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3"/>
  </p:notesMasterIdLst>
  <p:sldIdLst>
    <p:sldId id="480" r:id="rId2"/>
    <p:sldId id="445" r:id="rId3"/>
    <p:sldId id="446" r:id="rId4"/>
    <p:sldId id="447" r:id="rId5"/>
    <p:sldId id="448" r:id="rId6"/>
    <p:sldId id="450" r:id="rId7"/>
    <p:sldId id="364" r:id="rId8"/>
    <p:sldId id="451" r:id="rId9"/>
    <p:sldId id="453" r:id="rId10"/>
    <p:sldId id="423" r:id="rId11"/>
    <p:sldId id="369" r:id="rId12"/>
    <p:sldId id="452" r:id="rId13"/>
    <p:sldId id="454" r:id="rId14"/>
    <p:sldId id="425" r:id="rId15"/>
    <p:sldId id="426" r:id="rId16"/>
    <p:sldId id="370" r:id="rId17"/>
    <p:sldId id="438" r:id="rId18"/>
    <p:sldId id="456" r:id="rId19"/>
    <p:sldId id="457" r:id="rId20"/>
    <p:sldId id="439" r:id="rId21"/>
    <p:sldId id="373" r:id="rId22"/>
    <p:sldId id="374" r:id="rId23"/>
    <p:sldId id="479" r:id="rId24"/>
    <p:sldId id="375" r:id="rId25"/>
    <p:sldId id="458" r:id="rId26"/>
    <p:sldId id="376" r:id="rId27"/>
    <p:sldId id="427" r:id="rId28"/>
    <p:sldId id="383" r:id="rId29"/>
    <p:sldId id="459" r:id="rId30"/>
    <p:sldId id="482" r:id="rId31"/>
    <p:sldId id="481" r:id="rId32"/>
    <p:sldId id="442" r:id="rId33"/>
    <p:sldId id="461" r:id="rId34"/>
    <p:sldId id="460" r:id="rId35"/>
    <p:sldId id="384" r:id="rId36"/>
    <p:sldId id="385" r:id="rId37"/>
    <p:sldId id="535" r:id="rId38"/>
    <p:sldId id="465" r:id="rId39"/>
    <p:sldId id="466" r:id="rId40"/>
    <p:sldId id="467" r:id="rId41"/>
    <p:sldId id="468" r:id="rId42"/>
    <p:sldId id="462" r:id="rId43"/>
    <p:sldId id="536" r:id="rId44"/>
    <p:sldId id="463" r:id="rId45"/>
    <p:sldId id="469" r:id="rId46"/>
    <p:sldId id="386" r:id="rId47"/>
    <p:sldId id="430" r:id="rId48"/>
    <p:sldId id="431" r:id="rId49"/>
    <p:sldId id="471" r:id="rId50"/>
    <p:sldId id="472" r:id="rId51"/>
    <p:sldId id="473" r:id="rId52"/>
    <p:sldId id="470" r:id="rId53"/>
    <p:sldId id="389" r:id="rId54"/>
    <p:sldId id="483" r:id="rId55"/>
    <p:sldId id="484" r:id="rId56"/>
    <p:sldId id="485" r:id="rId57"/>
    <p:sldId id="486" r:id="rId58"/>
    <p:sldId id="487" r:id="rId59"/>
    <p:sldId id="488" r:id="rId60"/>
    <p:sldId id="489" r:id="rId61"/>
    <p:sldId id="490" r:id="rId62"/>
    <p:sldId id="491" r:id="rId63"/>
    <p:sldId id="492" r:id="rId64"/>
    <p:sldId id="493" r:id="rId65"/>
    <p:sldId id="494" r:id="rId66"/>
    <p:sldId id="495" r:id="rId67"/>
    <p:sldId id="496" r:id="rId68"/>
    <p:sldId id="497" r:id="rId69"/>
    <p:sldId id="498" r:id="rId70"/>
    <p:sldId id="499" r:id="rId71"/>
    <p:sldId id="500" r:id="rId72"/>
    <p:sldId id="501" r:id="rId73"/>
    <p:sldId id="502" r:id="rId74"/>
    <p:sldId id="393" r:id="rId75"/>
    <p:sldId id="476" r:id="rId76"/>
    <p:sldId id="440" r:id="rId77"/>
    <p:sldId id="396" r:id="rId78"/>
    <p:sldId id="503" r:id="rId79"/>
    <p:sldId id="504" r:id="rId80"/>
    <p:sldId id="477" r:id="rId81"/>
    <p:sldId id="435" r:id="rId82"/>
    <p:sldId id="505" r:id="rId83"/>
    <p:sldId id="416" r:id="rId84"/>
    <p:sldId id="417" r:id="rId85"/>
    <p:sldId id="509" r:id="rId86"/>
    <p:sldId id="510" r:id="rId87"/>
    <p:sldId id="511" r:id="rId88"/>
    <p:sldId id="512" r:id="rId89"/>
    <p:sldId id="475" r:id="rId90"/>
    <p:sldId id="403" r:id="rId91"/>
    <p:sldId id="514" r:id="rId92"/>
    <p:sldId id="443" r:id="rId93"/>
    <p:sldId id="513" r:id="rId94"/>
    <p:sldId id="515" r:id="rId95"/>
    <p:sldId id="478" r:id="rId96"/>
    <p:sldId id="444" r:id="rId97"/>
    <p:sldId id="516" r:id="rId98"/>
    <p:sldId id="405" r:id="rId99"/>
    <p:sldId id="418" r:id="rId100"/>
    <p:sldId id="517" r:id="rId101"/>
    <p:sldId id="436" r:id="rId102"/>
    <p:sldId id="520" r:id="rId103"/>
    <p:sldId id="521" r:id="rId104"/>
    <p:sldId id="522" r:id="rId105"/>
    <p:sldId id="523" r:id="rId106"/>
    <p:sldId id="406" r:id="rId107"/>
    <p:sldId id="508" r:id="rId108"/>
    <p:sldId id="524" r:id="rId109"/>
    <p:sldId id="407" r:id="rId110"/>
    <p:sldId id="525" r:id="rId111"/>
    <p:sldId id="408" r:id="rId112"/>
    <p:sldId id="526" r:id="rId113"/>
    <p:sldId id="527" r:id="rId114"/>
    <p:sldId id="528" r:id="rId115"/>
    <p:sldId id="437" r:id="rId116"/>
    <p:sldId id="529" r:id="rId117"/>
    <p:sldId id="530" r:id="rId118"/>
    <p:sldId id="531" r:id="rId119"/>
    <p:sldId id="532" r:id="rId120"/>
    <p:sldId id="533" r:id="rId121"/>
    <p:sldId id="534" r:id="rId122"/>
  </p:sldIdLst>
  <p:sldSz cx="9144000" cy="6858000" type="screen4x3"/>
  <p:notesSz cx="6781800" cy="9918700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sz="12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2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2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2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2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rgbClr val="786DCB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E51C1"/>
    <a:srgbClr val="0C0B0A"/>
    <a:srgbClr val="2D953C"/>
    <a:srgbClr val="D83289"/>
    <a:srgbClr val="008000"/>
    <a:srgbClr val="00FF00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13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544"/>
    </p:cViewPr>
  </p:sorterViewPr>
  <p:notesViewPr>
    <p:cSldViewPr snapToGrid="0">
      <p:cViewPr varScale="1">
        <p:scale>
          <a:sx n="58" d="100"/>
          <a:sy n="58" d="100"/>
        </p:scale>
        <p:origin x="-1686" y="-78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DE68C5F-CAC9-4EE2-9179-F5746A83AE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401528-7801-4BAB-B365-57BF1E4FC1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CBE5A0A3-0D47-4E1D-8D9F-031649A1B70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40546A94-3D26-4B4D-9F75-E4048984AC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1700"/>
            <a:ext cx="497205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4E9A9F5C-268F-42B1-8F62-AD1A07B58E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D273B46D-3C25-4619-99AC-6A6AEABF2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D8D6825-3CE1-45B3-AA8F-6E211D447FE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2CEA51-C43B-4659-BBC1-34D357733702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en-US" altLang="en-US" sz="2400">
              <a:solidFill>
                <a:schemeClr val="tx1"/>
              </a:solidFill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DB3ACD15-D6F9-491F-B9C5-0378F8CD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Rectangle 4">
            <a:extLst>
              <a:ext uri="{FF2B5EF4-FFF2-40B4-BE49-F238E27FC236}">
                <a16:creationId xmlns:a16="http://schemas.microsoft.com/office/drawing/2014/main" id="{39CA1C1A-7448-4D12-A5F3-4F285026AFE2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kumimoji="1" lang="en-US" altLang="en-US" sz="2400">
              <a:solidFill>
                <a:schemeClr val="tx1"/>
              </a:solidFill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B7E6F08-1F7E-4BE9-84BE-FD91F0F59A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A23225A-1654-43BE-9A3F-B10D76915F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DEACAF2-A8B8-4B0C-B80B-546E36BE31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D6DC1FAB-A4D7-4835-A719-9FB829F4EC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Chp 9 MSI Logic Circuits</a:t>
            </a: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1A7AA72A-F764-419C-83A0-37E690C1AD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EDA49C75-CE61-4F63-B8F7-50CDD4CA356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7A79-71CD-452B-9AF7-1444B0BE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3BF31-28F0-451C-9ECB-F0C501C74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53D8-2055-49B3-8FB7-30A532E9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3D1E8-3885-45F6-9C7C-F88DE55F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882B-6A6C-48FD-957B-3A24E7E7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2F55D-FDC3-47DE-BCE4-DA9632C641D3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225578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1035F-9BD4-423C-A396-7C44544D2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C9045-B02E-4BFB-8C89-16792B135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561E2-A722-49BD-8BF0-F91F5DF8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35E7-7BD1-48C9-8F78-B5E376F6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6B09-3C9C-4066-A949-2F0ADA2D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67BC8-B098-4816-A9A6-D0F4F2C61001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7548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844B-BFAF-486B-B3A6-11213B76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8A745B5-6657-4E4D-B939-89AEE51D2DCA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07F2-7E1D-4719-951D-5E662564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C60B-FA3D-4C62-BF90-464E94DB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445C-71BE-44A5-80FA-1B1F8A11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2B77661-97B6-4CF3-8D0A-0A2D7207DD71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216603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64F8-F6FD-4CCA-B438-0FD7215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679C-36D6-4D98-B2CB-42540FFB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FF40-573F-437B-A2FD-B88BDE13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21D2-DE50-484B-B0C6-5B25A815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5C3A4-C99E-4473-BA16-74E0BB3B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E717A-2C6A-4EC9-A25D-0574580D8ED1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84558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1CA1-93A5-45D7-96DB-D3079C45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3DA27-2A6E-4808-A22D-19D00B657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25B9D-0A6D-40D9-B35B-799569C3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5506-049D-4975-ACB9-2370E1F3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5E30A-EB2B-4385-A653-5972DB28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4AE98-DCC1-4907-8E65-071308104B5A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80287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8CB7-EF62-4ECE-ACD3-01D729C3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1640-A106-4AF3-A370-BF7186C4B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E0CFD-4881-4813-A4A5-2F9096F54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0815A-581F-49E8-B33E-8E8D7F98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B1EB4-C25C-4473-9CB9-C40AB1E8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9 MSI Logic Circuits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EABBA-9D13-4020-8B14-79BC1497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00792-BFE6-46B9-8759-0AB4727E2650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77452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7FF8-ED4B-49F9-82E4-889AE271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53A67-9ACD-46F4-9FC6-24C3EED1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27622-1CA3-4168-9653-E3329FCBC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8AFC4-209D-4404-BC42-5DC6C9A8E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D6F90-C1DF-4ADF-8A7A-2ED77A32D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2F4F0-85A9-41BF-9F73-47A73999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BA1D0-F0D3-4597-9BD6-BFFE1BA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9 MSI Logic Circuits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B0482-948F-4A71-A174-8F15946B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D6AB-D9D7-4871-A837-199F3ED488CC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81718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F096-FF6D-4DD1-A08A-FFA99384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C4E33-9AF9-40CA-A3E3-33E4F45E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98FD4-B6FB-4291-8A9E-810A24BB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9 MSI Logic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D6EE9-B2F1-43E8-9969-DC6A126A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10A96-49DA-4D39-8DC2-DF7360F12B7C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86155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B6100-82A1-4337-AA22-3526A2CF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F9122-C17B-46E3-8787-1B9C7030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9 MSI Logic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18333-85CE-41A8-A7AD-9AB4D1C0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86ED7-7F9F-4D3D-862E-13A61A149591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82175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2121-58BD-4C2E-A8FF-52E194B1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244C-7A77-43F2-AB0A-F89AD710F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CB687-0FD4-4639-B4FA-FABF91052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CB09C-8D6E-4532-B9C3-35FBA913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6FD9B-42E5-413F-837D-C2377287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9 MSI Logic Circuits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B1715-BD63-4ABE-B717-DC4E1AE0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019BB-ACE5-41BA-93C9-2E99C217D21F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75783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CBD-2D01-4326-954C-12184D7D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2307D-2712-4D6A-8096-8889F9253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D4B21-5D59-47C6-A9D7-8BD9A1D9D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A1581-58AE-4CFC-8F23-06E4E384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6DC45-25CD-4E47-AF52-11850BE4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Chp 9 MSI Logic Circuits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E2908-BD3E-4E30-BFD9-B6B8E3EC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23976-3A3D-49EC-9925-4E31E1B08146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12906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>
            <a:extLst>
              <a:ext uri="{FF2B5EF4-FFF2-40B4-BE49-F238E27FC236}">
                <a16:creationId xmlns:a16="http://schemas.microsoft.com/office/drawing/2014/main" id="{296FAA3F-336F-413D-BDF8-E6608B407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09AE044-A47B-4DA9-AD29-C80C21E0B74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tx2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8D0BCA47-CC89-4740-9522-7E33A2EE800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 altLang="en-US"/>
              <a:t>Chp 9 MSI Logic Circuits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54E0E4E6-D13D-46E1-A566-5FCBD777D8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>
                <a:solidFill>
                  <a:schemeClr val="tx2"/>
                </a:solidFill>
              </a:defRPr>
            </a:lvl1pPr>
          </a:lstStyle>
          <a:p>
            <a:fld id="{FE13A167-1728-4868-850D-4B75AF9F603A}" type="slidenum">
              <a:rPr lang="en-GB" altLang="en-US"/>
              <a:pPr/>
              <a:t>‹#›</a:t>
            </a:fld>
            <a:endParaRPr lang="en-GB" altLang="en-US" sz="1400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6FE0386C-E1DB-454D-BA78-EB116F560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090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99747B2-3BC2-4CC6-BBB2-49B846BD55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64400" y="6311900"/>
            <a:ext cx="360363" cy="3603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91" name="AutoShape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A1C50F8-E6DA-4810-821A-8195DB40EC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2700" y="6311900"/>
            <a:ext cx="360363" cy="360363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C6A26EA-FCD9-45DB-8D73-4085DD95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D89EA6-7102-4470-8D66-D780E5E8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4623-9D56-4CCA-AA35-C34C42BCEFA8}" type="slidenum">
              <a:rPr lang="en-GB" altLang="en-US"/>
              <a:pPr/>
              <a:t>1</a:t>
            </a:fld>
            <a:endParaRPr lang="en-GB" altLang="en-US" sz="1400"/>
          </a:p>
        </p:txBody>
      </p:sp>
      <p:sp>
        <p:nvSpPr>
          <p:cNvPr id="351234" name="Text Box 2">
            <a:extLst>
              <a:ext uri="{FF2B5EF4-FFF2-40B4-BE49-F238E27FC236}">
                <a16:creationId xmlns:a16="http://schemas.microsoft.com/office/drawing/2014/main" id="{FB104087-D252-43AD-A84E-3A3638593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1104900"/>
            <a:ext cx="7848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 b="1">
                <a:solidFill>
                  <a:srgbClr val="CC3300"/>
                </a:solidFill>
              </a:rPr>
              <a:t>Instructions for using the PowerPoint slides:</a:t>
            </a:r>
          </a:p>
          <a:p>
            <a:endParaRPr lang="en-GB" altLang="en-US" sz="2400" b="1">
              <a:solidFill>
                <a:schemeClr val="tx2"/>
              </a:solidFill>
            </a:endParaRPr>
          </a:p>
          <a:p>
            <a:r>
              <a:rPr lang="en-GB" altLang="en-US" sz="2400" b="1">
                <a:solidFill>
                  <a:schemeClr val="tx2"/>
                </a:solidFill>
              </a:rPr>
              <a:t>To view the animated steps - click anywhere on the slide.</a:t>
            </a:r>
          </a:p>
          <a:p>
            <a:endParaRPr lang="en-GB" altLang="en-US" sz="2400" b="1">
              <a:solidFill>
                <a:schemeClr val="tx2"/>
              </a:solidFill>
            </a:endParaRPr>
          </a:p>
          <a:p>
            <a:r>
              <a:rPr lang="en-GB" altLang="en-US" sz="2400" b="1">
                <a:solidFill>
                  <a:schemeClr val="tx2"/>
                </a:solidFill>
              </a:rPr>
              <a:t>To skip the animated steps to go to previous or next page - click the arrowheads at the bottom right.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7542C96-6D4D-4B20-A6D6-2D33F527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1EDAD46-BD7A-47F3-9C65-96670779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D03A-BE75-42F3-A0E4-DCCB12BE7583}" type="slidenum">
              <a:rPr lang="en-GB" altLang="en-US"/>
              <a:pPr/>
              <a:t>10</a:t>
            </a:fld>
            <a:endParaRPr lang="en-GB" altLang="en-US" sz="1400"/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718B59CD-5FB3-44B2-BA70-89F0EBF78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4888" y="882650"/>
            <a:ext cx="4176712" cy="60325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74LS138</a:t>
            </a:r>
            <a:r>
              <a:rPr lang="en-GB" altLang="en-US" sz="3200">
                <a:solidFill>
                  <a:srgbClr val="786DC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en-US" sz="3600">
                <a:solidFill>
                  <a:srgbClr val="786DC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79555" name="Text Box 3">
            <a:extLst>
              <a:ext uri="{FF2B5EF4-FFF2-40B4-BE49-F238E27FC236}">
                <a16:creationId xmlns:a16="http://schemas.microsoft.com/office/drawing/2014/main" id="{081C9384-2571-4349-95A5-896F5CC6F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279556" name="Text Box 4">
            <a:extLst>
              <a:ext uri="{FF2B5EF4-FFF2-40B4-BE49-F238E27FC236}">
                <a16:creationId xmlns:a16="http://schemas.microsoft.com/office/drawing/2014/main" id="{2FC0703F-4995-4181-A1C4-59EBA6CE9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3833813"/>
            <a:ext cx="3717925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/>
              <a:t>1-of-8 decoder is also called:</a:t>
            </a:r>
            <a:endParaRPr lang="en-GB" altLang="en-US" sz="2400" b="1">
              <a:solidFill>
                <a:srgbClr val="5E51C1"/>
              </a:solidFill>
            </a:endParaRPr>
          </a:p>
          <a:p>
            <a:pPr algn="l">
              <a:buFontTx/>
              <a:buChar char="•"/>
            </a:pPr>
            <a:r>
              <a:rPr lang="en-GB" altLang="en-US" sz="2400" b="1">
                <a:solidFill>
                  <a:srgbClr val="5E51C1"/>
                </a:solidFill>
              </a:rPr>
              <a:t> 3-line to 8-line decoder</a:t>
            </a:r>
          </a:p>
          <a:p>
            <a:pPr algn="l">
              <a:buFontTx/>
              <a:buChar char="•"/>
            </a:pPr>
            <a:r>
              <a:rPr lang="en-GB" altLang="en-US" sz="2400" b="1">
                <a:solidFill>
                  <a:srgbClr val="5E51C1"/>
                </a:solidFill>
              </a:rPr>
              <a:t> Binary-to-octal decoder</a:t>
            </a:r>
          </a:p>
          <a:p>
            <a:pPr algn="l">
              <a:buFontTx/>
              <a:buChar char="•"/>
            </a:pPr>
            <a:r>
              <a:rPr lang="en-GB" altLang="en-US" sz="2400" b="1">
                <a:solidFill>
                  <a:srgbClr val="5E51C1"/>
                </a:solidFill>
              </a:rPr>
              <a:t> Binary-to-octal converter</a:t>
            </a:r>
          </a:p>
        </p:txBody>
      </p:sp>
      <p:sp>
        <p:nvSpPr>
          <p:cNvPr id="279557" name="Text Box 5">
            <a:extLst>
              <a:ext uri="{FF2B5EF4-FFF2-40B4-BE49-F238E27FC236}">
                <a16:creationId xmlns:a16="http://schemas.microsoft.com/office/drawing/2014/main" id="{D389EFEF-DE95-4A5F-8A6D-3F95F6DBA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1473200"/>
            <a:ext cx="3798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3888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>
                <a:solidFill>
                  <a:srgbClr val="786DCB"/>
                </a:solidFill>
              </a:rPr>
              <a:t>74LS138 is a </a:t>
            </a:r>
            <a:r>
              <a:rPr lang="en-GB" altLang="en-US">
                <a:solidFill>
                  <a:srgbClr val="FF0000"/>
                </a:solidFill>
              </a:rPr>
              <a:t>1-of-8 decoder</a:t>
            </a:r>
          </a:p>
        </p:txBody>
      </p:sp>
      <p:sp>
        <p:nvSpPr>
          <p:cNvPr id="279558" name="AutoShape 6">
            <a:extLst>
              <a:ext uri="{FF2B5EF4-FFF2-40B4-BE49-F238E27FC236}">
                <a16:creationId xmlns:a16="http://schemas.microsoft.com/office/drawing/2014/main" id="{8AFCEF5E-1400-4DB2-8E41-26D814CBD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2260600"/>
            <a:ext cx="2463800" cy="482600"/>
          </a:xfrm>
          <a:prstGeom prst="wedgeRoundRectCallout">
            <a:avLst>
              <a:gd name="adj1" fmla="val 48519"/>
              <a:gd name="adj2" fmla="val 95394"/>
              <a:gd name="adj3" fmla="val 16667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400"/>
              <a:t>What is 1-of-8?</a:t>
            </a:r>
            <a:endParaRPr lang="en-US" altLang="en-US" sz="2400"/>
          </a:p>
        </p:txBody>
      </p:sp>
      <p:sp>
        <p:nvSpPr>
          <p:cNvPr id="279559" name="AutoShape 7">
            <a:extLst>
              <a:ext uri="{FF2B5EF4-FFF2-40B4-BE49-F238E27FC236}">
                <a16:creationId xmlns:a16="http://schemas.microsoft.com/office/drawing/2014/main" id="{BD236A50-D0B3-413A-9340-E1612D60D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1930400"/>
            <a:ext cx="2628900" cy="1638300"/>
          </a:xfrm>
          <a:prstGeom prst="wedgeRoundRectCallout">
            <a:avLst>
              <a:gd name="adj1" fmla="val -67755"/>
              <a:gd name="adj2" fmla="val 15407"/>
              <a:gd name="adj3" fmla="val 16667"/>
            </a:avLst>
          </a:prstGeom>
          <a:noFill/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400">
                <a:solidFill>
                  <a:srgbClr val="008000"/>
                </a:solidFill>
              </a:rPr>
              <a:t>1-of-8 means only </a:t>
            </a:r>
            <a:r>
              <a:rPr lang="en-GB" altLang="en-US" sz="2400" b="1">
                <a:solidFill>
                  <a:srgbClr val="FF0000"/>
                </a:solidFill>
              </a:rPr>
              <a:t>1</a:t>
            </a:r>
            <a:r>
              <a:rPr lang="en-GB" altLang="en-US" sz="2400">
                <a:solidFill>
                  <a:srgbClr val="008000"/>
                </a:solidFill>
              </a:rPr>
              <a:t> of the </a:t>
            </a:r>
            <a:r>
              <a:rPr lang="en-GB" altLang="en-US" sz="2400" b="1">
                <a:solidFill>
                  <a:srgbClr val="FF0000"/>
                </a:solidFill>
              </a:rPr>
              <a:t>8</a:t>
            </a:r>
            <a:r>
              <a:rPr lang="en-GB" altLang="en-US" sz="2400">
                <a:solidFill>
                  <a:srgbClr val="008000"/>
                </a:solidFill>
              </a:rPr>
              <a:t> outputs can be active at one time.</a:t>
            </a:r>
            <a:endParaRPr lang="en-US" altLang="en-US" sz="240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9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9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9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9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6" grpId="0" uiExpand="1" build="p" autoUpdateAnimBg="0"/>
      <p:bldP spid="279557" grpId="0"/>
      <p:bldP spid="279558" grpId="0" animBg="1"/>
      <p:bldP spid="27955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03A9D90A-963E-49F0-B329-9075B792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9DBAAF37-CFA7-40CE-9C54-00378C49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DD65-2C9C-4229-803A-CD5C46195FB7}" type="slidenum">
              <a:rPr lang="en-GB" altLang="en-US"/>
              <a:pPr/>
              <a:t>100</a:t>
            </a:fld>
            <a:endParaRPr lang="en-GB" altLang="en-US" sz="1400"/>
          </a:p>
        </p:txBody>
      </p:sp>
      <p:sp>
        <p:nvSpPr>
          <p:cNvPr id="390146" name="Rectangle 2">
            <a:extLst>
              <a:ext uri="{FF2B5EF4-FFF2-40B4-BE49-F238E27FC236}">
                <a16:creationId xmlns:a16="http://schemas.microsoft.com/office/drawing/2014/main" id="{8FD8F979-755B-4CA4-9CF5-1089F7D22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087813" cy="1373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en-US" sz="2000" b="1"/>
          </a:p>
          <a:p>
            <a:r>
              <a:rPr lang="en-GB" altLang="en-US" sz="2000" b="1"/>
              <a:t>74151 MUX</a:t>
            </a:r>
          </a:p>
          <a:p>
            <a:endParaRPr lang="en-GB" altLang="en-US" sz="2000" b="1"/>
          </a:p>
        </p:txBody>
      </p:sp>
      <p:sp>
        <p:nvSpPr>
          <p:cNvPr id="390147" name="Oval 3">
            <a:extLst>
              <a:ext uri="{FF2B5EF4-FFF2-40B4-BE49-F238E27FC236}">
                <a16:creationId xmlns:a16="http://schemas.microsoft.com/office/drawing/2014/main" id="{A1857567-CC3C-4F8A-A8ED-3036E65038A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35882" y="3883819"/>
            <a:ext cx="114300" cy="841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0148" name="Text Box 4">
            <a:extLst>
              <a:ext uri="{FF2B5EF4-FFF2-40B4-BE49-F238E27FC236}">
                <a16:creationId xmlns:a16="http://schemas.microsoft.com/office/drawing/2014/main" id="{E88D975F-0BED-4572-B320-714516889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3800475"/>
            <a:ext cx="419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 I</a:t>
            </a:r>
            <a:r>
              <a:rPr lang="en-GB" altLang="en-US" sz="1600" b="1" baseline="-25000"/>
              <a:t>0       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1 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2       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3   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4 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5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6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7</a:t>
            </a:r>
          </a:p>
        </p:txBody>
      </p:sp>
      <p:sp>
        <p:nvSpPr>
          <p:cNvPr id="390150" name="Line 6">
            <a:extLst>
              <a:ext uri="{FF2B5EF4-FFF2-40B4-BE49-F238E27FC236}">
                <a16:creationId xmlns:a16="http://schemas.microsoft.com/office/drawing/2014/main" id="{099782F9-7C40-40BB-A75A-9BA1195161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33705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0151" name="Line 7">
            <a:extLst>
              <a:ext uri="{FF2B5EF4-FFF2-40B4-BE49-F238E27FC236}">
                <a16:creationId xmlns:a16="http://schemas.microsoft.com/office/drawing/2014/main" id="{F405FCFF-687E-4C21-AD34-4E06E31561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6720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0152" name="Line 8">
            <a:extLst>
              <a:ext uri="{FF2B5EF4-FFF2-40B4-BE49-F238E27FC236}">
                <a16:creationId xmlns:a16="http://schemas.microsoft.com/office/drawing/2014/main" id="{49D77052-2854-4976-8605-31E27D1443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94030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0153" name="Line 9">
            <a:extLst>
              <a:ext uri="{FF2B5EF4-FFF2-40B4-BE49-F238E27FC236}">
                <a16:creationId xmlns:a16="http://schemas.microsoft.com/office/drawing/2014/main" id="{FBA3F04C-4CC2-416D-9CC8-006481E4A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5075238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0154" name="Text Box 10">
            <a:extLst>
              <a:ext uri="{FF2B5EF4-FFF2-40B4-BE49-F238E27FC236}">
                <a16:creationId xmlns:a16="http://schemas.microsoft.com/office/drawing/2014/main" id="{C1762F39-90F2-4F9B-B5B1-0C8C78FF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5745163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390155" name="Text Box 11">
            <a:extLst>
              <a:ext uri="{FF2B5EF4-FFF2-40B4-BE49-F238E27FC236}">
                <a16:creationId xmlns:a16="http://schemas.microsoft.com/office/drawing/2014/main" id="{61DC1187-1FFC-4D9D-AD6A-4B538B8EF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4038600"/>
            <a:ext cx="349250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GB" altLang="en-US" sz="1800" b="1"/>
              <a:t>A</a:t>
            </a:r>
          </a:p>
          <a:p>
            <a:pPr algn="l">
              <a:spcBef>
                <a:spcPct val="20000"/>
              </a:spcBef>
            </a:pPr>
            <a:r>
              <a:rPr lang="en-GB" altLang="en-US" sz="1800" b="1"/>
              <a:t>B</a:t>
            </a:r>
          </a:p>
          <a:p>
            <a:pPr algn="l">
              <a:spcBef>
                <a:spcPct val="20000"/>
              </a:spcBef>
            </a:pPr>
            <a:r>
              <a:rPr lang="en-GB" altLang="en-US" sz="1800" b="1"/>
              <a:t>C</a:t>
            </a:r>
          </a:p>
        </p:txBody>
      </p:sp>
      <p:sp>
        <p:nvSpPr>
          <p:cNvPr id="390156" name="Line 12">
            <a:extLst>
              <a:ext uri="{FF2B5EF4-FFF2-40B4-BE49-F238E27FC236}">
                <a16:creationId xmlns:a16="http://schemas.microsoft.com/office/drawing/2014/main" id="{32744A97-159A-434C-ACCF-DBEEFE5EB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1992313"/>
            <a:ext cx="282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0157" name="Text Box 13">
            <a:extLst>
              <a:ext uri="{FF2B5EF4-FFF2-40B4-BE49-F238E27FC236}">
                <a16:creationId xmlns:a16="http://schemas.microsoft.com/office/drawing/2014/main" id="{EFB5139E-332C-4DE0-B8D3-1C1575BBD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654175"/>
            <a:ext cx="2378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A    B    C    D            Z</a:t>
            </a:r>
          </a:p>
        </p:txBody>
      </p:sp>
      <p:sp>
        <p:nvSpPr>
          <p:cNvPr id="390158" name="Line 14">
            <a:extLst>
              <a:ext uri="{FF2B5EF4-FFF2-40B4-BE49-F238E27FC236}">
                <a16:creationId xmlns:a16="http://schemas.microsoft.com/office/drawing/2014/main" id="{7275EA7A-E910-42A9-9138-9B835B9E37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1600" y="1757363"/>
            <a:ext cx="15875" cy="432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0164" name="Text Box 20">
            <a:extLst>
              <a:ext uri="{FF2B5EF4-FFF2-40B4-BE49-F238E27FC236}">
                <a16:creationId xmlns:a16="http://schemas.microsoft.com/office/drawing/2014/main" id="{7D6B883F-D388-49C9-8ACE-0522302AA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769938"/>
            <a:ext cx="4335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/>
              <a:t>Z </a:t>
            </a:r>
            <a:r>
              <a:rPr lang="en-GB" altLang="en-US" sz="2400" b="1">
                <a:solidFill>
                  <a:srgbClr val="5E51C1"/>
                </a:solidFill>
              </a:rPr>
              <a:t>= /AB/C+ /A/B/CD + /A/BC/D</a:t>
            </a:r>
          </a:p>
        </p:txBody>
      </p:sp>
      <p:sp>
        <p:nvSpPr>
          <p:cNvPr id="390165" name="Text Box 21">
            <a:extLst>
              <a:ext uri="{FF2B5EF4-FFF2-40B4-BE49-F238E27FC236}">
                <a16:creationId xmlns:a16="http://schemas.microsoft.com/office/drawing/2014/main" id="{8CAB14FA-FCA3-43E3-9DFC-CF826B312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390166" name="Text Box 22">
            <a:extLst>
              <a:ext uri="{FF2B5EF4-FFF2-40B4-BE49-F238E27FC236}">
                <a16:creationId xmlns:a16="http://schemas.microsoft.com/office/drawing/2014/main" id="{45720C68-FBBB-4640-887B-D6FE36E22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4067175"/>
            <a:ext cx="407988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2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1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0</a:t>
            </a:r>
          </a:p>
        </p:txBody>
      </p:sp>
      <p:sp>
        <p:nvSpPr>
          <p:cNvPr id="390167" name="AutoShape 23">
            <a:extLst>
              <a:ext uri="{FF2B5EF4-FFF2-40B4-BE49-F238E27FC236}">
                <a16:creationId xmlns:a16="http://schemas.microsoft.com/office/drawing/2014/main" id="{76BB427F-9A2F-4862-8CEB-72EC56696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5175250"/>
            <a:ext cx="2359025" cy="1033463"/>
          </a:xfrm>
          <a:prstGeom prst="wedgeRoundRectCallout">
            <a:avLst>
              <a:gd name="adj1" fmla="val -31088"/>
              <a:gd name="adj2" fmla="val -60139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/>
              <a:t>Decide to use ABC as select inputs, label them!</a:t>
            </a:r>
          </a:p>
        </p:txBody>
      </p:sp>
      <p:sp>
        <p:nvSpPr>
          <p:cNvPr id="390168" name="AutoShape 24">
            <a:extLst>
              <a:ext uri="{FF2B5EF4-FFF2-40B4-BE49-F238E27FC236}">
                <a16:creationId xmlns:a16="http://schemas.microsoft.com/office/drawing/2014/main" id="{4A2206D4-24D6-4479-8199-A65067A7E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38" y="2889250"/>
            <a:ext cx="1901825" cy="474663"/>
          </a:xfrm>
          <a:prstGeom prst="wedgeRoundRectCallout">
            <a:avLst>
              <a:gd name="adj1" fmla="val -93324"/>
              <a:gd name="adj2" fmla="val 29597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/>
              <a:t>Enable the IC.</a:t>
            </a:r>
          </a:p>
        </p:txBody>
      </p:sp>
      <p:sp>
        <p:nvSpPr>
          <p:cNvPr id="390169" name="Line 25">
            <a:extLst>
              <a:ext uri="{FF2B5EF4-FFF2-40B4-BE49-F238E27FC236}">
                <a16:creationId xmlns:a16="http://schemas.microsoft.com/office/drawing/2014/main" id="{EC7AE003-6CC5-4413-A958-0CD57A06C5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3935413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0170" name="Line 26">
            <a:extLst>
              <a:ext uri="{FF2B5EF4-FFF2-40B4-BE49-F238E27FC236}">
                <a16:creationId xmlns:a16="http://schemas.microsoft.com/office/drawing/2014/main" id="{58746A66-0E0C-4C70-941D-693A332C17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538" y="3197225"/>
            <a:ext cx="3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0171" name="Group 27">
            <a:extLst>
              <a:ext uri="{FF2B5EF4-FFF2-40B4-BE49-F238E27FC236}">
                <a16:creationId xmlns:a16="http://schemas.microsoft.com/office/drawing/2014/main" id="{84616731-5E43-47D6-A267-633AB5E1F8DB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3197225"/>
            <a:ext cx="379412" cy="403225"/>
            <a:chOff x="367" y="2014"/>
            <a:chExt cx="239" cy="254"/>
          </a:xfrm>
        </p:grpSpPr>
        <p:sp>
          <p:nvSpPr>
            <p:cNvPr id="390172" name="Line 28">
              <a:extLst>
                <a:ext uri="{FF2B5EF4-FFF2-40B4-BE49-F238E27FC236}">
                  <a16:creationId xmlns:a16="http://schemas.microsoft.com/office/drawing/2014/main" id="{EB458A79-B21D-4AAC-8850-0B4BBC1A9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014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0173" name="Line 29">
              <a:extLst>
                <a:ext uri="{FF2B5EF4-FFF2-40B4-BE49-F238E27FC236}">
                  <a16:creationId xmlns:a16="http://schemas.microsoft.com/office/drawing/2014/main" id="{F6A8E2FA-41DD-44D4-86F3-9C9B3DF0C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" y="2183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0174" name="Line 30">
              <a:extLst>
                <a:ext uri="{FF2B5EF4-FFF2-40B4-BE49-F238E27FC236}">
                  <a16:creationId xmlns:a16="http://schemas.microsoft.com/office/drawing/2014/main" id="{E1435F16-B869-4439-B9EC-BA9EA50D6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2226"/>
              <a:ext cx="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0175" name="Line 31">
              <a:extLst>
                <a:ext uri="{FF2B5EF4-FFF2-40B4-BE49-F238E27FC236}">
                  <a16:creationId xmlns:a16="http://schemas.microsoft.com/office/drawing/2014/main" id="{39A14C2C-E8D4-4007-A27C-96C87E9CA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268"/>
              <a:ext cx="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90176" name="Line 32">
            <a:extLst>
              <a:ext uri="{FF2B5EF4-FFF2-40B4-BE49-F238E27FC236}">
                <a16:creationId xmlns:a16="http://schemas.microsoft.com/office/drawing/2014/main" id="{B74E1EF8-7EB9-47E1-B2A4-AA38F0EEE0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9975" y="31972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0177" name="Text Box 33">
            <a:extLst>
              <a:ext uri="{FF2B5EF4-FFF2-40B4-BE49-F238E27FC236}">
                <a16:creationId xmlns:a16="http://schemas.microsoft.com/office/drawing/2014/main" id="{6B8EC614-79F0-48B4-8B64-FDCC1F225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b="1"/>
              <a:t>E</a:t>
            </a:r>
          </a:p>
        </p:txBody>
      </p:sp>
      <p:sp>
        <p:nvSpPr>
          <p:cNvPr id="390178" name="Text Box 34">
            <a:extLst>
              <a:ext uri="{FF2B5EF4-FFF2-40B4-BE49-F238E27FC236}">
                <a16:creationId xmlns:a16="http://schemas.microsoft.com/office/drawing/2014/main" id="{CD3E0268-A741-4B14-8962-72050C9FD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5" y="1328738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FF0000"/>
                </a:solidFill>
              </a:rPr>
              <a:t>S</a:t>
            </a:r>
            <a:r>
              <a:rPr lang="en-GB" altLang="en-US" sz="2000" b="1" baseline="-25000">
                <a:solidFill>
                  <a:srgbClr val="FF0000"/>
                </a:solidFill>
              </a:rPr>
              <a:t>2</a:t>
            </a:r>
            <a:r>
              <a:rPr lang="en-GB" altLang="en-US" sz="2000" b="1">
                <a:solidFill>
                  <a:srgbClr val="FF0000"/>
                </a:solidFill>
              </a:rPr>
              <a:t>  S</a:t>
            </a:r>
            <a:r>
              <a:rPr lang="en-GB" altLang="en-US" sz="2000" b="1" baseline="-25000">
                <a:solidFill>
                  <a:srgbClr val="FF0000"/>
                </a:solidFill>
              </a:rPr>
              <a:t>1</a:t>
            </a:r>
            <a:r>
              <a:rPr lang="en-GB" altLang="en-US" sz="2000" b="1">
                <a:solidFill>
                  <a:srgbClr val="FF0000"/>
                </a:solidFill>
              </a:rPr>
              <a:t>  S</a:t>
            </a:r>
            <a:r>
              <a:rPr lang="en-GB" altLang="en-US" sz="2000" b="1" baseline="-25000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67" grpId="0" animBg="1"/>
      <p:bldP spid="390168" grpId="0" animBg="1"/>
      <p:bldP spid="39017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>
            <a:extLst>
              <a:ext uri="{FF2B5EF4-FFF2-40B4-BE49-F238E27FC236}">
                <a16:creationId xmlns:a16="http://schemas.microsoft.com/office/drawing/2014/main" id="{447BB15C-5330-4C1D-94B6-3739B588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23A932A1-52B0-47F8-8934-DCA208B6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4EEE-338C-4218-8F70-13806F408138}" type="slidenum">
              <a:rPr lang="en-GB" altLang="en-US"/>
              <a:pPr/>
              <a:t>101</a:t>
            </a:fld>
            <a:endParaRPr lang="en-GB" altLang="en-US" sz="1400"/>
          </a:p>
        </p:txBody>
      </p:sp>
      <p:sp>
        <p:nvSpPr>
          <p:cNvPr id="294914" name="Rectangle 2">
            <a:extLst>
              <a:ext uri="{FF2B5EF4-FFF2-40B4-BE49-F238E27FC236}">
                <a16:creationId xmlns:a16="http://schemas.microsoft.com/office/drawing/2014/main" id="{6AC879C3-8499-4747-8B56-2FCB78A8A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087813" cy="1373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en-US" sz="2000" b="1"/>
          </a:p>
          <a:p>
            <a:r>
              <a:rPr lang="en-GB" altLang="en-US" sz="2000" b="1"/>
              <a:t>74151 MUX</a:t>
            </a:r>
          </a:p>
          <a:p>
            <a:endParaRPr lang="en-GB" altLang="en-US" sz="2000" b="1"/>
          </a:p>
        </p:txBody>
      </p:sp>
      <p:sp>
        <p:nvSpPr>
          <p:cNvPr id="294916" name="Text Box 4">
            <a:extLst>
              <a:ext uri="{FF2B5EF4-FFF2-40B4-BE49-F238E27FC236}">
                <a16:creationId xmlns:a16="http://schemas.microsoft.com/office/drawing/2014/main" id="{40107A79-FD6A-4150-A6AA-42F5377D4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3800475"/>
            <a:ext cx="419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 I</a:t>
            </a:r>
            <a:r>
              <a:rPr lang="en-GB" altLang="en-US" sz="1600" b="1" baseline="-25000"/>
              <a:t>0       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1 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2       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3   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4 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5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6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7</a:t>
            </a:r>
          </a:p>
        </p:txBody>
      </p:sp>
      <p:sp>
        <p:nvSpPr>
          <p:cNvPr id="294917" name="Line 5">
            <a:extLst>
              <a:ext uri="{FF2B5EF4-FFF2-40B4-BE49-F238E27FC236}">
                <a16:creationId xmlns:a16="http://schemas.microsoft.com/office/drawing/2014/main" id="{B3B6F910-BB29-4302-BB07-8F1D828468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3935413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4918" name="Line 6">
            <a:extLst>
              <a:ext uri="{FF2B5EF4-FFF2-40B4-BE49-F238E27FC236}">
                <a16:creationId xmlns:a16="http://schemas.microsoft.com/office/drawing/2014/main" id="{410A3F12-33C3-489E-A58F-704079D9C1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538" y="3197225"/>
            <a:ext cx="3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94970" name="Group 58">
            <a:extLst>
              <a:ext uri="{FF2B5EF4-FFF2-40B4-BE49-F238E27FC236}">
                <a16:creationId xmlns:a16="http://schemas.microsoft.com/office/drawing/2014/main" id="{E58524A2-F242-4FD5-92C2-CD7161E0B0FA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3197225"/>
            <a:ext cx="379412" cy="403225"/>
            <a:chOff x="367" y="2014"/>
            <a:chExt cx="239" cy="254"/>
          </a:xfrm>
        </p:grpSpPr>
        <p:sp>
          <p:nvSpPr>
            <p:cNvPr id="294919" name="Line 7">
              <a:extLst>
                <a:ext uri="{FF2B5EF4-FFF2-40B4-BE49-F238E27FC236}">
                  <a16:creationId xmlns:a16="http://schemas.microsoft.com/office/drawing/2014/main" id="{D92A854E-5852-4CEB-B135-7F964AA8E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014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4920" name="Line 8">
              <a:extLst>
                <a:ext uri="{FF2B5EF4-FFF2-40B4-BE49-F238E27FC236}">
                  <a16:creationId xmlns:a16="http://schemas.microsoft.com/office/drawing/2014/main" id="{04DC2A30-151C-4F10-84E5-1A7AAF98F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" y="2183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4921" name="Line 9">
              <a:extLst>
                <a:ext uri="{FF2B5EF4-FFF2-40B4-BE49-F238E27FC236}">
                  <a16:creationId xmlns:a16="http://schemas.microsoft.com/office/drawing/2014/main" id="{1D36F6C0-8BAF-4CE6-BF07-D6882F2EA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2226"/>
              <a:ext cx="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4922" name="Line 10">
              <a:extLst>
                <a:ext uri="{FF2B5EF4-FFF2-40B4-BE49-F238E27FC236}">
                  <a16:creationId xmlns:a16="http://schemas.microsoft.com/office/drawing/2014/main" id="{0B0EF650-4C67-44DE-AF7E-6C40C9940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268"/>
              <a:ext cx="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94923" name="Line 11">
            <a:extLst>
              <a:ext uri="{FF2B5EF4-FFF2-40B4-BE49-F238E27FC236}">
                <a16:creationId xmlns:a16="http://schemas.microsoft.com/office/drawing/2014/main" id="{09F41100-5A71-4394-B1DF-2A961C096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9975" y="31972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4924" name="Line 12">
            <a:extLst>
              <a:ext uri="{FF2B5EF4-FFF2-40B4-BE49-F238E27FC236}">
                <a16:creationId xmlns:a16="http://schemas.microsoft.com/office/drawing/2014/main" id="{6C05BEDB-8813-4E8E-9422-477A6D18E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27355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4925" name="Line 13">
            <a:extLst>
              <a:ext uri="{FF2B5EF4-FFF2-40B4-BE49-F238E27FC236}">
                <a16:creationId xmlns:a16="http://schemas.microsoft.com/office/drawing/2014/main" id="{EDF7C935-83BF-4290-86E4-F8120ED26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2675" y="46339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4926" name="Line 14">
            <a:extLst>
              <a:ext uri="{FF2B5EF4-FFF2-40B4-BE49-F238E27FC236}">
                <a16:creationId xmlns:a16="http://schemas.microsoft.com/office/drawing/2014/main" id="{C8498435-B5E4-4F3A-A36E-6CDB5E2F85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2675" y="495300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4927" name="Line 15">
            <a:extLst>
              <a:ext uri="{FF2B5EF4-FFF2-40B4-BE49-F238E27FC236}">
                <a16:creationId xmlns:a16="http://schemas.microsoft.com/office/drawing/2014/main" id="{7217916C-FF21-4D54-8844-161FE07B6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5075238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4928" name="Text Box 16">
            <a:extLst>
              <a:ext uri="{FF2B5EF4-FFF2-40B4-BE49-F238E27FC236}">
                <a16:creationId xmlns:a16="http://schemas.microsoft.com/office/drawing/2014/main" id="{C1A3E20B-A36E-4B91-A08D-C437EBF4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5745163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294945" name="Text Box 33">
            <a:extLst>
              <a:ext uri="{FF2B5EF4-FFF2-40B4-BE49-F238E27FC236}">
                <a16:creationId xmlns:a16="http://schemas.microsoft.com/office/drawing/2014/main" id="{FB63652C-FC14-443D-B973-DA193BC5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4102100"/>
            <a:ext cx="349250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GB" altLang="en-US" sz="1800" b="1"/>
              <a:t>A</a:t>
            </a:r>
          </a:p>
          <a:p>
            <a:pPr algn="l">
              <a:spcBef>
                <a:spcPct val="20000"/>
              </a:spcBef>
            </a:pPr>
            <a:r>
              <a:rPr lang="en-GB" altLang="en-US" sz="1800" b="1"/>
              <a:t>B</a:t>
            </a:r>
          </a:p>
          <a:p>
            <a:pPr algn="l">
              <a:spcBef>
                <a:spcPct val="20000"/>
              </a:spcBef>
            </a:pPr>
            <a:r>
              <a:rPr lang="en-GB" altLang="en-US" sz="1800" b="1"/>
              <a:t>C</a:t>
            </a:r>
          </a:p>
        </p:txBody>
      </p:sp>
      <p:sp>
        <p:nvSpPr>
          <p:cNvPr id="294946" name="Line 34">
            <a:extLst>
              <a:ext uri="{FF2B5EF4-FFF2-40B4-BE49-F238E27FC236}">
                <a16:creationId xmlns:a16="http://schemas.microsoft.com/office/drawing/2014/main" id="{C9DBCEC2-9EFD-467A-B0CC-FEDF9C51D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1992313"/>
            <a:ext cx="282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4947" name="Text Box 35">
            <a:extLst>
              <a:ext uri="{FF2B5EF4-FFF2-40B4-BE49-F238E27FC236}">
                <a16:creationId xmlns:a16="http://schemas.microsoft.com/office/drawing/2014/main" id="{3A3FE58F-073D-488D-B602-53D8C0E00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654175"/>
            <a:ext cx="2378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A    B    C    D            Z</a:t>
            </a:r>
          </a:p>
        </p:txBody>
      </p:sp>
      <p:sp>
        <p:nvSpPr>
          <p:cNvPr id="294948" name="Line 36">
            <a:extLst>
              <a:ext uri="{FF2B5EF4-FFF2-40B4-BE49-F238E27FC236}">
                <a16:creationId xmlns:a16="http://schemas.microsoft.com/office/drawing/2014/main" id="{80A67554-9F6D-4280-B0DF-8E44502EAF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1600" y="1757363"/>
            <a:ext cx="15875" cy="432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4949" name="Text Box 37">
            <a:extLst>
              <a:ext uri="{FF2B5EF4-FFF2-40B4-BE49-F238E27FC236}">
                <a16:creationId xmlns:a16="http://schemas.microsoft.com/office/drawing/2014/main" id="{C249B04A-F3FF-4113-81B5-13B40A979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95500"/>
            <a:ext cx="2317750" cy="402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800" b="1">
                <a:solidFill>
                  <a:srgbClr val="5E51C1"/>
                </a:solidFill>
              </a:rPr>
              <a:t>0    0     0    0          0</a:t>
            </a:r>
            <a:r>
              <a:rPr lang="en-GB" altLang="en-US" sz="1800" b="1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800" b="1">
                <a:solidFill>
                  <a:srgbClr val="0C0B0A"/>
                </a:solidFill>
              </a:rPr>
              <a:t>0    0     0    1          1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800" b="1">
                <a:solidFill>
                  <a:srgbClr val="2D953C"/>
                </a:solidFill>
              </a:rPr>
              <a:t>0    0     1    0          1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5E51C1"/>
                </a:solidFill>
              </a:rPr>
              <a:t>0     0      1     1           0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800" b="1">
                <a:solidFill>
                  <a:srgbClr val="FF0000"/>
                </a:solidFill>
              </a:rPr>
              <a:t>0    1     0    0          1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800" b="1">
                <a:solidFill>
                  <a:srgbClr val="FF0000"/>
                </a:solidFill>
              </a:rPr>
              <a:t>0    1     0    1          1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0     1      1     0            0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0     1      1     1            0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1     0      0     0            0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1     0      0     1            0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1     0      1     0            0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1     0      1     1            0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1     1      0     0            0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1     1      0     1            0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1     1      1     0            0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1     1      1     1            0</a:t>
            </a:r>
          </a:p>
        </p:txBody>
      </p:sp>
      <p:sp>
        <p:nvSpPr>
          <p:cNvPr id="294950" name="Text Box 38">
            <a:extLst>
              <a:ext uri="{FF2B5EF4-FFF2-40B4-BE49-F238E27FC236}">
                <a16:creationId xmlns:a16="http://schemas.microsoft.com/office/drawing/2014/main" id="{78F8CAE2-937C-4D8A-9C3A-9A555326A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b="1"/>
              <a:t>E</a:t>
            </a:r>
          </a:p>
        </p:txBody>
      </p:sp>
      <p:sp>
        <p:nvSpPr>
          <p:cNvPr id="294956" name="Text Box 44">
            <a:extLst>
              <a:ext uri="{FF2B5EF4-FFF2-40B4-BE49-F238E27FC236}">
                <a16:creationId xmlns:a16="http://schemas.microsoft.com/office/drawing/2014/main" id="{9C1AAF11-4DFD-4E38-A3C4-B80687400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769938"/>
            <a:ext cx="433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/>
              <a:t>Z = </a:t>
            </a:r>
            <a:r>
              <a:rPr lang="en-GB" altLang="en-US" sz="2400" b="1">
                <a:solidFill>
                  <a:srgbClr val="FF0000"/>
                </a:solidFill>
              </a:rPr>
              <a:t>/AB/C</a:t>
            </a:r>
            <a:r>
              <a:rPr lang="en-GB" altLang="en-US" sz="2400" b="1"/>
              <a:t>+ </a:t>
            </a:r>
            <a:r>
              <a:rPr lang="en-GB" altLang="en-US" sz="2400" b="1">
                <a:solidFill>
                  <a:srgbClr val="0C0B0A"/>
                </a:solidFill>
              </a:rPr>
              <a:t>/A/B/CD</a:t>
            </a:r>
            <a:r>
              <a:rPr lang="en-GB" altLang="en-US" sz="2400" b="1"/>
              <a:t> + </a:t>
            </a:r>
            <a:r>
              <a:rPr lang="en-GB" altLang="en-US" sz="2400" b="1">
                <a:solidFill>
                  <a:srgbClr val="2D953C"/>
                </a:solidFill>
              </a:rPr>
              <a:t>/A/BC/D</a:t>
            </a:r>
          </a:p>
        </p:txBody>
      </p:sp>
      <p:sp>
        <p:nvSpPr>
          <p:cNvPr id="294969" name="Text Box 57">
            <a:extLst>
              <a:ext uri="{FF2B5EF4-FFF2-40B4-BE49-F238E27FC236}">
                <a16:creationId xmlns:a16="http://schemas.microsoft.com/office/drawing/2014/main" id="{5DD5E74E-FAB7-4D36-B264-F4DBE1047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294971" name="Text Box 59">
            <a:extLst>
              <a:ext uri="{FF2B5EF4-FFF2-40B4-BE49-F238E27FC236}">
                <a16:creationId xmlns:a16="http://schemas.microsoft.com/office/drawing/2014/main" id="{8A88148E-081D-4EE0-8270-9B6F0E20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4092575"/>
            <a:ext cx="407988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2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1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0</a:t>
            </a:r>
          </a:p>
        </p:txBody>
      </p:sp>
      <p:sp>
        <p:nvSpPr>
          <p:cNvPr id="294972" name="Text Box 60">
            <a:extLst>
              <a:ext uri="{FF2B5EF4-FFF2-40B4-BE49-F238E27FC236}">
                <a16:creationId xmlns:a16="http://schemas.microsoft.com/office/drawing/2014/main" id="{63E00F09-9A21-4F71-842E-589E5B022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563" y="2103438"/>
            <a:ext cx="68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b="1">
                <a:solidFill>
                  <a:srgbClr val="0C0B0A"/>
                </a:solidFill>
              </a:rPr>
              <a:t>I0</a:t>
            </a:r>
          </a:p>
        </p:txBody>
      </p:sp>
      <p:sp>
        <p:nvSpPr>
          <p:cNvPr id="294973" name="Text Box 61">
            <a:extLst>
              <a:ext uri="{FF2B5EF4-FFF2-40B4-BE49-F238E27FC236}">
                <a16:creationId xmlns:a16="http://schemas.microsoft.com/office/drawing/2014/main" id="{70137D79-042A-42D9-8BAD-0F9394D36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263" y="2595563"/>
            <a:ext cx="68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b="1">
                <a:solidFill>
                  <a:srgbClr val="008000"/>
                </a:solidFill>
              </a:rPr>
              <a:t>I1</a:t>
            </a:r>
          </a:p>
        </p:txBody>
      </p:sp>
      <p:sp>
        <p:nvSpPr>
          <p:cNvPr id="294974" name="Text Box 62">
            <a:extLst>
              <a:ext uri="{FF2B5EF4-FFF2-40B4-BE49-F238E27FC236}">
                <a16:creationId xmlns:a16="http://schemas.microsoft.com/office/drawing/2014/main" id="{224D9411-517B-4CC8-8BD6-F110AE50E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3116263"/>
            <a:ext cx="681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b="1">
                <a:solidFill>
                  <a:srgbClr val="FF0000"/>
                </a:solidFill>
              </a:rPr>
              <a:t>I2</a:t>
            </a:r>
          </a:p>
        </p:txBody>
      </p:sp>
      <p:sp>
        <p:nvSpPr>
          <p:cNvPr id="294975" name="Text Box 63">
            <a:extLst>
              <a:ext uri="{FF2B5EF4-FFF2-40B4-BE49-F238E27FC236}">
                <a16:creationId xmlns:a16="http://schemas.microsoft.com/office/drawing/2014/main" id="{16EDB208-4485-4D81-BA97-AD3448586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5" y="1328738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FF0000"/>
                </a:solidFill>
              </a:rPr>
              <a:t>S</a:t>
            </a:r>
            <a:r>
              <a:rPr lang="en-GB" altLang="en-US" sz="2000" b="1" baseline="-25000">
                <a:solidFill>
                  <a:srgbClr val="FF0000"/>
                </a:solidFill>
              </a:rPr>
              <a:t>2</a:t>
            </a:r>
            <a:r>
              <a:rPr lang="en-GB" altLang="en-US" sz="2000" b="1">
                <a:solidFill>
                  <a:srgbClr val="FF0000"/>
                </a:solidFill>
              </a:rPr>
              <a:t>  S</a:t>
            </a:r>
            <a:r>
              <a:rPr lang="en-GB" altLang="en-US" sz="2000" b="1" baseline="-25000">
                <a:solidFill>
                  <a:srgbClr val="FF0000"/>
                </a:solidFill>
              </a:rPr>
              <a:t>1</a:t>
            </a:r>
            <a:r>
              <a:rPr lang="en-GB" altLang="en-US" sz="2000" b="1">
                <a:solidFill>
                  <a:srgbClr val="FF0000"/>
                </a:solidFill>
              </a:rPr>
              <a:t>  S</a:t>
            </a:r>
            <a:r>
              <a:rPr lang="en-GB" altLang="en-US" sz="2000" b="1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4976" name="Line 64">
            <a:extLst>
              <a:ext uri="{FF2B5EF4-FFF2-40B4-BE49-F238E27FC236}">
                <a16:creationId xmlns:a16="http://schemas.microsoft.com/office/drawing/2014/main" id="{778E7E78-45E1-40EF-8068-E1857B13A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7513" y="1220788"/>
            <a:ext cx="8556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4977" name="Line 65">
            <a:extLst>
              <a:ext uri="{FF2B5EF4-FFF2-40B4-BE49-F238E27FC236}">
                <a16:creationId xmlns:a16="http://schemas.microsoft.com/office/drawing/2014/main" id="{B65B1485-ADA7-4949-AAA3-B8B3F4097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788" y="1233488"/>
            <a:ext cx="1146175" cy="0"/>
          </a:xfrm>
          <a:prstGeom prst="line">
            <a:avLst/>
          </a:prstGeom>
          <a:noFill/>
          <a:ln w="28575">
            <a:solidFill>
              <a:srgbClr val="0C0B0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4978" name="Line 66">
            <a:extLst>
              <a:ext uri="{FF2B5EF4-FFF2-40B4-BE49-F238E27FC236}">
                <a16:creationId xmlns:a16="http://schemas.microsoft.com/office/drawing/2014/main" id="{04B7573A-FC89-49E8-88AC-29A08F047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75" y="1231900"/>
            <a:ext cx="1204913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4979" name="AutoShape 67">
            <a:extLst>
              <a:ext uri="{FF2B5EF4-FFF2-40B4-BE49-F238E27FC236}">
                <a16:creationId xmlns:a16="http://schemas.microsoft.com/office/drawing/2014/main" id="{EECF01AC-8104-45F8-8D73-066CB3E9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2062163"/>
            <a:ext cx="2714625" cy="830262"/>
          </a:xfrm>
          <a:prstGeom prst="wedgeRoundRectCallout">
            <a:avLst>
              <a:gd name="adj1" fmla="val 54384"/>
              <a:gd name="adj2" fmla="val -16731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/>
              <a:t>Drawing up the truth table is optional.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4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4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4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4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4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4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4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4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49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49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49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49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49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49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49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49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4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4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4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7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3">
            <a:extLst>
              <a:ext uri="{FF2B5EF4-FFF2-40B4-BE49-F238E27FC236}">
                <a16:creationId xmlns:a16="http://schemas.microsoft.com/office/drawing/2014/main" id="{083D1AF7-0D38-491D-83B0-C39C2062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B286418E-E702-4AA4-926F-4F5BE263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A120-3FAD-4B1D-AEA5-73CE7C305727}" type="slidenum">
              <a:rPr lang="en-GB" altLang="en-US"/>
              <a:pPr/>
              <a:t>102</a:t>
            </a:fld>
            <a:endParaRPr lang="en-GB" altLang="en-US" sz="1400"/>
          </a:p>
        </p:txBody>
      </p:sp>
      <p:sp>
        <p:nvSpPr>
          <p:cNvPr id="393218" name="Rectangle 2">
            <a:extLst>
              <a:ext uri="{FF2B5EF4-FFF2-40B4-BE49-F238E27FC236}">
                <a16:creationId xmlns:a16="http://schemas.microsoft.com/office/drawing/2014/main" id="{E52C24F0-2312-4A53-8A8F-F02E47C4E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087813" cy="1373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en-US" sz="2000" b="1"/>
          </a:p>
          <a:p>
            <a:r>
              <a:rPr lang="en-GB" altLang="en-US" sz="2000" b="1"/>
              <a:t>74151 MUX</a:t>
            </a:r>
          </a:p>
          <a:p>
            <a:endParaRPr lang="en-GB" altLang="en-US" sz="2000" b="1"/>
          </a:p>
        </p:txBody>
      </p:sp>
      <p:sp>
        <p:nvSpPr>
          <p:cNvPr id="393219" name="Oval 3">
            <a:extLst>
              <a:ext uri="{FF2B5EF4-FFF2-40B4-BE49-F238E27FC236}">
                <a16:creationId xmlns:a16="http://schemas.microsoft.com/office/drawing/2014/main" id="{F82EAB78-B9C0-4EC6-8469-127E48DDAEA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78744" y="3883819"/>
            <a:ext cx="114300" cy="84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3220" name="Line 4">
            <a:extLst>
              <a:ext uri="{FF2B5EF4-FFF2-40B4-BE49-F238E27FC236}">
                <a16:creationId xmlns:a16="http://schemas.microsoft.com/office/drawing/2014/main" id="{CFDDCC0D-D1EF-4713-AC86-2803A235BC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33705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3221" name="Line 5">
            <a:extLst>
              <a:ext uri="{FF2B5EF4-FFF2-40B4-BE49-F238E27FC236}">
                <a16:creationId xmlns:a16="http://schemas.microsoft.com/office/drawing/2014/main" id="{2BD6E2F1-ECCA-49A0-A2ED-7D2CF00DDE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6720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3222" name="Line 6">
            <a:extLst>
              <a:ext uri="{FF2B5EF4-FFF2-40B4-BE49-F238E27FC236}">
                <a16:creationId xmlns:a16="http://schemas.microsoft.com/office/drawing/2014/main" id="{D0BE45A5-80C6-4D0C-BE5E-728917001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94030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3223" name="Line 7">
            <a:extLst>
              <a:ext uri="{FF2B5EF4-FFF2-40B4-BE49-F238E27FC236}">
                <a16:creationId xmlns:a16="http://schemas.microsoft.com/office/drawing/2014/main" id="{8BD52AD6-244C-4C9D-9D8D-8DFEB2152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5113338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3224" name="Text Box 8">
            <a:extLst>
              <a:ext uri="{FF2B5EF4-FFF2-40B4-BE49-F238E27FC236}">
                <a16:creationId xmlns:a16="http://schemas.microsoft.com/office/drawing/2014/main" id="{569BF9EB-8792-4323-A4A7-399B20768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5684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Z</a:t>
            </a:r>
          </a:p>
        </p:txBody>
      </p:sp>
      <p:sp>
        <p:nvSpPr>
          <p:cNvPr id="393225" name="Text Box 9">
            <a:extLst>
              <a:ext uri="{FF2B5EF4-FFF2-40B4-BE49-F238E27FC236}">
                <a16:creationId xmlns:a16="http://schemas.microsoft.com/office/drawing/2014/main" id="{7AE6FB26-8FB6-4534-886E-5956E7A48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829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E</a:t>
            </a:r>
          </a:p>
        </p:txBody>
      </p:sp>
      <p:grpSp>
        <p:nvGrpSpPr>
          <p:cNvPr id="393226" name="Group 10">
            <a:extLst>
              <a:ext uri="{FF2B5EF4-FFF2-40B4-BE49-F238E27FC236}">
                <a16:creationId xmlns:a16="http://schemas.microsoft.com/office/drawing/2014/main" id="{745B50F2-92DB-4B1E-A1F8-01BA82D5AD39}"/>
              </a:ext>
            </a:extLst>
          </p:cNvPr>
          <p:cNvGrpSpPr>
            <a:grpSpLocks/>
          </p:cNvGrpSpPr>
          <p:nvPr/>
        </p:nvGrpSpPr>
        <p:grpSpPr bwMode="auto">
          <a:xfrm>
            <a:off x="2589213" y="1941513"/>
            <a:ext cx="596900" cy="1808162"/>
            <a:chOff x="1631" y="1223"/>
            <a:chExt cx="376" cy="1139"/>
          </a:xfrm>
        </p:grpSpPr>
        <p:sp>
          <p:nvSpPr>
            <p:cNvPr id="393227" name="Line 11">
              <a:extLst>
                <a:ext uri="{FF2B5EF4-FFF2-40B4-BE49-F238E27FC236}">
                  <a16:creationId xmlns:a16="http://schemas.microsoft.com/office/drawing/2014/main" id="{6C992CEB-92D3-4642-841A-D7FCD0C6F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1" y="1785"/>
              <a:ext cx="2" cy="5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93228" name="Group 12">
              <a:extLst>
                <a:ext uri="{FF2B5EF4-FFF2-40B4-BE49-F238E27FC236}">
                  <a16:creationId xmlns:a16="http://schemas.microsoft.com/office/drawing/2014/main" id="{0E4249A9-8F65-43DF-AAA2-BB7C219DBB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3" y="1507"/>
              <a:ext cx="68" cy="254"/>
              <a:chOff x="720" y="2112"/>
              <a:chExt cx="96" cy="432"/>
            </a:xfrm>
          </p:grpSpPr>
          <p:sp>
            <p:nvSpPr>
              <p:cNvPr id="393229" name="Line 13">
                <a:extLst>
                  <a:ext uri="{FF2B5EF4-FFF2-40B4-BE49-F238E27FC236}">
                    <a16:creationId xmlns:a16="http://schemas.microsoft.com/office/drawing/2014/main" id="{933FE5DA-D125-48C4-8D33-CC17CCF64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11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3230" name="Line 14">
                <a:extLst>
                  <a:ext uri="{FF2B5EF4-FFF2-40B4-BE49-F238E27FC236}">
                    <a16:creationId xmlns:a16="http://schemas.microsoft.com/office/drawing/2014/main" id="{125C4BC8-3C68-473C-9A0C-FAF91DA41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21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3231" name="Line 15">
                <a:extLst>
                  <a:ext uri="{FF2B5EF4-FFF2-40B4-BE49-F238E27FC236}">
                    <a16:creationId xmlns:a16="http://schemas.microsoft.com/office/drawing/2014/main" id="{F7DCF556-CC4E-4AA5-9B19-B7A1F4833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2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3232" name="Line 16">
                <a:extLst>
                  <a:ext uri="{FF2B5EF4-FFF2-40B4-BE49-F238E27FC236}">
                    <a16:creationId xmlns:a16="http://schemas.microsoft.com/office/drawing/2014/main" id="{498DA8C5-FA87-441B-A5C0-F7AC1E2E9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23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3233" name="Line 17">
                <a:extLst>
                  <a:ext uri="{FF2B5EF4-FFF2-40B4-BE49-F238E27FC236}">
                    <a16:creationId xmlns:a16="http://schemas.microsoft.com/office/drawing/2014/main" id="{2874BD4D-104B-497A-ABC2-5F84138C2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0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3234" name="Line 18">
                <a:extLst>
                  <a:ext uri="{FF2B5EF4-FFF2-40B4-BE49-F238E27FC236}">
                    <a16:creationId xmlns:a16="http://schemas.microsoft.com/office/drawing/2014/main" id="{142278A9-80AD-457F-91F6-B0DCC5363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24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93235" name="Line 19">
              <a:extLst>
                <a:ext uri="{FF2B5EF4-FFF2-40B4-BE49-F238E27FC236}">
                  <a16:creationId xmlns:a16="http://schemas.microsoft.com/office/drawing/2014/main" id="{C7DAB102-D938-46EA-BE17-63D7DFC6A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3" y="1422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3236" name="Text Box 20">
              <a:extLst>
                <a:ext uri="{FF2B5EF4-FFF2-40B4-BE49-F238E27FC236}">
                  <a16:creationId xmlns:a16="http://schemas.microsoft.com/office/drawing/2014/main" id="{4F01C19E-A907-4A15-8871-772DA0966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1" y="1223"/>
              <a:ext cx="3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2000" b="1"/>
                <a:t>5V</a:t>
              </a:r>
            </a:p>
          </p:txBody>
        </p:sp>
      </p:grpSp>
      <p:sp>
        <p:nvSpPr>
          <p:cNvPr id="393237" name="Text Box 21">
            <a:extLst>
              <a:ext uri="{FF2B5EF4-FFF2-40B4-BE49-F238E27FC236}">
                <a16:creationId xmlns:a16="http://schemas.microsoft.com/office/drawing/2014/main" id="{47CA956D-75F2-4106-A824-974160815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393239" name="Text Box 23">
            <a:extLst>
              <a:ext uri="{FF2B5EF4-FFF2-40B4-BE49-F238E27FC236}">
                <a16:creationId xmlns:a16="http://schemas.microsoft.com/office/drawing/2014/main" id="{631CB0C9-6CF8-4E2E-A600-3AA517D4C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933450"/>
            <a:ext cx="426085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400"/>
              <a:t>Z = </a:t>
            </a:r>
            <a:r>
              <a:rPr lang="en-GB" altLang="en-US" sz="2400">
                <a:solidFill>
                  <a:srgbClr val="FF0000"/>
                </a:solidFill>
              </a:rPr>
              <a:t>/AB/C</a:t>
            </a:r>
            <a:r>
              <a:rPr lang="en-GB" altLang="en-US" sz="2400">
                <a:solidFill>
                  <a:srgbClr val="5E51C1"/>
                </a:solidFill>
              </a:rPr>
              <a:t>+ </a:t>
            </a:r>
            <a:r>
              <a:rPr lang="en-GB" altLang="en-US" sz="2400">
                <a:solidFill>
                  <a:srgbClr val="0C0B0A"/>
                </a:solidFill>
              </a:rPr>
              <a:t>/A/B/CD</a:t>
            </a:r>
            <a:r>
              <a:rPr lang="en-GB" altLang="en-US" sz="2400">
                <a:solidFill>
                  <a:srgbClr val="5E51C1"/>
                </a:solidFill>
              </a:rPr>
              <a:t> + </a:t>
            </a:r>
            <a:r>
              <a:rPr lang="en-GB" altLang="en-US" sz="2400">
                <a:solidFill>
                  <a:srgbClr val="008000"/>
                </a:solidFill>
              </a:rPr>
              <a:t>/A/BC/D</a:t>
            </a:r>
          </a:p>
        </p:txBody>
      </p:sp>
      <p:sp>
        <p:nvSpPr>
          <p:cNvPr id="393244" name="Text Box 28">
            <a:extLst>
              <a:ext uri="{FF2B5EF4-FFF2-40B4-BE49-F238E27FC236}">
                <a16:creationId xmlns:a16="http://schemas.microsoft.com/office/drawing/2014/main" id="{7967BAA0-287F-4EE0-B37D-4F6757C27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724275"/>
            <a:ext cx="3900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 I</a:t>
            </a:r>
            <a:r>
              <a:rPr lang="en-GB" altLang="en-US" sz="2000" b="1" baseline="-25000"/>
              <a:t>0    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1     </a:t>
            </a:r>
            <a:r>
              <a:rPr lang="en-GB" altLang="en-US" sz="2000" b="1"/>
              <a:t> I</a:t>
            </a:r>
            <a:r>
              <a:rPr lang="en-GB" altLang="en-US" sz="2000" b="1" baseline="-25000"/>
              <a:t>2 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3   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4     </a:t>
            </a:r>
            <a:r>
              <a:rPr lang="en-GB" altLang="en-US" sz="2000" b="1"/>
              <a:t> I</a:t>
            </a:r>
            <a:r>
              <a:rPr lang="en-GB" altLang="en-US" sz="2000" b="1" baseline="-25000"/>
              <a:t>5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6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7</a:t>
            </a:r>
          </a:p>
        </p:txBody>
      </p:sp>
      <p:sp>
        <p:nvSpPr>
          <p:cNvPr id="393245" name="Text Box 29">
            <a:extLst>
              <a:ext uri="{FF2B5EF4-FFF2-40B4-BE49-F238E27FC236}">
                <a16:creationId xmlns:a16="http://schemas.microsoft.com/office/drawing/2014/main" id="{353628E2-BD20-4DDE-B722-7C37B167F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4016375"/>
            <a:ext cx="407988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0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1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2</a:t>
            </a:r>
          </a:p>
        </p:txBody>
      </p:sp>
      <p:sp>
        <p:nvSpPr>
          <p:cNvPr id="393246" name="Text Box 30">
            <a:extLst>
              <a:ext uri="{FF2B5EF4-FFF2-40B4-BE49-F238E27FC236}">
                <a16:creationId xmlns:a16="http://schemas.microsoft.com/office/drawing/2014/main" id="{D2808E46-36FB-4F06-9DAF-196E9A2D6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4054475"/>
            <a:ext cx="36830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C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B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A</a:t>
            </a:r>
          </a:p>
        </p:txBody>
      </p:sp>
      <p:sp>
        <p:nvSpPr>
          <p:cNvPr id="393247" name="Line 31">
            <a:extLst>
              <a:ext uri="{FF2B5EF4-FFF2-40B4-BE49-F238E27FC236}">
                <a16:creationId xmlns:a16="http://schemas.microsoft.com/office/drawing/2014/main" id="{7E67E868-AA47-4B0F-A48B-22B697724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1919288"/>
            <a:ext cx="282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3248" name="Text Box 32">
            <a:extLst>
              <a:ext uri="{FF2B5EF4-FFF2-40B4-BE49-F238E27FC236}">
                <a16:creationId xmlns:a16="http://schemas.microsoft.com/office/drawing/2014/main" id="{B4E3E72C-581E-4225-8FFD-D707D994C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654175"/>
            <a:ext cx="2378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altLang="en-US" sz="2000"/>
              <a:t>A   B   C   D        Z</a:t>
            </a:r>
          </a:p>
        </p:txBody>
      </p:sp>
      <p:sp>
        <p:nvSpPr>
          <p:cNvPr id="393249" name="Line 33">
            <a:extLst>
              <a:ext uri="{FF2B5EF4-FFF2-40B4-BE49-F238E27FC236}">
                <a16:creationId xmlns:a16="http://schemas.microsoft.com/office/drawing/2014/main" id="{43B97EC7-EC53-4459-B450-202501D4C6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1600" y="1604963"/>
            <a:ext cx="3175" cy="447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3250" name="Text Box 34">
            <a:extLst>
              <a:ext uri="{FF2B5EF4-FFF2-40B4-BE49-F238E27FC236}">
                <a16:creationId xmlns:a16="http://schemas.microsoft.com/office/drawing/2014/main" id="{E4E6E333-F4E5-426B-8142-B44A0EE7D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1860550"/>
            <a:ext cx="24193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</a:pPr>
            <a:endParaRPr lang="en-GB" altLang="en-US" sz="2000">
              <a:solidFill>
                <a:srgbClr val="5E51C1"/>
              </a:solidFill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5E51C1"/>
                </a:solidFill>
              </a:rPr>
              <a:t>0    0    0    0        0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0C0B0A"/>
                </a:solidFill>
              </a:rPr>
              <a:t>0    0    0    1        1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008000"/>
                </a:solidFill>
              </a:rPr>
              <a:t>0    0    1    0        1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0    0    1    1        0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FF0000"/>
                </a:solidFill>
              </a:rPr>
              <a:t>0    1    0    0        1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FF0000"/>
                </a:solidFill>
              </a:rPr>
              <a:t>0    1    0    1        1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0    1    1    0        0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0    1    1    1        0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1    0    0    0        0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1    0    0    1        0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1    0    1    0        0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1    0    1    1        0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1    1    0    0        0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1    1    0    1        0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1    1    1    0        0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1    1    1    1        0</a:t>
            </a:r>
          </a:p>
        </p:txBody>
      </p:sp>
      <p:grpSp>
        <p:nvGrpSpPr>
          <p:cNvPr id="393251" name="Group 35">
            <a:extLst>
              <a:ext uri="{FF2B5EF4-FFF2-40B4-BE49-F238E27FC236}">
                <a16:creationId xmlns:a16="http://schemas.microsoft.com/office/drawing/2014/main" id="{23303C05-9917-4E57-91AF-7118CCEEAD24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3197225"/>
            <a:ext cx="811212" cy="738188"/>
            <a:chOff x="367" y="2014"/>
            <a:chExt cx="511" cy="465"/>
          </a:xfrm>
        </p:grpSpPr>
        <p:sp>
          <p:nvSpPr>
            <p:cNvPr id="393252" name="Line 36">
              <a:extLst>
                <a:ext uri="{FF2B5EF4-FFF2-40B4-BE49-F238E27FC236}">
                  <a16:creationId xmlns:a16="http://schemas.microsoft.com/office/drawing/2014/main" id="{73E49CAA-833C-4EFF-8CBE-8B21D7C5F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" y="247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3253" name="Line 37">
              <a:extLst>
                <a:ext uri="{FF2B5EF4-FFF2-40B4-BE49-F238E27FC236}">
                  <a16:creationId xmlns:a16="http://schemas.microsoft.com/office/drawing/2014/main" id="{0DBCF4A8-AB5F-4842-AC4F-6094DCB8B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" y="247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3254" name="Line 38">
              <a:extLst>
                <a:ext uri="{FF2B5EF4-FFF2-40B4-BE49-F238E27FC236}">
                  <a16:creationId xmlns:a16="http://schemas.microsoft.com/office/drawing/2014/main" id="{B5AB84F6-A48B-45D1-BF86-C8B5B35DB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" y="2014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93255" name="Group 39">
              <a:extLst>
                <a:ext uri="{FF2B5EF4-FFF2-40B4-BE49-F238E27FC236}">
                  <a16:creationId xmlns:a16="http://schemas.microsoft.com/office/drawing/2014/main" id="{9B062B80-1F59-4A77-91CE-F82E1CC257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" y="2014"/>
              <a:ext cx="239" cy="254"/>
              <a:chOff x="367" y="2014"/>
              <a:chExt cx="239" cy="254"/>
            </a:xfrm>
          </p:grpSpPr>
          <p:sp>
            <p:nvSpPr>
              <p:cNvPr id="393256" name="Line 40">
                <a:extLst>
                  <a:ext uri="{FF2B5EF4-FFF2-40B4-BE49-F238E27FC236}">
                    <a16:creationId xmlns:a16="http://schemas.microsoft.com/office/drawing/2014/main" id="{FF666D28-9ED0-497B-AA9F-DBB018599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" y="2014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3257" name="Line 41">
                <a:extLst>
                  <a:ext uri="{FF2B5EF4-FFF2-40B4-BE49-F238E27FC236}">
                    <a16:creationId xmlns:a16="http://schemas.microsoft.com/office/drawing/2014/main" id="{8B0B1175-5E05-4904-87E0-AA9A234CF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" y="2183"/>
                <a:ext cx="2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3258" name="Line 42">
                <a:extLst>
                  <a:ext uri="{FF2B5EF4-FFF2-40B4-BE49-F238E27FC236}">
                    <a16:creationId xmlns:a16="http://schemas.microsoft.com/office/drawing/2014/main" id="{F6877DBC-2DC1-4E46-ABF5-DD2D342DD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" y="2226"/>
                <a:ext cx="1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3259" name="Line 43">
                <a:extLst>
                  <a:ext uri="{FF2B5EF4-FFF2-40B4-BE49-F238E27FC236}">
                    <a16:creationId xmlns:a16="http://schemas.microsoft.com/office/drawing/2014/main" id="{D1C7C501-8C1F-4187-9F87-CCB6A1B54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" y="2268"/>
                <a:ext cx="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93260" name="Line 44">
              <a:extLst>
                <a:ext uri="{FF2B5EF4-FFF2-40B4-BE49-F238E27FC236}">
                  <a16:creationId xmlns:a16="http://schemas.microsoft.com/office/drawing/2014/main" id="{B94D919A-1183-44D9-8A67-DDF1E37C7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" y="2014"/>
              <a:ext cx="0" cy="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93261" name="AutoShape 45">
            <a:extLst>
              <a:ext uri="{FF2B5EF4-FFF2-40B4-BE49-F238E27FC236}">
                <a16:creationId xmlns:a16="http://schemas.microsoft.com/office/drawing/2014/main" id="{61DD00D9-7CFE-4490-81A6-F7CFA9E2D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2047875"/>
            <a:ext cx="2613025" cy="1630363"/>
          </a:xfrm>
          <a:prstGeom prst="wedgeRoundRectCallout">
            <a:avLst>
              <a:gd name="adj1" fmla="val -64458"/>
              <a:gd name="adj2" fmla="val -97907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FF0000"/>
                </a:solidFill>
              </a:rPr>
              <a:t>Term containing only ABC. /AB/C corresponds to ‘010’, this selects I</a:t>
            </a:r>
            <a:r>
              <a:rPr lang="en-GB" altLang="en-US" sz="2000" baseline="-25000">
                <a:solidFill>
                  <a:srgbClr val="FF0000"/>
                </a:solidFill>
              </a:rPr>
              <a:t>2</a:t>
            </a:r>
            <a:r>
              <a:rPr lang="en-GB" altLang="en-US" sz="2000">
                <a:solidFill>
                  <a:srgbClr val="FF0000"/>
                </a:solidFill>
              </a:rPr>
              <a:t>. Connect it to ‘1’.</a:t>
            </a:r>
          </a:p>
        </p:txBody>
      </p:sp>
      <p:sp>
        <p:nvSpPr>
          <p:cNvPr id="393263" name="Text Box 47">
            <a:extLst>
              <a:ext uri="{FF2B5EF4-FFF2-40B4-BE49-F238E27FC236}">
                <a16:creationId xmlns:a16="http://schemas.microsoft.com/office/drawing/2014/main" id="{0BF79C1C-12E2-4838-B8E1-AC2ECCE5D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1241425"/>
            <a:ext cx="1177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FF0000"/>
                </a:solidFill>
              </a:rPr>
              <a:t>S</a:t>
            </a:r>
            <a:r>
              <a:rPr lang="en-GB" altLang="en-US" sz="2000" b="1" baseline="-25000">
                <a:solidFill>
                  <a:srgbClr val="FF0000"/>
                </a:solidFill>
              </a:rPr>
              <a:t>2</a:t>
            </a:r>
            <a:r>
              <a:rPr lang="en-GB" altLang="en-US" sz="2000" b="1">
                <a:solidFill>
                  <a:srgbClr val="FF0000"/>
                </a:solidFill>
              </a:rPr>
              <a:t>  S</a:t>
            </a:r>
            <a:r>
              <a:rPr lang="en-GB" altLang="en-US" sz="2000" b="1" baseline="-25000">
                <a:solidFill>
                  <a:srgbClr val="FF0000"/>
                </a:solidFill>
              </a:rPr>
              <a:t>1</a:t>
            </a:r>
            <a:r>
              <a:rPr lang="en-GB" altLang="en-US" sz="2000" b="1">
                <a:solidFill>
                  <a:srgbClr val="FF0000"/>
                </a:solidFill>
              </a:rPr>
              <a:t>  S</a:t>
            </a:r>
            <a:r>
              <a:rPr lang="en-GB" altLang="en-US" sz="2000" b="1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3265" name="Text Box 49">
            <a:extLst>
              <a:ext uri="{FF2B5EF4-FFF2-40B4-BE49-F238E27FC236}">
                <a16:creationId xmlns:a16="http://schemas.microsoft.com/office/drawing/2014/main" id="{707951EF-C948-448D-9051-82D27F20C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2103438"/>
            <a:ext cx="681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b="1">
                <a:solidFill>
                  <a:srgbClr val="0C0B0A"/>
                </a:solidFill>
              </a:rPr>
              <a:t>I0</a:t>
            </a:r>
          </a:p>
        </p:txBody>
      </p:sp>
      <p:sp>
        <p:nvSpPr>
          <p:cNvPr id="393266" name="Text Box 50">
            <a:extLst>
              <a:ext uri="{FF2B5EF4-FFF2-40B4-BE49-F238E27FC236}">
                <a16:creationId xmlns:a16="http://schemas.microsoft.com/office/drawing/2014/main" id="{A8D1E322-E887-4244-9890-DA4AC9B4E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2595563"/>
            <a:ext cx="681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b="1">
                <a:solidFill>
                  <a:srgbClr val="008000"/>
                </a:solidFill>
              </a:rPr>
              <a:t>I1</a:t>
            </a:r>
          </a:p>
        </p:txBody>
      </p:sp>
      <p:sp>
        <p:nvSpPr>
          <p:cNvPr id="393267" name="Text Box 51">
            <a:extLst>
              <a:ext uri="{FF2B5EF4-FFF2-40B4-BE49-F238E27FC236}">
                <a16:creationId xmlns:a16="http://schemas.microsoft.com/office/drawing/2014/main" id="{3F94C0E0-DBE7-45A8-A521-80FA88F94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087688"/>
            <a:ext cx="681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b="1">
                <a:solidFill>
                  <a:srgbClr val="FF0000"/>
                </a:solidFill>
              </a:rPr>
              <a:t>I2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6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4396CBDF-FD6F-4AC9-90E3-D43DCC12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F83417F1-98F1-4B87-BA5C-64D21847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B56B-755C-46F0-83BD-36A261C84A7A}" type="slidenum">
              <a:rPr lang="en-GB" altLang="en-US"/>
              <a:pPr/>
              <a:t>103</a:t>
            </a:fld>
            <a:endParaRPr lang="en-GB" altLang="en-US" sz="1400"/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32255B43-CE4C-4F27-8E2E-A11F17691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087813" cy="1373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en-US" sz="2000" b="1"/>
          </a:p>
          <a:p>
            <a:r>
              <a:rPr lang="en-GB" altLang="en-US" sz="2000" b="1"/>
              <a:t>74151 MUX</a:t>
            </a:r>
          </a:p>
          <a:p>
            <a:endParaRPr lang="en-GB" altLang="en-US" sz="2000" b="1"/>
          </a:p>
        </p:txBody>
      </p:sp>
      <p:sp>
        <p:nvSpPr>
          <p:cNvPr id="394243" name="Oval 3">
            <a:extLst>
              <a:ext uri="{FF2B5EF4-FFF2-40B4-BE49-F238E27FC236}">
                <a16:creationId xmlns:a16="http://schemas.microsoft.com/office/drawing/2014/main" id="{323381B2-44C1-4A8A-8C68-B1A7AB583A5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78744" y="3883819"/>
            <a:ext cx="114300" cy="84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4244" name="Line 4">
            <a:extLst>
              <a:ext uri="{FF2B5EF4-FFF2-40B4-BE49-F238E27FC236}">
                <a16:creationId xmlns:a16="http://schemas.microsoft.com/office/drawing/2014/main" id="{664C8100-59AF-4338-856F-2747BB82AF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33705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4245" name="Line 5">
            <a:extLst>
              <a:ext uri="{FF2B5EF4-FFF2-40B4-BE49-F238E27FC236}">
                <a16:creationId xmlns:a16="http://schemas.microsoft.com/office/drawing/2014/main" id="{27C7106C-8A09-402E-87E7-BFD31C63CE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6720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4246" name="Line 6">
            <a:extLst>
              <a:ext uri="{FF2B5EF4-FFF2-40B4-BE49-F238E27FC236}">
                <a16:creationId xmlns:a16="http://schemas.microsoft.com/office/drawing/2014/main" id="{F6CF3C3D-59F4-4248-B491-26438B64BA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94030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4247" name="Line 7">
            <a:extLst>
              <a:ext uri="{FF2B5EF4-FFF2-40B4-BE49-F238E27FC236}">
                <a16:creationId xmlns:a16="http://schemas.microsoft.com/office/drawing/2014/main" id="{9D2E3414-A1B3-4A4B-A4BB-1D6FA5F3D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5113338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4248" name="Text Box 8">
            <a:extLst>
              <a:ext uri="{FF2B5EF4-FFF2-40B4-BE49-F238E27FC236}">
                <a16:creationId xmlns:a16="http://schemas.microsoft.com/office/drawing/2014/main" id="{93042A35-BD49-4AFD-9DAD-24AFC950F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5684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Z</a:t>
            </a:r>
          </a:p>
        </p:txBody>
      </p:sp>
      <p:sp>
        <p:nvSpPr>
          <p:cNvPr id="394249" name="Line 9">
            <a:extLst>
              <a:ext uri="{FF2B5EF4-FFF2-40B4-BE49-F238E27FC236}">
                <a16:creationId xmlns:a16="http://schemas.microsoft.com/office/drawing/2014/main" id="{6ED39582-C63F-452A-AD86-97A9E9A2AA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2833688"/>
            <a:ext cx="3175" cy="9159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4250" name="Group 10">
            <a:extLst>
              <a:ext uri="{FF2B5EF4-FFF2-40B4-BE49-F238E27FC236}">
                <a16:creationId xmlns:a16="http://schemas.microsoft.com/office/drawing/2014/main" id="{9C651B9F-ECDF-4E0B-8CB4-85DD1CDB8A01}"/>
              </a:ext>
            </a:extLst>
          </p:cNvPr>
          <p:cNvGrpSpPr>
            <a:grpSpLocks/>
          </p:cNvGrpSpPr>
          <p:nvPr/>
        </p:nvGrpSpPr>
        <p:grpSpPr bwMode="auto">
          <a:xfrm>
            <a:off x="2862263" y="2392363"/>
            <a:ext cx="107950" cy="403225"/>
            <a:chOff x="720" y="2112"/>
            <a:chExt cx="96" cy="432"/>
          </a:xfrm>
        </p:grpSpPr>
        <p:sp>
          <p:nvSpPr>
            <p:cNvPr id="394251" name="Line 11">
              <a:extLst>
                <a:ext uri="{FF2B5EF4-FFF2-40B4-BE49-F238E27FC236}">
                  <a16:creationId xmlns:a16="http://schemas.microsoft.com/office/drawing/2014/main" id="{F26C463F-8AB0-49A5-9146-73F3211E5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11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4252" name="Line 12">
              <a:extLst>
                <a:ext uri="{FF2B5EF4-FFF2-40B4-BE49-F238E27FC236}">
                  <a16:creationId xmlns:a16="http://schemas.microsoft.com/office/drawing/2014/main" id="{29AA335A-A7B6-41B8-B8A4-2FEDB9075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1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4253" name="Line 13">
              <a:extLst>
                <a:ext uri="{FF2B5EF4-FFF2-40B4-BE49-F238E27FC236}">
                  <a16:creationId xmlns:a16="http://schemas.microsoft.com/office/drawing/2014/main" id="{3D7A94FE-7017-4DC6-9C2B-5AA056D08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2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4254" name="Line 14">
              <a:extLst>
                <a:ext uri="{FF2B5EF4-FFF2-40B4-BE49-F238E27FC236}">
                  <a16:creationId xmlns:a16="http://schemas.microsoft.com/office/drawing/2014/main" id="{A58899D2-225A-4635-90CF-E83507AA1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4255" name="Line 15">
              <a:extLst>
                <a:ext uri="{FF2B5EF4-FFF2-40B4-BE49-F238E27FC236}">
                  <a16:creationId xmlns:a16="http://schemas.microsoft.com/office/drawing/2014/main" id="{21FF30C2-7E38-480A-B24A-BD72780CD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40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4256" name="Line 16">
              <a:extLst>
                <a:ext uri="{FF2B5EF4-FFF2-40B4-BE49-F238E27FC236}">
                  <a16:creationId xmlns:a16="http://schemas.microsoft.com/office/drawing/2014/main" id="{3C809F2A-9A04-4A39-9948-5DB7F0114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94257" name="Line 17">
            <a:extLst>
              <a:ext uri="{FF2B5EF4-FFF2-40B4-BE49-F238E27FC236}">
                <a16:creationId xmlns:a16="http://schemas.microsoft.com/office/drawing/2014/main" id="{41FA7B52-06EB-41F8-905D-14AE9313BF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8138" y="2257425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4258" name="Text Box 18">
            <a:extLst>
              <a:ext uri="{FF2B5EF4-FFF2-40B4-BE49-F238E27FC236}">
                <a16:creationId xmlns:a16="http://schemas.microsoft.com/office/drawing/2014/main" id="{19D8423A-7EB2-4FBC-BACD-FFC594B2F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829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E</a:t>
            </a:r>
          </a:p>
        </p:txBody>
      </p:sp>
      <p:sp>
        <p:nvSpPr>
          <p:cNvPr id="394259" name="Text Box 19">
            <a:extLst>
              <a:ext uri="{FF2B5EF4-FFF2-40B4-BE49-F238E27FC236}">
                <a16:creationId xmlns:a16="http://schemas.microsoft.com/office/drawing/2014/main" id="{B117639D-2F95-4570-A367-8AB23BB42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1954213"/>
            <a:ext cx="444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 b="1"/>
              <a:t>5V</a:t>
            </a:r>
          </a:p>
        </p:txBody>
      </p:sp>
      <p:grpSp>
        <p:nvGrpSpPr>
          <p:cNvPr id="394260" name="Group 20">
            <a:extLst>
              <a:ext uri="{FF2B5EF4-FFF2-40B4-BE49-F238E27FC236}">
                <a16:creationId xmlns:a16="http://schemas.microsoft.com/office/drawing/2014/main" id="{B3A72E7B-F8D3-4C09-9945-95FA24CD345A}"/>
              </a:ext>
            </a:extLst>
          </p:cNvPr>
          <p:cNvGrpSpPr>
            <a:grpSpLocks/>
          </p:cNvGrpSpPr>
          <p:nvPr/>
        </p:nvGrpSpPr>
        <p:grpSpPr bwMode="auto">
          <a:xfrm>
            <a:off x="1576388" y="2278063"/>
            <a:ext cx="422275" cy="1433512"/>
            <a:chOff x="993" y="1435"/>
            <a:chExt cx="266" cy="903"/>
          </a:xfrm>
        </p:grpSpPr>
        <p:sp>
          <p:nvSpPr>
            <p:cNvPr id="394261" name="Line 21">
              <a:extLst>
                <a:ext uri="{FF2B5EF4-FFF2-40B4-BE49-F238E27FC236}">
                  <a16:creationId xmlns:a16="http://schemas.microsoft.com/office/drawing/2014/main" id="{DEB22FC5-0660-46E0-BDFD-634DE8C24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9" y="1663"/>
              <a:ext cx="0" cy="675"/>
            </a:xfrm>
            <a:prstGeom prst="line">
              <a:avLst/>
            </a:prstGeom>
            <a:noFill/>
            <a:ln w="28575">
              <a:solidFill>
                <a:srgbClr val="0C0B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4262" name="Text Box 22">
              <a:extLst>
                <a:ext uri="{FF2B5EF4-FFF2-40B4-BE49-F238E27FC236}">
                  <a16:creationId xmlns:a16="http://schemas.microsoft.com/office/drawing/2014/main" id="{870A1581-3B6B-4527-AE64-52EC193BA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" y="1435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2000" b="1"/>
                <a:t>D</a:t>
              </a:r>
            </a:p>
          </p:txBody>
        </p:sp>
      </p:grpSp>
      <p:sp>
        <p:nvSpPr>
          <p:cNvPr id="394263" name="Text Box 23">
            <a:extLst>
              <a:ext uri="{FF2B5EF4-FFF2-40B4-BE49-F238E27FC236}">
                <a16:creationId xmlns:a16="http://schemas.microsoft.com/office/drawing/2014/main" id="{EB46C3DF-A038-4806-A697-B5ADAAC0C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394265" name="Text Box 25">
            <a:extLst>
              <a:ext uri="{FF2B5EF4-FFF2-40B4-BE49-F238E27FC236}">
                <a16:creationId xmlns:a16="http://schemas.microsoft.com/office/drawing/2014/main" id="{51913E59-F2FF-4B6C-BE67-C0A9318C2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1006475"/>
            <a:ext cx="426085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400"/>
              <a:t>Z = </a:t>
            </a:r>
            <a:r>
              <a:rPr lang="en-GB" altLang="en-US" sz="2400">
                <a:solidFill>
                  <a:srgbClr val="FF0000"/>
                </a:solidFill>
              </a:rPr>
              <a:t>/AB/C</a:t>
            </a:r>
            <a:r>
              <a:rPr lang="en-GB" altLang="en-US" sz="2400">
                <a:solidFill>
                  <a:srgbClr val="5E51C1"/>
                </a:solidFill>
              </a:rPr>
              <a:t>+ </a:t>
            </a:r>
            <a:r>
              <a:rPr lang="en-GB" altLang="en-US" sz="2400">
                <a:solidFill>
                  <a:srgbClr val="0C0B0A"/>
                </a:solidFill>
              </a:rPr>
              <a:t>/A/B/CD</a:t>
            </a:r>
            <a:r>
              <a:rPr lang="en-GB" altLang="en-US" sz="2400">
                <a:solidFill>
                  <a:srgbClr val="5E51C1"/>
                </a:solidFill>
              </a:rPr>
              <a:t> + </a:t>
            </a:r>
            <a:r>
              <a:rPr lang="en-GB" altLang="en-US" sz="2400">
                <a:solidFill>
                  <a:srgbClr val="008000"/>
                </a:solidFill>
              </a:rPr>
              <a:t>/A/BC/D</a:t>
            </a:r>
          </a:p>
        </p:txBody>
      </p:sp>
      <p:sp>
        <p:nvSpPr>
          <p:cNvPr id="394270" name="Text Box 30">
            <a:extLst>
              <a:ext uri="{FF2B5EF4-FFF2-40B4-BE49-F238E27FC236}">
                <a16:creationId xmlns:a16="http://schemas.microsoft.com/office/drawing/2014/main" id="{124142CE-D11E-4191-BA3A-D11BD8899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724275"/>
            <a:ext cx="3900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 I</a:t>
            </a:r>
            <a:r>
              <a:rPr lang="en-GB" altLang="en-US" sz="2000" b="1" baseline="-25000"/>
              <a:t>0    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1     </a:t>
            </a:r>
            <a:r>
              <a:rPr lang="en-GB" altLang="en-US" sz="2000" b="1"/>
              <a:t> I</a:t>
            </a:r>
            <a:r>
              <a:rPr lang="en-GB" altLang="en-US" sz="2000" b="1" baseline="-25000"/>
              <a:t>2 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3   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4     </a:t>
            </a:r>
            <a:r>
              <a:rPr lang="en-GB" altLang="en-US" sz="2000" b="1"/>
              <a:t> I</a:t>
            </a:r>
            <a:r>
              <a:rPr lang="en-GB" altLang="en-US" sz="2000" b="1" baseline="-25000"/>
              <a:t>5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6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7</a:t>
            </a:r>
          </a:p>
        </p:txBody>
      </p:sp>
      <p:sp>
        <p:nvSpPr>
          <p:cNvPr id="394271" name="Text Box 31">
            <a:extLst>
              <a:ext uri="{FF2B5EF4-FFF2-40B4-BE49-F238E27FC236}">
                <a16:creationId xmlns:a16="http://schemas.microsoft.com/office/drawing/2014/main" id="{6C004196-46C7-4EBD-8AF6-BA62C4630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4016375"/>
            <a:ext cx="407988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0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1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2</a:t>
            </a:r>
          </a:p>
        </p:txBody>
      </p:sp>
      <p:sp>
        <p:nvSpPr>
          <p:cNvPr id="394272" name="Text Box 32">
            <a:extLst>
              <a:ext uri="{FF2B5EF4-FFF2-40B4-BE49-F238E27FC236}">
                <a16:creationId xmlns:a16="http://schemas.microsoft.com/office/drawing/2014/main" id="{9B9B94BB-01CC-4FF1-9A75-1E64C266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4054475"/>
            <a:ext cx="36830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C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B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A</a:t>
            </a:r>
          </a:p>
        </p:txBody>
      </p:sp>
      <p:sp>
        <p:nvSpPr>
          <p:cNvPr id="394273" name="Line 33">
            <a:extLst>
              <a:ext uri="{FF2B5EF4-FFF2-40B4-BE49-F238E27FC236}">
                <a16:creationId xmlns:a16="http://schemas.microsoft.com/office/drawing/2014/main" id="{5C375A6F-5A7C-4C1D-BAF3-07317B7DC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1992313"/>
            <a:ext cx="282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4274" name="Text Box 34">
            <a:extLst>
              <a:ext uri="{FF2B5EF4-FFF2-40B4-BE49-F238E27FC236}">
                <a16:creationId xmlns:a16="http://schemas.microsoft.com/office/drawing/2014/main" id="{C34211CC-5314-460D-AADC-ECB58520A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654175"/>
            <a:ext cx="2378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altLang="en-US" sz="2000"/>
              <a:t>A   B   C   D        Z</a:t>
            </a:r>
          </a:p>
        </p:txBody>
      </p:sp>
      <p:sp>
        <p:nvSpPr>
          <p:cNvPr id="394275" name="Line 35">
            <a:extLst>
              <a:ext uri="{FF2B5EF4-FFF2-40B4-BE49-F238E27FC236}">
                <a16:creationId xmlns:a16="http://schemas.microsoft.com/office/drawing/2014/main" id="{2D0CC46E-7314-49A9-BEC9-34CA0B7224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1600" y="1604963"/>
            <a:ext cx="3175" cy="447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4276" name="Text Box 36">
            <a:extLst>
              <a:ext uri="{FF2B5EF4-FFF2-40B4-BE49-F238E27FC236}">
                <a16:creationId xmlns:a16="http://schemas.microsoft.com/office/drawing/2014/main" id="{B00F0FCA-DB78-4FC9-B3DB-43420075D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2105025"/>
            <a:ext cx="231775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5E51C1"/>
                </a:solidFill>
              </a:rPr>
              <a:t>0    0    0    0        0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0C0B0A"/>
                </a:solidFill>
              </a:rPr>
              <a:t>0    0    0    1        1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008000"/>
                </a:solidFill>
              </a:rPr>
              <a:t>0    0    1    0        1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0    0    1    1        0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FF0000"/>
                </a:solidFill>
              </a:rPr>
              <a:t>0    1    0    0        1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FF0000"/>
                </a:solidFill>
              </a:rPr>
              <a:t>0    1    0    1        1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0    1    1    0        0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0    1    1    1        0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1    0    0    0        0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1    0    0    1        0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1    0    1    0        0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1    0    1    1        0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1    1    0    0        0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1    1    0    1        0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1    1    1    0        0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1    1    1    1        0</a:t>
            </a:r>
          </a:p>
        </p:txBody>
      </p:sp>
      <p:sp>
        <p:nvSpPr>
          <p:cNvPr id="394277" name="AutoShape 37">
            <a:extLst>
              <a:ext uri="{FF2B5EF4-FFF2-40B4-BE49-F238E27FC236}">
                <a16:creationId xmlns:a16="http://schemas.microsoft.com/office/drawing/2014/main" id="{356D4BF6-4414-4AD6-BA9E-AD7917E0E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8" y="2025650"/>
            <a:ext cx="2678112" cy="1668463"/>
          </a:xfrm>
          <a:prstGeom prst="wedgeRoundRectCallout">
            <a:avLst>
              <a:gd name="adj1" fmla="val -24806"/>
              <a:gd name="adj2" fmla="val -92148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000000"/>
                </a:solidFill>
              </a:rPr>
              <a:t>Term containing D. /A/B/C corresponds to ‘000’, this selects I</a:t>
            </a:r>
            <a:r>
              <a:rPr lang="en-GB" altLang="en-US" sz="2000" baseline="-25000">
                <a:solidFill>
                  <a:srgbClr val="000000"/>
                </a:solidFill>
              </a:rPr>
              <a:t>0</a:t>
            </a:r>
            <a:r>
              <a:rPr lang="en-GB" altLang="en-US" sz="2000">
                <a:solidFill>
                  <a:srgbClr val="000000"/>
                </a:solidFill>
              </a:rPr>
              <a:t>. Connect it to ‘D’</a:t>
            </a:r>
          </a:p>
        </p:txBody>
      </p:sp>
      <p:sp>
        <p:nvSpPr>
          <p:cNvPr id="394279" name="Text Box 39">
            <a:extLst>
              <a:ext uri="{FF2B5EF4-FFF2-40B4-BE49-F238E27FC236}">
                <a16:creationId xmlns:a16="http://schemas.microsoft.com/office/drawing/2014/main" id="{A7B194AC-7ED2-4E00-A539-F744867E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1241425"/>
            <a:ext cx="1177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FF0000"/>
                </a:solidFill>
              </a:rPr>
              <a:t>S</a:t>
            </a:r>
            <a:r>
              <a:rPr lang="en-GB" altLang="en-US" sz="2000" b="1" baseline="-25000">
                <a:solidFill>
                  <a:srgbClr val="FF0000"/>
                </a:solidFill>
              </a:rPr>
              <a:t>2</a:t>
            </a:r>
            <a:r>
              <a:rPr lang="en-GB" altLang="en-US" sz="2000" b="1">
                <a:solidFill>
                  <a:srgbClr val="FF0000"/>
                </a:solidFill>
              </a:rPr>
              <a:t>  S</a:t>
            </a:r>
            <a:r>
              <a:rPr lang="en-GB" altLang="en-US" sz="2000" b="1" baseline="-25000">
                <a:solidFill>
                  <a:srgbClr val="FF0000"/>
                </a:solidFill>
              </a:rPr>
              <a:t>1</a:t>
            </a:r>
            <a:r>
              <a:rPr lang="en-GB" altLang="en-US" sz="2000" b="1">
                <a:solidFill>
                  <a:srgbClr val="FF0000"/>
                </a:solidFill>
              </a:rPr>
              <a:t>  S</a:t>
            </a:r>
            <a:r>
              <a:rPr lang="en-GB" altLang="en-US" sz="2000" b="1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4280" name="Text Box 40">
            <a:extLst>
              <a:ext uri="{FF2B5EF4-FFF2-40B4-BE49-F238E27FC236}">
                <a16:creationId xmlns:a16="http://schemas.microsoft.com/office/drawing/2014/main" id="{9EB1B5D8-CE1C-47A3-BB2A-25254066B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2147888"/>
            <a:ext cx="681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b="1">
                <a:solidFill>
                  <a:srgbClr val="0C0B0A"/>
                </a:solidFill>
              </a:rPr>
              <a:t>I0</a:t>
            </a:r>
          </a:p>
        </p:txBody>
      </p:sp>
      <p:sp>
        <p:nvSpPr>
          <p:cNvPr id="394281" name="Text Box 41">
            <a:extLst>
              <a:ext uri="{FF2B5EF4-FFF2-40B4-BE49-F238E27FC236}">
                <a16:creationId xmlns:a16="http://schemas.microsoft.com/office/drawing/2014/main" id="{B6E410D9-ED85-4AA2-B155-FDE7ED189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2640013"/>
            <a:ext cx="681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b="1">
                <a:solidFill>
                  <a:srgbClr val="008000"/>
                </a:solidFill>
              </a:rPr>
              <a:t>I1</a:t>
            </a:r>
          </a:p>
        </p:txBody>
      </p:sp>
      <p:sp>
        <p:nvSpPr>
          <p:cNvPr id="394282" name="Text Box 42">
            <a:extLst>
              <a:ext uri="{FF2B5EF4-FFF2-40B4-BE49-F238E27FC236}">
                <a16:creationId xmlns:a16="http://schemas.microsoft.com/office/drawing/2014/main" id="{247A92EE-3633-4A3B-B9C5-280C3EF38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3" y="3160713"/>
            <a:ext cx="68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b="1">
                <a:solidFill>
                  <a:srgbClr val="FF0000"/>
                </a:solidFill>
              </a:rPr>
              <a:t>I2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7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>
            <a:extLst>
              <a:ext uri="{FF2B5EF4-FFF2-40B4-BE49-F238E27FC236}">
                <a16:creationId xmlns:a16="http://schemas.microsoft.com/office/drawing/2014/main" id="{B6423A9B-B403-459D-A8BE-58705423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44" name="Slide Number Placeholder 4">
            <a:extLst>
              <a:ext uri="{FF2B5EF4-FFF2-40B4-BE49-F238E27FC236}">
                <a16:creationId xmlns:a16="http://schemas.microsoft.com/office/drawing/2014/main" id="{A43F8611-CFFA-4A74-8179-6F623AD3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79DF-C15A-4437-B057-6EB5239028AF}" type="slidenum">
              <a:rPr lang="en-GB" altLang="en-US"/>
              <a:pPr/>
              <a:t>104</a:t>
            </a:fld>
            <a:endParaRPr lang="en-GB" altLang="en-US" sz="1400"/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47ED681E-BC4C-46A1-B38E-90EF03EFA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087813" cy="1373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en-US" sz="2000" b="1"/>
          </a:p>
          <a:p>
            <a:r>
              <a:rPr lang="en-GB" altLang="en-US" sz="2000" b="1"/>
              <a:t>74151 MUX</a:t>
            </a:r>
          </a:p>
          <a:p>
            <a:endParaRPr lang="en-GB" altLang="en-US" sz="2000" b="1"/>
          </a:p>
        </p:txBody>
      </p:sp>
      <p:sp>
        <p:nvSpPr>
          <p:cNvPr id="395267" name="Oval 3">
            <a:extLst>
              <a:ext uri="{FF2B5EF4-FFF2-40B4-BE49-F238E27FC236}">
                <a16:creationId xmlns:a16="http://schemas.microsoft.com/office/drawing/2014/main" id="{93100BCB-CDFE-46E2-86D7-D2C327446FB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78744" y="3883819"/>
            <a:ext cx="114300" cy="84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5268" name="Line 4">
            <a:extLst>
              <a:ext uri="{FF2B5EF4-FFF2-40B4-BE49-F238E27FC236}">
                <a16:creationId xmlns:a16="http://schemas.microsoft.com/office/drawing/2014/main" id="{1BF0994B-05AB-4430-A537-C1FDEEADC3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33705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5269" name="Line 5">
            <a:extLst>
              <a:ext uri="{FF2B5EF4-FFF2-40B4-BE49-F238E27FC236}">
                <a16:creationId xmlns:a16="http://schemas.microsoft.com/office/drawing/2014/main" id="{B5A5946C-5474-4D96-979C-647F9A124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6720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5270" name="Line 6">
            <a:extLst>
              <a:ext uri="{FF2B5EF4-FFF2-40B4-BE49-F238E27FC236}">
                <a16:creationId xmlns:a16="http://schemas.microsoft.com/office/drawing/2014/main" id="{CBCF5C74-2842-46D9-A4D5-377F58C55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94030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5271" name="Line 7">
            <a:extLst>
              <a:ext uri="{FF2B5EF4-FFF2-40B4-BE49-F238E27FC236}">
                <a16:creationId xmlns:a16="http://schemas.microsoft.com/office/drawing/2014/main" id="{6A65A526-A1F2-4C22-A6F9-059602FD5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5113338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5272" name="Text Box 8">
            <a:extLst>
              <a:ext uri="{FF2B5EF4-FFF2-40B4-BE49-F238E27FC236}">
                <a16:creationId xmlns:a16="http://schemas.microsoft.com/office/drawing/2014/main" id="{9F6F79FB-4E1A-4D30-B276-01CA64387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5684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Z</a:t>
            </a:r>
          </a:p>
        </p:txBody>
      </p:sp>
      <p:sp>
        <p:nvSpPr>
          <p:cNvPr id="395273" name="Line 9">
            <a:extLst>
              <a:ext uri="{FF2B5EF4-FFF2-40B4-BE49-F238E27FC236}">
                <a16:creationId xmlns:a16="http://schemas.microsoft.com/office/drawing/2014/main" id="{BA29CC7F-CD90-4BD5-A486-7FD200678A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2833688"/>
            <a:ext cx="3175" cy="9159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5274" name="Group 10">
            <a:extLst>
              <a:ext uri="{FF2B5EF4-FFF2-40B4-BE49-F238E27FC236}">
                <a16:creationId xmlns:a16="http://schemas.microsoft.com/office/drawing/2014/main" id="{79396660-3AF3-41FD-87EC-8E6D0CB58C4A}"/>
              </a:ext>
            </a:extLst>
          </p:cNvPr>
          <p:cNvGrpSpPr>
            <a:grpSpLocks/>
          </p:cNvGrpSpPr>
          <p:nvPr/>
        </p:nvGrpSpPr>
        <p:grpSpPr bwMode="auto">
          <a:xfrm>
            <a:off x="2862263" y="2392363"/>
            <a:ext cx="107950" cy="403225"/>
            <a:chOff x="720" y="2112"/>
            <a:chExt cx="96" cy="432"/>
          </a:xfrm>
        </p:grpSpPr>
        <p:sp>
          <p:nvSpPr>
            <p:cNvPr id="395275" name="Line 11">
              <a:extLst>
                <a:ext uri="{FF2B5EF4-FFF2-40B4-BE49-F238E27FC236}">
                  <a16:creationId xmlns:a16="http://schemas.microsoft.com/office/drawing/2014/main" id="{9F3DA2AB-B0B3-439B-970F-B1F4891D0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11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5276" name="Line 12">
              <a:extLst>
                <a:ext uri="{FF2B5EF4-FFF2-40B4-BE49-F238E27FC236}">
                  <a16:creationId xmlns:a16="http://schemas.microsoft.com/office/drawing/2014/main" id="{00455951-7FFD-4D9F-A598-E8FD9D0DD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1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5277" name="Line 13">
              <a:extLst>
                <a:ext uri="{FF2B5EF4-FFF2-40B4-BE49-F238E27FC236}">
                  <a16:creationId xmlns:a16="http://schemas.microsoft.com/office/drawing/2014/main" id="{88E34B89-84AA-4B1A-B310-BF61492DF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2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5278" name="Line 14">
              <a:extLst>
                <a:ext uri="{FF2B5EF4-FFF2-40B4-BE49-F238E27FC236}">
                  <a16:creationId xmlns:a16="http://schemas.microsoft.com/office/drawing/2014/main" id="{D661D218-B4CE-4836-BBBA-EFC629BC8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5279" name="Line 15">
              <a:extLst>
                <a:ext uri="{FF2B5EF4-FFF2-40B4-BE49-F238E27FC236}">
                  <a16:creationId xmlns:a16="http://schemas.microsoft.com/office/drawing/2014/main" id="{68D1E24A-A239-428F-9464-6BB038E1C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40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5280" name="Line 16">
              <a:extLst>
                <a:ext uri="{FF2B5EF4-FFF2-40B4-BE49-F238E27FC236}">
                  <a16:creationId xmlns:a16="http://schemas.microsoft.com/office/drawing/2014/main" id="{6CF43DF6-84D7-4DAE-9D9D-E848AB310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95281" name="Line 17">
            <a:extLst>
              <a:ext uri="{FF2B5EF4-FFF2-40B4-BE49-F238E27FC236}">
                <a16:creationId xmlns:a16="http://schemas.microsoft.com/office/drawing/2014/main" id="{D641CB72-F801-4F61-B443-F5B0EC4921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8138" y="2257425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5282" name="Line 18">
            <a:extLst>
              <a:ext uri="{FF2B5EF4-FFF2-40B4-BE49-F238E27FC236}">
                <a16:creationId xmlns:a16="http://schemas.microsoft.com/office/drawing/2014/main" id="{CD0C7501-B2D5-4325-88BD-C50CA72C8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6413" y="2640013"/>
            <a:ext cx="0" cy="1071562"/>
          </a:xfrm>
          <a:prstGeom prst="line">
            <a:avLst/>
          </a:prstGeom>
          <a:noFill/>
          <a:ln w="28575">
            <a:solidFill>
              <a:srgbClr val="0C0B0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5283" name="Text Box 19">
            <a:extLst>
              <a:ext uri="{FF2B5EF4-FFF2-40B4-BE49-F238E27FC236}">
                <a16:creationId xmlns:a16="http://schemas.microsoft.com/office/drawing/2014/main" id="{CA397892-8317-4945-8E86-E0CCA6F6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829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E</a:t>
            </a:r>
          </a:p>
        </p:txBody>
      </p:sp>
      <p:sp>
        <p:nvSpPr>
          <p:cNvPr id="395284" name="Text Box 20">
            <a:extLst>
              <a:ext uri="{FF2B5EF4-FFF2-40B4-BE49-F238E27FC236}">
                <a16:creationId xmlns:a16="http://schemas.microsoft.com/office/drawing/2014/main" id="{80E42C6B-862E-4600-86E7-171E1B3F7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1954213"/>
            <a:ext cx="444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 b="1"/>
              <a:t>5V</a:t>
            </a:r>
          </a:p>
        </p:txBody>
      </p:sp>
      <p:sp>
        <p:nvSpPr>
          <p:cNvPr id="395285" name="Text Box 21">
            <a:extLst>
              <a:ext uri="{FF2B5EF4-FFF2-40B4-BE49-F238E27FC236}">
                <a16:creationId xmlns:a16="http://schemas.microsoft.com/office/drawing/2014/main" id="{3FB177AB-A1A3-4334-A048-944167EB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2303463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 b="1"/>
              <a:t>D</a:t>
            </a:r>
          </a:p>
        </p:txBody>
      </p:sp>
      <p:grpSp>
        <p:nvGrpSpPr>
          <p:cNvPr id="395286" name="Group 22">
            <a:extLst>
              <a:ext uri="{FF2B5EF4-FFF2-40B4-BE49-F238E27FC236}">
                <a16:creationId xmlns:a16="http://schemas.microsoft.com/office/drawing/2014/main" id="{1A7A570E-5363-4A3D-B415-BD99F996AEE1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2770188"/>
            <a:ext cx="733425" cy="954087"/>
            <a:chOff x="1068" y="1745"/>
            <a:chExt cx="462" cy="601"/>
          </a:xfrm>
        </p:grpSpPr>
        <p:sp>
          <p:nvSpPr>
            <p:cNvPr id="395287" name="Line 23">
              <a:extLst>
                <a:ext uri="{FF2B5EF4-FFF2-40B4-BE49-F238E27FC236}">
                  <a16:creationId xmlns:a16="http://schemas.microsoft.com/office/drawing/2014/main" id="{A1949A70-9EE5-49AC-984F-530257835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1" y="1866"/>
              <a:ext cx="0" cy="480"/>
            </a:xfrm>
            <a:prstGeom prst="line">
              <a:avLst/>
            </a:prstGeom>
            <a:noFill/>
            <a:ln w="28575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5288" name="AutoShape 24">
              <a:extLst>
                <a:ext uri="{FF2B5EF4-FFF2-40B4-BE49-F238E27FC236}">
                  <a16:creationId xmlns:a16="http://schemas.microsoft.com/office/drawing/2014/main" id="{A16EE893-2102-4071-9253-31646E0BA4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23" y="1763"/>
              <a:ext cx="218" cy="1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5289" name="Oval 25">
              <a:extLst>
                <a:ext uri="{FF2B5EF4-FFF2-40B4-BE49-F238E27FC236}">
                  <a16:creationId xmlns:a16="http://schemas.microsoft.com/office/drawing/2014/main" id="{94D99021-4BC9-4006-B8D6-9A183A353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1824"/>
              <a:ext cx="56" cy="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5290" name="Line 26">
              <a:extLst>
                <a:ext uri="{FF2B5EF4-FFF2-40B4-BE49-F238E27FC236}">
                  <a16:creationId xmlns:a16="http://schemas.microsoft.com/office/drawing/2014/main" id="{EB46856B-18D5-4ED0-96A3-BE5E0AA1B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1858"/>
              <a:ext cx="120" cy="0"/>
            </a:xfrm>
            <a:prstGeom prst="line">
              <a:avLst/>
            </a:prstGeom>
            <a:noFill/>
            <a:ln w="28575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5291" name="Line 27">
              <a:extLst>
                <a:ext uri="{FF2B5EF4-FFF2-40B4-BE49-F238E27FC236}">
                  <a16:creationId xmlns:a16="http://schemas.microsoft.com/office/drawing/2014/main" id="{92C9FC81-4B47-44CA-8988-E9104EFC1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1858"/>
              <a:ext cx="80" cy="0"/>
            </a:xfrm>
            <a:prstGeom prst="line">
              <a:avLst/>
            </a:prstGeom>
            <a:noFill/>
            <a:ln w="28575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5292" name="Oval 28">
              <a:extLst>
                <a:ext uri="{FF2B5EF4-FFF2-40B4-BE49-F238E27FC236}">
                  <a16:creationId xmlns:a16="http://schemas.microsoft.com/office/drawing/2014/main" id="{E64130AC-39D6-4FD4-8C00-51EBABC26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807"/>
              <a:ext cx="102" cy="10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95293" name="Text Box 29">
            <a:extLst>
              <a:ext uri="{FF2B5EF4-FFF2-40B4-BE49-F238E27FC236}">
                <a16:creationId xmlns:a16="http://schemas.microsoft.com/office/drawing/2014/main" id="{D9E00486-FBA3-4BE4-AE04-1FEA71ADC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395295" name="Text Box 31">
            <a:extLst>
              <a:ext uri="{FF2B5EF4-FFF2-40B4-BE49-F238E27FC236}">
                <a16:creationId xmlns:a16="http://schemas.microsoft.com/office/drawing/2014/main" id="{5D817AA2-7FEB-47F3-8A6C-BCB176D52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815975"/>
            <a:ext cx="426085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400"/>
              <a:t>Z = </a:t>
            </a:r>
            <a:r>
              <a:rPr lang="en-GB" altLang="en-US" sz="2400">
                <a:solidFill>
                  <a:srgbClr val="FF0000"/>
                </a:solidFill>
              </a:rPr>
              <a:t>/AB/C</a:t>
            </a:r>
            <a:r>
              <a:rPr lang="en-GB" altLang="en-US" sz="2400">
                <a:solidFill>
                  <a:srgbClr val="5E51C1"/>
                </a:solidFill>
              </a:rPr>
              <a:t>+ </a:t>
            </a:r>
            <a:r>
              <a:rPr lang="en-GB" altLang="en-US" sz="2400">
                <a:solidFill>
                  <a:srgbClr val="0C0B0A"/>
                </a:solidFill>
              </a:rPr>
              <a:t>/A/B/CD</a:t>
            </a:r>
            <a:r>
              <a:rPr lang="en-GB" altLang="en-US" sz="2400">
                <a:solidFill>
                  <a:srgbClr val="5E51C1"/>
                </a:solidFill>
              </a:rPr>
              <a:t> + </a:t>
            </a:r>
            <a:r>
              <a:rPr lang="en-GB" altLang="en-US" sz="2400">
                <a:solidFill>
                  <a:srgbClr val="008000"/>
                </a:solidFill>
              </a:rPr>
              <a:t>/A/BC/D</a:t>
            </a:r>
          </a:p>
        </p:txBody>
      </p:sp>
      <p:sp>
        <p:nvSpPr>
          <p:cNvPr id="395300" name="Text Box 36">
            <a:extLst>
              <a:ext uri="{FF2B5EF4-FFF2-40B4-BE49-F238E27FC236}">
                <a16:creationId xmlns:a16="http://schemas.microsoft.com/office/drawing/2014/main" id="{0B8D518C-345F-4625-B790-71B598617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724275"/>
            <a:ext cx="3900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 I</a:t>
            </a:r>
            <a:r>
              <a:rPr lang="en-GB" altLang="en-US" sz="2000" b="1" baseline="-25000"/>
              <a:t>0    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1     </a:t>
            </a:r>
            <a:r>
              <a:rPr lang="en-GB" altLang="en-US" sz="2000" b="1"/>
              <a:t> I</a:t>
            </a:r>
            <a:r>
              <a:rPr lang="en-GB" altLang="en-US" sz="2000" b="1" baseline="-25000"/>
              <a:t>2 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3   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4     </a:t>
            </a:r>
            <a:r>
              <a:rPr lang="en-GB" altLang="en-US" sz="2000" b="1"/>
              <a:t> I</a:t>
            </a:r>
            <a:r>
              <a:rPr lang="en-GB" altLang="en-US" sz="2000" b="1" baseline="-25000"/>
              <a:t>5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6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7</a:t>
            </a:r>
          </a:p>
        </p:txBody>
      </p:sp>
      <p:sp>
        <p:nvSpPr>
          <p:cNvPr id="395301" name="Text Box 37">
            <a:extLst>
              <a:ext uri="{FF2B5EF4-FFF2-40B4-BE49-F238E27FC236}">
                <a16:creationId xmlns:a16="http://schemas.microsoft.com/office/drawing/2014/main" id="{871FD54E-7296-4F35-9E4D-A6F776F39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4016375"/>
            <a:ext cx="407988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0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1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2</a:t>
            </a:r>
          </a:p>
        </p:txBody>
      </p:sp>
      <p:sp>
        <p:nvSpPr>
          <p:cNvPr id="395302" name="Text Box 38">
            <a:extLst>
              <a:ext uri="{FF2B5EF4-FFF2-40B4-BE49-F238E27FC236}">
                <a16:creationId xmlns:a16="http://schemas.microsoft.com/office/drawing/2014/main" id="{779E6518-D424-4FFA-A116-CE2D5941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4054475"/>
            <a:ext cx="36830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C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B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A</a:t>
            </a:r>
          </a:p>
        </p:txBody>
      </p:sp>
      <p:sp>
        <p:nvSpPr>
          <p:cNvPr id="395303" name="Line 39">
            <a:extLst>
              <a:ext uri="{FF2B5EF4-FFF2-40B4-BE49-F238E27FC236}">
                <a16:creationId xmlns:a16="http://schemas.microsoft.com/office/drawing/2014/main" id="{46566460-8E18-4980-AD8D-BF9D496E3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1992313"/>
            <a:ext cx="282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5304" name="Text Box 40">
            <a:extLst>
              <a:ext uri="{FF2B5EF4-FFF2-40B4-BE49-F238E27FC236}">
                <a16:creationId xmlns:a16="http://schemas.microsoft.com/office/drawing/2014/main" id="{F21C6B05-7453-4899-B842-DBFE4D6A4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654175"/>
            <a:ext cx="2378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altLang="en-US" sz="2000"/>
              <a:t>A   B   C   D        Z</a:t>
            </a:r>
          </a:p>
        </p:txBody>
      </p:sp>
      <p:sp>
        <p:nvSpPr>
          <p:cNvPr id="395305" name="Line 41">
            <a:extLst>
              <a:ext uri="{FF2B5EF4-FFF2-40B4-BE49-F238E27FC236}">
                <a16:creationId xmlns:a16="http://schemas.microsoft.com/office/drawing/2014/main" id="{CB5B0A3F-9BC0-42C2-A749-F4F32DF360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1600" y="1604963"/>
            <a:ext cx="3175" cy="447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5306" name="Text Box 42">
            <a:extLst>
              <a:ext uri="{FF2B5EF4-FFF2-40B4-BE49-F238E27FC236}">
                <a16:creationId xmlns:a16="http://schemas.microsoft.com/office/drawing/2014/main" id="{C945B727-DCB5-440A-8941-95DB912CF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2105025"/>
            <a:ext cx="231775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5E51C1"/>
                </a:solidFill>
              </a:rPr>
              <a:t>0    0    0    0        0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0C0B0A"/>
                </a:solidFill>
              </a:rPr>
              <a:t>0    0    0    1        1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008000"/>
                </a:solidFill>
              </a:rPr>
              <a:t>0    0    1    0        1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0    0    1    1        0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FF0000"/>
                </a:solidFill>
              </a:rPr>
              <a:t>0    1    0    0        1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FF0000"/>
                </a:solidFill>
              </a:rPr>
              <a:t>0    1    0    1        1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0    1    1    0        0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0    1    1    1        0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1    0    0    0        0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1    0    0    1        0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1    0    1    0        0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1    0    1    1        0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1    1    0    0        0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1    1    0    1        0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1    1    1    0        0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1    1    1    1        0</a:t>
            </a:r>
          </a:p>
        </p:txBody>
      </p:sp>
      <p:sp>
        <p:nvSpPr>
          <p:cNvPr id="395307" name="AutoShape 43">
            <a:extLst>
              <a:ext uri="{FF2B5EF4-FFF2-40B4-BE49-F238E27FC236}">
                <a16:creationId xmlns:a16="http://schemas.microsoft.com/office/drawing/2014/main" id="{9AE7D778-13B8-4FEE-8593-75F46A1B2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2076450"/>
            <a:ext cx="2740025" cy="1465263"/>
          </a:xfrm>
          <a:prstGeom prst="wedgeRoundRectCallout">
            <a:avLst>
              <a:gd name="adj1" fmla="val 16745"/>
              <a:gd name="adj2" fmla="val -110671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008000"/>
                </a:solidFill>
              </a:rPr>
              <a:t>Term containing /D. /A/BC corresponds to ‘001’, this selects I</a:t>
            </a:r>
            <a:r>
              <a:rPr lang="en-GB" altLang="en-US" sz="2000" baseline="-25000">
                <a:solidFill>
                  <a:srgbClr val="008000"/>
                </a:solidFill>
              </a:rPr>
              <a:t>1</a:t>
            </a:r>
            <a:r>
              <a:rPr lang="en-GB" altLang="en-US" sz="2000">
                <a:solidFill>
                  <a:srgbClr val="008000"/>
                </a:solidFill>
              </a:rPr>
              <a:t>. Connect it to ‘/D’</a:t>
            </a:r>
          </a:p>
        </p:txBody>
      </p:sp>
      <p:sp>
        <p:nvSpPr>
          <p:cNvPr id="395308" name="Text Box 44">
            <a:extLst>
              <a:ext uri="{FF2B5EF4-FFF2-40B4-BE49-F238E27FC236}">
                <a16:creationId xmlns:a16="http://schemas.microsoft.com/office/drawing/2014/main" id="{A283376C-B4BE-40B0-8DC4-40CAE4C9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1241425"/>
            <a:ext cx="1177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FF0000"/>
                </a:solidFill>
              </a:rPr>
              <a:t>S</a:t>
            </a:r>
            <a:r>
              <a:rPr lang="en-GB" altLang="en-US" sz="2000" b="1" baseline="-25000">
                <a:solidFill>
                  <a:srgbClr val="FF0000"/>
                </a:solidFill>
              </a:rPr>
              <a:t>2</a:t>
            </a:r>
            <a:r>
              <a:rPr lang="en-GB" altLang="en-US" sz="2000" b="1">
                <a:solidFill>
                  <a:srgbClr val="FF0000"/>
                </a:solidFill>
              </a:rPr>
              <a:t>  S</a:t>
            </a:r>
            <a:r>
              <a:rPr lang="en-GB" altLang="en-US" sz="2000" b="1" baseline="-25000">
                <a:solidFill>
                  <a:srgbClr val="FF0000"/>
                </a:solidFill>
              </a:rPr>
              <a:t>1</a:t>
            </a:r>
            <a:r>
              <a:rPr lang="en-GB" altLang="en-US" sz="2000" b="1">
                <a:solidFill>
                  <a:srgbClr val="FF0000"/>
                </a:solidFill>
              </a:rPr>
              <a:t>  S</a:t>
            </a:r>
            <a:r>
              <a:rPr lang="en-GB" altLang="en-US" sz="2000" b="1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5310" name="Text Box 46">
            <a:extLst>
              <a:ext uri="{FF2B5EF4-FFF2-40B4-BE49-F238E27FC236}">
                <a16:creationId xmlns:a16="http://schemas.microsoft.com/office/drawing/2014/main" id="{45593DD7-34C2-4466-B614-1A6781B72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2103438"/>
            <a:ext cx="681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b="1">
                <a:solidFill>
                  <a:srgbClr val="0C0B0A"/>
                </a:solidFill>
              </a:rPr>
              <a:t>I0</a:t>
            </a:r>
          </a:p>
        </p:txBody>
      </p:sp>
      <p:sp>
        <p:nvSpPr>
          <p:cNvPr id="395311" name="Text Box 47">
            <a:extLst>
              <a:ext uri="{FF2B5EF4-FFF2-40B4-BE49-F238E27FC236}">
                <a16:creationId xmlns:a16="http://schemas.microsoft.com/office/drawing/2014/main" id="{A0B1AA3C-DED3-4772-9C00-AD336145D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725" y="2595563"/>
            <a:ext cx="681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b="1">
                <a:solidFill>
                  <a:srgbClr val="008000"/>
                </a:solidFill>
              </a:rPr>
              <a:t>I1</a:t>
            </a:r>
          </a:p>
        </p:txBody>
      </p:sp>
      <p:sp>
        <p:nvSpPr>
          <p:cNvPr id="395312" name="Text Box 48">
            <a:extLst>
              <a:ext uri="{FF2B5EF4-FFF2-40B4-BE49-F238E27FC236}">
                <a16:creationId xmlns:a16="http://schemas.microsoft.com/office/drawing/2014/main" id="{4AEC98DF-3C34-448F-9A87-BB6A3F43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8" y="3116263"/>
            <a:ext cx="68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b="1">
                <a:solidFill>
                  <a:srgbClr val="FF0000"/>
                </a:solidFill>
              </a:rPr>
              <a:t>I2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0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>
            <a:extLst>
              <a:ext uri="{FF2B5EF4-FFF2-40B4-BE49-F238E27FC236}">
                <a16:creationId xmlns:a16="http://schemas.microsoft.com/office/drawing/2014/main" id="{EBE7E920-50CC-4961-A3C7-06646287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9C0874D5-5F4B-4673-9213-AA53667F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4D0A-698F-446F-978B-B514E10201C3}" type="slidenum">
              <a:rPr lang="en-GB" altLang="en-US"/>
              <a:pPr/>
              <a:t>105</a:t>
            </a:fld>
            <a:endParaRPr lang="en-GB" altLang="en-US" sz="1400"/>
          </a:p>
        </p:txBody>
      </p:sp>
      <p:sp>
        <p:nvSpPr>
          <p:cNvPr id="396290" name="Rectangle 2">
            <a:extLst>
              <a:ext uri="{FF2B5EF4-FFF2-40B4-BE49-F238E27FC236}">
                <a16:creationId xmlns:a16="http://schemas.microsoft.com/office/drawing/2014/main" id="{AD5B79DB-C663-4B8B-8B29-802BF7257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087813" cy="1373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en-US" sz="2000" b="1"/>
          </a:p>
          <a:p>
            <a:r>
              <a:rPr lang="en-GB" altLang="en-US" sz="2000" b="1"/>
              <a:t>74151 MUX</a:t>
            </a:r>
          </a:p>
          <a:p>
            <a:endParaRPr lang="en-GB" altLang="en-US" sz="2000" b="1"/>
          </a:p>
        </p:txBody>
      </p:sp>
      <p:sp>
        <p:nvSpPr>
          <p:cNvPr id="396291" name="Oval 3">
            <a:extLst>
              <a:ext uri="{FF2B5EF4-FFF2-40B4-BE49-F238E27FC236}">
                <a16:creationId xmlns:a16="http://schemas.microsoft.com/office/drawing/2014/main" id="{8174433C-36F9-422C-BF90-EAF1F84CFE3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78744" y="3883819"/>
            <a:ext cx="114300" cy="84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6292" name="Line 4">
            <a:extLst>
              <a:ext uri="{FF2B5EF4-FFF2-40B4-BE49-F238E27FC236}">
                <a16:creationId xmlns:a16="http://schemas.microsoft.com/office/drawing/2014/main" id="{830CB82C-EE2C-4B8E-8437-8ACE69686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33705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6293" name="Line 5">
            <a:extLst>
              <a:ext uri="{FF2B5EF4-FFF2-40B4-BE49-F238E27FC236}">
                <a16:creationId xmlns:a16="http://schemas.microsoft.com/office/drawing/2014/main" id="{225D736A-A1F7-42D0-BBF8-EE3ED32DC7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6720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6294" name="Line 6">
            <a:extLst>
              <a:ext uri="{FF2B5EF4-FFF2-40B4-BE49-F238E27FC236}">
                <a16:creationId xmlns:a16="http://schemas.microsoft.com/office/drawing/2014/main" id="{3FFA0B73-F746-4CF7-BE91-80A65A5F41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94030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6295" name="Line 7">
            <a:extLst>
              <a:ext uri="{FF2B5EF4-FFF2-40B4-BE49-F238E27FC236}">
                <a16:creationId xmlns:a16="http://schemas.microsoft.com/office/drawing/2014/main" id="{0C83610C-6952-446C-926B-317160D61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5113338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6296" name="Text Box 8">
            <a:extLst>
              <a:ext uri="{FF2B5EF4-FFF2-40B4-BE49-F238E27FC236}">
                <a16:creationId xmlns:a16="http://schemas.microsoft.com/office/drawing/2014/main" id="{A41A4410-036F-45F0-885D-EFB0661E9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56848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Z</a:t>
            </a:r>
          </a:p>
        </p:txBody>
      </p:sp>
      <p:sp>
        <p:nvSpPr>
          <p:cNvPr id="396297" name="Line 9">
            <a:extLst>
              <a:ext uri="{FF2B5EF4-FFF2-40B4-BE49-F238E27FC236}">
                <a16:creationId xmlns:a16="http://schemas.microsoft.com/office/drawing/2014/main" id="{E68365F1-4641-44DB-97F5-F58977F6EA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4963" y="2833688"/>
            <a:ext cx="3175" cy="9159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6298" name="Line 10">
            <a:extLst>
              <a:ext uri="{FF2B5EF4-FFF2-40B4-BE49-F238E27FC236}">
                <a16:creationId xmlns:a16="http://schemas.microsoft.com/office/drawing/2014/main" id="{B0CA93E6-DC18-480F-A4E6-788585442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4588" y="2962275"/>
            <a:ext cx="0" cy="762000"/>
          </a:xfrm>
          <a:prstGeom prst="line">
            <a:avLst/>
          </a:prstGeom>
          <a:noFill/>
          <a:ln w="28575">
            <a:solidFill>
              <a:srgbClr val="2D953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6299" name="Group 11">
            <a:extLst>
              <a:ext uri="{FF2B5EF4-FFF2-40B4-BE49-F238E27FC236}">
                <a16:creationId xmlns:a16="http://schemas.microsoft.com/office/drawing/2014/main" id="{FA2F191C-BC74-4BCC-A3AF-F7249A3B02CD}"/>
              </a:ext>
            </a:extLst>
          </p:cNvPr>
          <p:cNvGrpSpPr>
            <a:grpSpLocks/>
          </p:cNvGrpSpPr>
          <p:nvPr/>
        </p:nvGrpSpPr>
        <p:grpSpPr bwMode="auto">
          <a:xfrm>
            <a:off x="2862263" y="2392363"/>
            <a:ext cx="107950" cy="403225"/>
            <a:chOff x="720" y="2112"/>
            <a:chExt cx="96" cy="432"/>
          </a:xfrm>
        </p:grpSpPr>
        <p:sp>
          <p:nvSpPr>
            <p:cNvPr id="396300" name="Line 12">
              <a:extLst>
                <a:ext uri="{FF2B5EF4-FFF2-40B4-BE49-F238E27FC236}">
                  <a16:creationId xmlns:a16="http://schemas.microsoft.com/office/drawing/2014/main" id="{6889A0EF-8BC7-4A66-9D11-343FDBED5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11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6301" name="Line 13">
              <a:extLst>
                <a:ext uri="{FF2B5EF4-FFF2-40B4-BE49-F238E27FC236}">
                  <a16:creationId xmlns:a16="http://schemas.microsoft.com/office/drawing/2014/main" id="{1285E2D5-4A41-40EE-912D-192E66913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1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6302" name="Line 14">
              <a:extLst>
                <a:ext uri="{FF2B5EF4-FFF2-40B4-BE49-F238E27FC236}">
                  <a16:creationId xmlns:a16="http://schemas.microsoft.com/office/drawing/2014/main" id="{9E1CFDB8-CEA4-4A01-8BE8-79DA68E77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2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6303" name="Line 15">
              <a:extLst>
                <a:ext uri="{FF2B5EF4-FFF2-40B4-BE49-F238E27FC236}">
                  <a16:creationId xmlns:a16="http://schemas.microsoft.com/office/drawing/2014/main" id="{834135C4-FA24-4FF2-B2C1-C6937233A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6304" name="Line 16">
              <a:extLst>
                <a:ext uri="{FF2B5EF4-FFF2-40B4-BE49-F238E27FC236}">
                  <a16:creationId xmlns:a16="http://schemas.microsoft.com/office/drawing/2014/main" id="{D47BA7B0-1B51-4AB0-9DCE-6F2D656C4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40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6305" name="Line 17">
              <a:extLst>
                <a:ext uri="{FF2B5EF4-FFF2-40B4-BE49-F238E27FC236}">
                  <a16:creationId xmlns:a16="http://schemas.microsoft.com/office/drawing/2014/main" id="{0737F8F9-990B-4BF4-8EC9-A08B3A996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96306" name="Line 18">
            <a:extLst>
              <a:ext uri="{FF2B5EF4-FFF2-40B4-BE49-F238E27FC236}">
                <a16:creationId xmlns:a16="http://schemas.microsoft.com/office/drawing/2014/main" id="{CE45D10F-7D39-4988-9EF4-EDF25A9446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8138" y="2257425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6307" name="Line 19">
            <a:extLst>
              <a:ext uri="{FF2B5EF4-FFF2-40B4-BE49-F238E27FC236}">
                <a16:creationId xmlns:a16="http://schemas.microsoft.com/office/drawing/2014/main" id="{DDECB1E4-3034-49A3-B5C1-2C0AC5F69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6413" y="2640013"/>
            <a:ext cx="0" cy="1071562"/>
          </a:xfrm>
          <a:prstGeom prst="line">
            <a:avLst/>
          </a:prstGeom>
          <a:noFill/>
          <a:ln w="28575">
            <a:solidFill>
              <a:srgbClr val="0C0B0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6308" name="Text Box 20">
            <a:extLst>
              <a:ext uri="{FF2B5EF4-FFF2-40B4-BE49-F238E27FC236}">
                <a16:creationId xmlns:a16="http://schemas.microsoft.com/office/drawing/2014/main" id="{FEE2B701-1419-4352-B029-CDAA0AF46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829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E</a:t>
            </a:r>
          </a:p>
        </p:txBody>
      </p:sp>
      <p:sp>
        <p:nvSpPr>
          <p:cNvPr id="396309" name="Text Box 21">
            <a:extLst>
              <a:ext uri="{FF2B5EF4-FFF2-40B4-BE49-F238E27FC236}">
                <a16:creationId xmlns:a16="http://schemas.microsoft.com/office/drawing/2014/main" id="{F872BE2E-E232-4919-92F8-4AFA1D7D1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1954213"/>
            <a:ext cx="444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 b="1"/>
              <a:t>5V</a:t>
            </a:r>
          </a:p>
        </p:txBody>
      </p:sp>
      <p:sp>
        <p:nvSpPr>
          <p:cNvPr id="396310" name="Text Box 22">
            <a:extLst>
              <a:ext uri="{FF2B5EF4-FFF2-40B4-BE49-F238E27FC236}">
                <a16:creationId xmlns:a16="http://schemas.microsoft.com/office/drawing/2014/main" id="{23DF2984-1418-4DE5-AD5F-D1DE0A3C2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2230438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 b="1"/>
              <a:t>D</a:t>
            </a:r>
          </a:p>
        </p:txBody>
      </p:sp>
      <p:grpSp>
        <p:nvGrpSpPr>
          <p:cNvPr id="396311" name="Group 23">
            <a:extLst>
              <a:ext uri="{FF2B5EF4-FFF2-40B4-BE49-F238E27FC236}">
                <a16:creationId xmlns:a16="http://schemas.microsoft.com/office/drawing/2014/main" id="{E2038E7E-CF88-433A-B74E-00108F26B740}"/>
              </a:ext>
            </a:extLst>
          </p:cNvPr>
          <p:cNvGrpSpPr>
            <a:grpSpLocks/>
          </p:cNvGrpSpPr>
          <p:nvPr/>
        </p:nvGrpSpPr>
        <p:grpSpPr bwMode="auto">
          <a:xfrm>
            <a:off x="1023938" y="3103563"/>
            <a:ext cx="4183062" cy="646112"/>
            <a:chOff x="645" y="1955"/>
            <a:chExt cx="2635" cy="407"/>
          </a:xfrm>
        </p:grpSpPr>
        <p:sp>
          <p:nvSpPr>
            <p:cNvPr id="396312" name="Line 24">
              <a:extLst>
                <a:ext uri="{FF2B5EF4-FFF2-40B4-BE49-F238E27FC236}">
                  <a16:creationId xmlns:a16="http://schemas.microsoft.com/office/drawing/2014/main" id="{30527263-4821-4AC2-B6B5-1C3302927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9" y="2014"/>
              <a:ext cx="26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6313" name="Line 25">
              <a:extLst>
                <a:ext uri="{FF2B5EF4-FFF2-40B4-BE49-F238E27FC236}">
                  <a16:creationId xmlns:a16="http://schemas.microsoft.com/office/drawing/2014/main" id="{5082CFFC-41F4-4144-A29D-F0883339D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" y="2014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6314" name="Line 26">
              <a:extLst>
                <a:ext uri="{FF2B5EF4-FFF2-40B4-BE49-F238E27FC236}">
                  <a16:creationId xmlns:a16="http://schemas.microsoft.com/office/drawing/2014/main" id="{01AFB556-836B-497B-A43B-8746F7272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7" y="2030"/>
              <a:ext cx="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6315" name="Line 27">
              <a:extLst>
                <a:ext uri="{FF2B5EF4-FFF2-40B4-BE49-F238E27FC236}">
                  <a16:creationId xmlns:a16="http://schemas.microsoft.com/office/drawing/2014/main" id="{A1459C0C-008D-4BBE-B1B4-959609210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" y="2022"/>
              <a:ext cx="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6316" name="Line 28">
              <a:extLst>
                <a:ext uri="{FF2B5EF4-FFF2-40B4-BE49-F238E27FC236}">
                  <a16:creationId xmlns:a16="http://schemas.microsoft.com/office/drawing/2014/main" id="{F9F4EE04-C0E5-4E1D-9F7A-46AA0B6E2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2038"/>
              <a:ext cx="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6317" name="Line 29">
              <a:extLst>
                <a:ext uri="{FF2B5EF4-FFF2-40B4-BE49-F238E27FC236}">
                  <a16:creationId xmlns:a16="http://schemas.microsoft.com/office/drawing/2014/main" id="{D4C252D5-0874-492A-A776-33C72B347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022"/>
              <a:ext cx="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6318" name="Oval 30">
              <a:extLst>
                <a:ext uri="{FF2B5EF4-FFF2-40B4-BE49-F238E27FC236}">
                  <a16:creationId xmlns:a16="http://schemas.microsoft.com/office/drawing/2014/main" id="{1DE4E693-C766-411F-9909-2C346E77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963"/>
              <a:ext cx="102" cy="10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6319" name="Oval 31">
              <a:extLst>
                <a:ext uri="{FF2B5EF4-FFF2-40B4-BE49-F238E27FC236}">
                  <a16:creationId xmlns:a16="http://schemas.microsoft.com/office/drawing/2014/main" id="{1E72A874-D1EE-4AA0-AB26-5BB1C48D7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1955"/>
              <a:ext cx="102" cy="10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6320" name="Oval 32">
              <a:extLst>
                <a:ext uri="{FF2B5EF4-FFF2-40B4-BE49-F238E27FC236}">
                  <a16:creationId xmlns:a16="http://schemas.microsoft.com/office/drawing/2014/main" id="{22992CD2-9FF5-4C2B-987B-A2B370F02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" y="1963"/>
              <a:ext cx="102" cy="10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6321" name="Oval 33">
              <a:extLst>
                <a:ext uri="{FF2B5EF4-FFF2-40B4-BE49-F238E27FC236}">
                  <a16:creationId xmlns:a16="http://schemas.microsoft.com/office/drawing/2014/main" id="{6D6BC801-7805-448E-A893-678E8B38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963"/>
              <a:ext cx="102" cy="10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6322" name="Oval 34">
              <a:extLst>
                <a:ext uri="{FF2B5EF4-FFF2-40B4-BE49-F238E27FC236}">
                  <a16:creationId xmlns:a16="http://schemas.microsoft.com/office/drawing/2014/main" id="{92646F99-0884-4783-BEC2-3E3519ADF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1963"/>
              <a:ext cx="102" cy="10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96323" name="AutoShape 35">
            <a:extLst>
              <a:ext uri="{FF2B5EF4-FFF2-40B4-BE49-F238E27FC236}">
                <a16:creationId xmlns:a16="http://schemas.microsoft.com/office/drawing/2014/main" id="{91BC92FB-E88C-4809-ACE9-E6B8550F5A7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40719" y="2799557"/>
            <a:ext cx="346075" cy="2873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6324" name="Oval 36">
            <a:extLst>
              <a:ext uri="{FF2B5EF4-FFF2-40B4-BE49-F238E27FC236}">
                <a16:creationId xmlns:a16="http://schemas.microsoft.com/office/drawing/2014/main" id="{5BC69094-7D22-44F2-AA1D-CE3DF0051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2895600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6325" name="Line 37">
            <a:extLst>
              <a:ext uri="{FF2B5EF4-FFF2-40B4-BE49-F238E27FC236}">
                <a16:creationId xmlns:a16="http://schemas.microsoft.com/office/drawing/2014/main" id="{60D323C4-AD8F-4751-BE62-D3B5C608F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9588" y="2949575"/>
            <a:ext cx="190500" cy="0"/>
          </a:xfrm>
          <a:prstGeom prst="line">
            <a:avLst/>
          </a:prstGeom>
          <a:noFill/>
          <a:ln w="28575">
            <a:solidFill>
              <a:srgbClr val="2D953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6326" name="Line 38">
            <a:extLst>
              <a:ext uri="{FF2B5EF4-FFF2-40B4-BE49-F238E27FC236}">
                <a16:creationId xmlns:a16="http://schemas.microsoft.com/office/drawing/2014/main" id="{BC6B7F43-2880-46C3-9558-319BE32FF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2949575"/>
            <a:ext cx="127000" cy="0"/>
          </a:xfrm>
          <a:prstGeom prst="line">
            <a:avLst/>
          </a:prstGeom>
          <a:noFill/>
          <a:ln w="28575">
            <a:solidFill>
              <a:srgbClr val="2D953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6327" name="Oval 39">
            <a:extLst>
              <a:ext uri="{FF2B5EF4-FFF2-40B4-BE49-F238E27FC236}">
                <a16:creationId xmlns:a16="http://schemas.microsoft.com/office/drawing/2014/main" id="{918FCA11-6A88-4357-B5B9-1BCA487AD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2868613"/>
            <a:ext cx="161925" cy="1619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6328" name="Text Box 40">
            <a:extLst>
              <a:ext uri="{FF2B5EF4-FFF2-40B4-BE49-F238E27FC236}">
                <a16:creationId xmlns:a16="http://schemas.microsoft.com/office/drawing/2014/main" id="{B2714B25-BA82-4D09-A8D1-62C971F94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396330" name="Text Box 42">
            <a:extLst>
              <a:ext uri="{FF2B5EF4-FFF2-40B4-BE49-F238E27FC236}">
                <a16:creationId xmlns:a16="http://schemas.microsoft.com/office/drawing/2014/main" id="{FBE2AFE8-35FE-4A7A-9921-D63245604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890588"/>
            <a:ext cx="426085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400"/>
              <a:t>Z = </a:t>
            </a:r>
            <a:r>
              <a:rPr lang="en-GB" altLang="en-US" sz="2400">
                <a:solidFill>
                  <a:srgbClr val="FF0000"/>
                </a:solidFill>
              </a:rPr>
              <a:t>/AB/C</a:t>
            </a:r>
            <a:r>
              <a:rPr lang="en-GB" altLang="en-US" sz="2400">
                <a:solidFill>
                  <a:srgbClr val="5E51C1"/>
                </a:solidFill>
              </a:rPr>
              <a:t>+ </a:t>
            </a:r>
            <a:r>
              <a:rPr lang="en-GB" altLang="en-US" sz="2400">
                <a:solidFill>
                  <a:srgbClr val="0C0B0A"/>
                </a:solidFill>
              </a:rPr>
              <a:t>/A/B/CD</a:t>
            </a:r>
            <a:r>
              <a:rPr lang="en-GB" altLang="en-US" sz="2400">
                <a:solidFill>
                  <a:srgbClr val="5E51C1"/>
                </a:solidFill>
              </a:rPr>
              <a:t> + </a:t>
            </a:r>
            <a:r>
              <a:rPr lang="en-GB" altLang="en-US" sz="2400">
                <a:solidFill>
                  <a:srgbClr val="008000"/>
                </a:solidFill>
              </a:rPr>
              <a:t>/A/BC/D</a:t>
            </a:r>
          </a:p>
        </p:txBody>
      </p:sp>
      <p:sp>
        <p:nvSpPr>
          <p:cNvPr id="396335" name="Text Box 47">
            <a:extLst>
              <a:ext uri="{FF2B5EF4-FFF2-40B4-BE49-F238E27FC236}">
                <a16:creationId xmlns:a16="http://schemas.microsoft.com/office/drawing/2014/main" id="{54D3556E-39A4-4B2C-BF93-DD4C437C0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724275"/>
            <a:ext cx="3900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 I</a:t>
            </a:r>
            <a:r>
              <a:rPr lang="en-GB" altLang="en-US" sz="2000" b="1" baseline="-25000"/>
              <a:t>0    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1     </a:t>
            </a:r>
            <a:r>
              <a:rPr lang="en-GB" altLang="en-US" sz="2000" b="1"/>
              <a:t> I</a:t>
            </a:r>
            <a:r>
              <a:rPr lang="en-GB" altLang="en-US" sz="2000" b="1" baseline="-25000"/>
              <a:t>2 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3   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4     </a:t>
            </a:r>
            <a:r>
              <a:rPr lang="en-GB" altLang="en-US" sz="2000" b="1"/>
              <a:t> I</a:t>
            </a:r>
            <a:r>
              <a:rPr lang="en-GB" altLang="en-US" sz="2000" b="1" baseline="-25000"/>
              <a:t>5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6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7</a:t>
            </a:r>
          </a:p>
        </p:txBody>
      </p:sp>
      <p:sp>
        <p:nvSpPr>
          <p:cNvPr id="396336" name="Text Box 48">
            <a:extLst>
              <a:ext uri="{FF2B5EF4-FFF2-40B4-BE49-F238E27FC236}">
                <a16:creationId xmlns:a16="http://schemas.microsoft.com/office/drawing/2014/main" id="{19F9FA3A-2DC2-41B9-A6D9-37514B6B4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4016375"/>
            <a:ext cx="407988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0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1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2</a:t>
            </a:r>
          </a:p>
        </p:txBody>
      </p:sp>
      <p:sp>
        <p:nvSpPr>
          <p:cNvPr id="396337" name="Text Box 49">
            <a:extLst>
              <a:ext uri="{FF2B5EF4-FFF2-40B4-BE49-F238E27FC236}">
                <a16:creationId xmlns:a16="http://schemas.microsoft.com/office/drawing/2014/main" id="{42D4F353-27DC-4FEC-9705-172F9673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4054475"/>
            <a:ext cx="36830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C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B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A</a:t>
            </a:r>
          </a:p>
        </p:txBody>
      </p:sp>
      <p:sp>
        <p:nvSpPr>
          <p:cNvPr id="396338" name="Line 50">
            <a:extLst>
              <a:ext uri="{FF2B5EF4-FFF2-40B4-BE49-F238E27FC236}">
                <a16:creationId xmlns:a16="http://schemas.microsoft.com/office/drawing/2014/main" id="{4F82E23C-714E-49F6-A602-159FF12D8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1992313"/>
            <a:ext cx="282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6339" name="Text Box 51">
            <a:extLst>
              <a:ext uri="{FF2B5EF4-FFF2-40B4-BE49-F238E27FC236}">
                <a16:creationId xmlns:a16="http://schemas.microsoft.com/office/drawing/2014/main" id="{7C8ECD5B-5416-44EB-B96E-40D78FCA5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654175"/>
            <a:ext cx="2378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altLang="en-US" sz="2000"/>
              <a:t>A   B   C   D        Z</a:t>
            </a:r>
          </a:p>
        </p:txBody>
      </p:sp>
      <p:sp>
        <p:nvSpPr>
          <p:cNvPr id="396340" name="Line 52">
            <a:extLst>
              <a:ext uri="{FF2B5EF4-FFF2-40B4-BE49-F238E27FC236}">
                <a16:creationId xmlns:a16="http://schemas.microsoft.com/office/drawing/2014/main" id="{5F150D85-DF09-4778-B549-60EBA55093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1600" y="1604963"/>
            <a:ext cx="3175" cy="447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6341" name="Text Box 53">
            <a:extLst>
              <a:ext uri="{FF2B5EF4-FFF2-40B4-BE49-F238E27FC236}">
                <a16:creationId xmlns:a16="http://schemas.microsoft.com/office/drawing/2014/main" id="{260FB2E5-D8A9-489D-ADB2-D8E68AC15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2105025"/>
            <a:ext cx="231775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5E51C1"/>
                </a:solidFill>
              </a:rPr>
              <a:t>0    0    0    0        0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0C0B0A"/>
                </a:solidFill>
              </a:rPr>
              <a:t>0    0    0    1        1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008000"/>
                </a:solidFill>
              </a:rPr>
              <a:t>0    0    1    0        1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0    0    1    1        0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FF0000"/>
                </a:solidFill>
              </a:rPr>
              <a:t>0    1    0    0        1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FF0000"/>
                </a:solidFill>
              </a:rPr>
              <a:t>0    1    0    1        1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0    1    1    0        0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0    1    1    1        0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1    0    0    0        0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1    0    0    1        0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1    0    1    0        0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1    0    1    1        0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1    1    0    0        0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1    1    0    1        0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1    1    1    0        0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GB" altLang="en-US" sz="2000">
                <a:solidFill>
                  <a:srgbClr val="786DCB"/>
                </a:solidFill>
              </a:rPr>
              <a:t>1    1    1    1        0</a:t>
            </a:r>
          </a:p>
        </p:txBody>
      </p:sp>
      <p:sp>
        <p:nvSpPr>
          <p:cNvPr id="396342" name="AutoShape 54">
            <a:extLst>
              <a:ext uri="{FF2B5EF4-FFF2-40B4-BE49-F238E27FC236}">
                <a16:creationId xmlns:a16="http://schemas.microsoft.com/office/drawing/2014/main" id="{D4DEDD36-55D5-404E-A2CF-B28D0BDAA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38" y="2228850"/>
            <a:ext cx="2803525" cy="639763"/>
          </a:xfrm>
          <a:prstGeom prst="wedgeRoundRectCallout">
            <a:avLst>
              <a:gd name="adj1" fmla="val 8949"/>
              <a:gd name="adj2" fmla="val 6861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5E51C1"/>
                </a:solidFill>
              </a:rPr>
              <a:t>Connect the rest to ‘0’</a:t>
            </a:r>
          </a:p>
        </p:txBody>
      </p:sp>
      <p:grpSp>
        <p:nvGrpSpPr>
          <p:cNvPr id="396343" name="Group 55">
            <a:extLst>
              <a:ext uri="{FF2B5EF4-FFF2-40B4-BE49-F238E27FC236}">
                <a16:creationId xmlns:a16="http://schemas.microsoft.com/office/drawing/2014/main" id="{1D4FA8B8-F2C6-44AB-89FA-C44E4DEEC8A3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3197225"/>
            <a:ext cx="811212" cy="738188"/>
            <a:chOff x="367" y="2014"/>
            <a:chExt cx="511" cy="465"/>
          </a:xfrm>
        </p:grpSpPr>
        <p:sp>
          <p:nvSpPr>
            <p:cNvPr id="396344" name="Line 56">
              <a:extLst>
                <a:ext uri="{FF2B5EF4-FFF2-40B4-BE49-F238E27FC236}">
                  <a16:creationId xmlns:a16="http://schemas.microsoft.com/office/drawing/2014/main" id="{74E41CA9-8F48-49E4-A9DE-5E6640349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" y="247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6345" name="Line 57">
              <a:extLst>
                <a:ext uri="{FF2B5EF4-FFF2-40B4-BE49-F238E27FC236}">
                  <a16:creationId xmlns:a16="http://schemas.microsoft.com/office/drawing/2014/main" id="{04817C01-624F-400B-B41D-935DB4DC2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" y="247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6346" name="Line 58">
              <a:extLst>
                <a:ext uri="{FF2B5EF4-FFF2-40B4-BE49-F238E27FC236}">
                  <a16:creationId xmlns:a16="http://schemas.microsoft.com/office/drawing/2014/main" id="{7D0D9B6A-141E-489F-8FAB-735BAAC9E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" y="2014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96347" name="Group 59">
              <a:extLst>
                <a:ext uri="{FF2B5EF4-FFF2-40B4-BE49-F238E27FC236}">
                  <a16:creationId xmlns:a16="http://schemas.microsoft.com/office/drawing/2014/main" id="{1990B542-0E6E-4CC6-A4E6-79C4B7DA4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" y="2014"/>
              <a:ext cx="239" cy="254"/>
              <a:chOff x="367" y="2014"/>
              <a:chExt cx="239" cy="254"/>
            </a:xfrm>
          </p:grpSpPr>
          <p:sp>
            <p:nvSpPr>
              <p:cNvPr id="396348" name="Line 60">
                <a:extLst>
                  <a:ext uri="{FF2B5EF4-FFF2-40B4-BE49-F238E27FC236}">
                    <a16:creationId xmlns:a16="http://schemas.microsoft.com/office/drawing/2014/main" id="{51399C03-0B21-4C1A-AE06-A10C744FE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" y="2014"/>
                <a:ext cx="0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6349" name="Line 61">
                <a:extLst>
                  <a:ext uri="{FF2B5EF4-FFF2-40B4-BE49-F238E27FC236}">
                    <a16:creationId xmlns:a16="http://schemas.microsoft.com/office/drawing/2014/main" id="{10B54013-A3D8-4439-BD69-012BD54B0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" y="2183"/>
                <a:ext cx="2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6350" name="Line 62">
                <a:extLst>
                  <a:ext uri="{FF2B5EF4-FFF2-40B4-BE49-F238E27FC236}">
                    <a16:creationId xmlns:a16="http://schemas.microsoft.com/office/drawing/2014/main" id="{937ABA44-B774-409E-AB10-27E352321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" y="2226"/>
                <a:ext cx="1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6351" name="Line 63">
                <a:extLst>
                  <a:ext uri="{FF2B5EF4-FFF2-40B4-BE49-F238E27FC236}">
                    <a16:creationId xmlns:a16="http://schemas.microsoft.com/office/drawing/2014/main" id="{0A50002C-F55B-43DD-A929-148E7C1E3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" y="2268"/>
                <a:ext cx="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96352" name="Line 64">
              <a:extLst>
                <a:ext uri="{FF2B5EF4-FFF2-40B4-BE49-F238E27FC236}">
                  <a16:creationId xmlns:a16="http://schemas.microsoft.com/office/drawing/2014/main" id="{8A6542B6-68A1-4E4B-8D66-C7E0EE526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" y="2014"/>
              <a:ext cx="0" cy="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96354" name="Text Box 66">
            <a:extLst>
              <a:ext uri="{FF2B5EF4-FFF2-40B4-BE49-F238E27FC236}">
                <a16:creationId xmlns:a16="http://schemas.microsoft.com/office/drawing/2014/main" id="{238F60F1-2749-4D27-8158-FBC5640D6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1241425"/>
            <a:ext cx="1177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FF0000"/>
                </a:solidFill>
              </a:rPr>
              <a:t>S</a:t>
            </a:r>
            <a:r>
              <a:rPr lang="en-GB" altLang="en-US" sz="2000" b="1" baseline="-25000">
                <a:solidFill>
                  <a:srgbClr val="FF0000"/>
                </a:solidFill>
              </a:rPr>
              <a:t>2</a:t>
            </a:r>
            <a:r>
              <a:rPr lang="en-GB" altLang="en-US" sz="2000" b="1">
                <a:solidFill>
                  <a:srgbClr val="FF0000"/>
                </a:solidFill>
              </a:rPr>
              <a:t>  S</a:t>
            </a:r>
            <a:r>
              <a:rPr lang="en-GB" altLang="en-US" sz="2000" b="1" baseline="-25000">
                <a:solidFill>
                  <a:srgbClr val="FF0000"/>
                </a:solidFill>
              </a:rPr>
              <a:t>1</a:t>
            </a:r>
            <a:r>
              <a:rPr lang="en-GB" altLang="en-US" sz="2000" b="1">
                <a:solidFill>
                  <a:srgbClr val="FF0000"/>
                </a:solidFill>
              </a:rPr>
              <a:t>  S</a:t>
            </a:r>
            <a:r>
              <a:rPr lang="en-GB" altLang="en-US" sz="2000" b="1" baseline="-25000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4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286BEF4-3F87-4F3E-8C19-E2DA8A1C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F78AFDC-7675-4C3B-B975-2250AEB0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154D-DD98-4E4B-BEF9-31489ED95353}" type="slidenum">
              <a:rPr lang="en-GB" altLang="en-US"/>
              <a:pPr/>
              <a:t>106</a:t>
            </a:fld>
            <a:endParaRPr lang="en-GB" altLang="en-US" sz="1400"/>
          </a:p>
        </p:txBody>
      </p:sp>
      <p:sp>
        <p:nvSpPr>
          <p:cNvPr id="259076" name="Text Box 4">
            <a:extLst>
              <a:ext uri="{FF2B5EF4-FFF2-40B4-BE49-F238E27FC236}">
                <a16:creationId xmlns:a16="http://schemas.microsoft.com/office/drawing/2014/main" id="{24A472E0-0465-4DAB-8A9E-BB1719765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939925"/>
            <a:ext cx="78676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arenBoth"/>
            </a:pPr>
            <a:r>
              <a:rPr lang="en-GB" altLang="en-US" sz="2000" b="1">
                <a:solidFill>
                  <a:srgbClr val="2D953C"/>
                </a:solidFill>
              </a:rPr>
              <a:t>(optional)</a:t>
            </a:r>
            <a:r>
              <a:rPr lang="en-GB" altLang="en-US" sz="1200" b="1">
                <a:solidFill>
                  <a:srgbClr val="2D953C"/>
                </a:solidFill>
              </a:rPr>
              <a:t>  </a:t>
            </a:r>
            <a:r>
              <a:rPr lang="en-GB" altLang="en-US" sz="2000" b="1">
                <a:solidFill>
                  <a:srgbClr val="2D953C"/>
                </a:solidFill>
              </a:rPr>
              <a:t>Draw up the truth table - if you choose ABC as </a:t>
            </a: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2D953C"/>
                </a:solidFill>
              </a:rPr>
              <a:t>	select inputs, then use D as the extra input.</a:t>
            </a: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2D953C"/>
                </a:solidFill>
              </a:rPr>
              <a:t>(2)  Terms containing  ONLY A,B,C - connect corresponding MUX data input to HIGH</a:t>
            </a: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2D953C"/>
                </a:solidFill>
              </a:rPr>
              <a:t>(3)	Terms that also contain D variable – connect the D or /D variable to the MUX input that corresponds to the </a:t>
            </a:r>
            <a:r>
              <a:rPr lang="en-GB" altLang="en-US" sz="2000" b="1" u="sng">
                <a:solidFill>
                  <a:srgbClr val="2D953C"/>
                </a:solidFill>
              </a:rPr>
              <a:t>ABC</a:t>
            </a:r>
            <a:r>
              <a:rPr lang="en-GB" altLang="en-US" sz="2000" b="1">
                <a:solidFill>
                  <a:srgbClr val="2D953C"/>
                </a:solidFill>
              </a:rPr>
              <a:t> variable</a:t>
            </a: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2D953C"/>
                </a:solidFill>
              </a:rPr>
              <a:t>(4)	Connect remaining MUX inputs to LOW</a:t>
            </a:r>
          </a:p>
        </p:txBody>
      </p:sp>
      <p:sp>
        <p:nvSpPr>
          <p:cNvPr id="259082" name="Text Box 10">
            <a:extLst>
              <a:ext uri="{FF2B5EF4-FFF2-40B4-BE49-F238E27FC236}">
                <a16:creationId xmlns:a16="http://schemas.microsoft.com/office/drawing/2014/main" id="{8FD54C55-3FE9-433E-ABA1-156608051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259083" name="Text Box 11">
            <a:extLst>
              <a:ext uri="{FF2B5EF4-FFF2-40B4-BE49-F238E27FC236}">
                <a16:creationId xmlns:a16="http://schemas.microsoft.com/office/drawing/2014/main" id="{12EAEC11-544B-4A06-91C4-084A31E24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1084263"/>
            <a:ext cx="670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/>
              <a:t>Summary of steps: Expression containing </a:t>
            </a:r>
            <a:r>
              <a:rPr lang="en-GB" altLang="en-US" sz="2400" b="1" u="sng">
                <a:solidFill>
                  <a:srgbClr val="FF0000"/>
                </a:solidFill>
              </a:rPr>
              <a:t>4</a:t>
            </a:r>
            <a:r>
              <a:rPr lang="en-GB" altLang="en-US" sz="2400" b="1"/>
              <a:t>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0BEFAB4-5E52-40B5-8D6A-BEA877C4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AC2A626-4EC2-4DDB-8136-315D060F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19D0-FA64-40CF-BCAF-759ADA344A75}" type="slidenum">
              <a:rPr lang="en-GB" altLang="en-US"/>
              <a:pPr/>
              <a:t>107</a:t>
            </a:fld>
            <a:endParaRPr lang="en-GB" altLang="en-US" sz="1400"/>
          </a:p>
        </p:txBody>
      </p:sp>
      <p:sp>
        <p:nvSpPr>
          <p:cNvPr id="379907" name="Text Box 3">
            <a:extLst>
              <a:ext uri="{FF2B5EF4-FFF2-40B4-BE49-F238E27FC236}">
                <a16:creationId xmlns:a16="http://schemas.microsoft.com/office/drawing/2014/main" id="{6F7BD453-B9EE-40D9-B354-DC0D980D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84150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79908" name="Text Box 4">
            <a:extLst>
              <a:ext uri="{FF2B5EF4-FFF2-40B4-BE49-F238E27FC236}">
                <a16:creationId xmlns:a16="http://schemas.microsoft.com/office/drawing/2014/main" id="{CD45CCF6-7ACE-4C33-8818-F6E0C9473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2684463"/>
            <a:ext cx="3424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/>
              <a:t>End of MUX</a:t>
            </a:r>
          </a:p>
        </p:txBody>
      </p:sp>
      <p:sp>
        <p:nvSpPr>
          <p:cNvPr id="379909" name="Text Box 5">
            <a:extLst>
              <a:ext uri="{FF2B5EF4-FFF2-40B4-BE49-F238E27FC236}">
                <a16:creationId xmlns:a16="http://schemas.microsoft.com/office/drawing/2014/main" id="{03326A11-858C-41FB-9752-EA4DE89AC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329978A-C902-4FBA-AA06-41C8015C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76E9F02-0D6F-4935-B805-3066456A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6D6D-A2BA-495A-9739-A205695F25AC}" type="slidenum">
              <a:rPr lang="en-GB" altLang="en-US"/>
              <a:pPr/>
              <a:t>108</a:t>
            </a:fld>
            <a:endParaRPr lang="en-GB" altLang="en-US" sz="1400"/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5A6576C5-3375-46A2-B796-64B6C39FF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876300"/>
            <a:ext cx="7772400" cy="5588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Demultiplexer (Data Distributor)</a:t>
            </a:r>
          </a:p>
        </p:txBody>
      </p:sp>
      <p:sp>
        <p:nvSpPr>
          <p:cNvPr id="397315" name="Text Box 3">
            <a:extLst>
              <a:ext uri="{FF2B5EF4-FFF2-40B4-BE49-F238E27FC236}">
                <a16:creationId xmlns:a16="http://schemas.microsoft.com/office/drawing/2014/main" id="{9284CE9A-7E64-498F-AF3F-6A68C5C4B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1727200"/>
            <a:ext cx="73564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 b="1"/>
              <a:t>A Demultiplexer (in short, DEMUX) has only </a:t>
            </a:r>
            <a:r>
              <a:rPr lang="en-GB" altLang="en-US" sz="2400" b="1">
                <a:solidFill>
                  <a:srgbClr val="FF0000"/>
                </a:solidFill>
              </a:rPr>
              <a:t>one input</a:t>
            </a:r>
            <a:r>
              <a:rPr lang="en-GB" altLang="en-US" sz="2400" b="1"/>
              <a:t> but </a:t>
            </a:r>
            <a:r>
              <a:rPr lang="en-GB" altLang="en-US" sz="2400" b="1">
                <a:solidFill>
                  <a:srgbClr val="FF0000"/>
                </a:solidFill>
              </a:rPr>
              <a:t>many outputs</a:t>
            </a:r>
            <a:r>
              <a:rPr lang="en-GB" altLang="en-US" sz="2400" b="1"/>
              <a:t>. The input data gets transmitted to </a:t>
            </a:r>
            <a:r>
              <a:rPr lang="en-GB" altLang="en-US" sz="2400" b="1">
                <a:solidFill>
                  <a:srgbClr val="5E51C1"/>
                </a:solidFill>
              </a:rPr>
              <a:t>one</a:t>
            </a:r>
            <a:r>
              <a:rPr lang="en-GB" altLang="en-US" sz="2400" b="1"/>
              <a:t> of the outputs.</a:t>
            </a:r>
          </a:p>
          <a:p>
            <a:r>
              <a:rPr lang="en-GB" altLang="en-US" sz="2400" b="1"/>
              <a:t>To which output the input data gets transmitted  depends on a set of </a:t>
            </a:r>
            <a:r>
              <a:rPr lang="en-GB" altLang="en-US" sz="2400" b="1">
                <a:solidFill>
                  <a:srgbClr val="FF0000"/>
                </a:solidFill>
              </a:rPr>
              <a:t>select inputs</a:t>
            </a:r>
            <a:r>
              <a:rPr lang="en-GB" altLang="en-US" sz="2400" b="1"/>
              <a:t>.</a:t>
            </a:r>
          </a:p>
          <a:p>
            <a:r>
              <a:rPr lang="en-GB" altLang="en-US" sz="2400" b="1"/>
              <a:t>DEMUX’s function is the exact opposite to the MUX’s.</a:t>
            </a:r>
          </a:p>
        </p:txBody>
      </p:sp>
      <p:sp>
        <p:nvSpPr>
          <p:cNvPr id="397316" name="Text Box 4">
            <a:extLst>
              <a:ext uri="{FF2B5EF4-FFF2-40B4-BE49-F238E27FC236}">
                <a16:creationId xmlns:a16="http://schemas.microsoft.com/office/drawing/2014/main" id="{41CF3F39-7F6B-4D7F-9780-CB0361FCD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A37CDAC6-8E71-4C97-9090-AA52F124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A80EB060-295E-4A1A-8659-CB46B0CE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4334-6B8B-4D7C-A728-14DB33240422}" type="slidenum">
              <a:rPr lang="en-GB" altLang="en-US"/>
              <a:pPr/>
              <a:t>109</a:t>
            </a:fld>
            <a:endParaRPr lang="en-GB" altLang="en-US" sz="1400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2F717BE6-3DF9-4654-BD8E-0289E2D58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762000"/>
            <a:ext cx="7772400" cy="6096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 b="1">
                <a:solidFill>
                  <a:srgbClr val="786DCB"/>
                </a:solidFill>
              </a:rPr>
              <a:t>Demultiplexer (Data Distributors)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AB0AA58A-6D0D-4A6D-86F9-F425C2FB7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2133600"/>
            <a:ext cx="1985963" cy="2967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0100" name="AutoShape 4">
            <a:extLst>
              <a:ext uri="{FF2B5EF4-FFF2-40B4-BE49-F238E27FC236}">
                <a16:creationId xmlns:a16="http://schemas.microsoft.com/office/drawing/2014/main" id="{61D2EB59-755F-4953-8FAF-1F91E01DB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362200"/>
            <a:ext cx="1090613" cy="282575"/>
          </a:xfrm>
          <a:prstGeom prst="rightArrow">
            <a:avLst>
              <a:gd name="adj1" fmla="val 50000"/>
              <a:gd name="adj2" fmla="val 964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0101" name="AutoShape 5">
            <a:extLst>
              <a:ext uri="{FF2B5EF4-FFF2-40B4-BE49-F238E27FC236}">
                <a16:creationId xmlns:a16="http://schemas.microsoft.com/office/drawing/2014/main" id="{FB8E91F9-8B1F-4FE0-B127-31C0AD8E7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505200"/>
            <a:ext cx="1090613" cy="282575"/>
          </a:xfrm>
          <a:prstGeom prst="rightArrow">
            <a:avLst>
              <a:gd name="adj1" fmla="val 50000"/>
              <a:gd name="adj2" fmla="val 964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0102" name="AutoShape 6">
            <a:extLst>
              <a:ext uri="{FF2B5EF4-FFF2-40B4-BE49-F238E27FC236}">
                <a16:creationId xmlns:a16="http://schemas.microsoft.com/office/drawing/2014/main" id="{25031D1C-08F4-44EE-9D31-1472EC5E8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267200"/>
            <a:ext cx="1090613" cy="282575"/>
          </a:xfrm>
          <a:prstGeom prst="rightArrow">
            <a:avLst>
              <a:gd name="adj1" fmla="val 50000"/>
              <a:gd name="adj2" fmla="val 964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0103" name="AutoShape 7">
            <a:extLst>
              <a:ext uri="{FF2B5EF4-FFF2-40B4-BE49-F238E27FC236}">
                <a16:creationId xmlns:a16="http://schemas.microsoft.com/office/drawing/2014/main" id="{DAE210C7-E680-40F6-880D-882F350B8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1090613" cy="282575"/>
          </a:xfrm>
          <a:prstGeom prst="rightArrow">
            <a:avLst>
              <a:gd name="adj1" fmla="val 50000"/>
              <a:gd name="adj2" fmla="val 964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0104" name="AutoShape 8">
            <a:extLst>
              <a:ext uri="{FF2B5EF4-FFF2-40B4-BE49-F238E27FC236}">
                <a16:creationId xmlns:a16="http://schemas.microsoft.com/office/drawing/2014/main" id="{7B0C931B-EDB8-40F0-B5F8-BA097F7A6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5100638"/>
            <a:ext cx="193675" cy="919162"/>
          </a:xfrm>
          <a:prstGeom prst="upArrow">
            <a:avLst>
              <a:gd name="adj1" fmla="val 50000"/>
              <a:gd name="adj2" fmla="val 11864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0105" name="Line 9">
            <a:extLst>
              <a:ext uri="{FF2B5EF4-FFF2-40B4-BE49-F238E27FC236}">
                <a16:creationId xmlns:a16="http://schemas.microsoft.com/office/drawing/2014/main" id="{60AE2479-D19F-4C31-AEF1-DF26087D6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7775" y="3648075"/>
            <a:ext cx="639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0106" name="Oval 10">
            <a:extLst>
              <a:ext uri="{FF2B5EF4-FFF2-40B4-BE49-F238E27FC236}">
                <a16:creationId xmlns:a16="http://schemas.microsoft.com/office/drawing/2014/main" id="{988889B4-40E7-47EA-8DA1-5C0B54C7261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94038" y="3578225"/>
            <a:ext cx="128587" cy="1412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0107" name="Oval 11">
            <a:extLst>
              <a:ext uri="{FF2B5EF4-FFF2-40B4-BE49-F238E27FC236}">
                <a16:creationId xmlns:a16="http://schemas.microsoft.com/office/drawing/2014/main" id="{0936E17D-9F5E-44D4-8F0D-5FB75D575B3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94038" y="3154363"/>
            <a:ext cx="128587" cy="141287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0108" name="Oval 12">
            <a:extLst>
              <a:ext uri="{FF2B5EF4-FFF2-40B4-BE49-F238E27FC236}">
                <a16:creationId xmlns:a16="http://schemas.microsoft.com/office/drawing/2014/main" id="{945C6EBE-31A9-4A94-BB05-169144CB0C0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743325" y="2878138"/>
            <a:ext cx="127000" cy="141287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0109" name="Oval 13">
            <a:extLst>
              <a:ext uri="{FF2B5EF4-FFF2-40B4-BE49-F238E27FC236}">
                <a16:creationId xmlns:a16="http://schemas.microsoft.com/office/drawing/2014/main" id="{FA25CFD2-1854-4CE7-ABA1-A26E0F84C6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57638" y="3421063"/>
            <a:ext cx="128587" cy="141287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0110" name="Oval 14">
            <a:extLst>
              <a:ext uri="{FF2B5EF4-FFF2-40B4-BE49-F238E27FC236}">
                <a16:creationId xmlns:a16="http://schemas.microsoft.com/office/drawing/2014/main" id="{85B9D545-5B31-4C30-971D-FE7D4E4E504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48100" y="3929063"/>
            <a:ext cx="127000" cy="141287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0111" name="Oval 15">
            <a:extLst>
              <a:ext uri="{FF2B5EF4-FFF2-40B4-BE49-F238E27FC236}">
                <a16:creationId xmlns:a16="http://schemas.microsoft.com/office/drawing/2014/main" id="{E5035405-E282-41E8-9ED1-F13B2D102D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71850" y="4125913"/>
            <a:ext cx="128588" cy="141287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0112" name="Line 16">
            <a:extLst>
              <a:ext uri="{FF2B5EF4-FFF2-40B4-BE49-F238E27FC236}">
                <a16:creationId xmlns:a16="http://schemas.microsoft.com/office/drawing/2014/main" id="{D0D7F60E-1DAB-4AD1-8121-FF3CCE0D81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9850" y="4408488"/>
            <a:ext cx="6397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0113" name="Line 17">
            <a:extLst>
              <a:ext uri="{FF2B5EF4-FFF2-40B4-BE49-F238E27FC236}">
                <a16:creationId xmlns:a16="http://schemas.microsoft.com/office/drawing/2014/main" id="{35D80A7B-A3DD-4717-8E2D-F42C3873F4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9475" y="4197350"/>
            <a:ext cx="473075" cy="2095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0114" name="Line 18">
            <a:extLst>
              <a:ext uri="{FF2B5EF4-FFF2-40B4-BE49-F238E27FC236}">
                <a16:creationId xmlns:a16="http://schemas.microsoft.com/office/drawing/2014/main" id="{90FC6873-EDF2-4802-A965-B112144B9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0975" y="4014788"/>
            <a:ext cx="5127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0115" name="Line 19">
            <a:extLst>
              <a:ext uri="{FF2B5EF4-FFF2-40B4-BE49-F238E27FC236}">
                <a16:creationId xmlns:a16="http://schemas.microsoft.com/office/drawing/2014/main" id="{DCC55B53-E96D-49A8-ACB1-85799D53C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350" y="3506788"/>
            <a:ext cx="4476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0116" name="Line 20">
            <a:extLst>
              <a:ext uri="{FF2B5EF4-FFF2-40B4-BE49-F238E27FC236}">
                <a16:creationId xmlns:a16="http://schemas.microsoft.com/office/drawing/2014/main" id="{A20343F6-5E16-4AC1-82E3-8923A36AD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3175" y="2947988"/>
            <a:ext cx="7048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0117" name="Line 21">
            <a:extLst>
              <a:ext uri="{FF2B5EF4-FFF2-40B4-BE49-F238E27FC236}">
                <a16:creationId xmlns:a16="http://schemas.microsoft.com/office/drawing/2014/main" id="{22BA3A7A-A783-439F-BC82-C184F1B223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1888" y="2487613"/>
            <a:ext cx="8318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0118" name="Line 22">
            <a:extLst>
              <a:ext uri="{FF2B5EF4-FFF2-40B4-BE49-F238E27FC236}">
                <a16:creationId xmlns:a16="http://schemas.microsoft.com/office/drawing/2014/main" id="{D03626E7-E66C-4800-B21A-EA9C759F85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7538" y="2546350"/>
            <a:ext cx="514350" cy="6778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0119" name="Line 23">
            <a:extLst>
              <a:ext uri="{FF2B5EF4-FFF2-40B4-BE49-F238E27FC236}">
                <a16:creationId xmlns:a16="http://schemas.microsoft.com/office/drawing/2014/main" id="{BDED9CDD-79C1-4464-BAE8-317775EB4A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57538" y="3295650"/>
            <a:ext cx="0" cy="2825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0120" name="Text Box 24">
            <a:extLst>
              <a:ext uri="{FF2B5EF4-FFF2-40B4-BE49-F238E27FC236}">
                <a16:creationId xmlns:a16="http://schemas.microsoft.com/office/drawing/2014/main" id="{A8011A23-738E-4CCC-9D6F-B04D6C837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55006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CC3300"/>
                </a:solidFill>
              </a:rPr>
              <a:t>SELECT inputs</a:t>
            </a:r>
          </a:p>
        </p:txBody>
      </p:sp>
      <p:sp>
        <p:nvSpPr>
          <p:cNvPr id="260121" name="Text Box 25">
            <a:extLst>
              <a:ext uri="{FF2B5EF4-FFF2-40B4-BE49-F238E27FC236}">
                <a16:creationId xmlns:a16="http://schemas.microsoft.com/office/drawing/2014/main" id="{FFEC816B-22C8-46D1-9582-72BCD55D3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124200"/>
            <a:ext cx="1138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Data Input</a:t>
            </a:r>
          </a:p>
        </p:txBody>
      </p:sp>
      <p:sp>
        <p:nvSpPr>
          <p:cNvPr id="260122" name="Text Box 26">
            <a:extLst>
              <a:ext uri="{FF2B5EF4-FFF2-40B4-BE49-F238E27FC236}">
                <a16:creationId xmlns:a16="http://schemas.microsoft.com/office/drawing/2014/main" id="{2E89B3C7-544B-46E7-831C-12F2FA7ED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2621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/>
              <a:t>O</a:t>
            </a:r>
            <a:r>
              <a:rPr lang="en-GB" altLang="en-US" sz="1800" b="1" baseline="-25000"/>
              <a:t>0</a:t>
            </a:r>
            <a:endParaRPr lang="en-GB" altLang="en-US" sz="1800" b="1"/>
          </a:p>
        </p:txBody>
      </p:sp>
      <p:sp>
        <p:nvSpPr>
          <p:cNvPr id="260123" name="Text Box 27">
            <a:extLst>
              <a:ext uri="{FF2B5EF4-FFF2-40B4-BE49-F238E27FC236}">
                <a16:creationId xmlns:a16="http://schemas.microsoft.com/office/drawing/2014/main" id="{BE20D68B-4473-4253-96CE-EEABE99A2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7955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/>
              <a:t>O</a:t>
            </a:r>
            <a:r>
              <a:rPr lang="en-GB" altLang="en-US" sz="1800" b="1" baseline="-25000"/>
              <a:t>1</a:t>
            </a:r>
            <a:endParaRPr lang="en-GB" altLang="en-US" sz="1800" b="1"/>
          </a:p>
        </p:txBody>
      </p:sp>
      <p:sp>
        <p:nvSpPr>
          <p:cNvPr id="260124" name="Text Box 28">
            <a:extLst>
              <a:ext uri="{FF2B5EF4-FFF2-40B4-BE49-F238E27FC236}">
                <a16:creationId xmlns:a16="http://schemas.microsoft.com/office/drawing/2014/main" id="{19363D92-948F-4BB0-B56C-103F67446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243388"/>
            <a:ext cx="598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/>
              <a:t>O</a:t>
            </a:r>
            <a:r>
              <a:rPr lang="en-GB" altLang="en-US" sz="1800" b="1" baseline="-25000"/>
              <a:t>N-1</a:t>
            </a:r>
            <a:endParaRPr lang="en-GB" altLang="en-US" sz="1800" b="1"/>
          </a:p>
        </p:txBody>
      </p:sp>
      <p:sp>
        <p:nvSpPr>
          <p:cNvPr id="260125" name="Text Box 29">
            <a:extLst>
              <a:ext uri="{FF2B5EF4-FFF2-40B4-BE49-F238E27FC236}">
                <a16:creationId xmlns:a16="http://schemas.microsoft.com/office/drawing/2014/main" id="{4ED369A3-B667-4612-B0D7-0B1B38F22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200400"/>
            <a:ext cx="3241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A DEMUX distribute data to one of several destinations</a:t>
            </a:r>
          </a:p>
        </p:txBody>
      </p:sp>
      <p:sp>
        <p:nvSpPr>
          <p:cNvPr id="260126" name="Text Box 30">
            <a:extLst>
              <a:ext uri="{FF2B5EF4-FFF2-40B4-BE49-F238E27FC236}">
                <a16:creationId xmlns:a16="http://schemas.microsoft.com/office/drawing/2014/main" id="{65495FD0-9536-46A2-A4DE-1D4E497C6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26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9-8 Demultiplexer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2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>
            <a:extLst>
              <a:ext uri="{FF2B5EF4-FFF2-40B4-BE49-F238E27FC236}">
                <a16:creationId xmlns:a16="http://schemas.microsoft.com/office/drawing/2014/main" id="{2ACFE135-1B51-43DD-A43E-054A3B63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44" name="Slide Number Placeholder 4">
            <a:extLst>
              <a:ext uri="{FF2B5EF4-FFF2-40B4-BE49-F238E27FC236}">
                <a16:creationId xmlns:a16="http://schemas.microsoft.com/office/drawing/2014/main" id="{494A790F-DB43-4E82-B624-56B1D969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AF08-C0B3-41C3-920A-84535BEDD59E}" type="slidenum">
              <a:rPr lang="en-GB" altLang="en-US"/>
              <a:pPr/>
              <a:t>11</a:t>
            </a:fld>
            <a:endParaRPr lang="en-GB" altLang="en-US" sz="1400"/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739C298F-D948-40AC-8AC3-03EED9AF3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3713" y="1022350"/>
            <a:ext cx="2620962" cy="46355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74LS138</a:t>
            </a:r>
          </a:p>
        </p:txBody>
      </p:sp>
      <p:grpSp>
        <p:nvGrpSpPr>
          <p:cNvPr id="219221" name="Group 85">
            <a:extLst>
              <a:ext uri="{FF2B5EF4-FFF2-40B4-BE49-F238E27FC236}">
                <a16:creationId xmlns:a16="http://schemas.microsoft.com/office/drawing/2014/main" id="{3B542CFB-9ABF-47CC-BB09-56438398059F}"/>
              </a:ext>
            </a:extLst>
          </p:cNvPr>
          <p:cNvGrpSpPr>
            <a:grpSpLocks/>
          </p:cNvGrpSpPr>
          <p:nvPr/>
        </p:nvGrpSpPr>
        <p:grpSpPr bwMode="auto">
          <a:xfrm>
            <a:off x="6056313" y="4519613"/>
            <a:ext cx="120650" cy="649287"/>
            <a:chOff x="3515" y="2704"/>
            <a:chExt cx="75" cy="409"/>
          </a:xfrm>
        </p:grpSpPr>
        <p:sp>
          <p:nvSpPr>
            <p:cNvPr id="219141" name="Oval 5">
              <a:extLst>
                <a:ext uri="{FF2B5EF4-FFF2-40B4-BE49-F238E27FC236}">
                  <a16:creationId xmlns:a16="http://schemas.microsoft.com/office/drawing/2014/main" id="{EA687297-D3D8-49B0-B856-BDF0B039FC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12" y="2707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19142" name="Line 6">
              <a:extLst>
                <a:ext uri="{FF2B5EF4-FFF2-40B4-BE49-F238E27FC236}">
                  <a16:creationId xmlns:a16="http://schemas.microsoft.com/office/drawing/2014/main" id="{DCE8389A-F2F9-40E9-8E78-696B421773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89" y="294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19220" name="Group 84">
            <a:extLst>
              <a:ext uri="{FF2B5EF4-FFF2-40B4-BE49-F238E27FC236}">
                <a16:creationId xmlns:a16="http://schemas.microsoft.com/office/drawing/2014/main" id="{B0748343-11FF-4008-A560-DC6F9B3126F5}"/>
              </a:ext>
            </a:extLst>
          </p:cNvPr>
          <p:cNvGrpSpPr>
            <a:grpSpLocks/>
          </p:cNvGrpSpPr>
          <p:nvPr/>
        </p:nvGrpSpPr>
        <p:grpSpPr bwMode="auto">
          <a:xfrm>
            <a:off x="5640388" y="4519613"/>
            <a:ext cx="120650" cy="649287"/>
            <a:chOff x="3152" y="2750"/>
            <a:chExt cx="75" cy="409"/>
          </a:xfrm>
        </p:grpSpPr>
        <p:sp>
          <p:nvSpPr>
            <p:cNvPr id="219145" name="Oval 9">
              <a:extLst>
                <a:ext uri="{FF2B5EF4-FFF2-40B4-BE49-F238E27FC236}">
                  <a16:creationId xmlns:a16="http://schemas.microsoft.com/office/drawing/2014/main" id="{1AF40AFC-1BA7-42D8-BD86-B0C8025239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49" y="2753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19146" name="Line 10">
              <a:extLst>
                <a:ext uri="{FF2B5EF4-FFF2-40B4-BE49-F238E27FC236}">
                  <a16:creationId xmlns:a16="http://schemas.microsoft.com/office/drawing/2014/main" id="{C12B5709-04EC-4585-A789-CED60D1D09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26" y="2994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19219" name="Group 83">
            <a:extLst>
              <a:ext uri="{FF2B5EF4-FFF2-40B4-BE49-F238E27FC236}">
                <a16:creationId xmlns:a16="http://schemas.microsoft.com/office/drawing/2014/main" id="{F19CEBD0-8C8A-4F31-A06D-CC5ECE0EE6A1}"/>
              </a:ext>
            </a:extLst>
          </p:cNvPr>
          <p:cNvGrpSpPr>
            <a:grpSpLocks/>
          </p:cNvGrpSpPr>
          <p:nvPr/>
        </p:nvGrpSpPr>
        <p:grpSpPr bwMode="auto">
          <a:xfrm>
            <a:off x="5226050" y="4519613"/>
            <a:ext cx="119063" cy="649287"/>
            <a:chOff x="2835" y="2704"/>
            <a:chExt cx="75" cy="409"/>
          </a:xfrm>
        </p:grpSpPr>
        <p:sp>
          <p:nvSpPr>
            <p:cNvPr id="219149" name="Oval 13">
              <a:extLst>
                <a:ext uri="{FF2B5EF4-FFF2-40B4-BE49-F238E27FC236}">
                  <a16:creationId xmlns:a16="http://schemas.microsoft.com/office/drawing/2014/main" id="{6B0B6056-5EB2-42D0-99BB-BAB60704AF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832" y="2707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19150" name="Line 14">
              <a:extLst>
                <a:ext uri="{FF2B5EF4-FFF2-40B4-BE49-F238E27FC236}">
                  <a16:creationId xmlns:a16="http://schemas.microsoft.com/office/drawing/2014/main" id="{82848DFF-AF00-46C9-80EE-DB5D73AC75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09" y="294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19225" name="Group 89">
            <a:extLst>
              <a:ext uri="{FF2B5EF4-FFF2-40B4-BE49-F238E27FC236}">
                <a16:creationId xmlns:a16="http://schemas.microsoft.com/office/drawing/2014/main" id="{3040AD83-C15B-4A84-810E-6D616D0CA9E0}"/>
              </a:ext>
            </a:extLst>
          </p:cNvPr>
          <p:cNvGrpSpPr>
            <a:grpSpLocks/>
          </p:cNvGrpSpPr>
          <p:nvPr/>
        </p:nvGrpSpPr>
        <p:grpSpPr bwMode="auto">
          <a:xfrm>
            <a:off x="7720013" y="4519613"/>
            <a:ext cx="120650" cy="649287"/>
            <a:chOff x="4431" y="2714"/>
            <a:chExt cx="75" cy="409"/>
          </a:xfrm>
        </p:grpSpPr>
        <p:sp>
          <p:nvSpPr>
            <p:cNvPr id="219153" name="Oval 17">
              <a:extLst>
                <a:ext uri="{FF2B5EF4-FFF2-40B4-BE49-F238E27FC236}">
                  <a16:creationId xmlns:a16="http://schemas.microsoft.com/office/drawing/2014/main" id="{B04AC831-1C94-40A0-B571-E815CC4FE8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28" y="2717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19154" name="Line 18">
              <a:extLst>
                <a:ext uri="{FF2B5EF4-FFF2-40B4-BE49-F238E27FC236}">
                  <a16:creationId xmlns:a16="http://schemas.microsoft.com/office/drawing/2014/main" id="{008660CE-12F4-453C-BB2F-C96E3B5FA1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05" y="295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19223" name="Group 87">
            <a:extLst>
              <a:ext uri="{FF2B5EF4-FFF2-40B4-BE49-F238E27FC236}">
                <a16:creationId xmlns:a16="http://schemas.microsoft.com/office/drawing/2014/main" id="{60AEE5E0-66AA-469C-8089-624E30EA237A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4519613"/>
            <a:ext cx="119062" cy="649287"/>
            <a:chOff x="4022" y="2714"/>
            <a:chExt cx="75" cy="409"/>
          </a:xfrm>
        </p:grpSpPr>
        <p:sp>
          <p:nvSpPr>
            <p:cNvPr id="219157" name="Oval 21">
              <a:extLst>
                <a:ext uri="{FF2B5EF4-FFF2-40B4-BE49-F238E27FC236}">
                  <a16:creationId xmlns:a16="http://schemas.microsoft.com/office/drawing/2014/main" id="{ACB0CA47-6A85-4111-A358-8D37FF000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19" y="2717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19158" name="Line 22">
              <a:extLst>
                <a:ext uri="{FF2B5EF4-FFF2-40B4-BE49-F238E27FC236}">
                  <a16:creationId xmlns:a16="http://schemas.microsoft.com/office/drawing/2014/main" id="{14F0A24A-8085-437D-B6B2-C0C1ACCF49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96" y="295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19222" name="Group 86">
            <a:extLst>
              <a:ext uri="{FF2B5EF4-FFF2-40B4-BE49-F238E27FC236}">
                <a16:creationId xmlns:a16="http://schemas.microsoft.com/office/drawing/2014/main" id="{1E2BAE40-5F21-42E1-B561-615243275F74}"/>
              </a:ext>
            </a:extLst>
          </p:cNvPr>
          <p:cNvGrpSpPr>
            <a:grpSpLocks/>
          </p:cNvGrpSpPr>
          <p:nvPr/>
        </p:nvGrpSpPr>
        <p:grpSpPr bwMode="auto">
          <a:xfrm>
            <a:off x="6473825" y="4519613"/>
            <a:ext cx="119063" cy="649287"/>
            <a:chOff x="3833" y="2704"/>
            <a:chExt cx="74" cy="409"/>
          </a:xfrm>
        </p:grpSpPr>
        <p:sp>
          <p:nvSpPr>
            <p:cNvPr id="219161" name="Oval 25">
              <a:extLst>
                <a:ext uri="{FF2B5EF4-FFF2-40B4-BE49-F238E27FC236}">
                  <a16:creationId xmlns:a16="http://schemas.microsoft.com/office/drawing/2014/main" id="{4F5BB54A-11C4-4067-A46C-866FFA851F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29" y="2708"/>
              <a:ext cx="82" cy="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19162" name="Line 26">
              <a:extLst>
                <a:ext uri="{FF2B5EF4-FFF2-40B4-BE49-F238E27FC236}">
                  <a16:creationId xmlns:a16="http://schemas.microsoft.com/office/drawing/2014/main" id="{1167E2FF-B829-496F-9227-E36A0B4C0C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07" y="294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19224" name="Group 88">
            <a:extLst>
              <a:ext uri="{FF2B5EF4-FFF2-40B4-BE49-F238E27FC236}">
                <a16:creationId xmlns:a16="http://schemas.microsoft.com/office/drawing/2014/main" id="{1665C441-4024-4EB3-BF2E-E019211F1E71}"/>
              </a:ext>
            </a:extLst>
          </p:cNvPr>
          <p:cNvGrpSpPr>
            <a:grpSpLocks/>
          </p:cNvGrpSpPr>
          <p:nvPr/>
        </p:nvGrpSpPr>
        <p:grpSpPr bwMode="auto">
          <a:xfrm>
            <a:off x="7305675" y="4519613"/>
            <a:ext cx="119063" cy="649287"/>
            <a:chOff x="4249" y="2714"/>
            <a:chExt cx="75" cy="409"/>
          </a:xfrm>
        </p:grpSpPr>
        <p:sp>
          <p:nvSpPr>
            <p:cNvPr id="219165" name="Oval 29">
              <a:extLst>
                <a:ext uri="{FF2B5EF4-FFF2-40B4-BE49-F238E27FC236}">
                  <a16:creationId xmlns:a16="http://schemas.microsoft.com/office/drawing/2014/main" id="{DAABB5AE-324C-413B-9740-1EAF81D4D2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46" y="2717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19166" name="Line 30">
              <a:extLst>
                <a:ext uri="{FF2B5EF4-FFF2-40B4-BE49-F238E27FC236}">
                  <a16:creationId xmlns:a16="http://schemas.microsoft.com/office/drawing/2014/main" id="{4CA24B67-964E-4C79-8D4B-FB9F40B93B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3" y="295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19226" name="Group 90">
            <a:extLst>
              <a:ext uri="{FF2B5EF4-FFF2-40B4-BE49-F238E27FC236}">
                <a16:creationId xmlns:a16="http://schemas.microsoft.com/office/drawing/2014/main" id="{C65353CC-9F72-4B55-B0C5-5B4FBCC7D9CD}"/>
              </a:ext>
            </a:extLst>
          </p:cNvPr>
          <p:cNvGrpSpPr>
            <a:grpSpLocks/>
          </p:cNvGrpSpPr>
          <p:nvPr/>
        </p:nvGrpSpPr>
        <p:grpSpPr bwMode="auto">
          <a:xfrm>
            <a:off x="8137525" y="4519613"/>
            <a:ext cx="119063" cy="649287"/>
            <a:chOff x="4657" y="2714"/>
            <a:chExt cx="74" cy="409"/>
          </a:xfrm>
        </p:grpSpPr>
        <p:sp>
          <p:nvSpPr>
            <p:cNvPr id="219169" name="Oval 33">
              <a:extLst>
                <a:ext uri="{FF2B5EF4-FFF2-40B4-BE49-F238E27FC236}">
                  <a16:creationId xmlns:a16="http://schemas.microsoft.com/office/drawing/2014/main" id="{DC10C4E6-FA33-4499-991D-A8B92C4FD2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53" y="2718"/>
              <a:ext cx="82" cy="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19170" name="Line 34">
              <a:extLst>
                <a:ext uri="{FF2B5EF4-FFF2-40B4-BE49-F238E27FC236}">
                  <a16:creationId xmlns:a16="http://schemas.microsoft.com/office/drawing/2014/main" id="{C42FED8A-A406-4FF2-B38C-1AD622C3FB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31" y="295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19171" name="AutoShape 35">
            <a:extLst>
              <a:ext uri="{FF2B5EF4-FFF2-40B4-BE49-F238E27FC236}">
                <a16:creationId xmlns:a16="http://schemas.microsoft.com/office/drawing/2014/main" id="{536D4390-E41D-416D-B8DE-F1BD46ABDDF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96981" y="2453482"/>
            <a:ext cx="519113" cy="47625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19172" name="Oval 36">
            <a:extLst>
              <a:ext uri="{FF2B5EF4-FFF2-40B4-BE49-F238E27FC236}">
                <a16:creationId xmlns:a16="http://schemas.microsoft.com/office/drawing/2014/main" id="{58B49C1D-3174-44E0-864E-31E8C9369E8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52569" y="2307431"/>
            <a:ext cx="130175" cy="119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19173" name="Oval 37">
            <a:extLst>
              <a:ext uri="{FF2B5EF4-FFF2-40B4-BE49-F238E27FC236}">
                <a16:creationId xmlns:a16="http://schemas.microsoft.com/office/drawing/2014/main" id="{1940F665-AB4F-4FB0-BE2B-916A405D15B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76356" y="2307432"/>
            <a:ext cx="130175" cy="119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19175" name="Line 39">
            <a:extLst>
              <a:ext uri="{FF2B5EF4-FFF2-40B4-BE49-F238E27FC236}">
                <a16:creationId xmlns:a16="http://schemas.microsoft.com/office/drawing/2014/main" id="{A817707F-A2AB-47FF-BD11-4C1B605C7CC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875588" y="2268538"/>
            <a:ext cx="325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19176" name="Line 40">
            <a:extLst>
              <a:ext uri="{FF2B5EF4-FFF2-40B4-BE49-F238E27FC236}">
                <a16:creationId xmlns:a16="http://schemas.microsoft.com/office/drawing/2014/main" id="{05B933C1-FEC2-4D28-BB3B-B830B9D77BF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821613" y="2203450"/>
            <a:ext cx="1952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19177" name="Line 41">
            <a:extLst>
              <a:ext uri="{FF2B5EF4-FFF2-40B4-BE49-F238E27FC236}">
                <a16:creationId xmlns:a16="http://schemas.microsoft.com/office/drawing/2014/main" id="{D4DDA095-5DEE-4F1E-AF6D-0067B1D719C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643813" y="2203450"/>
            <a:ext cx="1952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19194" name="Text Box 58">
            <a:extLst>
              <a:ext uri="{FF2B5EF4-FFF2-40B4-BE49-F238E27FC236}">
                <a16:creationId xmlns:a16="http://schemas.microsoft.com/office/drawing/2014/main" id="{441DE7E0-36A9-4906-B275-7AFCA35DA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0" y="1781175"/>
            <a:ext cx="1054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/E</a:t>
            </a:r>
            <a:r>
              <a:rPr lang="en-GB" altLang="en-US" sz="1600" b="1" baseline="-25000"/>
              <a:t>1</a:t>
            </a:r>
            <a:r>
              <a:rPr lang="en-GB" altLang="en-US" sz="1600" b="1"/>
              <a:t>/E</a:t>
            </a:r>
            <a:r>
              <a:rPr lang="en-GB" altLang="en-US" sz="1600" b="1" baseline="-25000"/>
              <a:t>2</a:t>
            </a:r>
            <a:r>
              <a:rPr lang="en-GB" altLang="en-US" sz="1600" b="1"/>
              <a:t>E</a:t>
            </a:r>
            <a:r>
              <a:rPr lang="en-GB" altLang="en-US" sz="1600" b="1" baseline="-25000"/>
              <a:t>3</a:t>
            </a:r>
          </a:p>
        </p:txBody>
      </p:sp>
      <p:sp>
        <p:nvSpPr>
          <p:cNvPr id="219195" name="Text Box 59">
            <a:extLst>
              <a:ext uri="{FF2B5EF4-FFF2-40B4-BE49-F238E27FC236}">
                <a16:creationId xmlns:a16="http://schemas.microsoft.com/office/drawing/2014/main" id="{1F7DB6D2-6657-4383-AC38-9248F5433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5311775"/>
            <a:ext cx="3479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/O</a:t>
            </a:r>
            <a:r>
              <a:rPr lang="en-GB" altLang="en-US" sz="1600" b="1" baseline="-25000"/>
              <a:t>7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6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5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4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3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2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1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0</a:t>
            </a:r>
          </a:p>
        </p:txBody>
      </p:sp>
      <p:sp>
        <p:nvSpPr>
          <p:cNvPr id="219206" name="Rectangle 70">
            <a:extLst>
              <a:ext uri="{FF2B5EF4-FFF2-40B4-BE49-F238E27FC236}">
                <a16:creationId xmlns:a16="http://schemas.microsoft.com/office/drawing/2014/main" id="{8D17E3E4-AAEB-436F-952E-909F041ED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2935288"/>
            <a:ext cx="3330575" cy="1560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2000" b="1"/>
              <a:t>74LS138</a:t>
            </a:r>
          </a:p>
          <a:p>
            <a:r>
              <a:rPr lang="en-GB" altLang="en-US" sz="2000" b="1"/>
              <a:t>1-of-8 decoder</a:t>
            </a:r>
          </a:p>
        </p:txBody>
      </p:sp>
      <p:sp>
        <p:nvSpPr>
          <p:cNvPr id="219207" name="Line 71">
            <a:extLst>
              <a:ext uri="{FF2B5EF4-FFF2-40B4-BE49-F238E27FC236}">
                <a16:creationId xmlns:a16="http://schemas.microsoft.com/office/drawing/2014/main" id="{1DA1BE9A-9593-4F9D-849A-190BEB9F3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488" y="2357438"/>
            <a:ext cx="1587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19208" name="Line 72">
            <a:extLst>
              <a:ext uri="{FF2B5EF4-FFF2-40B4-BE49-F238E27FC236}">
                <a16:creationId xmlns:a16="http://schemas.microsoft.com/office/drawing/2014/main" id="{EAC15C1B-53A6-41DD-9ACD-C92E1B7A7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6438" y="2357438"/>
            <a:ext cx="1587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19209" name="Line 73">
            <a:extLst>
              <a:ext uri="{FF2B5EF4-FFF2-40B4-BE49-F238E27FC236}">
                <a16:creationId xmlns:a16="http://schemas.microsoft.com/office/drawing/2014/main" id="{B452180B-754E-4CF3-8691-52583BD5A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2975" y="2360613"/>
            <a:ext cx="1588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19212" name="Text Box 76">
            <a:extLst>
              <a:ext uri="{FF2B5EF4-FFF2-40B4-BE49-F238E27FC236}">
                <a16:creationId xmlns:a16="http://schemas.microsoft.com/office/drawing/2014/main" id="{1D1A5A30-383F-434B-862A-2C90DED18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25" y="2000250"/>
            <a:ext cx="1054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A</a:t>
            </a:r>
            <a:r>
              <a:rPr lang="en-GB" altLang="en-US" sz="1600" b="1" baseline="-25000"/>
              <a:t>2 </a:t>
            </a:r>
            <a:r>
              <a:rPr lang="en-GB" altLang="en-US" sz="1600" b="1"/>
              <a:t> A</a:t>
            </a:r>
            <a:r>
              <a:rPr lang="en-GB" altLang="en-US" sz="1600" b="1" baseline="-25000"/>
              <a:t>1 </a:t>
            </a:r>
            <a:r>
              <a:rPr lang="en-GB" altLang="en-US" sz="1600" b="1"/>
              <a:t>A</a:t>
            </a:r>
            <a:r>
              <a:rPr lang="en-GB" altLang="en-US" sz="1600" b="1" baseline="-25000"/>
              <a:t>0</a:t>
            </a:r>
          </a:p>
        </p:txBody>
      </p:sp>
      <p:sp>
        <p:nvSpPr>
          <p:cNvPr id="219240" name="Text Box 104">
            <a:extLst>
              <a:ext uri="{FF2B5EF4-FFF2-40B4-BE49-F238E27FC236}">
                <a16:creationId xmlns:a16="http://schemas.microsoft.com/office/drawing/2014/main" id="{37F7004E-878D-48FE-A2BE-F6E707DE3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219242" name="AutoShape 106">
            <a:extLst>
              <a:ext uri="{FF2B5EF4-FFF2-40B4-BE49-F238E27FC236}">
                <a16:creationId xmlns:a16="http://schemas.microsoft.com/office/drawing/2014/main" id="{B25312D9-487A-406D-A9A0-49B5EB14B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87600"/>
            <a:ext cx="3429000" cy="2425700"/>
          </a:xfrm>
          <a:prstGeom prst="wedgeRoundRectCallout">
            <a:avLst>
              <a:gd name="adj1" fmla="val 65417"/>
              <a:gd name="adj2" fmla="val 38153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400"/>
              <a:t>74LS138 has </a:t>
            </a:r>
            <a:r>
              <a:rPr lang="en-US" altLang="en-US" sz="2400">
                <a:solidFill>
                  <a:srgbClr val="FF0000"/>
                </a:solidFill>
              </a:rPr>
              <a:t>ACTIVE LOW</a:t>
            </a:r>
            <a:r>
              <a:rPr lang="en-US" altLang="en-US" sz="2400"/>
              <a:t> outputs. </a:t>
            </a:r>
          </a:p>
          <a:p>
            <a:r>
              <a:rPr lang="en-GB" altLang="en-US" sz="2400"/>
              <a:t>e.g. /O</a:t>
            </a:r>
            <a:r>
              <a:rPr lang="en-GB" altLang="en-US" sz="2400" baseline="-25000"/>
              <a:t>6</a:t>
            </a:r>
            <a:r>
              <a:rPr lang="en-GB" altLang="en-US" sz="2400"/>
              <a:t> becomes </a:t>
            </a:r>
            <a:r>
              <a:rPr lang="en-GB" altLang="en-US" sz="2400">
                <a:solidFill>
                  <a:srgbClr val="FF0000"/>
                </a:solidFill>
              </a:rPr>
              <a:t>LOW</a:t>
            </a:r>
            <a:r>
              <a:rPr lang="en-GB" altLang="en-US" sz="2400"/>
              <a:t> only when inputs A</a:t>
            </a:r>
            <a:r>
              <a:rPr lang="en-GB" altLang="en-US" sz="2400" baseline="-25000"/>
              <a:t>2</a:t>
            </a:r>
            <a:r>
              <a:rPr lang="en-GB" altLang="en-US" sz="2400"/>
              <a:t>A</a:t>
            </a:r>
            <a:r>
              <a:rPr lang="en-GB" altLang="en-US" sz="2400" baseline="-25000"/>
              <a:t>1</a:t>
            </a:r>
            <a:r>
              <a:rPr lang="en-GB" altLang="en-US" sz="2400"/>
              <a:t>A</a:t>
            </a:r>
            <a:r>
              <a:rPr lang="en-GB" altLang="en-US" sz="2400" baseline="-25000"/>
              <a:t>0</a:t>
            </a:r>
            <a:r>
              <a:rPr lang="en-GB" altLang="en-US" sz="2400"/>
              <a:t> = 110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19243" name="Oval 107">
            <a:extLst>
              <a:ext uri="{FF2B5EF4-FFF2-40B4-BE49-F238E27FC236}">
                <a16:creationId xmlns:a16="http://schemas.microsoft.com/office/drawing/2014/main" id="{CE97E11A-850C-4E7D-892A-61CAD527C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4368800"/>
            <a:ext cx="3860800" cy="4699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4C969-D183-4359-B309-94A3B6CD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4B1CA-55E7-4F31-8616-46B30C39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7241-E4FF-4175-90DB-9E1A147E88E8}" type="slidenum">
              <a:rPr lang="en-GB" altLang="en-US"/>
              <a:pPr/>
              <a:t>110</a:t>
            </a:fld>
            <a:endParaRPr lang="en-GB" altLang="en-US" sz="1400"/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EE4809D7-3E0D-4037-9282-CF5311F87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5334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Demux e.g. </a:t>
            </a:r>
            <a:r>
              <a:rPr lang="en-GB" altLang="en-US" sz="3200">
                <a:solidFill>
                  <a:srgbClr val="FF0000"/>
                </a:solidFill>
              </a:rPr>
              <a:t>1-line-to-8-line Demux</a:t>
            </a:r>
          </a:p>
        </p:txBody>
      </p:sp>
      <p:sp>
        <p:nvSpPr>
          <p:cNvPr id="398339" name="Text Box 3">
            <a:extLst>
              <a:ext uri="{FF2B5EF4-FFF2-40B4-BE49-F238E27FC236}">
                <a16:creationId xmlns:a16="http://schemas.microsoft.com/office/drawing/2014/main" id="{4B5C1380-B5C4-4209-99D6-A0ADA898C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26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9-8 Demultiplexer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ooter Placeholder 3">
            <a:extLst>
              <a:ext uri="{FF2B5EF4-FFF2-40B4-BE49-F238E27FC236}">
                <a16:creationId xmlns:a16="http://schemas.microsoft.com/office/drawing/2014/main" id="{B61E342A-582E-4B74-822F-7FFE8AD6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27" name="Slide Number Placeholder 4">
            <a:extLst>
              <a:ext uri="{FF2B5EF4-FFF2-40B4-BE49-F238E27FC236}">
                <a16:creationId xmlns:a16="http://schemas.microsoft.com/office/drawing/2014/main" id="{33B1576D-DB76-4CC4-8771-64193F48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1B-DC09-47DD-BED2-3FBD9A1CC73E}" type="slidenum">
              <a:rPr lang="en-GB" altLang="en-US"/>
              <a:pPr/>
              <a:t>111</a:t>
            </a:fld>
            <a:endParaRPr lang="en-GB" altLang="en-US" sz="1400"/>
          </a:p>
        </p:txBody>
      </p:sp>
      <p:sp>
        <p:nvSpPr>
          <p:cNvPr id="261122" name="Rectangle 2">
            <a:extLst>
              <a:ext uri="{FF2B5EF4-FFF2-40B4-BE49-F238E27FC236}">
                <a16:creationId xmlns:a16="http://schemas.microsoft.com/office/drawing/2014/main" id="{CDB37434-45FA-48D4-B793-ABFBE2A5D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5334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1-line-to-8-line Demux</a:t>
            </a:r>
          </a:p>
        </p:txBody>
      </p:sp>
      <p:sp>
        <p:nvSpPr>
          <p:cNvPr id="261123" name="AutoShape 3">
            <a:extLst>
              <a:ext uri="{FF2B5EF4-FFF2-40B4-BE49-F238E27FC236}">
                <a16:creationId xmlns:a16="http://schemas.microsoft.com/office/drawing/2014/main" id="{18F2B106-143B-47D6-82E1-E8FC1F730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8288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1124" name="AutoShape 4">
            <a:extLst>
              <a:ext uri="{FF2B5EF4-FFF2-40B4-BE49-F238E27FC236}">
                <a16:creationId xmlns:a16="http://schemas.microsoft.com/office/drawing/2014/main" id="{AA774DD2-F733-471C-BAD7-F9599A162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3622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1125" name="AutoShape 5">
            <a:extLst>
              <a:ext uri="{FF2B5EF4-FFF2-40B4-BE49-F238E27FC236}">
                <a16:creationId xmlns:a16="http://schemas.microsoft.com/office/drawing/2014/main" id="{9AC72135-0815-4098-8039-8A00D560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718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1126" name="AutoShape 6">
            <a:extLst>
              <a:ext uri="{FF2B5EF4-FFF2-40B4-BE49-F238E27FC236}">
                <a16:creationId xmlns:a16="http://schemas.microsoft.com/office/drawing/2014/main" id="{ECB249B5-BA19-4F47-A806-0E5F514ED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1127" name="AutoShape 7">
            <a:extLst>
              <a:ext uri="{FF2B5EF4-FFF2-40B4-BE49-F238E27FC236}">
                <a16:creationId xmlns:a16="http://schemas.microsoft.com/office/drawing/2014/main" id="{F9ACE95F-D3BA-4596-A069-CCA5E78E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1128" name="AutoShape 8">
            <a:extLst>
              <a:ext uri="{FF2B5EF4-FFF2-40B4-BE49-F238E27FC236}">
                <a16:creationId xmlns:a16="http://schemas.microsoft.com/office/drawing/2014/main" id="{800BFDA1-CA46-49FD-92F7-CCF1737D7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006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1129" name="AutoShape 9">
            <a:extLst>
              <a:ext uri="{FF2B5EF4-FFF2-40B4-BE49-F238E27FC236}">
                <a16:creationId xmlns:a16="http://schemas.microsoft.com/office/drawing/2014/main" id="{539D1726-24F1-4B2B-B929-A66AF719E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4102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1130" name="AutoShape 10">
            <a:extLst>
              <a:ext uri="{FF2B5EF4-FFF2-40B4-BE49-F238E27FC236}">
                <a16:creationId xmlns:a16="http://schemas.microsoft.com/office/drawing/2014/main" id="{550EA83F-6F68-4D33-990F-CF7A94B64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198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1131" name="Line 11">
            <a:extLst>
              <a:ext uri="{FF2B5EF4-FFF2-40B4-BE49-F238E27FC236}">
                <a16:creationId xmlns:a16="http://schemas.microsoft.com/office/drawing/2014/main" id="{B546F33B-2C3C-4FA2-9C92-B7F69CE32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132" name="Text Box 12">
            <a:extLst>
              <a:ext uri="{FF2B5EF4-FFF2-40B4-BE49-F238E27FC236}">
                <a16:creationId xmlns:a16="http://schemas.microsoft.com/office/drawing/2014/main" id="{90D2B963-267F-4B71-AEDE-C78861321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828800"/>
            <a:ext cx="1985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/>
              <a:t>O</a:t>
            </a:r>
            <a:r>
              <a:rPr lang="en-GB" altLang="en-US" sz="1800" b="1" baseline="-25000"/>
              <a:t>0</a:t>
            </a:r>
            <a:r>
              <a:rPr lang="en-GB" altLang="en-US" sz="1800" b="1"/>
              <a:t> = </a:t>
            </a:r>
            <a:r>
              <a:rPr lang="en-GB" altLang="en-US" sz="1800" b="1">
                <a:solidFill>
                  <a:srgbClr val="CC3300"/>
                </a:solidFill>
              </a:rPr>
              <a:t>I . </a:t>
            </a:r>
            <a:r>
              <a:rPr lang="en-GB" altLang="en-US" sz="1800" b="1">
                <a:solidFill>
                  <a:srgbClr val="5E51C1"/>
                </a:solidFill>
              </a:rPr>
              <a:t>/S</a:t>
            </a:r>
            <a:r>
              <a:rPr lang="en-GB" altLang="en-US" sz="1800" b="1" baseline="-25000">
                <a:solidFill>
                  <a:srgbClr val="5E51C1"/>
                </a:solidFill>
              </a:rPr>
              <a:t>2</a:t>
            </a:r>
            <a:r>
              <a:rPr lang="en-GB" altLang="en-US" sz="1800" b="1">
                <a:solidFill>
                  <a:srgbClr val="5E51C1"/>
                </a:solidFill>
              </a:rPr>
              <a:t>/S</a:t>
            </a:r>
            <a:r>
              <a:rPr lang="en-GB" altLang="en-US" sz="1800" b="1" baseline="-25000">
                <a:solidFill>
                  <a:srgbClr val="5E51C1"/>
                </a:solidFill>
              </a:rPr>
              <a:t>1</a:t>
            </a:r>
            <a:r>
              <a:rPr lang="en-GB" altLang="en-US" sz="1800" b="1">
                <a:solidFill>
                  <a:srgbClr val="5E51C1"/>
                </a:solidFill>
              </a:rPr>
              <a:t>/S</a:t>
            </a:r>
            <a:r>
              <a:rPr lang="en-GB" altLang="en-US" sz="1800" b="1" baseline="-25000">
                <a:solidFill>
                  <a:srgbClr val="5E51C1"/>
                </a:solidFill>
              </a:rPr>
              <a:t>0</a:t>
            </a:r>
          </a:p>
        </p:txBody>
      </p:sp>
      <p:sp>
        <p:nvSpPr>
          <p:cNvPr id="261133" name="Line 13">
            <a:extLst>
              <a:ext uri="{FF2B5EF4-FFF2-40B4-BE49-F238E27FC236}">
                <a16:creationId xmlns:a16="http://schemas.microsoft.com/office/drawing/2014/main" id="{F85F8892-72A0-4FAA-9327-624BA978F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134" name="Text Box 14">
            <a:extLst>
              <a:ext uri="{FF2B5EF4-FFF2-40B4-BE49-F238E27FC236}">
                <a16:creationId xmlns:a16="http://schemas.microsoft.com/office/drawing/2014/main" id="{81587834-5178-4E53-9415-3D4B1C2DF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3764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/>
              <a:t>O</a:t>
            </a:r>
            <a:r>
              <a:rPr lang="en-GB" altLang="en-US" sz="1800" b="1" baseline="-25000"/>
              <a:t>1</a:t>
            </a:r>
            <a:r>
              <a:rPr lang="en-GB" altLang="en-US" sz="1800" b="1"/>
              <a:t> = </a:t>
            </a:r>
            <a:r>
              <a:rPr lang="en-GB" altLang="en-US" sz="1800" b="1">
                <a:solidFill>
                  <a:srgbClr val="CC3300"/>
                </a:solidFill>
              </a:rPr>
              <a:t>I . </a:t>
            </a:r>
            <a:r>
              <a:rPr lang="en-GB" altLang="en-US" sz="1800" b="1">
                <a:solidFill>
                  <a:srgbClr val="5E51C1"/>
                </a:solidFill>
              </a:rPr>
              <a:t>/S</a:t>
            </a:r>
            <a:r>
              <a:rPr lang="en-GB" altLang="en-US" sz="1800" b="1" baseline="-25000">
                <a:solidFill>
                  <a:srgbClr val="5E51C1"/>
                </a:solidFill>
              </a:rPr>
              <a:t>2</a:t>
            </a:r>
            <a:r>
              <a:rPr lang="en-GB" altLang="en-US" sz="1800" b="1">
                <a:solidFill>
                  <a:srgbClr val="5E51C1"/>
                </a:solidFill>
              </a:rPr>
              <a:t>/S</a:t>
            </a:r>
            <a:r>
              <a:rPr lang="en-GB" altLang="en-US" sz="1800" b="1" baseline="-25000">
                <a:solidFill>
                  <a:srgbClr val="5E51C1"/>
                </a:solidFill>
              </a:rPr>
              <a:t>1</a:t>
            </a:r>
            <a:r>
              <a:rPr lang="en-GB" altLang="en-US" sz="1800" b="1">
                <a:solidFill>
                  <a:srgbClr val="5E51C1"/>
                </a:solidFill>
              </a:rPr>
              <a:t>S</a:t>
            </a:r>
            <a:r>
              <a:rPr lang="en-GB" altLang="en-US" sz="1800" b="1" baseline="-25000">
                <a:solidFill>
                  <a:srgbClr val="5E51C1"/>
                </a:solidFill>
              </a:rPr>
              <a:t>0</a:t>
            </a:r>
          </a:p>
        </p:txBody>
      </p:sp>
      <p:sp>
        <p:nvSpPr>
          <p:cNvPr id="261135" name="Line 15">
            <a:extLst>
              <a:ext uri="{FF2B5EF4-FFF2-40B4-BE49-F238E27FC236}">
                <a16:creationId xmlns:a16="http://schemas.microsoft.com/office/drawing/2014/main" id="{9D823C02-316C-496F-A06B-FC5B1F3B0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136" name="Text Box 16">
            <a:extLst>
              <a:ext uri="{FF2B5EF4-FFF2-40B4-BE49-F238E27FC236}">
                <a16:creationId xmlns:a16="http://schemas.microsoft.com/office/drawing/2014/main" id="{E8E8B2BE-CF7B-4A5C-A199-026FD88C1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1625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/>
              <a:t>O</a:t>
            </a:r>
            <a:r>
              <a:rPr lang="en-GB" altLang="en-US" sz="1800" b="1" baseline="-25000"/>
              <a:t>2</a:t>
            </a:r>
            <a:r>
              <a:rPr lang="en-GB" altLang="en-US" sz="1800" b="1"/>
              <a:t> = </a:t>
            </a:r>
            <a:r>
              <a:rPr lang="en-GB" altLang="en-US" sz="1800" b="1">
                <a:solidFill>
                  <a:srgbClr val="CC3300"/>
                </a:solidFill>
              </a:rPr>
              <a:t>I . </a:t>
            </a:r>
            <a:r>
              <a:rPr lang="en-GB" altLang="en-US" sz="1800" b="1">
                <a:solidFill>
                  <a:srgbClr val="5E51C1"/>
                </a:solidFill>
              </a:rPr>
              <a:t>/S</a:t>
            </a:r>
            <a:r>
              <a:rPr lang="en-GB" altLang="en-US" sz="1800" b="1" baseline="-25000">
                <a:solidFill>
                  <a:srgbClr val="5E51C1"/>
                </a:solidFill>
              </a:rPr>
              <a:t>2</a:t>
            </a:r>
            <a:r>
              <a:rPr lang="en-GB" altLang="en-US" sz="1800" b="1">
                <a:solidFill>
                  <a:srgbClr val="5E51C1"/>
                </a:solidFill>
              </a:rPr>
              <a:t>S</a:t>
            </a:r>
            <a:r>
              <a:rPr lang="en-GB" altLang="en-US" sz="1800" b="1" baseline="-25000">
                <a:solidFill>
                  <a:srgbClr val="5E51C1"/>
                </a:solidFill>
              </a:rPr>
              <a:t>1</a:t>
            </a:r>
            <a:r>
              <a:rPr lang="en-GB" altLang="en-US" sz="1800" b="1">
                <a:solidFill>
                  <a:srgbClr val="5E51C1"/>
                </a:solidFill>
              </a:rPr>
              <a:t>/S</a:t>
            </a:r>
            <a:r>
              <a:rPr lang="en-GB" altLang="en-US" sz="1800" b="1" baseline="-25000">
                <a:solidFill>
                  <a:srgbClr val="5E51C1"/>
                </a:solidFill>
              </a:rPr>
              <a:t>0</a:t>
            </a:r>
          </a:p>
        </p:txBody>
      </p:sp>
      <p:sp>
        <p:nvSpPr>
          <p:cNvPr id="261137" name="Line 17">
            <a:extLst>
              <a:ext uri="{FF2B5EF4-FFF2-40B4-BE49-F238E27FC236}">
                <a16:creationId xmlns:a16="http://schemas.microsoft.com/office/drawing/2014/main" id="{0C75D6B3-13CB-42AC-9CA9-82DD4A7E7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138" name="Text Box 18">
            <a:extLst>
              <a:ext uri="{FF2B5EF4-FFF2-40B4-BE49-F238E27FC236}">
                <a16:creationId xmlns:a16="http://schemas.microsoft.com/office/drawing/2014/main" id="{6D115A90-AD0D-4D8A-968D-E5F27134A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6576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/>
              <a:t>O</a:t>
            </a:r>
            <a:r>
              <a:rPr lang="en-GB" altLang="en-US" sz="1800" b="1" baseline="-25000"/>
              <a:t>3</a:t>
            </a:r>
            <a:r>
              <a:rPr lang="en-GB" altLang="en-US" sz="1800" b="1"/>
              <a:t> = </a:t>
            </a:r>
            <a:r>
              <a:rPr lang="en-GB" altLang="en-US" sz="1800" b="1">
                <a:solidFill>
                  <a:srgbClr val="CC3300"/>
                </a:solidFill>
              </a:rPr>
              <a:t>I . </a:t>
            </a:r>
            <a:r>
              <a:rPr lang="en-GB" altLang="en-US" sz="1800" b="1">
                <a:solidFill>
                  <a:srgbClr val="5E51C1"/>
                </a:solidFill>
              </a:rPr>
              <a:t>/S</a:t>
            </a:r>
            <a:r>
              <a:rPr lang="en-GB" altLang="en-US" sz="1800" b="1" baseline="-25000">
                <a:solidFill>
                  <a:srgbClr val="5E51C1"/>
                </a:solidFill>
              </a:rPr>
              <a:t>2</a:t>
            </a:r>
            <a:r>
              <a:rPr lang="en-GB" altLang="en-US" sz="1800" b="1">
                <a:solidFill>
                  <a:srgbClr val="5E51C1"/>
                </a:solidFill>
              </a:rPr>
              <a:t>S</a:t>
            </a:r>
            <a:r>
              <a:rPr lang="en-GB" altLang="en-US" sz="1800" b="1" baseline="-25000">
                <a:solidFill>
                  <a:srgbClr val="5E51C1"/>
                </a:solidFill>
              </a:rPr>
              <a:t>1</a:t>
            </a:r>
            <a:r>
              <a:rPr lang="en-GB" altLang="en-US" sz="1800" b="1">
                <a:solidFill>
                  <a:srgbClr val="5E51C1"/>
                </a:solidFill>
              </a:rPr>
              <a:t>S</a:t>
            </a:r>
            <a:r>
              <a:rPr lang="en-GB" altLang="en-US" sz="1800" b="1" baseline="-25000">
                <a:solidFill>
                  <a:srgbClr val="5E51C1"/>
                </a:solidFill>
              </a:rPr>
              <a:t>0</a:t>
            </a:r>
          </a:p>
        </p:txBody>
      </p:sp>
      <p:sp>
        <p:nvSpPr>
          <p:cNvPr id="261139" name="Line 19">
            <a:extLst>
              <a:ext uri="{FF2B5EF4-FFF2-40B4-BE49-F238E27FC236}">
                <a16:creationId xmlns:a16="http://schemas.microsoft.com/office/drawing/2014/main" id="{A1B3CEC5-94F0-47C7-8AB0-4393AC27F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140" name="Text Box 20">
            <a:extLst>
              <a:ext uri="{FF2B5EF4-FFF2-40B4-BE49-F238E27FC236}">
                <a16:creationId xmlns:a16="http://schemas.microsoft.com/office/drawing/2014/main" id="{870D6928-05F4-4B98-B466-51F04F26B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23545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/>
              <a:t>O</a:t>
            </a:r>
            <a:r>
              <a:rPr lang="en-GB" altLang="en-US" sz="1800" b="1" baseline="-25000"/>
              <a:t>4</a:t>
            </a:r>
            <a:r>
              <a:rPr lang="en-GB" altLang="en-US" sz="1800" b="1"/>
              <a:t> = </a:t>
            </a:r>
            <a:r>
              <a:rPr lang="en-GB" altLang="en-US" sz="1800" b="1">
                <a:solidFill>
                  <a:srgbClr val="CC3300"/>
                </a:solidFill>
              </a:rPr>
              <a:t>I . </a:t>
            </a:r>
            <a:r>
              <a:rPr lang="en-GB" altLang="en-US" sz="1800" b="1">
                <a:solidFill>
                  <a:srgbClr val="5E51C1"/>
                </a:solidFill>
              </a:rPr>
              <a:t>S</a:t>
            </a:r>
            <a:r>
              <a:rPr lang="en-GB" altLang="en-US" sz="1800" b="1" baseline="-25000">
                <a:solidFill>
                  <a:srgbClr val="5E51C1"/>
                </a:solidFill>
              </a:rPr>
              <a:t>2</a:t>
            </a:r>
            <a:r>
              <a:rPr lang="en-GB" altLang="en-US" sz="1800" b="1">
                <a:solidFill>
                  <a:srgbClr val="5E51C1"/>
                </a:solidFill>
              </a:rPr>
              <a:t>/S</a:t>
            </a:r>
            <a:r>
              <a:rPr lang="en-GB" altLang="en-US" sz="1800" b="1" baseline="-25000">
                <a:solidFill>
                  <a:srgbClr val="5E51C1"/>
                </a:solidFill>
              </a:rPr>
              <a:t>1</a:t>
            </a:r>
            <a:r>
              <a:rPr lang="en-GB" altLang="en-US" sz="1800" b="1">
                <a:solidFill>
                  <a:srgbClr val="5E51C1"/>
                </a:solidFill>
              </a:rPr>
              <a:t>/S</a:t>
            </a:r>
            <a:r>
              <a:rPr lang="en-GB" altLang="en-US" sz="1800" b="1" baseline="-25000">
                <a:solidFill>
                  <a:srgbClr val="5E51C1"/>
                </a:solidFill>
              </a:rPr>
              <a:t>0</a:t>
            </a:r>
          </a:p>
        </p:txBody>
      </p:sp>
      <p:sp>
        <p:nvSpPr>
          <p:cNvPr id="261141" name="Line 21">
            <a:extLst>
              <a:ext uri="{FF2B5EF4-FFF2-40B4-BE49-F238E27FC236}">
                <a16:creationId xmlns:a16="http://schemas.microsoft.com/office/drawing/2014/main" id="{D5AABCF8-9FEE-48E3-B76D-BFC76F065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142" name="Text Box 22">
            <a:extLst>
              <a:ext uri="{FF2B5EF4-FFF2-40B4-BE49-F238E27FC236}">
                <a16:creationId xmlns:a16="http://schemas.microsoft.com/office/drawing/2014/main" id="{7B6AC5B2-8128-4664-95A6-7C7B7601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4505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/>
              <a:t>O</a:t>
            </a:r>
            <a:r>
              <a:rPr lang="en-GB" altLang="en-US" sz="1800" b="1" baseline="-25000"/>
              <a:t>5</a:t>
            </a:r>
            <a:r>
              <a:rPr lang="en-GB" altLang="en-US" sz="1800" b="1"/>
              <a:t> = </a:t>
            </a:r>
            <a:r>
              <a:rPr lang="en-GB" altLang="en-US" sz="1800" b="1">
                <a:solidFill>
                  <a:srgbClr val="CC3300"/>
                </a:solidFill>
              </a:rPr>
              <a:t>I . </a:t>
            </a:r>
            <a:r>
              <a:rPr lang="en-GB" altLang="en-US" sz="1800" b="1">
                <a:solidFill>
                  <a:srgbClr val="5E51C1"/>
                </a:solidFill>
              </a:rPr>
              <a:t>S</a:t>
            </a:r>
            <a:r>
              <a:rPr lang="en-GB" altLang="en-US" sz="1800" b="1" baseline="-25000">
                <a:solidFill>
                  <a:srgbClr val="5E51C1"/>
                </a:solidFill>
              </a:rPr>
              <a:t>2</a:t>
            </a:r>
            <a:r>
              <a:rPr lang="en-GB" altLang="en-US" sz="1800" b="1">
                <a:solidFill>
                  <a:srgbClr val="5E51C1"/>
                </a:solidFill>
              </a:rPr>
              <a:t>/S</a:t>
            </a:r>
            <a:r>
              <a:rPr lang="en-GB" altLang="en-US" sz="1800" b="1" baseline="-25000">
                <a:solidFill>
                  <a:srgbClr val="5E51C1"/>
                </a:solidFill>
              </a:rPr>
              <a:t>1</a:t>
            </a:r>
            <a:r>
              <a:rPr lang="en-GB" altLang="en-US" sz="1800" b="1">
                <a:solidFill>
                  <a:srgbClr val="5E51C1"/>
                </a:solidFill>
              </a:rPr>
              <a:t>S</a:t>
            </a:r>
            <a:r>
              <a:rPr lang="en-GB" altLang="en-US" sz="1800" b="1" baseline="-25000">
                <a:solidFill>
                  <a:srgbClr val="5E51C1"/>
                </a:solidFill>
              </a:rPr>
              <a:t>0</a:t>
            </a:r>
          </a:p>
        </p:txBody>
      </p:sp>
      <p:sp>
        <p:nvSpPr>
          <p:cNvPr id="261143" name="Line 23">
            <a:extLst>
              <a:ext uri="{FF2B5EF4-FFF2-40B4-BE49-F238E27FC236}">
                <a16:creationId xmlns:a16="http://schemas.microsoft.com/office/drawing/2014/main" id="{3960A714-CF8B-400F-AE3B-8F6979509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144" name="Text Box 24">
            <a:extLst>
              <a:ext uri="{FF2B5EF4-FFF2-40B4-BE49-F238E27FC236}">
                <a16:creationId xmlns:a16="http://schemas.microsoft.com/office/drawing/2014/main" id="{2151E60B-AF50-4AB0-9DEF-768D1E68A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5465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/>
              <a:t>O</a:t>
            </a:r>
            <a:r>
              <a:rPr lang="en-GB" altLang="en-US" sz="1800" b="1" baseline="-25000"/>
              <a:t>6</a:t>
            </a:r>
            <a:r>
              <a:rPr lang="en-GB" altLang="en-US" sz="1800" b="1"/>
              <a:t> = </a:t>
            </a:r>
            <a:r>
              <a:rPr lang="en-GB" altLang="en-US" sz="1800" b="1">
                <a:solidFill>
                  <a:srgbClr val="CC3300"/>
                </a:solidFill>
              </a:rPr>
              <a:t>I . </a:t>
            </a:r>
            <a:r>
              <a:rPr lang="en-GB" altLang="en-US" sz="1800" b="1">
                <a:solidFill>
                  <a:srgbClr val="5E51C1"/>
                </a:solidFill>
              </a:rPr>
              <a:t>S</a:t>
            </a:r>
            <a:r>
              <a:rPr lang="en-GB" altLang="en-US" sz="1800" b="1" baseline="-25000">
                <a:solidFill>
                  <a:srgbClr val="5E51C1"/>
                </a:solidFill>
              </a:rPr>
              <a:t>2</a:t>
            </a:r>
            <a:r>
              <a:rPr lang="en-GB" altLang="en-US" sz="1800" b="1">
                <a:solidFill>
                  <a:srgbClr val="5E51C1"/>
                </a:solidFill>
              </a:rPr>
              <a:t>S</a:t>
            </a:r>
            <a:r>
              <a:rPr lang="en-GB" altLang="en-US" sz="1800" b="1" baseline="-25000">
                <a:solidFill>
                  <a:srgbClr val="5E51C1"/>
                </a:solidFill>
              </a:rPr>
              <a:t>1</a:t>
            </a:r>
            <a:r>
              <a:rPr lang="en-GB" altLang="en-US" sz="1800" b="1">
                <a:solidFill>
                  <a:srgbClr val="5E51C1"/>
                </a:solidFill>
              </a:rPr>
              <a:t>/S</a:t>
            </a:r>
            <a:r>
              <a:rPr lang="en-GB" altLang="en-US" sz="1800" b="1" baseline="-25000">
                <a:solidFill>
                  <a:srgbClr val="5E51C1"/>
                </a:solidFill>
              </a:rPr>
              <a:t>0</a:t>
            </a:r>
          </a:p>
        </p:txBody>
      </p:sp>
      <p:sp>
        <p:nvSpPr>
          <p:cNvPr id="261145" name="Line 25">
            <a:extLst>
              <a:ext uri="{FF2B5EF4-FFF2-40B4-BE49-F238E27FC236}">
                <a16:creationId xmlns:a16="http://schemas.microsoft.com/office/drawing/2014/main" id="{48F1A74E-E9C5-47FF-95B5-1C3CE053A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24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146" name="Text Box 26">
            <a:extLst>
              <a:ext uri="{FF2B5EF4-FFF2-40B4-BE49-F238E27FC236}">
                <a16:creationId xmlns:a16="http://schemas.microsoft.com/office/drawing/2014/main" id="{9F074687-1EBA-49CC-9478-143C7FC1B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034088"/>
            <a:ext cx="198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/>
              <a:t>O</a:t>
            </a:r>
            <a:r>
              <a:rPr lang="en-GB" altLang="en-US" sz="1800" b="1" baseline="-25000"/>
              <a:t>7</a:t>
            </a:r>
            <a:r>
              <a:rPr lang="en-GB" altLang="en-US" sz="1800" b="1"/>
              <a:t> = </a:t>
            </a:r>
            <a:r>
              <a:rPr lang="en-GB" altLang="en-US" sz="1800" b="1">
                <a:solidFill>
                  <a:srgbClr val="CC3300"/>
                </a:solidFill>
              </a:rPr>
              <a:t>I . </a:t>
            </a:r>
            <a:r>
              <a:rPr lang="en-GB" altLang="en-US" sz="1800" b="1">
                <a:solidFill>
                  <a:srgbClr val="5E51C1"/>
                </a:solidFill>
              </a:rPr>
              <a:t>S</a:t>
            </a:r>
            <a:r>
              <a:rPr lang="en-GB" altLang="en-US" sz="1800" b="1" baseline="-25000">
                <a:solidFill>
                  <a:srgbClr val="5E51C1"/>
                </a:solidFill>
              </a:rPr>
              <a:t>2</a:t>
            </a:r>
            <a:r>
              <a:rPr lang="en-GB" altLang="en-US" sz="1800" b="1">
                <a:solidFill>
                  <a:srgbClr val="5E51C1"/>
                </a:solidFill>
              </a:rPr>
              <a:t>S</a:t>
            </a:r>
            <a:r>
              <a:rPr lang="en-GB" altLang="en-US" sz="1800" b="1" baseline="-25000">
                <a:solidFill>
                  <a:srgbClr val="5E51C1"/>
                </a:solidFill>
              </a:rPr>
              <a:t>1</a:t>
            </a:r>
            <a:r>
              <a:rPr lang="en-GB" altLang="en-US" sz="1800" b="1">
                <a:solidFill>
                  <a:srgbClr val="5E51C1"/>
                </a:solidFill>
              </a:rPr>
              <a:t>S</a:t>
            </a:r>
            <a:r>
              <a:rPr lang="en-GB" altLang="en-US" sz="1800" b="1" baseline="-25000">
                <a:solidFill>
                  <a:srgbClr val="5E51C1"/>
                </a:solidFill>
              </a:rPr>
              <a:t>0</a:t>
            </a:r>
          </a:p>
        </p:txBody>
      </p:sp>
      <p:sp>
        <p:nvSpPr>
          <p:cNvPr id="261147" name="Line 27">
            <a:extLst>
              <a:ext uri="{FF2B5EF4-FFF2-40B4-BE49-F238E27FC236}">
                <a16:creationId xmlns:a16="http://schemas.microsoft.com/office/drawing/2014/main" id="{C9DE127E-542C-4DDB-9789-E191BC249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8288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148" name="Line 28">
            <a:extLst>
              <a:ext uri="{FF2B5EF4-FFF2-40B4-BE49-F238E27FC236}">
                <a16:creationId xmlns:a16="http://schemas.microsoft.com/office/drawing/2014/main" id="{26000087-DFF5-4AD7-BE58-F152B2907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8288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149" name="Line 29">
            <a:extLst>
              <a:ext uri="{FF2B5EF4-FFF2-40B4-BE49-F238E27FC236}">
                <a16:creationId xmlns:a16="http://schemas.microsoft.com/office/drawing/2014/main" id="{31ABE8C7-5F73-4D6F-A0B8-847F874FD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8288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150" name="Line 30">
            <a:extLst>
              <a:ext uri="{FF2B5EF4-FFF2-40B4-BE49-F238E27FC236}">
                <a16:creationId xmlns:a16="http://schemas.microsoft.com/office/drawing/2014/main" id="{E2DBC566-9348-402F-9772-C4FAA77E3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8288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151" name="Line 31">
            <a:extLst>
              <a:ext uri="{FF2B5EF4-FFF2-40B4-BE49-F238E27FC236}">
                <a16:creationId xmlns:a16="http://schemas.microsoft.com/office/drawing/2014/main" id="{AB9DD0EF-2253-4967-88BB-C26D95534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9050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152" name="Line 32">
            <a:extLst>
              <a:ext uri="{FF2B5EF4-FFF2-40B4-BE49-F238E27FC236}">
                <a16:creationId xmlns:a16="http://schemas.microsoft.com/office/drawing/2014/main" id="{7EC5669B-777A-47FD-BAA6-E97ABF8F9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8288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153" name="Text Box 33">
            <a:extLst>
              <a:ext uri="{FF2B5EF4-FFF2-40B4-BE49-F238E27FC236}">
                <a16:creationId xmlns:a16="http://schemas.microsoft.com/office/drawing/2014/main" id="{159B64FA-2356-415D-8C08-FA6D5FD3D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13" y="15240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GB" altLang="en-US" sz="1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261154" name="Text Box 34">
            <a:extLst>
              <a:ext uri="{FF2B5EF4-FFF2-40B4-BE49-F238E27FC236}">
                <a16:creationId xmlns:a16="http://schemas.microsoft.com/office/drawing/2014/main" id="{36CBE48D-0643-494A-A6E1-D89FF782F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240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GB" altLang="en-US" sz="1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261155" name="Text Box 35">
            <a:extLst>
              <a:ext uri="{FF2B5EF4-FFF2-40B4-BE49-F238E27FC236}">
                <a16:creationId xmlns:a16="http://schemas.microsoft.com/office/drawing/2014/main" id="{C527DD2C-D2CD-4ED7-BEA2-CCD07A6F6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5240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GB" altLang="en-US" sz="1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261156" name="Text Box 36">
            <a:extLst>
              <a:ext uri="{FF2B5EF4-FFF2-40B4-BE49-F238E27FC236}">
                <a16:creationId xmlns:a16="http://schemas.microsoft.com/office/drawing/2014/main" id="{91326D0B-3A4C-4513-9B54-B304EED37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/S</a:t>
            </a:r>
            <a:r>
              <a:rPr lang="en-GB" altLang="en-US" sz="1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261157" name="Text Box 37">
            <a:extLst>
              <a:ext uri="{FF2B5EF4-FFF2-40B4-BE49-F238E27FC236}">
                <a16:creationId xmlns:a16="http://schemas.microsoft.com/office/drawing/2014/main" id="{4AF4A178-62F2-44DF-898D-6A2C0C70B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0"/>
            <a:ext cx="50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/ S</a:t>
            </a:r>
            <a:r>
              <a:rPr lang="en-GB" altLang="en-US" sz="1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261158" name="Text Box 38">
            <a:extLst>
              <a:ext uri="{FF2B5EF4-FFF2-40B4-BE49-F238E27FC236}">
                <a16:creationId xmlns:a16="http://schemas.microsoft.com/office/drawing/2014/main" id="{2F4D0C7F-2863-4E00-8164-B795BAE62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524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/ S</a:t>
            </a:r>
            <a:r>
              <a:rPr lang="en-GB" altLang="en-US" sz="1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grpSp>
        <p:nvGrpSpPr>
          <p:cNvPr id="261159" name="Group 39">
            <a:extLst>
              <a:ext uri="{FF2B5EF4-FFF2-40B4-BE49-F238E27FC236}">
                <a16:creationId xmlns:a16="http://schemas.microsoft.com/office/drawing/2014/main" id="{CB9402FC-44D3-42D2-A50F-0374EDEA651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828800"/>
            <a:ext cx="3124200" cy="457200"/>
            <a:chOff x="1680" y="1152"/>
            <a:chExt cx="1968" cy="288"/>
          </a:xfrm>
        </p:grpSpPr>
        <p:sp>
          <p:nvSpPr>
            <p:cNvPr id="261160" name="Line 40">
              <a:extLst>
                <a:ext uri="{FF2B5EF4-FFF2-40B4-BE49-F238E27FC236}">
                  <a16:creationId xmlns:a16="http://schemas.microsoft.com/office/drawing/2014/main" id="{88AC00D7-9E54-4C81-B4A8-DC40E912B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12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1161" name="Line 41">
              <a:extLst>
                <a:ext uri="{FF2B5EF4-FFF2-40B4-BE49-F238E27FC236}">
                  <a16:creationId xmlns:a16="http://schemas.microsoft.com/office/drawing/2014/main" id="{F387C7C6-902D-44F3-885E-DFB80CA41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29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1162" name="Oval 42">
              <a:extLst>
                <a:ext uri="{FF2B5EF4-FFF2-40B4-BE49-F238E27FC236}">
                  <a16:creationId xmlns:a16="http://schemas.microsoft.com/office/drawing/2014/main" id="{0AE9F3A5-3B64-404D-A72C-75FF4542D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48"/>
              <a:ext cx="96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61163" name="Oval 43">
              <a:extLst>
                <a:ext uri="{FF2B5EF4-FFF2-40B4-BE49-F238E27FC236}">
                  <a16:creationId xmlns:a16="http://schemas.microsoft.com/office/drawing/2014/main" id="{98D4D76A-BCC5-4721-A91A-C0D7C7DE5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152"/>
              <a:ext cx="96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261164" name="Group 44">
              <a:extLst>
                <a:ext uri="{FF2B5EF4-FFF2-40B4-BE49-F238E27FC236}">
                  <a16:creationId xmlns:a16="http://schemas.microsoft.com/office/drawing/2014/main" id="{22B17765-3E40-49DA-8FAF-EAEE16822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344"/>
              <a:ext cx="1968" cy="96"/>
              <a:chOff x="1680" y="1344"/>
              <a:chExt cx="1968" cy="96"/>
            </a:xfrm>
          </p:grpSpPr>
          <p:sp>
            <p:nvSpPr>
              <p:cNvPr id="261165" name="Line 45">
                <a:extLst>
                  <a:ext uri="{FF2B5EF4-FFF2-40B4-BE49-F238E27FC236}">
                    <a16:creationId xmlns:a16="http://schemas.microsoft.com/office/drawing/2014/main" id="{11918C1B-C6EB-49BA-88B8-7537777F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139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1166" name="Oval 46">
                <a:extLst>
                  <a:ext uri="{FF2B5EF4-FFF2-40B4-BE49-F238E27FC236}">
                    <a16:creationId xmlns:a16="http://schemas.microsoft.com/office/drawing/2014/main" id="{4F1815C4-FC1A-41CD-A06F-C78B4BB4A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344"/>
                <a:ext cx="96" cy="96"/>
              </a:xfrm>
              <a:prstGeom prst="ellipse">
                <a:avLst/>
              </a:prstGeom>
              <a:solidFill>
                <a:srgbClr val="0C0B0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pSp>
        <p:nvGrpSpPr>
          <p:cNvPr id="261167" name="Group 47">
            <a:extLst>
              <a:ext uri="{FF2B5EF4-FFF2-40B4-BE49-F238E27FC236}">
                <a16:creationId xmlns:a16="http://schemas.microsoft.com/office/drawing/2014/main" id="{77BED1CB-62C8-4F74-8E7E-A057E45F5E7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362200"/>
            <a:ext cx="3657600" cy="457200"/>
            <a:chOff x="1344" y="1488"/>
            <a:chExt cx="2304" cy="288"/>
          </a:xfrm>
        </p:grpSpPr>
        <p:sp>
          <p:nvSpPr>
            <p:cNvPr id="261168" name="Line 48">
              <a:extLst>
                <a:ext uri="{FF2B5EF4-FFF2-40B4-BE49-F238E27FC236}">
                  <a16:creationId xmlns:a16="http://schemas.microsoft.com/office/drawing/2014/main" id="{D057BE8D-74B5-4CEA-9011-3CA6230B4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1169" name="Oval 49">
              <a:extLst>
                <a:ext uri="{FF2B5EF4-FFF2-40B4-BE49-F238E27FC236}">
                  <a16:creationId xmlns:a16="http://schemas.microsoft.com/office/drawing/2014/main" id="{8DB1E354-9D82-4C25-AA39-EA1E83D47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488"/>
              <a:ext cx="96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61170" name="Line 50">
              <a:extLst>
                <a:ext uri="{FF2B5EF4-FFF2-40B4-BE49-F238E27FC236}">
                  <a16:creationId xmlns:a16="http://schemas.microsoft.com/office/drawing/2014/main" id="{062835B3-DC14-4718-AE83-BE8E47FBE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1728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1171" name="Oval 51">
              <a:extLst>
                <a:ext uri="{FF2B5EF4-FFF2-40B4-BE49-F238E27FC236}">
                  <a16:creationId xmlns:a16="http://schemas.microsoft.com/office/drawing/2014/main" id="{CED16250-2E54-4EF2-8A2E-DF1A5A95E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680"/>
              <a:ext cx="96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61172" name="Line 52">
              <a:extLst>
                <a:ext uri="{FF2B5EF4-FFF2-40B4-BE49-F238E27FC236}">
                  <a16:creationId xmlns:a16="http://schemas.microsoft.com/office/drawing/2014/main" id="{D180291C-4D2E-4C77-A0F2-AC30A6A87E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1173" name="Oval 53">
              <a:extLst>
                <a:ext uri="{FF2B5EF4-FFF2-40B4-BE49-F238E27FC236}">
                  <a16:creationId xmlns:a16="http://schemas.microsoft.com/office/drawing/2014/main" id="{D2D8E37A-5F5C-4BF2-BFAB-7155EF1EF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84"/>
              <a:ext cx="96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261174" name="Group 54">
            <a:extLst>
              <a:ext uri="{FF2B5EF4-FFF2-40B4-BE49-F238E27FC236}">
                <a16:creationId xmlns:a16="http://schemas.microsoft.com/office/drawing/2014/main" id="{27974F62-E239-45F1-B968-43EA44D589F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971800"/>
            <a:ext cx="3124200" cy="457200"/>
            <a:chOff x="1680" y="1872"/>
            <a:chExt cx="1968" cy="288"/>
          </a:xfrm>
        </p:grpSpPr>
        <p:sp>
          <p:nvSpPr>
            <p:cNvPr id="261175" name="Line 55">
              <a:extLst>
                <a:ext uri="{FF2B5EF4-FFF2-40B4-BE49-F238E27FC236}">
                  <a16:creationId xmlns:a16="http://schemas.microsoft.com/office/drawing/2014/main" id="{53E3A363-B5D8-42B4-878E-E479D64835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1176" name="Oval 56">
              <a:extLst>
                <a:ext uri="{FF2B5EF4-FFF2-40B4-BE49-F238E27FC236}">
                  <a16:creationId xmlns:a16="http://schemas.microsoft.com/office/drawing/2014/main" id="{F2BA05DB-7442-4E88-9D35-7C94ABA51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72"/>
              <a:ext cx="96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261177" name="Group 57">
              <a:extLst>
                <a:ext uri="{FF2B5EF4-FFF2-40B4-BE49-F238E27FC236}">
                  <a16:creationId xmlns:a16="http://schemas.microsoft.com/office/drawing/2014/main" id="{853488B9-8FC1-46D0-95E0-72E33AB27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064"/>
              <a:ext cx="1968" cy="96"/>
              <a:chOff x="1680" y="1344"/>
              <a:chExt cx="1968" cy="96"/>
            </a:xfrm>
          </p:grpSpPr>
          <p:sp>
            <p:nvSpPr>
              <p:cNvPr id="261178" name="Line 58">
                <a:extLst>
                  <a:ext uri="{FF2B5EF4-FFF2-40B4-BE49-F238E27FC236}">
                    <a16:creationId xmlns:a16="http://schemas.microsoft.com/office/drawing/2014/main" id="{9C9AB67D-4BAA-4006-80E8-B5184F67D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139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1179" name="Oval 59">
                <a:extLst>
                  <a:ext uri="{FF2B5EF4-FFF2-40B4-BE49-F238E27FC236}">
                    <a16:creationId xmlns:a16="http://schemas.microsoft.com/office/drawing/2014/main" id="{77C47420-BFAA-449C-B9CD-2013A7B6B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344"/>
                <a:ext cx="96" cy="96"/>
              </a:xfrm>
              <a:prstGeom prst="ellipse">
                <a:avLst/>
              </a:prstGeom>
              <a:solidFill>
                <a:srgbClr val="0C0B0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61180" name="Group 60">
              <a:extLst>
                <a:ext uri="{FF2B5EF4-FFF2-40B4-BE49-F238E27FC236}">
                  <a16:creationId xmlns:a16="http://schemas.microsoft.com/office/drawing/2014/main" id="{75852E7A-FE22-46A9-8FAA-97515DEFDB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968"/>
              <a:ext cx="1584" cy="96"/>
              <a:chOff x="2064" y="1968"/>
              <a:chExt cx="1584" cy="96"/>
            </a:xfrm>
          </p:grpSpPr>
          <p:sp>
            <p:nvSpPr>
              <p:cNvPr id="261181" name="Oval 61">
                <a:extLst>
                  <a:ext uri="{FF2B5EF4-FFF2-40B4-BE49-F238E27FC236}">
                    <a16:creationId xmlns:a16="http://schemas.microsoft.com/office/drawing/2014/main" id="{EA53FA86-1AEB-4FBE-BDC9-A2AE2FDC9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68"/>
                <a:ext cx="96" cy="96"/>
              </a:xfrm>
              <a:prstGeom prst="ellipse">
                <a:avLst/>
              </a:prstGeom>
              <a:solidFill>
                <a:srgbClr val="0C0B0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61182" name="Line 62">
                <a:extLst>
                  <a:ext uri="{FF2B5EF4-FFF2-40B4-BE49-F238E27FC236}">
                    <a16:creationId xmlns:a16="http://schemas.microsoft.com/office/drawing/2014/main" id="{81EEFE8C-3478-48C2-AAA4-0CA477D1D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261183" name="Group 63">
            <a:extLst>
              <a:ext uri="{FF2B5EF4-FFF2-40B4-BE49-F238E27FC236}">
                <a16:creationId xmlns:a16="http://schemas.microsoft.com/office/drawing/2014/main" id="{B7F0438C-1A9F-42BB-9F68-247441153940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581400"/>
            <a:ext cx="3657600" cy="457200"/>
            <a:chOff x="1344" y="2256"/>
            <a:chExt cx="2304" cy="288"/>
          </a:xfrm>
        </p:grpSpPr>
        <p:sp>
          <p:nvSpPr>
            <p:cNvPr id="261184" name="Line 64">
              <a:extLst>
                <a:ext uri="{FF2B5EF4-FFF2-40B4-BE49-F238E27FC236}">
                  <a16:creationId xmlns:a16="http://schemas.microsoft.com/office/drawing/2014/main" id="{CFF3AA4C-75FF-4D74-96DF-848C7EC86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1185" name="Oval 65">
              <a:extLst>
                <a:ext uri="{FF2B5EF4-FFF2-40B4-BE49-F238E27FC236}">
                  <a16:creationId xmlns:a16="http://schemas.microsoft.com/office/drawing/2014/main" id="{49169B49-9F11-444B-9631-EAE9D9046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256"/>
              <a:ext cx="96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61186" name="Line 66">
              <a:extLst>
                <a:ext uri="{FF2B5EF4-FFF2-40B4-BE49-F238E27FC236}">
                  <a16:creationId xmlns:a16="http://schemas.microsoft.com/office/drawing/2014/main" id="{038E6CC8-A474-4353-8648-66075CC22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49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1187" name="Oval 67">
              <a:extLst>
                <a:ext uri="{FF2B5EF4-FFF2-40B4-BE49-F238E27FC236}">
                  <a16:creationId xmlns:a16="http://schemas.microsoft.com/office/drawing/2014/main" id="{D8CC40C5-EC06-4032-9766-53028750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96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261188" name="Group 68">
              <a:extLst>
                <a:ext uri="{FF2B5EF4-FFF2-40B4-BE49-F238E27FC236}">
                  <a16:creationId xmlns:a16="http://schemas.microsoft.com/office/drawing/2014/main" id="{6D65ACD5-F6C2-40EE-8684-72F77BD4A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352"/>
              <a:ext cx="1584" cy="96"/>
              <a:chOff x="2064" y="1968"/>
              <a:chExt cx="1584" cy="96"/>
            </a:xfrm>
          </p:grpSpPr>
          <p:sp>
            <p:nvSpPr>
              <p:cNvPr id="261189" name="Oval 69">
                <a:extLst>
                  <a:ext uri="{FF2B5EF4-FFF2-40B4-BE49-F238E27FC236}">
                    <a16:creationId xmlns:a16="http://schemas.microsoft.com/office/drawing/2014/main" id="{312A376D-A2A0-498A-9F56-75D133BA6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68"/>
                <a:ext cx="96" cy="96"/>
              </a:xfrm>
              <a:prstGeom prst="ellipse">
                <a:avLst/>
              </a:prstGeom>
              <a:solidFill>
                <a:srgbClr val="0C0B0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61190" name="Line 70">
                <a:extLst>
                  <a:ext uri="{FF2B5EF4-FFF2-40B4-BE49-F238E27FC236}">
                    <a16:creationId xmlns:a16="http://schemas.microsoft.com/office/drawing/2014/main" id="{6235C221-A43A-4BDC-91B5-2D1EBB38D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261191" name="Group 71">
            <a:extLst>
              <a:ext uri="{FF2B5EF4-FFF2-40B4-BE49-F238E27FC236}">
                <a16:creationId xmlns:a16="http://schemas.microsoft.com/office/drawing/2014/main" id="{8517D404-43B1-4059-9784-F31155CDE2E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191000"/>
            <a:ext cx="3124200" cy="457200"/>
            <a:chOff x="1680" y="2640"/>
            <a:chExt cx="1968" cy="288"/>
          </a:xfrm>
        </p:grpSpPr>
        <p:sp>
          <p:nvSpPr>
            <p:cNvPr id="261192" name="Line 72">
              <a:extLst>
                <a:ext uri="{FF2B5EF4-FFF2-40B4-BE49-F238E27FC236}">
                  <a16:creationId xmlns:a16="http://schemas.microsoft.com/office/drawing/2014/main" id="{BB6AB051-322D-4BFE-98FD-4447060EB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78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1193" name="Oval 73">
              <a:extLst>
                <a:ext uri="{FF2B5EF4-FFF2-40B4-BE49-F238E27FC236}">
                  <a16:creationId xmlns:a16="http://schemas.microsoft.com/office/drawing/2014/main" id="{81096BBD-9D1C-4742-BFE7-818B9C60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261194" name="Group 74">
              <a:extLst>
                <a:ext uri="{FF2B5EF4-FFF2-40B4-BE49-F238E27FC236}">
                  <a16:creationId xmlns:a16="http://schemas.microsoft.com/office/drawing/2014/main" id="{C04A4570-3392-43B0-A8F4-693AA11C2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832"/>
              <a:ext cx="1968" cy="96"/>
              <a:chOff x="1680" y="1344"/>
              <a:chExt cx="1968" cy="96"/>
            </a:xfrm>
          </p:grpSpPr>
          <p:sp>
            <p:nvSpPr>
              <p:cNvPr id="261195" name="Line 75">
                <a:extLst>
                  <a:ext uri="{FF2B5EF4-FFF2-40B4-BE49-F238E27FC236}">
                    <a16:creationId xmlns:a16="http://schemas.microsoft.com/office/drawing/2014/main" id="{AE069F2E-083B-4C35-9DA1-44E22F8D1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139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1196" name="Oval 76">
                <a:extLst>
                  <a:ext uri="{FF2B5EF4-FFF2-40B4-BE49-F238E27FC236}">
                    <a16:creationId xmlns:a16="http://schemas.microsoft.com/office/drawing/2014/main" id="{EB961EFA-8C0A-4F68-AD77-E4C7A2277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344"/>
                <a:ext cx="96" cy="96"/>
              </a:xfrm>
              <a:prstGeom prst="ellipse">
                <a:avLst/>
              </a:prstGeom>
              <a:solidFill>
                <a:srgbClr val="0C0B0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61197" name="Group 77">
              <a:extLst>
                <a:ext uri="{FF2B5EF4-FFF2-40B4-BE49-F238E27FC236}">
                  <a16:creationId xmlns:a16="http://schemas.microsoft.com/office/drawing/2014/main" id="{26B8F422-5723-43D1-B786-77A353CA2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640"/>
              <a:ext cx="864" cy="96"/>
              <a:chOff x="2784" y="2640"/>
              <a:chExt cx="864" cy="96"/>
            </a:xfrm>
          </p:grpSpPr>
          <p:sp>
            <p:nvSpPr>
              <p:cNvPr id="261198" name="Oval 78">
                <a:extLst>
                  <a:ext uri="{FF2B5EF4-FFF2-40B4-BE49-F238E27FC236}">
                    <a16:creationId xmlns:a16="http://schemas.microsoft.com/office/drawing/2014/main" id="{22E5C94E-B1D0-4C3C-BDDB-060F4DA99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640"/>
                <a:ext cx="96" cy="96"/>
              </a:xfrm>
              <a:prstGeom prst="ellipse">
                <a:avLst/>
              </a:prstGeom>
              <a:solidFill>
                <a:srgbClr val="0C0B0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61199" name="Line 79">
                <a:extLst>
                  <a:ext uri="{FF2B5EF4-FFF2-40B4-BE49-F238E27FC236}">
                    <a16:creationId xmlns:a16="http://schemas.microsoft.com/office/drawing/2014/main" id="{DF0371D5-58CC-4E48-9FE9-33D007DC4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2" y="268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261200" name="Group 80">
            <a:extLst>
              <a:ext uri="{FF2B5EF4-FFF2-40B4-BE49-F238E27FC236}">
                <a16:creationId xmlns:a16="http://schemas.microsoft.com/office/drawing/2014/main" id="{F2F560F8-CAA1-4DCE-8C07-28181592DC7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800600"/>
            <a:ext cx="3657600" cy="457200"/>
            <a:chOff x="1344" y="3024"/>
            <a:chExt cx="2304" cy="288"/>
          </a:xfrm>
        </p:grpSpPr>
        <p:sp>
          <p:nvSpPr>
            <p:cNvPr id="261201" name="Line 81">
              <a:extLst>
                <a:ext uri="{FF2B5EF4-FFF2-40B4-BE49-F238E27FC236}">
                  <a16:creationId xmlns:a16="http://schemas.microsoft.com/office/drawing/2014/main" id="{DFBEA801-3C06-4AE1-80CD-55582085C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264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1202" name="Oval 82">
              <a:extLst>
                <a:ext uri="{FF2B5EF4-FFF2-40B4-BE49-F238E27FC236}">
                  <a16:creationId xmlns:a16="http://schemas.microsoft.com/office/drawing/2014/main" id="{5FE14F36-C568-4064-9950-FE8B6316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216"/>
              <a:ext cx="96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61203" name="Line 83">
              <a:extLst>
                <a:ext uri="{FF2B5EF4-FFF2-40B4-BE49-F238E27FC236}">
                  <a16:creationId xmlns:a16="http://schemas.microsoft.com/office/drawing/2014/main" id="{974C9DC9-F3EA-4D28-97FF-2B2989DAB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1204" name="Oval 84">
              <a:extLst>
                <a:ext uri="{FF2B5EF4-FFF2-40B4-BE49-F238E27FC236}">
                  <a16:creationId xmlns:a16="http://schemas.microsoft.com/office/drawing/2014/main" id="{D6C0E00E-DE9B-45D9-BE51-CE7E668F7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120"/>
              <a:ext cx="96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261205" name="Group 85">
              <a:extLst>
                <a:ext uri="{FF2B5EF4-FFF2-40B4-BE49-F238E27FC236}">
                  <a16:creationId xmlns:a16="http://schemas.microsoft.com/office/drawing/2014/main" id="{418A21D9-31F9-4BB9-9B1E-54DC975258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3024"/>
              <a:ext cx="864" cy="96"/>
              <a:chOff x="2784" y="2640"/>
              <a:chExt cx="864" cy="96"/>
            </a:xfrm>
          </p:grpSpPr>
          <p:sp>
            <p:nvSpPr>
              <p:cNvPr id="261206" name="Oval 86">
                <a:extLst>
                  <a:ext uri="{FF2B5EF4-FFF2-40B4-BE49-F238E27FC236}">
                    <a16:creationId xmlns:a16="http://schemas.microsoft.com/office/drawing/2014/main" id="{C0A0AB9F-D209-4C26-ACB2-3564C109F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640"/>
                <a:ext cx="96" cy="96"/>
              </a:xfrm>
              <a:prstGeom prst="ellipse">
                <a:avLst/>
              </a:prstGeom>
              <a:solidFill>
                <a:srgbClr val="0C0B0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61207" name="Line 87">
                <a:extLst>
                  <a:ext uri="{FF2B5EF4-FFF2-40B4-BE49-F238E27FC236}">
                    <a16:creationId xmlns:a16="http://schemas.microsoft.com/office/drawing/2014/main" id="{37B37852-339E-4D37-A4F7-86D1FACAE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2" y="268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261208" name="Group 88">
            <a:extLst>
              <a:ext uri="{FF2B5EF4-FFF2-40B4-BE49-F238E27FC236}">
                <a16:creationId xmlns:a16="http://schemas.microsoft.com/office/drawing/2014/main" id="{6CBE022B-7A9D-44DB-994C-BE9D5BD21AC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410200"/>
            <a:ext cx="3124200" cy="457200"/>
            <a:chOff x="1680" y="3408"/>
            <a:chExt cx="1968" cy="288"/>
          </a:xfrm>
        </p:grpSpPr>
        <p:grpSp>
          <p:nvGrpSpPr>
            <p:cNvPr id="261209" name="Group 89">
              <a:extLst>
                <a:ext uri="{FF2B5EF4-FFF2-40B4-BE49-F238E27FC236}">
                  <a16:creationId xmlns:a16="http://schemas.microsoft.com/office/drawing/2014/main" id="{F8496F2C-20EF-4ABF-8C72-F65C9E1EE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600"/>
              <a:ext cx="1968" cy="96"/>
              <a:chOff x="1680" y="1344"/>
              <a:chExt cx="1968" cy="96"/>
            </a:xfrm>
          </p:grpSpPr>
          <p:sp>
            <p:nvSpPr>
              <p:cNvPr id="261210" name="Line 90">
                <a:extLst>
                  <a:ext uri="{FF2B5EF4-FFF2-40B4-BE49-F238E27FC236}">
                    <a16:creationId xmlns:a16="http://schemas.microsoft.com/office/drawing/2014/main" id="{1F61CF7A-6955-4BF8-A497-36B6DF101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139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1211" name="Oval 91">
                <a:extLst>
                  <a:ext uri="{FF2B5EF4-FFF2-40B4-BE49-F238E27FC236}">
                    <a16:creationId xmlns:a16="http://schemas.microsoft.com/office/drawing/2014/main" id="{AF0C6FDC-4FAD-4D6D-9D70-D376A501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344"/>
                <a:ext cx="96" cy="96"/>
              </a:xfrm>
              <a:prstGeom prst="ellipse">
                <a:avLst/>
              </a:prstGeom>
              <a:solidFill>
                <a:srgbClr val="0C0B0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61212" name="Group 92">
              <a:extLst>
                <a:ext uri="{FF2B5EF4-FFF2-40B4-BE49-F238E27FC236}">
                  <a16:creationId xmlns:a16="http://schemas.microsoft.com/office/drawing/2014/main" id="{A88083FE-526C-4969-A46F-CB876BAA9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3504"/>
              <a:ext cx="1584" cy="96"/>
              <a:chOff x="2064" y="1968"/>
              <a:chExt cx="1584" cy="96"/>
            </a:xfrm>
          </p:grpSpPr>
          <p:sp>
            <p:nvSpPr>
              <p:cNvPr id="261213" name="Oval 93">
                <a:extLst>
                  <a:ext uri="{FF2B5EF4-FFF2-40B4-BE49-F238E27FC236}">
                    <a16:creationId xmlns:a16="http://schemas.microsoft.com/office/drawing/2014/main" id="{7FA37553-E421-4119-B1CF-DF79B0420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68"/>
                <a:ext cx="96" cy="96"/>
              </a:xfrm>
              <a:prstGeom prst="ellipse">
                <a:avLst/>
              </a:prstGeom>
              <a:solidFill>
                <a:srgbClr val="0C0B0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61214" name="Line 94">
                <a:extLst>
                  <a:ext uri="{FF2B5EF4-FFF2-40B4-BE49-F238E27FC236}">
                    <a16:creationId xmlns:a16="http://schemas.microsoft.com/office/drawing/2014/main" id="{3245FD6A-AA5A-407D-A16B-9176F2027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61215" name="Group 95">
              <a:extLst>
                <a:ext uri="{FF2B5EF4-FFF2-40B4-BE49-F238E27FC236}">
                  <a16:creationId xmlns:a16="http://schemas.microsoft.com/office/drawing/2014/main" id="{744994EC-8103-4F53-93F3-E69398186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3408"/>
              <a:ext cx="864" cy="96"/>
              <a:chOff x="2784" y="2640"/>
              <a:chExt cx="864" cy="96"/>
            </a:xfrm>
          </p:grpSpPr>
          <p:sp>
            <p:nvSpPr>
              <p:cNvPr id="261216" name="Oval 96">
                <a:extLst>
                  <a:ext uri="{FF2B5EF4-FFF2-40B4-BE49-F238E27FC236}">
                    <a16:creationId xmlns:a16="http://schemas.microsoft.com/office/drawing/2014/main" id="{5B02429B-0864-449F-B875-DDE69593D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640"/>
                <a:ext cx="96" cy="96"/>
              </a:xfrm>
              <a:prstGeom prst="ellipse">
                <a:avLst/>
              </a:prstGeom>
              <a:solidFill>
                <a:srgbClr val="0C0B0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61217" name="Line 97">
                <a:extLst>
                  <a:ext uri="{FF2B5EF4-FFF2-40B4-BE49-F238E27FC236}">
                    <a16:creationId xmlns:a16="http://schemas.microsoft.com/office/drawing/2014/main" id="{3FE51831-CBB0-4B9E-A605-C30C24891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2" y="268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261246" name="Group 126">
            <a:extLst>
              <a:ext uri="{FF2B5EF4-FFF2-40B4-BE49-F238E27FC236}">
                <a16:creationId xmlns:a16="http://schemas.microsoft.com/office/drawing/2014/main" id="{17A97A84-9A3C-448D-8C3E-B7D123F21FE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3657600" cy="457200"/>
            <a:chOff x="1008" y="3792"/>
            <a:chExt cx="2304" cy="288"/>
          </a:xfrm>
        </p:grpSpPr>
        <p:sp>
          <p:nvSpPr>
            <p:cNvPr id="261219" name="Line 99">
              <a:extLst>
                <a:ext uri="{FF2B5EF4-FFF2-40B4-BE49-F238E27FC236}">
                  <a16:creationId xmlns:a16="http://schemas.microsoft.com/office/drawing/2014/main" id="{BE41A74B-8A61-47CD-84DE-62582150B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403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1220" name="Oval 100">
              <a:extLst>
                <a:ext uri="{FF2B5EF4-FFF2-40B4-BE49-F238E27FC236}">
                  <a16:creationId xmlns:a16="http://schemas.microsoft.com/office/drawing/2014/main" id="{1DF1FBA2-75AC-4555-AB20-4187C30CC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984"/>
              <a:ext cx="96" cy="96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261221" name="Group 101">
              <a:extLst>
                <a:ext uri="{FF2B5EF4-FFF2-40B4-BE49-F238E27FC236}">
                  <a16:creationId xmlns:a16="http://schemas.microsoft.com/office/drawing/2014/main" id="{42B82017-A880-4F79-9582-C925E7A11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888"/>
              <a:ext cx="1584" cy="96"/>
              <a:chOff x="2064" y="1968"/>
              <a:chExt cx="1584" cy="96"/>
            </a:xfrm>
          </p:grpSpPr>
          <p:sp>
            <p:nvSpPr>
              <p:cNvPr id="261222" name="Oval 102">
                <a:extLst>
                  <a:ext uri="{FF2B5EF4-FFF2-40B4-BE49-F238E27FC236}">
                    <a16:creationId xmlns:a16="http://schemas.microsoft.com/office/drawing/2014/main" id="{0C8A437B-B6C9-4879-B988-D37DB67E2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68"/>
                <a:ext cx="96" cy="96"/>
              </a:xfrm>
              <a:prstGeom prst="ellipse">
                <a:avLst/>
              </a:prstGeom>
              <a:solidFill>
                <a:srgbClr val="0C0B0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61223" name="Line 103">
                <a:extLst>
                  <a:ext uri="{FF2B5EF4-FFF2-40B4-BE49-F238E27FC236}">
                    <a16:creationId xmlns:a16="http://schemas.microsoft.com/office/drawing/2014/main" id="{24506ADB-99C7-4AD2-B2C6-26A7A75CD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61224" name="Group 104">
              <a:extLst>
                <a:ext uri="{FF2B5EF4-FFF2-40B4-BE49-F238E27FC236}">
                  <a16:creationId xmlns:a16="http://schemas.microsoft.com/office/drawing/2014/main" id="{08E681CF-AE93-4B8D-B33E-9A648E804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3792"/>
              <a:ext cx="864" cy="96"/>
              <a:chOff x="2784" y="2640"/>
              <a:chExt cx="864" cy="96"/>
            </a:xfrm>
          </p:grpSpPr>
          <p:sp>
            <p:nvSpPr>
              <p:cNvPr id="261225" name="Oval 105">
                <a:extLst>
                  <a:ext uri="{FF2B5EF4-FFF2-40B4-BE49-F238E27FC236}">
                    <a16:creationId xmlns:a16="http://schemas.microsoft.com/office/drawing/2014/main" id="{302C02CA-3248-4CBE-AEFD-F64FBFB8B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640"/>
                <a:ext cx="96" cy="96"/>
              </a:xfrm>
              <a:prstGeom prst="ellipse">
                <a:avLst/>
              </a:prstGeom>
              <a:solidFill>
                <a:srgbClr val="0C0B0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61226" name="Line 106">
                <a:extLst>
                  <a:ext uri="{FF2B5EF4-FFF2-40B4-BE49-F238E27FC236}">
                    <a16:creationId xmlns:a16="http://schemas.microsoft.com/office/drawing/2014/main" id="{EDE92EB6-298D-41EF-9DF6-6142E682D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2" y="268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261228" name="Line 108">
            <a:extLst>
              <a:ext uri="{FF2B5EF4-FFF2-40B4-BE49-F238E27FC236}">
                <a16:creationId xmlns:a16="http://schemas.microsoft.com/office/drawing/2014/main" id="{8C599E4B-5C34-416A-8C50-C407C3A66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828800"/>
            <a:ext cx="0" cy="457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229" name="Text Box 109">
            <a:extLst>
              <a:ext uri="{FF2B5EF4-FFF2-40B4-BE49-F238E27FC236}">
                <a16:creationId xmlns:a16="http://schemas.microsoft.com/office/drawing/2014/main" id="{216BF01B-CD29-4D69-96E4-837CCF548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225550"/>
            <a:ext cx="1473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altLang="en-US" sz="2000" b="1">
                <a:solidFill>
                  <a:srgbClr val="FF0000"/>
                </a:solidFill>
              </a:rPr>
              <a:t>Data Input</a:t>
            </a:r>
          </a:p>
          <a:p>
            <a:pPr algn="l">
              <a:lnSpc>
                <a:spcPct val="50000"/>
              </a:lnSpc>
            </a:pPr>
            <a:r>
              <a:rPr lang="en-GB" altLang="en-U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GB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</a:p>
        </p:txBody>
      </p:sp>
      <p:sp>
        <p:nvSpPr>
          <p:cNvPr id="261230" name="Line 110">
            <a:extLst>
              <a:ext uri="{FF2B5EF4-FFF2-40B4-BE49-F238E27FC236}">
                <a16:creationId xmlns:a16="http://schemas.microsoft.com/office/drawing/2014/main" id="{CB39620F-19EF-4ACB-A6E0-2CC53FA05A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133600"/>
            <a:ext cx="426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231" name="Line 111">
            <a:extLst>
              <a:ext uri="{FF2B5EF4-FFF2-40B4-BE49-F238E27FC236}">
                <a16:creationId xmlns:a16="http://schemas.microsoft.com/office/drawing/2014/main" id="{3188D26A-E1AA-4E29-A4E2-DBA1B25039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886200"/>
            <a:ext cx="426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232" name="Line 112">
            <a:extLst>
              <a:ext uri="{FF2B5EF4-FFF2-40B4-BE49-F238E27FC236}">
                <a16:creationId xmlns:a16="http://schemas.microsoft.com/office/drawing/2014/main" id="{360778D6-EB10-488B-910D-B606CCB5E4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276600"/>
            <a:ext cx="426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233" name="Line 113">
            <a:extLst>
              <a:ext uri="{FF2B5EF4-FFF2-40B4-BE49-F238E27FC236}">
                <a16:creationId xmlns:a16="http://schemas.microsoft.com/office/drawing/2014/main" id="{9B7B9B8D-8ACA-4910-8F77-68363BF729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667000"/>
            <a:ext cx="426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234" name="Line 114">
            <a:extLst>
              <a:ext uri="{FF2B5EF4-FFF2-40B4-BE49-F238E27FC236}">
                <a16:creationId xmlns:a16="http://schemas.microsoft.com/office/drawing/2014/main" id="{C1E1C40D-F399-46D0-B839-8D45FC34D1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5715000"/>
            <a:ext cx="426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235" name="Line 115">
            <a:extLst>
              <a:ext uri="{FF2B5EF4-FFF2-40B4-BE49-F238E27FC236}">
                <a16:creationId xmlns:a16="http://schemas.microsoft.com/office/drawing/2014/main" id="{AE80C482-00DD-4754-A7C3-C5BC6A1627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5105400"/>
            <a:ext cx="426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236" name="Line 116">
            <a:extLst>
              <a:ext uri="{FF2B5EF4-FFF2-40B4-BE49-F238E27FC236}">
                <a16:creationId xmlns:a16="http://schemas.microsoft.com/office/drawing/2014/main" id="{F9038E4B-DA0E-4ACC-AE45-28B479398C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4495800"/>
            <a:ext cx="426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237" name="Line 117">
            <a:extLst>
              <a:ext uri="{FF2B5EF4-FFF2-40B4-BE49-F238E27FC236}">
                <a16:creationId xmlns:a16="http://schemas.microsoft.com/office/drawing/2014/main" id="{0FA4F7CF-3C75-4F26-A9F1-754E09836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6324600"/>
            <a:ext cx="426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61238" name="Oval 118">
            <a:extLst>
              <a:ext uri="{FF2B5EF4-FFF2-40B4-BE49-F238E27FC236}">
                <a16:creationId xmlns:a16="http://schemas.microsoft.com/office/drawing/2014/main" id="{4A4ABA5D-CDF9-42DE-9BE8-A7AE323E4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6388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1239" name="Oval 119">
            <a:extLst>
              <a:ext uri="{FF2B5EF4-FFF2-40B4-BE49-F238E27FC236}">
                <a16:creationId xmlns:a16="http://schemas.microsoft.com/office/drawing/2014/main" id="{F9E47289-17C6-4863-96B6-0C0EDE82A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2484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1240" name="Oval 120">
            <a:extLst>
              <a:ext uri="{FF2B5EF4-FFF2-40B4-BE49-F238E27FC236}">
                <a16:creationId xmlns:a16="http://schemas.microsoft.com/office/drawing/2014/main" id="{9A80A645-159D-49BA-A597-BEFC905A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4196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1241" name="Oval 121">
            <a:extLst>
              <a:ext uri="{FF2B5EF4-FFF2-40B4-BE49-F238E27FC236}">
                <a16:creationId xmlns:a16="http://schemas.microsoft.com/office/drawing/2014/main" id="{834ECEDB-A29E-45E2-B69D-B24005F2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0292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1242" name="Oval 122">
            <a:extLst>
              <a:ext uri="{FF2B5EF4-FFF2-40B4-BE49-F238E27FC236}">
                <a16:creationId xmlns:a16="http://schemas.microsoft.com/office/drawing/2014/main" id="{6F948803-03A4-4A18-A5BC-F7A8298D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004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1243" name="Oval 123">
            <a:extLst>
              <a:ext uri="{FF2B5EF4-FFF2-40B4-BE49-F238E27FC236}">
                <a16:creationId xmlns:a16="http://schemas.microsoft.com/office/drawing/2014/main" id="{77B8341A-D6E7-4891-95D7-C9B2FFD05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1244" name="Oval 124">
            <a:extLst>
              <a:ext uri="{FF2B5EF4-FFF2-40B4-BE49-F238E27FC236}">
                <a16:creationId xmlns:a16="http://schemas.microsoft.com/office/drawing/2014/main" id="{FF0BECE1-4967-4977-AB18-53041E27E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908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1245" name="Oval 125">
            <a:extLst>
              <a:ext uri="{FF2B5EF4-FFF2-40B4-BE49-F238E27FC236}">
                <a16:creationId xmlns:a16="http://schemas.microsoft.com/office/drawing/2014/main" id="{C8B13949-175B-4859-8702-89D367B42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61247" name="Text Box 127">
            <a:extLst>
              <a:ext uri="{FF2B5EF4-FFF2-40B4-BE49-F238E27FC236}">
                <a16:creationId xmlns:a16="http://schemas.microsoft.com/office/drawing/2014/main" id="{62D29FB9-50F7-4419-9999-35AF9EEF1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26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9-8 Demultiplexer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1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2" grpId="0" autoUpdateAnimBg="0"/>
      <p:bldP spid="261134" grpId="0" autoUpdateAnimBg="0"/>
      <p:bldP spid="261136" grpId="0" autoUpdateAnimBg="0"/>
      <p:bldP spid="261138" grpId="0" autoUpdateAnimBg="0"/>
      <p:bldP spid="261140" grpId="0" autoUpdateAnimBg="0"/>
      <p:bldP spid="261142" grpId="0" autoUpdateAnimBg="0"/>
      <p:bldP spid="261144" grpId="0" autoUpdateAnimBg="0"/>
      <p:bldP spid="261146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ooter Placeholder 3">
            <a:extLst>
              <a:ext uri="{FF2B5EF4-FFF2-40B4-BE49-F238E27FC236}">
                <a16:creationId xmlns:a16="http://schemas.microsoft.com/office/drawing/2014/main" id="{F6AC530B-D6CF-426D-AD22-2A894488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09" name="Slide Number Placeholder 4">
            <a:extLst>
              <a:ext uri="{FF2B5EF4-FFF2-40B4-BE49-F238E27FC236}">
                <a16:creationId xmlns:a16="http://schemas.microsoft.com/office/drawing/2014/main" id="{961394C8-3242-4E49-8488-EA65D045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2A1E-0578-4696-B242-4A156E384791}" type="slidenum">
              <a:rPr lang="en-GB" altLang="en-US"/>
              <a:pPr/>
              <a:t>112</a:t>
            </a:fld>
            <a:endParaRPr lang="en-GB" altLang="en-US" sz="1400"/>
          </a:p>
        </p:txBody>
      </p:sp>
      <p:sp>
        <p:nvSpPr>
          <p:cNvPr id="399362" name="Rectangle 2">
            <a:extLst>
              <a:ext uri="{FF2B5EF4-FFF2-40B4-BE49-F238E27FC236}">
                <a16:creationId xmlns:a16="http://schemas.microsoft.com/office/drawing/2014/main" id="{7168C589-D82E-4BCC-8040-A1F5BF761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5334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Demux e.g. </a:t>
            </a:r>
            <a:r>
              <a:rPr lang="en-GB" altLang="en-US" sz="3200">
                <a:solidFill>
                  <a:srgbClr val="FF0000"/>
                </a:solidFill>
              </a:rPr>
              <a:t>1-line-to-8-line Demux</a:t>
            </a:r>
          </a:p>
        </p:txBody>
      </p:sp>
      <p:sp>
        <p:nvSpPr>
          <p:cNvPr id="399363" name="AutoShape 3">
            <a:extLst>
              <a:ext uri="{FF2B5EF4-FFF2-40B4-BE49-F238E27FC236}">
                <a16:creationId xmlns:a16="http://schemas.microsoft.com/office/drawing/2014/main" id="{E3B6714A-9241-4BB9-BC1E-C139D8C9B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8288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364" name="AutoShape 4">
            <a:extLst>
              <a:ext uri="{FF2B5EF4-FFF2-40B4-BE49-F238E27FC236}">
                <a16:creationId xmlns:a16="http://schemas.microsoft.com/office/drawing/2014/main" id="{487D052B-7F4C-40D7-804A-EA25DAAD6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3622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365" name="AutoShape 5">
            <a:extLst>
              <a:ext uri="{FF2B5EF4-FFF2-40B4-BE49-F238E27FC236}">
                <a16:creationId xmlns:a16="http://schemas.microsoft.com/office/drawing/2014/main" id="{BB590A2B-2C96-43AD-91A0-0A48A7582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718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366" name="AutoShape 6">
            <a:extLst>
              <a:ext uri="{FF2B5EF4-FFF2-40B4-BE49-F238E27FC236}">
                <a16:creationId xmlns:a16="http://schemas.microsoft.com/office/drawing/2014/main" id="{12A94E1A-A821-472A-81E8-E8389951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367" name="AutoShape 7">
            <a:extLst>
              <a:ext uri="{FF2B5EF4-FFF2-40B4-BE49-F238E27FC236}">
                <a16:creationId xmlns:a16="http://schemas.microsoft.com/office/drawing/2014/main" id="{147E94BB-6203-4EF9-91C7-10A1B45F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368" name="AutoShape 8">
            <a:extLst>
              <a:ext uri="{FF2B5EF4-FFF2-40B4-BE49-F238E27FC236}">
                <a16:creationId xmlns:a16="http://schemas.microsoft.com/office/drawing/2014/main" id="{56641381-8107-406A-8A55-0A66B20F2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006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369" name="AutoShape 9">
            <a:extLst>
              <a:ext uri="{FF2B5EF4-FFF2-40B4-BE49-F238E27FC236}">
                <a16:creationId xmlns:a16="http://schemas.microsoft.com/office/drawing/2014/main" id="{8453F8AF-259B-4642-9999-E7BAEE49B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4102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370" name="AutoShape 10">
            <a:extLst>
              <a:ext uri="{FF2B5EF4-FFF2-40B4-BE49-F238E27FC236}">
                <a16:creationId xmlns:a16="http://schemas.microsoft.com/office/drawing/2014/main" id="{4FDFB428-810C-41B1-B756-76CA146F5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198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371" name="Line 11">
            <a:extLst>
              <a:ext uri="{FF2B5EF4-FFF2-40B4-BE49-F238E27FC236}">
                <a16:creationId xmlns:a16="http://schemas.microsoft.com/office/drawing/2014/main" id="{129112FB-8296-4043-AF19-05353EC03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372" name="Text Box 12">
            <a:extLst>
              <a:ext uri="{FF2B5EF4-FFF2-40B4-BE49-F238E27FC236}">
                <a16:creationId xmlns:a16="http://schemas.microsoft.com/office/drawing/2014/main" id="{EF6F63C2-A063-4E5B-84BD-5283D0997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1714500"/>
            <a:ext cx="22225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O</a:t>
            </a:r>
            <a:r>
              <a:rPr lang="en-GB" altLang="en-US" sz="2000" b="1" baseline="-25000"/>
              <a:t>0</a:t>
            </a:r>
            <a:r>
              <a:rPr lang="en-GB" altLang="en-US" sz="2000" b="1"/>
              <a:t> = </a:t>
            </a:r>
            <a:r>
              <a:rPr lang="en-GB" altLang="en-US" sz="2000" b="1">
                <a:solidFill>
                  <a:srgbClr val="CC3300"/>
                </a:solidFill>
              </a:rPr>
              <a:t>I  </a:t>
            </a:r>
            <a:r>
              <a:rPr lang="en-GB" altLang="en-US" sz="2000" b="1">
                <a:solidFill>
                  <a:srgbClr val="5E51C1"/>
                </a:solidFill>
              </a:rPr>
              <a:t>when select inputs =</a:t>
            </a:r>
            <a:r>
              <a:rPr lang="en-GB" altLang="en-US" sz="2000" b="1">
                <a:solidFill>
                  <a:srgbClr val="CC3300"/>
                </a:solidFill>
              </a:rPr>
              <a:t> 000</a:t>
            </a:r>
          </a:p>
          <a:p>
            <a:pPr algn="l"/>
            <a:r>
              <a:rPr lang="en-GB" altLang="en-US" sz="2000" b="1">
                <a:solidFill>
                  <a:srgbClr val="008000"/>
                </a:solidFill>
              </a:rPr>
              <a:t>The rest of the outputs = 0</a:t>
            </a:r>
            <a:endParaRPr lang="en-GB" altLang="en-US" sz="2000" b="1" baseline="-25000">
              <a:solidFill>
                <a:srgbClr val="008000"/>
              </a:solidFill>
            </a:endParaRPr>
          </a:p>
        </p:txBody>
      </p:sp>
      <p:sp>
        <p:nvSpPr>
          <p:cNvPr id="399373" name="Line 13">
            <a:extLst>
              <a:ext uri="{FF2B5EF4-FFF2-40B4-BE49-F238E27FC236}">
                <a16:creationId xmlns:a16="http://schemas.microsoft.com/office/drawing/2014/main" id="{74649A9C-A372-45D3-B9BA-79F05F092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374" name="Line 14">
            <a:extLst>
              <a:ext uri="{FF2B5EF4-FFF2-40B4-BE49-F238E27FC236}">
                <a16:creationId xmlns:a16="http://schemas.microsoft.com/office/drawing/2014/main" id="{8A025069-588E-4A45-8BD7-239C75332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375" name="Line 15">
            <a:extLst>
              <a:ext uri="{FF2B5EF4-FFF2-40B4-BE49-F238E27FC236}">
                <a16:creationId xmlns:a16="http://schemas.microsoft.com/office/drawing/2014/main" id="{6D128DEB-B9AF-45D8-9BBA-F83224903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376" name="Line 16">
            <a:extLst>
              <a:ext uri="{FF2B5EF4-FFF2-40B4-BE49-F238E27FC236}">
                <a16:creationId xmlns:a16="http://schemas.microsoft.com/office/drawing/2014/main" id="{95A6D1B7-61FF-4041-B2F1-9F4CC4CD6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377" name="Line 17">
            <a:extLst>
              <a:ext uri="{FF2B5EF4-FFF2-40B4-BE49-F238E27FC236}">
                <a16:creationId xmlns:a16="http://schemas.microsoft.com/office/drawing/2014/main" id="{73334CFE-6E61-40DD-A9C9-8AC8D479A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378" name="Line 18">
            <a:extLst>
              <a:ext uri="{FF2B5EF4-FFF2-40B4-BE49-F238E27FC236}">
                <a16:creationId xmlns:a16="http://schemas.microsoft.com/office/drawing/2014/main" id="{5932889F-A9C3-4BA0-8A7C-19C18A8D0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379" name="Line 19">
            <a:extLst>
              <a:ext uri="{FF2B5EF4-FFF2-40B4-BE49-F238E27FC236}">
                <a16:creationId xmlns:a16="http://schemas.microsoft.com/office/drawing/2014/main" id="{5D6A93EA-89EC-455A-BA8E-925F52DDA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24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380" name="Line 20">
            <a:extLst>
              <a:ext uri="{FF2B5EF4-FFF2-40B4-BE49-F238E27FC236}">
                <a16:creationId xmlns:a16="http://schemas.microsoft.com/office/drawing/2014/main" id="{7888B06B-EBBD-4291-9533-AA1CE563D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8288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381" name="Line 21">
            <a:extLst>
              <a:ext uri="{FF2B5EF4-FFF2-40B4-BE49-F238E27FC236}">
                <a16:creationId xmlns:a16="http://schemas.microsoft.com/office/drawing/2014/main" id="{1DD933F7-B7DC-49AB-835B-5715440AB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8288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382" name="Line 22">
            <a:extLst>
              <a:ext uri="{FF2B5EF4-FFF2-40B4-BE49-F238E27FC236}">
                <a16:creationId xmlns:a16="http://schemas.microsoft.com/office/drawing/2014/main" id="{5BCA8E10-4A18-4C25-8F1B-2268FBDAC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8288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383" name="Line 23">
            <a:extLst>
              <a:ext uri="{FF2B5EF4-FFF2-40B4-BE49-F238E27FC236}">
                <a16:creationId xmlns:a16="http://schemas.microsoft.com/office/drawing/2014/main" id="{66B671B7-211D-403F-8AC5-9972843EE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8288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384" name="Line 24">
            <a:extLst>
              <a:ext uri="{FF2B5EF4-FFF2-40B4-BE49-F238E27FC236}">
                <a16:creationId xmlns:a16="http://schemas.microsoft.com/office/drawing/2014/main" id="{4AA558D0-E5F7-42B0-ABAF-4BCD65808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9050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385" name="Line 25">
            <a:extLst>
              <a:ext uri="{FF2B5EF4-FFF2-40B4-BE49-F238E27FC236}">
                <a16:creationId xmlns:a16="http://schemas.microsoft.com/office/drawing/2014/main" id="{52697F97-2E03-4FB3-9948-7451A0827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8288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386" name="Text Box 26">
            <a:extLst>
              <a:ext uri="{FF2B5EF4-FFF2-40B4-BE49-F238E27FC236}">
                <a16:creationId xmlns:a16="http://schemas.microsoft.com/office/drawing/2014/main" id="{FF7246FF-6827-49F4-9348-66734F9E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00188"/>
            <a:ext cx="407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S</a:t>
            </a:r>
            <a:r>
              <a:rPr lang="en-GB" altLang="en-US" sz="2000" b="1" baseline="-25000"/>
              <a:t>0</a:t>
            </a:r>
          </a:p>
        </p:txBody>
      </p:sp>
      <p:sp>
        <p:nvSpPr>
          <p:cNvPr id="399387" name="Text Box 27">
            <a:extLst>
              <a:ext uri="{FF2B5EF4-FFF2-40B4-BE49-F238E27FC236}">
                <a16:creationId xmlns:a16="http://schemas.microsoft.com/office/drawing/2014/main" id="{4C517D2E-C5C4-4C48-BA52-EEBCD3D44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00188"/>
            <a:ext cx="407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S</a:t>
            </a:r>
            <a:r>
              <a:rPr lang="en-GB" altLang="en-US" sz="2000" b="1" baseline="-25000"/>
              <a:t>1</a:t>
            </a:r>
          </a:p>
        </p:txBody>
      </p:sp>
      <p:sp>
        <p:nvSpPr>
          <p:cNvPr id="399388" name="Text Box 28">
            <a:extLst>
              <a:ext uri="{FF2B5EF4-FFF2-40B4-BE49-F238E27FC236}">
                <a16:creationId xmlns:a16="http://schemas.microsoft.com/office/drawing/2014/main" id="{E8A8FE9A-ADAF-44AB-90AC-E45AE53EF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500188"/>
            <a:ext cx="407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S</a:t>
            </a:r>
            <a:r>
              <a:rPr lang="en-GB" altLang="en-US" sz="2000" b="1" baseline="-25000"/>
              <a:t>2</a:t>
            </a:r>
          </a:p>
        </p:txBody>
      </p:sp>
      <p:sp>
        <p:nvSpPr>
          <p:cNvPr id="399389" name="Text Box 29">
            <a:extLst>
              <a:ext uri="{FF2B5EF4-FFF2-40B4-BE49-F238E27FC236}">
                <a16:creationId xmlns:a16="http://schemas.microsoft.com/office/drawing/2014/main" id="{92C8D58F-CD4E-4DB8-B855-F3D42A07B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/>
              <a:t>/S</a:t>
            </a:r>
            <a:r>
              <a:rPr lang="en-GB" altLang="en-US" sz="1800" b="1" baseline="-25000"/>
              <a:t>0</a:t>
            </a:r>
          </a:p>
        </p:txBody>
      </p:sp>
      <p:sp>
        <p:nvSpPr>
          <p:cNvPr id="399390" name="Text Box 30">
            <a:extLst>
              <a:ext uri="{FF2B5EF4-FFF2-40B4-BE49-F238E27FC236}">
                <a16:creationId xmlns:a16="http://schemas.microsoft.com/office/drawing/2014/main" id="{BB757F53-9FCD-4742-BB2B-BE770A28D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500188"/>
            <a:ext cx="477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/S</a:t>
            </a:r>
            <a:r>
              <a:rPr lang="en-GB" altLang="en-US" sz="2000" b="1" baseline="-25000"/>
              <a:t>1</a:t>
            </a:r>
          </a:p>
        </p:txBody>
      </p:sp>
      <p:sp>
        <p:nvSpPr>
          <p:cNvPr id="399391" name="Text Box 31">
            <a:extLst>
              <a:ext uri="{FF2B5EF4-FFF2-40B4-BE49-F238E27FC236}">
                <a16:creationId xmlns:a16="http://schemas.microsoft.com/office/drawing/2014/main" id="{715A2BC6-272C-4B4E-BDC2-FC1771AA4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524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/S</a:t>
            </a:r>
            <a:r>
              <a:rPr lang="en-GB" altLang="en-US" sz="2000" b="1" baseline="-25000"/>
              <a:t>2</a:t>
            </a:r>
          </a:p>
        </p:txBody>
      </p:sp>
      <p:grpSp>
        <p:nvGrpSpPr>
          <p:cNvPr id="399392" name="Group 32">
            <a:extLst>
              <a:ext uri="{FF2B5EF4-FFF2-40B4-BE49-F238E27FC236}">
                <a16:creationId xmlns:a16="http://schemas.microsoft.com/office/drawing/2014/main" id="{460AAE07-E274-45AE-9FDB-B5FECC2D5C2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828800"/>
            <a:ext cx="3124200" cy="420688"/>
            <a:chOff x="1344" y="1152"/>
            <a:chExt cx="1968" cy="265"/>
          </a:xfrm>
        </p:grpSpPr>
        <p:sp>
          <p:nvSpPr>
            <p:cNvPr id="399393" name="Line 33">
              <a:extLst>
                <a:ext uri="{FF2B5EF4-FFF2-40B4-BE49-F238E27FC236}">
                  <a16:creationId xmlns:a16="http://schemas.microsoft.com/office/drawing/2014/main" id="{C7832512-51AB-4796-BA32-C23F93A36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200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394" name="Line 34">
              <a:extLst>
                <a:ext uri="{FF2B5EF4-FFF2-40B4-BE49-F238E27FC236}">
                  <a16:creationId xmlns:a16="http://schemas.microsoft.com/office/drawing/2014/main" id="{B7299253-AC80-4736-BAE9-49729A29A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296"/>
              <a:ext cx="11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395" name="Oval 35">
              <a:extLst>
                <a:ext uri="{FF2B5EF4-FFF2-40B4-BE49-F238E27FC236}">
                  <a16:creationId xmlns:a16="http://schemas.microsoft.com/office/drawing/2014/main" id="{002AC480-0146-462A-A414-5384BC98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4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396" name="Oval 36">
              <a:extLst>
                <a:ext uri="{FF2B5EF4-FFF2-40B4-BE49-F238E27FC236}">
                  <a16:creationId xmlns:a16="http://schemas.microsoft.com/office/drawing/2014/main" id="{4B265861-475B-4737-B14E-1D49F6819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152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397" name="Line 37">
              <a:extLst>
                <a:ext uri="{FF2B5EF4-FFF2-40B4-BE49-F238E27FC236}">
                  <a16:creationId xmlns:a16="http://schemas.microsoft.com/office/drawing/2014/main" id="{05772C5E-CD81-470C-99F6-5E0EADEA3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1392"/>
              <a:ext cx="19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398" name="Oval 38">
              <a:extLst>
                <a:ext uri="{FF2B5EF4-FFF2-40B4-BE49-F238E27FC236}">
                  <a16:creationId xmlns:a16="http://schemas.microsoft.com/office/drawing/2014/main" id="{13DCB1DE-309B-47CE-8F47-A65F61914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4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99399" name="Group 39">
            <a:extLst>
              <a:ext uri="{FF2B5EF4-FFF2-40B4-BE49-F238E27FC236}">
                <a16:creationId xmlns:a16="http://schemas.microsoft.com/office/drawing/2014/main" id="{E108756B-C8BA-48E5-93C2-5B26A9511A10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362200"/>
            <a:ext cx="3657600" cy="420688"/>
            <a:chOff x="1008" y="1488"/>
            <a:chExt cx="2304" cy="265"/>
          </a:xfrm>
        </p:grpSpPr>
        <p:sp>
          <p:nvSpPr>
            <p:cNvPr id="399400" name="Line 40">
              <a:extLst>
                <a:ext uri="{FF2B5EF4-FFF2-40B4-BE49-F238E27FC236}">
                  <a16:creationId xmlns:a16="http://schemas.microsoft.com/office/drawing/2014/main" id="{1B661221-640B-4A02-9442-3F77633F4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401" name="Oval 41">
              <a:extLst>
                <a:ext uri="{FF2B5EF4-FFF2-40B4-BE49-F238E27FC236}">
                  <a16:creationId xmlns:a16="http://schemas.microsoft.com/office/drawing/2014/main" id="{D9F2071D-16F0-48B3-A022-037AB7A84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48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02" name="Line 42">
              <a:extLst>
                <a:ext uri="{FF2B5EF4-FFF2-40B4-BE49-F238E27FC236}">
                  <a16:creationId xmlns:a16="http://schemas.microsoft.com/office/drawing/2014/main" id="{F7FF455D-3636-4C8A-B36A-5DB87A016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728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403" name="Oval 43">
              <a:extLst>
                <a:ext uri="{FF2B5EF4-FFF2-40B4-BE49-F238E27FC236}">
                  <a16:creationId xmlns:a16="http://schemas.microsoft.com/office/drawing/2014/main" id="{300C4A88-DC1E-4B89-94D4-0AEB4B61F5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1680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04" name="Line 44">
              <a:extLst>
                <a:ext uri="{FF2B5EF4-FFF2-40B4-BE49-F238E27FC236}">
                  <a16:creationId xmlns:a16="http://schemas.microsoft.com/office/drawing/2014/main" id="{118B216D-06EE-4975-BDD6-E1B3FC1FF0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405" name="Oval 45">
              <a:extLst>
                <a:ext uri="{FF2B5EF4-FFF2-40B4-BE49-F238E27FC236}">
                  <a16:creationId xmlns:a16="http://schemas.microsoft.com/office/drawing/2014/main" id="{FDD6CD17-6A92-44C1-94E3-87D55611A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8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99406" name="Group 46">
            <a:extLst>
              <a:ext uri="{FF2B5EF4-FFF2-40B4-BE49-F238E27FC236}">
                <a16:creationId xmlns:a16="http://schemas.microsoft.com/office/drawing/2014/main" id="{C49C9372-E9B0-4FE3-AB0D-FDCCA46FF305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2984500"/>
            <a:ext cx="3124200" cy="420688"/>
            <a:chOff x="1344" y="1872"/>
            <a:chExt cx="1968" cy="265"/>
          </a:xfrm>
        </p:grpSpPr>
        <p:sp>
          <p:nvSpPr>
            <p:cNvPr id="399407" name="Line 47">
              <a:extLst>
                <a:ext uri="{FF2B5EF4-FFF2-40B4-BE49-F238E27FC236}">
                  <a16:creationId xmlns:a16="http://schemas.microsoft.com/office/drawing/2014/main" id="{F2536ED2-3F1D-4454-87DA-AC54214739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408" name="Oval 48">
              <a:extLst>
                <a:ext uri="{FF2B5EF4-FFF2-40B4-BE49-F238E27FC236}">
                  <a16:creationId xmlns:a16="http://schemas.microsoft.com/office/drawing/2014/main" id="{7D9F8511-6BF7-46C8-90D7-8A0423C570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2" y="1872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09" name="Line 49">
              <a:extLst>
                <a:ext uri="{FF2B5EF4-FFF2-40B4-BE49-F238E27FC236}">
                  <a16:creationId xmlns:a16="http://schemas.microsoft.com/office/drawing/2014/main" id="{7ABA8555-9869-498F-B52F-2D27E1D07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11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410" name="Oval 50">
              <a:extLst>
                <a:ext uri="{FF2B5EF4-FFF2-40B4-BE49-F238E27FC236}">
                  <a16:creationId xmlns:a16="http://schemas.microsoft.com/office/drawing/2014/main" id="{161BF16A-E9B4-4042-8E45-DBE2387DE6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11" name="Oval 51">
              <a:extLst>
                <a:ext uri="{FF2B5EF4-FFF2-40B4-BE49-F238E27FC236}">
                  <a16:creationId xmlns:a16="http://schemas.microsoft.com/office/drawing/2014/main" id="{11FBFDDE-CD75-40A9-AFFF-1CC77BA2DB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96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12" name="Line 52">
              <a:extLst>
                <a:ext uri="{FF2B5EF4-FFF2-40B4-BE49-F238E27FC236}">
                  <a16:creationId xmlns:a16="http://schemas.microsoft.com/office/drawing/2014/main" id="{0B80FAB4-5ADB-4F33-A211-7802132C9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01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9413" name="Group 53">
            <a:extLst>
              <a:ext uri="{FF2B5EF4-FFF2-40B4-BE49-F238E27FC236}">
                <a16:creationId xmlns:a16="http://schemas.microsoft.com/office/drawing/2014/main" id="{23DE6E35-850C-47DB-92B3-1895CF12BC5D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3581400"/>
            <a:ext cx="3657600" cy="420688"/>
            <a:chOff x="1008" y="2256"/>
            <a:chExt cx="2304" cy="265"/>
          </a:xfrm>
        </p:grpSpPr>
        <p:sp>
          <p:nvSpPr>
            <p:cNvPr id="399414" name="Line 54">
              <a:extLst>
                <a:ext uri="{FF2B5EF4-FFF2-40B4-BE49-F238E27FC236}">
                  <a16:creationId xmlns:a16="http://schemas.microsoft.com/office/drawing/2014/main" id="{59DCB9B8-F6BC-4952-8FC3-9FE835CCC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415" name="Oval 55">
              <a:extLst>
                <a:ext uri="{FF2B5EF4-FFF2-40B4-BE49-F238E27FC236}">
                  <a16:creationId xmlns:a16="http://schemas.microsoft.com/office/drawing/2014/main" id="{F7AAF586-5360-4A79-BDCB-6D5C1C364D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2" y="2256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16" name="Line 56">
              <a:extLst>
                <a:ext uri="{FF2B5EF4-FFF2-40B4-BE49-F238E27FC236}">
                  <a16:creationId xmlns:a16="http://schemas.microsoft.com/office/drawing/2014/main" id="{4E3B3F5E-333C-4723-9B76-03F85EF99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49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417" name="Oval 57">
              <a:extLst>
                <a:ext uri="{FF2B5EF4-FFF2-40B4-BE49-F238E27FC236}">
                  <a16:creationId xmlns:a16="http://schemas.microsoft.com/office/drawing/2014/main" id="{E604DF01-319B-4335-85F3-1B28F53A92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244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18" name="Oval 58">
              <a:extLst>
                <a:ext uri="{FF2B5EF4-FFF2-40B4-BE49-F238E27FC236}">
                  <a16:creationId xmlns:a16="http://schemas.microsoft.com/office/drawing/2014/main" id="{491C79CE-BB45-40E0-B93C-9D38C59C7E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2352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19" name="Line 59">
              <a:extLst>
                <a:ext uri="{FF2B5EF4-FFF2-40B4-BE49-F238E27FC236}">
                  <a16:creationId xmlns:a16="http://schemas.microsoft.com/office/drawing/2014/main" id="{0C8387E2-A493-4E72-ABBC-8C21EFC68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4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9420" name="Group 60">
            <a:extLst>
              <a:ext uri="{FF2B5EF4-FFF2-40B4-BE49-F238E27FC236}">
                <a16:creationId xmlns:a16="http://schemas.microsoft.com/office/drawing/2014/main" id="{29F21A8C-265B-42C8-ACED-52B894F4FE6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191000"/>
            <a:ext cx="3132138" cy="420688"/>
            <a:chOff x="1344" y="2640"/>
            <a:chExt cx="1973" cy="265"/>
          </a:xfrm>
        </p:grpSpPr>
        <p:sp>
          <p:nvSpPr>
            <p:cNvPr id="399421" name="Line 61">
              <a:extLst>
                <a:ext uri="{FF2B5EF4-FFF2-40B4-BE49-F238E27FC236}">
                  <a16:creationId xmlns:a16="http://schemas.microsoft.com/office/drawing/2014/main" id="{E5048A64-FE46-46AE-A5D8-C1A9C1282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78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422" name="Oval 62">
              <a:extLst>
                <a:ext uri="{FF2B5EF4-FFF2-40B4-BE49-F238E27FC236}">
                  <a16:creationId xmlns:a16="http://schemas.microsoft.com/office/drawing/2014/main" id="{8EC7E989-9927-4994-A39A-9910EA191B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736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23" name="Line 63">
              <a:extLst>
                <a:ext uri="{FF2B5EF4-FFF2-40B4-BE49-F238E27FC236}">
                  <a16:creationId xmlns:a16="http://schemas.microsoft.com/office/drawing/2014/main" id="{6459FB41-CF12-4E0E-9F8C-6DB7F4C8A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88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424" name="Oval 64">
              <a:extLst>
                <a:ext uri="{FF2B5EF4-FFF2-40B4-BE49-F238E27FC236}">
                  <a16:creationId xmlns:a16="http://schemas.microsoft.com/office/drawing/2014/main" id="{62AF7C48-4D39-4789-BBD7-B6A0724F80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832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25" name="Oval 65">
              <a:extLst>
                <a:ext uri="{FF2B5EF4-FFF2-40B4-BE49-F238E27FC236}">
                  <a16:creationId xmlns:a16="http://schemas.microsoft.com/office/drawing/2014/main" id="{1A5FA53D-EE8F-4C9F-B61D-CC31E73390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2640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26" name="Line 66">
              <a:extLst>
                <a:ext uri="{FF2B5EF4-FFF2-40B4-BE49-F238E27FC236}">
                  <a16:creationId xmlns:a16="http://schemas.microsoft.com/office/drawing/2014/main" id="{AB093E75-A5B0-42C4-A33D-E57B39A999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84" y="2677"/>
              <a:ext cx="8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9427" name="Group 67">
            <a:extLst>
              <a:ext uri="{FF2B5EF4-FFF2-40B4-BE49-F238E27FC236}">
                <a16:creationId xmlns:a16="http://schemas.microsoft.com/office/drawing/2014/main" id="{08ADAEA3-EFA6-4763-A080-A1626BAD71C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800600"/>
            <a:ext cx="3657600" cy="420688"/>
            <a:chOff x="1008" y="3024"/>
            <a:chExt cx="2304" cy="265"/>
          </a:xfrm>
        </p:grpSpPr>
        <p:sp>
          <p:nvSpPr>
            <p:cNvPr id="399428" name="Line 68">
              <a:extLst>
                <a:ext uri="{FF2B5EF4-FFF2-40B4-BE49-F238E27FC236}">
                  <a16:creationId xmlns:a16="http://schemas.microsoft.com/office/drawing/2014/main" id="{36B58D3A-3663-4351-81F0-437F4D8E4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3264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429" name="Oval 69">
              <a:extLst>
                <a:ext uri="{FF2B5EF4-FFF2-40B4-BE49-F238E27FC236}">
                  <a16:creationId xmlns:a16="http://schemas.microsoft.com/office/drawing/2014/main" id="{32F5411C-8CEB-474F-AE31-B70FCCE042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216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30" name="Line 70">
              <a:extLst>
                <a:ext uri="{FF2B5EF4-FFF2-40B4-BE49-F238E27FC236}">
                  <a16:creationId xmlns:a16="http://schemas.microsoft.com/office/drawing/2014/main" id="{A6CA85EE-73D5-43F0-B04F-695CF1722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431" name="Oval 71">
              <a:extLst>
                <a:ext uri="{FF2B5EF4-FFF2-40B4-BE49-F238E27FC236}">
                  <a16:creationId xmlns:a16="http://schemas.microsoft.com/office/drawing/2014/main" id="{F442C0E3-BADD-48D7-A5BE-294F1880C9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3120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32" name="Oval 72">
              <a:extLst>
                <a:ext uri="{FF2B5EF4-FFF2-40B4-BE49-F238E27FC236}">
                  <a16:creationId xmlns:a16="http://schemas.microsoft.com/office/drawing/2014/main" id="{C9E70111-918D-420C-8546-A54BC5B553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02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33" name="Line 73">
              <a:extLst>
                <a:ext uri="{FF2B5EF4-FFF2-40B4-BE49-F238E27FC236}">
                  <a16:creationId xmlns:a16="http://schemas.microsoft.com/office/drawing/2014/main" id="{8A044710-BD1E-4BDF-A88C-B523AC4B65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30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9434" name="Group 74">
            <a:extLst>
              <a:ext uri="{FF2B5EF4-FFF2-40B4-BE49-F238E27FC236}">
                <a16:creationId xmlns:a16="http://schemas.microsoft.com/office/drawing/2014/main" id="{1415CB38-C243-437F-A76F-10BEF22DA5FA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5410200"/>
            <a:ext cx="3132138" cy="420688"/>
            <a:chOff x="1344" y="3408"/>
            <a:chExt cx="1973" cy="265"/>
          </a:xfrm>
        </p:grpSpPr>
        <p:sp>
          <p:nvSpPr>
            <p:cNvPr id="399435" name="Line 75">
              <a:extLst>
                <a:ext uri="{FF2B5EF4-FFF2-40B4-BE49-F238E27FC236}">
                  <a16:creationId xmlns:a16="http://schemas.microsoft.com/office/drawing/2014/main" id="{8E56D1AD-C81E-4D24-8E80-8BA8EF84E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64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436" name="Oval 76">
              <a:extLst>
                <a:ext uri="{FF2B5EF4-FFF2-40B4-BE49-F238E27FC236}">
                  <a16:creationId xmlns:a16="http://schemas.microsoft.com/office/drawing/2014/main" id="{3B6087F7-86C8-4A99-8036-A33E90A622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3600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37" name="Oval 77">
              <a:extLst>
                <a:ext uri="{FF2B5EF4-FFF2-40B4-BE49-F238E27FC236}">
                  <a16:creationId xmlns:a16="http://schemas.microsoft.com/office/drawing/2014/main" id="{5DB36E1C-EC0B-4CC0-B0BD-260E0E0F5B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350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38" name="Line 78">
              <a:extLst>
                <a:ext uri="{FF2B5EF4-FFF2-40B4-BE49-F238E27FC236}">
                  <a16:creationId xmlns:a16="http://schemas.microsoft.com/office/drawing/2014/main" id="{01E2F39A-8FD4-4E25-B77F-2ECEFB3B90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764" y="3541"/>
              <a:ext cx="1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439" name="Oval 79">
              <a:extLst>
                <a:ext uri="{FF2B5EF4-FFF2-40B4-BE49-F238E27FC236}">
                  <a16:creationId xmlns:a16="http://schemas.microsoft.com/office/drawing/2014/main" id="{D932444A-8D07-4DA0-AF77-A3527D16F1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40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40" name="Line 80">
              <a:extLst>
                <a:ext uri="{FF2B5EF4-FFF2-40B4-BE49-F238E27FC236}">
                  <a16:creationId xmlns:a16="http://schemas.microsoft.com/office/drawing/2014/main" id="{08E47F90-F571-4C83-B880-3EE76C8977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84" y="3445"/>
              <a:ext cx="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9441" name="Group 81">
            <a:extLst>
              <a:ext uri="{FF2B5EF4-FFF2-40B4-BE49-F238E27FC236}">
                <a16:creationId xmlns:a16="http://schemas.microsoft.com/office/drawing/2014/main" id="{0E5686AD-B4E9-43F1-BDE3-9D42F7A08DE6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6019800"/>
            <a:ext cx="3657600" cy="420688"/>
            <a:chOff x="1008" y="3792"/>
            <a:chExt cx="2304" cy="265"/>
          </a:xfrm>
        </p:grpSpPr>
        <p:sp>
          <p:nvSpPr>
            <p:cNvPr id="399442" name="Line 82">
              <a:extLst>
                <a:ext uri="{FF2B5EF4-FFF2-40B4-BE49-F238E27FC236}">
                  <a16:creationId xmlns:a16="http://schemas.microsoft.com/office/drawing/2014/main" id="{E0812DCC-F9A4-4661-8AA9-E69E1FDF5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403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443" name="Oval 83">
              <a:extLst>
                <a:ext uri="{FF2B5EF4-FFF2-40B4-BE49-F238E27FC236}">
                  <a16:creationId xmlns:a16="http://schemas.microsoft.com/office/drawing/2014/main" id="{F0CF05F3-A6A4-4087-82D5-B533762509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98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44" name="Oval 84">
              <a:extLst>
                <a:ext uri="{FF2B5EF4-FFF2-40B4-BE49-F238E27FC236}">
                  <a16:creationId xmlns:a16="http://schemas.microsoft.com/office/drawing/2014/main" id="{FBA885CB-724E-493A-8E2B-F252C16A1B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388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45" name="Line 85">
              <a:extLst>
                <a:ext uri="{FF2B5EF4-FFF2-40B4-BE49-F238E27FC236}">
                  <a16:creationId xmlns:a16="http://schemas.microsoft.com/office/drawing/2014/main" id="{626D2DBF-DADD-4170-BD75-2CAB783C5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93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446" name="Oval 86">
              <a:extLst>
                <a:ext uri="{FF2B5EF4-FFF2-40B4-BE49-F238E27FC236}">
                  <a16:creationId xmlns:a16="http://schemas.microsoft.com/office/drawing/2014/main" id="{8ED59C2D-3406-4F04-B8C6-5C4FEE8322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792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99447" name="Line 87">
              <a:extLst>
                <a:ext uri="{FF2B5EF4-FFF2-40B4-BE49-F238E27FC236}">
                  <a16:creationId xmlns:a16="http://schemas.microsoft.com/office/drawing/2014/main" id="{B1756C5D-2658-4BEB-8ACC-85C2F47F6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38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9448" name="Group 88">
            <a:extLst>
              <a:ext uri="{FF2B5EF4-FFF2-40B4-BE49-F238E27FC236}">
                <a16:creationId xmlns:a16="http://schemas.microsoft.com/office/drawing/2014/main" id="{2178D591-9806-4A2D-8805-1363DA93DBA1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1460500"/>
            <a:ext cx="1417638" cy="5092700"/>
            <a:chOff x="136" y="920"/>
            <a:chExt cx="893" cy="3112"/>
          </a:xfrm>
        </p:grpSpPr>
        <p:sp>
          <p:nvSpPr>
            <p:cNvPr id="399449" name="Line 89">
              <a:extLst>
                <a:ext uri="{FF2B5EF4-FFF2-40B4-BE49-F238E27FC236}">
                  <a16:creationId xmlns:a16="http://schemas.microsoft.com/office/drawing/2014/main" id="{00ACB0CB-0D4C-42AA-A097-0ED28F3FE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152"/>
              <a:ext cx="0" cy="28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9450" name="Text Box 90">
              <a:extLst>
                <a:ext uri="{FF2B5EF4-FFF2-40B4-BE49-F238E27FC236}">
                  <a16:creationId xmlns:a16="http://schemas.microsoft.com/office/drawing/2014/main" id="{479099E9-D801-4163-ADEF-32B98B7FD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920"/>
              <a:ext cx="893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GB" altLang="en-US" sz="2000">
                  <a:solidFill>
                    <a:srgbClr val="FF0000"/>
                  </a:solidFill>
                </a:rPr>
                <a:t>data input </a:t>
              </a:r>
              <a:r>
                <a:rPr lang="en-GB" altLang="en-US" sz="2000" b="1">
                  <a:solidFill>
                    <a:srgbClr val="FF0000"/>
                  </a:solidFill>
                </a:rPr>
                <a:t>I</a:t>
              </a:r>
            </a:p>
          </p:txBody>
        </p:sp>
      </p:grpSp>
      <p:sp>
        <p:nvSpPr>
          <p:cNvPr id="399451" name="Line 91">
            <a:extLst>
              <a:ext uri="{FF2B5EF4-FFF2-40B4-BE49-F238E27FC236}">
                <a16:creationId xmlns:a16="http://schemas.microsoft.com/office/drawing/2014/main" id="{FD64EB3B-7196-4965-8F2C-AB7B454172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133600"/>
            <a:ext cx="426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452" name="Line 92">
            <a:extLst>
              <a:ext uri="{FF2B5EF4-FFF2-40B4-BE49-F238E27FC236}">
                <a16:creationId xmlns:a16="http://schemas.microsoft.com/office/drawing/2014/main" id="{4E8C90AF-163A-4FC9-8AC0-995DDD2617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886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453" name="Line 93">
            <a:extLst>
              <a:ext uri="{FF2B5EF4-FFF2-40B4-BE49-F238E27FC236}">
                <a16:creationId xmlns:a16="http://schemas.microsoft.com/office/drawing/2014/main" id="{DFF42102-E4AA-411F-BDBA-034A155EA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2893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454" name="Line 94">
            <a:extLst>
              <a:ext uri="{FF2B5EF4-FFF2-40B4-BE49-F238E27FC236}">
                <a16:creationId xmlns:a16="http://schemas.microsoft.com/office/drawing/2014/main" id="{82434784-5BE1-4D94-9D4F-98203423C8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667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455" name="Line 95">
            <a:extLst>
              <a:ext uri="{FF2B5EF4-FFF2-40B4-BE49-F238E27FC236}">
                <a16:creationId xmlns:a16="http://schemas.microsoft.com/office/drawing/2014/main" id="{21C35DD6-280F-4620-A3EB-3CC9987615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5715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456" name="Line 96">
            <a:extLst>
              <a:ext uri="{FF2B5EF4-FFF2-40B4-BE49-F238E27FC236}">
                <a16:creationId xmlns:a16="http://schemas.microsoft.com/office/drawing/2014/main" id="{F3D4476A-537C-4EE9-B909-EFBEAF47EE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5105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457" name="Line 97">
            <a:extLst>
              <a:ext uri="{FF2B5EF4-FFF2-40B4-BE49-F238E27FC236}">
                <a16:creationId xmlns:a16="http://schemas.microsoft.com/office/drawing/2014/main" id="{ECED8425-2DC5-42E0-9FFD-5C421BC5BE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4495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458" name="Line 98">
            <a:extLst>
              <a:ext uri="{FF2B5EF4-FFF2-40B4-BE49-F238E27FC236}">
                <a16:creationId xmlns:a16="http://schemas.microsoft.com/office/drawing/2014/main" id="{8FFE0308-4B27-4E62-B77D-369A0CE3B1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900" y="63246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99459" name="Oval 99">
            <a:extLst>
              <a:ext uri="{FF2B5EF4-FFF2-40B4-BE49-F238E27FC236}">
                <a16:creationId xmlns:a16="http://schemas.microsoft.com/office/drawing/2014/main" id="{94320FC8-A6AE-4639-B1BC-18302AC0CC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56388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460" name="Oval 100">
            <a:extLst>
              <a:ext uri="{FF2B5EF4-FFF2-40B4-BE49-F238E27FC236}">
                <a16:creationId xmlns:a16="http://schemas.microsoft.com/office/drawing/2014/main" id="{928D344D-DA9F-486E-8BC8-153A6BAA17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62484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461" name="Oval 101">
            <a:extLst>
              <a:ext uri="{FF2B5EF4-FFF2-40B4-BE49-F238E27FC236}">
                <a16:creationId xmlns:a16="http://schemas.microsoft.com/office/drawing/2014/main" id="{F01A7A35-F1A9-47D1-886B-A46DB3C221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4196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462" name="Oval 102">
            <a:extLst>
              <a:ext uri="{FF2B5EF4-FFF2-40B4-BE49-F238E27FC236}">
                <a16:creationId xmlns:a16="http://schemas.microsoft.com/office/drawing/2014/main" id="{AFAEBA71-706B-40EF-A28C-526F1BB4BC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50292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463" name="Oval 103">
            <a:extLst>
              <a:ext uri="{FF2B5EF4-FFF2-40B4-BE49-F238E27FC236}">
                <a16:creationId xmlns:a16="http://schemas.microsoft.com/office/drawing/2014/main" id="{300B431B-0E1D-441E-A722-8366958E67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7100" y="32131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464" name="Oval 104">
            <a:extLst>
              <a:ext uri="{FF2B5EF4-FFF2-40B4-BE49-F238E27FC236}">
                <a16:creationId xmlns:a16="http://schemas.microsoft.com/office/drawing/2014/main" id="{8A6DB811-0F7F-4FEB-B0E1-4C3E943F2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38100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465" name="Oval 105">
            <a:extLst>
              <a:ext uri="{FF2B5EF4-FFF2-40B4-BE49-F238E27FC236}">
                <a16:creationId xmlns:a16="http://schemas.microsoft.com/office/drawing/2014/main" id="{B7D41543-C90D-4E88-A227-3630B4AD3E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25908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466" name="Oval 106">
            <a:extLst>
              <a:ext uri="{FF2B5EF4-FFF2-40B4-BE49-F238E27FC236}">
                <a16:creationId xmlns:a16="http://schemas.microsoft.com/office/drawing/2014/main" id="{03F9574C-B647-47EE-BFE3-16F0C63E5D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20574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99467" name="Text Box 107">
            <a:extLst>
              <a:ext uri="{FF2B5EF4-FFF2-40B4-BE49-F238E27FC236}">
                <a16:creationId xmlns:a16="http://schemas.microsoft.com/office/drawing/2014/main" id="{487F8413-26FC-4AA9-BB4A-A84D836D1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26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9-8 Demultiplexer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ooter Placeholder 3">
            <a:extLst>
              <a:ext uri="{FF2B5EF4-FFF2-40B4-BE49-F238E27FC236}">
                <a16:creationId xmlns:a16="http://schemas.microsoft.com/office/drawing/2014/main" id="{9D0B6795-2112-4F9E-85AD-87C696DA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09" name="Slide Number Placeholder 4">
            <a:extLst>
              <a:ext uri="{FF2B5EF4-FFF2-40B4-BE49-F238E27FC236}">
                <a16:creationId xmlns:a16="http://schemas.microsoft.com/office/drawing/2014/main" id="{3C2B911E-AF8B-4771-B566-5A14CF68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00D5-6A08-4009-AE2F-6196B159AEC4}" type="slidenum">
              <a:rPr lang="en-GB" altLang="en-US"/>
              <a:pPr/>
              <a:t>113</a:t>
            </a:fld>
            <a:endParaRPr lang="en-GB" altLang="en-US" sz="1400"/>
          </a:p>
        </p:txBody>
      </p:sp>
      <p:sp>
        <p:nvSpPr>
          <p:cNvPr id="400386" name="Rectangle 2">
            <a:extLst>
              <a:ext uri="{FF2B5EF4-FFF2-40B4-BE49-F238E27FC236}">
                <a16:creationId xmlns:a16="http://schemas.microsoft.com/office/drawing/2014/main" id="{849B35AD-FC63-4009-A235-260576672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5334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Demux e.g. </a:t>
            </a:r>
            <a:r>
              <a:rPr lang="en-GB" altLang="en-US" sz="3200">
                <a:solidFill>
                  <a:srgbClr val="FF0000"/>
                </a:solidFill>
              </a:rPr>
              <a:t>1-line-to-8-line Demux</a:t>
            </a:r>
          </a:p>
        </p:txBody>
      </p:sp>
      <p:sp>
        <p:nvSpPr>
          <p:cNvPr id="400387" name="AutoShape 3">
            <a:extLst>
              <a:ext uri="{FF2B5EF4-FFF2-40B4-BE49-F238E27FC236}">
                <a16:creationId xmlns:a16="http://schemas.microsoft.com/office/drawing/2014/main" id="{7FB9D1BE-86F2-4AAC-864D-3BB551623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8288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0388" name="AutoShape 4">
            <a:extLst>
              <a:ext uri="{FF2B5EF4-FFF2-40B4-BE49-F238E27FC236}">
                <a16:creationId xmlns:a16="http://schemas.microsoft.com/office/drawing/2014/main" id="{24C76453-3CEC-4A3F-B99C-A6D1C9EAA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3622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0389" name="AutoShape 5">
            <a:extLst>
              <a:ext uri="{FF2B5EF4-FFF2-40B4-BE49-F238E27FC236}">
                <a16:creationId xmlns:a16="http://schemas.microsoft.com/office/drawing/2014/main" id="{3A69FC7C-B895-425F-830A-477146612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718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0390" name="AutoShape 6">
            <a:extLst>
              <a:ext uri="{FF2B5EF4-FFF2-40B4-BE49-F238E27FC236}">
                <a16:creationId xmlns:a16="http://schemas.microsoft.com/office/drawing/2014/main" id="{F5AF7D81-5650-402C-A990-DFC6DF9C7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0391" name="AutoShape 7">
            <a:extLst>
              <a:ext uri="{FF2B5EF4-FFF2-40B4-BE49-F238E27FC236}">
                <a16:creationId xmlns:a16="http://schemas.microsoft.com/office/drawing/2014/main" id="{2ABD9EAD-FBCE-4240-9323-B3A4524D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0392" name="AutoShape 8">
            <a:extLst>
              <a:ext uri="{FF2B5EF4-FFF2-40B4-BE49-F238E27FC236}">
                <a16:creationId xmlns:a16="http://schemas.microsoft.com/office/drawing/2014/main" id="{8BD57929-D371-4CFE-8459-430C47775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006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0393" name="AutoShape 9">
            <a:extLst>
              <a:ext uri="{FF2B5EF4-FFF2-40B4-BE49-F238E27FC236}">
                <a16:creationId xmlns:a16="http://schemas.microsoft.com/office/drawing/2014/main" id="{9FBA869B-FD03-43E1-910C-B9310F8F5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4102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0394" name="AutoShape 10">
            <a:extLst>
              <a:ext uri="{FF2B5EF4-FFF2-40B4-BE49-F238E27FC236}">
                <a16:creationId xmlns:a16="http://schemas.microsoft.com/office/drawing/2014/main" id="{9DDABBF3-7094-44E8-89E1-B519AFDD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198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0395" name="Line 11">
            <a:extLst>
              <a:ext uri="{FF2B5EF4-FFF2-40B4-BE49-F238E27FC236}">
                <a16:creationId xmlns:a16="http://schemas.microsoft.com/office/drawing/2014/main" id="{F9E54B5C-15CE-4E84-BA93-A171D19A4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396" name="Text Box 12">
            <a:extLst>
              <a:ext uri="{FF2B5EF4-FFF2-40B4-BE49-F238E27FC236}">
                <a16:creationId xmlns:a16="http://schemas.microsoft.com/office/drawing/2014/main" id="{712E1AA7-B42D-47A8-AD34-13193AD20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2362200"/>
            <a:ext cx="22225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O</a:t>
            </a:r>
            <a:r>
              <a:rPr lang="en-GB" altLang="en-US" sz="2000" b="1" baseline="-25000"/>
              <a:t>1</a:t>
            </a:r>
            <a:r>
              <a:rPr lang="en-GB" altLang="en-US" sz="2000" b="1"/>
              <a:t> = </a:t>
            </a:r>
            <a:r>
              <a:rPr lang="en-GB" altLang="en-US" sz="2000" b="1">
                <a:solidFill>
                  <a:srgbClr val="CC3300"/>
                </a:solidFill>
              </a:rPr>
              <a:t>I  </a:t>
            </a:r>
            <a:r>
              <a:rPr lang="en-GB" altLang="en-US" sz="2000" b="1">
                <a:solidFill>
                  <a:srgbClr val="5E51C1"/>
                </a:solidFill>
              </a:rPr>
              <a:t>when select inputs =</a:t>
            </a:r>
            <a:r>
              <a:rPr lang="en-GB" altLang="en-US" sz="2000" b="1">
                <a:solidFill>
                  <a:srgbClr val="CC3300"/>
                </a:solidFill>
              </a:rPr>
              <a:t> 001</a:t>
            </a:r>
          </a:p>
          <a:p>
            <a:pPr algn="l"/>
            <a:r>
              <a:rPr lang="en-GB" altLang="en-US" sz="2000" b="1">
                <a:solidFill>
                  <a:srgbClr val="008000"/>
                </a:solidFill>
              </a:rPr>
              <a:t>The rest of the outputs = 0</a:t>
            </a:r>
            <a:endParaRPr lang="en-GB" altLang="en-US" sz="2000" b="1" baseline="-25000">
              <a:solidFill>
                <a:srgbClr val="008000"/>
              </a:solidFill>
            </a:endParaRPr>
          </a:p>
        </p:txBody>
      </p:sp>
      <p:sp>
        <p:nvSpPr>
          <p:cNvPr id="400397" name="Line 13">
            <a:extLst>
              <a:ext uri="{FF2B5EF4-FFF2-40B4-BE49-F238E27FC236}">
                <a16:creationId xmlns:a16="http://schemas.microsoft.com/office/drawing/2014/main" id="{66E8E269-A275-4DD5-9A21-FA61CACED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398" name="Line 14">
            <a:extLst>
              <a:ext uri="{FF2B5EF4-FFF2-40B4-BE49-F238E27FC236}">
                <a16:creationId xmlns:a16="http://schemas.microsoft.com/office/drawing/2014/main" id="{7CBC58DB-EF67-45F1-B095-D782C41A5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399" name="Line 15">
            <a:extLst>
              <a:ext uri="{FF2B5EF4-FFF2-40B4-BE49-F238E27FC236}">
                <a16:creationId xmlns:a16="http://schemas.microsoft.com/office/drawing/2014/main" id="{897C02FA-6276-426A-B1DA-07C1E57C8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00" name="Line 16">
            <a:extLst>
              <a:ext uri="{FF2B5EF4-FFF2-40B4-BE49-F238E27FC236}">
                <a16:creationId xmlns:a16="http://schemas.microsoft.com/office/drawing/2014/main" id="{E9D2830F-991E-48F2-AF4D-8CB672750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01" name="Line 17">
            <a:extLst>
              <a:ext uri="{FF2B5EF4-FFF2-40B4-BE49-F238E27FC236}">
                <a16:creationId xmlns:a16="http://schemas.microsoft.com/office/drawing/2014/main" id="{E2982650-FC20-4D76-ACFE-29ABBEFB6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02" name="Line 18">
            <a:extLst>
              <a:ext uri="{FF2B5EF4-FFF2-40B4-BE49-F238E27FC236}">
                <a16:creationId xmlns:a16="http://schemas.microsoft.com/office/drawing/2014/main" id="{E367E295-D490-488E-8013-ED979B3DA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03" name="Line 19">
            <a:extLst>
              <a:ext uri="{FF2B5EF4-FFF2-40B4-BE49-F238E27FC236}">
                <a16:creationId xmlns:a16="http://schemas.microsoft.com/office/drawing/2014/main" id="{BDDB8197-5007-408F-B6F5-A99B148EF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24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04" name="Line 20">
            <a:extLst>
              <a:ext uri="{FF2B5EF4-FFF2-40B4-BE49-F238E27FC236}">
                <a16:creationId xmlns:a16="http://schemas.microsoft.com/office/drawing/2014/main" id="{8B486799-2497-4224-BFE4-D00BAEBBF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8288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05" name="Line 21">
            <a:extLst>
              <a:ext uri="{FF2B5EF4-FFF2-40B4-BE49-F238E27FC236}">
                <a16:creationId xmlns:a16="http://schemas.microsoft.com/office/drawing/2014/main" id="{BE47917E-AB67-4286-A425-77A489729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8288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06" name="Line 22">
            <a:extLst>
              <a:ext uri="{FF2B5EF4-FFF2-40B4-BE49-F238E27FC236}">
                <a16:creationId xmlns:a16="http://schemas.microsoft.com/office/drawing/2014/main" id="{F6BC2D82-9946-4638-A476-35BD8B441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8288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07" name="Line 23">
            <a:extLst>
              <a:ext uri="{FF2B5EF4-FFF2-40B4-BE49-F238E27FC236}">
                <a16:creationId xmlns:a16="http://schemas.microsoft.com/office/drawing/2014/main" id="{C9FDA975-5176-4E0C-8750-953CDA350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8288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08" name="Line 24">
            <a:extLst>
              <a:ext uri="{FF2B5EF4-FFF2-40B4-BE49-F238E27FC236}">
                <a16:creationId xmlns:a16="http://schemas.microsoft.com/office/drawing/2014/main" id="{7EC399B6-96D5-4CD1-B42F-73CDB6DDF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9050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09" name="Line 25">
            <a:extLst>
              <a:ext uri="{FF2B5EF4-FFF2-40B4-BE49-F238E27FC236}">
                <a16:creationId xmlns:a16="http://schemas.microsoft.com/office/drawing/2014/main" id="{2B4C9571-2D22-45F5-B5B9-18B70E709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8288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10" name="Text Box 26">
            <a:extLst>
              <a:ext uri="{FF2B5EF4-FFF2-40B4-BE49-F238E27FC236}">
                <a16:creationId xmlns:a16="http://schemas.microsoft.com/office/drawing/2014/main" id="{A7E63853-8F57-45F0-93BA-B2860130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00188"/>
            <a:ext cx="407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S</a:t>
            </a:r>
            <a:r>
              <a:rPr lang="en-GB" altLang="en-US" sz="2000" b="1" baseline="-25000"/>
              <a:t>0</a:t>
            </a:r>
          </a:p>
        </p:txBody>
      </p:sp>
      <p:sp>
        <p:nvSpPr>
          <p:cNvPr id="400411" name="Text Box 27">
            <a:extLst>
              <a:ext uri="{FF2B5EF4-FFF2-40B4-BE49-F238E27FC236}">
                <a16:creationId xmlns:a16="http://schemas.microsoft.com/office/drawing/2014/main" id="{DE7062C0-D82A-4AB7-BFD1-FB5F6817B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00188"/>
            <a:ext cx="407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S</a:t>
            </a:r>
            <a:r>
              <a:rPr lang="en-GB" altLang="en-US" sz="2000" b="1" baseline="-25000"/>
              <a:t>1</a:t>
            </a:r>
          </a:p>
        </p:txBody>
      </p:sp>
      <p:sp>
        <p:nvSpPr>
          <p:cNvPr id="400412" name="Text Box 28">
            <a:extLst>
              <a:ext uri="{FF2B5EF4-FFF2-40B4-BE49-F238E27FC236}">
                <a16:creationId xmlns:a16="http://schemas.microsoft.com/office/drawing/2014/main" id="{D5FC56C7-E90D-4C4D-A7A7-75F3763E5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500188"/>
            <a:ext cx="407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S</a:t>
            </a:r>
            <a:r>
              <a:rPr lang="en-GB" altLang="en-US" sz="2000" b="1" baseline="-25000"/>
              <a:t>2</a:t>
            </a:r>
          </a:p>
        </p:txBody>
      </p:sp>
      <p:sp>
        <p:nvSpPr>
          <p:cNvPr id="400413" name="Text Box 29">
            <a:extLst>
              <a:ext uri="{FF2B5EF4-FFF2-40B4-BE49-F238E27FC236}">
                <a16:creationId xmlns:a16="http://schemas.microsoft.com/office/drawing/2014/main" id="{0395CC61-A0B3-4CDE-96C2-0BF8027BB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/>
              <a:t>/S</a:t>
            </a:r>
            <a:r>
              <a:rPr lang="en-GB" altLang="en-US" sz="1800" b="1" baseline="-25000"/>
              <a:t>0</a:t>
            </a:r>
          </a:p>
        </p:txBody>
      </p:sp>
      <p:sp>
        <p:nvSpPr>
          <p:cNvPr id="400414" name="Text Box 30">
            <a:extLst>
              <a:ext uri="{FF2B5EF4-FFF2-40B4-BE49-F238E27FC236}">
                <a16:creationId xmlns:a16="http://schemas.microsoft.com/office/drawing/2014/main" id="{A962038C-D30D-4BCF-AD2C-ED1EBB79A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500188"/>
            <a:ext cx="477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/S</a:t>
            </a:r>
            <a:r>
              <a:rPr lang="en-GB" altLang="en-US" sz="2000" b="1" baseline="-25000"/>
              <a:t>1</a:t>
            </a:r>
          </a:p>
        </p:txBody>
      </p:sp>
      <p:sp>
        <p:nvSpPr>
          <p:cNvPr id="400415" name="Text Box 31">
            <a:extLst>
              <a:ext uri="{FF2B5EF4-FFF2-40B4-BE49-F238E27FC236}">
                <a16:creationId xmlns:a16="http://schemas.microsoft.com/office/drawing/2014/main" id="{CA7FF3EC-C5D2-4460-89A5-98380D01E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524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/S</a:t>
            </a:r>
            <a:r>
              <a:rPr lang="en-GB" altLang="en-US" sz="2000" b="1" baseline="-25000"/>
              <a:t>2</a:t>
            </a:r>
          </a:p>
        </p:txBody>
      </p:sp>
      <p:grpSp>
        <p:nvGrpSpPr>
          <p:cNvPr id="400416" name="Group 32">
            <a:extLst>
              <a:ext uri="{FF2B5EF4-FFF2-40B4-BE49-F238E27FC236}">
                <a16:creationId xmlns:a16="http://schemas.microsoft.com/office/drawing/2014/main" id="{A12BDA92-E0BE-48BC-95EA-1E5FCE6C1F6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828800"/>
            <a:ext cx="3124200" cy="420688"/>
            <a:chOff x="1344" y="1152"/>
            <a:chExt cx="1968" cy="265"/>
          </a:xfrm>
        </p:grpSpPr>
        <p:sp>
          <p:nvSpPr>
            <p:cNvPr id="400417" name="Line 33">
              <a:extLst>
                <a:ext uri="{FF2B5EF4-FFF2-40B4-BE49-F238E27FC236}">
                  <a16:creationId xmlns:a16="http://schemas.microsoft.com/office/drawing/2014/main" id="{03CD28D1-F3B4-49D4-8E91-163666122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2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18" name="Line 34">
              <a:extLst>
                <a:ext uri="{FF2B5EF4-FFF2-40B4-BE49-F238E27FC236}">
                  <a16:creationId xmlns:a16="http://schemas.microsoft.com/office/drawing/2014/main" id="{43D405EA-07E3-4032-94CB-E9F53F1F5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29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19" name="Oval 35">
              <a:extLst>
                <a:ext uri="{FF2B5EF4-FFF2-40B4-BE49-F238E27FC236}">
                  <a16:creationId xmlns:a16="http://schemas.microsoft.com/office/drawing/2014/main" id="{04991E60-AAEF-4C96-9A61-E72909AB3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4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20" name="Oval 36">
              <a:extLst>
                <a:ext uri="{FF2B5EF4-FFF2-40B4-BE49-F238E27FC236}">
                  <a16:creationId xmlns:a16="http://schemas.microsoft.com/office/drawing/2014/main" id="{38B4B7D0-7039-4D6C-9407-329E7BCF6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152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21" name="Line 37">
              <a:extLst>
                <a:ext uri="{FF2B5EF4-FFF2-40B4-BE49-F238E27FC236}">
                  <a16:creationId xmlns:a16="http://schemas.microsoft.com/office/drawing/2014/main" id="{1DB01136-5D60-467D-838B-832C7A02A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139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22" name="Oval 38">
              <a:extLst>
                <a:ext uri="{FF2B5EF4-FFF2-40B4-BE49-F238E27FC236}">
                  <a16:creationId xmlns:a16="http://schemas.microsoft.com/office/drawing/2014/main" id="{632389B8-CE62-4E01-95C4-CA8A820BA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4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00423" name="Group 39">
            <a:extLst>
              <a:ext uri="{FF2B5EF4-FFF2-40B4-BE49-F238E27FC236}">
                <a16:creationId xmlns:a16="http://schemas.microsoft.com/office/drawing/2014/main" id="{0ED1EC42-5FB7-4215-A359-F2E39512DE56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362200"/>
            <a:ext cx="3657600" cy="420688"/>
            <a:chOff x="1008" y="1488"/>
            <a:chExt cx="2304" cy="265"/>
          </a:xfrm>
        </p:grpSpPr>
        <p:sp>
          <p:nvSpPr>
            <p:cNvPr id="400424" name="Line 40">
              <a:extLst>
                <a:ext uri="{FF2B5EF4-FFF2-40B4-BE49-F238E27FC236}">
                  <a16:creationId xmlns:a16="http://schemas.microsoft.com/office/drawing/2014/main" id="{0942DB6D-93EF-4B92-8795-C945A26DB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536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25" name="Oval 41">
              <a:extLst>
                <a:ext uri="{FF2B5EF4-FFF2-40B4-BE49-F238E27FC236}">
                  <a16:creationId xmlns:a16="http://schemas.microsoft.com/office/drawing/2014/main" id="{E1B95010-A550-49E3-94C8-F16C27C03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48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26" name="Line 42">
              <a:extLst>
                <a:ext uri="{FF2B5EF4-FFF2-40B4-BE49-F238E27FC236}">
                  <a16:creationId xmlns:a16="http://schemas.microsoft.com/office/drawing/2014/main" id="{8E64F30B-BB6F-4BDE-9B69-DE4A99C68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728"/>
              <a:ext cx="225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27" name="Oval 43">
              <a:extLst>
                <a:ext uri="{FF2B5EF4-FFF2-40B4-BE49-F238E27FC236}">
                  <a16:creationId xmlns:a16="http://schemas.microsoft.com/office/drawing/2014/main" id="{B143F11F-746E-433E-9AD1-54BFD0CE4A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1680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28" name="Line 44">
              <a:extLst>
                <a:ext uri="{FF2B5EF4-FFF2-40B4-BE49-F238E27FC236}">
                  <a16:creationId xmlns:a16="http://schemas.microsoft.com/office/drawing/2014/main" id="{70D65061-E9E4-4BCC-BF01-748C6B1E2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632"/>
              <a:ext cx="11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29" name="Oval 45">
              <a:extLst>
                <a:ext uri="{FF2B5EF4-FFF2-40B4-BE49-F238E27FC236}">
                  <a16:creationId xmlns:a16="http://schemas.microsoft.com/office/drawing/2014/main" id="{D314B091-583F-4137-9C46-D448A8ACD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8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00430" name="Group 46">
            <a:extLst>
              <a:ext uri="{FF2B5EF4-FFF2-40B4-BE49-F238E27FC236}">
                <a16:creationId xmlns:a16="http://schemas.microsoft.com/office/drawing/2014/main" id="{2E1DBCAA-90B7-403A-A939-59D53F2FFB86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2984500"/>
            <a:ext cx="3124200" cy="420688"/>
            <a:chOff x="1344" y="1872"/>
            <a:chExt cx="1968" cy="265"/>
          </a:xfrm>
        </p:grpSpPr>
        <p:sp>
          <p:nvSpPr>
            <p:cNvPr id="400431" name="Line 47">
              <a:extLst>
                <a:ext uri="{FF2B5EF4-FFF2-40B4-BE49-F238E27FC236}">
                  <a16:creationId xmlns:a16="http://schemas.microsoft.com/office/drawing/2014/main" id="{EA5626DD-E26E-49A5-B6B4-AAC063755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32" name="Oval 48">
              <a:extLst>
                <a:ext uri="{FF2B5EF4-FFF2-40B4-BE49-F238E27FC236}">
                  <a16:creationId xmlns:a16="http://schemas.microsoft.com/office/drawing/2014/main" id="{AF112A22-02F8-496D-9B84-F6B4971779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2" y="1872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33" name="Line 49">
              <a:extLst>
                <a:ext uri="{FF2B5EF4-FFF2-40B4-BE49-F238E27FC236}">
                  <a16:creationId xmlns:a16="http://schemas.microsoft.com/office/drawing/2014/main" id="{D56E3A3C-845F-4FD3-920B-1D5E3048A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11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34" name="Oval 50">
              <a:extLst>
                <a:ext uri="{FF2B5EF4-FFF2-40B4-BE49-F238E27FC236}">
                  <a16:creationId xmlns:a16="http://schemas.microsoft.com/office/drawing/2014/main" id="{399B6E57-8BB5-4647-91F4-F80D6DBF2F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35" name="Oval 51">
              <a:extLst>
                <a:ext uri="{FF2B5EF4-FFF2-40B4-BE49-F238E27FC236}">
                  <a16:creationId xmlns:a16="http://schemas.microsoft.com/office/drawing/2014/main" id="{BFEBA7C2-9283-4C64-B559-DED3075048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96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36" name="Line 52">
              <a:extLst>
                <a:ext uri="{FF2B5EF4-FFF2-40B4-BE49-F238E27FC236}">
                  <a16:creationId xmlns:a16="http://schemas.microsoft.com/office/drawing/2014/main" id="{3B309742-141B-4E7E-B459-8FF240A77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01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00437" name="Group 53">
            <a:extLst>
              <a:ext uri="{FF2B5EF4-FFF2-40B4-BE49-F238E27FC236}">
                <a16:creationId xmlns:a16="http://schemas.microsoft.com/office/drawing/2014/main" id="{761FB5A2-4072-4476-A552-B8AF57F18832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3581400"/>
            <a:ext cx="3657600" cy="420688"/>
            <a:chOff x="1008" y="2256"/>
            <a:chExt cx="2304" cy="265"/>
          </a:xfrm>
        </p:grpSpPr>
        <p:sp>
          <p:nvSpPr>
            <p:cNvPr id="400438" name="Line 54">
              <a:extLst>
                <a:ext uri="{FF2B5EF4-FFF2-40B4-BE49-F238E27FC236}">
                  <a16:creationId xmlns:a16="http://schemas.microsoft.com/office/drawing/2014/main" id="{469E72BC-B726-4F61-920D-ABAFB0F963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39" name="Oval 55">
              <a:extLst>
                <a:ext uri="{FF2B5EF4-FFF2-40B4-BE49-F238E27FC236}">
                  <a16:creationId xmlns:a16="http://schemas.microsoft.com/office/drawing/2014/main" id="{9EC3E686-BE33-4A1B-9C14-67073E89EC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2" y="2256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40" name="Line 56">
              <a:extLst>
                <a:ext uri="{FF2B5EF4-FFF2-40B4-BE49-F238E27FC236}">
                  <a16:creationId xmlns:a16="http://schemas.microsoft.com/office/drawing/2014/main" id="{8421889B-7208-4FF0-AA85-5304670A62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49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41" name="Oval 57">
              <a:extLst>
                <a:ext uri="{FF2B5EF4-FFF2-40B4-BE49-F238E27FC236}">
                  <a16:creationId xmlns:a16="http://schemas.microsoft.com/office/drawing/2014/main" id="{C8A4AE73-F509-4B10-A802-D795C1D465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244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42" name="Oval 58">
              <a:extLst>
                <a:ext uri="{FF2B5EF4-FFF2-40B4-BE49-F238E27FC236}">
                  <a16:creationId xmlns:a16="http://schemas.microsoft.com/office/drawing/2014/main" id="{36CE7276-85F5-49CB-BF2C-73DED95FEF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2352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43" name="Line 59">
              <a:extLst>
                <a:ext uri="{FF2B5EF4-FFF2-40B4-BE49-F238E27FC236}">
                  <a16:creationId xmlns:a16="http://schemas.microsoft.com/office/drawing/2014/main" id="{4A8C6486-EF4F-4F6A-A6CF-96272E7F23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4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00444" name="Group 60">
            <a:extLst>
              <a:ext uri="{FF2B5EF4-FFF2-40B4-BE49-F238E27FC236}">
                <a16:creationId xmlns:a16="http://schemas.microsoft.com/office/drawing/2014/main" id="{0E2C848F-FEAF-42DA-9204-2D6EE54D891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191000"/>
            <a:ext cx="3132138" cy="420688"/>
            <a:chOff x="1344" y="2640"/>
            <a:chExt cx="1973" cy="265"/>
          </a:xfrm>
        </p:grpSpPr>
        <p:sp>
          <p:nvSpPr>
            <p:cNvPr id="400445" name="Line 61">
              <a:extLst>
                <a:ext uri="{FF2B5EF4-FFF2-40B4-BE49-F238E27FC236}">
                  <a16:creationId xmlns:a16="http://schemas.microsoft.com/office/drawing/2014/main" id="{6100BBC6-170D-4D47-97A3-90A04B8219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78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46" name="Oval 62">
              <a:extLst>
                <a:ext uri="{FF2B5EF4-FFF2-40B4-BE49-F238E27FC236}">
                  <a16:creationId xmlns:a16="http://schemas.microsoft.com/office/drawing/2014/main" id="{EE608BFB-E593-4795-B3DE-14AD03A221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736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47" name="Line 63">
              <a:extLst>
                <a:ext uri="{FF2B5EF4-FFF2-40B4-BE49-F238E27FC236}">
                  <a16:creationId xmlns:a16="http://schemas.microsoft.com/office/drawing/2014/main" id="{CFFB98FD-7519-41F7-A3BC-313DB29A0F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88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48" name="Oval 64">
              <a:extLst>
                <a:ext uri="{FF2B5EF4-FFF2-40B4-BE49-F238E27FC236}">
                  <a16:creationId xmlns:a16="http://schemas.microsoft.com/office/drawing/2014/main" id="{68233F8D-06BC-4AA7-88D8-4D0E379EC6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832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49" name="Oval 65">
              <a:extLst>
                <a:ext uri="{FF2B5EF4-FFF2-40B4-BE49-F238E27FC236}">
                  <a16:creationId xmlns:a16="http://schemas.microsoft.com/office/drawing/2014/main" id="{9E344E12-C57C-4963-8CEA-E27985DE0C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2640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50" name="Line 66">
              <a:extLst>
                <a:ext uri="{FF2B5EF4-FFF2-40B4-BE49-F238E27FC236}">
                  <a16:creationId xmlns:a16="http://schemas.microsoft.com/office/drawing/2014/main" id="{07975500-6D9D-472F-9FD0-18C7CBD344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84" y="2677"/>
              <a:ext cx="8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00451" name="Group 67">
            <a:extLst>
              <a:ext uri="{FF2B5EF4-FFF2-40B4-BE49-F238E27FC236}">
                <a16:creationId xmlns:a16="http://schemas.microsoft.com/office/drawing/2014/main" id="{BBA0BF73-CCBF-4B6D-B65D-1C6F69100B0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800600"/>
            <a:ext cx="3657600" cy="420688"/>
            <a:chOff x="1008" y="3024"/>
            <a:chExt cx="2304" cy="265"/>
          </a:xfrm>
        </p:grpSpPr>
        <p:sp>
          <p:nvSpPr>
            <p:cNvPr id="400452" name="Line 68">
              <a:extLst>
                <a:ext uri="{FF2B5EF4-FFF2-40B4-BE49-F238E27FC236}">
                  <a16:creationId xmlns:a16="http://schemas.microsoft.com/office/drawing/2014/main" id="{530B5A50-C7AB-43D4-A9D3-15938B16E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3264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53" name="Oval 69">
              <a:extLst>
                <a:ext uri="{FF2B5EF4-FFF2-40B4-BE49-F238E27FC236}">
                  <a16:creationId xmlns:a16="http://schemas.microsoft.com/office/drawing/2014/main" id="{CF1083E8-E30A-4CC2-A211-AED07B4043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216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54" name="Line 70">
              <a:extLst>
                <a:ext uri="{FF2B5EF4-FFF2-40B4-BE49-F238E27FC236}">
                  <a16:creationId xmlns:a16="http://schemas.microsoft.com/office/drawing/2014/main" id="{4D52AEEE-CA05-41FE-8C8C-C271A9308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55" name="Oval 71">
              <a:extLst>
                <a:ext uri="{FF2B5EF4-FFF2-40B4-BE49-F238E27FC236}">
                  <a16:creationId xmlns:a16="http://schemas.microsoft.com/office/drawing/2014/main" id="{7C2E2652-D50A-467D-A9E6-A03982EA8D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3120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56" name="Oval 72">
              <a:extLst>
                <a:ext uri="{FF2B5EF4-FFF2-40B4-BE49-F238E27FC236}">
                  <a16:creationId xmlns:a16="http://schemas.microsoft.com/office/drawing/2014/main" id="{4AAF731E-24BB-4978-A65E-9AC2F0119D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02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57" name="Line 73">
              <a:extLst>
                <a:ext uri="{FF2B5EF4-FFF2-40B4-BE49-F238E27FC236}">
                  <a16:creationId xmlns:a16="http://schemas.microsoft.com/office/drawing/2014/main" id="{114B4404-6963-436D-81DA-9E84E86EF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30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00458" name="Group 74">
            <a:extLst>
              <a:ext uri="{FF2B5EF4-FFF2-40B4-BE49-F238E27FC236}">
                <a16:creationId xmlns:a16="http://schemas.microsoft.com/office/drawing/2014/main" id="{37373B4D-5134-4BC9-A7E7-7A94947B9AB5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5410200"/>
            <a:ext cx="3132138" cy="420688"/>
            <a:chOff x="1344" y="3408"/>
            <a:chExt cx="1973" cy="265"/>
          </a:xfrm>
        </p:grpSpPr>
        <p:sp>
          <p:nvSpPr>
            <p:cNvPr id="400459" name="Line 75">
              <a:extLst>
                <a:ext uri="{FF2B5EF4-FFF2-40B4-BE49-F238E27FC236}">
                  <a16:creationId xmlns:a16="http://schemas.microsoft.com/office/drawing/2014/main" id="{CEB067EF-2C62-41C3-8BA1-80730093F4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64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60" name="Oval 76">
              <a:extLst>
                <a:ext uri="{FF2B5EF4-FFF2-40B4-BE49-F238E27FC236}">
                  <a16:creationId xmlns:a16="http://schemas.microsoft.com/office/drawing/2014/main" id="{5AF71E78-29DD-4A29-8650-EAC9C9937B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3600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61" name="Oval 77">
              <a:extLst>
                <a:ext uri="{FF2B5EF4-FFF2-40B4-BE49-F238E27FC236}">
                  <a16:creationId xmlns:a16="http://schemas.microsoft.com/office/drawing/2014/main" id="{3D8E16A3-1B5E-453A-A86C-FD2E4A0EED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350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62" name="Line 78">
              <a:extLst>
                <a:ext uri="{FF2B5EF4-FFF2-40B4-BE49-F238E27FC236}">
                  <a16:creationId xmlns:a16="http://schemas.microsoft.com/office/drawing/2014/main" id="{133E892A-3E2A-45AD-9D20-693C96DD57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764" y="3541"/>
              <a:ext cx="1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63" name="Oval 79">
              <a:extLst>
                <a:ext uri="{FF2B5EF4-FFF2-40B4-BE49-F238E27FC236}">
                  <a16:creationId xmlns:a16="http://schemas.microsoft.com/office/drawing/2014/main" id="{38823BDF-8098-4220-8716-04BF4864AE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40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64" name="Line 80">
              <a:extLst>
                <a:ext uri="{FF2B5EF4-FFF2-40B4-BE49-F238E27FC236}">
                  <a16:creationId xmlns:a16="http://schemas.microsoft.com/office/drawing/2014/main" id="{7B7E28E4-78E1-44BA-B9A4-3FD4A88A35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84" y="3445"/>
              <a:ext cx="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00465" name="Group 81">
            <a:extLst>
              <a:ext uri="{FF2B5EF4-FFF2-40B4-BE49-F238E27FC236}">
                <a16:creationId xmlns:a16="http://schemas.microsoft.com/office/drawing/2014/main" id="{B0D85126-2056-42E6-BB15-CB8A88BE4A07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6019800"/>
            <a:ext cx="3657600" cy="420688"/>
            <a:chOff x="1008" y="3792"/>
            <a:chExt cx="2304" cy="265"/>
          </a:xfrm>
        </p:grpSpPr>
        <p:sp>
          <p:nvSpPr>
            <p:cNvPr id="400466" name="Line 82">
              <a:extLst>
                <a:ext uri="{FF2B5EF4-FFF2-40B4-BE49-F238E27FC236}">
                  <a16:creationId xmlns:a16="http://schemas.microsoft.com/office/drawing/2014/main" id="{E7AE46DB-2543-4ABB-BF94-C5254B230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403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67" name="Oval 83">
              <a:extLst>
                <a:ext uri="{FF2B5EF4-FFF2-40B4-BE49-F238E27FC236}">
                  <a16:creationId xmlns:a16="http://schemas.microsoft.com/office/drawing/2014/main" id="{E68D0D77-A165-4FA7-BF07-A5D96DE911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98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68" name="Oval 84">
              <a:extLst>
                <a:ext uri="{FF2B5EF4-FFF2-40B4-BE49-F238E27FC236}">
                  <a16:creationId xmlns:a16="http://schemas.microsoft.com/office/drawing/2014/main" id="{913AFD05-FBB7-4F14-B595-A398C4A15A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388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69" name="Line 85">
              <a:extLst>
                <a:ext uri="{FF2B5EF4-FFF2-40B4-BE49-F238E27FC236}">
                  <a16:creationId xmlns:a16="http://schemas.microsoft.com/office/drawing/2014/main" id="{B1302791-F702-4AFB-B22D-14114776E3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93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70" name="Oval 86">
              <a:extLst>
                <a:ext uri="{FF2B5EF4-FFF2-40B4-BE49-F238E27FC236}">
                  <a16:creationId xmlns:a16="http://schemas.microsoft.com/office/drawing/2014/main" id="{141C19C1-56DE-4D51-A54B-7C455E8429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792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0471" name="Line 87">
              <a:extLst>
                <a:ext uri="{FF2B5EF4-FFF2-40B4-BE49-F238E27FC236}">
                  <a16:creationId xmlns:a16="http://schemas.microsoft.com/office/drawing/2014/main" id="{A2F67B94-C6B3-40E4-9385-1AE1A0968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38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00472" name="Group 88">
            <a:extLst>
              <a:ext uri="{FF2B5EF4-FFF2-40B4-BE49-F238E27FC236}">
                <a16:creationId xmlns:a16="http://schemas.microsoft.com/office/drawing/2014/main" id="{64E6F723-E40F-431F-9229-620A538DF093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1460500"/>
            <a:ext cx="1417638" cy="5092700"/>
            <a:chOff x="136" y="920"/>
            <a:chExt cx="893" cy="3112"/>
          </a:xfrm>
        </p:grpSpPr>
        <p:sp>
          <p:nvSpPr>
            <p:cNvPr id="400473" name="Line 89">
              <a:extLst>
                <a:ext uri="{FF2B5EF4-FFF2-40B4-BE49-F238E27FC236}">
                  <a16:creationId xmlns:a16="http://schemas.microsoft.com/office/drawing/2014/main" id="{1A9AEC50-66A6-43FE-9689-39135DE88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152"/>
              <a:ext cx="0" cy="28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0474" name="Text Box 90">
              <a:extLst>
                <a:ext uri="{FF2B5EF4-FFF2-40B4-BE49-F238E27FC236}">
                  <a16:creationId xmlns:a16="http://schemas.microsoft.com/office/drawing/2014/main" id="{750F92AB-8307-43BE-86AA-C26DFAA59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920"/>
              <a:ext cx="893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GB" altLang="en-US" sz="2000">
                  <a:solidFill>
                    <a:srgbClr val="FF0000"/>
                  </a:solidFill>
                </a:rPr>
                <a:t>data input </a:t>
              </a:r>
              <a:r>
                <a:rPr lang="en-GB" altLang="en-US" sz="2000" b="1">
                  <a:solidFill>
                    <a:srgbClr val="FF0000"/>
                  </a:solidFill>
                </a:rPr>
                <a:t>I</a:t>
              </a:r>
            </a:p>
          </p:txBody>
        </p:sp>
      </p:grpSp>
      <p:sp>
        <p:nvSpPr>
          <p:cNvPr id="400475" name="Line 91">
            <a:extLst>
              <a:ext uri="{FF2B5EF4-FFF2-40B4-BE49-F238E27FC236}">
                <a16:creationId xmlns:a16="http://schemas.microsoft.com/office/drawing/2014/main" id="{8F4DF8AB-7401-4DAA-B67A-51C8AB3DC5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1336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76" name="Line 92">
            <a:extLst>
              <a:ext uri="{FF2B5EF4-FFF2-40B4-BE49-F238E27FC236}">
                <a16:creationId xmlns:a16="http://schemas.microsoft.com/office/drawing/2014/main" id="{ABB9856C-4008-4285-BB2D-37EFD2464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886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77" name="Line 93">
            <a:extLst>
              <a:ext uri="{FF2B5EF4-FFF2-40B4-BE49-F238E27FC236}">
                <a16:creationId xmlns:a16="http://schemas.microsoft.com/office/drawing/2014/main" id="{5C7B5713-F805-45BD-A286-FA63395FA3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2893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78" name="Line 94">
            <a:extLst>
              <a:ext uri="{FF2B5EF4-FFF2-40B4-BE49-F238E27FC236}">
                <a16:creationId xmlns:a16="http://schemas.microsoft.com/office/drawing/2014/main" id="{3A5032BC-1D24-48E2-B153-1712257D5C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667000"/>
            <a:ext cx="426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79" name="Line 95">
            <a:extLst>
              <a:ext uri="{FF2B5EF4-FFF2-40B4-BE49-F238E27FC236}">
                <a16:creationId xmlns:a16="http://schemas.microsoft.com/office/drawing/2014/main" id="{B5F3E904-9F8F-439A-BFB0-FEB3F8B38F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5715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80" name="Line 96">
            <a:extLst>
              <a:ext uri="{FF2B5EF4-FFF2-40B4-BE49-F238E27FC236}">
                <a16:creationId xmlns:a16="http://schemas.microsoft.com/office/drawing/2014/main" id="{724EB4BB-06DA-4081-8BCA-A78B102C6E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5105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81" name="Line 97">
            <a:extLst>
              <a:ext uri="{FF2B5EF4-FFF2-40B4-BE49-F238E27FC236}">
                <a16:creationId xmlns:a16="http://schemas.microsoft.com/office/drawing/2014/main" id="{492A95A0-2947-4765-87FD-6E20C3B3F5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4495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82" name="Line 98">
            <a:extLst>
              <a:ext uri="{FF2B5EF4-FFF2-40B4-BE49-F238E27FC236}">
                <a16:creationId xmlns:a16="http://schemas.microsoft.com/office/drawing/2014/main" id="{1C6C9EB9-EB8E-4DE8-B524-64801AC5BD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900" y="63246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0483" name="Oval 99">
            <a:extLst>
              <a:ext uri="{FF2B5EF4-FFF2-40B4-BE49-F238E27FC236}">
                <a16:creationId xmlns:a16="http://schemas.microsoft.com/office/drawing/2014/main" id="{23D8592D-0EEB-4BC4-B14D-19E444990B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56388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0484" name="Oval 100">
            <a:extLst>
              <a:ext uri="{FF2B5EF4-FFF2-40B4-BE49-F238E27FC236}">
                <a16:creationId xmlns:a16="http://schemas.microsoft.com/office/drawing/2014/main" id="{21C0C27F-5609-4FCA-A597-81BC239C2D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62484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0485" name="Oval 101">
            <a:extLst>
              <a:ext uri="{FF2B5EF4-FFF2-40B4-BE49-F238E27FC236}">
                <a16:creationId xmlns:a16="http://schemas.microsoft.com/office/drawing/2014/main" id="{27C3C26B-5B74-47D9-9A47-51D7A99C3E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4196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0486" name="Oval 102">
            <a:extLst>
              <a:ext uri="{FF2B5EF4-FFF2-40B4-BE49-F238E27FC236}">
                <a16:creationId xmlns:a16="http://schemas.microsoft.com/office/drawing/2014/main" id="{2DF0713D-2630-4FE1-963C-CA816143C0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50292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0487" name="Oval 103">
            <a:extLst>
              <a:ext uri="{FF2B5EF4-FFF2-40B4-BE49-F238E27FC236}">
                <a16:creationId xmlns:a16="http://schemas.microsoft.com/office/drawing/2014/main" id="{320AEE3C-A823-488A-B2C6-1ABED609E1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7100" y="32131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0488" name="Oval 104">
            <a:extLst>
              <a:ext uri="{FF2B5EF4-FFF2-40B4-BE49-F238E27FC236}">
                <a16:creationId xmlns:a16="http://schemas.microsoft.com/office/drawing/2014/main" id="{C463CEE3-479C-4CC8-B001-EF1D4409CC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38100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0489" name="Oval 105">
            <a:extLst>
              <a:ext uri="{FF2B5EF4-FFF2-40B4-BE49-F238E27FC236}">
                <a16:creationId xmlns:a16="http://schemas.microsoft.com/office/drawing/2014/main" id="{DA818CCF-872D-49F3-9BFF-D9A2EEA194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25908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0490" name="Oval 106">
            <a:extLst>
              <a:ext uri="{FF2B5EF4-FFF2-40B4-BE49-F238E27FC236}">
                <a16:creationId xmlns:a16="http://schemas.microsoft.com/office/drawing/2014/main" id="{0DF1598D-D933-42FD-A788-581A661AF6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20574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0491" name="Text Box 107">
            <a:extLst>
              <a:ext uri="{FF2B5EF4-FFF2-40B4-BE49-F238E27FC236}">
                <a16:creationId xmlns:a16="http://schemas.microsoft.com/office/drawing/2014/main" id="{BF9830D2-9DE7-487B-ADA2-1EF44BF21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26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9-8 Demultiplexer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oter Placeholder 3">
            <a:extLst>
              <a:ext uri="{FF2B5EF4-FFF2-40B4-BE49-F238E27FC236}">
                <a16:creationId xmlns:a16="http://schemas.microsoft.com/office/drawing/2014/main" id="{24FA9E92-5C01-480F-B22D-5AD4E91B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10" name="Slide Number Placeholder 4">
            <a:extLst>
              <a:ext uri="{FF2B5EF4-FFF2-40B4-BE49-F238E27FC236}">
                <a16:creationId xmlns:a16="http://schemas.microsoft.com/office/drawing/2014/main" id="{08A0DB3C-2D34-407A-A45F-CACC2B27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77A8-CED3-494B-95DF-42DD8683F0E2}" type="slidenum">
              <a:rPr lang="en-GB" altLang="en-US"/>
              <a:pPr/>
              <a:t>114</a:t>
            </a:fld>
            <a:endParaRPr lang="en-GB" altLang="en-US" sz="1400"/>
          </a:p>
        </p:txBody>
      </p:sp>
      <p:sp>
        <p:nvSpPr>
          <p:cNvPr id="401410" name="Rectangle 2">
            <a:extLst>
              <a:ext uri="{FF2B5EF4-FFF2-40B4-BE49-F238E27FC236}">
                <a16:creationId xmlns:a16="http://schemas.microsoft.com/office/drawing/2014/main" id="{057CEF11-2CB4-4127-A002-C05EF0EC0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5334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Demux e.g. </a:t>
            </a:r>
            <a:r>
              <a:rPr lang="en-GB" altLang="en-US" sz="3200">
                <a:solidFill>
                  <a:srgbClr val="FF0000"/>
                </a:solidFill>
              </a:rPr>
              <a:t>1-line-to-8-line Demux</a:t>
            </a:r>
          </a:p>
        </p:txBody>
      </p:sp>
      <p:sp>
        <p:nvSpPr>
          <p:cNvPr id="401411" name="AutoShape 3">
            <a:extLst>
              <a:ext uri="{FF2B5EF4-FFF2-40B4-BE49-F238E27FC236}">
                <a16:creationId xmlns:a16="http://schemas.microsoft.com/office/drawing/2014/main" id="{FBE99FEC-EE7E-47C8-8123-F07A96161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8288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1412" name="AutoShape 4">
            <a:extLst>
              <a:ext uri="{FF2B5EF4-FFF2-40B4-BE49-F238E27FC236}">
                <a16:creationId xmlns:a16="http://schemas.microsoft.com/office/drawing/2014/main" id="{10B46AD2-CA9F-4665-9AEC-01FDAFE3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3622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1413" name="AutoShape 5">
            <a:extLst>
              <a:ext uri="{FF2B5EF4-FFF2-40B4-BE49-F238E27FC236}">
                <a16:creationId xmlns:a16="http://schemas.microsoft.com/office/drawing/2014/main" id="{0CC0CDEB-2DD2-4A3F-81EC-A888745F5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718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1414" name="AutoShape 6">
            <a:extLst>
              <a:ext uri="{FF2B5EF4-FFF2-40B4-BE49-F238E27FC236}">
                <a16:creationId xmlns:a16="http://schemas.microsoft.com/office/drawing/2014/main" id="{6F8D8D8A-1DD4-4B02-BD48-A25FB76D9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1415" name="AutoShape 7">
            <a:extLst>
              <a:ext uri="{FF2B5EF4-FFF2-40B4-BE49-F238E27FC236}">
                <a16:creationId xmlns:a16="http://schemas.microsoft.com/office/drawing/2014/main" id="{ED2F768E-A6B2-400E-8EAD-D933D34C9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1416" name="AutoShape 8">
            <a:extLst>
              <a:ext uri="{FF2B5EF4-FFF2-40B4-BE49-F238E27FC236}">
                <a16:creationId xmlns:a16="http://schemas.microsoft.com/office/drawing/2014/main" id="{27C0AB70-5AFC-4E0F-B2A8-0DFA52D5F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006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1417" name="AutoShape 9">
            <a:extLst>
              <a:ext uri="{FF2B5EF4-FFF2-40B4-BE49-F238E27FC236}">
                <a16:creationId xmlns:a16="http://schemas.microsoft.com/office/drawing/2014/main" id="{7A16696F-E030-43BD-80D1-AD30B9AD7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4102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1418" name="AutoShape 10">
            <a:extLst>
              <a:ext uri="{FF2B5EF4-FFF2-40B4-BE49-F238E27FC236}">
                <a16:creationId xmlns:a16="http://schemas.microsoft.com/office/drawing/2014/main" id="{E19F6DB8-16EF-487A-B90F-1411D10D7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19800"/>
            <a:ext cx="457200" cy="457200"/>
          </a:xfrm>
          <a:prstGeom prst="flowChartDelay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1419" name="Line 11">
            <a:extLst>
              <a:ext uri="{FF2B5EF4-FFF2-40B4-BE49-F238E27FC236}">
                <a16:creationId xmlns:a16="http://schemas.microsoft.com/office/drawing/2014/main" id="{9FC3DFFB-F3BC-445D-A8BF-F6208C70D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420" name="Text Box 12">
            <a:extLst>
              <a:ext uri="{FF2B5EF4-FFF2-40B4-BE49-F238E27FC236}">
                <a16:creationId xmlns:a16="http://schemas.microsoft.com/office/drawing/2014/main" id="{FD1D016E-FF99-4931-8E0A-860453BD8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933700"/>
            <a:ext cx="22225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O</a:t>
            </a:r>
            <a:r>
              <a:rPr lang="en-GB" altLang="en-US" sz="2000" b="1" baseline="-25000"/>
              <a:t>2</a:t>
            </a:r>
            <a:r>
              <a:rPr lang="en-GB" altLang="en-US" sz="2000" b="1"/>
              <a:t> = </a:t>
            </a:r>
            <a:r>
              <a:rPr lang="en-GB" altLang="en-US" sz="2000" b="1">
                <a:solidFill>
                  <a:srgbClr val="CC3300"/>
                </a:solidFill>
              </a:rPr>
              <a:t>I  </a:t>
            </a:r>
            <a:r>
              <a:rPr lang="en-GB" altLang="en-US" sz="2000" b="1">
                <a:solidFill>
                  <a:srgbClr val="5E51C1"/>
                </a:solidFill>
              </a:rPr>
              <a:t>when select inputs =</a:t>
            </a:r>
            <a:r>
              <a:rPr lang="en-GB" altLang="en-US" sz="2000" b="1">
                <a:solidFill>
                  <a:srgbClr val="CC3300"/>
                </a:solidFill>
              </a:rPr>
              <a:t> 010</a:t>
            </a:r>
          </a:p>
          <a:p>
            <a:pPr algn="l"/>
            <a:r>
              <a:rPr lang="en-GB" altLang="en-US" sz="2000" b="1">
                <a:solidFill>
                  <a:srgbClr val="008000"/>
                </a:solidFill>
              </a:rPr>
              <a:t>The rest of the outputs = 0</a:t>
            </a:r>
            <a:endParaRPr lang="en-GB" altLang="en-US" sz="2000" b="1" baseline="-25000">
              <a:solidFill>
                <a:srgbClr val="008000"/>
              </a:solidFill>
            </a:endParaRPr>
          </a:p>
        </p:txBody>
      </p:sp>
      <p:sp>
        <p:nvSpPr>
          <p:cNvPr id="401421" name="Line 13">
            <a:extLst>
              <a:ext uri="{FF2B5EF4-FFF2-40B4-BE49-F238E27FC236}">
                <a16:creationId xmlns:a16="http://schemas.microsoft.com/office/drawing/2014/main" id="{A3F09BB8-C566-48FC-9390-12B6B7B6B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422" name="Line 14">
            <a:extLst>
              <a:ext uri="{FF2B5EF4-FFF2-40B4-BE49-F238E27FC236}">
                <a16:creationId xmlns:a16="http://schemas.microsoft.com/office/drawing/2014/main" id="{D430DF59-2626-40A3-80A4-8ADC4F48F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423" name="Line 15">
            <a:extLst>
              <a:ext uri="{FF2B5EF4-FFF2-40B4-BE49-F238E27FC236}">
                <a16:creationId xmlns:a16="http://schemas.microsoft.com/office/drawing/2014/main" id="{B90D50EE-026D-4C02-9AE7-A316A0673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424" name="Line 16">
            <a:extLst>
              <a:ext uri="{FF2B5EF4-FFF2-40B4-BE49-F238E27FC236}">
                <a16:creationId xmlns:a16="http://schemas.microsoft.com/office/drawing/2014/main" id="{C8CF7EF1-E4F8-4D3A-82CE-E1DB2B560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425" name="Line 17">
            <a:extLst>
              <a:ext uri="{FF2B5EF4-FFF2-40B4-BE49-F238E27FC236}">
                <a16:creationId xmlns:a16="http://schemas.microsoft.com/office/drawing/2014/main" id="{7CA29356-7316-4FAD-83EF-7AF12E97D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426" name="Line 18">
            <a:extLst>
              <a:ext uri="{FF2B5EF4-FFF2-40B4-BE49-F238E27FC236}">
                <a16:creationId xmlns:a16="http://schemas.microsoft.com/office/drawing/2014/main" id="{3E1B480D-7C4A-4EFC-9EDB-46E567125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427" name="Line 19">
            <a:extLst>
              <a:ext uri="{FF2B5EF4-FFF2-40B4-BE49-F238E27FC236}">
                <a16:creationId xmlns:a16="http://schemas.microsoft.com/office/drawing/2014/main" id="{97D30EF2-B981-466F-B79F-F14695779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24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428" name="Line 20">
            <a:extLst>
              <a:ext uri="{FF2B5EF4-FFF2-40B4-BE49-F238E27FC236}">
                <a16:creationId xmlns:a16="http://schemas.microsoft.com/office/drawing/2014/main" id="{E0BE8808-F6E1-40EB-B472-F67864209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8288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429" name="Line 21">
            <a:extLst>
              <a:ext uri="{FF2B5EF4-FFF2-40B4-BE49-F238E27FC236}">
                <a16:creationId xmlns:a16="http://schemas.microsoft.com/office/drawing/2014/main" id="{AB348183-21C3-4D5C-9F12-9210DD15F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8288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430" name="Line 22">
            <a:extLst>
              <a:ext uri="{FF2B5EF4-FFF2-40B4-BE49-F238E27FC236}">
                <a16:creationId xmlns:a16="http://schemas.microsoft.com/office/drawing/2014/main" id="{1588875A-A93C-4872-ABB1-BD2ABE590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8288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431" name="Line 23">
            <a:extLst>
              <a:ext uri="{FF2B5EF4-FFF2-40B4-BE49-F238E27FC236}">
                <a16:creationId xmlns:a16="http://schemas.microsoft.com/office/drawing/2014/main" id="{DD38B6A7-842F-4B46-9854-542767DBA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8288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432" name="Line 24">
            <a:extLst>
              <a:ext uri="{FF2B5EF4-FFF2-40B4-BE49-F238E27FC236}">
                <a16:creationId xmlns:a16="http://schemas.microsoft.com/office/drawing/2014/main" id="{3E4DDA9B-DFDD-4B93-BE55-3889E52A3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9050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433" name="Line 25">
            <a:extLst>
              <a:ext uri="{FF2B5EF4-FFF2-40B4-BE49-F238E27FC236}">
                <a16:creationId xmlns:a16="http://schemas.microsoft.com/office/drawing/2014/main" id="{AC18C934-0DE1-4DBC-8035-30B9FC136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8288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434" name="Text Box 26">
            <a:extLst>
              <a:ext uri="{FF2B5EF4-FFF2-40B4-BE49-F238E27FC236}">
                <a16:creationId xmlns:a16="http://schemas.microsoft.com/office/drawing/2014/main" id="{3C1A8731-6B5B-4EDC-85AD-704E6A25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00188"/>
            <a:ext cx="407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S</a:t>
            </a:r>
            <a:r>
              <a:rPr lang="en-GB" altLang="en-US" sz="2000" b="1" baseline="-25000"/>
              <a:t>0</a:t>
            </a:r>
          </a:p>
        </p:txBody>
      </p:sp>
      <p:sp>
        <p:nvSpPr>
          <p:cNvPr id="401435" name="Text Box 27">
            <a:extLst>
              <a:ext uri="{FF2B5EF4-FFF2-40B4-BE49-F238E27FC236}">
                <a16:creationId xmlns:a16="http://schemas.microsoft.com/office/drawing/2014/main" id="{42E812AE-AC48-48DB-B990-AF6D10526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00188"/>
            <a:ext cx="407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S</a:t>
            </a:r>
            <a:r>
              <a:rPr lang="en-GB" altLang="en-US" sz="2000" b="1" baseline="-25000"/>
              <a:t>1</a:t>
            </a:r>
          </a:p>
        </p:txBody>
      </p:sp>
      <p:sp>
        <p:nvSpPr>
          <p:cNvPr id="401436" name="Text Box 28">
            <a:extLst>
              <a:ext uri="{FF2B5EF4-FFF2-40B4-BE49-F238E27FC236}">
                <a16:creationId xmlns:a16="http://schemas.microsoft.com/office/drawing/2014/main" id="{87DCC78D-0509-45C2-BA17-008B1E05A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500188"/>
            <a:ext cx="407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S</a:t>
            </a:r>
            <a:r>
              <a:rPr lang="en-GB" altLang="en-US" sz="2000" b="1" baseline="-25000"/>
              <a:t>2</a:t>
            </a:r>
          </a:p>
        </p:txBody>
      </p:sp>
      <p:sp>
        <p:nvSpPr>
          <p:cNvPr id="401437" name="Text Box 29">
            <a:extLst>
              <a:ext uri="{FF2B5EF4-FFF2-40B4-BE49-F238E27FC236}">
                <a16:creationId xmlns:a16="http://schemas.microsoft.com/office/drawing/2014/main" id="{A307D959-433B-4552-94AD-86190E492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/>
              <a:t>/S</a:t>
            </a:r>
            <a:r>
              <a:rPr lang="en-GB" altLang="en-US" sz="1800" b="1" baseline="-25000"/>
              <a:t>0</a:t>
            </a:r>
          </a:p>
        </p:txBody>
      </p:sp>
      <p:sp>
        <p:nvSpPr>
          <p:cNvPr id="401438" name="Text Box 30">
            <a:extLst>
              <a:ext uri="{FF2B5EF4-FFF2-40B4-BE49-F238E27FC236}">
                <a16:creationId xmlns:a16="http://schemas.microsoft.com/office/drawing/2014/main" id="{18D70ACE-4874-452D-9525-483F24E1B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500188"/>
            <a:ext cx="477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/S</a:t>
            </a:r>
            <a:r>
              <a:rPr lang="en-GB" altLang="en-US" sz="2000" b="1" baseline="-25000"/>
              <a:t>1</a:t>
            </a:r>
          </a:p>
        </p:txBody>
      </p:sp>
      <p:sp>
        <p:nvSpPr>
          <p:cNvPr id="401439" name="Text Box 31">
            <a:extLst>
              <a:ext uri="{FF2B5EF4-FFF2-40B4-BE49-F238E27FC236}">
                <a16:creationId xmlns:a16="http://schemas.microsoft.com/office/drawing/2014/main" id="{7EB89ABE-C575-47D8-82BE-8D7A60359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524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/S</a:t>
            </a:r>
            <a:r>
              <a:rPr lang="en-GB" altLang="en-US" sz="2000" b="1" baseline="-25000"/>
              <a:t>2</a:t>
            </a:r>
          </a:p>
        </p:txBody>
      </p:sp>
      <p:grpSp>
        <p:nvGrpSpPr>
          <p:cNvPr id="401440" name="Group 32">
            <a:extLst>
              <a:ext uri="{FF2B5EF4-FFF2-40B4-BE49-F238E27FC236}">
                <a16:creationId xmlns:a16="http://schemas.microsoft.com/office/drawing/2014/main" id="{2B1ABC10-B038-4C60-BD1D-B4F6BF08827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828800"/>
            <a:ext cx="3124200" cy="420688"/>
            <a:chOff x="1344" y="1152"/>
            <a:chExt cx="1968" cy="265"/>
          </a:xfrm>
        </p:grpSpPr>
        <p:sp>
          <p:nvSpPr>
            <p:cNvPr id="401441" name="Line 33">
              <a:extLst>
                <a:ext uri="{FF2B5EF4-FFF2-40B4-BE49-F238E27FC236}">
                  <a16:creationId xmlns:a16="http://schemas.microsoft.com/office/drawing/2014/main" id="{29B0914C-0C6F-4479-A079-9FA56C7027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2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42" name="Line 34">
              <a:extLst>
                <a:ext uri="{FF2B5EF4-FFF2-40B4-BE49-F238E27FC236}">
                  <a16:creationId xmlns:a16="http://schemas.microsoft.com/office/drawing/2014/main" id="{7CA8A9F6-BC7B-4F4C-8369-DA7FBC9DA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29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43" name="Oval 35">
              <a:extLst>
                <a:ext uri="{FF2B5EF4-FFF2-40B4-BE49-F238E27FC236}">
                  <a16:creationId xmlns:a16="http://schemas.microsoft.com/office/drawing/2014/main" id="{206CC21D-FBCD-4154-AABB-6C4AA607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4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44" name="Oval 36">
              <a:extLst>
                <a:ext uri="{FF2B5EF4-FFF2-40B4-BE49-F238E27FC236}">
                  <a16:creationId xmlns:a16="http://schemas.microsoft.com/office/drawing/2014/main" id="{1CC76F48-2E25-4098-9BB3-038E1CFB9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152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45" name="Line 37">
              <a:extLst>
                <a:ext uri="{FF2B5EF4-FFF2-40B4-BE49-F238E27FC236}">
                  <a16:creationId xmlns:a16="http://schemas.microsoft.com/office/drawing/2014/main" id="{DC93C794-E968-460C-A64A-506A5C2DF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139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46" name="Oval 38">
              <a:extLst>
                <a:ext uri="{FF2B5EF4-FFF2-40B4-BE49-F238E27FC236}">
                  <a16:creationId xmlns:a16="http://schemas.microsoft.com/office/drawing/2014/main" id="{FFE17D36-4AB0-4AD3-817A-A83D13E07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4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01447" name="Group 39">
            <a:extLst>
              <a:ext uri="{FF2B5EF4-FFF2-40B4-BE49-F238E27FC236}">
                <a16:creationId xmlns:a16="http://schemas.microsoft.com/office/drawing/2014/main" id="{1159EC56-213E-4AA9-91D4-E5676418668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362200"/>
            <a:ext cx="3657600" cy="420688"/>
            <a:chOff x="1008" y="1488"/>
            <a:chExt cx="2304" cy="265"/>
          </a:xfrm>
        </p:grpSpPr>
        <p:sp>
          <p:nvSpPr>
            <p:cNvPr id="401448" name="Line 40">
              <a:extLst>
                <a:ext uri="{FF2B5EF4-FFF2-40B4-BE49-F238E27FC236}">
                  <a16:creationId xmlns:a16="http://schemas.microsoft.com/office/drawing/2014/main" id="{55D83305-9723-40A8-9E7C-C81C28C52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49" name="Oval 41">
              <a:extLst>
                <a:ext uri="{FF2B5EF4-FFF2-40B4-BE49-F238E27FC236}">
                  <a16:creationId xmlns:a16="http://schemas.microsoft.com/office/drawing/2014/main" id="{8BC5D641-0F59-4186-BD1A-117206FB2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48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50" name="Line 42">
              <a:extLst>
                <a:ext uri="{FF2B5EF4-FFF2-40B4-BE49-F238E27FC236}">
                  <a16:creationId xmlns:a16="http://schemas.microsoft.com/office/drawing/2014/main" id="{02BA0E80-0F00-4600-9139-FDB3F88BF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728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51" name="Oval 43">
              <a:extLst>
                <a:ext uri="{FF2B5EF4-FFF2-40B4-BE49-F238E27FC236}">
                  <a16:creationId xmlns:a16="http://schemas.microsoft.com/office/drawing/2014/main" id="{29477CCB-909A-4018-801A-BEE026A3AA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1680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52" name="Line 44">
              <a:extLst>
                <a:ext uri="{FF2B5EF4-FFF2-40B4-BE49-F238E27FC236}">
                  <a16:creationId xmlns:a16="http://schemas.microsoft.com/office/drawing/2014/main" id="{B684185A-0E19-48A0-8676-850874A41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53" name="Oval 45">
              <a:extLst>
                <a:ext uri="{FF2B5EF4-FFF2-40B4-BE49-F238E27FC236}">
                  <a16:creationId xmlns:a16="http://schemas.microsoft.com/office/drawing/2014/main" id="{59A651F2-F8FF-4E6B-9897-284847F5B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8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01454" name="Group 46">
            <a:extLst>
              <a:ext uri="{FF2B5EF4-FFF2-40B4-BE49-F238E27FC236}">
                <a16:creationId xmlns:a16="http://schemas.microsoft.com/office/drawing/2014/main" id="{CB2D10EF-E8F2-4347-B73D-0ED13C729985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2984500"/>
            <a:ext cx="3124200" cy="420688"/>
            <a:chOff x="1344" y="1872"/>
            <a:chExt cx="1968" cy="265"/>
          </a:xfrm>
        </p:grpSpPr>
        <p:sp>
          <p:nvSpPr>
            <p:cNvPr id="401455" name="Line 47">
              <a:extLst>
                <a:ext uri="{FF2B5EF4-FFF2-40B4-BE49-F238E27FC236}">
                  <a16:creationId xmlns:a16="http://schemas.microsoft.com/office/drawing/2014/main" id="{4CD8B4C2-BE74-4DA6-B079-23D16DE76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920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56" name="Oval 48">
              <a:extLst>
                <a:ext uri="{FF2B5EF4-FFF2-40B4-BE49-F238E27FC236}">
                  <a16:creationId xmlns:a16="http://schemas.microsoft.com/office/drawing/2014/main" id="{EC7EEA0F-A849-4CDE-B43E-4632AFB4AF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2" y="1872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57" name="Line 49">
              <a:extLst>
                <a:ext uri="{FF2B5EF4-FFF2-40B4-BE49-F238E27FC236}">
                  <a16:creationId xmlns:a16="http://schemas.microsoft.com/office/drawing/2014/main" id="{8E96097F-59AA-4C69-9A98-88F73DD9B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112"/>
              <a:ext cx="192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58" name="Oval 50">
              <a:extLst>
                <a:ext uri="{FF2B5EF4-FFF2-40B4-BE49-F238E27FC236}">
                  <a16:creationId xmlns:a16="http://schemas.microsoft.com/office/drawing/2014/main" id="{9A73D5F4-1D10-459F-AF39-94D5004172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59" name="Oval 51">
              <a:extLst>
                <a:ext uri="{FF2B5EF4-FFF2-40B4-BE49-F238E27FC236}">
                  <a16:creationId xmlns:a16="http://schemas.microsoft.com/office/drawing/2014/main" id="{8F188ECD-45BC-4840-B139-D1912D8117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96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60" name="Line 52">
              <a:extLst>
                <a:ext uri="{FF2B5EF4-FFF2-40B4-BE49-F238E27FC236}">
                  <a16:creationId xmlns:a16="http://schemas.microsoft.com/office/drawing/2014/main" id="{74A142AB-6A5D-4197-8A4E-1D5590BE6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016"/>
              <a:ext cx="15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01461" name="Group 53">
            <a:extLst>
              <a:ext uri="{FF2B5EF4-FFF2-40B4-BE49-F238E27FC236}">
                <a16:creationId xmlns:a16="http://schemas.microsoft.com/office/drawing/2014/main" id="{54F16B43-2B48-4F98-83D7-6838CE25C173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3581400"/>
            <a:ext cx="3657600" cy="420688"/>
            <a:chOff x="1008" y="2256"/>
            <a:chExt cx="2304" cy="265"/>
          </a:xfrm>
        </p:grpSpPr>
        <p:sp>
          <p:nvSpPr>
            <p:cNvPr id="401462" name="Line 54">
              <a:extLst>
                <a:ext uri="{FF2B5EF4-FFF2-40B4-BE49-F238E27FC236}">
                  <a16:creationId xmlns:a16="http://schemas.microsoft.com/office/drawing/2014/main" id="{865C756E-C659-43CA-8C77-75B4D6AF3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63" name="Oval 55">
              <a:extLst>
                <a:ext uri="{FF2B5EF4-FFF2-40B4-BE49-F238E27FC236}">
                  <a16:creationId xmlns:a16="http://schemas.microsoft.com/office/drawing/2014/main" id="{0A1DD982-6D4C-47A7-855C-2D940F3CEC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2" y="2256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64" name="Line 56">
              <a:extLst>
                <a:ext uri="{FF2B5EF4-FFF2-40B4-BE49-F238E27FC236}">
                  <a16:creationId xmlns:a16="http://schemas.microsoft.com/office/drawing/2014/main" id="{A1EE1A5B-E448-47C9-B1E9-06E049196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49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65" name="Oval 57">
              <a:extLst>
                <a:ext uri="{FF2B5EF4-FFF2-40B4-BE49-F238E27FC236}">
                  <a16:creationId xmlns:a16="http://schemas.microsoft.com/office/drawing/2014/main" id="{5B4A04EF-BCA6-41E5-823B-60362A8D33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244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66" name="Oval 58">
              <a:extLst>
                <a:ext uri="{FF2B5EF4-FFF2-40B4-BE49-F238E27FC236}">
                  <a16:creationId xmlns:a16="http://schemas.microsoft.com/office/drawing/2014/main" id="{DC9C579D-F6B1-47B4-86BE-9A98927EB4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2352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67" name="Line 59">
              <a:extLst>
                <a:ext uri="{FF2B5EF4-FFF2-40B4-BE49-F238E27FC236}">
                  <a16:creationId xmlns:a16="http://schemas.microsoft.com/office/drawing/2014/main" id="{14B93E15-EC01-46FF-962D-93DF11B515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4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01468" name="Group 60">
            <a:extLst>
              <a:ext uri="{FF2B5EF4-FFF2-40B4-BE49-F238E27FC236}">
                <a16:creationId xmlns:a16="http://schemas.microsoft.com/office/drawing/2014/main" id="{F01EB321-9D51-4FE2-B252-06876B134E6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191000"/>
            <a:ext cx="3132138" cy="420688"/>
            <a:chOff x="1344" y="2640"/>
            <a:chExt cx="1973" cy="265"/>
          </a:xfrm>
        </p:grpSpPr>
        <p:sp>
          <p:nvSpPr>
            <p:cNvPr id="401469" name="Line 61">
              <a:extLst>
                <a:ext uri="{FF2B5EF4-FFF2-40B4-BE49-F238E27FC236}">
                  <a16:creationId xmlns:a16="http://schemas.microsoft.com/office/drawing/2014/main" id="{B7A565B4-C5DA-497E-B4E7-F0E26DBDAF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78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70" name="Oval 62">
              <a:extLst>
                <a:ext uri="{FF2B5EF4-FFF2-40B4-BE49-F238E27FC236}">
                  <a16:creationId xmlns:a16="http://schemas.microsoft.com/office/drawing/2014/main" id="{66CC2CCF-F988-4552-B2AC-E7E65B75BE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736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71" name="Line 63">
              <a:extLst>
                <a:ext uri="{FF2B5EF4-FFF2-40B4-BE49-F238E27FC236}">
                  <a16:creationId xmlns:a16="http://schemas.microsoft.com/office/drawing/2014/main" id="{4D3EDE18-376B-4EBA-8CFC-C7536F88C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88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72" name="Oval 64">
              <a:extLst>
                <a:ext uri="{FF2B5EF4-FFF2-40B4-BE49-F238E27FC236}">
                  <a16:creationId xmlns:a16="http://schemas.microsoft.com/office/drawing/2014/main" id="{8BE3EB97-0A99-469D-8199-0E5DA27705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832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73" name="Oval 65">
              <a:extLst>
                <a:ext uri="{FF2B5EF4-FFF2-40B4-BE49-F238E27FC236}">
                  <a16:creationId xmlns:a16="http://schemas.microsoft.com/office/drawing/2014/main" id="{2583D776-6F14-41F4-ADCB-6EB80AFCD3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2640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74" name="Line 66">
              <a:extLst>
                <a:ext uri="{FF2B5EF4-FFF2-40B4-BE49-F238E27FC236}">
                  <a16:creationId xmlns:a16="http://schemas.microsoft.com/office/drawing/2014/main" id="{FC690829-16D6-410E-A170-0C544D33524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84" y="2677"/>
              <a:ext cx="8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01475" name="Group 67">
            <a:extLst>
              <a:ext uri="{FF2B5EF4-FFF2-40B4-BE49-F238E27FC236}">
                <a16:creationId xmlns:a16="http://schemas.microsoft.com/office/drawing/2014/main" id="{09169FBA-FE2C-4028-A97E-643C4CB34D2D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800600"/>
            <a:ext cx="3657600" cy="420688"/>
            <a:chOff x="1008" y="3024"/>
            <a:chExt cx="2304" cy="265"/>
          </a:xfrm>
        </p:grpSpPr>
        <p:sp>
          <p:nvSpPr>
            <p:cNvPr id="401476" name="Line 68">
              <a:extLst>
                <a:ext uri="{FF2B5EF4-FFF2-40B4-BE49-F238E27FC236}">
                  <a16:creationId xmlns:a16="http://schemas.microsoft.com/office/drawing/2014/main" id="{81CE00F8-CB39-439B-BFF7-675756EBD8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3264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77" name="Oval 69">
              <a:extLst>
                <a:ext uri="{FF2B5EF4-FFF2-40B4-BE49-F238E27FC236}">
                  <a16:creationId xmlns:a16="http://schemas.microsoft.com/office/drawing/2014/main" id="{815E1F6A-D8B6-435A-B920-FDE3FE8E08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216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78" name="Line 70">
              <a:extLst>
                <a:ext uri="{FF2B5EF4-FFF2-40B4-BE49-F238E27FC236}">
                  <a16:creationId xmlns:a16="http://schemas.microsoft.com/office/drawing/2014/main" id="{02730591-BC44-46F3-84B9-F95A7ECA3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79" name="Oval 71">
              <a:extLst>
                <a:ext uri="{FF2B5EF4-FFF2-40B4-BE49-F238E27FC236}">
                  <a16:creationId xmlns:a16="http://schemas.microsoft.com/office/drawing/2014/main" id="{AFBC11AB-446C-47D2-BDCA-EEB1517F01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3120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80" name="Oval 72">
              <a:extLst>
                <a:ext uri="{FF2B5EF4-FFF2-40B4-BE49-F238E27FC236}">
                  <a16:creationId xmlns:a16="http://schemas.microsoft.com/office/drawing/2014/main" id="{DBA3D083-E8A0-4378-B086-7BAA50CB5F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02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81" name="Line 73">
              <a:extLst>
                <a:ext uri="{FF2B5EF4-FFF2-40B4-BE49-F238E27FC236}">
                  <a16:creationId xmlns:a16="http://schemas.microsoft.com/office/drawing/2014/main" id="{EC72DD2B-10C3-4C62-94F3-ADF51D883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30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01482" name="Group 74">
            <a:extLst>
              <a:ext uri="{FF2B5EF4-FFF2-40B4-BE49-F238E27FC236}">
                <a16:creationId xmlns:a16="http://schemas.microsoft.com/office/drawing/2014/main" id="{CEE7835C-B366-4B38-A418-5E189CCF2F59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5410200"/>
            <a:ext cx="3132138" cy="420688"/>
            <a:chOff x="1344" y="3408"/>
            <a:chExt cx="1973" cy="265"/>
          </a:xfrm>
        </p:grpSpPr>
        <p:sp>
          <p:nvSpPr>
            <p:cNvPr id="401483" name="Line 75">
              <a:extLst>
                <a:ext uri="{FF2B5EF4-FFF2-40B4-BE49-F238E27FC236}">
                  <a16:creationId xmlns:a16="http://schemas.microsoft.com/office/drawing/2014/main" id="{826CD664-033E-4F3B-A8F1-D01C1A557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64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84" name="Oval 76">
              <a:extLst>
                <a:ext uri="{FF2B5EF4-FFF2-40B4-BE49-F238E27FC236}">
                  <a16:creationId xmlns:a16="http://schemas.microsoft.com/office/drawing/2014/main" id="{8C20750C-0B67-427A-8A74-069050F4B3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3600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85" name="Oval 77">
              <a:extLst>
                <a:ext uri="{FF2B5EF4-FFF2-40B4-BE49-F238E27FC236}">
                  <a16:creationId xmlns:a16="http://schemas.microsoft.com/office/drawing/2014/main" id="{04E6BEA3-5EE4-4CE2-BEA7-B2890A97E2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350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86" name="Line 78">
              <a:extLst>
                <a:ext uri="{FF2B5EF4-FFF2-40B4-BE49-F238E27FC236}">
                  <a16:creationId xmlns:a16="http://schemas.microsoft.com/office/drawing/2014/main" id="{615ABCD6-B988-4B10-A1A4-D1DB2FE0B3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764" y="3541"/>
              <a:ext cx="1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87" name="Oval 79">
              <a:extLst>
                <a:ext uri="{FF2B5EF4-FFF2-40B4-BE49-F238E27FC236}">
                  <a16:creationId xmlns:a16="http://schemas.microsoft.com/office/drawing/2014/main" id="{E000813E-0C1A-4E0C-9173-BB7B705FA1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40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88" name="Line 80">
              <a:extLst>
                <a:ext uri="{FF2B5EF4-FFF2-40B4-BE49-F238E27FC236}">
                  <a16:creationId xmlns:a16="http://schemas.microsoft.com/office/drawing/2014/main" id="{DC16E5A9-8AFA-4C1F-A837-C6F028713B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84" y="3445"/>
              <a:ext cx="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01489" name="Group 81">
            <a:extLst>
              <a:ext uri="{FF2B5EF4-FFF2-40B4-BE49-F238E27FC236}">
                <a16:creationId xmlns:a16="http://schemas.microsoft.com/office/drawing/2014/main" id="{6F59D012-0F5C-445E-B530-07F233C66F94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6019800"/>
            <a:ext cx="3657600" cy="420688"/>
            <a:chOff x="1008" y="3792"/>
            <a:chExt cx="2304" cy="265"/>
          </a:xfrm>
        </p:grpSpPr>
        <p:sp>
          <p:nvSpPr>
            <p:cNvPr id="401490" name="Line 82">
              <a:extLst>
                <a:ext uri="{FF2B5EF4-FFF2-40B4-BE49-F238E27FC236}">
                  <a16:creationId xmlns:a16="http://schemas.microsoft.com/office/drawing/2014/main" id="{0F14B4B5-37A3-4842-A33D-62B589598C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403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91" name="Oval 83">
              <a:extLst>
                <a:ext uri="{FF2B5EF4-FFF2-40B4-BE49-F238E27FC236}">
                  <a16:creationId xmlns:a16="http://schemas.microsoft.com/office/drawing/2014/main" id="{C0DF2F8D-80E5-4448-BF10-0C951F9314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984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92" name="Oval 84">
              <a:extLst>
                <a:ext uri="{FF2B5EF4-FFF2-40B4-BE49-F238E27FC236}">
                  <a16:creationId xmlns:a16="http://schemas.microsoft.com/office/drawing/2014/main" id="{295A83FF-D925-47B9-8726-32D3D3DEF0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3888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93" name="Line 85">
              <a:extLst>
                <a:ext uri="{FF2B5EF4-FFF2-40B4-BE49-F238E27FC236}">
                  <a16:creationId xmlns:a16="http://schemas.microsoft.com/office/drawing/2014/main" id="{3444B410-607E-4D57-A99A-2293C043E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93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94" name="Oval 86">
              <a:extLst>
                <a:ext uri="{FF2B5EF4-FFF2-40B4-BE49-F238E27FC236}">
                  <a16:creationId xmlns:a16="http://schemas.microsoft.com/office/drawing/2014/main" id="{4416B7FD-288D-47BE-9A35-88C3589A20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792"/>
              <a:ext cx="73" cy="73"/>
            </a:xfrm>
            <a:prstGeom prst="ellipse">
              <a:avLst/>
            </a:prstGeom>
            <a:solidFill>
              <a:srgbClr val="0C0B0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1495" name="Line 87">
              <a:extLst>
                <a:ext uri="{FF2B5EF4-FFF2-40B4-BE49-F238E27FC236}">
                  <a16:creationId xmlns:a16="http://schemas.microsoft.com/office/drawing/2014/main" id="{1F662DE3-5024-4CB2-90AC-3E774F385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38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01496" name="Group 88">
            <a:extLst>
              <a:ext uri="{FF2B5EF4-FFF2-40B4-BE49-F238E27FC236}">
                <a16:creationId xmlns:a16="http://schemas.microsoft.com/office/drawing/2014/main" id="{F6D4F026-AD54-4E72-B78B-059C07F1D13F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1460500"/>
            <a:ext cx="1417638" cy="5092700"/>
            <a:chOff x="136" y="920"/>
            <a:chExt cx="893" cy="3112"/>
          </a:xfrm>
        </p:grpSpPr>
        <p:sp>
          <p:nvSpPr>
            <p:cNvPr id="401497" name="Line 89">
              <a:extLst>
                <a:ext uri="{FF2B5EF4-FFF2-40B4-BE49-F238E27FC236}">
                  <a16:creationId xmlns:a16="http://schemas.microsoft.com/office/drawing/2014/main" id="{773EF77C-4192-4351-AC74-A71AA3081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152"/>
              <a:ext cx="0" cy="28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1498" name="Text Box 90">
              <a:extLst>
                <a:ext uri="{FF2B5EF4-FFF2-40B4-BE49-F238E27FC236}">
                  <a16:creationId xmlns:a16="http://schemas.microsoft.com/office/drawing/2014/main" id="{7F395137-AF75-4DDA-9710-180117BCD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920"/>
              <a:ext cx="893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GB" altLang="en-US" sz="2000">
                  <a:solidFill>
                    <a:srgbClr val="FF0000"/>
                  </a:solidFill>
                </a:rPr>
                <a:t>data input </a:t>
              </a:r>
              <a:r>
                <a:rPr lang="en-GB" altLang="en-US" sz="2000" b="1">
                  <a:solidFill>
                    <a:srgbClr val="FF0000"/>
                  </a:solidFill>
                </a:rPr>
                <a:t>I</a:t>
              </a:r>
            </a:p>
          </p:txBody>
        </p:sp>
      </p:grpSp>
      <p:sp>
        <p:nvSpPr>
          <p:cNvPr id="401499" name="Line 91">
            <a:extLst>
              <a:ext uri="{FF2B5EF4-FFF2-40B4-BE49-F238E27FC236}">
                <a16:creationId xmlns:a16="http://schemas.microsoft.com/office/drawing/2014/main" id="{DE900B13-A9FD-4623-9B42-E781BC40B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1336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500" name="Line 92">
            <a:extLst>
              <a:ext uri="{FF2B5EF4-FFF2-40B4-BE49-F238E27FC236}">
                <a16:creationId xmlns:a16="http://schemas.microsoft.com/office/drawing/2014/main" id="{77B81C2C-C97C-447C-961A-47343F19A4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886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501" name="Line 93">
            <a:extLst>
              <a:ext uri="{FF2B5EF4-FFF2-40B4-BE49-F238E27FC236}">
                <a16:creationId xmlns:a16="http://schemas.microsoft.com/office/drawing/2014/main" id="{0AD7F089-617D-40FA-B5A8-C5DE2F4DA7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289300"/>
            <a:ext cx="426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502" name="Line 94">
            <a:extLst>
              <a:ext uri="{FF2B5EF4-FFF2-40B4-BE49-F238E27FC236}">
                <a16:creationId xmlns:a16="http://schemas.microsoft.com/office/drawing/2014/main" id="{5D40C92B-6E42-48ED-9740-BA78236CF9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667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503" name="Line 95">
            <a:extLst>
              <a:ext uri="{FF2B5EF4-FFF2-40B4-BE49-F238E27FC236}">
                <a16:creationId xmlns:a16="http://schemas.microsoft.com/office/drawing/2014/main" id="{66027072-1E89-415C-9E73-6B9D976495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57150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504" name="Line 96">
            <a:extLst>
              <a:ext uri="{FF2B5EF4-FFF2-40B4-BE49-F238E27FC236}">
                <a16:creationId xmlns:a16="http://schemas.microsoft.com/office/drawing/2014/main" id="{B5828055-4D5B-4574-898E-6A858AE2B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5105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505" name="Line 97">
            <a:extLst>
              <a:ext uri="{FF2B5EF4-FFF2-40B4-BE49-F238E27FC236}">
                <a16:creationId xmlns:a16="http://schemas.microsoft.com/office/drawing/2014/main" id="{5F9868BA-A927-45A4-BF7F-5D6D033D6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4495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506" name="Line 98">
            <a:extLst>
              <a:ext uri="{FF2B5EF4-FFF2-40B4-BE49-F238E27FC236}">
                <a16:creationId xmlns:a16="http://schemas.microsoft.com/office/drawing/2014/main" id="{ACCA304A-3D68-4D03-ADF3-7D10570CF2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900" y="63246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1507" name="Oval 99">
            <a:extLst>
              <a:ext uri="{FF2B5EF4-FFF2-40B4-BE49-F238E27FC236}">
                <a16:creationId xmlns:a16="http://schemas.microsoft.com/office/drawing/2014/main" id="{31F415B5-48F3-4321-B8D7-C08C0A3905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56388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1508" name="Oval 100">
            <a:extLst>
              <a:ext uri="{FF2B5EF4-FFF2-40B4-BE49-F238E27FC236}">
                <a16:creationId xmlns:a16="http://schemas.microsoft.com/office/drawing/2014/main" id="{688F1AD0-8B03-46AB-B0D2-BF3E8CF51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62484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1509" name="Oval 101">
            <a:extLst>
              <a:ext uri="{FF2B5EF4-FFF2-40B4-BE49-F238E27FC236}">
                <a16:creationId xmlns:a16="http://schemas.microsoft.com/office/drawing/2014/main" id="{80B71A20-D5B4-4B30-A5D1-9A74A377F0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4196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1510" name="Oval 102">
            <a:extLst>
              <a:ext uri="{FF2B5EF4-FFF2-40B4-BE49-F238E27FC236}">
                <a16:creationId xmlns:a16="http://schemas.microsoft.com/office/drawing/2014/main" id="{D98D8F99-31B3-41B5-9578-BD34E56394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50292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1511" name="Oval 103">
            <a:extLst>
              <a:ext uri="{FF2B5EF4-FFF2-40B4-BE49-F238E27FC236}">
                <a16:creationId xmlns:a16="http://schemas.microsoft.com/office/drawing/2014/main" id="{FB3EA4D7-9599-4F6C-9B45-F4CC51B6A6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7100" y="32131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1512" name="Oval 104">
            <a:extLst>
              <a:ext uri="{FF2B5EF4-FFF2-40B4-BE49-F238E27FC236}">
                <a16:creationId xmlns:a16="http://schemas.microsoft.com/office/drawing/2014/main" id="{483296E8-1B5F-40D0-8EEC-CD986C761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38100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1513" name="Oval 105">
            <a:extLst>
              <a:ext uri="{FF2B5EF4-FFF2-40B4-BE49-F238E27FC236}">
                <a16:creationId xmlns:a16="http://schemas.microsoft.com/office/drawing/2014/main" id="{A06077C0-C4DB-4B15-BA09-DC8EE35745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25908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1514" name="Oval 106">
            <a:extLst>
              <a:ext uri="{FF2B5EF4-FFF2-40B4-BE49-F238E27FC236}">
                <a16:creationId xmlns:a16="http://schemas.microsoft.com/office/drawing/2014/main" id="{7BA573E0-2874-44AE-94EB-B7C1583A75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2057400"/>
            <a:ext cx="115888" cy="1158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401515" name="Text Box 107">
            <a:extLst>
              <a:ext uri="{FF2B5EF4-FFF2-40B4-BE49-F238E27FC236}">
                <a16:creationId xmlns:a16="http://schemas.microsoft.com/office/drawing/2014/main" id="{04CEFCC2-F313-42D8-BED9-6C73EB419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26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9-8 Demultiplexer</a:t>
            </a:r>
          </a:p>
        </p:txBody>
      </p:sp>
      <p:sp>
        <p:nvSpPr>
          <p:cNvPr id="401516" name="AutoShape 108">
            <a:extLst>
              <a:ext uri="{FF2B5EF4-FFF2-40B4-BE49-F238E27FC236}">
                <a16:creationId xmlns:a16="http://schemas.microsoft.com/office/drawing/2014/main" id="{08FA6576-6E16-4D5F-8B1B-4F80C870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3" y="4899025"/>
            <a:ext cx="1355725" cy="703263"/>
          </a:xfrm>
          <a:prstGeom prst="wedgeRoundRectCallout">
            <a:avLst>
              <a:gd name="adj1" fmla="val -3866"/>
              <a:gd name="adj2" fmla="val -84537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FF0000"/>
                </a:solidFill>
              </a:rPr>
              <a:t>and so on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51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EC7609A-4E17-4072-A7CA-0D234207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5B241CB-5527-41DE-AF67-C9CDB55B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3653-15CB-4838-BF81-8308814ACD85}" type="slidenum">
              <a:rPr lang="en-GB" altLang="en-US"/>
              <a:pPr/>
              <a:t>115</a:t>
            </a:fld>
            <a:endParaRPr lang="en-GB" altLang="en-US" sz="1400"/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E5A3239E-ED11-472E-BE62-A6DBF1C2B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028700"/>
            <a:ext cx="7772400" cy="5334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 b="1">
                <a:solidFill>
                  <a:srgbClr val="786DCB"/>
                </a:solidFill>
              </a:rPr>
              <a:t>1-line-to-8-line Demux Truth Table</a:t>
            </a:r>
          </a:p>
        </p:txBody>
      </p:sp>
      <p:sp>
        <p:nvSpPr>
          <p:cNvPr id="295939" name="Text Box 3">
            <a:extLst>
              <a:ext uri="{FF2B5EF4-FFF2-40B4-BE49-F238E27FC236}">
                <a16:creationId xmlns:a16="http://schemas.microsoft.com/office/drawing/2014/main" id="{AD7A8C0D-79D9-4785-9E41-871529A52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1981200"/>
            <a:ext cx="590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S</a:t>
            </a:r>
            <a:r>
              <a:rPr lang="en-GB" altLang="en-US" sz="2000" b="1" baseline="-25000"/>
              <a:t>2    </a:t>
            </a:r>
            <a:r>
              <a:rPr lang="en-GB" altLang="en-US" sz="2000" b="1"/>
              <a:t>S</a:t>
            </a:r>
            <a:r>
              <a:rPr lang="en-GB" altLang="en-US" sz="2000" b="1" baseline="-25000"/>
              <a:t>1     </a:t>
            </a:r>
            <a:r>
              <a:rPr lang="en-GB" altLang="en-US" sz="2000" b="1"/>
              <a:t>S</a:t>
            </a:r>
            <a:r>
              <a:rPr lang="en-GB" altLang="en-US" sz="2000" b="1" baseline="-25000"/>
              <a:t>0</a:t>
            </a:r>
            <a:r>
              <a:rPr lang="en-GB" altLang="en-US" sz="2000" b="1"/>
              <a:t>        O</a:t>
            </a:r>
            <a:r>
              <a:rPr lang="en-GB" altLang="en-US" sz="2000" b="1" baseline="-25000"/>
              <a:t>7       </a:t>
            </a:r>
            <a:r>
              <a:rPr lang="en-GB" altLang="en-US" sz="2000" b="1"/>
              <a:t>O</a:t>
            </a:r>
            <a:r>
              <a:rPr lang="en-GB" altLang="en-US" sz="2000" b="1" baseline="-25000"/>
              <a:t>6      </a:t>
            </a:r>
            <a:r>
              <a:rPr lang="en-GB" altLang="en-US" sz="2000" b="1"/>
              <a:t>O</a:t>
            </a:r>
            <a:r>
              <a:rPr lang="en-GB" altLang="en-US" sz="2000" b="1" baseline="-25000"/>
              <a:t>5      </a:t>
            </a:r>
            <a:r>
              <a:rPr lang="en-GB" altLang="en-US" sz="2000" b="1"/>
              <a:t>O</a:t>
            </a:r>
            <a:r>
              <a:rPr lang="en-GB" altLang="en-US" sz="2000" b="1" baseline="-25000"/>
              <a:t>4     </a:t>
            </a:r>
            <a:r>
              <a:rPr lang="en-GB" altLang="en-US" sz="2000" b="1"/>
              <a:t>O</a:t>
            </a:r>
            <a:r>
              <a:rPr lang="en-GB" altLang="en-US" sz="2000" b="1" baseline="-25000"/>
              <a:t>3      </a:t>
            </a:r>
            <a:r>
              <a:rPr lang="en-GB" altLang="en-US" sz="2000" b="1"/>
              <a:t>O</a:t>
            </a:r>
            <a:r>
              <a:rPr lang="en-GB" altLang="en-US" sz="2000" b="1" baseline="-25000"/>
              <a:t>2       </a:t>
            </a:r>
            <a:r>
              <a:rPr lang="en-GB" altLang="en-US" sz="2000" b="1"/>
              <a:t>O</a:t>
            </a:r>
            <a:r>
              <a:rPr lang="en-GB" altLang="en-US" sz="2000" b="1" baseline="-25000"/>
              <a:t>1     </a:t>
            </a:r>
            <a:r>
              <a:rPr lang="en-GB" altLang="en-US" sz="2000" b="1"/>
              <a:t>O</a:t>
            </a:r>
            <a:r>
              <a:rPr lang="en-GB" altLang="en-US" sz="2000" b="1" baseline="-25000"/>
              <a:t>0</a:t>
            </a:r>
          </a:p>
        </p:txBody>
      </p:sp>
      <p:sp>
        <p:nvSpPr>
          <p:cNvPr id="295941" name="Line 5">
            <a:extLst>
              <a:ext uri="{FF2B5EF4-FFF2-40B4-BE49-F238E27FC236}">
                <a16:creationId xmlns:a16="http://schemas.microsoft.com/office/drawing/2014/main" id="{11F68AE2-3C23-4736-B708-D1A83CE44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2300" y="2438400"/>
            <a:ext cx="590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5942" name="Text Box 6">
            <a:extLst>
              <a:ext uri="{FF2B5EF4-FFF2-40B4-BE49-F238E27FC236}">
                <a16:creationId xmlns:a16="http://schemas.microsoft.com/office/drawing/2014/main" id="{2C565A48-F7F7-417B-9F05-AFA38F092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2514600"/>
            <a:ext cx="5727700" cy="312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0     0     0         0       0      0       0      0      0       0       </a:t>
            </a:r>
            <a:r>
              <a:rPr lang="en-GB" altLang="en-US" b="1">
                <a:solidFill>
                  <a:srgbClr val="CC3300"/>
                </a:solidFill>
              </a:rPr>
              <a:t>I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0     0     1         0       0      0       0      0      0       </a:t>
            </a:r>
            <a:r>
              <a:rPr lang="en-GB" altLang="en-US" b="1">
                <a:solidFill>
                  <a:srgbClr val="CC3300"/>
                </a:solidFill>
              </a:rPr>
              <a:t>I</a:t>
            </a:r>
            <a:r>
              <a:rPr lang="en-GB" altLang="en-US" sz="2000" b="1">
                <a:solidFill>
                  <a:srgbClr val="786DCB"/>
                </a:solidFill>
              </a:rPr>
              <a:t>      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0     1     0         0       0      0       0      0      </a:t>
            </a:r>
            <a:r>
              <a:rPr lang="en-GB" altLang="en-US" b="1">
                <a:solidFill>
                  <a:srgbClr val="CC3300"/>
                </a:solidFill>
              </a:rPr>
              <a:t>I</a:t>
            </a:r>
            <a:r>
              <a:rPr lang="en-GB" altLang="en-US" sz="2000" b="1">
                <a:solidFill>
                  <a:srgbClr val="CC3300"/>
                </a:solidFill>
              </a:rPr>
              <a:t> </a:t>
            </a:r>
            <a:r>
              <a:rPr lang="en-GB" altLang="en-US" sz="2000" b="1">
                <a:solidFill>
                  <a:srgbClr val="786DCB"/>
                </a:solidFill>
              </a:rPr>
              <a:t>       0      0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0     1     1         0       0      0       0     </a:t>
            </a:r>
            <a:r>
              <a:rPr lang="en-GB" altLang="en-US" sz="2000" b="1">
                <a:solidFill>
                  <a:srgbClr val="CC3300"/>
                </a:solidFill>
              </a:rPr>
              <a:t> </a:t>
            </a:r>
            <a:r>
              <a:rPr lang="en-GB" altLang="en-US" b="1">
                <a:solidFill>
                  <a:srgbClr val="CC3300"/>
                </a:solidFill>
              </a:rPr>
              <a:t>I</a:t>
            </a:r>
            <a:r>
              <a:rPr lang="en-GB" altLang="en-US" sz="2000" b="1">
                <a:solidFill>
                  <a:srgbClr val="786DCB"/>
                </a:solidFill>
              </a:rPr>
              <a:t>       0       0      0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1     0     0         0       0      0      </a:t>
            </a:r>
            <a:r>
              <a:rPr lang="en-GB" altLang="en-US" sz="2000" b="1">
                <a:solidFill>
                  <a:srgbClr val="CC3300"/>
                </a:solidFill>
              </a:rPr>
              <a:t> </a:t>
            </a:r>
            <a:r>
              <a:rPr lang="en-GB" altLang="en-US" b="1">
                <a:solidFill>
                  <a:srgbClr val="CC3300"/>
                </a:solidFill>
              </a:rPr>
              <a:t>I</a:t>
            </a:r>
            <a:r>
              <a:rPr lang="en-GB" altLang="en-US" sz="2000" b="1">
                <a:solidFill>
                  <a:srgbClr val="786DCB"/>
                </a:solidFill>
              </a:rPr>
              <a:t>       0      0       0      0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1     0     1         0       0      </a:t>
            </a:r>
            <a:r>
              <a:rPr lang="en-GB" altLang="en-US" b="1">
                <a:solidFill>
                  <a:srgbClr val="CC3300"/>
                </a:solidFill>
              </a:rPr>
              <a:t>I</a:t>
            </a:r>
            <a:r>
              <a:rPr lang="en-GB" altLang="en-US" b="1">
                <a:solidFill>
                  <a:srgbClr val="786DCB"/>
                </a:solidFill>
              </a:rPr>
              <a:t> </a:t>
            </a:r>
            <a:r>
              <a:rPr lang="en-GB" altLang="en-US" sz="2000" b="1">
                <a:solidFill>
                  <a:srgbClr val="786DCB"/>
                </a:solidFill>
              </a:rPr>
              <a:t>      0       0      0       0      0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1     1     0         0       </a:t>
            </a:r>
            <a:r>
              <a:rPr lang="en-GB" altLang="en-US" b="1">
                <a:solidFill>
                  <a:srgbClr val="CC3300"/>
                </a:solidFill>
              </a:rPr>
              <a:t>I</a:t>
            </a:r>
            <a:r>
              <a:rPr lang="en-GB" altLang="en-US" sz="2000" b="1">
                <a:solidFill>
                  <a:srgbClr val="786DCB"/>
                </a:solidFill>
              </a:rPr>
              <a:t>      0       0       0      0       0      0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1     1     1         </a:t>
            </a:r>
            <a:r>
              <a:rPr lang="en-GB" altLang="en-US" b="1">
                <a:solidFill>
                  <a:srgbClr val="CC3300"/>
                </a:solidFill>
              </a:rPr>
              <a:t>I</a:t>
            </a:r>
            <a:r>
              <a:rPr lang="en-GB" altLang="en-US" sz="2000" b="1">
                <a:solidFill>
                  <a:srgbClr val="786DCB"/>
                </a:solidFill>
              </a:rPr>
              <a:t>        0     0       0       0      0       0      0</a:t>
            </a:r>
          </a:p>
        </p:txBody>
      </p:sp>
      <p:sp>
        <p:nvSpPr>
          <p:cNvPr id="295943" name="Text Box 7">
            <a:extLst>
              <a:ext uri="{FF2B5EF4-FFF2-40B4-BE49-F238E27FC236}">
                <a16:creationId xmlns:a16="http://schemas.microsoft.com/office/drawing/2014/main" id="{034BD7DC-EDCD-4C46-9158-485C75758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26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9-8 Demultiplexer</a:t>
            </a:r>
          </a:p>
        </p:txBody>
      </p:sp>
      <p:sp>
        <p:nvSpPr>
          <p:cNvPr id="295944" name="Line 8">
            <a:extLst>
              <a:ext uri="{FF2B5EF4-FFF2-40B4-BE49-F238E27FC236}">
                <a16:creationId xmlns:a16="http://schemas.microsoft.com/office/drawing/2014/main" id="{69EA5B1E-A704-4B2B-9BE3-176B51B19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5488" y="1800225"/>
            <a:ext cx="0" cy="3948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5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5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5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5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5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5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2" grpId="0" build="p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3">
            <a:extLst>
              <a:ext uri="{FF2B5EF4-FFF2-40B4-BE49-F238E27FC236}">
                <a16:creationId xmlns:a16="http://schemas.microsoft.com/office/drawing/2014/main" id="{9F9A6DD2-B1B5-4954-9A7B-E4C90BD2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1" name="Slide Number Placeholder 4">
            <a:extLst>
              <a:ext uri="{FF2B5EF4-FFF2-40B4-BE49-F238E27FC236}">
                <a16:creationId xmlns:a16="http://schemas.microsoft.com/office/drawing/2014/main" id="{CC5F2D8F-8D60-45F2-998A-B270CE8C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FE56-6F72-4CFA-8FB2-9FC3FD43B1D7}" type="slidenum">
              <a:rPr lang="en-GB" altLang="en-US"/>
              <a:pPr/>
              <a:t>116</a:t>
            </a:fld>
            <a:endParaRPr lang="en-GB" altLang="en-US" sz="1400"/>
          </a:p>
        </p:txBody>
      </p:sp>
      <p:sp>
        <p:nvSpPr>
          <p:cNvPr id="403458" name="Text Box 2">
            <a:extLst>
              <a:ext uri="{FF2B5EF4-FFF2-40B4-BE49-F238E27FC236}">
                <a16:creationId xmlns:a16="http://schemas.microsoft.com/office/drawing/2014/main" id="{D3B68749-36A0-462A-AE73-E2B220B02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1257300"/>
            <a:ext cx="5508625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altLang="en-US" sz="2400"/>
              <a:t>Draw the waveform at all the outputs when</a:t>
            </a:r>
          </a:p>
          <a:p>
            <a:pPr algn="l">
              <a:lnSpc>
                <a:spcPct val="50000"/>
              </a:lnSpc>
            </a:pPr>
            <a:r>
              <a:rPr lang="en-GB" altLang="en-US"/>
              <a:t> </a:t>
            </a:r>
            <a:r>
              <a:rPr lang="en-GB" altLang="en-US" sz="2400" b="1"/>
              <a:t>A2 A1 A0 = 000, </a:t>
            </a:r>
            <a:r>
              <a:rPr lang="en-GB" altLang="en-US" sz="2400"/>
              <a:t>what can you conclude?</a:t>
            </a:r>
          </a:p>
        </p:txBody>
      </p:sp>
      <p:grpSp>
        <p:nvGrpSpPr>
          <p:cNvPr id="403463" name="Group 7">
            <a:extLst>
              <a:ext uri="{FF2B5EF4-FFF2-40B4-BE49-F238E27FC236}">
                <a16:creationId xmlns:a16="http://schemas.microsoft.com/office/drawing/2014/main" id="{2EB628DE-81E6-4C20-A4AC-174366CD2400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644775"/>
            <a:ext cx="3048000" cy="403225"/>
            <a:chOff x="3504" y="1666"/>
            <a:chExt cx="1920" cy="254"/>
          </a:xfrm>
        </p:grpSpPr>
        <p:sp>
          <p:nvSpPr>
            <p:cNvPr id="403464" name="Line 8">
              <a:extLst>
                <a:ext uri="{FF2B5EF4-FFF2-40B4-BE49-F238E27FC236}">
                  <a16:creationId xmlns:a16="http://schemas.microsoft.com/office/drawing/2014/main" id="{86FA488E-CE20-4831-A167-FA4A1C252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65" name="Line 9">
              <a:extLst>
                <a:ext uri="{FF2B5EF4-FFF2-40B4-BE49-F238E27FC236}">
                  <a16:creationId xmlns:a16="http://schemas.microsoft.com/office/drawing/2014/main" id="{D6FB06AF-FCE3-456A-8079-031B79B76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66" name="Line 10">
              <a:extLst>
                <a:ext uri="{FF2B5EF4-FFF2-40B4-BE49-F238E27FC236}">
                  <a16:creationId xmlns:a16="http://schemas.microsoft.com/office/drawing/2014/main" id="{BF4442A7-3657-4C1D-A3BB-874567613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67" name="Line 11">
              <a:extLst>
                <a:ext uri="{FF2B5EF4-FFF2-40B4-BE49-F238E27FC236}">
                  <a16:creationId xmlns:a16="http://schemas.microsoft.com/office/drawing/2014/main" id="{5E7072FB-F018-4C41-88C2-DB8583507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68" name="Line 12">
              <a:extLst>
                <a:ext uri="{FF2B5EF4-FFF2-40B4-BE49-F238E27FC236}">
                  <a16:creationId xmlns:a16="http://schemas.microsoft.com/office/drawing/2014/main" id="{2A128796-5BDF-494D-944D-FACD7E854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69" name="Line 13">
              <a:extLst>
                <a:ext uri="{FF2B5EF4-FFF2-40B4-BE49-F238E27FC236}">
                  <a16:creationId xmlns:a16="http://schemas.microsoft.com/office/drawing/2014/main" id="{5D24B811-3774-4478-A414-37C276126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70" name="Line 14">
              <a:extLst>
                <a:ext uri="{FF2B5EF4-FFF2-40B4-BE49-F238E27FC236}">
                  <a16:creationId xmlns:a16="http://schemas.microsoft.com/office/drawing/2014/main" id="{7DB64C13-A8B3-4946-9B8D-EDC42D63C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71" name="Line 15">
              <a:extLst>
                <a:ext uri="{FF2B5EF4-FFF2-40B4-BE49-F238E27FC236}">
                  <a16:creationId xmlns:a16="http://schemas.microsoft.com/office/drawing/2014/main" id="{45EEBC9F-D8E3-400D-A4B2-08DCBEC63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72" name="Line 16">
              <a:extLst>
                <a:ext uri="{FF2B5EF4-FFF2-40B4-BE49-F238E27FC236}">
                  <a16:creationId xmlns:a16="http://schemas.microsoft.com/office/drawing/2014/main" id="{18FE6D49-3FD7-4B33-BD5D-3CE327A10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73" name="Line 17">
              <a:extLst>
                <a:ext uri="{FF2B5EF4-FFF2-40B4-BE49-F238E27FC236}">
                  <a16:creationId xmlns:a16="http://schemas.microsoft.com/office/drawing/2014/main" id="{3D09E510-1F06-41E4-8E8B-407D82B68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74" name="Line 18">
              <a:extLst>
                <a:ext uri="{FF2B5EF4-FFF2-40B4-BE49-F238E27FC236}">
                  <a16:creationId xmlns:a16="http://schemas.microsoft.com/office/drawing/2014/main" id="{FC392903-2EA1-433A-A973-1FC2B6F18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7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75" name="Line 19">
              <a:extLst>
                <a:ext uri="{FF2B5EF4-FFF2-40B4-BE49-F238E27FC236}">
                  <a16:creationId xmlns:a16="http://schemas.microsoft.com/office/drawing/2014/main" id="{881BCBAA-6579-4785-B2CD-9A844BA61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76" name="Line 20">
              <a:extLst>
                <a:ext uri="{FF2B5EF4-FFF2-40B4-BE49-F238E27FC236}">
                  <a16:creationId xmlns:a16="http://schemas.microsoft.com/office/drawing/2014/main" id="{29443D8A-3507-459E-A008-C37C70EE4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77" name="Text Box 21">
              <a:extLst>
                <a:ext uri="{FF2B5EF4-FFF2-40B4-BE49-F238E27FC236}">
                  <a16:creationId xmlns:a16="http://schemas.microsoft.com/office/drawing/2014/main" id="{596409DB-6931-474B-9BDA-6E068B07E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666"/>
              <a:ext cx="5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/>
                <a:t>/E</a:t>
              </a:r>
              <a:r>
                <a:rPr lang="en-GB" altLang="en-US" sz="2000" b="1" baseline="-25000"/>
                <a:t>1 </a:t>
              </a:r>
              <a:r>
                <a:rPr lang="en-GB" altLang="en-US" sz="2000" b="1"/>
                <a:t>(</a:t>
              </a:r>
              <a:r>
                <a:rPr lang="en-GB" altLang="en-US" sz="2000" b="1">
                  <a:solidFill>
                    <a:srgbClr val="FF0000"/>
                  </a:solidFill>
                </a:rPr>
                <a:t>I</a:t>
              </a:r>
              <a:r>
                <a:rPr lang="en-GB" altLang="en-US" sz="2000" b="1"/>
                <a:t>)</a:t>
              </a:r>
            </a:p>
          </p:txBody>
        </p:sp>
      </p:grpSp>
      <p:sp>
        <p:nvSpPr>
          <p:cNvPr id="403478" name="Text Box 22">
            <a:extLst>
              <a:ext uri="{FF2B5EF4-FFF2-40B4-BE49-F238E27FC236}">
                <a16:creationId xmlns:a16="http://schemas.microsoft.com/office/drawing/2014/main" id="{C8AE1E10-BAEB-4A46-9D87-B71C5342F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26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9-8 Demultiplexer</a:t>
            </a:r>
          </a:p>
        </p:txBody>
      </p:sp>
      <p:sp>
        <p:nvSpPr>
          <p:cNvPr id="403479" name="Rectangle 23">
            <a:extLst>
              <a:ext uri="{FF2B5EF4-FFF2-40B4-BE49-F238E27FC236}">
                <a16:creationId xmlns:a16="http://schemas.microsoft.com/office/drawing/2014/main" id="{6706F38C-591A-44DB-8188-3CF2FCBF5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635000"/>
            <a:ext cx="7772400" cy="533400"/>
          </a:xfrm>
          <a:noFill/>
          <a:ln/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Demux – using a Decoder to implement</a:t>
            </a:r>
          </a:p>
        </p:txBody>
      </p:sp>
      <p:grpSp>
        <p:nvGrpSpPr>
          <p:cNvPr id="403521" name="Group 65">
            <a:extLst>
              <a:ext uri="{FF2B5EF4-FFF2-40B4-BE49-F238E27FC236}">
                <a16:creationId xmlns:a16="http://schemas.microsoft.com/office/drawing/2014/main" id="{01E6AF00-68FE-443F-B4C5-7631FFBA5015}"/>
              </a:ext>
            </a:extLst>
          </p:cNvPr>
          <p:cNvGrpSpPr>
            <a:grpSpLocks/>
          </p:cNvGrpSpPr>
          <p:nvPr/>
        </p:nvGrpSpPr>
        <p:grpSpPr bwMode="auto">
          <a:xfrm>
            <a:off x="1231900" y="1844675"/>
            <a:ext cx="3962400" cy="3505200"/>
            <a:chOff x="776" y="1162"/>
            <a:chExt cx="2496" cy="2208"/>
          </a:xfrm>
        </p:grpSpPr>
        <p:sp>
          <p:nvSpPr>
            <p:cNvPr id="403480" name="Text Box 24">
              <a:extLst>
                <a:ext uri="{FF2B5EF4-FFF2-40B4-BE49-F238E27FC236}">
                  <a16:creationId xmlns:a16="http://schemas.microsoft.com/office/drawing/2014/main" id="{4AF5D5AD-8A2E-4BB9-8529-730AB6534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1162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403482" name="Text Box 26">
              <a:extLst>
                <a:ext uri="{FF2B5EF4-FFF2-40B4-BE49-F238E27FC236}">
                  <a16:creationId xmlns:a16="http://schemas.microsoft.com/office/drawing/2014/main" id="{F3ED1CF9-56A0-496D-9D93-8CBA6F5B9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1449"/>
              <a:ext cx="8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2000" b="1"/>
                <a:t>/E</a:t>
              </a:r>
              <a:r>
                <a:rPr lang="en-GB" altLang="en-US" sz="2000" b="1" baseline="-25000"/>
                <a:t>1 </a:t>
              </a:r>
              <a:r>
                <a:rPr lang="en-GB" altLang="en-US" sz="2000" b="1"/>
                <a:t>/E</a:t>
              </a:r>
              <a:r>
                <a:rPr lang="en-GB" altLang="en-US" sz="2000" b="1" baseline="-25000"/>
                <a:t>2 </a:t>
              </a:r>
              <a:r>
                <a:rPr lang="en-GB" altLang="en-US" sz="2000" b="1"/>
                <a:t>E</a:t>
              </a:r>
              <a:r>
                <a:rPr lang="en-GB" altLang="en-US" sz="2000" b="1" baseline="-25000"/>
                <a:t>3</a:t>
              </a:r>
            </a:p>
          </p:txBody>
        </p:sp>
        <p:sp>
          <p:nvSpPr>
            <p:cNvPr id="403483" name="Oval 27">
              <a:extLst>
                <a:ext uri="{FF2B5EF4-FFF2-40B4-BE49-F238E27FC236}">
                  <a16:creationId xmlns:a16="http://schemas.microsoft.com/office/drawing/2014/main" id="{9DBC4DF8-9BF0-47C8-BF3F-565CBBF76C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48" y="281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484" name="Line 28">
              <a:extLst>
                <a:ext uri="{FF2B5EF4-FFF2-40B4-BE49-F238E27FC236}">
                  <a16:creationId xmlns:a16="http://schemas.microsoft.com/office/drawing/2014/main" id="{DF13ECAD-2106-4CDD-B181-80B2AFE6B6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462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85" name="Oval 29">
              <a:extLst>
                <a:ext uri="{FF2B5EF4-FFF2-40B4-BE49-F238E27FC236}">
                  <a16:creationId xmlns:a16="http://schemas.microsoft.com/office/drawing/2014/main" id="{29CC77BC-B0A2-4B51-8EDF-E521446F24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61" y="281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486" name="Line 30">
              <a:extLst>
                <a:ext uri="{FF2B5EF4-FFF2-40B4-BE49-F238E27FC236}">
                  <a16:creationId xmlns:a16="http://schemas.microsoft.com/office/drawing/2014/main" id="{B2C551E0-6A68-41A4-A1C3-FBFCBA8B50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75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87" name="Oval 31">
              <a:extLst>
                <a:ext uri="{FF2B5EF4-FFF2-40B4-BE49-F238E27FC236}">
                  <a16:creationId xmlns:a16="http://schemas.microsoft.com/office/drawing/2014/main" id="{0F0B16F9-2056-4C78-9A50-DE8C2B2583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74" y="281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488" name="Line 32">
              <a:extLst>
                <a:ext uri="{FF2B5EF4-FFF2-40B4-BE49-F238E27FC236}">
                  <a16:creationId xmlns:a16="http://schemas.microsoft.com/office/drawing/2014/main" id="{A429FFC8-AA11-446C-ACB8-763ED76CAE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888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89" name="Oval 33">
              <a:extLst>
                <a:ext uri="{FF2B5EF4-FFF2-40B4-BE49-F238E27FC236}">
                  <a16:creationId xmlns:a16="http://schemas.microsoft.com/office/drawing/2014/main" id="{419561B8-934C-4F25-B412-CC2D844F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49" y="2817"/>
              <a:ext cx="56" cy="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490" name="Line 34">
              <a:extLst>
                <a:ext uri="{FF2B5EF4-FFF2-40B4-BE49-F238E27FC236}">
                  <a16:creationId xmlns:a16="http://schemas.microsoft.com/office/drawing/2014/main" id="{D6423B53-1835-495A-8EEE-9A382A8BDC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62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91" name="Oval 35">
              <a:extLst>
                <a:ext uri="{FF2B5EF4-FFF2-40B4-BE49-F238E27FC236}">
                  <a16:creationId xmlns:a16="http://schemas.microsoft.com/office/drawing/2014/main" id="{9D1CD451-05F8-462D-B297-53D43A1696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75" y="2817"/>
              <a:ext cx="56" cy="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492" name="Line 36">
              <a:extLst>
                <a:ext uri="{FF2B5EF4-FFF2-40B4-BE49-F238E27FC236}">
                  <a16:creationId xmlns:a16="http://schemas.microsoft.com/office/drawing/2014/main" id="{8BF511F1-3573-4416-945C-ACDE94AB97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88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93" name="Oval 37">
              <a:extLst>
                <a:ext uri="{FF2B5EF4-FFF2-40B4-BE49-F238E27FC236}">
                  <a16:creationId xmlns:a16="http://schemas.microsoft.com/office/drawing/2014/main" id="{5C78B97F-42E8-40A5-971B-05C8626BE7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87" y="281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494" name="Line 38">
              <a:extLst>
                <a:ext uri="{FF2B5EF4-FFF2-40B4-BE49-F238E27FC236}">
                  <a16:creationId xmlns:a16="http://schemas.microsoft.com/office/drawing/2014/main" id="{FBEF683F-C4F9-4E83-9C5C-0B3CA9B667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701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95" name="Oval 39">
              <a:extLst>
                <a:ext uri="{FF2B5EF4-FFF2-40B4-BE49-F238E27FC236}">
                  <a16:creationId xmlns:a16="http://schemas.microsoft.com/office/drawing/2014/main" id="{61B152AD-2F28-4106-8531-428C565ABF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62" y="2817"/>
              <a:ext cx="56" cy="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496" name="Line 40">
              <a:extLst>
                <a:ext uri="{FF2B5EF4-FFF2-40B4-BE49-F238E27FC236}">
                  <a16:creationId xmlns:a16="http://schemas.microsoft.com/office/drawing/2014/main" id="{F7AF8886-B54B-4741-BFEB-8880225827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75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97" name="Oval 41">
              <a:extLst>
                <a:ext uri="{FF2B5EF4-FFF2-40B4-BE49-F238E27FC236}">
                  <a16:creationId xmlns:a16="http://schemas.microsoft.com/office/drawing/2014/main" id="{E2E4346A-DA22-4B0F-9ABF-CFB6695825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81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498" name="Line 42">
              <a:extLst>
                <a:ext uri="{FF2B5EF4-FFF2-40B4-BE49-F238E27FC236}">
                  <a16:creationId xmlns:a16="http://schemas.microsoft.com/office/drawing/2014/main" id="{5358E97F-FA52-4C7C-A352-AB8D5F7413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26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499" name="AutoShape 43">
              <a:extLst>
                <a:ext uri="{FF2B5EF4-FFF2-40B4-BE49-F238E27FC236}">
                  <a16:creationId xmlns:a16="http://schemas.microsoft.com/office/drawing/2014/main" id="{BE2B20BD-468A-490C-95D6-1F603DCEAD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03" y="1902"/>
              <a:ext cx="226" cy="24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500" name="Oval 44">
              <a:extLst>
                <a:ext uri="{FF2B5EF4-FFF2-40B4-BE49-F238E27FC236}">
                  <a16:creationId xmlns:a16="http://schemas.microsoft.com/office/drawing/2014/main" id="{1D57D62B-9478-43C2-8E8F-A164EA6D83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512" y="1841"/>
              <a:ext cx="74" cy="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501" name="Oval 45">
              <a:extLst>
                <a:ext uri="{FF2B5EF4-FFF2-40B4-BE49-F238E27FC236}">
                  <a16:creationId xmlns:a16="http://schemas.microsoft.com/office/drawing/2014/main" id="{01236056-1C16-4D2B-9558-59E7AEC98F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18" y="1843"/>
              <a:ext cx="72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3502" name="Line 46">
              <a:extLst>
                <a:ext uri="{FF2B5EF4-FFF2-40B4-BE49-F238E27FC236}">
                  <a16:creationId xmlns:a16="http://schemas.microsoft.com/office/drawing/2014/main" id="{D228F35F-F5EE-4E5E-A47F-E1CE0DBF02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534" y="1840"/>
              <a:ext cx="14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03" name="Text Box 47">
              <a:extLst>
                <a:ext uri="{FF2B5EF4-FFF2-40B4-BE49-F238E27FC236}">
                  <a16:creationId xmlns:a16="http://schemas.microsoft.com/office/drawing/2014/main" id="{4D03DD0F-94A5-4E7D-A341-C46E8B09B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" y="3120"/>
              <a:ext cx="24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2000" b="1"/>
                <a:t>/O</a:t>
              </a:r>
              <a:r>
                <a:rPr lang="en-GB" altLang="en-US" sz="2000" b="1" baseline="-25000"/>
                <a:t>7 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6  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5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4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3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2 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1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0</a:t>
              </a:r>
            </a:p>
          </p:txBody>
        </p:sp>
        <p:sp>
          <p:nvSpPr>
            <p:cNvPr id="403504" name="Rectangle 48">
              <a:extLst>
                <a:ext uri="{FF2B5EF4-FFF2-40B4-BE49-F238E27FC236}">
                  <a16:creationId xmlns:a16="http://schemas.microsoft.com/office/drawing/2014/main" id="{4B9B675B-5EBF-4C6A-AB03-27ADCAD47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2137"/>
              <a:ext cx="2470" cy="6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 sz="2000" b="1"/>
                <a:t>74LS138</a:t>
              </a:r>
            </a:p>
            <a:p>
              <a:r>
                <a:rPr lang="en-GB" altLang="en-US" sz="2000" b="1"/>
                <a:t>1-of-8 decoder</a:t>
              </a:r>
            </a:p>
          </p:txBody>
        </p:sp>
        <p:sp>
          <p:nvSpPr>
            <p:cNvPr id="403505" name="Line 49">
              <a:extLst>
                <a:ext uri="{FF2B5EF4-FFF2-40B4-BE49-F238E27FC236}">
                  <a16:creationId xmlns:a16="http://schemas.microsoft.com/office/drawing/2014/main" id="{1AF80ADA-A60F-4DDF-839F-F34866361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7" y="1883"/>
              <a:ext cx="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06" name="Line 50">
              <a:extLst>
                <a:ext uri="{FF2B5EF4-FFF2-40B4-BE49-F238E27FC236}">
                  <a16:creationId xmlns:a16="http://schemas.microsoft.com/office/drawing/2014/main" id="{9FCE1C42-0BB3-4E20-A0CA-1F08BE369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" y="1892"/>
              <a:ext cx="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07" name="Line 51">
              <a:extLst>
                <a:ext uri="{FF2B5EF4-FFF2-40B4-BE49-F238E27FC236}">
                  <a16:creationId xmlns:a16="http://schemas.microsoft.com/office/drawing/2014/main" id="{1BCE959E-72D1-4D39-B991-4CB38E399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" y="1883"/>
              <a:ext cx="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08" name="Text Box 52">
              <a:extLst>
                <a:ext uri="{FF2B5EF4-FFF2-40B4-BE49-F238E27FC236}">
                  <a16:creationId xmlns:a16="http://schemas.microsoft.com/office/drawing/2014/main" id="{5920103B-CFB3-44BF-9B61-A963BED78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" y="1652"/>
              <a:ext cx="7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2000" b="1"/>
                <a:t>A</a:t>
              </a:r>
              <a:r>
                <a:rPr lang="en-GB" altLang="en-US" sz="2000" b="1" baseline="-25000"/>
                <a:t>2 </a:t>
              </a:r>
              <a:r>
                <a:rPr lang="en-GB" altLang="en-US" sz="2000" b="1"/>
                <a:t>A</a:t>
              </a:r>
              <a:r>
                <a:rPr lang="en-GB" altLang="en-US" sz="2000" b="1" baseline="-25000"/>
                <a:t>1</a:t>
              </a:r>
              <a:r>
                <a:rPr lang="en-GB" altLang="en-US" sz="2000" b="1"/>
                <a:t>A</a:t>
              </a:r>
              <a:r>
                <a:rPr lang="en-GB" altLang="en-US" sz="2000" b="1" baseline="-25000"/>
                <a:t>0</a:t>
              </a:r>
            </a:p>
          </p:txBody>
        </p:sp>
        <p:sp>
          <p:nvSpPr>
            <p:cNvPr id="403509" name="Line 53">
              <a:extLst>
                <a:ext uri="{FF2B5EF4-FFF2-40B4-BE49-F238E27FC236}">
                  <a16:creationId xmlns:a16="http://schemas.microsoft.com/office/drawing/2014/main" id="{C50F1002-7072-4C2F-9CF8-481100326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0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10" name="Line 54">
              <a:extLst>
                <a:ext uri="{FF2B5EF4-FFF2-40B4-BE49-F238E27FC236}">
                  <a16:creationId xmlns:a16="http://schemas.microsoft.com/office/drawing/2014/main" id="{1844F450-189B-4E54-B3FE-1A96E79B73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680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11" name="Line 55">
              <a:extLst>
                <a:ext uri="{FF2B5EF4-FFF2-40B4-BE49-F238E27FC236}">
                  <a16:creationId xmlns:a16="http://schemas.microsoft.com/office/drawing/2014/main" id="{5F7DA3E2-6ECC-40F7-960D-D93AF3802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2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12" name="Line 56">
              <a:extLst>
                <a:ext uri="{FF2B5EF4-FFF2-40B4-BE49-F238E27FC236}">
                  <a16:creationId xmlns:a16="http://schemas.microsoft.com/office/drawing/2014/main" id="{F19AD176-26D1-446A-92ED-0D2107A80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3513" name="Text Box 57">
              <a:extLst>
                <a:ext uri="{FF2B5EF4-FFF2-40B4-BE49-F238E27FC236}">
                  <a16:creationId xmlns:a16="http://schemas.microsoft.com/office/drawing/2014/main" id="{CAD86E97-D51D-4CA9-AFBD-32FF412FA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2" y="1680"/>
              <a:ext cx="17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altLang="en-US" sz="1800" b="1"/>
                <a:t>5V</a:t>
              </a:r>
            </a:p>
          </p:txBody>
        </p:sp>
        <p:grpSp>
          <p:nvGrpSpPr>
            <p:cNvPr id="403515" name="Group 59">
              <a:extLst>
                <a:ext uri="{FF2B5EF4-FFF2-40B4-BE49-F238E27FC236}">
                  <a16:creationId xmlns:a16="http://schemas.microsoft.com/office/drawing/2014/main" id="{DE277E72-C17D-4778-B4F6-414DBCCDF2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2" y="1920"/>
              <a:ext cx="240" cy="96"/>
              <a:chOff x="1776" y="3024"/>
              <a:chExt cx="336" cy="97"/>
            </a:xfrm>
          </p:grpSpPr>
          <p:sp>
            <p:nvSpPr>
              <p:cNvPr id="403516" name="Line 60">
                <a:extLst>
                  <a:ext uri="{FF2B5EF4-FFF2-40B4-BE49-F238E27FC236}">
                    <a16:creationId xmlns:a16="http://schemas.microsoft.com/office/drawing/2014/main" id="{8FEF2E72-3F21-40D0-87F0-1E1290DB0E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3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517" name="Line 61">
                <a:extLst>
                  <a:ext uri="{FF2B5EF4-FFF2-40B4-BE49-F238E27FC236}">
                    <a16:creationId xmlns:a16="http://schemas.microsoft.com/office/drawing/2014/main" id="{FB9FD5CB-3635-4561-8CE8-446720625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14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3518" name="Line 62">
                <a:extLst>
                  <a:ext uri="{FF2B5EF4-FFF2-40B4-BE49-F238E27FC236}">
                    <a16:creationId xmlns:a16="http://schemas.microsoft.com/office/drawing/2014/main" id="{1B233D73-C802-4C71-B634-B086BFFD4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120"/>
                <a:ext cx="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03519" name="Line 63">
              <a:extLst>
                <a:ext uri="{FF2B5EF4-FFF2-40B4-BE49-F238E27FC236}">
                  <a16:creationId xmlns:a16="http://schemas.microsoft.com/office/drawing/2014/main" id="{B5284689-629E-4F02-AD7B-E20DC3A64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84"/>
              <a:ext cx="0" cy="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03520" name="AutoShape 64">
            <a:extLst>
              <a:ext uri="{FF2B5EF4-FFF2-40B4-BE49-F238E27FC236}">
                <a16:creationId xmlns:a16="http://schemas.microsoft.com/office/drawing/2014/main" id="{DB349491-E99A-40B4-AD7C-38B6A119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3359150"/>
            <a:ext cx="3743325" cy="2506663"/>
          </a:xfrm>
          <a:prstGeom prst="wedgeRoundRectCallout">
            <a:avLst>
              <a:gd name="adj1" fmla="val -36389"/>
              <a:gd name="adj2" fmla="val -56713"/>
              <a:gd name="adj3" fmla="val 16667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008000"/>
                </a:solidFill>
              </a:rPr>
              <a:t>Input data </a:t>
            </a:r>
            <a:r>
              <a:rPr lang="en-GB" altLang="en-US" sz="2000">
                <a:solidFill>
                  <a:srgbClr val="FF0000"/>
                </a:solidFill>
              </a:rPr>
              <a:t>I</a:t>
            </a:r>
            <a:r>
              <a:rPr lang="en-GB" altLang="en-US" sz="2000">
                <a:solidFill>
                  <a:srgbClr val="008000"/>
                </a:solidFill>
              </a:rPr>
              <a:t> is connected to /E</a:t>
            </a:r>
            <a:r>
              <a:rPr lang="en-GB" altLang="en-US" sz="2000" baseline="-25000">
                <a:solidFill>
                  <a:srgbClr val="008000"/>
                </a:solidFill>
              </a:rPr>
              <a:t>1</a:t>
            </a:r>
            <a:r>
              <a:rPr lang="en-GB" altLang="en-US" sz="2000">
                <a:solidFill>
                  <a:srgbClr val="008000"/>
                </a:solidFill>
              </a:rPr>
              <a:t>. When </a:t>
            </a:r>
            <a:r>
              <a:rPr lang="en-GB" altLang="en-US" sz="2000">
                <a:solidFill>
                  <a:srgbClr val="FF0000"/>
                </a:solidFill>
              </a:rPr>
              <a:t>I</a:t>
            </a:r>
            <a:r>
              <a:rPr lang="en-GB" altLang="en-US" sz="2000">
                <a:solidFill>
                  <a:srgbClr val="008000"/>
                </a:solidFill>
              </a:rPr>
              <a:t>=</a:t>
            </a:r>
            <a:r>
              <a:rPr lang="en-GB" altLang="en-US" sz="2000">
                <a:solidFill>
                  <a:srgbClr val="FF0000"/>
                </a:solidFill>
              </a:rPr>
              <a:t>0</a:t>
            </a:r>
            <a:r>
              <a:rPr lang="en-GB" altLang="en-US" sz="2000">
                <a:solidFill>
                  <a:srgbClr val="008000"/>
                </a:solidFill>
              </a:rPr>
              <a:t>, the decoder is enabled. Since input code is ‘000’. Output </a:t>
            </a:r>
            <a:r>
              <a:rPr lang="en-GB" altLang="en-US" sz="2000">
                <a:solidFill>
                  <a:srgbClr val="FF0000"/>
                </a:solidFill>
              </a:rPr>
              <a:t>/O</a:t>
            </a:r>
            <a:r>
              <a:rPr lang="en-GB" altLang="en-US" sz="2000" baseline="-25000">
                <a:solidFill>
                  <a:srgbClr val="FF0000"/>
                </a:solidFill>
              </a:rPr>
              <a:t>0</a:t>
            </a:r>
            <a:r>
              <a:rPr lang="en-GB" altLang="en-US" sz="2000">
                <a:solidFill>
                  <a:srgbClr val="008000"/>
                </a:solidFill>
              </a:rPr>
              <a:t> will be ‘</a:t>
            </a:r>
            <a:r>
              <a:rPr lang="en-GB" altLang="en-US" sz="2000">
                <a:solidFill>
                  <a:srgbClr val="FF0000"/>
                </a:solidFill>
              </a:rPr>
              <a:t>0</a:t>
            </a:r>
            <a:r>
              <a:rPr lang="en-GB" altLang="en-US" sz="2000">
                <a:solidFill>
                  <a:srgbClr val="008000"/>
                </a:solidFill>
              </a:rPr>
              <a:t>’. Whereas when </a:t>
            </a:r>
            <a:r>
              <a:rPr lang="en-GB" altLang="en-US" sz="2000">
                <a:solidFill>
                  <a:srgbClr val="000000"/>
                </a:solidFill>
              </a:rPr>
              <a:t>I</a:t>
            </a:r>
            <a:r>
              <a:rPr lang="en-GB" altLang="en-US" sz="2000">
                <a:solidFill>
                  <a:srgbClr val="008000"/>
                </a:solidFill>
              </a:rPr>
              <a:t>=</a:t>
            </a:r>
            <a:r>
              <a:rPr lang="en-GB" altLang="en-US" sz="2000">
                <a:solidFill>
                  <a:srgbClr val="000000"/>
                </a:solidFill>
              </a:rPr>
              <a:t>1</a:t>
            </a:r>
            <a:r>
              <a:rPr lang="en-GB" altLang="en-US" sz="2000">
                <a:solidFill>
                  <a:srgbClr val="008000"/>
                </a:solidFill>
              </a:rPr>
              <a:t>, the decoder is disabled. All outputs including </a:t>
            </a:r>
            <a:r>
              <a:rPr lang="en-GB" altLang="en-US" sz="2000">
                <a:solidFill>
                  <a:srgbClr val="000000"/>
                </a:solidFill>
              </a:rPr>
              <a:t>/O</a:t>
            </a:r>
            <a:r>
              <a:rPr lang="en-GB" altLang="en-US" sz="2000" baseline="-25000">
                <a:solidFill>
                  <a:srgbClr val="000000"/>
                </a:solidFill>
              </a:rPr>
              <a:t>0</a:t>
            </a:r>
            <a:r>
              <a:rPr lang="en-GB" altLang="en-US" sz="2000">
                <a:solidFill>
                  <a:srgbClr val="008000"/>
                </a:solidFill>
              </a:rPr>
              <a:t> will be ‘</a:t>
            </a:r>
            <a:r>
              <a:rPr lang="en-GB" altLang="en-US" sz="2000">
                <a:solidFill>
                  <a:srgbClr val="000000"/>
                </a:solidFill>
              </a:rPr>
              <a:t>1</a:t>
            </a:r>
            <a:r>
              <a:rPr lang="en-GB" altLang="en-US" sz="2000">
                <a:solidFill>
                  <a:srgbClr val="008000"/>
                </a:solidFill>
              </a:rPr>
              <a:t>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52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oter Placeholder 3">
            <a:extLst>
              <a:ext uri="{FF2B5EF4-FFF2-40B4-BE49-F238E27FC236}">
                <a16:creationId xmlns:a16="http://schemas.microsoft.com/office/drawing/2014/main" id="{DD116B08-0762-4D5A-B2DB-54441638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76" name="Slide Number Placeholder 4">
            <a:extLst>
              <a:ext uri="{FF2B5EF4-FFF2-40B4-BE49-F238E27FC236}">
                <a16:creationId xmlns:a16="http://schemas.microsoft.com/office/drawing/2014/main" id="{840ABA6B-7A8F-4F89-9E97-5257A3EF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6DBD-7DAA-4411-9397-CE844F90637C}" type="slidenum">
              <a:rPr lang="en-GB" altLang="en-US"/>
              <a:pPr/>
              <a:t>117</a:t>
            </a:fld>
            <a:endParaRPr lang="en-GB" altLang="en-US" sz="1400"/>
          </a:p>
        </p:txBody>
      </p:sp>
      <p:grpSp>
        <p:nvGrpSpPr>
          <p:cNvPr id="404482" name="Group 2">
            <a:extLst>
              <a:ext uri="{FF2B5EF4-FFF2-40B4-BE49-F238E27FC236}">
                <a16:creationId xmlns:a16="http://schemas.microsoft.com/office/drawing/2014/main" id="{BE5D21F7-BF9D-4BAD-8328-D0C208F0B2C8}"/>
              </a:ext>
            </a:extLst>
          </p:cNvPr>
          <p:cNvGrpSpPr>
            <a:grpSpLocks/>
          </p:cNvGrpSpPr>
          <p:nvPr/>
        </p:nvGrpSpPr>
        <p:grpSpPr bwMode="auto">
          <a:xfrm>
            <a:off x="5387975" y="3152775"/>
            <a:ext cx="3222625" cy="441325"/>
            <a:chOff x="3394" y="2122"/>
            <a:chExt cx="2030" cy="278"/>
          </a:xfrm>
        </p:grpSpPr>
        <p:sp>
          <p:nvSpPr>
            <p:cNvPr id="404483" name="Line 3">
              <a:extLst>
                <a:ext uri="{FF2B5EF4-FFF2-40B4-BE49-F238E27FC236}">
                  <a16:creationId xmlns:a16="http://schemas.microsoft.com/office/drawing/2014/main" id="{4696278E-626D-49EA-BC71-7DFB47C42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484" name="Line 4">
              <a:extLst>
                <a:ext uri="{FF2B5EF4-FFF2-40B4-BE49-F238E27FC236}">
                  <a16:creationId xmlns:a16="http://schemas.microsoft.com/office/drawing/2014/main" id="{319A8719-B6B4-4EF6-8A19-BBA2FE341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485" name="Line 5">
              <a:extLst>
                <a:ext uri="{FF2B5EF4-FFF2-40B4-BE49-F238E27FC236}">
                  <a16:creationId xmlns:a16="http://schemas.microsoft.com/office/drawing/2014/main" id="{4FEAE069-BB53-4161-9914-AD9A9C71A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208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486" name="Line 6">
              <a:extLst>
                <a:ext uri="{FF2B5EF4-FFF2-40B4-BE49-F238E27FC236}">
                  <a16:creationId xmlns:a16="http://schemas.microsoft.com/office/drawing/2014/main" id="{653B7949-390B-485D-BCB1-9DA0AA55B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487" name="Line 7">
              <a:extLst>
                <a:ext uri="{FF2B5EF4-FFF2-40B4-BE49-F238E27FC236}">
                  <a16:creationId xmlns:a16="http://schemas.microsoft.com/office/drawing/2014/main" id="{B4B421AA-04FB-4BDB-AAA2-2648B4A69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0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488" name="Line 8">
              <a:extLst>
                <a:ext uri="{FF2B5EF4-FFF2-40B4-BE49-F238E27FC236}">
                  <a16:creationId xmlns:a16="http://schemas.microsoft.com/office/drawing/2014/main" id="{DF53BF4C-41FB-4344-B333-55A35EE48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489" name="Line 9">
              <a:extLst>
                <a:ext uri="{FF2B5EF4-FFF2-40B4-BE49-F238E27FC236}">
                  <a16:creationId xmlns:a16="http://schemas.microsoft.com/office/drawing/2014/main" id="{1F234345-011A-4044-BAE3-5B8B3B461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208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490" name="Line 10">
              <a:extLst>
                <a:ext uri="{FF2B5EF4-FFF2-40B4-BE49-F238E27FC236}">
                  <a16:creationId xmlns:a16="http://schemas.microsoft.com/office/drawing/2014/main" id="{B6D5ADFA-FEA0-433D-93D5-C46910A69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491" name="Line 11">
              <a:extLst>
                <a:ext uri="{FF2B5EF4-FFF2-40B4-BE49-F238E27FC236}">
                  <a16:creationId xmlns:a16="http://schemas.microsoft.com/office/drawing/2014/main" id="{53F963EA-656B-44EA-A097-F98B1F3D0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40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492" name="Line 12">
              <a:extLst>
                <a:ext uri="{FF2B5EF4-FFF2-40B4-BE49-F238E27FC236}">
                  <a16:creationId xmlns:a16="http://schemas.microsoft.com/office/drawing/2014/main" id="{6FABF268-9332-4E11-9834-70C957F20A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493" name="Text Box 13">
              <a:extLst>
                <a:ext uri="{FF2B5EF4-FFF2-40B4-BE49-F238E27FC236}">
                  <a16:creationId xmlns:a16="http://schemas.microsoft.com/office/drawing/2014/main" id="{98083E62-D483-4158-9343-BC3C4ED60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2122"/>
              <a:ext cx="3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FF0000"/>
                  </a:solidFill>
                </a:rPr>
                <a:t>/O</a:t>
              </a:r>
              <a:r>
                <a:rPr lang="en-GB" altLang="en-US" sz="2000" b="1" baseline="-25000">
                  <a:solidFill>
                    <a:srgbClr val="FF0000"/>
                  </a:solidFill>
                </a:rPr>
                <a:t>0</a:t>
              </a:r>
              <a:r>
                <a:rPr lang="en-GB" altLang="en-US" b="1" baseline="-25000">
                  <a:solidFill>
                    <a:srgbClr val="FF0000"/>
                  </a:solidFill>
                </a:rPr>
                <a:t> </a:t>
              </a:r>
              <a:endParaRPr lang="en-GB" altLang="en-US" b="1">
                <a:solidFill>
                  <a:srgbClr val="FF0000"/>
                </a:solidFill>
              </a:endParaRPr>
            </a:p>
          </p:txBody>
        </p:sp>
        <p:sp>
          <p:nvSpPr>
            <p:cNvPr id="404494" name="Line 14">
              <a:extLst>
                <a:ext uri="{FF2B5EF4-FFF2-40B4-BE49-F238E27FC236}">
                  <a16:creationId xmlns:a16="http://schemas.microsoft.com/office/drawing/2014/main" id="{54558ABD-6CCB-44D4-B714-F515930E3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208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495" name="Line 15">
              <a:extLst>
                <a:ext uri="{FF2B5EF4-FFF2-40B4-BE49-F238E27FC236}">
                  <a16:creationId xmlns:a16="http://schemas.microsoft.com/office/drawing/2014/main" id="{D3F201D0-C438-4171-9329-C893B51D4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496" name="Line 16">
              <a:extLst>
                <a:ext uri="{FF2B5EF4-FFF2-40B4-BE49-F238E27FC236}">
                  <a16:creationId xmlns:a16="http://schemas.microsoft.com/office/drawing/2014/main" id="{5CEF595A-C57D-4E21-89DB-ABE547252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40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04497" name="Line 17">
            <a:extLst>
              <a:ext uri="{FF2B5EF4-FFF2-40B4-BE49-F238E27FC236}">
                <a16:creationId xmlns:a16="http://schemas.microsoft.com/office/drawing/2014/main" id="{AAC28E35-6D0F-4330-BB30-0AFD274C7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4498" name="Line 18">
            <a:extLst>
              <a:ext uri="{FF2B5EF4-FFF2-40B4-BE49-F238E27FC236}">
                <a16:creationId xmlns:a16="http://schemas.microsoft.com/office/drawing/2014/main" id="{6F0B7B07-514E-4E11-9A47-0B12FB88B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4499" name="Line 19">
            <a:extLst>
              <a:ext uri="{FF2B5EF4-FFF2-40B4-BE49-F238E27FC236}">
                <a16:creationId xmlns:a16="http://schemas.microsoft.com/office/drawing/2014/main" id="{99AFCE9C-EEEE-4D64-B237-6AE77BD25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74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4500" name="Line 20">
            <a:extLst>
              <a:ext uri="{FF2B5EF4-FFF2-40B4-BE49-F238E27FC236}">
                <a16:creationId xmlns:a16="http://schemas.microsoft.com/office/drawing/2014/main" id="{ED8E5B56-C301-4A74-812D-17347C573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4501" name="Line 21">
            <a:extLst>
              <a:ext uri="{FF2B5EF4-FFF2-40B4-BE49-F238E27FC236}">
                <a16:creationId xmlns:a16="http://schemas.microsoft.com/office/drawing/2014/main" id="{63F31E58-FC36-439D-A928-3F0F74B06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4502" name="Line 22">
            <a:extLst>
              <a:ext uri="{FF2B5EF4-FFF2-40B4-BE49-F238E27FC236}">
                <a16:creationId xmlns:a16="http://schemas.microsoft.com/office/drawing/2014/main" id="{045EEBA5-32F1-4F1B-8E4F-7843071CE3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4503" name="Line 23">
            <a:extLst>
              <a:ext uri="{FF2B5EF4-FFF2-40B4-BE49-F238E27FC236}">
                <a16:creationId xmlns:a16="http://schemas.microsoft.com/office/drawing/2014/main" id="{BB9F740B-8A1D-47E9-A2F2-79DF7D7D1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74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4504" name="Line 24">
            <a:extLst>
              <a:ext uri="{FF2B5EF4-FFF2-40B4-BE49-F238E27FC236}">
                <a16:creationId xmlns:a16="http://schemas.microsoft.com/office/drawing/2014/main" id="{29919967-8C8F-422B-B9FE-C76039767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4505" name="Line 25">
            <a:extLst>
              <a:ext uri="{FF2B5EF4-FFF2-40B4-BE49-F238E27FC236}">
                <a16:creationId xmlns:a16="http://schemas.microsoft.com/office/drawing/2014/main" id="{BEF76543-7BB6-4182-8416-5841B1D16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4506" name="Line 26">
            <a:extLst>
              <a:ext uri="{FF2B5EF4-FFF2-40B4-BE49-F238E27FC236}">
                <a16:creationId xmlns:a16="http://schemas.microsoft.com/office/drawing/2014/main" id="{8D29881C-4B85-446B-922D-E537F81A44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4507" name="Line 27">
            <a:extLst>
              <a:ext uri="{FF2B5EF4-FFF2-40B4-BE49-F238E27FC236}">
                <a16:creationId xmlns:a16="http://schemas.microsoft.com/office/drawing/2014/main" id="{6451C5B7-7B1D-4581-8FCF-E199060FF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4508" name="Line 28">
            <a:extLst>
              <a:ext uri="{FF2B5EF4-FFF2-40B4-BE49-F238E27FC236}">
                <a16:creationId xmlns:a16="http://schemas.microsoft.com/office/drawing/2014/main" id="{E9BDDB3C-F2F5-4F4B-9880-3B83CBC2A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4509" name="Line 29">
            <a:extLst>
              <a:ext uri="{FF2B5EF4-FFF2-40B4-BE49-F238E27FC236}">
                <a16:creationId xmlns:a16="http://schemas.microsoft.com/office/drawing/2014/main" id="{CE740D89-D7A6-47AC-BCE1-8902A3033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4510" name="Text Box 30">
            <a:extLst>
              <a:ext uri="{FF2B5EF4-FFF2-40B4-BE49-F238E27FC236}">
                <a16:creationId xmlns:a16="http://schemas.microsoft.com/office/drawing/2014/main" id="{955D8835-ED3B-49FE-B9CA-F70EFDBF9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2659063"/>
            <a:ext cx="814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/E</a:t>
            </a:r>
            <a:r>
              <a:rPr lang="en-GB" altLang="en-US" sz="2000" b="1" baseline="-25000"/>
              <a:t>1 </a:t>
            </a:r>
            <a:r>
              <a:rPr lang="en-GB" altLang="en-US" sz="2000" b="1"/>
              <a:t>(</a:t>
            </a:r>
            <a:r>
              <a:rPr lang="en-GB" altLang="en-US" sz="2000" b="1">
                <a:solidFill>
                  <a:srgbClr val="FF0000"/>
                </a:solidFill>
              </a:rPr>
              <a:t>I</a:t>
            </a:r>
            <a:r>
              <a:rPr lang="en-GB" altLang="en-US" sz="2000" b="1"/>
              <a:t>)</a:t>
            </a:r>
          </a:p>
        </p:txBody>
      </p:sp>
      <p:sp>
        <p:nvSpPr>
          <p:cNvPr id="404515" name="Text Box 35">
            <a:extLst>
              <a:ext uri="{FF2B5EF4-FFF2-40B4-BE49-F238E27FC236}">
                <a16:creationId xmlns:a16="http://schemas.microsoft.com/office/drawing/2014/main" id="{4480919C-72DF-4DE7-913E-113AAF94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26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9-8 Demultiplexer</a:t>
            </a:r>
          </a:p>
        </p:txBody>
      </p:sp>
      <p:sp>
        <p:nvSpPr>
          <p:cNvPr id="404555" name="Rectangle 75">
            <a:extLst>
              <a:ext uri="{FF2B5EF4-FFF2-40B4-BE49-F238E27FC236}">
                <a16:creationId xmlns:a16="http://schemas.microsoft.com/office/drawing/2014/main" id="{7074FD11-AE6B-4C30-8DEC-220AEDD3A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635000"/>
            <a:ext cx="7772400" cy="533400"/>
          </a:xfrm>
          <a:noFill/>
          <a:ln/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Demux – using a Decoder to implement</a:t>
            </a:r>
          </a:p>
        </p:txBody>
      </p:sp>
      <p:sp>
        <p:nvSpPr>
          <p:cNvPr id="404556" name="Text Box 76">
            <a:extLst>
              <a:ext uri="{FF2B5EF4-FFF2-40B4-BE49-F238E27FC236}">
                <a16:creationId xmlns:a16="http://schemas.microsoft.com/office/drawing/2014/main" id="{D3E0073E-5EA6-4262-BE6D-E5AAE484D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1270000"/>
            <a:ext cx="5699125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altLang="en-US" sz="2400"/>
              <a:t>Draw the waveform at all the outputs when</a:t>
            </a:r>
          </a:p>
          <a:p>
            <a:pPr algn="l">
              <a:lnSpc>
                <a:spcPct val="50000"/>
              </a:lnSpc>
            </a:pPr>
            <a:r>
              <a:rPr lang="en-GB" altLang="en-US"/>
              <a:t> </a:t>
            </a:r>
            <a:r>
              <a:rPr lang="en-GB" altLang="en-US" sz="2400" b="1"/>
              <a:t>A2 A1 A0 = 000, </a:t>
            </a:r>
            <a:r>
              <a:rPr lang="en-GB" altLang="en-US" sz="2400"/>
              <a:t>what can you conclude?</a:t>
            </a:r>
          </a:p>
        </p:txBody>
      </p:sp>
      <p:sp>
        <p:nvSpPr>
          <p:cNvPr id="404557" name="AutoShape 77">
            <a:extLst>
              <a:ext uri="{FF2B5EF4-FFF2-40B4-BE49-F238E27FC236}">
                <a16:creationId xmlns:a16="http://schemas.microsoft.com/office/drawing/2014/main" id="{0E2C4C6D-51CE-402C-BA6F-23F4C83ED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8" y="4019550"/>
            <a:ext cx="3413125" cy="690563"/>
          </a:xfrm>
          <a:prstGeom prst="wedgeRoundRectCallout">
            <a:avLst>
              <a:gd name="adj1" fmla="val -27630"/>
              <a:gd name="adj2" fmla="val -63333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FF0000"/>
                </a:solidFill>
              </a:rPr>
              <a:t>This is like /O</a:t>
            </a:r>
            <a:r>
              <a:rPr lang="en-GB" altLang="en-US" sz="2000" baseline="-25000">
                <a:solidFill>
                  <a:srgbClr val="FF0000"/>
                </a:solidFill>
              </a:rPr>
              <a:t>0</a:t>
            </a:r>
            <a:r>
              <a:rPr lang="en-GB" altLang="en-US" sz="2000">
                <a:solidFill>
                  <a:srgbClr val="FF0000"/>
                </a:solidFill>
              </a:rPr>
              <a:t> is following I</a:t>
            </a:r>
            <a:r>
              <a:rPr lang="en-GB" altLang="en-US" sz="2000" b="1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404559" name="Group 79">
            <a:extLst>
              <a:ext uri="{FF2B5EF4-FFF2-40B4-BE49-F238E27FC236}">
                <a16:creationId xmlns:a16="http://schemas.microsoft.com/office/drawing/2014/main" id="{05705642-34D5-42C3-820E-DB5917BB33C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793875"/>
            <a:ext cx="3962400" cy="3556000"/>
            <a:chOff x="768" y="1130"/>
            <a:chExt cx="2496" cy="2240"/>
          </a:xfrm>
        </p:grpSpPr>
        <p:sp>
          <p:nvSpPr>
            <p:cNvPr id="404516" name="Text Box 36">
              <a:extLst>
                <a:ext uri="{FF2B5EF4-FFF2-40B4-BE49-F238E27FC236}">
                  <a16:creationId xmlns:a16="http://schemas.microsoft.com/office/drawing/2014/main" id="{89BD49CF-6288-4CC4-9DCD-BD71A13E6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1" y="1449"/>
              <a:ext cx="8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1800" b="1"/>
                <a:t>/E</a:t>
              </a:r>
              <a:r>
                <a:rPr lang="en-GB" altLang="en-US" sz="1800" b="1" baseline="-25000"/>
                <a:t>1   </a:t>
              </a:r>
              <a:r>
                <a:rPr lang="en-GB" altLang="en-US" sz="1800" b="1"/>
                <a:t>/E</a:t>
              </a:r>
              <a:r>
                <a:rPr lang="en-GB" altLang="en-US" sz="1800" b="1" baseline="-25000"/>
                <a:t>2 </a:t>
              </a:r>
              <a:r>
                <a:rPr lang="en-GB" altLang="en-US" sz="1800" b="1"/>
                <a:t>E</a:t>
              </a:r>
              <a:r>
                <a:rPr lang="en-GB" altLang="en-US" sz="1800" b="1" baseline="-25000"/>
                <a:t>3</a:t>
              </a:r>
            </a:p>
          </p:txBody>
        </p:sp>
        <p:sp>
          <p:nvSpPr>
            <p:cNvPr id="404517" name="Oval 37">
              <a:extLst>
                <a:ext uri="{FF2B5EF4-FFF2-40B4-BE49-F238E27FC236}">
                  <a16:creationId xmlns:a16="http://schemas.microsoft.com/office/drawing/2014/main" id="{E0EFBEB9-E5A8-44DC-88A7-E5BADDAC2E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40" y="281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4518" name="Line 38">
              <a:extLst>
                <a:ext uri="{FF2B5EF4-FFF2-40B4-BE49-F238E27FC236}">
                  <a16:creationId xmlns:a16="http://schemas.microsoft.com/office/drawing/2014/main" id="{05D82982-7F7D-4F0E-ABF4-E103604C54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454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519" name="Oval 39">
              <a:extLst>
                <a:ext uri="{FF2B5EF4-FFF2-40B4-BE49-F238E27FC236}">
                  <a16:creationId xmlns:a16="http://schemas.microsoft.com/office/drawing/2014/main" id="{B9941593-0EB5-441B-A6D5-8E565827F2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53" y="281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4520" name="Line 40">
              <a:extLst>
                <a:ext uri="{FF2B5EF4-FFF2-40B4-BE49-F238E27FC236}">
                  <a16:creationId xmlns:a16="http://schemas.microsoft.com/office/drawing/2014/main" id="{C9442BB4-B27B-49BC-B744-BA2E7C895D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67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521" name="Oval 41">
              <a:extLst>
                <a:ext uri="{FF2B5EF4-FFF2-40B4-BE49-F238E27FC236}">
                  <a16:creationId xmlns:a16="http://schemas.microsoft.com/office/drawing/2014/main" id="{949C4FEF-1A7E-48D6-B7FD-7B37DF352A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66" y="281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4522" name="Line 42">
              <a:extLst>
                <a:ext uri="{FF2B5EF4-FFF2-40B4-BE49-F238E27FC236}">
                  <a16:creationId xmlns:a16="http://schemas.microsoft.com/office/drawing/2014/main" id="{C85A5A72-DABC-403B-9647-060FB9DD06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880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523" name="Oval 43">
              <a:extLst>
                <a:ext uri="{FF2B5EF4-FFF2-40B4-BE49-F238E27FC236}">
                  <a16:creationId xmlns:a16="http://schemas.microsoft.com/office/drawing/2014/main" id="{2DBCE53D-EEE8-493B-8313-233EE65C2B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41" y="2817"/>
              <a:ext cx="56" cy="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4524" name="Line 44">
              <a:extLst>
                <a:ext uri="{FF2B5EF4-FFF2-40B4-BE49-F238E27FC236}">
                  <a16:creationId xmlns:a16="http://schemas.microsoft.com/office/drawing/2014/main" id="{D5C2B38B-3913-4A1A-93D1-3F16F35D12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54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525" name="Oval 45">
              <a:extLst>
                <a:ext uri="{FF2B5EF4-FFF2-40B4-BE49-F238E27FC236}">
                  <a16:creationId xmlns:a16="http://schemas.microsoft.com/office/drawing/2014/main" id="{B6CAB6AE-04F4-4C34-854C-FE645BF6C0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67" y="2817"/>
              <a:ext cx="56" cy="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4526" name="Line 46">
              <a:extLst>
                <a:ext uri="{FF2B5EF4-FFF2-40B4-BE49-F238E27FC236}">
                  <a16:creationId xmlns:a16="http://schemas.microsoft.com/office/drawing/2014/main" id="{273BB5C7-5D73-4006-B26E-AA998FA410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80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527" name="Oval 47">
              <a:extLst>
                <a:ext uri="{FF2B5EF4-FFF2-40B4-BE49-F238E27FC236}">
                  <a16:creationId xmlns:a16="http://schemas.microsoft.com/office/drawing/2014/main" id="{DF834DE2-12C7-4CEB-A9D1-D9C29E151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79" y="281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4528" name="Line 48">
              <a:extLst>
                <a:ext uri="{FF2B5EF4-FFF2-40B4-BE49-F238E27FC236}">
                  <a16:creationId xmlns:a16="http://schemas.microsoft.com/office/drawing/2014/main" id="{2C05FB32-E203-4B34-880B-6D3379D51C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93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529" name="Oval 49">
              <a:extLst>
                <a:ext uri="{FF2B5EF4-FFF2-40B4-BE49-F238E27FC236}">
                  <a16:creationId xmlns:a16="http://schemas.microsoft.com/office/drawing/2014/main" id="{9A3F0936-027B-4CAF-B0C6-C3E55764AF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54" y="2817"/>
              <a:ext cx="56" cy="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4530" name="Line 50">
              <a:extLst>
                <a:ext uri="{FF2B5EF4-FFF2-40B4-BE49-F238E27FC236}">
                  <a16:creationId xmlns:a16="http://schemas.microsoft.com/office/drawing/2014/main" id="{AAC77AAB-EB0A-4716-B191-D79D7EE459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67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531" name="Oval 51">
              <a:extLst>
                <a:ext uri="{FF2B5EF4-FFF2-40B4-BE49-F238E27FC236}">
                  <a16:creationId xmlns:a16="http://schemas.microsoft.com/office/drawing/2014/main" id="{2EBBB252-9910-413A-81FA-34DAE1390E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04" y="281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4532" name="Line 52">
              <a:extLst>
                <a:ext uri="{FF2B5EF4-FFF2-40B4-BE49-F238E27FC236}">
                  <a16:creationId xmlns:a16="http://schemas.microsoft.com/office/drawing/2014/main" id="{5084BC14-36D7-4BC3-BEF7-C6C225D9B0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18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533" name="AutoShape 53">
              <a:extLst>
                <a:ext uri="{FF2B5EF4-FFF2-40B4-BE49-F238E27FC236}">
                  <a16:creationId xmlns:a16="http://schemas.microsoft.com/office/drawing/2014/main" id="{6C5CFC83-9F1C-4FD0-80D9-B58139A997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15" y="1922"/>
              <a:ext cx="226" cy="20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4534" name="Oval 54">
              <a:extLst>
                <a:ext uri="{FF2B5EF4-FFF2-40B4-BE49-F238E27FC236}">
                  <a16:creationId xmlns:a16="http://schemas.microsoft.com/office/drawing/2014/main" id="{09FD8AC7-7050-44CA-9FEB-70D015C5EC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521" y="185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4535" name="Oval 55">
              <a:extLst>
                <a:ext uri="{FF2B5EF4-FFF2-40B4-BE49-F238E27FC236}">
                  <a16:creationId xmlns:a16="http://schemas.microsoft.com/office/drawing/2014/main" id="{7EC3BEC6-D881-43F9-8A42-C3269017E6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49" y="185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4536" name="Line 56">
              <a:extLst>
                <a:ext uri="{FF2B5EF4-FFF2-40B4-BE49-F238E27FC236}">
                  <a16:creationId xmlns:a16="http://schemas.microsoft.com/office/drawing/2014/main" id="{831A113C-3BBA-4909-8C87-5E8BE9459D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526" y="1840"/>
              <a:ext cx="14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537" name="Line 57">
              <a:extLst>
                <a:ext uri="{FF2B5EF4-FFF2-40B4-BE49-F238E27FC236}">
                  <a16:creationId xmlns:a16="http://schemas.microsoft.com/office/drawing/2014/main" id="{667EE6E3-32A5-4436-A45B-2E04E3ABE0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506" y="1812"/>
              <a:ext cx="8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538" name="Text Box 58">
              <a:extLst>
                <a:ext uri="{FF2B5EF4-FFF2-40B4-BE49-F238E27FC236}">
                  <a16:creationId xmlns:a16="http://schemas.microsoft.com/office/drawing/2014/main" id="{9F493453-EBD0-442A-BC06-A176AE969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" y="3120"/>
              <a:ext cx="24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2000" b="1"/>
                <a:t>/O</a:t>
              </a:r>
              <a:r>
                <a:rPr lang="en-GB" altLang="en-US" sz="2000" b="1" baseline="-25000"/>
                <a:t>7 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6  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5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4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3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2 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1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0</a:t>
              </a:r>
            </a:p>
          </p:txBody>
        </p:sp>
        <p:sp>
          <p:nvSpPr>
            <p:cNvPr id="404539" name="Rectangle 59">
              <a:extLst>
                <a:ext uri="{FF2B5EF4-FFF2-40B4-BE49-F238E27FC236}">
                  <a16:creationId xmlns:a16="http://schemas.microsoft.com/office/drawing/2014/main" id="{31D1F65B-B6FF-4167-AADB-4D5B40A5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137"/>
              <a:ext cx="2470" cy="6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 sz="2000" b="1"/>
                <a:t>74LS138</a:t>
              </a:r>
            </a:p>
            <a:p>
              <a:r>
                <a:rPr lang="en-GB" altLang="en-US" sz="2000" b="1"/>
                <a:t>1-of-8 decoder</a:t>
              </a:r>
            </a:p>
          </p:txBody>
        </p:sp>
        <p:sp>
          <p:nvSpPr>
            <p:cNvPr id="404540" name="Line 60">
              <a:extLst>
                <a:ext uri="{FF2B5EF4-FFF2-40B4-BE49-F238E27FC236}">
                  <a16:creationId xmlns:a16="http://schemas.microsoft.com/office/drawing/2014/main" id="{1ABAFFC1-7F50-4237-BA5E-0F921B856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1883"/>
              <a:ext cx="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541" name="Line 61">
              <a:extLst>
                <a:ext uri="{FF2B5EF4-FFF2-40B4-BE49-F238E27FC236}">
                  <a16:creationId xmlns:a16="http://schemas.microsoft.com/office/drawing/2014/main" id="{F3917719-E970-44B7-9B27-48FE35D5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1" y="1892"/>
              <a:ext cx="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542" name="Line 62">
              <a:extLst>
                <a:ext uri="{FF2B5EF4-FFF2-40B4-BE49-F238E27FC236}">
                  <a16:creationId xmlns:a16="http://schemas.microsoft.com/office/drawing/2014/main" id="{1B8B79B1-F76F-444B-BDF0-184713835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" y="1883"/>
              <a:ext cx="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543" name="Text Box 63">
              <a:extLst>
                <a:ext uri="{FF2B5EF4-FFF2-40B4-BE49-F238E27FC236}">
                  <a16:creationId xmlns:a16="http://schemas.microsoft.com/office/drawing/2014/main" id="{A21E8903-15E2-43E8-AD26-44CC2AD2B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" y="1652"/>
              <a:ext cx="7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1800" b="1"/>
                <a:t>A</a:t>
              </a:r>
              <a:r>
                <a:rPr lang="en-GB" altLang="en-US" sz="1800" b="1" baseline="-25000"/>
                <a:t>2 </a:t>
              </a:r>
              <a:r>
                <a:rPr lang="en-GB" altLang="en-US" sz="1800" b="1"/>
                <a:t> A</a:t>
              </a:r>
              <a:r>
                <a:rPr lang="en-GB" altLang="en-US" sz="1800" b="1" baseline="-25000"/>
                <a:t>1  </a:t>
              </a:r>
              <a:r>
                <a:rPr lang="en-GB" altLang="en-US" sz="1800" b="1"/>
                <a:t>A</a:t>
              </a:r>
              <a:r>
                <a:rPr lang="en-GB" altLang="en-US" sz="1800" b="1" baseline="-25000"/>
                <a:t>0</a:t>
              </a:r>
            </a:p>
          </p:txBody>
        </p:sp>
        <p:sp>
          <p:nvSpPr>
            <p:cNvPr id="404544" name="Line 64">
              <a:extLst>
                <a:ext uri="{FF2B5EF4-FFF2-40B4-BE49-F238E27FC236}">
                  <a16:creationId xmlns:a16="http://schemas.microsoft.com/office/drawing/2014/main" id="{33E7DFD8-723C-44D4-A4EF-57297D6A3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545" name="Line 65">
              <a:extLst>
                <a:ext uri="{FF2B5EF4-FFF2-40B4-BE49-F238E27FC236}">
                  <a16:creationId xmlns:a16="http://schemas.microsoft.com/office/drawing/2014/main" id="{6302FD92-463B-4B50-95DC-467882C12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1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546" name="Line 66">
              <a:extLst>
                <a:ext uri="{FF2B5EF4-FFF2-40B4-BE49-F238E27FC236}">
                  <a16:creationId xmlns:a16="http://schemas.microsoft.com/office/drawing/2014/main" id="{D2286B38-D5C0-4E0B-A611-EA9C625B9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547" name="Line 67">
              <a:extLst>
                <a:ext uri="{FF2B5EF4-FFF2-40B4-BE49-F238E27FC236}">
                  <a16:creationId xmlns:a16="http://schemas.microsoft.com/office/drawing/2014/main" id="{63ADDA6B-0245-483E-86C5-2D7A1E1A0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4548" name="Text Box 68">
              <a:extLst>
                <a:ext uri="{FF2B5EF4-FFF2-40B4-BE49-F238E27FC236}">
                  <a16:creationId xmlns:a16="http://schemas.microsoft.com/office/drawing/2014/main" id="{2AFD95B8-37AC-4383-A6BB-5B78B53A6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" y="1648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800" b="1"/>
                <a:t>5V</a:t>
              </a:r>
            </a:p>
          </p:txBody>
        </p:sp>
        <p:sp>
          <p:nvSpPr>
            <p:cNvPr id="404550" name="Text Box 70">
              <a:extLst>
                <a:ext uri="{FF2B5EF4-FFF2-40B4-BE49-F238E27FC236}">
                  <a16:creationId xmlns:a16="http://schemas.microsoft.com/office/drawing/2014/main" id="{D61DB8D8-57B7-40F7-883B-2090B63A9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1130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FF0000"/>
                  </a:solidFill>
                </a:rPr>
                <a:t>I</a:t>
              </a:r>
            </a:p>
          </p:txBody>
        </p:sp>
        <p:grpSp>
          <p:nvGrpSpPr>
            <p:cNvPr id="404551" name="Group 71">
              <a:extLst>
                <a:ext uri="{FF2B5EF4-FFF2-40B4-BE49-F238E27FC236}">
                  <a16:creationId xmlns:a16="http://schemas.microsoft.com/office/drawing/2014/main" id="{B27FEA62-B909-4A49-A9E9-34786D4FFE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920"/>
              <a:ext cx="240" cy="96"/>
              <a:chOff x="1776" y="3024"/>
              <a:chExt cx="336" cy="97"/>
            </a:xfrm>
          </p:grpSpPr>
          <p:sp>
            <p:nvSpPr>
              <p:cNvPr id="404552" name="Line 72">
                <a:extLst>
                  <a:ext uri="{FF2B5EF4-FFF2-40B4-BE49-F238E27FC236}">
                    <a16:creationId xmlns:a16="http://schemas.microsoft.com/office/drawing/2014/main" id="{C5A7E27B-D7DC-4F1D-B7DB-62C65027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3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4553" name="Line 73">
                <a:extLst>
                  <a:ext uri="{FF2B5EF4-FFF2-40B4-BE49-F238E27FC236}">
                    <a16:creationId xmlns:a16="http://schemas.microsoft.com/office/drawing/2014/main" id="{886CB7BE-299B-4A7E-85DB-12ED4D1AA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14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4554" name="Line 74">
                <a:extLst>
                  <a:ext uri="{FF2B5EF4-FFF2-40B4-BE49-F238E27FC236}">
                    <a16:creationId xmlns:a16="http://schemas.microsoft.com/office/drawing/2014/main" id="{FFCCEEEF-F8B4-4E19-92B7-8867FA32BA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120"/>
                <a:ext cx="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04558" name="Line 78">
              <a:extLst>
                <a:ext uri="{FF2B5EF4-FFF2-40B4-BE49-F238E27FC236}">
                  <a16:creationId xmlns:a16="http://schemas.microsoft.com/office/drawing/2014/main" id="{9953BEC2-26EE-4A58-A23F-E1949AE90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1" y="1369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3">
            <a:extLst>
              <a:ext uri="{FF2B5EF4-FFF2-40B4-BE49-F238E27FC236}">
                <a16:creationId xmlns:a16="http://schemas.microsoft.com/office/drawing/2014/main" id="{B03254B7-0AD6-4E83-A808-7F53E733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79" name="Slide Number Placeholder 4">
            <a:extLst>
              <a:ext uri="{FF2B5EF4-FFF2-40B4-BE49-F238E27FC236}">
                <a16:creationId xmlns:a16="http://schemas.microsoft.com/office/drawing/2014/main" id="{F4AA4FF2-4A71-4147-8176-E01DFF3A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7778A-8EFF-4E5D-92A9-58027FC2D970}" type="slidenum">
              <a:rPr lang="en-GB" altLang="en-US"/>
              <a:pPr/>
              <a:t>118</a:t>
            </a:fld>
            <a:endParaRPr lang="en-GB" altLang="en-US" sz="1400"/>
          </a:p>
        </p:txBody>
      </p:sp>
      <p:grpSp>
        <p:nvGrpSpPr>
          <p:cNvPr id="405506" name="Group 2">
            <a:extLst>
              <a:ext uri="{FF2B5EF4-FFF2-40B4-BE49-F238E27FC236}">
                <a16:creationId xmlns:a16="http://schemas.microsoft.com/office/drawing/2014/main" id="{BCE2E4D0-656E-40FA-BD25-3E961BF0DB59}"/>
              </a:ext>
            </a:extLst>
          </p:cNvPr>
          <p:cNvGrpSpPr>
            <a:grpSpLocks/>
          </p:cNvGrpSpPr>
          <p:nvPr/>
        </p:nvGrpSpPr>
        <p:grpSpPr bwMode="auto">
          <a:xfrm>
            <a:off x="5375275" y="3140075"/>
            <a:ext cx="3222625" cy="441325"/>
            <a:chOff x="3394" y="2122"/>
            <a:chExt cx="2030" cy="278"/>
          </a:xfrm>
        </p:grpSpPr>
        <p:sp>
          <p:nvSpPr>
            <p:cNvPr id="405507" name="Line 3">
              <a:extLst>
                <a:ext uri="{FF2B5EF4-FFF2-40B4-BE49-F238E27FC236}">
                  <a16:creationId xmlns:a16="http://schemas.microsoft.com/office/drawing/2014/main" id="{CC30DCA7-6893-42DF-9128-6F13907CC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08" name="Line 4">
              <a:extLst>
                <a:ext uri="{FF2B5EF4-FFF2-40B4-BE49-F238E27FC236}">
                  <a16:creationId xmlns:a16="http://schemas.microsoft.com/office/drawing/2014/main" id="{6D13497F-C52B-48A9-AFCB-E792CBEDF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09" name="Line 5">
              <a:extLst>
                <a:ext uri="{FF2B5EF4-FFF2-40B4-BE49-F238E27FC236}">
                  <a16:creationId xmlns:a16="http://schemas.microsoft.com/office/drawing/2014/main" id="{FC769005-A576-486C-B3B3-6D1169476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208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10" name="Line 6">
              <a:extLst>
                <a:ext uri="{FF2B5EF4-FFF2-40B4-BE49-F238E27FC236}">
                  <a16:creationId xmlns:a16="http://schemas.microsoft.com/office/drawing/2014/main" id="{F9B71D64-E0A2-42C3-9943-39138059C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11" name="Line 7">
              <a:extLst>
                <a:ext uri="{FF2B5EF4-FFF2-40B4-BE49-F238E27FC236}">
                  <a16:creationId xmlns:a16="http://schemas.microsoft.com/office/drawing/2014/main" id="{7F813C17-2AC3-4094-B801-ADC84C8E0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0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12" name="Line 8">
              <a:extLst>
                <a:ext uri="{FF2B5EF4-FFF2-40B4-BE49-F238E27FC236}">
                  <a16:creationId xmlns:a16="http://schemas.microsoft.com/office/drawing/2014/main" id="{16553C87-7DFD-497D-9DF0-F0B03B2A8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13" name="Line 9">
              <a:extLst>
                <a:ext uri="{FF2B5EF4-FFF2-40B4-BE49-F238E27FC236}">
                  <a16:creationId xmlns:a16="http://schemas.microsoft.com/office/drawing/2014/main" id="{384CADD4-89C5-41A2-945F-9EF9ADA08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208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14" name="Line 10">
              <a:extLst>
                <a:ext uri="{FF2B5EF4-FFF2-40B4-BE49-F238E27FC236}">
                  <a16:creationId xmlns:a16="http://schemas.microsoft.com/office/drawing/2014/main" id="{375971F4-A6E1-481F-9804-92DA5F418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15" name="Line 11">
              <a:extLst>
                <a:ext uri="{FF2B5EF4-FFF2-40B4-BE49-F238E27FC236}">
                  <a16:creationId xmlns:a16="http://schemas.microsoft.com/office/drawing/2014/main" id="{39E6B7DD-652E-46F3-A27F-1E6CEBF64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40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16" name="Line 12">
              <a:extLst>
                <a:ext uri="{FF2B5EF4-FFF2-40B4-BE49-F238E27FC236}">
                  <a16:creationId xmlns:a16="http://schemas.microsoft.com/office/drawing/2014/main" id="{6D5D97D9-A454-44BC-BCFD-5B7B3FB5D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17" name="Text Box 13">
              <a:extLst>
                <a:ext uri="{FF2B5EF4-FFF2-40B4-BE49-F238E27FC236}">
                  <a16:creationId xmlns:a16="http://schemas.microsoft.com/office/drawing/2014/main" id="{59A07591-3125-46B3-B375-20831BD99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2122"/>
              <a:ext cx="3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FF0000"/>
                  </a:solidFill>
                </a:rPr>
                <a:t>/O</a:t>
              </a:r>
              <a:r>
                <a:rPr lang="en-GB" altLang="en-US" sz="2000" b="1" baseline="-25000">
                  <a:solidFill>
                    <a:srgbClr val="FF0000"/>
                  </a:solidFill>
                </a:rPr>
                <a:t>0</a:t>
              </a:r>
              <a:r>
                <a:rPr lang="en-GB" altLang="en-US" b="1" baseline="-25000">
                  <a:solidFill>
                    <a:srgbClr val="FF0000"/>
                  </a:solidFill>
                </a:rPr>
                <a:t> </a:t>
              </a:r>
              <a:endParaRPr lang="en-GB" altLang="en-US" b="1">
                <a:solidFill>
                  <a:srgbClr val="FF0000"/>
                </a:solidFill>
              </a:endParaRPr>
            </a:p>
          </p:txBody>
        </p:sp>
        <p:sp>
          <p:nvSpPr>
            <p:cNvPr id="405518" name="Line 14">
              <a:extLst>
                <a:ext uri="{FF2B5EF4-FFF2-40B4-BE49-F238E27FC236}">
                  <a16:creationId xmlns:a16="http://schemas.microsoft.com/office/drawing/2014/main" id="{C932CAEF-4C76-451B-93DC-BCACEEF10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208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19" name="Line 15">
              <a:extLst>
                <a:ext uri="{FF2B5EF4-FFF2-40B4-BE49-F238E27FC236}">
                  <a16:creationId xmlns:a16="http://schemas.microsoft.com/office/drawing/2014/main" id="{C491F223-B6FF-4AAB-8D06-2BBB1FA6A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20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20" name="Line 16">
              <a:extLst>
                <a:ext uri="{FF2B5EF4-FFF2-40B4-BE49-F238E27FC236}">
                  <a16:creationId xmlns:a16="http://schemas.microsoft.com/office/drawing/2014/main" id="{08B39E73-495B-45DC-BC9A-4714E641D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40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05521" name="Text Box 17">
            <a:extLst>
              <a:ext uri="{FF2B5EF4-FFF2-40B4-BE49-F238E27FC236}">
                <a16:creationId xmlns:a16="http://schemas.microsoft.com/office/drawing/2014/main" id="{7DC1EF17-ACF8-4E65-B9EB-618C56FE3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25" y="3825875"/>
            <a:ext cx="1177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/O</a:t>
            </a:r>
            <a:r>
              <a:rPr lang="en-GB" altLang="en-US" sz="2000" b="1" baseline="-25000"/>
              <a:t>1</a:t>
            </a:r>
            <a:r>
              <a:rPr lang="en-GB" altLang="en-US" sz="2000" b="1"/>
              <a:t> -- /O</a:t>
            </a:r>
            <a:r>
              <a:rPr lang="en-GB" altLang="en-US" sz="2000" b="1" baseline="-25000"/>
              <a:t>7</a:t>
            </a:r>
          </a:p>
        </p:txBody>
      </p:sp>
      <p:sp>
        <p:nvSpPr>
          <p:cNvPr id="405522" name="Line 18">
            <a:extLst>
              <a:ext uri="{FF2B5EF4-FFF2-40B4-BE49-F238E27FC236}">
                <a16:creationId xmlns:a16="http://schemas.microsoft.com/office/drawing/2014/main" id="{327B264E-11ED-4DD1-8B54-91E72D8EF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3800" y="3803650"/>
            <a:ext cx="224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5523" name="Text Box 19">
            <a:extLst>
              <a:ext uri="{FF2B5EF4-FFF2-40B4-BE49-F238E27FC236}">
                <a16:creationId xmlns:a16="http://schemas.microsoft.com/office/drawing/2014/main" id="{A9E714CD-81A7-4582-ADEF-FE66E29C8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838575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‘1’</a:t>
            </a:r>
            <a:r>
              <a:rPr lang="en-GB" altLang="en-US" sz="1600" b="1" baseline="-25000"/>
              <a:t> </a:t>
            </a:r>
            <a:endParaRPr lang="en-GB" altLang="en-US" sz="1600" b="1"/>
          </a:p>
        </p:txBody>
      </p:sp>
      <p:sp>
        <p:nvSpPr>
          <p:cNvPr id="405524" name="Line 20">
            <a:extLst>
              <a:ext uri="{FF2B5EF4-FFF2-40B4-BE49-F238E27FC236}">
                <a16:creationId xmlns:a16="http://schemas.microsoft.com/office/drawing/2014/main" id="{EBBF1994-764C-4A5F-8791-634C3D65B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5525" name="Line 21">
            <a:extLst>
              <a:ext uri="{FF2B5EF4-FFF2-40B4-BE49-F238E27FC236}">
                <a16:creationId xmlns:a16="http://schemas.microsoft.com/office/drawing/2014/main" id="{9D809E78-9D75-4C9C-B80D-30C1EA39B0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5526" name="Line 22">
            <a:extLst>
              <a:ext uri="{FF2B5EF4-FFF2-40B4-BE49-F238E27FC236}">
                <a16:creationId xmlns:a16="http://schemas.microsoft.com/office/drawing/2014/main" id="{0802C31D-9B3F-4F0B-9F8F-739E85BD2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74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5527" name="Line 23">
            <a:extLst>
              <a:ext uri="{FF2B5EF4-FFF2-40B4-BE49-F238E27FC236}">
                <a16:creationId xmlns:a16="http://schemas.microsoft.com/office/drawing/2014/main" id="{267677F4-78BF-449C-B905-F39AA0734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5528" name="Line 24">
            <a:extLst>
              <a:ext uri="{FF2B5EF4-FFF2-40B4-BE49-F238E27FC236}">
                <a16:creationId xmlns:a16="http://schemas.microsoft.com/office/drawing/2014/main" id="{85FEB7F2-409B-4405-A7DC-481B4CEDC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5529" name="Line 25">
            <a:extLst>
              <a:ext uri="{FF2B5EF4-FFF2-40B4-BE49-F238E27FC236}">
                <a16:creationId xmlns:a16="http://schemas.microsoft.com/office/drawing/2014/main" id="{1A240166-CB3A-44E3-9781-56CCCD8AE3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5530" name="Line 26">
            <a:extLst>
              <a:ext uri="{FF2B5EF4-FFF2-40B4-BE49-F238E27FC236}">
                <a16:creationId xmlns:a16="http://schemas.microsoft.com/office/drawing/2014/main" id="{96B09680-C71F-42AB-833E-91F82E5B1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74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5531" name="Line 27">
            <a:extLst>
              <a:ext uri="{FF2B5EF4-FFF2-40B4-BE49-F238E27FC236}">
                <a16:creationId xmlns:a16="http://schemas.microsoft.com/office/drawing/2014/main" id="{EE4A79D5-6D41-4CAC-AAEF-71C1627A5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5532" name="Line 28">
            <a:extLst>
              <a:ext uri="{FF2B5EF4-FFF2-40B4-BE49-F238E27FC236}">
                <a16:creationId xmlns:a16="http://schemas.microsoft.com/office/drawing/2014/main" id="{73A2E7D0-A876-4A48-97C9-DE7604FF8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5533" name="Line 29">
            <a:extLst>
              <a:ext uri="{FF2B5EF4-FFF2-40B4-BE49-F238E27FC236}">
                <a16:creationId xmlns:a16="http://schemas.microsoft.com/office/drawing/2014/main" id="{831BCE0F-5F12-4BFC-9E10-2A0F6C78D2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5534" name="Line 30">
            <a:extLst>
              <a:ext uri="{FF2B5EF4-FFF2-40B4-BE49-F238E27FC236}">
                <a16:creationId xmlns:a16="http://schemas.microsoft.com/office/drawing/2014/main" id="{5DA73520-D76C-4250-8A81-2C9F0A15B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5535" name="Line 31">
            <a:extLst>
              <a:ext uri="{FF2B5EF4-FFF2-40B4-BE49-F238E27FC236}">
                <a16:creationId xmlns:a16="http://schemas.microsoft.com/office/drawing/2014/main" id="{077C9E2D-A21A-4971-A634-36977C054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5536" name="Line 32">
            <a:extLst>
              <a:ext uri="{FF2B5EF4-FFF2-40B4-BE49-F238E27FC236}">
                <a16:creationId xmlns:a16="http://schemas.microsoft.com/office/drawing/2014/main" id="{85E03127-DD5F-4C02-A5EC-A818483F1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048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05537" name="Text Box 33">
            <a:extLst>
              <a:ext uri="{FF2B5EF4-FFF2-40B4-BE49-F238E27FC236}">
                <a16:creationId xmlns:a16="http://schemas.microsoft.com/office/drawing/2014/main" id="{6E9EB630-BC4B-4474-820B-1FD8C3B80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2659063"/>
            <a:ext cx="814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/E</a:t>
            </a:r>
            <a:r>
              <a:rPr lang="en-GB" altLang="en-US" sz="2000" b="1" baseline="-25000"/>
              <a:t>1 </a:t>
            </a:r>
            <a:r>
              <a:rPr lang="en-GB" altLang="en-US" sz="2000" b="1"/>
              <a:t>(</a:t>
            </a:r>
            <a:r>
              <a:rPr lang="en-GB" altLang="en-US" sz="2000" b="1">
                <a:solidFill>
                  <a:srgbClr val="FF0000"/>
                </a:solidFill>
              </a:rPr>
              <a:t>I</a:t>
            </a:r>
            <a:r>
              <a:rPr lang="en-GB" altLang="en-US" sz="2000" b="1"/>
              <a:t>)</a:t>
            </a:r>
          </a:p>
        </p:txBody>
      </p:sp>
      <p:sp>
        <p:nvSpPr>
          <p:cNvPr id="405542" name="Text Box 38">
            <a:extLst>
              <a:ext uri="{FF2B5EF4-FFF2-40B4-BE49-F238E27FC236}">
                <a16:creationId xmlns:a16="http://schemas.microsoft.com/office/drawing/2014/main" id="{87D47EE1-45D9-46A1-B814-159D93A17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26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9-8 Demultiplexer</a:t>
            </a:r>
          </a:p>
        </p:txBody>
      </p:sp>
      <p:sp>
        <p:nvSpPr>
          <p:cNvPr id="405582" name="Rectangle 78">
            <a:extLst>
              <a:ext uri="{FF2B5EF4-FFF2-40B4-BE49-F238E27FC236}">
                <a16:creationId xmlns:a16="http://schemas.microsoft.com/office/drawing/2014/main" id="{21CC983D-329C-47D2-A04A-55E8D78F5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635000"/>
            <a:ext cx="7772400" cy="533400"/>
          </a:xfrm>
          <a:noFill/>
          <a:ln/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Demux – using a Decoder to implement</a:t>
            </a:r>
          </a:p>
        </p:txBody>
      </p:sp>
      <p:sp>
        <p:nvSpPr>
          <p:cNvPr id="405583" name="Text Box 79">
            <a:extLst>
              <a:ext uri="{FF2B5EF4-FFF2-40B4-BE49-F238E27FC236}">
                <a16:creationId xmlns:a16="http://schemas.microsoft.com/office/drawing/2014/main" id="{AB3154AA-1D5A-4468-BEE6-E74E2172F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1270000"/>
            <a:ext cx="5699125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altLang="en-US" sz="2400"/>
              <a:t>Draw the waveform at all the outputs when</a:t>
            </a:r>
          </a:p>
          <a:p>
            <a:pPr algn="l">
              <a:lnSpc>
                <a:spcPct val="50000"/>
              </a:lnSpc>
            </a:pPr>
            <a:r>
              <a:rPr lang="en-GB" altLang="en-US"/>
              <a:t> </a:t>
            </a:r>
            <a:r>
              <a:rPr lang="en-GB" altLang="en-US" sz="2400" b="1"/>
              <a:t>A2 A1 A0 = 000, </a:t>
            </a:r>
            <a:r>
              <a:rPr lang="en-GB" altLang="en-US" sz="2400"/>
              <a:t>what can you conclude?</a:t>
            </a:r>
          </a:p>
        </p:txBody>
      </p:sp>
      <p:sp>
        <p:nvSpPr>
          <p:cNvPr id="405584" name="AutoShape 80">
            <a:extLst>
              <a:ext uri="{FF2B5EF4-FFF2-40B4-BE49-F238E27FC236}">
                <a16:creationId xmlns:a16="http://schemas.microsoft.com/office/drawing/2014/main" id="{C82C5717-AA9E-46FF-8D5C-F8215977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298950"/>
            <a:ext cx="3603625" cy="1985963"/>
          </a:xfrm>
          <a:prstGeom prst="wedgeRoundRectCallout">
            <a:avLst>
              <a:gd name="adj1" fmla="val -23875"/>
              <a:gd name="adj2" fmla="val -54634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2D953C"/>
                </a:solidFill>
              </a:rPr>
              <a:t>We see that A</a:t>
            </a:r>
            <a:r>
              <a:rPr lang="en-GB" altLang="en-US" sz="2000" baseline="-25000">
                <a:solidFill>
                  <a:srgbClr val="2D953C"/>
                </a:solidFill>
              </a:rPr>
              <a:t>2</a:t>
            </a:r>
            <a:r>
              <a:rPr lang="en-GB" altLang="en-US" sz="2000">
                <a:solidFill>
                  <a:srgbClr val="2D953C"/>
                </a:solidFill>
              </a:rPr>
              <a:t>A</a:t>
            </a:r>
            <a:r>
              <a:rPr lang="en-GB" altLang="en-US" sz="2000" baseline="-25000">
                <a:solidFill>
                  <a:srgbClr val="2D953C"/>
                </a:solidFill>
              </a:rPr>
              <a:t>1</a:t>
            </a:r>
            <a:r>
              <a:rPr lang="en-GB" altLang="en-US" sz="2000">
                <a:solidFill>
                  <a:srgbClr val="2D953C"/>
                </a:solidFill>
              </a:rPr>
              <a:t>A</a:t>
            </a:r>
            <a:r>
              <a:rPr lang="en-GB" altLang="en-US" sz="2000" baseline="-25000">
                <a:solidFill>
                  <a:srgbClr val="2D953C"/>
                </a:solidFill>
              </a:rPr>
              <a:t>0</a:t>
            </a:r>
            <a:r>
              <a:rPr lang="en-GB" altLang="en-US" sz="2000">
                <a:solidFill>
                  <a:srgbClr val="2D953C"/>
                </a:solidFill>
              </a:rPr>
              <a:t> become the select inputs of the Demux. When selection code is</a:t>
            </a:r>
            <a:r>
              <a:rPr lang="en-GB" altLang="en-US" sz="2000">
                <a:solidFill>
                  <a:srgbClr val="5E51C1"/>
                </a:solidFill>
              </a:rPr>
              <a:t> ‘</a:t>
            </a:r>
            <a:r>
              <a:rPr lang="en-GB" altLang="en-US" sz="2000">
                <a:solidFill>
                  <a:srgbClr val="FF0000"/>
                </a:solidFill>
              </a:rPr>
              <a:t>000</a:t>
            </a:r>
            <a:r>
              <a:rPr lang="en-GB" altLang="en-US" sz="2000">
                <a:solidFill>
                  <a:srgbClr val="5E51C1"/>
                </a:solidFill>
              </a:rPr>
              <a:t>’, </a:t>
            </a:r>
            <a:r>
              <a:rPr lang="en-GB" altLang="en-US" sz="2000">
                <a:solidFill>
                  <a:srgbClr val="2D953C"/>
                </a:solidFill>
              </a:rPr>
              <a:t>input data</a:t>
            </a:r>
            <a:r>
              <a:rPr lang="en-GB" altLang="en-US" sz="2000">
                <a:solidFill>
                  <a:srgbClr val="5E51C1"/>
                </a:solidFill>
              </a:rPr>
              <a:t> </a:t>
            </a:r>
            <a:r>
              <a:rPr lang="en-GB" altLang="en-US" sz="2000">
                <a:solidFill>
                  <a:srgbClr val="FF0000"/>
                </a:solidFill>
              </a:rPr>
              <a:t>I</a:t>
            </a:r>
            <a:r>
              <a:rPr lang="en-GB" altLang="en-US" sz="2000">
                <a:solidFill>
                  <a:srgbClr val="5E51C1"/>
                </a:solidFill>
              </a:rPr>
              <a:t> </a:t>
            </a:r>
            <a:r>
              <a:rPr lang="en-GB" altLang="en-US" sz="2000">
                <a:solidFill>
                  <a:srgbClr val="2D953C"/>
                </a:solidFill>
              </a:rPr>
              <a:t>gets transmitted to output</a:t>
            </a:r>
            <a:r>
              <a:rPr lang="en-GB" altLang="en-US" sz="2000">
                <a:solidFill>
                  <a:srgbClr val="5E51C1"/>
                </a:solidFill>
              </a:rPr>
              <a:t> </a:t>
            </a:r>
            <a:r>
              <a:rPr lang="en-GB" altLang="en-US" sz="2000" b="1">
                <a:solidFill>
                  <a:srgbClr val="FF0000"/>
                </a:solidFill>
              </a:rPr>
              <a:t>/O</a:t>
            </a:r>
            <a:r>
              <a:rPr lang="en-GB" altLang="en-US" sz="2000" b="1" baseline="-25000">
                <a:solidFill>
                  <a:srgbClr val="FF0000"/>
                </a:solidFill>
              </a:rPr>
              <a:t>0</a:t>
            </a:r>
            <a:r>
              <a:rPr lang="en-GB" altLang="en-US" sz="2000">
                <a:solidFill>
                  <a:srgbClr val="5E51C1"/>
                </a:solidFill>
              </a:rPr>
              <a:t>. </a:t>
            </a:r>
            <a:r>
              <a:rPr lang="en-GB" altLang="en-US" sz="2000">
                <a:solidFill>
                  <a:srgbClr val="2D953C"/>
                </a:solidFill>
              </a:rPr>
              <a:t>The rest of the outputs stay at ‘1’</a:t>
            </a:r>
            <a:endParaRPr lang="en-GB" altLang="en-US" sz="2000" baseline="-25000">
              <a:solidFill>
                <a:srgbClr val="2D953C"/>
              </a:solidFill>
            </a:endParaRPr>
          </a:p>
        </p:txBody>
      </p:sp>
      <p:grpSp>
        <p:nvGrpSpPr>
          <p:cNvPr id="405586" name="Group 82">
            <a:extLst>
              <a:ext uri="{FF2B5EF4-FFF2-40B4-BE49-F238E27FC236}">
                <a16:creationId xmlns:a16="http://schemas.microsoft.com/office/drawing/2014/main" id="{51FB95A4-7508-4B28-BC3D-B4CECCAC1C3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793875"/>
            <a:ext cx="3962400" cy="3556000"/>
            <a:chOff x="768" y="1130"/>
            <a:chExt cx="2496" cy="2240"/>
          </a:xfrm>
        </p:grpSpPr>
        <p:sp>
          <p:nvSpPr>
            <p:cNvPr id="405543" name="Text Box 39">
              <a:extLst>
                <a:ext uri="{FF2B5EF4-FFF2-40B4-BE49-F238E27FC236}">
                  <a16:creationId xmlns:a16="http://schemas.microsoft.com/office/drawing/2014/main" id="{E7441EB6-7BC9-4CA0-93F1-EE372A962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1" y="1449"/>
              <a:ext cx="8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1800" b="1"/>
                <a:t>/E</a:t>
              </a:r>
              <a:r>
                <a:rPr lang="en-GB" altLang="en-US" sz="1800" b="1" baseline="-25000"/>
                <a:t>1   </a:t>
              </a:r>
              <a:r>
                <a:rPr lang="en-GB" altLang="en-US" sz="1800" b="1"/>
                <a:t>/E</a:t>
              </a:r>
              <a:r>
                <a:rPr lang="en-GB" altLang="en-US" sz="1800" b="1" baseline="-25000"/>
                <a:t>2 </a:t>
              </a:r>
              <a:r>
                <a:rPr lang="en-GB" altLang="en-US" sz="1800" b="1"/>
                <a:t>E</a:t>
              </a:r>
              <a:r>
                <a:rPr lang="en-GB" altLang="en-US" sz="1800" b="1" baseline="-25000"/>
                <a:t>3</a:t>
              </a:r>
            </a:p>
          </p:txBody>
        </p:sp>
        <p:sp>
          <p:nvSpPr>
            <p:cNvPr id="405544" name="Oval 40">
              <a:extLst>
                <a:ext uri="{FF2B5EF4-FFF2-40B4-BE49-F238E27FC236}">
                  <a16:creationId xmlns:a16="http://schemas.microsoft.com/office/drawing/2014/main" id="{C51B193B-A9F7-45BD-B651-F869C0AE4B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40" y="281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5545" name="Line 41">
              <a:extLst>
                <a:ext uri="{FF2B5EF4-FFF2-40B4-BE49-F238E27FC236}">
                  <a16:creationId xmlns:a16="http://schemas.microsoft.com/office/drawing/2014/main" id="{AF8E7971-C1A3-4848-B784-F7D7FF8206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454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46" name="Oval 42">
              <a:extLst>
                <a:ext uri="{FF2B5EF4-FFF2-40B4-BE49-F238E27FC236}">
                  <a16:creationId xmlns:a16="http://schemas.microsoft.com/office/drawing/2014/main" id="{EE7461A7-13A5-4305-ABE7-EFF9D80E97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53" y="281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5547" name="Line 43">
              <a:extLst>
                <a:ext uri="{FF2B5EF4-FFF2-40B4-BE49-F238E27FC236}">
                  <a16:creationId xmlns:a16="http://schemas.microsoft.com/office/drawing/2014/main" id="{32065E95-F9D7-4828-BEC0-80BDCFE424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67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48" name="Oval 44">
              <a:extLst>
                <a:ext uri="{FF2B5EF4-FFF2-40B4-BE49-F238E27FC236}">
                  <a16:creationId xmlns:a16="http://schemas.microsoft.com/office/drawing/2014/main" id="{8BF1B21F-4F33-4AA9-9E75-A90DFC4152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66" y="281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5549" name="Line 45">
              <a:extLst>
                <a:ext uri="{FF2B5EF4-FFF2-40B4-BE49-F238E27FC236}">
                  <a16:creationId xmlns:a16="http://schemas.microsoft.com/office/drawing/2014/main" id="{16497202-F695-421E-9D23-E77163ED5F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880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50" name="Oval 46">
              <a:extLst>
                <a:ext uri="{FF2B5EF4-FFF2-40B4-BE49-F238E27FC236}">
                  <a16:creationId xmlns:a16="http://schemas.microsoft.com/office/drawing/2014/main" id="{7CCC868A-AD05-495C-9E98-A5A80094EB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41" y="2817"/>
              <a:ext cx="56" cy="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5551" name="Line 47">
              <a:extLst>
                <a:ext uri="{FF2B5EF4-FFF2-40B4-BE49-F238E27FC236}">
                  <a16:creationId xmlns:a16="http://schemas.microsoft.com/office/drawing/2014/main" id="{38A93690-F9D0-4B8D-B4E5-4E2230F327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54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52" name="Oval 48">
              <a:extLst>
                <a:ext uri="{FF2B5EF4-FFF2-40B4-BE49-F238E27FC236}">
                  <a16:creationId xmlns:a16="http://schemas.microsoft.com/office/drawing/2014/main" id="{05C1C314-A624-4D33-8F5A-2950608CB7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67" y="2817"/>
              <a:ext cx="56" cy="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5553" name="Line 49">
              <a:extLst>
                <a:ext uri="{FF2B5EF4-FFF2-40B4-BE49-F238E27FC236}">
                  <a16:creationId xmlns:a16="http://schemas.microsoft.com/office/drawing/2014/main" id="{FDAE37E5-AF8D-4B48-ACCF-E0EDA6AD9F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80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54" name="Oval 50">
              <a:extLst>
                <a:ext uri="{FF2B5EF4-FFF2-40B4-BE49-F238E27FC236}">
                  <a16:creationId xmlns:a16="http://schemas.microsoft.com/office/drawing/2014/main" id="{134485CC-358F-49F3-B329-6082EDD541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79" y="281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5555" name="Line 51">
              <a:extLst>
                <a:ext uri="{FF2B5EF4-FFF2-40B4-BE49-F238E27FC236}">
                  <a16:creationId xmlns:a16="http://schemas.microsoft.com/office/drawing/2014/main" id="{0A7EA7EB-C1AE-46E0-A331-4120018203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93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56" name="Oval 52">
              <a:extLst>
                <a:ext uri="{FF2B5EF4-FFF2-40B4-BE49-F238E27FC236}">
                  <a16:creationId xmlns:a16="http://schemas.microsoft.com/office/drawing/2014/main" id="{A0839F74-3DA6-4C82-A1F8-2C0EDE6EA1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54" y="2817"/>
              <a:ext cx="56" cy="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5557" name="Line 53">
              <a:extLst>
                <a:ext uri="{FF2B5EF4-FFF2-40B4-BE49-F238E27FC236}">
                  <a16:creationId xmlns:a16="http://schemas.microsoft.com/office/drawing/2014/main" id="{D1A1E2BF-58D1-47EE-828D-12D29B3C4B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67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58" name="Oval 54">
              <a:extLst>
                <a:ext uri="{FF2B5EF4-FFF2-40B4-BE49-F238E27FC236}">
                  <a16:creationId xmlns:a16="http://schemas.microsoft.com/office/drawing/2014/main" id="{94446B9C-F5B5-4B28-BC0E-CE43E5212C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04" y="281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5559" name="Line 55">
              <a:extLst>
                <a:ext uri="{FF2B5EF4-FFF2-40B4-BE49-F238E27FC236}">
                  <a16:creationId xmlns:a16="http://schemas.microsoft.com/office/drawing/2014/main" id="{86539908-3E68-4821-A97E-D9B9E71B58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18" y="2983"/>
              <a:ext cx="22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60" name="AutoShape 56">
              <a:extLst>
                <a:ext uri="{FF2B5EF4-FFF2-40B4-BE49-F238E27FC236}">
                  <a16:creationId xmlns:a16="http://schemas.microsoft.com/office/drawing/2014/main" id="{75477C3A-A27E-4152-A075-BE84C6AD7D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15" y="1922"/>
              <a:ext cx="226" cy="20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5561" name="Oval 57">
              <a:extLst>
                <a:ext uri="{FF2B5EF4-FFF2-40B4-BE49-F238E27FC236}">
                  <a16:creationId xmlns:a16="http://schemas.microsoft.com/office/drawing/2014/main" id="{449658BA-6386-4FB9-985B-44F3A6D93B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521" y="185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5562" name="Oval 58">
              <a:extLst>
                <a:ext uri="{FF2B5EF4-FFF2-40B4-BE49-F238E27FC236}">
                  <a16:creationId xmlns:a16="http://schemas.microsoft.com/office/drawing/2014/main" id="{ABA7134A-61ED-419C-BC79-0AFC83DBFF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49" y="1858"/>
              <a:ext cx="56" cy="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5563" name="Line 59">
              <a:extLst>
                <a:ext uri="{FF2B5EF4-FFF2-40B4-BE49-F238E27FC236}">
                  <a16:creationId xmlns:a16="http://schemas.microsoft.com/office/drawing/2014/main" id="{85D48826-2642-488B-9522-CED2B24BC1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526" y="1840"/>
              <a:ext cx="14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64" name="Line 60">
              <a:extLst>
                <a:ext uri="{FF2B5EF4-FFF2-40B4-BE49-F238E27FC236}">
                  <a16:creationId xmlns:a16="http://schemas.microsoft.com/office/drawing/2014/main" id="{CE29F7BB-B695-449A-AF54-0088CC0CA9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506" y="1812"/>
              <a:ext cx="8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65" name="Text Box 61">
              <a:extLst>
                <a:ext uri="{FF2B5EF4-FFF2-40B4-BE49-F238E27FC236}">
                  <a16:creationId xmlns:a16="http://schemas.microsoft.com/office/drawing/2014/main" id="{BDE57BFC-69C4-4512-96E8-A5D9183F0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" y="3120"/>
              <a:ext cx="24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2000" b="1"/>
                <a:t>/O</a:t>
              </a:r>
              <a:r>
                <a:rPr lang="en-GB" altLang="en-US" sz="2000" b="1" baseline="-25000"/>
                <a:t>7 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6  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5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4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3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2 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1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0</a:t>
              </a:r>
            </a:p>
          </p:txBody>
        </p:sp>
        <p:sp>
          <p:nvSpPr>
            <p:cNvPr id="405566" name="Rectangle 62">
              <a:extLst>
                <a:ext uri="{FF2B5EF4-FFF2-40B4-BE49-F238E27FC236}">
                  <a16:creationId xmlns:a16="http://schemas.microsoft.com/office/drawing/2014/main" id="{D768F303-2D34-4A85-A036-C4008A721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137"/>
              <a:ext cx="2470" cy="6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 sz="2000" b="1"/>
                <a:t>74LS138</a:t>
              </a:r>
            </a:p>
            <a:p>
              <a:r>
                <a:rPr lang="en-GB" altLang="en-US" sz="2000" b="1"/>
                <a:t>1-of-8 decoder</a:t>
              </a:r>
            </a:p>
          </p:txBody>
        </p:sp>
        <p:sp>
          <p:nvSpPr>
            <p:cNvPr id="405567" name="Line 63">
              <a:extLst>
                <a:ext uri="{FF2B5EF4-FFF2-40B4-BE49-F238E27FC236}">
                  <a16:creationId xmlns:a16="http://schemas.microsoft.com/office/drawing/2014/main" id="{535DFB7E-4563-4433-AED3-2453EC238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1883"/>
              <a:ext cx="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68" name="Line 64">
              <a:extLst>
                <a:ext uri="{FF2B5EF4-FFF2-40B4-BE49-F238E27FC236}">
                  <a16:creationId xmlns:a16="http://schemas.microsoft.com/office/drawing/2014/main" id="{F5B9A221-2F32-477C-B958-B69317827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1" y="1892"/>
              <a:ext cx="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69" name="Line 65">
              <a:extLst>
                <a:ext uri="{FF2B5EF4-FFF2-40B4-BE49-F238E27FC236}">
                  <a16:creationId xmlns:a16="http://schemas.microsoft.com/office/drawing/2014/main" id="{E7F05E2F-A6C4-4B38-A36B-E397EF5F4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" y="1883"/>
              <a:ext cx="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70" name="Text Box 66">
              <a:extLst>
                <a:ext uri="{FF2B5EF4-FFF2-40B4-BE49-F238E27FC236}">
                  <a16:creationId xmlns:a16="http://schemas.microsoft.com/office/drawing/2014/main" id="{8F2BB710-6BC8-4157-99F4-AA8681563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" y="1652"/>
              <a:ext cx="7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1800" b="1"/>
                <a:t>A</a:t>
              </a:r>
              <a:r>
                <a:rPr lang="en-GB" altLang="en-US" sz="1800" b="1" baseline="-25000"/>
                <a:t>2 </a:t>
              </a:r>
              <a:r>
                <a:rPr lang="en-GB" altLang="en-US" sz="1800" b="1"/>
                <a:t> A</a:t>
              </a:r>
              <a:r>
                <a:rPr lang="en-GB" altLang="en-US" sz="1800" b="1" baseline="-25000"/>
                <a:t>1  </a:t>
              </a:r>
              <a:r>
                <a:rPr lang="en-GB" altLang="en-US" sz="1800" b="1"/>
                <a:t>A</a:t>
              </a:r>
              <a:r>
                <a:rPr lang="en-GB" altLang="en-US" sz="1800" b="1" baseline="-25000"/>
                <a:t>0</a:t>
              </a:r>
            </a:p>
          </p:txBody>
        </p:sp>
        <p:sp>
          <p:nvSpPr>
            <p:cNvPr id="405571" name="Line 67">
              <a:extLst>
                <a:ext uri="{FF2B5EF4-FFF2-40B4-BE49-F238E27FC236}">
                  <a16:creationId xmlns:a16="http://schemas.microsoft.com/office/drawing/2014/main" id="{C8D43BC3-737D-4379-A526-B39B633E3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72" name="Line 68">
              <a:extLst>
                <a:ext uri="{FF2B5EF4-FFF2-40B4-BE49-F238E27FC236}">
                  <a16:creationId xmlns:a16="http://schemas.microsoft.com/office/drawing/2014/main" id="{565031F8-1832-42E9-921B-AB6CB3EFD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1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73" name="Line 69">
              <a:extLst>
                <a:ext uri="{FF2B5EF4-FFF2-40B4-BE49-F238E27FC236}">
                  <a16:creationId xmlns:a16="http://schemas.microsoft.com/office/drawing/2014/main" id="{17015941-3977-44BC-B58E-3DAF5262A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74" name="Line 70">
              <a:extLst>
                <a:ext uri="{FF2B5EF4-FFF2-40B4-BE49-F238E27FC236}">
                  <a16:creationId xmlns:a16="http://schemas.microsoft.com/office/drawing/2014/main" id="{FC5CA5CB-45CA-4547-B680-508938FEE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6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5575" name="Text Box 71">
              <a:extLst>
                <a:ext uri="{FF2B5EF4-FFF2-40B4-BE49-F238E27FC236}">
                  <a16:creationId xmlns:a16="http://schemas.microsoft.com/office/drawing/2014/main" id="{D0B07E12-229C-4A57-9A28-D577C459E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" y="1648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800" b="1"/>
                <a:t>5V</a:t>
              </a:r>
            </a:p>
          </p:txBody>
        </p:sp>
        <p:sp>
          <p:nvSpPr>
            <p:cNvPr id="405577" name="Text Box 73">
              <a:extLst>
                <a:ext uri="{FF2B5EF4-FFF2-40B4-BE49-F238E27FC236}">
                  <a16:creationId xmlns:a16="http://schemas.microsoft.com/office/drawing/2014/main" id="{D8F0801B-82E0-4717-A8EF-4B81AA963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1130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FF0000"/>
                  </a:solidFill>
                </a:rPr>
                <a:t>I</a:t>
              </a:r>
            </a:p>
          </p:txBody>
        </p:sp>
        <p:grpSp>
          <p:nvGrpSpPr>
            <p:cNvPr id="405578" name="Group 74">
              <a:extLst>
                <a:ext uri="{FF2B5EF4-FFF2-40B4-BE49-F238E27FC236}">
                  <a16:creationId xmlns:a16="http://schemas.microsoft.com/office/drawing/2014/main" id="{03758A41-6641-47F1-BE83-2EBB19250F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920"/>
              <a:ext cx="240" cy="96"/>
              <a:chOff x="1776" y="3024"/>
              <a:chExt cx="336" cy="97"/>
            </a:xfrm>
          </p:grpSpPr>
          <p:sp>
            <p:nvSpPr>
              <p:cNvPr id="405579" name="Line 75">
                <a:extLst>
                  <a:ext uri="{FF2B5EF4-FFF2-40B4-BE49-F238E27FC236}">
                    <a16:creationId xmlns:a16="http://schemas.microsoft.com/office/drawing/2014/main" id="{67611FE0-A891-487B-A051-736A81EE4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024"/>
                <a:ext cx="3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5580" name="Line 76">
                <a:extLst>
                  <a:ext uri="{FF2B5EF4-FFF2-40B4-BE49-F238E27FC236}">
                    <a16:creationId xmlns:a16="http://schemas.microsoft.com/office/drawing/2014/main" id="{6ECB4D12-FA5E-46F6-A50E-1CD924AF1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14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5581" name="Line 77">
                <a:extLst>
                  <a:ext uri="{FF2B5EF4-FFF2-40B4-BE49-F238E27FC236}">
                    <a16:creationId xmlns:a16="http://schemas.microsoft.com/office/drawing/2014/main" id="{21E745D6-1C89-48E0-B9C0-78E6CFCBB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120"/>
                <a:ext cx="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05585" name="Line 81">
              <a:extLst>
                <a:ext uri="{FF2B5EF4-FFF2-40B4-BE49-F238E27FC236}">
                  <a16:creationId xmlns:a16="http://schemas.microsoft.com/office/drawing/2014/main" id="{956CB771-BA6E-4B99-895D-9728A8E34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1" y="1355"/>
              <a:ext cx="0" cy="5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8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BA2C6EF-AC4F-4D5B-81BC-68E7B63B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6D6F81A-4329-468D-AFF0-2A94D044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A49A-1ACD-42CE-82E8-05AEF4D2E809}" type="slidenum">
              <a:rPr lang="en-GB" altLang="en-US"/>
              <a:pPr/>
              <a:t>119</a:t>
            </a:fld>
            <a:endParaRPr lang="en-GB" altLang="en-US" sz="1400"/>
          </a:p>
        </p:txBody>
      </p:sp>
      <p:sp>
        <p:nvSpPr>
          <p:cNvPr id="406530" name="Rectangle 2">
            <a:extLst>
              <a:ext uri="{FF2B5EF4-FFF2-40B4-BE49-F238E27FC236}">
                <a16:creationId xmlns:a16="http://schemas.microsoft.com/office/drawing/2014/main" id="{27D2CAF1-5F3F-494A-A62C-8BCA8FFE8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7772400" cy="6096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Application of DeMUX</a:t>
            </a:r>
          </a:p>
        </p:txBody>
      </p:sp>
      <p:sp>
        <p:nvSpPr>
          <p:cNvPr id="406531" name="Text Box 3">
            <a:extLst>
              <a:ext uri="{FF2B5EF4-FFF2-40B4-BE49-F238E27FC236}">
                <a16:creationId xmlns:a16="http://schemas.microsoft.com/office/drawing/2014/main" id="{942600CE-ADF6-4FA5-8505-208EC0C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09800"/>
            <a:ext cx="298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3600" b="1"/>
              <a:t> </a:t>
            </a:r>
          </a:p>
        </p:txBody>
      </p:sp>
      <p:sp>
        <p:nvSpPr>
          <p:cNvPr id="406532" name="Text Box 4">
            <a:extLst>
              <a:ext uri="{FF2B5EF4-FFF2-40B4-BE49-F238E27FC236}">
                <a16:creationId xmlns:a16="http://schemas.microsoft.com/office/drawing/2014/main" id="{787F18FA-073F-44D7-9B01-BD5D1D978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17700"/>
            <a:ext cx="80010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GB" altLang="en-US" sz="2800" b="1"/>
              <a:t> </a:t>
            </a:r>
            <a:r>
              <a:rPr lang="en-GB" altLang="en-US" sz="2800"/>
              <a:t>Clock Demultiplexer -- Figure 9-31</a:t>
            </a:r>
          </a:p>
          <a:p>
            <a:pPr algn="l">
              <a:buFontTx/>
              <a:buChar char="•"/>
            </a:pPr>
            <a:r>
              <a:rPr lang="en-GB" altLang="en-US" sz="2800"/>
              <a:t> Security Monitoring System -- Figure 9-32</a:t>
            </a:r>
          </a:p>
          <a:p>
            <a:pPr algn="l">
              <a:buFontTx/>
              <a:buChar char="•"/>
            </a:pPr>
            <a:r>
              <a:rPr lang="en-GB" altLang="en-US" sz="2800"/>
              <a:t> Synchronous Data Transmission System </a:t>
            </a:r>
          </a:p>
          <a:p>
            <a:pPr algn="l"/>
            <a:r>
              <a:rPr lang="en-GB" altLang="en-US" sz="2800"/>
              <a:t>   -- Figure 9-33</a:t>
            </a:r>
          </a:p>
        </p:txBody>
      </p:sp>
      <p:sp>
        <p:nvSpPr>
          <p:cNvPr id="406533" name="Text Box 5">
            <a:extLst>
              <a:ext uri="{FF2B5EF4-FFF2-40B4-BE49-F238E27FC236}">
                <a16:creationId xmlns:a16="http://schemas.microsoft.com/office/drawing/2014/main" id="{16DAE913-E01F-4305-BFC8-317E021E5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26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9-8 Demultiplexer</a:t>
            </a:r>
          </a:p>
        </p:txBody>
      </p:sp>
      <p:sp>
        <p:nvSpPr>
          <p:cNvPr id="406534" name="AutoShape 6">
            <a:extLst>
              <a:ext uri="{FF2B5EF4-FFF2-40B4-BE49-F238E27FC236}">
                <a16:creationId xmlns:a16="http://schemas.microsoft.com/office/drawing/2014/main" id="{4927F0D3-398E-4C71-9740-40E10D64F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038" y="4095750"/>
            <a:ext cx="2752725" cy="1084263"/>
          </a:xfrm>
          <a:prstGeom prst="wedgeRoundRectCallout">
            <a:avLst>
              <a:gd name="adj1" fmla="val -35407"/>
              <a:gd name="adj2" fmla="val -64935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FF0000"/>
                </a:solidFill>
              </a:rPr>
              <a:t>These application examples are for self-study.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70D1EEC-CF45-4C7F-9E10-AFD438D9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56" name="Slide Number Placeholder 4">
            <a:extLst>
              <a:ext uri="{FF2B5EF4-FFF2-40B4-BE49-F238E27FC236}">
                <a16:creationId xmlns:a16="http://schemas.microsoft.com/office/drawing/2014/main" id="{6FFD8320-C795-4EFF-B000-E25655B8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1040-5C03-47C5-8B0B-FB157A86A84D}" type="slidenum">
              <a:rPr lang="en-GB" altLang="en-US"/>
              <a:pPr/>
              <a:t>12</a:t>
            </a:fld>
            <a:endParaRPr lang="en-GB" altLang="en-US" sz="1400"/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7FDD489C-25D9-4BEE-9C98-7F362B0A8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84513" y="844550"/>
            <a:ext cx="2620962" cy="46355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74LS138</a:t>
            </a:r>
          </a:p>
        </p:txBody>
      </p:sp>
      <p:grpSp>
        <p:nvGrpSpPr>
          <p:cNvPr id="314371" name="Group 3">
            <a:extLst>
              <a:ext uri="{FF2B5EF4-FFF2-40B4-BE49-F238E27FC236}">
                <a16:creationId xmlns:a16="http://schemas.microsoft.com/office/drawing/2014/main" id="{4F2ED097-3025-44FE-B8B6-A2B30E9C2D76}"/>
              </a:ext>
            </a:extLst>
          </p:cNvPr>
          <p:cNvGrpSpPr>
            <a:grpSpLocks/>
          </p:cNvGrpSpPr>
          <p:nvPr/>
        </p:nvGrpSpPr>
        <p:grpSpPr bwMode="auto">
          <a:xfrm>
            <a:off x="6056313" y="4519613"/>
            <a:ext cx="120650" cy="649287"/>
            <a:chOff x="3515" y="2704"/>
            <a:chExt cx="75" cy="409"/>
          </a:xfrm>
        </p:grpSpPr>
        <p:sp>
          <p:nvSpPr>
            <p:cNvPr id="314372" name="Oval 4">
              <a:extLst>
                <a:ext uri="{FF2B5EF4-FFF2-40B4-BE49-F238E27FC236}">
                  <a16:creationId xmlns:a16="http://schemas.microsoft.com/office/drawing/2014/main" id="{292C696C-98A1-4BD1-B668-2A3E234577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12" y="2707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4373" name="Line 5">
              <a:extLst>
                <a:ext uri="{FF2B5EF4-FFF2-40B4-BE49-F238E27FC236}">
                  <a16:creationId xmlns:a16="http://schemas.microsoft.com/office/drawing/2014/main" id="{84E01E59-64DE-415E-ABCB-435609FA9C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89" y="294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14374" name="Group 6">
            <a:extLst>
              <a:ext uri="{FF2B5EF4-FFF2-40B4-BE49-F238E27FC236}">
                <a16:creationId xmlns:a16="http://schemas.microsoft.com/office/drawing/2014/main" id="{F10CEC7F-D706-433C-96B8-7AA4A47250F1}"/>
              </a:ext>
            </a:extLst>
          </p:cNvPr>
          <p:cNvGrpSpPr>
            <a:grpSpLocks/>
          </p:cNvGrpSpPr>
          <p:nvPr/>
        </p:nvGrpSpPr>
        <p:grpSpPr bwMode="auto">
          <a:xfrm>
            <a:off x="5640388" y="4519613"/>
            <a:ext cx="120650" cy="649287"/>
            <a:chOff x="3152" y="2750"/>
            <a:chExt cx="75" cy="409"/>
          </a:xfrm>
        </p:grpSpPr>
        <p:sp>
          <p:nvSpPr>
            <p:cNvPr id="314375" name="Oval 7">
              <a:extLst>
                <a:ext uri="{FF2B5EF4-FFF2-40B4-BE49-F238E27FC236}">
                  <a16:creationId xmlns:a16="http://schemas.microsoft.com/office/drawing/2014/main" id="{573BA0CD-900F-472C-A491-4A2B5A7FD2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49" y="2753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4376" name="Line 8">
              <a:extLst>
                <a:ext uri="{FF2B5EF4-FFF2-40B4-BE49-F238E27FC236}">
                  <a16:creationId xmlns:a16="http://schemas.microsoft.com/office/drawing/2014/main" id="{06927331-269C-42F2-83A8-C01D28460F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26" y="2994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14377" name="Group 9">
            <a:extLst>
              <a:ext uri="{FF2B5EF4-FFF2-40B4-BE49-F238E27FC236}">
                <a16:creationId xmlns:a16="http://schemas.microsoft.com/office/drawing/2014/main" id="{8185D058-2AB0-405E-BD90-AB2634DA43D3}"/>
              </a:ext>
            </a:extLst>
          </p:cNvPr>
          <p:cNvGrpSpPr>
            <a:grpSpLocks/>
          </p:cNvGrpSpPr>
          <p:nvPr/>
        </p:nvGrpSpPr>
        <p:grpSpPr bwMode="auto">
          <a:xfrm>
            <a:off x="5226050" y="4519613"/>
            <a:ext cx="119063" cy="649287"/>
            <a:chOff x="2835" y="2704"/>
            <a:chExt cx="75" cy="409"/>
          </a:xfrm>
        </p:grpSpPr>
        <p:sp>
          <p:nvSpPr>
            <p:cNvPr id="314378" name="Oval 10">
              <a:extLst>
                <a:ext uri="{FF2B5EF4-FFF2-40B4-BE49-F238E27FC236}">
                  <a16:creationId xmlns:a16="http://schemas.microsoft.com/office/drawing/2014/main" id="{1315C806-4565-4617-9900-12C35061C4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832" y="2707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4379" name="Line 11">
              <a:extLst>
                <a:ext uri="{FF2B5EF4-FFF2-40B4-BE49-F238E27FC236}">
                  <a16:creationId xmlns:a16="http://schemas.microsoft.com/office/drawing/2014/main" id="{2E41A1E0-2FC1-4D03-8697-245F0C6794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09" y="294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14380" name="Group 12">
            <a:extLst>
              <a:ext uri="{FF2B5EF4-FFF2-40B4-BE49-F238E27FC236}">
                <a16:creationId xmlns:a16="http://schemas.microsoft.com/office/drawing/2014/main" id="{15F3CF81-686C-4080-BA3C-98264B3E1989}"/>
              </a:ext>
            </a:extLst>
          </p:cNvPr>
          <p:cNvGrpSpPr>
            <a:grpSpLocks/>
          </p:cNvGrpSpPr>
          <p:nvPr/>
        </p:nvGrpSpPr>
        <p:grpSpPr bwMode="auto">
          <a:xfrm>
            <a:off x="7720013" y="4519613"/>
            <a:ext cx="120650" cy="649287"/>
            <a:chOff x="4431" y="2714"/>
            <a:chExt cx="75" cy="409"/>
          </a:xfrm>
        </p:grpSpPr>
        <p:sp>
          <p:nvSpPr>
            <p:cNvPr id="314381" name="Oval 13">
              <a:extLst>
                <a:ext uri="{FF2B5EF4-FFF2-40B4-BE49-F238E27FC236}">
                  <a16:creationId xmlns:a16="http://schemas.microsoft.com/office/drawing/2014/main" id="{F7A988F3-53D3-45E0-9A8E-95D111D77D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28" y="2717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4382" name="Line 14">
              <a:extLst>
                <a:ext uri="{FF2B5EF4-FFF2-40B4-BE49-F238E27FC236}">
                  <a16:creationId xmlns:a16="http://schemas.microsoft.com/office/drawing/2014/main" id="{AFEDED49-B135-4A4A-9F9D-167BB71110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05" y="295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14383" name="Group 15">
            <a:extLst>
              <a:ext uri="{FF2B5EF4-FFF2-40B4-BE49-F238E27FC236}">
                <a16:creationId xmlns:a16="http://schemas.microsoft.com/office/drawing/2014/main" id="{ECE9EFAF-A13D-410B-9C51-FA9E6A9F6D9A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4519613"/>
            <a:ext cx="119062" cy="649287"/>
            <a:chOff x="4022" y="2714"/>
            <a:chExt cx="75" cy="409"/>
          </a:xfrm>
        </p:grpSpPr>
        <p:sp>
          <p:nvSpPr>
            <p:cNvPr id="314384" name="Oval 16">
              <a:extLst>
                <a:ext uri="{FF2B5EF4-FFF2-40B4-BE49-F238E27FC236}">
                  <a16:creationId xmlns:a16="http://schemas.microsoft.com/office/drawing/2014/main" id="{89BD61BC-6593-490E-8EF5-934DCCEB3B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19" y="2717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4385" name="Line 17">
              <a:extLst>
                <a:ext uri="{FF2B5EF4-FFF2-40B4-BE49-F238E27FC236}">
                  <a16:creationId xmlns:a16="http://schemas.microsoft.com/office/drawing/2014/main" id="{6B3BBA56-E29C-4C4A-92DD-5300FA4709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96" y="295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14386" name="Group 18">
            <a:extLst>
              <a:ext uri="{FF2B5EF4-FFF2-40B4-BE49-F238E27FC236}">
                <a16:creationId xmlns:a16="http://schemas.microsoft.com/office/drawing/2014/main" id="{14BA60A3-B48F-46D7-A720-E279F1B0FC62}"/>
              </a:ext>
            </a:extLst>
          </p:cNvPr>
          <p:cNvGrpSpPr>
            <a:grpSpLocks/>
          </p:cNvGrpSpPr>
          <p:nvPr/>
        </p:nvGrpSpPr>
        <p:grpSpPr bwMode="auto">
          <a:xfrm>
            <a:off x="6473825" y="4519613"/>
            <a:ext cx="119063" cy="649287"/>
            <a:chOff x="3833" y="2704"/>
            <a:chExt cx="74" cy="409"/>
          </a:xfrm>
        </p:grpSpPr>
        <p:sp>
          <p:nvSpPr>
            <p:cNvPr id="314387" name="Oval 19">
              <a:extLst>
                <a:ext uri="{FF2B5EF4-FFF2-40B4-BE49-F238E27FC236}">
                  <a16:creationId xmlns:a16="http://schemas.microsoft.com/office/drawing/2014/main" id="{5D285A4C-2876-4F7A-A019-84C64F1BE0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29" y="2708"/>
              <a:ext cx="82" cy="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4388" name="Line 20">
              <a:extLst>
                <a:ext uri="{FF2B5EF4-FFF2-40B4-BE49-F238E27FC236}">
                  <a16:creationId xmlns:a16="http://schemas.microsoft.com/office/drawing/2014/main" id="{F7819B0D-C5D0-4AA7-AB3D-FCC07123B4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07" y="294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14389" name="Group 21">
            <a:extLst>
              <a:ext uri="{FF2B5EF4-FFF2-40B4-BE49-F238E27FC236}">
                <a16:creationId xmlns:a16="http://schemas.microsoft.com/office/drawing/2014/main" id="{45902B00-8B6B-4D15-9F22-4B9B17C1B34D}"/>
              </a:ext>
            </a:extLst>
          </p:cNvPr>
          <p:cNvGrpSpPr>
            <a:grpSpLocks/>
          </p:cNvGrpSpPr>
          <p:nvPr/>
        </p:nvGrpSpPr>
        <p:grpSpPr bwMode="auto">
          <a:xfrm>
            <a:off x="7305675" y="4519613"/>
            <a:ext cx="119063" cy="649287"/>
            <a:chOff x="4249" y="2714"/>
            <a:chExt cx="75" cy="409"/>
          </a:xfrm>
        </p:grpSpPr>
        <p:sp>
          <p:nvSpPr>
            <p:cNvPr id="314390" name="Oval 22">
              <a:extLst>
                <a:ext uri="{FF2B5EF4-FFF2-40B4-BE49-F238E27FC236}">
                  <a16:creationId xmlns:a16="http://schemas.microsoft.com/office/drawing/2014/main" id="{00620C71-8219-48D9-8361-D366AF7FE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46" y="2717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4391" name="Line 23">
              <a:extLst>
                <a:ext uri="{FF2B5EF4-FFF2-40B4-BE49-F238E27FC236}">
                  <a16:creationId xmlns:a16="http://schemas.microsoft.com/office/drawing/2014/main" id="{756FD0BC-049F-4FBC-9667-1CD2F80BE9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3" y="295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14392" name="Group 24">
            <a:extLst>
              <a:ext uri="{FF2B5EF4-FFF2-40B4-BE49-F238E27FC236}">
                <a16:creationId xmlns:a16="http://schemas.microsoft.com/office/drawing/2014/main" id="{86C74D5D-D1F1-4A87-ACBF-5C6E92A42928}"/>
              </a:ext>
            </a:extLst>
          </p:cNvPr>
          <p:cNvGrpSpPr>
            <a:grpSpLocks/>
          </p:cNvGrpSpPr>
          <p:nvPr/>
        </p:nvGrpSpPr>
        <p:grpSpPr bwMode="auto">
          <a:xfrm>
            <a:off x="8137525" y="4519613"/>
            <a:ext cx="119063" cy="649287"/>
            <a:chOff x="4657" y="2714"/>
            <a:chExt cx="74" cy="409"/>
          </a:xfrm>
        </p:grpSpPr>
        <p:sp>
          <p:nvSpPr>
            <p:cNvPr id="314393" name="Oval 25">
              <a:extLst>
                <a:ext uri="{FF2B5EF4-FFF2-40B4-BE49-F238E27FC236}">
                  <a16:creationId xmlns:a16="http://schemas.microsoft.com/office/drawing/2014/main" id="{57B5902F-51B7-40B9-B71F-30DA25178C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53" y="2718"/>
              <a:ext cx="82" cy="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4394" name="Line 26">
              <a:extLst>
                <a:ext uri="{FF2B5EF4-FFF2-40B4-BE49-F238E27FC236}">
                  <a16:creationId xmlns:a16="http://schemas.microsoft.com/office/drawing/2014/main" id="{EEACB2C2-6FB8-4C1B-A2E4-DBD39437B5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31" y="295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14395" name="AutoShape 27">
            <a:extLst>
              <a:ext uri="{FF2B5EF4-FFF2-40B4-BE49-F238E27FC236}">
                <a16:creationId xmlns:a16="http://schemas.microsoft.com/office/drawing/2014/main" id="{836C09B2-5EFF-4800-B68A-17826779356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96981" y="2453482"/>
            <a:ext cx="519113" cy="47625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14396" name="Oval 28">
            <a:extLst>
              <a:ext uri="{FF2B5EF4-FFF2-40B4-BE49-F238E27FC236}">
                <a16:creationId xmlns:a16="http://schemas.microsoft.com/office/drawing/2014/main" id="{EFAE70CF-26C1-45CF-8111-326BC92A2C7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52569" y="2307431"/>
            <a:ext cx="130175" cy="119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14397" name="Oval 29">
            <a:extLst>
              <a:ext uri="{FF2B5EF4-FFF2-40B4-BE49-F238E27FC236}">
                <a16:creationId xmlns:a16="http://schemas.microsoft.com/office/drawing/2014/main" id="{FF064165-A318-496A-8C93-3CB23AE31B4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76356" y="2307432"/>
            <a:ext cx="130175" cy="119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14398" name="Line 30">
            <a:extLst>
              <a:ext uri="{FF2B5EF4-FFF2-40B4-BE49-F238E27FC236}">
                <a16:creationId xmlns:a16="http://schemas.microsoft.com/office/drawing/2014/main" id="{6746840C-4A92-4285-9244-76E97140E88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875588" y="2268538"/>
            <a:ext cx="325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4399" name="Line 31">
            <a:extLst>
              <a:ext uri="{FF2B5EF4-FFF2-40B4-BE49-F238E27FC236}">
                <a16:creationId xmlns:a16="http://schemas.microsoft.com/office/drawing/2014/main" id="{5325DDB8-1C2B-4E39-B4AA-523911BBE6CD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821613" y="2203450"/>
            <a:ext cx="1952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4400" name="Line 32">
            <a:extLst>
              <a:ext uri="{FF2B5EF4-FFF2-40B4-BE49-F238E27FC236}">
                <a16:creationId xmlns:a16="http://schemas.microsoft.com/office/drawing/2014/main" id="{1FA4E122-390F-4436-B3D4-4205608A29C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643813" y="2203450"/>
            <a:ext cx="1952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4401" name="Text Box 33">
            <a:extLst>
              <a:ext uri="{FF2B5EF4-FFF2-40B4-BE49-F238E27FC236}">
                <a16:creationId xmlns:a16="http://schemas.microsoft.com/office/drawing/2014/main" id="{FAD481CD-7FA6-4543-8B47-D8FCA052A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0" y="1781175"/>
            <a:ext cx="1054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/E</a:t>
            </a:r>
            <a:r>
              <a:rPr lang="en-GB" altLang="en-US" sz="1600" b="1" baseline="-25000"/>
              <a:t>1</a:t>
            </a:r>
            <a:r>
              <a:rPr lang="en-GB" altLang="en-US" sz="1600" b="1"/>
              <a:t>/E</a:t>
            </a:r>
            <a:r>
              <a:rPr lang="en-GB" altLang="en-US" sz="1600" b="1" baseline="-25000"/>
              <a:t>2</a:t>
            </a:r>
            <a:r>
              <a:rPr lang="en-GB" altLang="en-US" sz="1600" b="1"/>
              <a:t>E</a:t>
            </a:r>
            <a:r>
              <a:rPr lang="en-GB" altLang="en-US" sz="1600" b="1" baseline="-25000"/>
              <a:t>3</a:t>
            </a:r>
          </a:p>
        </p:txBody>
      </p:sp>
      <p:sp>
        <p:nvSpPr>
          <p:cNvPr id="314402" name="Text Box 34">
            <a:extLst>
              <a:ext uri="{FF2B5EF4-FFF2-40B4-BE49-F238E27FC236}">
                <a16:creationId xmlns:a16="http://schemas.microsoft.com/office/drawing/2014/main" id="{83FFF3CA-CC30-4E70-8312-22E3D3B53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5311775"/>
            <a:ext cx="3479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/O</a:t>
            </a:r>
            <a:r>
              <a:rPr lang="en-GB" altLang="en-US" sz="1600" b="1" baseline="-25000"/>
              <a:t>7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6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5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4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3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2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1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0</a:t>
            </a:r>
          </a:p>
        </p:txBody>
      </p:sp>
      <p:sp>
        <p:nvSpPr>
          <p:cNvPr id="314403" name="Rectangle 35">
            <a:extLst>
              <a:ext uri="{FF2B5EF4-FFF2-40B4-BE49-F238E27FC236}">
                <a16:creationId xmlns:a16="http://schemas.microsoft.com/office/drawing/2014/main" id="{48873591-422A-4D59-A719-F7307434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2935288"/>
            <a:ext cx="3330575" cy="1560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2000" b="1"/>
              <a:t>74LS138</a:t>
            </a:r>
          </a:p>
          <a:p>
            <a:r>
              <a:rPr lang="en-GB" altLang="en-US" sz="2000" b="1"/>
              <a:t>1-of-8 decoder</a:t>
            </a:r>
          </a:p>
        </p:txBody>
      </p:sp>
      <p:sp>
        <p:nvSpPr>
          <p:cNvPr id="314404" name="Line 36">
            <a:extLst>
              <a:ext uri="{FF2B5EF4-FFF2-40B4-BE49-F238E27FC236}">
                <a16:creationId xmlns:a16="http://schemas.microsoft.com/office/drawing/2014/main" id="{C0FD9E5A-8BAF-486A-9C38-AE153324C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488" y="2357438"/>
            <a:ext cx="1587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4405" name="Line 37">
            <a:extLst>
              <a:ext uri="{FF2B5EF4-FFF2-40B4-BE49-F238E27FC236}">
                <a16:creationId xmlns:a16="http://schemas.microsoft.com/office/drawing/2014/main" id="{0CBBD01C-3995-4AD7-962F-974451F53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6438" y="2357438"/>
            <a:ext cx="1587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4406" name="Line 38">
            <a:extLst>
              <a:ext uri="{FF2B5EF4-FFF2-40B4-BE49-F238E27FC236}">
                <a16:creationId xmlns:a16="http://schemas.microsoft.com/office/drawing/2014/main" id="{50436C18-78F0-4CF5-955F-E1E192577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2975" y="2360613"/>
            <a:ext cx="1588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4407" name="Text Box 39">
            <a:extLst>
              <a:ext uri="{FF2B5EF4-FFF2-40B4-BE49-F238E27FC236}">
                <a16:creationId xmlns:a16="http://schemas.microsoft.com/office/drawing/2014/main" id="{996009BB-EAE3-4893-8A20-9C539338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25" y="2000250"/>
            <a:ext cx="1054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A</a:t>
            </a:r>
            <a:r>
              <a:rPr lang="en-GB" altLang="en-US" sz="1600" b="1" baseline="-25000"/>
              <a:t>2 </a:t>
            </a:r>
            <a:r>
              <a:rPr lang="en-GB" altLang="en-US" sz="1600" b="1"/>
              <a:t> A</a:t>
            </a:r>
            <a:r>
              <a:rPr lang="en-GB" altLang="en-US" sz="1600" b="1" baseline="-25000"/>
              <a:t>1 </a:t>
            </a:r>
            <a:r>
              <a:rPr lang="en-GB" altLang="en-US" sz="1600" b="1"/>
              <a:t>A</a:t>
            </a:r>
            <a:r>
              <a:rPr lang="en-GB" altLang="en-US" sz="1600" b="1" baseline="-25000"/>
              <a:t>0</a:t>
            </a:r>
          </a:p>
        </p:txBody>
      </p:sp>
      <p:grpSp>
        <p:nvGrpSpPr>
          <p:cNvPr id="314425" name="Group 57">
            <a:extLst>
              <a:ext uri="{FF2B5EF4-FFF2-40B4-BE49-F238E27FC236}">
                <a16:creationId xmlns:a16="http://schemas.microsoft.com/office/drawing/2014/main" id="{B359C378-41B5-4D9C-95EC-5F169614039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457575"/>
            <a:ext cx="3502025" cy="2233613"/>
            <a:chOff x="521" y="2178"/>
            <a:chExt cx="2206" cy="1407"/>
          </a:xfrm>
        </p:grpSpPr>
        <p:sp>
          <p:nvSpPr>
            <p:cNvPr id="314408" name="Line 40">
              <a:extLst>
                <a:ext uri="{FF2B5EF4-FFF2-40B4-BE49-F238E27FC236}">
                  <a16:creationId xmlns:a16="http://schemas.microsoft.com/office/drawing/2014/main" id="{08E6E404-6F20-48BC-BFF4-4E86D7EFA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509"/>
              <a:ext cx="2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4409" name="Text Box 41">
              <a:extLst>
                <a:ext uri="{FF2B5EF4-FFF2-40B4-BE49-F238E27FC236}">
                  <a16:creationId xmlns:a16="http://schemas.microsoft.com/office/drawing/2014/main" id="{2E3794B9-94A9-411D-9147-F9A06290F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" y="2178"/>
              <a:ext cx="18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2000" b="1"/>
                <a:t>/E</a:t>
              </a:r>
              <a:r>
                <a:rPr lang="en-GB" altLang="en-US" sz="2000" b="1" baseline="-25000"/>
                <a:t>1    </a:t>
              </a:r>
              <a:r>
                <a:rPr lang="en-GB" altLang="en-US" sz="2000" b="1"/>
                <a:t>/E</a:t>
              </a:r>
              <a:r>
                <a:rPr lang="en-GB" altLang="en-US" sz="2000" b="1" baseline="-25000"/>
                <a:t>2    </a:t>
              </a:r>
              <a:r>
                <a:rPr lang="en-GB" altLang="en-US" sz="2000" b="1"/>
                <a:t>E</a:t>
              </a:r>
              <a:r>
                <a:rPr lang="en-GB" altLang="en-US" sz="2000" b="1" baseline="-25000"/>
                <a:t>3</a:t>
              </a:r>
              <a:r>
                <a:rPr lang="en-GB" altLang="en-US" sz="2000"/>
                <a:t>          </a:t>
              </a:r>
              <a:r>
                <a:rPr lang="en-GB" altLang="en-US" sz="2000" b="1"/>
                <a:t>outputs</a:t>
              </a:r>
            </a:p>
          </p:txBody>
        </p:sp>
        <p:sp>
          <p:nvSpPr>
            <p:cNvPr id="314410" name="Line 42">
              <a:extLst>
                <a:ext uri="{FF2B5EF4-FFF2-40B4-BE49-F238E27FC236}">
                  <a16:creationId xmlns:a16="http://schemas.microsoft.com/office/drawing/2014/main" id="{59007181-B942-48E2-B2D7-B2B43B880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2179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14411" name="Text Box 43">
            <a:extLst>
              <a:ext uri="{FF2B5EF4-FFF2-40B4-BE49-F238E27FC236}">
                <a16:creationId xmlns:a16="http://schemas.microsoft.com/office/drawing/2014/main" id="{DF4C35A5-C662-4787-A3E3-E94932B24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3960813"/>
            <a:ext cx="156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                            </a:t>
            </a:r>
          </a:p>
        </p:txBody>
      </p:sp>
      <p:sp>
        <p:nvSpPr>
          <p:cNvPr id="314415" name="Text Box 47">
            <a:extLst>
              <a:ext uri="{FF2B5EF4-FFF2-40B4-BE49-F238E27FC236}">
                <a16:creationId xmlns:a16="http://schemas.microsoft.com/office/drawing/2014/main" id="{A29CC5B4-8EF5-4B0D-B62B-57196B046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314416" name="Text Box 48">
            <a:extLst>
              <a:ext uri="{FF2B5EF4-FFF2-40B4-BE49-F238E27FC236}">
                <a16:creationId xmlns:a16="http://schemas.microsoft.com/office/drawing/2014/main" id="{188D38CC-C01C-4218-B180-50FFE94C6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4040188"/>
            <a:ext cx="1377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>
                <a:solidFill>
                  <a:srgbClr val="FF0000"/>
                </a:solidFill>
              </a:rPr>
              <a:t>1 </a:t>
            </a:r>
            <a:r>
              <a:rPr lang="en-GB" altLang="en-US" sz="2000" b="1"/>
              <a:t>     X     X</a:t>
            </a:r>
          </a:p>
        </p:txBody>
      </p:sp>
      <p:sp>
        <p:nvSpPr>
          <p:cNvPr id="314417" name="AutoShape 49">
            <a:extLst>
              <a:ext uri="{FF2B5EF4-FFF2-40B4-BE49-F238E27FC236}">
                <a16:creationId xmlns:a16="http://schemas.microsoft.com/office/drawing/2014/main" id="{F5B3AD88-07F1-4377-82DC-51F0B35E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660400"/>
            <a:ext cx="2184400" cy="927100"/>
          </a:xfrm>
          <a:prstGeom prst="wedgeRoundRectCallout">
            <a:avLst>
              <a:gd name="adj1" fmla="val 57338"/>
              <a:gd name="adj2" fmla="val 62843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400"/>
              <a:t>74LS138 has </a:t>
            </a:r>
            <a:r>
              <a:rPr lang="en-US" altLang="en-US" sz="2400">
                <a:solidFill>
                  <a:srgbClr val="FF0000"/>
                </a:solidFill>
              </a:rPr>
              <a:t>3 enable inputs</a:t>
            </a:r>
            <a:endParaRPr lang="en-US" altLang="en-US"/>
          </a:p>
        </p:txBody>
      </p:sp>
      <p:sp>
        <p:nvSpPr>
          <p:cNvPr id="314418" name="Oval 50">
            <a:extLst>
              <a:ext uri="{FF2B5EF4-FFF2-40B4-BE49-F238E27FC236}">
                <a16:creationId xmlns:a16="http://schemas.microsoft.com/office/drawing/2014/main" id="{C7B6A68E-EC84-4ACF-85B9-757070BA4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765300"/>
            <a:ext cx="1511300" cy="4191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14419" name="AutoShape 51">
            <a:extLst>
              <a:ext uri="{FF2B5EF4-FFF2-40B4-BE49-F238E27FC236}">
                <a16:creationId xmlns:a16="http://schemas.microsoft.com/office/drawing/2014/main" id="{532BA485-34CE-4890-A643-428572A5D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511300"/>
            <a:ext cx="2946400" cy="1689100"/>
          </a:xfrm>
          <a:prstGeom prst="wedgeRoundRectCallout">
            <a:avLst>
              <a:gd name="adj1" fmla="val -23435"/>
              <a:gd name="adj2" fmla="val 62310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400"/>
              <a:t>When any of the enable inputs is </a:t>
            </a:r>
            <a:r>
              <a:rPr lang="en-US" altLang="en-US" sz="2400">
                <a:solidFill>
                  <a:srgbClr val="FF0000"/>
                </a:solidFill>
              </a:rPr>
              <a:t>inactive</a:t>
            </a:r>
            <a:r>
              <a:rPr lang="en-US" altLang="en-US" sz="2400"/>
              <a:t>, all outputs will be </a:t>
            </a:r>
            <a:r>
              <a:rPr lang="en-US" altLang="en-US" sz="2400">
                <a:solidFill>
                  <a:srgbClr val="FF0000"/>
                </a:solidFill>
              </a:rPr>
              <a:t>HIGH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14420" name="Text Box 52">
            <a:extLst>
              <a:ext uri="{FF2B5EF4-FFF2-40B4-BE49-F238E27FC236}">
                <a16:creationId xmlns:a16="http://schemas.microsoft.com/office/drawing/2014/main" id="{F9234EA7-8080-4346-871C-21654916E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4051300"/>
            <a:ext cx="1358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all </a:t>
            </a:r>
            <a:r>
              <a:rPr lang="en-US" altLang="en-US" sz="200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314421" name="Text Box 53">
            <a:extLst>
              <a:ext uri="{FF2B5EF4-FFF2-40B4-BE49-F238E27FC236}">
                <a16:creationId xmlns:a16="http://schemas.microsoft.com/office/drawing/2014/main" id="{3FF7317D-858B-41EA-A621-E815DE2F7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535488"/>
            <a:ext cx="1377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X      </a:t>
            </a:r>
            <a:r>
              <a:rPr lang="en-GB" altLang="en-US" sz="2000" b="1">
                <a:solidFill>
                  <a:srgbClr val="FF0000"/>
                </a:solidFill>
              </a:rPr>
              <a:t>1</a:t>
            </a:r>
            <a:r>
              <a:rPr lang="en-GB" altLang="en-US" sz="2000" b="1"/>
              <a:t>     X</a:t>
            </a:r>
          </a:p>
        </p:txBody>
      </p:sp>
      <p:sp>
        <p:nvSpPr>
          <p:cNvPr id="314422" name="Text Box 54">
            <a:extLst>
              <a:ext uri="{FF2B5EF4-FFF2-40B4-BE49-F238E27FC236}">
                <a16:creationId xmlns:a16="http://schemas.microsoft.com/office/drawing/2014/main" id="{74448102-1C94-4923-A564-D2BC7F13B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5068888"/>
            <a:ext cx="1377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X      X     </a:t>
            </a:r>
            <a:r>
              <a:rPr lang="en-GB" altLang="en-US" sz="2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4423" name="Text Box 55">
            <a:extLst>
              <a:ext uri="{FF2B5EF4-FFF2-40B4-BE49-F238E27FC236}">
                <a16:creationId xmlns:a16="http://schemas.microsoft.com/office/drawing/2014/main" id="{72053B8F-13C6-46E9-8ACE-A0F249AF5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4559300"/>
            <a:ext cx="1358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all </a:t>
            </a:r>
            <a:r>
              <a:rPr lang="en-US" altLang="en-US" sz="200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314424" name="Text Box 56">
            <a:extLst>
              <a:ext uri="{FF2B5EF4-FFF2-40B4-BE49-F238E27FC236}">
                <a16:creationId xmlns:a16="http://schemas.microsoft.com/office/drawing/2014/main" id="{8A0E621C-94CC-411B-8A44-A58A96220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0" y="5067300"/>
            <a:ext cx="1358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all </a:t>
            </a:r>
            <a:r>
              <a:rPr lang="en-US" altLang="en-US" sz="2000">
                <a:solidFill>
                  <a:srgbClr val="FF0000"/>
                </a:solidFill>
              </a:rPr>
              <a:t>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4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4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4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4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4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4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4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4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4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4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16" grpId="0"/>
      <p:bldP spid="314417" grpId="0" animBg="1"/>
      <p:bldP spid="314419" grpId="0" animBg="1"/>
      <p:bldP spid="314420" grpId="0"/>
      <p:bldP spid="314421" grpId="0"/>
      <p:bldP spid="314422" grpId="0"/>
      <p:bldP spid="314423" grpId="0"/>
      <p:bldP spid="314424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9263478-E48B-4637-B075-8FF28947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0BE12A3-8FCB-4BB4-B55C-62A49E7F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6674-5EC7-43AE-B71B-77AB5395AF77}" type="slidenum">
              <a:rPr lang="en-GB" altLang="en-US"/>
              <a:pPr/>
              <a:t>120</a:t>
            </a:fld>
            <a:endParaRPr lang="en-GB" altLang="en-US" sz="1400"/>
          </a:p>
        </p:txBody>
      </p:sp>
      <p:sp>
        <p:nvSpPr>
          <p:cNvPr id="407554" name="Text Box 2">
            <a:extLst>
              <a:ext uri="{FF2B5EF4-FFF2-40B4-BE49-F238E27FC236}">
                <a16:creationId xmlns:a16="http://schemas.microsoft.com/office/drawing/2014/main" id="{A83B8E65-F442-4B46-B957-87AA2631C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84150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407555" name="Text Box 3">
            <a:extLst>
              <a:ext uri="{FF2B5EF4-FFF2-40B4-BE49-F238E27FC236}">
                <a16:creationId xmlns:a16="http://schemas.microsoft.com/office/drawing/2014/main" id="{ACCE3CA7-4199-4295-91C1-3809105C4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2247900"/>
            <a:ext cx="430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End of Demultiplexer</a:t>
            </a:r>
          </a:p>
        </p:txBody>
      </p:sp>
      <p:sp>
        <p:nvSpPr>
          <p:cNvPr id="407556" name="Text Box 4">
            <a:extLst>
              <a:ext uri="{FF2B5EF4-FFF2-40B4-BE49-F238E27FC236}">
                <a16:creationId xmlns:a16="http://schemas.microsoft.com/office/drawing/2014/main" id="{C3ABCF20-AF00-4F63-80DE-D64A34AEE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26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9-8 Demultiplexer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98794-0CF0-419C-89A9-A782C9F6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0ED77-5917-47E6-B212-3414E4CE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39FD4-43E1-4BB0-88B3-0994443C450A}" type="slidenum">
              <a:rPr lang="en-GB" altLang="en-US"/>
              <a:pPr/>
              <a:t>121</a:t>
            </a:fld>
            <a:endParaRPr lang="en-GB" altLang="en-US" sz="1400"/>
          </a:p>
        </p:txBody>
      </p:sp>
      <p:sp>
        <p:nvSpPr>
          <p:cNvPr id="408578" name="Text Box 2">
            <a:extLst>
              <a:ext uri="{FF2B5EF4-FFF2-40B4-BE49-F238E27FC236}">
                <a16:creationId xmlns:a16="http://schemas.microsoft.com/office/drawing/2014/main" id="{1E87AB20-78FF-432B-B79F-229F103D5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84150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408579" name="Text Box 3">
            <a:extLst>
              <a:ext uri="{FF2B5EF4-FFF2-40B4-BE49-F238E27FC236}">
                <a16:creationId xmlns:a16="http://schemas.microsoft.com/office/drawing/2014/main" id="{4D1BAA8B-BEA2-49C8-BC35-398439681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638" y="2493963"/>
            <a:ext cx="4725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End of MSI Logic Circuits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99ACFBDE-5E2D-4792-AE76-E462ACC9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DD59BBEF-A020-4CA2-920F-DDBF81F7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D9E1-D44E-42F6-ADBD-E3393DE8FC06}" type="slidenum">
              <a:rPr lang="en-GB" altLang="en-US"/>
              <a:pPr/>
              <a:t>13</a:t>
            </a:fld>
            <a:endParaRPr lang="en-GB" altLang="en-US" sz="1400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3A107E15-BC42-4382-BD9D-4F7429088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84513" y="844550"/>
            <a:ext cx="2620962" cy="46355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74LS138</a:t>
            </a:r>
          </a:p>
        </p:txBody>
      </p:sp>
      <p:grpSp>
        <p:nvGrpSpPr>
          <p:cNvPr id="317443" name="Group 3">
            <a:extLst>
              <a:ext uri="{FF2B5EF4-FFF2-40B4-BE49-F238E27FC236}">
                <a16:creationId xmlns:a16="http://schemas.microsoft.com/office/drawing/2014/main" id="{EEB4C3D3-23DF-4D06-992A-BAF53A153D58}"/>
              </a:ext>
            </a:extLst>
          </p:cNvPr>
          <p:cNvGrpSpPr>
            <a:grpSpLocks/>
          </p:cNvGrpSpPr>
          <p:nvPr/>
        </p:nvGrpSpPr>
        <p:grpSpPr bwMode="auto">
          <a:xfrm>
            <a:off x="6056313" y="4519613"/>
            <a:ext cx="120650" cy="649287"/>
            <a:chOff x="3515" y="2704"/>
            <a:chExt cx="75" cy="409"/>
          </a:xfrm>
        </p:grpSpPr>
        <p:sp>
          <p:nvSpPr>
            <p:cNvPr id="317444" name="Oval 4">
              <a:extLst>
                <a:ext uri="{FF2B5EF4-FFF2-40B4-BE49-F238E27FC236}">
                  <a16:creationId xmlns:a16="http://schemas.microsoft.com/office/drawing/2014/main" id="{2EF3EAF8-B136-4981-9284-11FC8153F5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12" y="2707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445" name="Line 5">
              <a:extLst>
                <a:ext uri="{FF2B5EF4-FFF2-40B4-BE49-F238E27FC236}">
                  <a16:creationId xmlns:a16="http://schemas.microsoft.com/office/drawing/2014/main" id="{108515B2-24BE-4A00-B349-145C06B1F0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89" y="294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17446" name="Group 6">
            <a:extLst>
              <a:ext uri="{FF2B5EF4-FFF2-40B4-BE49-F238E27FC236}">
                <a16:creationId xmlns:a16="http://schemas.microsoft.com/office/drawing/2014/main" id="{A689C1AF-2B6E-44BE-9AAC-AF7484DFBA42}"/>
              </a:ext>
            </a:extLst>
          </p:cNvPr>
          <p:cNvGrpSpPr>
            <a:grpSpLocks/>
          </p:cNvGrpSpPr>
          <p:nvPr/>
        </p:nvGrpSpPr>
        <p:grpSpPr bwMode="auto">
          <a:xfrm>
            <a:off x="5564188" y="4557713"/>
            <a:ext cx="120650" cy="649287"/>
            <a:chOff x="3152" y="2750"/>
            <a:chExt cx="75" cy="409"/>
          </a:xfrm>
        </p:grpSpPr>
        <p:sp>
          <p:nvSpPr>
            <p:cNvPr id="317447" name="Oval 7">
              <a:extLst>
                <a:ext uri="{FF2B5EF4-FFF2-40B4-BE49-F238E27FC236}">
                  <a16:creationId xmlns:a16="http://schemas.microsoft.com/office/drawing/2014/main" id="{08AF73D3-9214-4F89-BE7F-FD4BEA04F5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49" y="2753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448" name="Line 8">
              <a:extLst>
                <a:ext uri="{FF2B5EF4-FFF2-40B4-BE49-F238E27FC236}">
                  <a16:creationId xmlns:a16="http://schemas.microsoft.com/office/drawing/2014/main" id="{B9B8F5BB-7E4A-4DA1-ACEF-3B7F766019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26" y="2994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17449" name="Group 9">
            <a:extLst>
              <a:ext uri="{FF2B5EF4-FFF2-40B4-BE49-F238E27FC236}">
                <a16:creationId xmlns:a16="http://schemas.microsoft.com/office/drawing/2014/main" id="{BF5C3FB2-FD38-4CC2-A5BD-C9181A030354}"/>
              </a:ext>
            </a:extLst>
          </p:cNvPr>
          <p:cNvGrpSpPr>
            <a:grpSpLocks/>
          </p:cNvGrpSpPr>
          <p:nvPr/>
        </p:nvGrpSpPr>
        <p:grpSpPr bwMode="auto">
          <a:xfrm>
            <a:off x="5149850" y="4557713"/>
            <a:ext cx="119063" cy="649287"/>
            <a:chOff x="2835" y="2704"/>
            <a:chExt cx="75" cy="409"/>
          </a:xfrm>
        </p:grpSpPr>
        <p:sp>
          <p:nvSpPr>
            <p:cNvPr id="317450" name="Oval 10">
              <a:extLst>
                <a:ext uri="{FF2B5EF4-FFF2-40B4-BE49-F238E27FC236}">
                  <a16:creationId xmlns:a16="http://schemas.microsoft.com/office/drawing/2014/main" id="{C5BDBDE2-ED7D-4E60-B0BD-0F860CA11D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832" y="2707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451" name="Line 11">
              <a:extLst>
                <a:ext uri="{FF2B5EF4-FFF2-40B4-BE49-F238E27FC236}">
                  <a16:creationId xmlns:a16="http://schemas.microsoft.com/office/drawing/2014/main" id="{DE3C9D1D-6E4D-4A47-BE34-4D77AB8D0A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09" y="294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17452" name="Group 12">
            <a:extLst>
              <a:ext uri="{FF2B5EF4-FFF2-40B4-BE49-F238E27FC236}">
                <a16:creationId xmlns:a16="http://schemas.microsoft.com/office/drawing/2014/main" id="{BF674E35-168F-4055-9ADB-124E59513CE8}"/>
              </a:ext>
            </a:extLst>
          </p:cNvPr>
          <p:cNvGrpSpPr>
            <a:grpSpLocks/>
          </p:cNvGrpSpPr>
          <p:nvPr/>
        </p:nvGrpSpPr>
        <p:grpSpPr bwMode="auto">
          <a:xfrm>
            <a:off x="7720013" y="4519613"/>
            <a:ext cx="120650" cy="649287"/>
            <a:chOff x="4431" y="2714"/>
            <a:chExt cx="75" cy="409"/>
          </a:xfrm>
        </p:grpSpPr>
        <p:sp>
          <p:nvSpPr>
            <p:cNvPr id="317453" name="Oval 13">
              <a:extLst>
                <a:ext uri="{FF2B5EF4-FFF2-40B4-BE49-F238E27FC236}">
                  <a16:creationId xmlns:a16="http://schemas.microsoft.com/office/drawing/2014/main" id="{25F260FF-CB45-4D58-B9D2-EC64E39172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28" y="2717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454" name="Line 14">
              <a:extLst>
                <a:ext uri="{FF2B5EF4-FFF2-40B4-BE49-F238E27FC236}">
                  <a16:creationId xmlns:a16="http://schemas.microsoft.com/office/drawing/2014/main" id="{A879F697-8929-4F3E-BA65-9D4D682E14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05" y="295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17455" name="Group 15">
            <a:extLst>
              <a:ext uri="{FF2B5EF4-FFF2-40B4-BE49-F238E27FC236}">
                <a16:creationId xmlns:a16="http://schemas.microsoft.com/office/drawing/2014/main" id="{85853D12-518D-4384-A3D8-389686D80B11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4519613"/>
            <a:ext cx="119062" cy="649287"/>
            <a:chOff x="4022" y="2714"/>
            <a:chExt cx="75" cy="409"/>
          </a:xfrm>
        </p:grpSpPr>
        <p:sp>
          <p:nvSpPr>
            <p:cNvPr id="317456" name="Oval 16">
              <a:extLst>
                <a:ext uri="{FF2B5EF4-FFF2-40B4-BE49-F238E27FC236}">
                  <a16:creationId xmlns:a16="http://schemas.microsoft.com/office/drawing/2014/main" id="{84FF2B9F-89A9-4D1A-868B-88B7FC9F6E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019" y="2717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457" name="Line 17">
              <a:extLst>
                <a:ext uri="{FF2B5EF4-FFF2-40B4-BE49-F238E27FC236}">
                  <a16:creationId xmlns:a16="http://schemas.microsoft.com/office/drawing/2014/main" id="{19A346BF-9591-4C5C-94BD-50F2259E21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96" y="295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17458" name="Group 18">
            <a:extLst>
              <a:ext uri="{FF2B5EF4-FFF2-40B4-BE49-F238E27FC236}">
                <a16:creationId xmlns:a16="http://schemas.microsoft.com/office/drawing/2014/main" id="{3406E46D-3FFF-43C3-80A1-C1257959B962}"/>
              </a:ext>
            </a:extLst>
          </p:cNvPr>
          <p:cNvGrpSpPr>
            <a:grpSpLocks/>
          </p:cNvGrpSpPr>
          <p:nvPr/>
        </p:nvGrpSpPr>
        <p:grpSpPr bwMode="auto">
          <a:xfrm>
            <a:off x="6473825" y="4519613"/>
            <a:ext cx="119063" cy="649287"/>
            <a:chOff x="3833" y="2704"/>
            <a:chExt cx="74" cy="409"/>
          </a:xfrm>
        </p:grpSpPr>
        <p:sp>
          <p:nvSpPr>
            <p:cNvPr id="317459" name="Oval 19">
              <a:extLst>
                <a:ext uri="{FF2B5EF4-FFF2-40B4-BE49-F238E27FC236}">
                  <a16:creationId xmlns:a16="http://schemas.microsoft.com/office/drawing/2014/main" id="{D5CCB6C7-E8C1-4870-8E4C-30ABD68584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29" y="2708"/>
              <a:ext cx="82" cy="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460" name="Line 20">
              <a:extLst>
                <a:ext uri="{FF2B5EF4-FFF2-40B4-BE49-F238E27FC236}">
                  <a16:creationId xmlns:a16="http://schemas.microsoft.com/office/drawing/2014/main" id="{127DD107-BB7A-4EF6-BBEF-79C860551C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07" y="294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17461" name="Group 21">
            <a:extLst>
              <a:ext uri="{FF2B5EF4-FFF2-40B4-BE49-F238E27FC236}">
                <a16:creationId xmlns:a16="http://schemas.microsoft.com/office/drawing/2014/main" id="{42EED988-B4E6-46C3-A341-3E7B900E5F48}"/>
              </a:ext>
            </a:extLst>
          </p:cNvPr>
          <p:cNvGrpSpPr>
            <a:grpSpLocks/>
          </p:cNvGrpSpPr>
          <p:nvPr/>
        </p:nvGrpSpPr>
        <p:grpSpPr bwMode="auto">
          <a:xfrm>
            <a:off x="7305675" y="4519613"/>
            <a:ext cx="119063" cy="649287"/>
            <a:chOff x="4249" y="2714"/>
            <a:chExt cx="75" cy="409"/>
          </a:xfrm>
        </p:grpSpPr>
        <p:sp>
          <p:nvSpPr>
            <p:cNvPr id="317462" name="Oval 22">
              <a:extLst>
                <a:ext uri="{FF2B5EF4-FFF2-40B4-BE49-F238E27FC236}">
                  <a16:creationId xmlns:a16="http://schemas.microsoft.com/office/drawing/2014/main" id="{444E9208-5B36-4A8D-B2CA-22AAD297BA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46" y="2717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463" name="Line 23">
              <a:extLst>
                <a:ext uri="{FF2B5EF4-FFF2-40B4-BE49-F238E27FC236}">
                  <a16:creationId xmlns:a16="http://schemas.microsoft.com/office/drawing/2014/main" id="{C243297A-0074-4FE7-9133-7A2FE70AEB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3" y="295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17464" name="Group 24">
            <a:extLst>
              <a:ext uri="{FF2B5EF4-FFF2-40B4-BE49-F238E27FC236}">
                <a16:creationId xmlns:a16="http://schemas.microsoft.com/office/drawing/2014/main" id="{6A191CFE-AECB-4775-B259-28BA78743706}"/>
              </a:ext>
            </a:extLst>
          </p:cNvPr>
          <p:cNvGrpSpPr>
            <a:grpSpLocks/>
          </p:cNvGrpSpPr>
          <p:nvPr/>
        </p:nvGrpSpPr>
        <p:grpSpPr bwMode="auto">
          <a:xfrm>
            <a:off x="8137525" y="4519613"/>
            <a:ext cx="119063" cy="649287"/>
            <a:chOff x="4657" y="2714"/>
            <a:chExt cx="74" cy="409"/>
          </a:xfrm>
        </p:grpSpPr>
        <p:sp>
          <p:nvSpPr>
            <p:cNvPr id="317465" name="Oval 25">
              <a:extLst>
                <a:ext uri="{FF2B5EF4-FFF2-40B4-BE49-F238E27FC236}">
                  <a16:creationId xmlns:a16="http://schemas.microsoft.com/office/drawing/2014/main" id="{9CEC011A-6153-47F5-BB07-83F203E6E3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53" y="2718"/>
              <a:ext cx="82" cy="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7466" name="Line 26">
              <a:extLst>
                <a:ext uri="{FF2B5EF4-FFF2-40B4-BE49-F238E27FC236}">
                  <a16:creationId xmlns:a16="http://schemas.microsoft.com/office/drawing/2014/main" id="{EEC974B2-3114-48BC-805F-89BAAF901D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31" y="2958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17467" name="AutoShape 27">
            <a:extLst>
              <a:ext uri="{FF2B5EF4-FFF2-40B4-BE49-F238E27FC236}">
                <a16:creationId xmlns:a16="http://schemas.microsoft.com/office/drawing/2014/main" id="{B2F4C576-8423-4BF8-9C90-D8B085406D7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96981" y="2453482"/>
            <a:ext cx="519113" cy="47625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17468" name="Oval 28">
            <a:extLst>
              <a:ext uri="{FF2B5EF4-FFF2-40B4-BE49-F238E27FC236}">
                <a16:creationId xmlns:a16="http://schemas.microsoft.com/office/drawing/2014/main" id="{A2494106-86EF-4630-BA5A-4CBB11D335B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52569" y="2307431"/>
            <a:ext cx="130175" cy="119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17469" name="Oval 29">
            <a:extLst>
              <a:ext uri="{FF2B5EF4-FFF2-40B4-BE49-F238E27FC236}">
                <a16:creationId xmlns:a16="http://schemas.microsoft.com/office/drawing/2014/main" id="{130FBFF3-F746-4E89-BE04-366E191562E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76356" y="2307432"/>
            <a:ext cx="130175" cy="119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17470" name="Line 30">
            <a:extLst>
              <a:ext uri="{FF2B5EF4-FFF2-40B4-BE49-F238E27FC236}">
                <a16:creationId xmlns:a16="http://schemas.microsoft.com/office/drawing/2014/main" id="{5230EAD3-D2A9-412B-B6E2-402EF8708FF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875588" y="2268538"/>
            <a:ext cx="325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7471" name="Line 31">
            <a:extLst>
              <a:ext uri="{FF2B5EF4-FFF2-40B4-BE49-F238E27FC236}">
                <a16:creationId xmlns:a16="http://schemas.microsoft.com/office/drawing/2014/main" id="{B4A01BD5-1119-4BA7-9751-94C924ABDA3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821613" y="2203450"/>
            <a:ext cx="1952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7472" name="Line 32">
            <a:extLst>
              <a:ext uri="{FF2B5EF4-FFF2-40B4-BE49-F238E27FC236}">
                <a16:creationId xmlns:a16="http://schemas.microsoft.com/office/drawing/2014/main" id="{838AAAD4-494C-475B-997F-3F491FC8DCAD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643813" y="2203450"/>
            <a:ext cx="1952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7473" name="Text Box 33">
            <a:extLst>
              <a:ext uri="{FF2B5EF4-FFF2-40B4-BE49-F238E27FC236}">
                <a16:creationId xmlns:a16="http://schemas.microsoft.com/office/drawing/2014/main" id="{4F17671F-83A0-40D2-B0E4-8C66DD36B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0" y="1781175"/>
            <a:ext cx="1054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/E</a:t>
            </a:r>
            <a:r>
              <a:rPr lang="en-GB" altLang="en-US" sz="1600" b="1" baseline="-25000"/>
              <a:t>1</a:t>
            </a:r>
            <a:r>
              <a:rPr lang="en-GB" altLang="en-US" sz="1600" b="1"/>
              <a:t>/E</a:t>
            </a:r>
            <a:r>
              <a:rPr lang="en-GB" altLang="en-US" sz="1600" b="1" baseline="-25000"/>
              <a:t>2</a:t>
            </a:r>
            <a:r>
              <a:rPr lang="en-GB" altLang="en-US" sz="1600" b="1"/>
              <a:t>E</a:t>
            </a:r>
            <a:r>
              <a:rPr lang="en-GB" altLang="en-US" sz="1600" b="1" baseline="-25000"/>
              <a:t>3</a:t>
            </a:r>
          </a:p>
        </p:txBody>
      </p:sp>
      <p:sp>
        <p:nvSpPr>
          <p:cNvPr id="317474" name="Text Box 34">
            <a:extLst>
              <a:ext uri="{FF2B5EF4-FFF2-40B4-BE49-F238E27FC236}">
                <a16:creationId xmlns:a16="http://schemas.microsoft.com/office/drawing/2014/main" id="{D074B65E-18A0-4828-A8E3-50AE59287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5311775"/>
            <a:ext cx="3479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/O</a:t>
            </a:r>
            <a:r>
              <a:rPr lang="en-GB" altLang="en-US" sz="1600" b="1" baseline="-25000"/>
              <a:t>7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6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5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4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3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2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1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0</a:t>
            </a:r>
          </a:p>
        </p:txBody>
      </p:sp>
      <p:sp>
        <p:nvSpPr>
          <p:cNvPr id="317475" name="Rectangle 35">
            <a:extLst>
              <a:ext uri="{FF2B5EF4-FFF2-40B4-BE49-F238E27FC236}">
                <a16:creationId xmlns:a16="http://schemas.microsoft.com/office/drawing/2014/main" id="{C2B9F17C-D8D7-483D-83E6-295F9443C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2935288"/>
            <a:ext cx="3330575" cy="1560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2000" b="1"/>
              <a:t>74LS138</a:t>
            </a:r>
          </a:p>
          <a:p>
            <a:r>
              <a:rPr lang="en-GB" altLang="en-US" sz="2000" b="1"/>
              <a:t>1-of-8 decoder</a:t>
            </a:r>
          </a:p>
        </p:txBody>
      </p:sp>
      <p:sp>
        <p:nvSpPr>
          <p:cNvPr id="317476" name="Line 36">
            <a:extLst>
              <a:ext uri="{FF2B5EF4-FFF2-40B4-BE49-F238E27FC236}">
                <a16:creationId xmlns:a16="http://schemas.microsoft.com/office/drawing/2014/main" id="{E3F51121-038C-48A9-B670-1F75149ED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488" y="2357438"/>
            <a:ext cx="1587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7477" name="Line 37">
            <a:extLst>
              <a:ext uri="{FF2B5EF4-FFF2-40B4-BE49-F238E27FC236}">
                <a16:creationId xmlns:a16="http://schemas.microsoft.com/office/drawing/2014/main" id="{46C80E2D-73EC-4340-BCD5-19E5531EC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6438" y="2357438"/>
            <a:ext cx="1587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7478" name="Line 38">
            <a:extLst>
              <a:ext uri="{FF2B5EF4-FFF2-40B4-BE49-F238E27FC236}">
                <a16:creationId xmlns:a16="http://schemas.microsoft.com/office/drawing/2014/main" id="{7EE696CC-0849-4595-B1B3-610FDE53A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2975" y="2360613"/>
            <a:ext cx="1588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7479" name="Text Box 39">
            <a:extLst>
              <a:ext uri="{FF2B5EF4-FFF2-40B4-BE49-F238E27FC236}">
                <a16:creationId xmlns:a16="http://schemas.microsoft.com/office/drawing/2014/main" id="{2CDF2D64-3188-475C-9543-159D4C9AF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25" y="2000250"/>
            <a:ext cx="1054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A</a:t>
            </a:r>
            <a:r>
              <a:rPr lang="en-GB" altLang="en-US" sz="1600" b="1" baseline="-25000"/>
              <a:t>2 </a:t>
            </a:r>
            <a:r>
              <a:rPr lang="en-GB" altLang="en-US" sz="1600" b="1"/>
              <a:t> A</a:t>
            </a:r>
            <a:r>
              <a:rPr lang="en-GB" altLang="en-US" sz="1600" b="1" baseline="-25000"/>
              <a:t>1 </a:t>
            </a:r>
            <a:r>
              <a:rPr lang="en-GB" altLang="en-US" sz="1600" b="1"/>
              <a:t>A</a:t>
            </a:r>
            <a:r>
              <a:rPr lang="en-GB" altLang="en-US" sz="1600" b="1" baseline="-25000"/>
              <a:t>0</a:t>
            </a:r>
          </a:p>
        </p:txBody>
      </p:sp>
      <p:grpSp>
        <p:nvGrpSpPr>
          <p:cNvPr id="317480" name="Group 40">
            <a:extLst>
              <a:ext uri="{FF2B5EF4-FFF2-40B4-BE49-F238E27FC236}">
                <a16:creationId xmlns:a16="http://schemas.microsoft.com/office/drawing/2014/main" id="{824C8102-2ADB-4DBC-A24A-40593EBE0996}"/>
              </a:ext>
            </a:extLst>
          </p:cNvPr>
          <p:cNvGrpSpPr>
            <a:grpSpLocks/>
          </p:cNvGrpSpPr>
          <p:nvPr/>
        </p:nvGrpSpPr>
        <p:grpSpPr bwMode="auto">
          <a:xfrm>
            <a:off x="750888" y="3495675"/>
            <a:ext cx="3502025" cy="2233613"/>
            <a:chOff x="521" y="2178"/>
            <a:chExt cx="2206" cy="1407"/>
          </a:xfrm>
        </p:grpSpPr>
        <p:sp>
          <p:nvSpPr>
            <p:cNvPr id="317481" name="Line 41">
              <a:extLst>
                <a:ext uri="{FF2B5EF4-FFF2-40B4-BE49-F238E27FC236}">
                  <a16:creationId xmlns:a16="http://schemas.microsoft.com/office/drawing/2014/main" id="{5148485A-0BF5-487F-96D1-6C8F5A680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509"/>
              <a:ext cx="2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7482" name="Text Box 42">
              <a:extLst>
                <a:ext uri="{FF2B5EF4-FFF2-40B4-BE49-F238E27FC236}">
                  <a16:creationId xmlns:a16="http://schemas.microsoft.com/office/drawing/2014/main" id="{FA3E23CB-4AD0-446B-8BB1-B33A06C93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" y="2178"/>
              <a:ext cx="18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2000" b="1"/>
                <a:t>/E</a:t>
              </a:r>
              <a:r>
                <a:rPr lang="en-GB" altLang="en-US" sz="2000" b="1" baseline="-25000"/>
                <a:t>1    </a:t>
              </a:r>
              <a:r>
                <a:rPr lang="en-GB" altLang="en-US" sz="2000" b="1"/>
                <a:t>/E</a:t>
              </a:r>
              <a:r>
                <a:rPr lang="en-GB" altLang="en-US" sz="2000" b="1" baseline="-25000"/>
                <a:t>2    </a:t>
              </a:r>
              <a:r>
                <a:rPr lang="en-GB" altLang="en-US" sz="2000" b="1"/>
                <a:t>E</a:t>
              </a:r>
              <a:r>
                <a:rPr lang="en-GB" altLang="en-US" sz="2000" b="1" baseline="-25000"/>
                <a:t>3</a:t>
              </a:r>
              <a:r>
                <a:rPr lang="en-GB" altLang="en-US" sz="2000"/>
                <a:t>          </a:t>
              </a:r>
              <a:r>
                <a:rPr lang="en-GB" altLang="en-US" sz="2000" b="1"/>
                <a:t>outputs</a:t>
              </a:r>
            </a:p>
          </p:txBody>
        </p:sp>
        <p:sp>
          <p:nvSpPr>
            <p:cNvPr id="317483" name="Line 43">
              <a:extLst>
                <a:ext uri="{FF2B5EF4-FFF2-40B4-BE49-F238E27FC236}">
                  <a16:creationId xmlns:a16="http://schemas.microsoft.com/office/drawing/2014/main" id="{6A2592E9-FE32-4D50-A28C-146231779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2179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17484" name="Text Box 44">
            <a:extLst>
              <a:ext uri="{FF2B5EF4-FFF2-40B4-BE49-F238E27FC236}">
                <a16:creationId xmlns:a16="http://schemas.microsoft.com/office/drawing/2014/main" id="{0AF6F631-E825-49A0-9FAE-A1608146F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3998913"/>
            <a:ext cx="156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                            </a:t>
            </a:r>
          </a:p>
        </p:txBody>
      </p:sp>
      <p:sp>
        <p:nvSpPr>
          <p:cNvPr id="317485" name="Text Box 45">
            <a:extLst>
              <a:ext uri="{FF2B5EF4-FFF2-40B4-BE49-F238E27FC236}">
                <a16:creationId xmlns:a16="http://schemas.microsoft.com/office/drawing/2014/main" id="{5593BA6A-8C3B-4AF1-AA13-2950DFFCE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317486" name="Text Box 46">
            <a:extLst>
              <a:ext uri="{FF2B5EF4-FFF2-40B4-BE49-F238E27FC236}">
                <a16:creationId xmlns:a16="http://schemas.microsoft.com/office/drawing/2014/main" id="{CB1C3D50-6F14-4C7C-84D6-B0C400E85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4078288"/>
            <a:ext cx="1263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>
                <a:solidFill>
                  <a:srgbClr val="FF0000"/>
                </a:solidFill>
              </a:rPr>
              <a:t>0 </a:t>
            </a:r>
            <a:r>
              <a:rPr lang="en-GB" altLang="en-US" sz="2000" b="1"/>
              <a:t>     </a:t>
            </a:r>
            <a:r>
              <a:rPr lang="en-GB" altLang="en-US" sz="2000" b="1">
                <a:solidFill>
                  <a:srgbClr val="FF0000"/>
                </a:solidFill>
              </a:rPr>
              <a:t>0</a:t>
            </a:r>
            <a:r>
              <a:rPr lang="en-GB" altLang="en-US" sz="2000" b="1"/>
              <a:t>     </a:t>
            </a:r>
            <a:r>
              <a:rPr lang="en-GB" altLang="en-US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7489" name="AutoShape 49">
            <a:extLst>
              <a:ext uri="{FF2B5EF4-FFF2-40B4-BE49-F238E27FC236}">
                <a16:creationId xmlns:a16="http://schemas.microsoft.com/office/drawing/2014/main" id="{7D8AA048-C0A5-41F4-BBC8-3C78C89AD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511300"/>
            <a:ext cx="3492500" cy="1689100"/>
          </a:xfrm>
          <a:prstGeom prst="wedgeRoundRectCallout">
            <a:avLst>
              <a:gd name="adj1" fmla="val -27593"/>
              <a:gd name="adj2" fmla="val 62310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ALL</a:t>
            </a:r>
            <a:r>
              <a:rPr lang="en-US" altLang="en-US" sz="2400"/>
              <a:t> enable inputs must be active, then will the outputs respond to the input codes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17490" name="Text Box 50">
            <a:extLst>
              <a:ext uri="{FF2B5EF4-FFF2-40B4-BE49-F238E27FC236}">
                <a16:creationId xmlns:a16="http://schemas.microsoft.com/office/drawing/2014/main" id="{4BB5F30E-69CF-458C-9BEA-5B111F66F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089400"/>
            <a:ext cx="2336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>
                <a:solidFill>
                  <a:srgbClr val="FF0000"/>
                </a:solidFill>
              </a:rPr>
              <a:t>Respond to input code. </a:t>
            </a:r>
            <a:r>
              <a:rPr lang="en-US" altLang="en-US" sz="2000">
                <a:solidFill>
                  <a:srgbClr val="5E51C1"/>
                </a:solidFill>
              </a:rPr>
              <a:t>e.g. /O</a:t>
            </a:r>
            <a:r>
              <a:rPr lang="en-US" altLang="en-US" sz="2000" baseline="-25000">
                <a:solidFill>
                  <a:srgbClr val="5E51C1"/>
                </a:solidFill>
              </a:rPr>
              <a:t>5</a:t>
            </a:r>
            <a:r>
              <a:rPr lang="en-US" altLang="en-US" sz="2000">
                <a:solidFill>
                  <a:srgbClr val="5E51C1"/>
                </a:solidFill>
              </a:rPr>
              <a:t> becomes </a:t>
            </a:r>
            <a:r>
              <a:rPr lang="en-US" altLang="en-US" sz="2000">
                <a:solidFill>
                  <a:srgbClr val="FF0000"/>
                </a:solidFill>
              </a:rPr>
              <a:t>LOW</a:t>
            </a:r>
            <a:r>
              <a:rPr lang="en-US" altLang="en-US" sz="2000">
                <a:solidFill>
                  <a:srgbClr val="5E51C1"/>
                </a:solidFill>
              </a:rPr>
              <a:t> when </a:t>
            </a:r>
            <a:r>
              <a:rPr lang="en-GB" altLang="en-US" sz="2000"/>
              <a:t>A</a:t>
            </a:r>
            <a:r>
              <a:rPr lang="en-GB" altLang="en-US" sz="2000" baseline="-25000"/>
              <a:t>2</a:t>
            </a:r>
            <a:r>
              <a:rPr lang="en-GB" altLang="en-US" sz="2000"/>
              <a:t>A</a:t>
            </a:r>
            <a:r>
              <a:rPr lang="en-GB" altLang="en-US" sz="2000" baseline="-25000"/>
              <a:t>1</a:t>
            </a:r>
            <a:r>
              <a:rPr lang="en-GB" altLang="en-US" sz="2000"/>
              <a:t>A</a:t>
            </a:r>
            <a:r>
              <a:rPr lang="en-GB" altLang="en-US" sz="2000" baseline="-25000"/>
              <a:t>0</a:t>
            </a:r>
            <a:r>
              <a:rPr lang="en-US" altLang="en-US" sz="2000">
                <a:solidFill>
                  <a:srgbClr val="5E51C1"/>
                </a:solidFill>
              </a:rPr>
              <a:t> =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6" grpId="0"/>
      <p:bldP spid="317489" grpId="0" animBg="1"/>
      <p:bldP spid="3174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826A994-5B8F-40A9-A8C4-129CA823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6A5F575-EB34-4354-97C9-FA1E409C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82C9-5F64-4900-93C8-C0E2D07A75D1}" type="slidenum">
              <a:rPr lang="en-GB" altLang="en-US"/>
              <a:pPr/>
              <a:t>14</a:t>
            </a:fld>
            <a:endParaRPr lang="en-GB" altLang="en-US" sz="1400"/>
          </a:p>
        </p:txBody>
      </p:sp>
      <p:sp>
        <p:nvSpPr>
          <p:cNvPr id="281650" name="Text Box 50">
            <a:extLst>
              <a:ext uri="{FF2B5EF4-FFF2-40B4-BE49-F238E27FC236}">
                <a16:creationId xmlns:a16="http://schemas.microsoft.com/office/drawing/2014/main" id="{AA9F5C04-542F-4724-9B1D-B537DAB35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281651" name="Rectangle 51">
            <a:extLst>
              <a:ext uri="{FF2B5EF4-FFF2-40B4-BE49-F238E27FC236}">
                <a16:creationId xmlns:a16="http://schemas.microsoft.com/office/drawing/2014/main" id="{C201A700-075F-48B9-BDB6-9FB93EBC1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1765300"/>
            <a:ext cx="6097587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4988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What are the outputs for the following inputs:</a:t>
            </a: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1.	/E1=0,  /E2=1,  E3=1,  A2=1,  A1=1,  A0=0</a:t>
            </a:r>
          </a:p>
          <a:p>
            <a:pPr>
              <a:spcBef>
                <a:spcPct val="50000"/>
              </a:spcBef>
            </a:pPr>
            <a:endParaRPr lang="en-GB" altLang="en-US" sz="2000" b="1">
              <a:solidFill>
                <a:srgbClr val="786DCB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2.	/E1=0,  /E2=0,  E3=1,  A2=0,  A1=1,  A0=0</a:t>
            </a:r>
          </a:p>
          <a:p>
            <a:pPr>
              <a:spcBef>
                <a:spcPct val="50000"/>
              </a:spcBef>
            </a:pPr>
            <a:endParaRPr lang="en-GB" altLang="en-US" sz="2000" b="1">
              <a:solidFill>
                <a:srgbClr val="786DCB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Why are there multiple enable inputs?</a:t>
            </a: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	</a:t>
            </a:r>
          </a:p>
        </p:txBody>
      </p:sp>
      <p:sp>
        <p:nvSpPr>
          <p:cNvPr id="281653" name="Rectangle 53">
            <a:extLst>
              <a:ext uri="{FF2B5EF4-FFF2-40B4-BE49-F238E27FC236}">
                <a16:creationId xmlns:a16="http://schemas.microsoft.com/office/drawing/2014/main" id="{41DAEAB3-5BFE-4B4B-8A08-0D34138AB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3713" y="1022350"/>
            <a:ext cx="2620962" cy="463550"/>
          </a:xfrm>
          <a:noFill/>
          <a:ln/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74LS138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1798E1E-B58C-4828-BEF6-E714F161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308D942-2CA7-4313-8EE1-91777F8B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C862-FF2F-4A78-BBA3-D71D88043B81}" type="slidenum">
              <a:rPr lang="en-GB" altLang="en-US"/>
              <a:pPr/>
              <a:t>15</a:t>
            </a:fld>
            <a:endParaRPr lang="en-GB" altLang="en-US" sz="1400"/>
          </a:p>
        </p:txBody>
      </p:sp>
      <p:sp>
        <p:nvSpPr>
          <p:cNvPr id="282636" name="Text Box 12">
            <a:extLst>
              <a:ext uri="{FF2B5EF4-FFF2-40B4-BE49-F238E27FC236}">
                <a16:creationId xmlns:a16="http://schemas.microsoft.com/office/drawing/2014/main" id="{66285898-A98C-4F32-8645-407AC26AA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282637" name="Rectangle 13">
            <a:extLst>
              <a:ext uri="{FF2B5EF4-FFF2-40B4-BE49-F238E27FC236}">
                <a16:creationId xmlns:a16="http://schemas.microsoft.com/office/drawing/2014/main" id="{0B475693-ECFB-401E-B33E-5D8EF522E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1762125"/>
            <a:ext cx="6097587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4988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What are the outputs for the following inputs:</a:t>
            </a: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1.	/E1=0,  /E2=1,  E3=1,  A2=1,  A1=1,  A0=0</a:t>
            </a: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	</a:t>
            </a:r>
            <a:r>
              <a:rPr lang="en-GB" altLang="en-US" sz="2000" b="1">
                <a:solidFill>
                  <a:srgbClr val="FF0000"/>
                </a:solidFill>
              </a:rPr>
              <a:t>all high (/E2 is disabled)</a:t>
            </a: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2.	/E1=0,  /E2=0,  E3=1,  A2=0,  A1=1,  A0=0</a:t>
            </a: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	</a:t>
            </a:r>
            <a:r>
              <a:rPr lang="en-GB" altLang="en-US" sz="2000" b="1">
                <a:solidFill>
                  <a:srgbClr val="FF0000"/>
                </a:solidFill>
              </a:rPr>
              <a:t>all high except O</a:t>
            </a:r>
            <a:r>
              <a:rPr lang="en-GB" altLang="en-US" sz="2000" b="1" baseline="-25000">
                <a:solidFill>
                  <a:srgbClr val="FF0000"/>
                </a:solidFill>
              </a:rPr>
              <a:t>2</a:t>
            </a:r>
            <a:r>
              <a:rPr lang="en-GB" altLang="en-US" sz="2000" b="1">
                <a:solidFill>
                  <a:srgbClr val="786DCB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Why are there multiple enable inputs?</a:t>
            </a: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	</a:t>
            </a:r>
            <a:r>
              <a:rPr lang="en-GB" altLang="en-US" sz="2000" b="1">
                <a:solidFill>
                  <a:srgbClr val="FF0000"/>
                </a:solidFill>
              </a:rPr>
              <a:t>to allow easy expansion</a:t>
            </a: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	</a:t>
            </a:r>
          </a:p>
        </p:txBody>
      </p:sp>
      <p:sp>
        <p:nvSpPr>
          <p:cNvPr id="282639" name="Rectangle 15">
            <a:extLst>
              <a:ext uri="{FF2B5EF4-FFF2-40B4-BE49-F238E27FC236}">
                <a16:creationId xmlns:a16="http://schemas.microsoft.com/office/drawing/2014/main" id="{CC8C6F65-4D87-4F48-8ED1-3259C226B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3713" y="1022350"/>
            <a:ext cx="2620962" cy="463550"/>
          </a:xfrm>
          <a:noFill/>
          <a:ln/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/>
              <a:t>74LS138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7D09549-4CA1-42DC-9B95-95ECC3BA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68F74F17-2F90-41F1-9970-10C71FFE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6A55-3803-4241-B4A0-0B86FEDD97B7}" type="slidenum">
              <a:rPr lang="en-GB" altLang="en-US"/>
              <a:pPr/>
              <a:t>16</a:t>
            </a:fld>
            <a:endParaRPr lang="en-GB" altLang="en-US" sz="1400"/>
          </a:p>
        </p:txBody>
      </p:sp>
      <p:sp>
        <p:nvSpPr>
          <p:cNvPr id="220198" name="Text Box 38">
            <a:extLst>
              <a:ext uri="{FF2B5EF4-FFF2-40B4-BE49-F238E27FC236}">
                <a16:creationId xmlns:a16="http://schemas.microsoft.com/office/drawing/2014/main" id="{957A8672-E3C5-4BFF-B8D6-0E9645028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892175"/>
            <a:ext cx="82280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800" b="1"/>
              <a:t>Using </a:t>
            </a:r>
            <a:r>
              <a:rPr lang="en-GB" altLang="en-US" sz="2800" b="1" u="sng"/>
              <a:t>two</a:t>
            </a:r>
            <a:r>
              <a:rPr lang="en-GB" altLang="en-US" sz="2800" b="1"/>
              <a:t> 74LS138 ICs, design a 1-of-16 decoder</a:t>
            </a:r>
          </a:p>
          <a:p>
            <a:pPr algn="l"/>
            <a:r>
              <a:rPr lang="en-GB" altLang="en-US" sz="2400">
                <a:solidFill>
                  <a:srgbClr val="CC3300"/>
                </a:solidFill>
              </a:rPr>
              <a:t>1-of-16 decoder is also known as binary-to-hex decoder/converter</a:t>
            </a:r>
          </a:p>
        </p:txBody>
      </p:sp>
      <p:grpSp>
        <p:nvGrpSpPr>
          <p:cNvPr id="220217" name="Group 57">
            <a:extLst>
              <a:ext uri="{FF2B5EF4-FFF2-40B4-BE49-F238E27FC236}">
                <a16:creationId xmlns:a16="http://schemas.microsoft.com/office/drawing/2014/main" id="{CEF70D21-A91E-4BEA-A34B-73F9593EBFE6}"/>
              </a:ext>
            </a:extLst>
          </p:cNvPr>
          <p:cNvGrpSpPr>
            <a:grpSpLocks/>
          </p:cNvGrpSpPr>
          <p:nvPr/>
        </p:nvGrpSpPr>
        <p:grpSpPr bwMode="auto">
          <a:xfrm>
            <a:off x="2724150" y="2832100"/>
            <a:ext cx="4114800" cy="1752600"/>
            <a:chOff x="1776" y="2832"/>
            <a:chExt cx="2592" cy="1104"/>
          </a:xfrm>
        </p:grpSpPr>
        <p:sp>
          <p:nvSpPr>
            <p:cNvPr id="220200" name="Rectangle 40">
              <a:extLst>
                <a:ext uri="{FF2B5EF4-FFF2-40B4-BE49-F238E27FC236}">
                  <a16:creationId xmlns:a16="http://schemas.microsoft.com/office/drawing/2014/main" id="{4A68BB21-EEAA-443E-80BE-983B0A9D4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32"/>
              <a:ext cx="864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 sz="1600" b="1"/>
                <a:t>1-of-16</a:t>
              </a:r>
            </a:p>
            <a:p>
              <a:r>
                <a:rPr lang="en-GB" altLang="en-US" sz="1600" b="1"/>
                <a:t>decoder</a:t>
              </a:r>
            </a:p>
          </p:txBody>
        </p:sp>
        <p:sp>
          <p:nvSpPr>
            <p:cNvPr id="220201" name="Line 41">
              <a:extLst>
                <a:ext uri="{FF2B5EF4-FFF2-40B4-BE49-F238E27FC236}">
                  <a16:creationId xmlns:a16="http://schemas.microsoft.com/office/drawing/2014/main" id="{14DF69D9-0A5A-479B-B60B-13AC4624D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0202" name="Line 42">
              <a:extLst>
                <a:ext uri="{FF2B5EF4-FFF2-40B4-BE49-F238E27FC236}">
                  <a16:creationId xmlns:a16="http://schemas.microsoft.com/office/drawing/2014/main" id="{007881C3-A2EC-40A9-8B5B-85A49168F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0203" name="Line 43">
              <a:extLst>
                <a:ext uri="{FF2B5EF4-FFF2-40B4-BE49-F238E27FC236}">
                  <a16:creationId xmlns:a16="http://schemas.microsoft.com/office/drawing/2014/main" id="{345778BA-4E81-4957-8E3B-0D8236172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0204" name="Line 44">
              <a:extLst>
                <a:ext uri="{FF2B5EF4-FFF2-40B4-BE49-F238E27FC236}">
                  <a16:creationId xmlns:a16="http://schemas.microsoft.com/office/drawing/2014/main" id="{35BB08EF-2856-461E-A045-7190E869F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6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0205" name="Text Box 45">
              <a:extLst>
                <a:ext uri="{FF2B5EF4-FFF2-40B4-BE49-F238E27FC236}">
                  <a16:creationId xmlns:a16="http://schemas.microsoft.com/office/drawing/2014/main" id="{2B183A97-EFF2-4F67-973E-C73FDEF8F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928"/>
              <a:ext cx="252" cy="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1600" b="1"/>
                <a:t>A</a:t>
              </a:r>
              <a:r>
                <a:rPr lang="en-GB" altLang="en-US" sz="1600" b="1" baseline="-25000"/>
                <a:t>0</a:t>
              </a:r>
            </a:p>
            <a:p>
              <a:pPr algn="l"/>
              <a:r>
                <a:rPr lang="en-GB" altLang="en-US" sz="1600" b="1"/>
                <a:t>A</a:t>
              </a:r>
              <a:r>
                <a:rPr lang="en-GB" altLang="en-US" sz="1600" b="1" baseline="-25000"/>
                <a:t>1</a:t>
              </a:r>
            </a:p>
            <a:p>
              <a:pPr algn="l"/>
              <a:r>
                <a:rPr lang="en-GB" altLang="en-US" sz="1600" b="1"/>
                <a:t>A</a:t>
              </a:r>
              <a:r>
                <a:rPr lang="en-GB" altLang="en-US" sz="1600" b="1" baseline="-25000"/>
                <a:t>2</a:t>
              </a:r>
            </a:p>
            <a:p>
              <a:pPr algn="l"/>
              <a:r>
                <a:rPr lang="en-GB" altLang="en-US" sz="1600" b="1"/>
                <a:t>A</a:t>
              </a:r>
              <a:r>
                <a:rPr lang="en-GB" altLang="en-US" sz="1600" b="1" baseline="-25000"/>
                <a:t>3</a:t>
              </a:r>
            </a:p>
          </p:txBody>
        </p:sp>
        <p:sp>
          <p:nvSpPr>
            <p:cNvPr id="220206" name="Oval 46">
              <a:extLst>
                <a:ext uri="{FF2B5EF4-FFF2-40B4-BE49-F238E27FC236}">
                  <a16:creationId xmlns:a16="http://schemas.microsoft.com/office/drawing/2014/main" id="{CD91A8AE-296D-4AA1-A91A-3B045E473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0207" name="Oval 47">
              <a:extLst>
                <a:ext uri="{FF2B5EF4-FFF2-40B4-BE49-F238E27FC236}">
                  <a16:creationId xmlns:a16="http://schemas.microsoft.com/office/drawing/2014/main" id="{3AED6905-8DF2-4290-A035-DF1F108E2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0208" name="Oval 48">
              <a:extLst>
                <a:ext uri="{FF2B5EF4-FFF2-40B4-BE49-F238E27FC236}">
                  <a16:creationId xmlns:a16="http://schemas.microsoft.com/office/drawing/2014/main" id="{2E9FF30C-5BDC-4348-9E93-9DBC519BC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0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0209" name="Oval 49">
              <a:extLst>
                <a:ext uri="{FF2B5EF4-FFF2-40B4-BE49-F238E27FC236}">
                  <a16:creationId xmlns:a16="http://schemas.microsoft.com/office/drawing/2014/main" id="{7E64E70C-9690-4778-B2F1-5EAA8EEFA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7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0210" name="Line 50">
              <a:extLst>
                <a:ext uri="{FF2B5EF4-FFF2-40B4-BE49-F238E27FC236}">
                  <a16:creationId xmlns:a16="http://schemas.microsoft.com/office/drawing/2014/main" id="{72AD0EFD-7577-4E0E-901C-E2F9353FA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0211" name="Line 51">
              <a:extLst>
                <a:ext uri="{FF2B5EF4-FFF2-40B4-BE49-F238E27FC236}">
                  <a16:creationId xmlns:a16="http://schemas.microsoft.com/office/drawing/2014/main" id="{9562D807-636A-4E6F-A78C-D89D463E5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0212" name="Line 52">
              <a:extLst>
                <a:ext uri="{FF2B5EF4-FFF2-40B4-BE49-F238E27FC236}">
                  <a16:creationId xmlns:a16="http://schemas.microsoft.com/office/drawing/2014/main" id="{B9456D2A-DD13-4943-BD67-F1AA6106B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6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0213" name="Line 53">
              <a:extLst>
                <a:ext uri="{FF2B5EF4-FFF2-40B4-BE49-F238E27FC236}">
                  <a16:creationId xmlns:a16="http://schemas.microsoft.com/office/drawing/2014/main" id="{BF508E6A-4564-47D0-85ED-51804F903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7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0215" name="Text Box 55">
              <a:extLst>
                <a:ext uri="{FF2B5EF4-FFF2-40B4-BE49-F238E27FC236}">
                  <a16:creationId xmlns:a16="http://schemas.microsoft.com/office/drawing/2014/main" id="{0145D0B4-C34E-4282-BD9B-F02C19767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3031"/>
              <a:ext cx="144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</a:t>
              </a:r>
            </a:p>
            <a:p>
              <a:pPr algn="l"/>
              <a:r>
                <a:rPr lang="en-GB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</a:t>
              </a:r>
            </a:p>
          </p:txBody>
        </p:sp>
        <p:sp>
          <p:nvSpPr>
            <p:cNvPr id="220216" name="Text Box 56">
              <a:extLst>
                <a:ext uri="{FF2B5EF4-FFF2-40B4-BE49-F238E27FC236}">
                  <a16:creationId xmlns:a16="http://schemas.microsoft.com/office/drawing/2014/main" id="{BF37AD35-F3E7-4365-BB38-4FF8315D2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832"/>
              <a:ext cx="528" cy="1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75000"/>
                </a:lnSpc>
              </a:pPr>
              <a:r>
                <a:rPr lang="en-GB" altLang="en-US" sz="1600" b="1"/>
                <a:t>/O</a:t>
              </a:r>
              <a:r>
                <a:rPr lang="en-GB" altLang="en-US" sz="1600" b="1" baseline="-25000"/>
                <a:t>0</a:t>
              </a:r>
            </a:p>
            <a:p>
              <a:pPr algn="l">
                <a:lnSpc>
                  <a:spcPct val="75000"/>
                </a:lnSpc>
              </a:pPr>
              <a:endParaRPr lang="en-GB" altLang="en-US" sz="1600" b="1"/>
            </a:p>
            <a:p>
              <a:pPr algn="l">
                <a:lnSpc>
                  <a:spcPct val="75000"/>
                </a:lnSpc>
              </a:pPr>
              <a:endParaRPr lang="en-GB" altLang="en-US" sz="1600" b="1"/>
            </a:p>
            <a:p>
              <a:pPr algn="l">
                <a:lnSpc>
                  <a:spcPct val="65000"/>
                </a:lnSpc>
              </a:pPr>
              <a:r>
                <a:rPr lang="en-GB" altLang="en-US" sz="1600" b="1"/>
                <a:t>/O</a:t>
              </a:r>
              <a:r>
                <a:rPr lang="en-GB" altLang="en-US" sz="1600" b="1" baseline="-25000"/>
                <a:t>13</a:t>
              </a:r>
            </a:p>
            <a:p>
              <a:pPr algn="l">
                <a:lnSpc>
                  <a:spcPct val="65000"/>
                </a:lnSpc>
              </a:pPr>
              <a:r>
                <a:rPr lang="en-GB" altLang="en-US" sz="1600" b="1"/>
                <a:t>/O</a:t>
              </a:r>
              <a:r>
                <a:rPr lang="en-GB" altLang="en-US" sz="1600" b="1" baseline="-25000"/>
                <a:t>14</a:t>
              </a:r>
            </a:p>
            <a:p>
              <a:pPr algn="l">
                <a:lnSpc>
                  <a:spcPct val="65000"/>
                </a:lnSpc>
              </a:pPr>
              <a:r>
                <a:rPr lang="en-GB" altLang="en-US" sz="1600" b="1"/>
                <a:t>/O</a:t>
              </a:r>
              <a:r>
                <a:rPr lang="en-GB" altLang="en-US" sz="1600" b="1" baseline="-25000"/>
                <a:t>15</a:t>
              </a:r>
            </a:p>
          </p:txBody>
        </p:sp>
      </p:grpSp>
      <p:grpSp>
        <p:nvGrpSpPr>
          <p:cNvPr id="220222" name="Group 62">
            <a:extLst>
              <a:ext uri="{FF2B5EF4-FFF2-40B4-BE49-F238E27FC236}">
                <a16:creationId xmlns:a16="http://schemas.microsoft.com/office/drawing/2014/main" id="{3259351E-699F-49CE-A64C-C6A700DB3D55}"/>
              </a:ext>
            </a:extLst>
          </p:cNvPr>
          <p:cNvGrpSpPr>
            <a:grpSpLocks/>
          </p:cNvGrpSpPr>
          <p:nvPr/>
        </p:nvGrpSpPr>
        <p:grpSpPr bwMode="auto">
          <a:xfrm>
            <a:off x="836613" y="2047875"/>
            <a:ext cx="652462" cy="657225"/>
            <a:chOff x="1020" y="1344"/>
            <a:chExt cx="411" cy="414"/>
          </a:xfrm>
        </p:grpSpPr>
        <p:sp>
          <p:nvSpPr>
            <p:cNvPr id="220223" name="Rectangle 63">
              <a:extLst>
                <a:ext uri="{FF2B5EF4-FFF2-40B4-BE49-F238E27FC236}">
                  <a16:creationId xmlns:a16="http://schemas.microsoft.com/office/drawing/2014/main" id="{18EE4E02-9F26-4628-BB6A-702D4C1CBC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0224" name="AutoShape 64">
              <a:extLst>
                <a:ext uri="{FF2B5EF4-FFF2-40B4-BE49-F238E27FC236}">
                  <a16:creationId xmlns:a16="http://schemas.microsoft.com/office/drawing/2014/main" id="{45975A0A-A1F7-4AB1-821C-8F52E3B6DE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0225" name="Line 65">
              <a:extLst>
                <a:ext uri="{FF2B5EF4-FFF2-40B4-BE49-F238E27FC236}">
                  <a16:creationId xmlns:a16="http://schemas.microsoft.com/office/drawing/2014/main" id="{EA042F93-1BB8-404B-B993-ED435DA5D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20226" name="Text Box 66">
            <a:extLst>
              <a:ext uri="{FF2B5EF4-FFF2-40B4-BE49-F238E27FC236}">
                <a16:creationId xmlns:a16="http://schemas.microsoft.com/office/drawing/2014/main" id="{8AD6C9AF-67D6-4EF4-90E3-AFA50E205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220227" name="AutoShape 67">
            <a:extLst>
              <a:ext uri="{FF2B5EF4-FFF2-40B4-BE49-F238E27FC236}">
                <a16:creationId xmlns:a16="http://schemas.microsoft.com/office/drawing/2014/main" id="{ABE61EB7-4D9C-46C7-AAFC-2ECE180FE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35500"/>
            <a:ext cx="2565400" cy="850900"/>
          </a:xfrm>
          <a:prstGeom prst="wedgeRoundRectCallout">
            <a:avLst>
              <a:gd name="adj1" fmla="val 36944"/>
              <a:gd name="adj2" fmla="val -76306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000"/>
              <a:t>Must take care of additional input A</a:t>
            </a:r>
            <a:r>
              <a:rPr lang="en-US" altLang="en-US" sz="1800"/>
              <a:t>3</a:t>
            </a: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20228" name="AutoShape 68">
            <a:extLst>
              <a:ext uri="{FF2B5EF4-FFF2-40B4-BE49-F238E27FC236}">
                <a16:creationId xmlns:a16="http://schemas.microsoft.com/office/drawing/2014/main" id="{E85B7DEB-4F85-458B-849C-9B685F4C1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25" y="3068638"/>
            <a:ext cx="1317625" cy="850900"/>
          </a:xfrm>
          <a:prstGeom prst="wedgeRoundRectCallout">
            <a:avLst>
              <a:gd name="adj1" fmla="val -78194"/>
              <a:gd name="adj2" fmla="val 112500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000"/>
              <a:t>16 outputs</a:t>
            </a:r>
            <a:endParaRPr lang="en-US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27" grpId="0" animBg="1"/>
      <p:bldP spid="2202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2DB9E97-413A-4946-B82E-BFF13ED6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70BCA92-8D41-4BCB-BBF3-2DE21BC4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9DD95-0CE8-4007-958D-5821FE1AE63E}" type="slidenum">
              <a:rPr lang="en-GB" altLang="en-US"/>
              <a:pPr/>
              <a:t>17</a:t>
            </a:fld>
            <a:endParaRPr lang="en-GB" altLang="en-US" sz="1400"/>
          </a:p>
        </p:txBody>
      </p:sp>
      <p:sp>
        <p:nvSpPr>
          <p:cNvPr id="296962" name="Line 2">
            <a:extLst>
              <a:ext uri="{FF2B5EF4-FFF2-40B4-BE49-F238E27FC236}">
                <a16:creationId xmlns:a16="http://schemas.microsoft.com/office/drawing/2014/main" id="{76932BDC-6119-4303-8F36-07891C047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25" y="1431925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6963" name="Text Box 3">
            <a:extLst>
              <a:ext uri="{FF2B5EF4-FFF2-40B4-BE49-F238E27FC236}">
                <a16:creationId xmlns:a16="http://schemas.microsoft.com/office/drawing/2014/main" id="{EF64FFA7-510B-4D85-A22E-70D300750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974725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A</a:t>
            </a:r>
            <a:r>
              <a:rPr lang="en-GB" altLang="en-US" sz="1600" b="1" baseline="-25000"/>
              <a:t>3     </a:t>
            </a:r>
            <a:r>
              <a:rPr lang="en-GB" altLang="en-US" sz="1600" b="1"/>
              <a:t>A</a:t>
            </a:r>
            <a:r>
              <a:rPr lang="en-GB" altLang="en-US" sz="1600" b="1" baseline="-25000"/>
              <a:t>2       </a:t>
            </a:r>
            <a:r>
              <a:rPr lang="en-GB" altLang="en-US" sz="1600" b="1"/>
              <a:t>A</a:t>
            </a:r>
            <a:r>
              <a:rPr lang="en-GB" altLang="en-US" sz="1600" b="1" baseline="-25000"/>
              <a:t>1      </a:t>
            </a:r>
            <a:r>
              <a:rPr lang="en-GB" altLang="en-US" sz="1600" b="1"/>
              <a:t>A</a:t>
            </a:r>
            <a:r>
              <a:rPr lang="en-GB" altLang="en-US" sz="1600" b="1" baseline="-25000"/>
              <a:t>0  </a:t>
            </a:r>
          </a:p>
        </p:txBody>
      </p:sp>
      <p:sp>
        <p:nvSpPr>
          <p:cNvPr id="296964" name="Line 4">
            <a:extLst>
              <a:ext uri="{FF2B5EF4-FFF2-40B4-BE49-F238E27FC236}">
                <a16:creationId xmlns:a16="http://schemas.microsoft.com/office/drawing/2014/main" id="{6E6AD9CC-D820-44D9-B2D4-030ABF54F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1125" y="974725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6965" name="Text Box 5">
            <a:extLst>
              <a:ext uri="{FF2B5EF4-FFF2-40B4-BE49-F238E27FC236}">
                <a16:creationId xmlns:a16="http://schemas.microsoft.com/office/drawing/2014/main" id="{266E5456-8D00-4679-9D2A-02600ABC6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974725"/>
            <a:ext cx="5654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/O</a:t>
            </a:r>
            <a:r>
              <a:rPr lang="en-GB" altLang="en-US" sz="1600" b="1" baseline="-25000"/>
              <a:t>0  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1  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2     </a:t>
            </a:r>
            <a:r>
              <a:rPr lang="en-GB" altLang="en-US" sz="1600" b="1"/>
              <a:t>….. </a:t>
            </a:r>
            <a:r>
              <a:rPr lang="en-GB" altLang="en-US" sz="1600" b="1" baseline="-25000"/>
              <a:t>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6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7 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8 </a:t>
            </a:r>
            <a:r>
              <a:rPr lang="en-GB" altLang="en-US" sz="1600"/>
              <a:t>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9 </a:t>
            </a:r>
            <a:r>
              <a:rPr lang="en-GB" altLang="en-US" sz="1600"/>
              <a:t>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10   </a:t>
            </a:r>
            <a:r>
              <a:rPr lang="en-GB" altLang="en-US" sz="1600" b="1"/>
              <a:t>.….</a:t>
            </a:r>
            <a:r>
              <a:rPr lang="en-GB" altLang="en-US" sz="1600" b="1" baseline="-25000"/>
              <a:t>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14</a:t>
            </a:r>
            <a:r>
              <a:rPr lang="en-GB" altLang="en-US" sz="1600" b="1"/>
              <a:t> /O</a:t>
            </a:r>
            <a:r>
              <a:rPr lang="en-GB" altLang="en-US" sz="1600" b="1" baseline="-25000"/>
              <a:t>15    </a:t>
            </a:r>
          </a:p>
        </p:txBody>
      </p:sp>
      <p:grpSp>
        <p:nvGrpSpPr>
          <p:cNvPr id="296969" name="Group 9">
            <a:extLst>
              <a:ext uri="{FF2B5EF4-FFF2-40B4-BE49-F238E27FC236}">
                <a16:creationId xmlns:a16="http://schemas.microsoft.com/office/drawing/2014/main" id="{03E4FBDF-AAB5-493C-B2A5-D67FAA91E8BA}"/>
              </a:ext>
            </a:extLst>
          </p:cNvPr>
          <p:cNvGrpSpPr>
            <a:grpSpLocks/>
          </p:cNvGrpSpPr>
          <p:nvPr/>
        </p:nvGrpSpPr>
        <p:grpSpPr bwMode="auto">
          <a:xfrm>
            <a:off x="7481888" y="220663"/>
            <a:ext cx="652462" cy="657225"/>
            <a:chOff x="1020" y="1344"/>
            <a:chExt cx="411" cy="414"/>
          </a:xfrm>
        </p:grpSpPr>
        <p:sp>
          <p:nvSpPr>
            <p:cNvPr id="296970" name="Rectangle 10">
              <a:extLst>
                <a:ext uri="{FF2B5EF4-FFF2-40B4-BE49-F238E27FC236}">
                  <a16:creationId xmlns:a16="http://schemas.microsoft.com/office/drawing/2014/main" id="{4738CB87-20F0-4014-9B1B-574C047539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6971" name="AutoShape 11">
              <a:extLst>
                <a:ext uri="{FF2B5EF4-FFF2-40B4-BE49-F238E27FC236}">
                  <a16:creationId xmlns:a16="http://schemas.microsoft.com/office/drawing/2014/main" id="{59AA89A4-F516-415D-B296-E84A346B93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6972" name="Line 12">
              <a:extLst>
                <a:ext uri="{FF2B5EF4-FFF2-40B4-BE49-F238E27FC236}">
                  <a16:creationId xmlns:a16="http://schemas.microsoft.com/office/drawing/2014/main" id="{7762A460-370B-4C3F-A651-6A96F0DCB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96974" name="Text Box 14">
            <a:extLst>
              <a:ext uri="{FF2B5EF4-FFF2-40B4-BE49-F238E27FC236}">
                <a16:creationId xmlns:a16="http://schemas.microsoft.com/office/drawing/2014/main" id="{A0195483-3E5E-4385-81C8-6211B8781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296981" name="AutoShape 21">
            <a:extLst>
              <a:ext uri="{FF2B5EF4-FFF2-40B4-BE49-F238E27FC236}">
                <a16:creationId xmlns:a16="http://schemas.microsoft.com/office/drawing/2014/main" id="{538E6606-60B2-48AA-93F0-717B7251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1854200"/>
            <a:ext cx="2692400" cy="1587500"/>
          </a:xfrm>
          <a:prstGeom prst="wedgeRoundRectCallout">
            <a:avLst>
              <a:gd name="adj1" fmla="val -32019"/>
              <a:gd name="adj2" fmla="val 59801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400"/>
              <a:t>First, try writing the truth table for the 1-to-16 decoder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29F290B-E2D2-4793-A816-70153BF3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EEBABB91-235C-4344-BDE2-149C7354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3AD3-308A-47D2-BB1E-35C10A003371}" type="slidenum">
              <a:rPr lang="en-GB" altLang="en-US"/>
              <a:pPr/>
              <a:t>18</a:t>
            </a:fld>
            <a:endParaRPr lang="en-GB" altLang="en-US" sz="1400"/>
          </a:p>
        </p:txBody>
      </p:sp>
      <p:sp>
        <p:nvSpPr>
          <p:cNvPr id="319490" name="Line 2">
            <a:extLst>
              <a:ext uri="{FF2B5EF4-FFF2-40B4-BE49-F238E27FC236}">
                <a16:creationId xmlns:a16="http://schemas.microsoft.com/office/drawing/2014/main" id="{E33CA07F-4EC6-4FF0-816E-437335B1C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25" y="1431925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9491" name="Text Box 3">
            <a:extLst>
              <a:ext uri="{FF2B5EF4-FFF2-40B4-BE49-F238E27FC236}">
                <a16:creationId xmlns:a16="http://schemas.microsoft.com/office/drawing/2014/main" id="{F0136893-4C27-446A-826D-6E4939EFB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974725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A</a:t>
            </a:r>
            <a:r>
              <a:rPr lang="en-GB" altLang="en-US" sz="1600" b="1" baseline="-25000"/>
              <a:t>3     </a:t>
            </a:r>
            <a:r>
              <a:rPr lang="en-GB" altLang="en-US" sz="1600" b="1"/>
              <a:t>A</a:t>
            </a:r>
            <a:r>
              <a:rPr lang="en-GB" altLang="en-US" sz="1600" b="1" baseline="-25000"/>
              <a:t>2       </a:t>
            </a:r>
            <a:r>
              <a:rPr lang="en-GB" altLang="en-US" sz="1600" b="1"/>
              <a:t>A</a:t>
            </a:r>
            <a:r>
              <a:rPr lang="en-GB" altLang="en-US" sz="1600" b="1" baseline="-25000"/>
              <a:t>1      </a:t>
            </a:r>
            <a:r>
              <a:rPr lang="en-GB" altLang="en-US" sz="1600" b="1"/>
              <a:t>A</a:t>
            </a:r>
            <a:r>
              <a:rPr lang="en-GB" altLang="en-US" sz="1600" b="1" baseline="-25000"/>
              <a:t>0  </a:t>
            </a:r>
          </a:p>
        </p:txBody>
      </p:sp>
      <p:sp>
        <p:nvSpPr>
          <p:cNvPr id="319492" name="Line 4">
            <a:extLst>
              <a:ext uri="{FF2B5EF4-FFF2-40B4-BE49-F238E27FC236}">
                <a16:creationId xmlns:a16="http://schemas.microsoft.com/office/drawing/2014/main" id="{231B3E91-1EAE-4CD3-A6A7-3D803151B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1125" y="974725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9493" name="Text Box 5">
            <a:extLst>
              <a:ext uri="{FF2B5EF4-FFF2-40B4-BE49-F238E27FC236}">
                <a16:creationId xmlns:a16="http://schemas.microsoft.com/office/drawing/2014/main" id="{24E06F64-38C6-4A59-A954-3677D64FA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974725"/>
            <a:ext cx="5654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/O</a:t>
            </a:r>
            <a:r>
              <a:rPr lang="en-GB" altLang="en-US" sz="1600" b="1" baseline="-25000"/>
              <a:t>0  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1  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2     </a:t>
            </a:r>
            <a:r>
              <a:rPr lang="en-GB" altLang="en-US" sz="1600" b="1"/>
              <a:t>….. </a:t>
            </a:r>
            <a:r>
              <a:rPr lang="en-GB" altLang="en-US" sz="1600" b="1" baseline="-25000"/>
              <a:t>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6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7 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8 </a:t>
            </a:r>
            <a:r>
              <a:rPr lang="en-GB" altLang="en-US" sz="1600"/>
              <a:t>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9 </a:t>
            </a:r>
            <a:r>
              <a:rPr lang="en-GB" altLang="en-US" sz="1600"/>
              <a:t>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10   </a:t>
            </a:r>
            <a:r>
              <a:rPr lang="en-GB" altLang="en-US" sz="1600" b="1"/>
              <a:t>.….</a:t>
            </a:r>
            <a:r>
              <a:rPr lang="en-GB" altLang="en-US" sz="1600" b="1" baseline="-25000"/>
              <a:t>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14</a:t>
            </a:r>
            <a:r>
              <a:rPr lang="en-GB" altLang="en-US" sz="1600" b="1"/>
              <a:t> /O</a:t>
            </a:r>
            <a:r>
              <a:rPr lang="en-GB" altLang="en-US" sz="1600" b="1" baseline="-25000"/>
              <a:t>15    </a:t>
            </a:r>
          </a:p>
        </p:txBody>
      </p:sp>
      <p:sp>
        <p:nvSpPr>
          <p:cNvPr id="319494" name="Text Box 6">
            <a:extLst>
              <a:ext uri="{FF2B5EF4-FFF2-40B4-BE49-F238E27FC236}">
                <a16:creationId xmlns:a16="http://schemas.microsoft.com/office/drawing/2014/main" id="{D1CE492E-C20E-4F54-A723-ABE8CDAEB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31925"/>
            <a:ext cx="7296150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0      0       0          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  1        1     …..    1       1       1       1      1   …..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0      0       1              1    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  1     …..    1       1       1       1      1   …..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0      1       0              1        1    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…..    1       1       1       1      1   …..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0      1       1              1        1        1     </a:t>
            </a:r>
            <a:r>
              <a:rPr lang="en-GB" altLang="en-US" sz="1600" b="1">
                <a:solidFill>
                  <a:srgbClr val="FF0000"/>
                </a:solidFill>
              </a:rPr>
              <a:t>0   </a:t>
            </a:r>
            <a:r>
              <a:rPr lang="en-GB" altLang="en-US" sz="1600" b="1">
                <a:solidFill>
                  <a:srgbClr val="786DCB"/>
                </a:solidFill>
              </a:rPr>
              <a:t>..   1       1       1       1      1   …..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1      0       0              1        1        1     ..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..    1       1       1       1      1   …..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1      0       1              1        1        1     </a:t>
            </a:r>
            <a:r>
              <a:rPr lang="en-GB" altLang="en-US" sz="1800">
                <a:solidFill>
                  <a:srgbClr val="786DCB"/>
                </a:solidFill>
              </a:rPr>
              <a:t>...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1       1       1       1      1   …..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 1      1       0              1        1        1     …..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 1       1       1      1   …..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1      1       1              1        1        1     …..    1   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 1       1      1   …..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1</a:t>
            </a:r>
            <a:r>
              <a:rPr lang="en-GB" altLang="en-US" sz="1600" b="1">
                <a:solidFill>
                  <a:srgbClr val="786DCB"/>
                </a:solidFill>
              </a:rPr>
              <a:t>      0      0       0              1        1        1     …..    1       1   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 1      1   …..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1</a:t>
            </a:r>
            <a:r>
              <a:rPr lang="en-GB" altLang="en-US" sz="1600" b="1">
                <a:solidFill>
                  <a:srgbClr val="786DCB"/>
                </a:solidFill>
              </a:rPr>
              <a:t>      0      0       1              1        1        1     …..    1       1       1   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1   …..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1</a:t>
            </a:r>
            <a:r>
              <a:rPr lang="en-GB" altLang="en-US" sz="1600" b="1">
                <a:solidFill>
                  <a:srgbClr val="786DCB"/>
                </a:solidFill>
              </a:rPr>
              <a:t>      0      1       0              1        1        1     …..    1       1       1       1  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…..    1        1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1</a:t>
            </a:r>
            <a:r>
              <a:rPr lang="en-GB" altLang="en-US" sz="1600" b="1">
                <a:solidFill>
                  <a:srgbClr val="786DCB"/>
                </a:solidFill>
              </a:rPr>
              <a:t>      0      1       1              1        1        1     …..    1       1       1       1      1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..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1</a:t>
            </a:r>
            <a:r>
              <a:rPr lang="en-GB" altLang="en-US" sz="1600" b="1">
                <a:solidFill>
                  <a:srgbClr val="786DCB"/>
                </a:solidFill>
              </a:rPr>
              <a:t>      1      0       0              1        1        1     …..    1       1       1       1      1   ..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..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1</a:t>
            </a:r>
            <a:r>
              <a:rPr lang="en-GB" altLang="en-US" sz="1600" b="1">
                <a:solidFill>
                  <a:srgbClr val="786DCB"/>
                </a:solidFill>
              </a:rPr>
              <a:t>      1      0       1              1        1        1     …..    1       1       1       1      1   …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1</a:t>
            </a:r>
            <a:r>
              <a:rPr lang="en-GB" altLang="en-US" sz="1600" b="1">
                <a:solidFill>
                  <a:srgbClr val="786DCB"/>
                </a:solidFill>
              </a:rPr>
              <a:t>      1      1       0              1        1        1     …..    1       1       1       1      1   …..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1</a:t>
            </a:r>
            <a:r>
              <a:rPr lang="en-GB" altLang="en-US" sz="1600" b="1">
                <a:solidFill>
                  <a:srgbClr val="786DCB"/>
                </a:solidFill>
              </a:rPr>
              <a:t>      1      1       1              1        1        1     …..    1       1       1       1      1   …..    1    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9495" name="Line 7">
            <a:extLst>
              <a:ext uri="{FF2B5EF4-FFF2-40B4-BE49-F238E27FC236}">
                <a16:creationId xmlns:a16="http://schemas.microsoft.com/office/drawing/2014/main" id="{E5A68937-749D-4F2A-8933-50418040A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25" y="3743325"/>
            <a:ext cx="7772400" cy="0"/>
          </a:xfrm>
          <a:prstGeom prst="line">
            <a:avLst/>
          </a:prstGeom>
          <a:noFill/>
          <a:ln w="1905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9496" name="Line 8">
            <a:extLst>
              <a:ext uri="{FF2B5EF4-FFF2-40B4-BE49-F238E27FC236}">
                <a16:creationId xmlns:a16="http://schemas.microsoft.com/office/drawing/2014/main" id="{E1E393C4-9726-4FE1-B549-6A2C4CED8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974725"/>
            <a:ext cx="0" cy="5410200"/>
          </a:xfrm>
          <a:prstGeom prst="line">
            <a:avLst/>
          </a:prstGeom>
          <a:noFill/>
          <a:ln w="1905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19497" name="Group 9">
            <a:extLst>
              <a:ext uri="{FF2B5EF4-FFF2-40B4-BE49-F238E27FC236}">
                <a16:creationId xmlns:a16="http://schemas.microsoft.com/office/drawing/2014/main" id="{858725DF-748C-49F7-946C-60BA0D0F2036}"/>
              </a:ext>
            </a:extLst>
          </p:cNvPr>
          <p:cNvGrpSpPr>
            <a:grpSpLocks/>
          </p:cNvGrpSpPr>
          <p:nvPr/>
        </p:nvGrpSpPr>
        <p:grpSpPr bwMode="auto">
          <a:xfrm>
            <a:off x="7481888" y="220663"/>
            <a:ext cx="652462" cy="657225"/>
            <a:chOff x="1020" y="1344"/>
            <a:chExt cx="411" cy="414"/>
          </a:xfrm>
        </p:grpSpPr>
        <p:sp>
          <p:nvSpPr>
            <p:cNvPr id="319498" name="Rectangle 10">
              <a:extLst>
                <a:ext uri="{FF2B5EF4-FFF2-40B4-BE49-F238E27FC236}">
                  <a16:creationId xmlns:a16="http://schemas.microsoft.com/office/drawing/2014/main" id="{DA59FBA3-5B1D-42CB-A7CC-B08947CC25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9499" name="AutoShape 11">
              <a:extLst>
                <a:ext uri="{FF2B5EF4-FFF2-40B4-BE49-F238E27FC236}">
                  <a16:creationId xmlns:a16="http://schemas.microsoft.com/office/drawing/2014/main" id="{3E09F273-C69B-47F6-A78F-F18F460C5C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9500" name="Line 12">
              <a:extLst>
                <a:ext uri="{FF2B5EF4-FFF2-40B4-BE49-F238E27FC236}">
                  <a16:creationId xmlns:a16="http://schemas.microsoft.com/office/drawing/2014/main" id="{7926AD6D-D8D2-46A4-B1FC-888620D9E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19501" name="Text Box 13">
            <a:extLst>
              <a:ext uri="{FF2B5EF4-FFF2-40B4-BE49-F238E27FC236}">
                <a16:creationId xmlns:a16="http://schemas.microsoft.com/office/drawing/2014/main" id="{AA674A0E-DCF0-4E1C-BEFF-C3D2353FB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319502" name="Text Box 14">
            <a:extLst>
              <a:ext uri="{FF2B5EF4-FFF2-40B4-BE49-F238E27FC236}">
                <a16:creationId xmlns:a16="http://schemas.microsoft.com/office/drawing/2014/main" id="{B0755E84-6006-4BEE-8636-B68D73AFF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482600"/>
            <a:ext cx="452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solidFill>
                  <a:srgbClr val="5E51C1"/>
                </a:solidFill>
              </a:rPr>
              <a:t>The truth table for the 1-to-16 decoder</a:t>
            </a:r>
            <a:endParaRPr lang="en-GB" altLang="en-US" sz="1800">
              <a:solidFill>
                <a:srgbClr val="5E51C1"/>
              </a:solidFill>
            </a:endParaRPr>
          </a:p>
        </p:txBody>
      </p:sp>
      <p:sp>
        <p:nvSpPr>
          <p:cNvPr id="319503" name="Rectangle 15">
            <a:extLst>
              <a:ext uri="{FF2B5EF4-FFF2-40B4-BE49-F238E27FC236}">
                <a16:creationId xmlns:a16="http://schemas.microsoft.com/office/drawing/2014/main" id="{5F3550E3-DB92-4A88-8155-9A131386F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1460500"/>
            <a:ext cx="1727200" cy="22479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19504" name="Rectangle 16">
            <a:extLst>
              <a:ext uri="{FF2B5EF4-FFF2-40B4-BE49-F238E27FC236}">
                <a16:creationId xmlns:a16="http://schemas.microsoft.com/office/drawing/2014/main" id="{5CAD5F8F-6807-44D9-ADFF-8FCF3E49D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3771900"/>
            <a:ext cx="2628900" cy="24003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19505" name="Text Box 17">
            <a:extLst>
              <a:ext uri="{FF2B5EF4-FFF2-40B4-BE49-F238E27FC236}">
                <a16:creationId xmlns:a16="http://schemas.microsoft.com/office/drawing/2014/main" id="{A3B03FC9-B4B6-445E-BF80-03778C731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2032000"/>
            <a:ext cx="1917700" cy="83185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Enable 1</a:t>
            </a:r>
            <a:r>
              <a:rPr lang="en-US" altLang="en-US" sz="2400" baseline="30000"/>
              <a:t>st</a:t>
            </a:r>
            <a:r>
              <a:rPr lang="en-US" altLang="en-US" sz="2400"/>
              <a:t> 74LS138</a:t>
            </a:r>
          </a:p>
        </p:txBody>
      </p:sp>
      <p:sp>
        <p:nvSpPr>
          <p:cNvPr id="319506" name="Text Box 18">
            <a:extLst>
              <a:ext uri="{FF2B5EF4-FFF2-40B4-BE49-F238E27FC236}">
                <a16:creationId xmlns:a16="http://schemas.microsoft.com/office/drawing/2014/main" id="{B9423F63-BF05-4322-B9F8-B5CB9DE88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4406900"/>
            <a:ext cx="1917700" cy="831850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Enable 2</a:t>
            </a:r>
            <a:r>
              <a:rPr lang="en-US" altLang="en-US" sz="2400" baseline="30000"/>
              <a:t>nd</a:t>
            </a:r>
            <a:r>
              <a:rPr lang="en-US" altLang="en-US" sz="2400"/>
              <a:t> 74LS138</a:t>
            </a:r>
          </a:p>
        </p:txBody>
      </p:sp>
      <p:sp>
        <p:nvSpPr>
          <p:cNvPr id="319507" name="Rectangle 19">
            <a:extLst>
              <a:ext uri="{FF2B5EF4-FFF2-40B4-BE49-F238E27FC236}">
                <a16:creationId xmlns:a16="http://schemas.microsoft.com/office/drawing/2014/main" id="{64399CC6-792D-41F0-8D73-D02DA4054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3771900"/>
            <a:ext cx="1739900" cy="2387600"/>
          </a:xfrm>
          <a:prstGeom prst="rect">
            <a:avLst/>
          </a:prstGeom>
          <a:solidFill>
            <a:schemeClr val="accent2">
              <a:alpha val="41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19508" name="Rectangle 20">
            <a:extLst>
              <a:ext uri="{FF2B5EF4-FFF2-40B4-BE49-F238E27FC236}">
                <a16:creationId xmlns:a16="http://schemas.microsoft.com/office/drawing/2014/main" id="{9A0A03DD-B085-40C1-95E3-D654A74E9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1473200"/>
            <a:ext cx="2794000" cy="22352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9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9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9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9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9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9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9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9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9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94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94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94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94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94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94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94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94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94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94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94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94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194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94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5" dur="2000"/>
                                        <p:tgtEl>
                                          <p:spTgt spid="3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8" dur="2000"/>
                                        <p:tgtEl>
                                          <p:spTgt spid="3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7" dur="2000"/>
                                        <p:tgtEl>
                                          <p:spTgt spid="3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0" dur="2000"/>
                                        <p:tgtEl>
                                          <p:spTgt spid="3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5" grpId="0" animBg="1"/>
      <p:bldP spid="3195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4473A1A-F49A-4DF2-9709-E974D90C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4D39F356-D9ED-4F87-9EEF-E682780A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79E95-3C86-4E4D-8547-FBA92AF40B50}" type="slidenum">
              <a:rPr lang="en-GB" altLang="en-US"/>
              <a:pPr/>
              <a:t>19</a:t>
            </a:fld>
            <a:endParaRPr lang="en-GB" altLang="en-US" sz="1400"/>
          </a:p>
        </p:txBody>
      </p:sp>
      <p:sp>
        <p:nvSpPr>
          <p:cNvPr id="320514" name="Line 2">
            <a:extLst>
              <a:ext uri="{FF2B5EF4-FFF2-40B4-BE49-F238E27FC236}">
                <a16:creationId xmlns:a16="http://schemas.microsoft.com/office/drawing/2014/main" id="{E25B1C55-438C-4285-A9E3-8D3236D56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25" y="1431925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0515" name="Text Box 3">
            <a:extLst>
              <a:ext uri="{FF2B5EF4-FFF2-40B4-BE49-F238E27FC236}">
                <a16:creationId xmlns:a16="http://schemas.microsoft.com/office/drawing/2014/main" id="{5E6C9A76-1919-4090-A80E-D569C214C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974725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A</a:t>
            </a:r>
            <a:r>
              <a:rPr lang="en-GB" altLang="en-US" sz="1600" b="1" baseline="-25000"/>
              <a:t>3     </a:t>
            </a:r>
            <a:r>
              <a:rPr lang="en-GB" altLang="en-US" sz="1600" b="1"/>
              <a:t>A</a:t>
            </a:r>
            <a:r>
              <a:rPr lang="en-GB" altLang="en-US" sz="1600" b="1" baseline="-25000"/>
              <a:t>2       </a:t>
            </a:r>
            <a:r>
              <a:rPr lang="en-GB" altLang="en-US" sz="1600" b="1"/>
              <a:t>A</a:t>
            </a:r>
            <a:r>
              <a:rPr lang="en-GB" altLang="en-US" sz="1600" b="1" baseline="-25000"/>
              <a:t>1      </a:t>
            </a:r>
            <a:r>
              <a:rPr lang="en-GB" altLang="en-US" sz="1600" b="1"/>
              <a:t>A</a:t>
            </a:r>
            <a:r>
              <a:rPr lang="en-GB" altLang="en-US" sz="1600" b="1" baseline="-25000"/>
              <a:t>0  </a:t>
            </a:r>
          </a:p>
        </p:txBody>
      </p:sp>
      <p:sp>
        <p:nvSpPr>
          <p:cNvPr id="320516" name="Line 4">
            <a:extLst>
              <a:ext uri="{FF2B5EF4-FFF2-40B4-BE49-F238E27FC236}">
                <a16:creationId xmlns:a16="http://schemas.microsoft.com/office/drawing/2014/main" id="{47FD71F3-BFE8-4B40-8D25-A3322226A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1125" y="974725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0517" name="Text Box 5">
            <a:extLst>
              <a:ext uri="{FF2B5EF4-FFF2-40B4-BE49-F238E27FC236}">
                <a16:creationId xmlns:a16="http://schemas.microsoft.com/office/drawing/2014/main" id="{8DCAA2C3-1754-466C-A06D-217FF4B0B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974725"/>
            <a:ext cx="5654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/O</a:t>
            </a:r>
            <a:r>
              <a:rPr lang="en-GB" altLang="en-US" sz="1600" b="1" baseline="-25000"/>
              <a:t>0  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1  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2     </a:t>
            </a:r>
            <a:r>
              <a:rPr lang="en-GB" altLang="en-US" sz="1600" b="1"/>
              <a:t>….. </a:t>
            </a:r>
            <a:r>
              <a:rPr lang="en-GB" altLang="en-US" sz="1600" b="1" baseline="-25000"/>
              <a:t>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6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7   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8 </a:t>
            </a:r>
            <a:r>
              <a:rPr lang="en-GB" altLang="en-US" sz="1600"/>
              <a:t>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9 </a:t>
            </a:r>
            <a:r>
              <a:rPr lang="en-GB" altLang="en-US" sz="1600"/>
              <a:t>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10   </a:t>
            </a:r>
            <a:r>
              <a:rPr lang="en-GB" altLang="en-US" sz="1600" b="1"/>
              <a:t>.….</a:t>
            </a:r>
            <a:r>
              <a:rPr lang="en-GB" altLang="en-US" sz="1600" b="1" baseline="-25000"/>
              <a:t>  </a:t>
            </a:r>
            <a:r>
              <a:rPr lang="en-GB" altLang="en-US" sz="1600" b="1"/>
              <a:t>/O</a:t>
            </a:r>
            <a:r>
              <a:rPr lang="en-GB" altLang="en-US" sz="1600" b="1" baseline="-25000"/>
              <a:t>14</a:t>
            </a:r>
            <a:r>
              <a:rPr lang="en-GB" altLang="en-US" sz="1600" b="1"/>
              <a:t> /O</a:t>
            </a:r>
            <a:r>
              <a:rPr lang="en-GB" altLang="en-US" sz="1600" b="1" baseline="-25000"/>
              <a:t>15    </a:t>
            </a:r>
          </a:p>
        </p:txBody>
      </p:sp>
      <p:sp>
        <p:nvSpPr>
          <p:cNvPr id="320518" name="Text Box 6">
            <a:extLst>
              <a:ext uri="{FF2B5EF4-FFF2-40B4-BE49-F238E27FC236}">
                <a16:creationId xmlns:a16="http://schemas.microsoft.com/office/drawing/2014/main" id="{7870AF5D-D823-4E1B-984E-AE95BF11E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431925"/>
            <a:ext cx="7296150" cy="474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0      0       0          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  1        1     …..    1       1       1       1      1   …..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0      0       1              1    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  1     …..    1       1       1       1      1   …..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0      1       0              1        1    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…..    1       1       1       1      1   …..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0      1       1              1        1        1     …..    1       1       1       1      1   …..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1      0       0              1        1        1     …..    1       1       1       1      1   …..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1      0       1              1        1        1     …..    1       1       1       1      1   …..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1      1       0              1        1        1     …..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 1       1       1      1   …..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1      1       1              1        1        1     …..    1   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 1       1      1   …..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1</a:t>
            </a:r>
            <a:r>
              <a:rPr lang="en-GB" altLang="en-US" sz="1600" b="1">
                <a:solidFill>
                  <a:srgbClr val="786DCB"/>
                </a:solidFill>
              </a:rPr>
              <a:t>      0      0       0              1        1        1     …..    1       1   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 1      1   …..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1</a:t>
            </a:r>
            <a:r>
              <a:rPr lang="en-GB" altLang="en-US" sz="1600" b="1">
                <a:solidFill>
                  <a:srgbClr val="786DCB"/>
                </a:solidFill>
              </a:rPr>
              <a:t>      0      0       1              1        1        1     …..    1       1       1   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1   …..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1</a:t>
            </a:r>
            <a:r>
              <a:rPr lang="en-GB" altLang="en-US" sz="1600" b="1">
                <a:solidFill>
                  <a:srgbClr val="786DCB"/>
                </a:solidFill>
              </a:rPr>
              <a:t>      0      1       0              1        1        1     …..    1       1       1       1  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…..    1        1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1</a:t>
            </a:r>
            <a:r>
              <a:rPr lang="en-GB" altLang="en-US" sz="1600" b="1">
                <a:solidFill>
                  <a:srgbClr val="786DCB"/>
                </a:solidFill>
              </a:rPr>
              <a:t>      0      1       1              1        1        1     …..    1       1       1       1      1   …..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1</a:t>
            </a:r>
            <a:r>
              <a:rPr lang="en-GB" altLang="en-US" sz="1600" b="1">
                <a:solidFill>
                  <a:srgbClr val="786DCB"/>
                </a:solidFill>
              </a:rPr>
              <a:t>      1      0       0              1        1        1     …..    1       1       1       1      1   …..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1</a:t>
            </a:r>
            <a:r>
              <a:rPr lang="en-GB" altLang="en-US" sz="1600" b="1">
                <a:solidFill>
                  <a:srgbClr val="786DCB"/>
                </a:solidFill>
              </a:rPr>
              <a:t>      1      0       1              1        1        1     …..    1       1       1       1      1   …..    1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1</a:t>
            </a:r>
            <a:r>
              <a:rPr lang="en-GB" altLang="en-US" sz="1600" b="1">
                <a:solidFill>
                  <a:srgbClr val="786DCB"/>
                </a:solidFill>
              </a:rPr>
              <a:t>      1      1       0              1        1        1     …..    1       1       1       1      1   …..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2D953C"/>
                </a:solidFill>
              </a:rPr>
              <a:t>1</a:t>
            </a:r>
            <a:r>
              <a:rPr lang="en-GB" altLang="en-US" sz="1600" b="1">
                <a:solidFill>
                  <a:srgbClr val="786DCB"/>
                </a:solidFill>
              </a:rPr>
              <a:t>      1      1       1              1        1        1     …..    1       1       1       1      1   …..    1        </a:t>
            </a:r>
            <a:r>
              <a:rPr lang="en-GB" altLang="en-US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0519" name="Line 7">
            <a:extLst>
              <a:ext uri="{FF2B5EF4-FFF2-40B4-BE49-F238E27FC236}">
                <a16:creationId xmlns:a16="http://schemas.microsoft.com/office/drawing/2014/main" id="{6F559F77-F7AC-437C-B634-990B3165E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25" y="3717925"/>
            <a:ext cx="7772400" cy="0"/>
          </a:xfrm>
          <a:prstGeom prst="line">
            <a:avLst/>
          </a:prstGeom>
          <a:noFill/>
          <a:ln w="1905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0520" name="Line 8">
            <a:extLst>
              <a:ext uri="{FF2B5EF4-FFF2-40B4-BE49-F238E27FC236}">
                <a16:creationId xmlns:a16="http://schemas.microsoft.com/office/drawing/2014/main" id="{16225FF4-2BF6-4D62-A8CB-210934B85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7125" y="974725"/>
            <a:ext cx="0" cy="5410200"/>
          </a:xfrm>
          <a:prstGeom prst="line">
            <a:avLst/>
          </a:prstGeom>
          <a:noFill/>
          <a:ln w="1905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20521" name="Group 9">
            <a:extLst>
              <a:ext uri="{FF2B5EF4-FFF2-40B4-BE49-F238E27FC236}">
                <a16:creationId xmlns:a16="http://schemas.microsoft.com/office/drawing/2014/main" id="{331FDCCA-371F-4BFE-9342-535BEDEFACE7}"/>
              </a:ext>
            </a:extLst>
          </p:cNvPr>
          <p:cNvGrpSpPr>
            <a:grpSpLocks/>
          </p:cNvGrpSpPr>
          <p:nvPr/>
        </p:nvGrpSpPr>
        <p:grpSpPr bwMode="auto">
          <a:xfrm>
            <a:off x="7481888" y="220663"/>
            <a:ext cx="652462" cy="657225"/>
            <a:chOff x="1020" y="1344"/>
            <a:chExt cx="411" cy="414"/>
          </a:xfrm>
        </p:grpSpPr>
        <p:sp>
          <p:nvSpPr>
            <p:cNvPr id="320522" name="Rectangle 10">
              <a:extLst>
                <a:ext uri="{FF2B5EF4-FFF2-40B4-BE49-F238E27FC236}">
                  <a16:creationId xmlns:a16="http://schemas.microsoft.com/office/drawing/2014/main" id="{3F4DADE5-4E8F-44E9-893F-2A1432A35E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0523" name="AutoShape 11">
              <a:extLst>
                <a:ext uri="{FF2B5EF4-FFF2-40B4-BE49-F238E27FC236}">
                  <a16:creationId xmlns:a16="http://schemas.microsoft.com/office/drawing/2014/main" id="{C157D3B3-9A4F-4A4A-B220-F80CEA703E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0524" name="Line 12">
              <a:extLst>
                <a:ext uri="{FF2B5EF4-FFF2-40B4-BE49-F238E27FC236}">
                  <a16:creationId xmlns:a16="http://schemas.microsoft.com/office/drawing/2014/main" id="{73C6AF8D-07BE-47C3-8F88-D2AF647D1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20525" name="Text Box 13">
            <a:extLst>
              <a:ext uri="{FF2B5EF4-FFF2-40B4-BE49-F238E27FC236}">
                <a16:creationId xmlns:a16="http://schemas.microsoft.com/office/drawing/2014/main" id="{B41116A8-CFAA-49E0-9680-F3044BB4E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320526" name="Text Box 14">
            <a:extLst>
              <a:ext uri="{FF2B5EF4-FFF2-40B4-BE49-F238E27FC236}">
                <a16:creationId xmlns:a16="http://schemas.microsoft.com/office/drawing/2014/main" id="{A8388E75-E8CC-450C-9EB1-15B6F414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482600"/>
            <a:ext cx="452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solidFill>
                  <a:srgbClr val="5E51C1"/>
                </a:solidFill>
              </a:rPr>
              <a:t>Write the truth table for the 1-to-16 decoder</a:t>
            </a:r>
            <a:endParaRPr lang="en-GB" altLang="en-US" sz="1800">
              <a:solidFill>
                <a:srgbClr val="5E51C1"/>
              </a:solidFill>
            </a:endParaRPr>
          </a:p>
        </p:txBody>
      </p:sp>
      <p:sp>
        <p:nvSpPr>
          <p:cNvPr id="320532" name="Oval 20">
            <a:extLst>
              <a:ext uri="{FF2B5EF4-FFF2-40B4-BE49-F238E27FC236}">
                <a16:creationId xmlns:a16="http://schemas.microsoft.com/office/drawing/2014/main" id="{B7409047-DF97-4A7A-B6C7-3DE93A149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868363"/>
            <a:ext cx="360363" cy="503237"/>
          </a:xfrm>
          <a:prstGeom prst="ellips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0533" name="AutoShape 21">
            <a:extLst>
              <a:ext uri="{FF2B5EF4-FFF2-40B4-BE49-F238E27FC236}">
                <a16:creationId xmlns:a16="http://schemas.microsoft.com/office/drawing/2014/main" id="{DFCA284F-40F8-4146-B80A-F618C519C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536700"/>
            <a:ext cx="2451100" cy="1612900"/>
          </a:xfrm>
          <a:prstGeom prst="wedgeRoundRectCallout">
            <a:avLst>
              <a:gd name="adj1" fmla="val -78690"/>
              <a:gd name="adj2" fmla="val -63384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2400"/>
              <a:t>A</a:t>
            </a:r>
            <a:r>
              <a:rPr lang="en-GB" altLang="en-US" sz="2400" baseline="-25000"/>
              <a:t>3 </a:t>
            </a:r>
            <a:r>
              <a:rPr lang="en-GB" altLang="en-US" sz="2400"/>
              <a:t>can be used to control which 74LS138 is enabled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F870670-9CC4-4241-BB27-A8A0EA0D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8EFF5F1-2F6F-4831-A36F-9A61FFAD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E3440-232B-4DF2-A8D6-75C28441718E}" type="slidenum">
              <a:rPr lang="en-GB" altLang="en-US"/>
              <a:pPr/>
              <a:t>2</a:t>
            </a:fld>
            <a:endParaRPr lang="en-GB" altLang="en-US" sz="1400"/>
          </a:p>
        </p:txBody>
      </p:sp>
      <p:sp>
        <p:nvSpPr>
          <p:cNvPr id="305154" name="Text Box 2">
            <a:extLst>
              <a:ext uri="{FF2B5EF4-FFF2-40B4-BE49-F238E27FC236}">
                <a16:creationId xmlns:a16="http://schemas.microsoft.com/office/drawing/2014/main" id="{1A131E3A-489E-4E2E-8BA5-C51305F1F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950913"/>
            <a:ext cx="5338763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6588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984375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620963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25755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7147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171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629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086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E51C1"/>
                </a:solidFill>
              </a:rPr>
              <a:t>Introductory Concepts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670C4"/>
                </a:solidFill>
              </a:rPr>
              <a:t>Numbering Systems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670C4"/>
                </a:solidFill>
              </a:rPr>
              <a:t>Boolean Algebra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670C4"/>
                </a:solidFill>
              </a:rPr>
              <a:t>Combinational Logic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670C4"/>
                </a:solidFill>
              </a:rPr>
              <a:t>Flip-Flops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786DCB"/>
                </a:solidFill>
              </a:rPr>
              <a:t>Digital Arithmetic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E51C1"/>
                </a:solidFill>
              </a:rPr>
              <a:t>Counters &amp; Registers</a:t>
            </a:r>
            <a:endParaRPr lang="en-GB" altLang="en-US" sz="2000">
              <a:solidFill>
                <a:srgbClr val="CC3300"/>
              </a:solidFill>
            </a:endParaRP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2000">
                <a:solidFill>
                  <a:srgbClr val="5E51C1"/>
                </a:solidFill>
              </a:rPr>
              <a:t>IC Logic Families</a:t>
            </a:r>
          </a:p>
          <a:p>
            <a:pPr lvl="1">
              <a:spcBef>
                <a:spcPct val="50000"/>
              </a:spcBef>
              <a:buFontTx/>
              <a:buAutoNum type="arabicPeriod"/>
            </a:pPr>
            <a:r>
              <a:rPr lang="en-GB" altLang="en-US" sz="3200">
                <a:solidFill>
                  <a:srgbClr val="CC3300"/>
                </a:solidFill>
              </a:rPr>
              <a:t>MSI Logic Circuits</a:t>
            </a:r>
            <a:r>
              <a:rPr lang="en-GB" altLang="en-US" sz="2000">
                <a:solidFill>
                  <a:srgbClr val="786DCB"/>
                </a:solidFill>
              </a:rPr>
              <a:t>  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ooter Placeholder 3">
            <a:extLst>
              <a:ext uri="{FF2B5EF4-FFF2-40B4-BE49-F238E27FC236}">
                <a16:creationId xmlns:a16="http://schemas.microsoft.com/office/drawing/2014/main" id="{FD62BF00-9846-4BF4-97A6-E7D0F7E6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19" name="Slide Number Placeholder 4">
            <a:extLst>
              <a:ext uri="{FF2B5EF4-FFF2-40B4-BE49-F238E27FC236}">
                <a16:creationId xmlns:a16="http://schemas.microsoft.com/office/drawing/2014/main" id="{A090E61B-56D0-4343-BF29-AA815AC7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4847-C232-415F-8F05-88CB466A6F6B}" type="slidenum">
              <a:rPr lang="en-GB" altLang="en-US"/>
              <a:pPr/>
              <a:t>20</a:t>
            </a:fld>
            <a:endParaRPr lang="en-GB" altLang="en-US" sz="1400"/>
          </a:p>
        </p:txBody>
      </p:sp>
      <p:sp>
        <p:nvSpPr>
          <p:cNvPr id="297986" name="Text Box 2">
            <a:extLst>
              <a:ext uri="{FF2B5EF4-FFF2-40B4-BE49-F238E27FC236}">
                <a16:creationId xmlns:a16="http://schemas.microsoft.com/office/drawing/2014/main" id="{40EAE503-1D6B-4C75-B8C2-6A6D3CC3C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5397500"/>
            <a:ext cx="2735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400" b="1"/>
              <a:t>/O</a:t>
            </a:r>
            <a:r>
              <a:rPr lang="en-GB" altLang="en-US" sz="1400" b="1" baseline="-25000"/>
              <a:t>0   </a:t>
            </a:r>
            <a:r>
              <a:rPr lang="en-GB" altLang="en-US" sz="1400" b="1"/>
              <a:t>/O</a:t>
            </a:r>
            <a:r>
              <a:rPr lang="en-GB" altLang="en-US" sz="1400" b="1" baseline="-25000"/>
              <a:t>1   </a:t>
            </a:r>
            <a:r>
              <a:rPr lang="en-GB" altLang="en-US" sz="1400" b="1"/>
              <a:t>/O</a:t>
            </a:r>
            <a:r>
              <a:rPr lang="en-GB" altLang="en-US" sz="1400" b="1" baseline="-25000"/>
              <a:t>2  </a:t>
            </a:r>
            <a:r>
              <a:rPr lang="en-GB" altLang="en-US" sz="1400" b="1"/>
              <a:t>/O</a:t>
            </a:r>
            <a:r>
              <a:rPr lang="en-GB" altLang="en-US" sz="1400" b="1" baseline="-25000"/>
              <a:t>3  </a:t>
            </a:r>
            <a:r>
              <a:rPr lang="en-GB" altLang="en-US" sz="1400" b="1"/>
              <a:t>/O</a:t>
            </a:r>
            <a:r>
              <a:rPr lang="en-GB" altLang="en-US" sz="1400" b="1" baseline="-25000"/>
              <a:t>4    </a:t>
            </a:r>
            <a:r>
              <a:rPr lang="en-GB" altLang="en-US" sz="1400" b="1"/>
              <a:t>/O</a:t>
            </a:r>
            <a:r>
              <a:rPr lang="en-GB" altLang="en-US" sz="1400" b="1" baseline="-25000"/>
              <a:t>5   </a:t>
            </a:r>
            <a:r>
              <a:rPr lang="en-GB" altLang="en-US" sz="1400" b="1"/>
              <a:t>/O</a:t>
            </a:r>
            <a:r>
              <a:rPr lang="en-GB" altLang="en-US" sz="1400" b="1" baseline="-25000"/>
              <a:t>6  </a:t>
            </a:r>
            <a:r>
              <a:rPr lang="en-GB" altLang="en-US" sz="1400" b="1"/>
              <a:t>/O</a:t>
            </a:r>
            <a:r>
              <a:rPr lang="en-GB" altLang="en-US" sz="1400" b="1" baseline="-25000"/>
              <a:t>7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2A918706-7D97-47BF-87C2-2A5D82BF8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725863"/>
            <a:ext cx="2452688" cy="11668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1600" b="1"/>
              <a:t>74LS138</a:t>
            </a:r>
          </a:p>
          <a:p>
            <a:r>
              <a:rPr lang="en-GB" altLang="en-US" sz="1600" b="1"/>
              <a:t>1-of-8 decoder</a:t>
            </a:r>
          </a:p>
        </p:txBody>
      </p:sp>
      <p:sp>
        <p:nvSpPr>
          <p:cNvPr id="297991" name="Text Box 7">
            <a:extLst>
              <a:ext uri="{FF2B5EF4-FFF2-40B4-BE49-F238E27FC236}">
                <a16:creationId xmlns:a16="http://schemas.microsoft.com/office/drawing/2014/main" id="{01D82C7A-29EF-42C1-B773-958F6657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650" y="3706813"/>
            <a:ext cx="1017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400" b="1">
                <a:solidFill>
                  <a:schemeClr val="tx1"/>
                </a:solidFill>
              </a:rPr>
              <a:t>A</a:t>
            </a:r>
            <a:r>
              <a:rPr lang="en-GB" altLang="en-US" sz="1400" b="1" baseline="-25000">
                <a:solidFill>
                  <a:schemeClr val="tx1"/>
                </a:solidFill>
              </a:rPr>
              <a:t>0</a:t>
            </a:r>
            <a:r>
              <a:rPr lang="en-GB" altLang="en-US" sz="1400" b="1">
                <a:solidFill>
                  <a:schemeClr val="tx1"/>
                </a:solidFill>
              </a:rPr>
              <a:t>A</a:t>
            </a:r>
            <a:r>
              <a:rPr lang="en-GB" altLang="en-US" sz="1400" b="1" baseline="-25000">
                <a:solidFill>
                  <a:schemeClr val="tx1"/>
                </a:solidFill>
              </a:rPr>
              <a:t>1 </a:t>
            </a:r>
            <a:r>
              <a:rPr lang="en-GB" altLang="en-US" sz="1400" b="1">
                <a:solidFill>
                  <a:schemeClr val="tx1"/>
                </a:solidFill>
              </a:rPr>
              <a:t>A</a:t>
            </a:r>
            <a:r>
              <a:rPr lang="en-GB" altLang="en-US" sz="1400" b="1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7992" name="Rectangle 8">
            <a:extLst>
              <a:ext uri="{FF2B5EF4-FFF2-40B4-BE49-F238E27FC236}">
                <a16:creationId xmlns:a16="http://schemas.microsoft.com/office/drawing/2014/main" id="{E05EADB8-F939-42E3-A9AC-524AC78AB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0" y="3783013"/>
            <a:ext cx="2474913" cy="11096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1600" b="1"/>
              <a:t>74LS138</a:t>
            </a:r>
          </a:p>
          <a:p>
            <a:r>
              <a:rPr lang="en-GB" altLang="en-US" sz="1600" b="1"/>
              <a:t>1-of-8 decoder</a:t>
            </a:r>
          </a:p>
        </p:txBody>
      </p:sp>
      <p:sp>
        <p:nvSpPr>
          <p:cNvPr id="297996" name="Text Box 12">
            <a:extLst>
              <a:ext uri="{FF2B5EF4-FFF2-40B4-BE49-F238E27FC236}">
                <a16:creationId xmlns:a16="http://schemas.microsoft.com/office/drawing/2014/main" id="{06C0A01A-44F1-40B1-841C-8DB3D95A0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3763963"/>
            <a:ext cx="1017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400" b="1">
                <a:solidFill>
                  <a:schemeClr val="tx1"/>
                </a:solidFill>
              </a:rPr>
              <a:t>A</a:t>
            </a:r>
            <a:r>
              <a:rPr lang="en-GB" altLang="en-US" sz="1400" b="1" baseline="-25000">
                <a:solidFill>
                  <a:schemeClr val="tx1"/>
                </a:solidFill>
              </a:rPr>
              <a:t>0</a:t>
            </a:r>
            <a:r>
              <a:rPr lang="en-GB" altLang="en-US" sz="1400" b="1">
                <a:solidFill>
                  <a:schemeClr val="tx1"/>
                </a:solidFill>
              </a:rPr>
              <a:t>A</a:t>
            </a:r>
            <a:r>
              <a:rPr lang="en-GB" altLang="en-US" sz="1400" b="1" baseline="-25000">
                <a:solidFill>
                  <a:schemeClr val="tx1"/>
                </a:solidFill>
              </a:rPr>
              <a:t>1 </a:t>
            </a:r>
            <a:r>
              <a:rPr lang="en-GB" altLang="en-US" sz="1400" b="1">
                <a:solidFill>
                  <a:schemeClr val="tx1"/>
                </a:solidFill>
              </a:rPr>
              <a:t>A</a:t>
            </a:r>
            <a:r>
              <a:rPr lang="en-GB" altLang="en-US" sz="1400" b="1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7997" name="Text Box 13">
            <a:extLst>
              <a:ext uri="{FF2B5EF4-FFF2-40B4-BE49-F238E27FC236}">
                <a16:creationId xmlns:a16="http://schemas.microsoft.com/office/drawing/2014/main" id="{1C01B4B1-6C3C-4F02-AF28-1AAEE4519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3783013"/>
            <a:ext cx="1017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400" b="1">
                <a:solidFill>
                  <a:schemeClr val="tx1"/>
                </a:solidFill>
              </a:rPr>
              <a:t>/E</a:t>
            </a:r>
            <a:r>
              <a:rPr lang="en-GB" altLang="en-US" sz="1400" b="1" baseline="-25000">
                <a:solidFill>
                  <a:schemeClr val="tx1"/>
                </a:solidFill>
              </a:rPr>
              <a:t>1</a:t>
            </a:r>
            <a:r>
              <a:rPr lang="en-GB" altLang="en-US" sz="1400" b="1">
                <a:solidFill>
                  <a:schemeClr val="tx1"/>
                </a:solidFill>
              </a:rPr>
              <a:t>/E</a:t>
            </a:r>
            <a:r>
              <a:rPr lang="en-GB" altLang="en-US" sz="1400" b="1" baseline="-25000">
                <a:solidFill>
                  <a:schemeClr val="tx1"/>
                </a:solidFill>
              </a:rPr>
              <a:t>2 </a:t>
            </a:r>
            <a:r>
              <a:rPr lang="en-GB" altLang="en-US" sz="1400" b="1">
                <a:solidFill>
                  <a:schemeClr val="tx1"/>
                </a:solidFill>
              </a:rPr>
              <a:t>E</a:t>
            </a:r>
            <a:r>
              <a:rPr lang="en-GB" altLang="en-US" sz="1400" b="1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7998" name="Text Box 14">
            <a:extLst>
              <a:ext uri="{FF2B5EF4-FFF2-40B4-BE49-F238E27FC236}">
                <a16:creationId xmlns:a16="http://schemas.microsoft.com/office/drawing/2014/main" id="{520C9E15-5FEE-43A0-83F0-A8653864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3706813"/>
            <a:ext cx="1017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400" b="1">
                <a:solidFill>
                  <a:schemeClr val="tx1"/>
                </a:solidFill>
              </a:rPr>
              <a:t>/E</a:t>
            </a:r>
            <a:r>
              <a:rPr lang="en-GB" altLang="en-US" sz="1400" b="1" baseline="-25000">
                <a:solidFill>
                  <a:schemeClr val="tx1"/>
                </a:solidFill>
              </a:rPr>
              <a:t>1</a:t>
            </a:r>
            <a:r>
              <a:rPr lang="en-GB" altLang="en-US" sz="1400" b="1">
                <a:solidFill>
                  <a:schemeClr val="tx1"/>
                </a:solidFill>
              </a:rPr>
              <a:t>/E</a:t>
            </a:r>
            <a:r>
              <a:rPr lang="en-GB" altLang="en-US" sz="1400" b="1" baseline="-25000">
                <a:solidFill>
                  <a:schemeClr val="tx1"/>
                </a:solidFill>
              </a:rPr>
              <a:t>2 </a:t>
            </a:r>
            <a:r>
              <a:rPr lang="en-GB" altLang="en-US" sz="1400" b="1">
                <a:solidFill>
                  <a:schemeClr val="tx1"/>
                </a:solidFill>
              </a:rPr>
              <a:t>E</a:t>
            </a:r>
            <a:r>
              <a:rPr lang="en-GB" altLang="en-US" sz="1400" b="1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7999" name="Oval 15">
            <a:extLst>
              <a:ext uri="{FF2B5EF4-FFF2-40B4-BE49-F238E27FC236}">
                <a16:creationId xmlns:a16="http://schemas.microsoft.com/office/drawing/2014/main" id="{EAAFA219-1652-485E-8BE1-241DD613BA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89375" y="3630613"/>
            <a:ext cx="90487" cy="904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98000" name="Oval 16">
            <a:extLst>
              <a:ext uri="{FF2B5EF4-FFF2-40B4-BE49-F238E27FC236}">
                <a16:creationId xmlns:a16="http://schemas.microsoft.com/office/drawing/2014/main" id="{4320493A-A5AC-4970-AC1B-A45EB465D17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47681" y="3669507"/>
            <a:ext cx="104775" cy="1031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98001" name="Oval 17">
            <a:extLst>
              <a:ext uri="{FF2B5EF4-FFF2-40B4-BE49-F238E27FC236}">
                <a16:creationId xmlns:a16="http://schemas.microsoft.com/office/drawing/2014/main" id="{9613D895-B660-4B81-B2A7-EECDEED89CF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78663" y="3668713"/>
            <a:ext cx="104775" cy="104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98002" name="Oval 18">
            <a:extLst>
              <a:ext uri="{FF2B5EF4-FFF2-40B4-BE49-F238E27FC236}">
                <a16:creationId xmlns:a16="http://schemas.microsoft.com/office/drawing/2014/main" id="{29BD3B20-6356-4269-BDC2-C8110116473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733800" y="3640138"/>
            <a:ext cx="90487" cy="904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98003" name="Line 19">
            <a:extLst>
              <a:ext uri="{FF2B5EF4-FFF2-40B4-BE49-F238E27FC236}">
                <a16:creationId xmlns:a16="http://schemas.microsoft.com/office/drawing/2014/main" id="{82204ECC-5A12-4D9D-B3A2-C56005671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5850" y="2716213"/>
            <a:ext cx="0" cy="1066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8008" name="Line 24">
            <a:extLst>
              <a:ext uri="{FF2B5EF4-FFF2-40B4-BE49-F238E27FC236}">
                <a16:creationId xmlns:a16="http://schemas.microsoft.com/office/drawing/2014/main" id="{BA9A1448-10F4-45B9-95B5-1BF3BA260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9850" y="2705100"/>
            <a:ext cx="60960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98103" name="Group 119">
            <a:extLst>
              <a:ext uri="{FF2B5EF4-FFF2-40B4-BE49-F238E27FC236}">
                <a16:creationId xmlns:a16="http://schemas.microsoft.com/office/drawing/2014/main" id="{B4A19E0E-26F2-44AD-83F4-44D75B156908}"/>
              </a:ext>
            </a:extLst>
          </p:cNvPr>
          <p:cNvGrpSpPr>
            <a:grpSpLocks/>
          </p:cNvGrpSpPr>
          <p:nvPr/>
        </p:nvGrpSpPr>
        <p:grpSpPr bwMode="auto">
          <a:xfrm>
            <a:off x="4235450" y="3325813"/>
            <a:ext cx="960438" cy="457200"/>
            <a:chOff x="2668" y="2095"/>
            <a:chExt cx="605" cy="288"/>
          </a:xfrm>
        </p:grpSpPr>
        <p:sp>
          <p:nvSpPr>
            <p:cNvPr id="298006" name="Oval 22">
              <a:extLst>
                <a:ext uri="{FF2B5EF4-FFF2-40B4-BE49-F238E27FC236}">
                  <a16:creationId xmlns:a16="http://schemas.microsoft.com/office/drawing/2014/main" id="{3970D863-B127-4E59-A846-6E86A6759A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52" y="2095"/>
              <a:ext cx="96" cy="96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8009" name="Text Box 25">
              <a:extLst>
                <a:ext uri="{FF2B5EF4-FFF2-40B4-BE49-F238E27FC236}">
                  <a16:creationId xmlns:a16="http://schemas.microsoft.com/office/drawing/2014/main" id="{EF439FA8-5849-475B-A29C-728591F3A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191"/>
              <a:ext cx="3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400" b="1">
                  <a:solidFill>
                    <a:schemeClr val="tx1"/>
                  </a:solidFill>
                </a:rPr>
                <a:t>+5V</a:t>
              </a:r>
            </a:p>
          </p:txBody>
        </p:sp>
        <p:sp>
          <p:nvSpPr>
            <p:cNvPr id="298011" name="Line 27">
              <a:extLst>
                <a:ext uri="{FF2B5EF4-FFF2-40B4-BE49-F238E27FC236}">
                  <a16:creationId xmlns:a16="http://schemas.microsoft.com/office/drawing/2014/main" id="{C477CCDE-382A-4B4D-8A6A-39AB6D5E0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8" y="2136"/>
              <a:ext cx="0" cy="19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8012" name="Line 28">
              <a:extLst>
                <a:ext uri="{FF2B5EF4-FFF2-40B4-BE49-F238E27FC236}">
                  <a16:creationId xmlns:a16="http://schemas.microsoft.com/office/drawing/2014/main" id="{0E536C8B-17DD-43A1-934F-8B6E5B5E6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" y="2136"/>
              <a:ext cx="43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98102" name="Group 118">
            <a:extLst>
              <a:ext uri="{FF2B5EF4-FFF2-40B4-BE49-F238E27FC236}">
                <a16:creationId xmlns:a16="http://schemas.microsoft.com/office/drawing/2014/main" id="{F4EA2249-D210-4B11-99AB-140AD34B58B1}"/>
              </a:ext>
            </a:extLst>
          </p:cNvPr>
          <p:cNvGrpSpPr>
            <a:grpSpLocks/>
          </p:cNvGrpSpPr>
          <p:nvPr/>
        </p:nvGrpSpPr>
        <p:grpSpPr bwMode="auto">
          <a:xfrm>
            <a:off x="3778250" y="2628900"/>
            <a:ext cx="152400" cy="990600"/>
            <a:chOff x="2380" y="1656"/>
            <a:chExt cx="96" cy="624"/>
          </a:xfrm>
        </p:grpSpPr>
        <p:sp>
          <p:nvSpPr>
            <p:cNvPr id="298010" name="Line 26">
              <a:extLst>
                <a:ext uri="{FF2B5EF4-FFF2-40B4-BE49-F238E27FC236}">
                  <a16:creationId xmlns:a16="http://schemas.microsoft.com/office/drawing/2014/main" id="{000A3C3A-5AF5-470A-A54A-9FDC87AAE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0" y="2088"/>
              <a:ext cx="96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8013" name="Line 29">
              <a:extLst>
                <a:ext uri="{FF2B5EF4-FFF2-40B4-BE49-F238E27FC236}">
                  <a16:creationId xmlns:a16="http://schemas.microsoft.com/office/drawing/2014/main" id="{A84E3A3F-126F-4BD1-9F8F-6C89883E3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0" y="2088"/>
              <a:ext cx="0" cy="19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8014" name="Line 30">
              <a:extLst>
                <a:ext uri="{FF2B5EF4-FFF2-40B4-BE49-F238E27FC236}">
                  <a16:creationId xmlns:a16="http://schemas.microsoft.com/office/drawing/2014/main" id="{828BBE8C-14B5-40BC-A8F5-E1DBE8EE9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6" y="2088"/>
              <a:ext cx="0" cy="19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8015" name="Line 31">
              <a:extLst>
                <a:ext uri="{FF2B5EF4-FFF2-40B4-BE49-F238E27FC236}">
                  <a16:creationId xmlns:a16="http://schemas.microsoft.com/office/drawing/2014/main" id="{9B739CB7-9690-477A-A4A1-AA1401CD0C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8" y="1704"/>
              <a:ext cx="0" cy="38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8016" name="Oval 32">
              <a:extLst>
                <a:ext uri="{FF2B5EF4-FFF2-40B4-BE49-F238E27FC236}">
                  <a16:creationId xmlns:a16="http://schemas.microsoft.com/office/drawing/2014/main" id="{A98D74C5-8506-4AC4-AD37-C3BA5F98B0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80" y="1656"/>
              <a:ext cx="96" cy="96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298099" name="Group 115">
            <a:extLst>
              <a:ext uri="{FF2B5EF4-FFF2-40B4-BE49-F238E27FC236}">
                <a16:creationId xmlns:a16="http://schemas.microsoft.com/office/drawing/2014/main" id="{15ABA9A8-87ED-48B4-AB28-C51BB8AD85B0}"/>
              </a:ext>
            </a:extLst>
          </p:cNvPr>
          <p:cNvGrpSpPr>
            <a:grpSpLocks/>
          </p:cNvGrpSpPr>
          <p:nvPr/>
        </p:nvGrpSpPr>
        <p:grpSpPr bwMode="auto">
          <a:xfrm>
            <a:off x="6384925" y="3314700"/>
            <a:ext cx="762000" cy="381000"/>
            <a:chOff x="4022" y="2088"/>
            <a:chExt cx="480" cy="240"/>
          </a:xfrm>
        </p:grpSpPr>
        <p:grpSp>
          <p:nvGrpSpPr>
            <p:cNvPr id="298017" name="Group 33">
              <a:extLst>
                <a:ext uri="{FF2B5EF4-FFF2-40B4-BE49-F238E27FC236}">
                  <a16:creationId xmlns:a16="http://schemas.microsoft.com/office/drawing/2014/main" id="{EED5D3F9-BD18-4E2A-9BCF-6EDF00CD53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8" y="2088"/>
              <a:ext cx="384" cy="240"/>
              <a:chOff x="4090" y="2345"/>
              <a:chExt cx="384" cy="240"/>
            </a:xfrm>
          </p:grpSpPr>
          <p:sp>
            <p:nvSpPr>
              <p:cNvPr id="298018" name="Line 34">
                <a:extLst>
                  <a:ext uri="{FF2B5EF4-FFF2-40B4-BE49-F238E27FC236}">
                    <a16:creationId xmlns:a16="http://schemas.microsoft.com/office/drawing/2014/main" id="{C590EA52-51FB-4B67-B91B-9E09C36E7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4" y="2345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19" name="Line 35">
                <a:extLst>
                  <a:ext uri="{FF2B5EF4-FFF2-40B4-BE49-F238E27FC236}">
                    <a16:creationId xmlns:a16="http://schemas.microsoft.com/office/drawing/2014/main" id="{456DA86E-5FBD-4BBB-84F5-99B8F5405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0" y="2345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20" name="Line 36">
                <a:extLst>
                  <a:ext uri="{FF2B5EF4-FFF2-40B4-BE49-F238E27FC236}">
                    <a16:creationId xmlns:a16="http://schemas.microsoft.com/office/drawing/2014/main" id="{2E683921-48E3-433E-BC9B-D62592EBD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0" y="2345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21" name="Line 37">
                <a:extLst>
                  <a:ext uri="{FF2B5EF4-FFF2-40B4-BE49-F238E27FC236}">
                    <a16:creationId xmlns:a16="http://schemas.microsoft.com/office/drawing/2014/main" id="{3EE1C28F-DC12-4747-B18C-1D360EA6C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2345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98022" name="Line 38">
              <a:extLst>
                <a:ext uri="{FF2B5EF4-FFF2-40B4-BE49-F238E27FC236}">
                  <a16:creationId xmlns:a16="http://schemas.microsoft.com/office/drawing/2014/main" id="{27538C33-E560-4190-B6F9-4A2513637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22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8023" name="Line 39">
              <a:extLst>
                <a:ext uri="{FF2B5EF4-FFF2-40B4-BE49-F238E27FC236}">
                  <a16:creationId xmlns:a16="http://schemas.microsoft.com/office/drawing/2014/main" id="{C30D45F0-5E46-49BF-B169-23B9F9171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22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8024" name="Line 40">
              <a:extLst>
                <a:ext uri="{FF2B5EF4-FFF2-40B4-BE49-F238E27FC236}">
                  <a16:creationId xmlns:a16="http://schemas.microsoft.com/office/drawing/2014/main" id="{85215DBB-37D7-4C81-B1A5-561003256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8" y="23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97988" name="Line 4">
            <a:extLst>
              <a:ext uri="{FF2B5EF4-FFF2-40B4-BE49-F238E27FC236}">
                <a16:creationId xmlns:a16="http://schemas.microsoft.com/office/drawing/2014/main" id="{0A546800-45A6-430C-AE2D-1D9E043E6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8525" y="3308350"/>
            <a:ext cx="0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7989" name="Line 5">
            <a:extLst>
              <a:ext uri="{FF2B5EF4-FFF2-40B4-BE49-F238E27FC236}">
                <a16:creationId xmlns:a16="http://schemas.microsoft.com/office/drawing/2014/main" id="{31B5606B-26DC-4570-9CD0-10FF7120A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275" y="3302000"/>
            <a:ext cx="1588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7990" name="Line 6">
            <a:extLst>
              <a:ext uri="{FF2B5EF4-FFF2-40B4-BE49-F238E27FC236}">
                <a16:creationId xmlns:a16="http://schemas.microsoft.com/office/drawing/2014/main" id="{272FE9C0-97CB-4521-96FA-25C3243A6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8888" y="3308350"/>
            <a:ext cx="1587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7993" name="Line 9">
            <a:extLst>
              <a:ext uri="{FF2B5EF4-FFF2-40B4-BE49-F238E27FC236}">
                <a16:creationId xmlns:a16="http://schemas.microsoft.com/office/drawing/2014/main" id="{8708D171-32EC-4FC4-9EB4-2541281BC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4200" y="3359150"/>
            <a:ext cx="0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7994" name="Line 10">
            <a:extLst>
              <a:ext uri="{FF2B5EF4-FFF2-40B4-BE49-F238E27FC236}">
                <a16:creationId xmlns:a16="http://schemas.microsoft.com/office/drawing/2014/main" id="{1F6D92BE-3EAB-435C-95F2-EAE64B617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0413" y="3381375"/>
            <a:ext cx="1587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7995" name="Line 11">
            <a:extLst>
              <a:ext uri="{FF2B5EF4-FFF2-40B4-BE49-F238E27FC236}">
                <a16:creationId xmlns:a16="http://schemas.microsoft.com/office/drawing/2014/main" id="{9A9BE5A4-C72E-4988-A197-AEDAF458B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6313" y="3381375"/>
            <a:ext cx="1587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98100" name="Group 116">
            <a:extLst>
              <a:ext uri="{FF2B5EF4-FFF2-40B4-BE49-F238E27FC236}">
                <a16:creationId xmlns:a16="http://schemas.microsoft.com/office/drawing/2014/main" id="{2912AFD3-30EA-4E64-842D-DD0C4E877101}"/>
              </a:ext>
            </a:extLst>
          </p:cNvPr>
          <p:cNvGrpSpPr>
            <a:grpSpLocks/>
          </p:cNvGrpSpPr>
          <p:nvPr/>
        </p:nvGrpSpPr>
        <p:grpSpPr bwMode="auto">
          <a:xfrm>
            <a:off x="730250" y="1230313"/>
            <a:ext cx="625475" cy="1585912"/>
            <a:chOff x="460" y="799"/>
            <a:chExt cx="394" cy="999"/>
          </a:xfrm>
        </p:grpSpPr>
        <p:sp>
          <p:nvSpPr>
            <p:cNvPr id="298004" name="Text Box 20">
              <a:extLst>
                <a:ext uri="{FF2B5EF4-FFF2-40B4-BE49-F238E27FC236}">
                  <a16:creationId xmlns:a16="http://schemas.microsoft.com/office/drawing/2014/main" id="{8A213D2D-F394-4FDF-AE40-A457540AD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" y="1567"/>
              <a:ext cx="3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1800" b="1">
                  <a:solidFill>
                    <a:schemeClr val="tx1"/>
                  </a:solidFill>
                </a:rPr>
                <a:t>A</a:t>
              </a:r>
              <a:r>
                <a:rPr lang="en-GB" altLang="en-US" sz="1800" b="1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98025" name="Text Box 41">
              <a:extLst>
                <a:ext uri="{FF2B5EF4-FFF2-40B4-BE49-F238E27FC236}">
                  <a16:creationId xmlns:a16="http://schemas.microsoft.com/office/drawing/2014/main" id="{B92DA083-7A7D-40BC-BE61-02462ABB1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" y="799"/>
              <a:ext cx="316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1800" b="1">
                  <a:solidFill>
                    <a:schemeClr val="tx1"/>
                  </a:solidFill>
                </a:rPr>
                <a:t>A</a:t>
              </a:r>
              <a:r>
                <a:rPr lang="en-GB" altLang="en-US" sz="1800" b="1" baseline="-25000">
                  <a:solidFill>
                    <a:schemeClr val="tx1"/>
                  </a:solidFill>
                </a:rPr>
                <a:t>0</a:t>
              </a:r>
            </a:p>
            <a:p>
              <a:pPr algn="l"/>
              <a:r>
                <a:rPr lang="en-GB" altLang="en-US" sz="1800" b="1">
                  <a:solidFill>
                    <a:schemeClr val="tx1"/>
                  </a:solidFill>
                </a:rPr>
                <a:t>A</a:t>
              </a:r>
              <a:r>
                <a:rPr lang="en-GB" altLang="en-US" sz="1800" b="1" baseline="-25000">
                  <a:solidFill>
                    <a:schemeClr val="tx1"/>
                  </a:solidFill>
                </a:rPr>
                <a:t>1</a:t>
              </a:r>
            </a:p>
            <a:p>
              <a:pPr algn="l"/>
              <a:r>
                <a:rPr lang="en-GB" altLang="en-US" sz="1800" b="1">
                  <a:solidFill>
                    <a:schemeClr val="tx1"/>
                  </a:solidFill>
                </a:rPr>
                <a:t>A</a:t>
              </a:r>
              <a:r>
                <a:rPr lang="en-GB" altLang="en-US" sz="1800" b="1" baseline="-2500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98038" name="Group 54">
            <a:extLst>
              <a:ext uri="{FF2B5EF4-FFF2-40B4-BE49-F238E27FC236}">
                <a16:creationId xmlns:a16="http://schemas.microsoft.com/office/drawing/2014/main" id="{27A807F2-C653-437F-9C8E-9E1A2D769DF2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307975"/>
            <a:ext cx="652463" cy="657225"/>
            <a:chOff x="1020" y="1344"/>
            <a:chExt cx="411" cy="414"/>
          </a:xfrm>
        </p:grpSpPr>
        <p:sp>
          <p:nvSpPr>
            <p:cNvPr id="298039" name="Rectangle 55">
              <a:extLst>
                <a:ext uri="{FF2B5EF4-FFF2-40B4-BE49-F238E27FC236}">
                  <a16:creationId xmlns:a16="http://schemas.microsoft.com/office/drawing/2014/main" id="{82AD2287-2EEB-4E19-A862-D1E512E3D3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8040" name="AutoShape 56">
              <a:extLst>
                <a:ext uri="{FF2B5EF4-FFF2-40B4-BE49-F238E27FC236}">
                  <a16:creationId xmlns:a16="http://schemas.microsoft.com/office/drawing/2014/main" id="{86158EE2-F884-40B9-A050-9F4729FA85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8041" name="Line 57">
              <a:extLst>
                <a:ext uri="{FF2B5EF4-FFF2-40B4-BE49-F238E27FC236}">
                  <a16:creationId xmlns:a16="http://schemas.microsoft.com/office/drawing/2014/main" id="{91FAF377-9259-436A-A9A6-15F569D98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98042" name="Group 58">
            <a:extLst>
              <a:ext uri="{FF2B5EF4-FFF2-40B4-BE49-F238E27FC236}">
                <a16:creationId xmlns:a16="http://schemas.microsoft.com/office/drawing/2014/main" id="{E9C246D9-AC70-4044-968D-CD40781F66B2}"/>
              </a:ext>
            </a:extLst>
          </p:cNvPr>
          <p:cNvGrpSpPr>
            <a:grpSpLocks/>
          </p:cNvGrpSpPr>
          <p:nvPr/>
        </p:nvGrpSpPr>
        <p:grpSpPr bwMode="auto">
          <a:xfrm>
            <a:off x="2024063" y="4892675"/>
            <a:ext cx="2447925" cy="522288"/>
            <a:chOff x="1247" y="3339"/>
            <a:chExt cx="1542" cy="329"/>
          </a:xfrm>
        </p:grpSpPr>
        <p:grpSp>
          <p:nvGrpSpPr>
            <p:cNvPr id="298043" name="Group 59">
              <a:extLst>
                <a:ext uri="{FF2B5EF4-FFF2-40B4-BE49-F238E27FC236}">
                  <a16:creationId xmlns:a16="http://schemas.microsoft.com/office/drawing/2014/main" id="{41F80600-902E-4D54-AC7A-77FF9F189B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3339"/>
              <a:ext cx="90" cy="329"/>
              <a:chOff x="1292" y="3339"/>
              <a:chExt cx="90" cy="329"/>
            </a:xfrm>
          </p:grpSpPr>
          <p:sp>
            <p:nvSpPr>
              <p:cNvPr id="298044" name="Line 60">
                <a:extLst>
                  <a:ext uri="{FF2B5EF4-FFF2-40B4-BE49-F238E27FC236}">
                    <a16:creationId xmlns:a16="http://schemas.microsoft.com/office/drawing/2014/main" id="{1F935EAC-1D61-4A38-A540-A064E584D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0" y="3548"/>
                <a:ext cx="23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45" name="Oval 61">
                <a:extLst>
                  <a:ext uri="{FF2B5EF4-FFF2-40B4-BE49-F238E27FC236}">
                    <a16:creationId xmlns:a16="http://schemas.microsoft.com/office/drawing/2014/main" id="{125498D3-AC5D-447D-838F-585CFD622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339"/>
                <a:ext cx="90" cy="9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98046" name="Group 62">
              <a:extLst>
                <a:ext uri="{FF2B5EF4-FFF2-40B4-BE49-F238E27FC236}">
                  <a16:creationId xmlns:a16="http://schemas.microsoft.com/office/drawing/2014/main" id="{2D9E7AF6-E970-4D92-9C9A-A835997619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4" y="3339"/>
              <a:ext cx="90" cy="329"/>
              <a:chOff x="1292" y="3339"/>
              <a:chExt cx="90" cy="329"/>
            </a:xfrm>
          </p:grpSpPr>
          <p:sp>
            <p:nvSpPr>
              <p:cNvPr id="298047" name="Line 63">
                <a:extLst>
                  <a:ext uri="{FF2B5EF4-FFF2-40B4-BE49-F238E27FC236}">
                    <a16:creationId xmlns:a16="http://schemas.microsoft.com/office/drawing/2014/main" id="{16A0108B-4502-4645-B7A7-B3F57BB97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0" y="3548"/>
                <a:ext cx="23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48" name="Oval 64">
                <a:extLst>
                  <a:ext uri="{FF2B5EF4-FFF2-40B4-BE49-F238E27FC236}">
                    <a16:creationId xmlns:a16="http://schemas.microsoft.com/office/drawing/2014/main" id="{0381CCEA-DF73-4704-A87A-598A973E2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339"/>
                <a:ext cx="90" cy="9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98049" name="Group 65">
              <a:extLst>
                <a:ext uri="{FF2B5EF4-FFF2-40B4-BE49-F238E27FC236}">
                  <a16:creationId xmlns:a16="http://schemas.microsoft.com/office/drawing/2014/main" id="{A28EDFF5-3E85-47C5-915C-35019910DE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1" y="3339"/>
              <a:ext cx="90" cy="329"/>
              <a:chOff x="1292" y="3339"/>
              <a:chExt cx="90" cy="329"/>
            </a:xfrm>
          </p:grpSpPr>
          <p:sp>
            <p:nvSpPr>
              <p:cNvPr id="298050" name="Line 66">
                <a:extLst>
                  <a:ext uri="{FF2B5EF4-FFF2-40B4-BE49-F238E27FC236}">
                    <a16:creationId xmlns:a16="http://schemas.microsoft.com/office/drawing/2014/main" id="{F05BA206-AA3C-4F19-B044-3825CC5B7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0" y="3548"/>
                <a:ext cx="23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51" name="Oval 67">
                <a:extLst>
                  <a:ext uri="{FF2B5EF4-FFF2-40B4-BE49-F238E27FC236}">
                    <a16:creationId xmlns:a16="http://schemas.microsoft.com/office/drawing/2014/main" id="{2A1DE263-2863-4074-B4CE-2DA338CE6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339"/>
                <a:ext cx="90" cy="9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98052" name="Group 68">
              <a:extLst>
                <a:ext uri="{FF2B5EF4-FFF2-40B4-BE49-F238E27FC236}">
                  <a16:creationId xmlns:a16="http://schemas.microsoft.com/office/drawing/2014/main" id="{8E8B8934-7F96-4AAB-8E71-0D75F1086D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9" y="3339"/>
              <a:ext cx="90" cy="329"/>
              <a:chOff x="1292" y="3339"/>
              <a:chExt cx="90" cy="329"/>
            </a:xfrm>
          </p:grpSpPr>
          <p:sp>
            <p:nvSpPr>
              <p:cNvPr id="298053" name="Line 69">
                <a:extLst>
                  <a:ext uri="{FF2B5EF4-FFF2-40B4-BE49-F238E27FC236}">
                    <a16:creationId xmlns:a16="http://schemas.microsoft.com/office/drawing/2014/main" id="{B015E46E-570A-4091-8165-3AE4B3CAC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0" y="3548"/>
                <a:ext cx="23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54" name="Oval 70">
                <a:extLst>
                  <a:ext uri="{FF2B5EF4-FFF2-40B4-BE49-F238E27FC236}">
                    <a16:creationId xmlns:a16="http://schemas.microsoft.com/office/drawing/2014/main" id="{30B7AF0C-FBED-4C9F-8420-00CC4B7DB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339"/>
                <a:ext cx="90" cy="9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98055" name="Group 71">
              <a:extLst>
                <a:ext uri="{FF2B5EF4-FFF2-40B4-BE49-F238E27FC236}">
                  <a16:creationId xmlns:a16="http://schemas.microsoft.com/office/drawing/2014/main" id="{80B59B81-6101-4BD6-9711-C9C720B9D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6" y="3339"/>
              <a:ext cx="90" cy="329"/>
              <a:chOff x="1292" y="3339"/>
              <a:chExt cx="90" cy="329"/>
            </a:xfrm>
          </p:grpSpPr>
          <p:sp>
            <p:nvSpPr>
              <p:cNvPr id="298056" name="Line 72">
                <a:extLst>
                  <a:ext uri="{FF2B5EF4-FFF2-40B4-BE49-F238E27FC236}">
                    <a16:creationId xmlns:a16="http://schemas.microsoft.com/office/drawing/2014/main" id="{B12377ED-8B4D-4E37-A3A6-250CD4C82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0" y="3548"/>
                <a:ext cx="23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57" name="Oval 73">
                <a:extLst>
                  <a:ext uri="{FF2B5EF4-FFF2-40B4-BE49-F238E27FC236}">
                    <a16:creationId xmlns:a16="http://schemas.microsoft.com/office/drawing/2014/main" id="{AE632896-4F00-42FE-A658-D47D2E202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339"/>
                <a:ext cx="90" cy="9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98058" name="Group 74">
              <a:extLst>
                <a:ext uri="{FF2B5EF4-FFF2-40B4-BE49-F238E27FC236}">
                  <a16:creationId xmlns:a16="http://schemas.microsoft.com/office/drawing/2014/main" id="{F9DF9EE5-02CF-4C23-8846-1E28A37A8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4" y="3339"/>
              <a:ext cx="90" cy="329"/>
              <a:chOff x="1292" y="3339"/>
              <a:chExt cx="90" cy="329"/>
            </a:xfrm>
          </p:grpSpPr>
          <p:sp>
            <p:nvSpPr>
              <p:cNvPr id="298059" name="Line 75">
                <a:extLst>
                  <a:ext uri="{FF2B5EF4-FFF2-40B4-BE49-F238E27FC236}">
                    <a16:creationId xmlns:a16="http://schemas.microsoft.com/office/drawing/2014/main" id="{FBA095E7-4BF5-446F-87AD-2022038AB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0" y="3548"/>
                <a:ext cx="23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60" name="Oval 76">
                <a:extLst>
                  <a:ext uri="{FF2B5EF4-FFF2-40B4-BE49-F238E27FC236}">
                    <a16:creationId xmlns:a16="http://schemas.microsoft.com/office/drawing/2014/main" id="{0272BB5B-42A7-43DB-8873-CACDA05A8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339"/>
                <a:ext cx="90" cy="9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98061" name="Group 77">
              <a:extLst>
                <a:ext uri="{FF2B5EF4-FFF2-40B4-BE49-F238E27FC236}">
                  <a16:creationId xmlns:a16="http://schemas.microsoft.com/office/drawing/2014/main" id="{5C55A58A-CE07-4AB5-A84F-DBB0C5D5B7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1" y="3339"/>
              <a:ext cx="90" cy="329"/>
              <a:chOff x="1292" y="3339"/>
              <a:chExt cx="90" cy="329"/>
            </a:xfrm>
          </p:grpSpPr>
          <p:sp>
            <p:nvSpPr>
              <p:cNvPr id="298062" name="Line 78">
                <a:extLst>
                  <a:ext uri="{FF2B5EF4-FFF2-40B4-BE49-F238E27FC236}">
                    <a16:creationId xmlns:a16="http://schemas.microsoft.com/office/drawing/2014/main" id="{61B341F6-E22A-40BE-8283-C80F0EA0F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0" y="3548"/>
                <a:ext cx="23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63" name="Oval 79">
                <a:extLst>
                  <a:ext uri="{FF2B5EF4-FFF2-40B4-BE49-F238E27FC236}">
                    <a16:creationId xmlns:a16="http://schemas.microsoft.com/office/drawing/2014/main" id="{0A95A4F1-9798-4991-9047-BC20E62F2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339"/>
                <a:ext cx="90" cy="9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98064" name="Group 80">
              <a:extLst>
                <a:ext uri="{FF2B5EF4-FFF2-40B4-BE49-F238E27FC236}">
                  <a16:creationId xmlns:a16="http://schemas.microsoft.com/office/drawing/2014/main" id="{BE3D5BAB-D04A-407A-A71F-D10F47A8A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9" y="3339"/>
              <a:ext cx="90" cy="329"/>
              <a:chOff x="1292" y="3339"/>
              <a:chExt cx="90" cy="329"/>
            </a:xfrm>
          </p:grpSpPr>
          <p:sp>
            <p:nvSpPr>
              <p:cNvPr id="298065" name="Line 81">
                <a:extLst>
                  <a:ext uri="{FF2B5EF4-FFF2-40B4-BE49-F238E27FC236}">
                    <a16:creationId xmlns:a16="http://schemas.microsoft.com/office/drawing/2014/main" id="{312DA40C-5A93-4CF3-AED6-83F75EB54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0" y="3548"/>
                <a:ext cx="23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66" name="Oval 82">
                <a:extLst>
                  <a:ext uri="{FF2B5EF4-FFF2-40B4-BE49-F238E27FC236}">
                    <a16:creationId xmlns:a16="http://schemas.microsoft.com/office/drawing/2014/main" id="{E7A58A4E-E782-4B5D-8AE2-6635FEA86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339"/>
                <a:ext cx="90" cy="9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sp>
        <p:nvSpPr>
          <p:cNvPr id="298067" name="Text Box 83">
            <a:extLst>
              <a:ext uri="{FF2B5EF4-FFF2-40B4-BE49-F238E27FC236}">
                <a16:creationId xmlns:a16="http://schemas.microsoft.com/office/drawing/2014/main" id="{E9CA4BB2-59BB-4F12-BC41-A9D266DCC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50" y="5397500"/>
            <a:ext cx="3240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400" b="1"/>
              <a:t>/O</a:t>
            </a:r>
            <a:r>
              <a:rPr lang="en-GB" altLang="en-US" sz="1400" b="1" baseline="-25000"/>
              <a:t>8    </a:t>
            </a:r>
            <a:r>
              <a:rPr lang="en-GB" altLang="en-US" sz="1400" b="1"/>
              <a:t>/O</a:t>
            </a:r>
            <a:r>
              <a:rPr lang="en-GB" altLang="en-US" sz="1400" b="1" baseline="-25000"/>
              <a:t>9    </a:t>
            </a:r>
            <a:r>
              <a:rPr lang="en-GB" altLang="en-US" sz="1400" b="1"/>
              <a:t>/O</a:t>
            </a:r>
            <a:r>
              <a:rPr lang="en-GB" altLang="en-US" sz="1400" b="1" baseline="-25000"/>
              <a:t>10 </a:t>
            </a:r>
            <a:r>
              <a:rPr lang="en-GB" altLang="en-US" sz="1400" b="1"/>
              <a:t>/O</a:t>
            </a:r>
            <a:r>
              <a:rPr lang="en-GB" altLang="en-US" sz="1400" b="1" baseline="-25000"/>
              <a:t>11  </a:t>
            </a:r>
            <a:r>
              <a:rPr lang="en-GB" altLang="en-US" sz="1400" b="1"/>
              <a:t>/O</a:t>
            </a:r>
            <a:r>
              <a:rPr lang="en-GB" altLang="en-US" sz="1400" b="1" baseline="-25000"/>
              <a:t>12 </a:t>
            </a:r>
            <a:r>
              <a:rPr lang="en-GB" altLang="en-US" sz="1400" b="1"/>
              <a:t>/O</a:t>
            </a:r>
            <a:r>
              <a:rPr lang="en-GB" altLang="en-US" sz="1400" b="1" baseline="-25000"/>
              <a:t>13 </a:t>
            </a:r>
            <a:r>
              <a:rPr lang="en-GB" altLang="en-US" sz="1400" b="1"/>
              <a:t>/O</a:t>
            </a:r>
            <a:r>
              <a:rPr lang="en-GB" altLang="en-US" sz="1400" b="1" baseline="-25000"/>
              <a:t>14 </a:t>
            </a:r>
            <a:r>
              <a:rPr lang="en-GB" altLang="en-US" sz="1400" b="1"/>
              <a:t>/O</a:t>
            </a:r>
            <a:r>
              <a:rPr lang="en-GB" altLang="en-US" sz="1400" b="1" baseline="-25000"/>
              <a:t> 15</a:t>
            </a:r>
          </a:p>
        </p:txBody>
      </p:sp>
      <p:grpSp>
        <p:nvGrpSpPr>
          <p:cNvPr id="298068" name="Group 84">
            <a:extLst>
              <a:ext uri="{FF2B5EF4-FFF2-40B4-BE49-F238E27FC236}">
                <a16:creationId xmlns:a16="http://schemas.microsoft.com/office/drawing/2014/main" id="{AE52C5FB-C5F9-4E60-9364-4D5D93E40504}"/>
              </a:ext>
            </a:extLst>
          </p:cNvPr>
          <p:cNvGrpSpPr>
            <a:grpSpLocks/>
          </p:cNvGrpSpPr>
          <p:nvPr/>
        </p:nvGrpSpPr>
        <p:grpSpPr bwMode="auto">
          <a:xfrm>
            <a:off x="5480050" y="4892675"/>
            <a:ext cx="2447925" cy="522288"/>
            <a:chOff x="1247" y="3339"/>
            <a:chExt cx="1542" cy="329"/>
          </a:xfrm>
        </p:grpSpPr>
        <p:grpSp>
          <p:nvGrpSpPr>
            <p:cNvPr id="298069" name="Group 85">
              <a:extLst>
                <a:ext uri="{FF2B5EF4-FFF2-40B4-BE49-F238E27FC236}">
                  <a16:creationId xmlns:a16="http://schemas.microsoft.com/office/drawing/2014/main" id="{08AA245F-65FE-4831-949E-1BD8A00C7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3339"/>
              <a:ext cx="90" cy="329"/>
              <a:chOff x="1292" y="3339"/>
              <a:chExt cx="90" cy="329"/>
            </a:xfrm>
          </p:grpSpPr>
          <p:sp>
            <p:nvSpPr>
              <p:cNvPr id="298070" name="Line 86">
                <a:extLst>
                  <a:ext uri="{FF2B5EF4-FFF2-40B4-BE49-F238E27FC236}">
                    <a16:creationId xmlns:a16="http://schemas.microsoft.com/office/drawing/2014/main" id="{A3E685A0-0C83-44D6-8E2D-D65AAB1265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0" y="3548"/>
                <a:ext cx="23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71" name="Oval 87">
                <a:extLst>
                  <a:ext uri="{FF2B5EF4-FFF2-40B4-BE49-F238E27FC236}">
                    <a16:creationId xmlns:a16="http://schemas.microsoft.com/office/drawing/2014/main" id="{C1A719E4-133D-431A-8FDC-FDF5927E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339"/>
                <a:ext cx="90" cy="9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98072" name="Group 88">
              <a:extLst>
                <a:ext uri="{FF2B5EF4-FFF2-40B4-BE49-F238E27FC236}">
                  <a16:creationId xmlns:a16="http://schemas.microsoft.com/office/drawing/2014/main" id="{0A26E00F-10ED-4590-B037-00B67B6E3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4" y="3339"/>
              <a:ext cx="90" cy="329"/>
              <a:chOff x="1292" y="3339"/>
              <a:chExt cx="90" cy="329"/>
            </a:xfrm>
          </p:grpSpPr>
          <p:sp>
            <p:nvSpPr>
              <p:cNvPr id="298073" name="Line 89">
                <a:extLst>
                  <a:ext uri="{FF2B5EF4-FFF2-40B4-BE49-F238E27FC236}">
                    <a16:creationId xmlns:a16="http://schemas.microsoft.com/office/drawing/2014/main" id="{62A587E9-C8DB-4ED6-A2B5-B48074CDB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0" y="3548"/>
                <a:ext cx="23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74" name="Oval 90">
                <a:extLst>
                  <a:ext uri="{FF2B5EF4-FFF2-40B4-BE49-F238E27FC236}">
                    <a16:creationId xmlns:a16="http://schemas.microsoft.com/office/drawing/2014/main" id="{534E1746-00D1-42C7-8A6A-0AE006603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339"/>
                <a:ext cx="90" cy="9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98075" name="Group 91">
              <a:extLst>
                <a:ext uri="{FF2B5EF4-FFF2-40B4-BE49-F238E27FC236}">
                  <a16:creationId xmlns:a16="http://schemas.microsoft.com/office/drawing/2014/main" id="{F131677E-8431-4C8E-9D36-55EAFB477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1" y="3339"/>
              <a:ext cx="90" cy="329"/>
              <a:chOff x="1292" y="3339"/>
              <a:chExt cx="90" cy="329"/>
            </a:xfrm>
          </p:grpSpPr>
          <p:sp>
            <p:nvSpPr>
              <p:cNvPr id="298076" name="Line 92">
                <a:extLst>
                  <a:ext uri="{FF2B5EF4-FFF2-40B4-BE49-F238E27FC236}">
                    <a16:creationId xmlns:a16="http://schemas.microsoft.com/office/drawing/2014/main" id="{B2A2D13F-2319-47D5-94C4-644AA4938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0" y="3548"/>
                <a:ext cx="23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77" name="Oval 93">
                <a:extLst>
                  <a:ext uri="{FF2B5EF4-FFF2-40B4-BE49-F238E27FC236}">
                    <a16:creationId xmlns:a16="http://schemas.microsoft.com/office/drawing/2014/main" id="{106D7B90-936E-4936-BF30-9324F36CF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339"/>
                <a:ext cx="90" cy="9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98078" name="Group 94">
              <a:extLst>
                <a:ext uri="{FF2B5EF4-FFF2-40B4-BE49-F238E27FC236}">
                  <a16:creationId xmlns:a16="http://schemas.microsoft.com/office/drawing/2014/main" id="{A96B9330-B24A-479E-965D-0A127FD9A6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9" y="3339"/>
              <a:ext cx="90" cy="329"/>
              <a:chOff x="1292" y="3339"/>
              <a:chExt cx="90" cy="329"/>
            </a:xfrm>
          </p:grpSpPr>
          <p:sp>
            <p:nvSpPr>
              <p:cNvPr id="298079" name="Line 95">
                <a:extLst>
                  <a:ext uri="{FF2B5EF4-FFF2-40B4-BE49-F238E27FC236}">
                    <a16:creationId xmlns:a16="http://schemas.microsoft.com/office/drawing/2014/main" id="{0F15623B-E81C-4668-BB48-9595F846A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0" y="3548"/>
                <a:ext cx="23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80" name="Oval 96">
                <a:extLst>
                  <a:ext uri="{FF2B5EF4-FFF2-40B4-BE49-F238E27FC236}">
                    <a16:creationId xmlns:a16="http://schemas.microsoft.com/office/drawing/2014/main" id="{89333802-3945-4ACC-85D3-FFC44C989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339"/>
                <a:ext cx="90" cy="9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98081" name="Group 97">
              <a:extLst>
                <a:ext uri="{FF2B5EF4-FFF2-40B4-BE49-F238E27FC236}">
                  <a16:creationId xmlns:a16="http://schemas.microsoft.com/office/drawing/2014/main" id="{7CCF3D11-F585-4703-94AB-8B77645571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6" y="3339"/>
              <a:ext cx="90" cy="329"/>
              <a:chOff x="1292" y="3339"/>
              <a:chExt cx="90" cy="329"/>
            </a:xfrm>
          </p:grpSpPr>
          <p:sp>
            <p:nvSpPr>
              <p:cNvPr id="298082" name="Line 98">
                <a:extLst>
                  <a:ext uri="{FF2B5EF4-FFF2-40B4-BE49-F238E27FC236}">
                    <a16:creationId xmlns:a16="http://schemas.microsoft.com/office/drawing/2014/main" id="{6A1298D5-A1DD-4474-96FA-EF5062CFC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0" y="3548"/>
                <a:ext cx="23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83" name="Oval 99">
                <a:extLst>
                  <a:ext uri="{FF2B5EF4-FFF2-40B4-BE49-F238E27FC236}">
                    <a16:creationId xmlns:a16="http://schemas.microsoft.com/office/drawing/2014/main" id="{886F7E05-EE76-4CB0-9B77-2C3DCE6D6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339"/>
                <a:ext cx="90" cy="9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98084" name="Group 100">
              <a:extLst>
                <a:ext uri="{FF2B5EF4-FFF2-40B4-BE49-F238E27FC236}">
                  <a16:creationId xmlns:a16="http://schemas.microsoft.com/office/drawing/2014/main" id="{4CB15673-1036-4405-B963-E27864E48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4" y="3339"/>
              <a:ext cx="90" cy="329"/>
              <a:chOff x="1292" y="3339"/>
              <a:chExt cx="90" cy="329"/>
            </a:xfrm>
          </p:grpSpPr>
          <p:sp>
            <p:nvSpPr>
              <p:cNvPr id="298085" name="Line 101">
                <a:extLst>
                  <a:ext uri="{FF2B5EF4-FFF2-40B4-BE49-F238E27FC236}">
                    <a16:creationId xmlns:a16="http://schemas.microsoft.com/office/drawing/2014/main" id="{BF2FFE33-B0ED-44F4-93A6-648F7DA86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0" y="3548"/>
                <a:ext cx="23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86" name="Oval 102">
                <a:extLst>
                  <a:ext uri="{FF2B5EF4-FFF2-40B4-BE49-F238E27FC236}">
                    <a16:creationId xmlns:a16="http://schemas.microsoft.com/office/drawing/2014/main" id="{C6DB27D0-A720-49A4-B0CD-6E8BAC235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339"/>
                <a:ext cx="90" cy="9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98087" name="Group 103">
              <a:extLst>
                <a:ext uri="{FF2B5EF4-FFF2-40B4-BE49-F238E27FC236}">
                  <a16:creationId xmlns:a16="http://schemas.microsoft.com/office/drawing/2014/main" id="{6814CAD9-76D5-408D-9FDD-B9962E934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1" y="3339"/>
              <a:ext cx="90" cy="329"/>
              <a:chOff x="1292" y="3339"/>
              <a:chExt cx="90" cy="329"/>
            </a:xfrm>
          </p:grpSpPr>
          <p:sp>
            <p:nvSpPr>
              <p:cNvPr id="298088" name="Line 104">
                <a:extLst>
                  <a:ext uri="{FF2B5EF4-FFF2-40B4-BE49-F238E27FC236}">
                    <a16:creationId xmlns:a16="http://schemas.microsoft.com/office/drawing/2014/main" id="{01511C43-74EA-4799-B08F-404EC6D2E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0" y="3548"/>
                <a:ext cx="23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89" name="Oval 105">
                <a:extLst>
                  <a:ext uri="{FF2B5EF4-FFF2-40B4-BE49-F238E27FC236}">
                    <a16:creationId xmlns:a16="http://schemas.microsoft.com/office/drawing/2014/main" id="{8D617DA5-49DD-4EC6-929B-1A182B701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339"/>
                <a:ext cx="90" cy="9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298090" name="Group 106">
              <a:extLst>
                <a:ext uri="{FF2B5EF4-FFF2-40B4-BE49-F238E27FC236}">
                  <a16:creationId xmlns:a16="http://schemas.microsoft.com/office/drawing/2014/main" id="{2B2F5EA7-D092-46E9-8621-B475D3F65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9" y="3339"/>
              <a:ext cx="90" cy="329"/>
              <a:chOff x="1292" y="3339"/>
              <a:chExt cx="90" cy="329"/>
            </a:xfrm>
          </p:grpSpPr>
          <p:sp>
            <p:nvSpPr>
              <p:cNvPr id="298091" name="Line 107">
                <a:extLst>
                  <a:ext uri="{FF2B5EF4-FFF2-40B4-BE49-F238E27FC236}">
                    <a16:creationId xmlns:a16="http://schemas.microsoft.com/office/drawing/2014/main" id="{31E941B3-9148-4886-96C1-646C70A29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20" y="3548"/>
                <a:ext cx="23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8092" name="Oval 108">
                <a:extLst>
                  <a:ext uri="{FF2B5EF4-FFF2-40B4-BE49-F238E27FC236}">
                    <a16:creationId xmlns:a16="http://schemas.microsoft.com/office/drawing/2014/main" id="{FEBD3173-3CF1-4EB9-87B5-76479D687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339"/>
                <a:ext cx="90" cy="9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sp>
        <p:nvSpPr>
          <p:cNvPr id="298093" name="Text Box 109">
            <a:extLst>
              <a:ext uri="{FF2B5EF4-FFF2-40B4-BE49-F238E27FC236}">
                <a16:creationId xmlns:a16="http://schemas.microsoft.com/office/drawing/2014/main" id="{D5905F4E-4368-4E2C-AD18-DD901430F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4605338"/>
            <a:ext cx="2665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 b="1">
                <a:solidFill>
                  <a:schemeClr val="tx1"/>
                </a:solidFill>
              </a:rPr>
              <a:t>0   1    2     3    4     5     6    7 </a:t>
            </a:r>
          </a:p>
        </p:txBody>
      </p:sp>
      <p:sp>
        <p:nvSpPr>
          <p:cNvPr id="298094" name="Text Box 110">
            <a:extLst>
              <a:ext uri="{FF2B5EF4-FFF2-40B4-BE49-F238E27FC236}">
                <a16:creationId xmlns:a16="http://schemas.microsoft.com/office/drawing/2014/main" id="{CB8FCDAD-3EBF-44CB-AC3A-4819F84F2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13" y="4605338"/>
            <a:ext cx="2665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 b="1">
                <a:solidFill>
                  <a:schemeClr val="tx1"/>
                </a:solidFill>
              </a:rPr>
              <a:t>0   1    2     3    4     5     6    7 </a:t>
            </a:r>
          </a:p>
        </p:txBody>
      </p:sp>
      <p:sp>
        <p:nvSpPr>
          <p:cNvPr id="298095" name="Text Box 111">
            <a:extLst>
              <a:ext uri="{FF2B5EF4-FFF2-40B4-BE49-F238E27FC236}">
                <a16:creationId xmlns:a16="http://schemas.microsoft.com/office/drawing/2014/main" id="{EB4EEBAA-FD60-40FA-9998-9E0E56B6F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298096" name="Rectangle 112">
            <a:extLst>
              <a:ext uri="{FF2B5EF4-FFF2-40B4-BE49-F238E27FC236}">
                <a16:creationId xmlns:a16="http://schemas.microsoft.com/office/drawing/2014/main" id="{62619684-ECEF-474F-861F-9F8BFD563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742950"/>
            <a:ext cx="4095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b="1">
                <a:solidFill>
                  <a:srgbClr val="5E51C1"/>
                </a:solidFill>
              </a:rPr>
              <a:t>Draw the circuit for</a:t>
            </a:r>
            <a:r>
              <a:rPr lang="en-GB" altLang="en-US" sz="2000" b="1">
                <a:solidFill>
                  <a:srgbClr val="CC3300"/>
                </a:solidFill>
              </a:rPr>
              <a:t> </a:t>
            </a:r>
            <a:r>
              <a:rPr lang="en-GB" altLang="en-US" sz="2000" b="1">
                <a:solidFill>
                  <a:srgbClr val="5E51C1"/>
                </a:solidFill>
              </a:rPr>
              <a:t>1-of-16 decoder</a:t>
            </a:r>
          </a:p>
        </p:txBody>
      </p:sp>
      <p:sp>
        <p:nvSpPr>
          <p:cNvPr id="298105" name="AutoShape 121">
            <a:extLst>
              <a:ext uri="{FF2B5EF4-FFF2-40B4-BE49-F238E27FC236}">
                <a16:creationId xmlns:a16="http://schemas.microsoft.com/office/drawing/2014/main" id="{261E209A-362F-418C-8C8A-5F45F4151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36900"/>
            <a:ext cx="1689100" cy="1689100"/>
          </a:xfrm>
          <a:prstGeom prst="wedgeRoundRectCallout">
            <a:avLst>
              <a:gd name="adj1" fmla="val 36185"/>
              <a:gd name="adj2" fmla="val -70769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A3 = 0 enables the 1</a:t>
            </a:r>
            <a:r>
              <a:rPr lang="en-US" altLang="en-US" sz="2400" baseline="30000">
                <a:solidFill>
                  <a:srgbClr val="FF0000"/>
                </a:solidFill>
              </a:rPr>
              <a:t>st</a:t>
            </a:r>
            <a:r>
              <a:rPr lang="en-US" altLang="en-US" sz="2400">
                <a:solidFill>
                  <a:srgbClr val="FF0000"/>
                </a:solidFill>
              </a:rPr>
              <a:t> 74LS138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98106" name="AutoShape 122">
            <a:extLst>
              <a:ext uri="{FF2B5EF4-FFF2-40B4-BE49-F238E27FC236}">
                <a16:creationId xmlns:a16="http://schemas.microsoft.com/office/drawing/2014/main" id="{3860983B-72B2-4878-AAC2-68D80017D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787400"/>
            <a:ext cx="1689100" cy="1689100"/>
          </a:xfrm>
          <a:prstGeom prst="wedgeRoundRectCallout">
            <a:avLst>
              <a:gd name="adj1" fmla="val -11185"/>
              <a:gd name="adj2" fmla="val 60056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A3 = 1 enables the 2</a:t>
            </a:r>
            <a:r>
              <a:rPr lang="en-US" altLang="en-US" sz="2400" baseline="30000">
                <a:solidFill>
                  <a:srgbClr val="FF0000"/>
                </a:solidFill>
              </a:rPr>
              <a:t>nd </a:t>
            </a:r>
            <a:r>
              <a:rPr lang="en-US" altLang="en-US" sz="2400">
                <a:solidFill>
                  <a:srgbClr val="FF0000"/>
                </a:solidFill>
              </a:rPr>
              <a:t>74LS138</a:t>
            </a:r>
            <a:endParaRPr lang="en-US" altLang="en-US">
              <a:solidFill>
                <a:srgbClr val="FF0000"/>
              </a:solidFill>
            </a:endParaRPr>
          </a:p>
        </p:txBody>
      </p:sp>
      <p:grpSp>
        <p:nvGrpSpPr>
          <p:cNvPr id="298108" name="Group 124">
            <a:extLst>
              <a:ext uri="{FF2B5EF4-FFF2-40B4-BE49-F238E27FC236}">
                <a16:creationId xmlns:a16="http://schemas.microsoft.com/office/drawing/2014/main" id="{13EC9D57-A76C-4EDA-8B44-604A3263DBE4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436688"/>
            <a:ext cx="4868863" cy="1976437"/>
            <a:chOff x="748" y="905"/>
            <a:chExt cx="3067" cy="1245"/>
          </a:xfrm>
        </p:grpSpPr>
        <p:sp>
          <p:nvSpPr>
            <p:cNvPr id="298031" name="Oval 47">
              <a:extLst>
                <a:ext uri="{FF2B5EF4-FFF2-40B4-BE49-F238E27FC236}">
                  <a16:creationId xmlns:a16="http://schemas.microsoft.com/office/drawing/2014/main" id="{2A0D3313-5A97-405E-8BB3-176DD7708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905"/>
              <a:ext cx="96" cy="96"/>
            </a:xfrm>
            <a:prstGeom prst="ellipse">
              <a:avLst/>
            </a:prstGeom>
            <a:solidFill>
              <a:srgbClr val="2D953C"/>
            </a:solidFill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8032" name="Oval 48">
              <a:extLst>
                <a:ext uri="{FF2B5EF4-FFF2-40B4-BE49-F238E27FC236}">
                  <a16:creationId xmlns:a16="http://schemas.microsoft.com/office/drawing/2014/main" id="{A8F7BE8E-581E-4A86-98FD-C02BB15DB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1359"/>
              <a:ext cx="96" cy="96"/>
            </a:xfrm>
            <a:prstGeom prst="ellipse">
              <a:avLst/>
            </a:prstGeom>
            <a:solidFill>
              <a:srgbClr val="2D953C"/>
            </a:solidFill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8034" name="Oval 50">
              <a:extLst>
                <a:ext uri="{FF2B5EF4-FFF2-40B4-BE49-F238E27FC236}">
                  <a16:creationId xmlns:a16="http://schemas.microsoft.com/office/drawing/2014/main" id="{22C979DF-3132-4DA7-89ED-3A2FE669E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135"/>
              <a:ext cx="96" cy="96"/>
            </a:xfrm>
            <a:prstGeom prst="ellipse">
              <a:avLst/>
            </a:prstGeom>
            <a:solidFill>
              <a:srgbClr val="2D953C"/>
            </a:solidFill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8026" name="Line 42">
              <a:extLst>
                <a:ext uri="{FF2B5EF4-FFF2-40B4-BE49-F238E27FC236}">
                  <a16:creationId xmlns:a16="http://schemas.microsoft.com/office/drawing/2014/main" id="{A2339B7F-9ECC-4488-99F4-6C9336CA4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943"/>
              <a:ext cx="2816" cy="0"/>
            </a:xfrm>
            <a:prstGeom prst="line">
              <a:avLst/>
            </a:prstGeom>
            <a:noFill/>
            <a:ln w="12700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8028" name="Line 44">
              <a:extLst>
                <a:ext uri="{FF2B5EF4-FFF2-40B4-BE49-F238E27FC236}">
                  <a16:creationId xmlns:a16="http://schemas.microsoft.com/office/drawing/2014/main" id="{6261310C-1AA4-4C80-9328-919407135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" y="1423"/>
              <a:ext cx="3019" cy="0"/>
            </a:xfrm>
            <a:prstGeom prst="line">
              <a:avLst/>
            </a:prstGeom>
            <a:noFill/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8029" name="Line 45">
              <a:extLst>
                <a:ext uri="{FF2B5EF4-FFF2-40B4-BE49-F238E27FC236}">
                  <a16:creationId xmlns:a16="http://schemas.microsoft.com/office/drawing/2014/main" id="{282B1486-E44B-4982-BC76-F6E510CDF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5" y="1416"/>
              <a:ext cx="0" cy="725"/>
            </a:xfrm>
            <a:prstGeom prst="line">
              <a:avLst/>
            </a:prstGeom>
            <a:noFill/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8030" name="Line 46">
              <a:extLst>
                <a:ext uri="{FF2B5EF4-FFF2-40B4-BE49-F238E27FC236}">
                  <a16:creationId xmlns:a16="http://schemas.microsoft.com/office/drawing/2014/main" id="{82BFE180-422D-4F60-8E95-85AE54410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3" y="1404"/>
              <a:ext cx="0" cy="672"/>
            </a:xfrm>
            <a:prstGeom prst="line">
              <a:avLst/>
            </a:prstGeom>
            <a:noFill/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8033" name="Line 49">
              <a:extLst>
                <a:ext uri="{FF2B5EF4-FFF2-40B4-BE49-F238E27FC236}">
                  <a16:creationId xmlns:a16="http://schemas.microsoft.com/office/drawing/2014/main" id="{FF34D458-C5C5-4E1E-94A3-58DF2562E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7" y="1177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8035" name="Line 51">
              <a:extLst>
                <a:ext uri="{FF2B5EF4-FFF2-40B4-BE49-F238E27FC236}">
                  <a16:creationId xmlns:a16="http://schemas.microsoft.com/office/drawing/2014/main" id="{22EF0497-8019-4DF5-A161-CFF0770F9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9" y="1177"/>
              <a:ext cx="0" cy="960"/>
            </a:xfrm>
            <a:prstGeom prst="line">
              <a:avLst/>
            </a:prstGeom>
            <a:noFill/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8036" name="Line 52">
              <a:extLst>
                <a:ext uri="{FF2B5EF4-FFF2-40B4-BE49-F238E27FC236}">
                  <a16:creationId xmlns:a16="http://schemas.microsoft.com/office/drawing/2014/main" id="{580C5A00-D45E-4612-8959-4F94CBFAD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8" y="950"/>
              <a:ext cx="0" cy="1200"/>
            </a:xfrm>
            <a:prstGeom prst="line">
              <a:avLst/>
            </a:prstGeom>
            <a:noFill/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8037" name="Line 53">
              <a:extLst>
                <a:ext uri="{FF2B5EF4-FFF2-40B4-BE49-F238E27FC236}">
                  <a16:creationId xmlns:a16="http://schemas.microsoft.com/office/drawing/2014/main" id="{6932155B-3E10-4D41-B704-35D14C1D0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6" y="950"/>
              <a:ext cx="0" cy="1152"/>
            </a:xfrm>
            <a:prstGeom prst="line">
              <a:avLst/>
            </a:prstGeom>
            <a:noFill/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8107" name="Line 123">
              <a:extLst>
                <a:ext uri="{FF2B5EF4-FFF2-40B4-BE49-F238E27FC236}">
                  <a16:creationId xmlns:a16="http://schemas.microsoft.com/office/drawing/2014/main" id="{C26013FC-4F90-45D9-B8A7-F94F065B9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175"/>
              <a:ext cx="2923" cy="0"/>
            </a:xfrm>
            <a:prstGeom prst="line">
              <a:avLst/>
            </a:prstGeom>
            <a:noFill/>
            <a:ln w="12700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9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9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9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9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9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9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9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/>
      <p:bldP spid="298067" grpId="0"/>
      <p:bldP spid="298105" grpId="1" animBg="1"/>
      <p:bldP spid="2981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80F63ACB-780D-4FEA-A2F2-DBD128E9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96605EB6-D060-4A06-B049-E6BBE023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740-1263-4CA3-881C-98B311929C9C}" type="slidenum">
              <a:rPr lang="en-GB" altLang="en-US"/>
              <a:pPr/>
              <a:t>21</a:t>
            </a:fld>
            <a:endParaRPr lang="en-GB" altLang="en-US" sz="1400"/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83E98ED4-F340-4DF4-A5C4-B2F6BF6B4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981075"/>
            <a:ext cx="5976938" cy="8382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Using </a:t>
            </a:r>
            <a:r>
              <a:rPr lang="en-GB" altLang="en-US" sz="3600" u="sng">
                <a:solidFill>
                  <a:srgbClr val="786DCB"/>
                </a:solidFill>
              </a:rPr>
              <a:t>four</a:t>
            </a:r>
            <a:r>
              <a:rPr lang="en-GB" altLang="en-US" sz="3600">
                <a:solidFill>
                  <a:srgbClr val="786DCB"/>
                </a:solidFill>
              </a:rPr>
              <a:t> 74LS138 ICs, design a 1-of-32 Decoder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1376B75F-8566-494B-86D0-A298FD8E9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971800"/>
            <a:ext cx="37338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3600"/>
              <a:t>Decoder</a:t>
            </a:r>
          </a:p>
        </p:txBody>
      </p:sp>
      <p:sp>
        <p:nvSpPr>
          <p:cNvPr id="223236" name="Line 4">
            <a:extLst>
              <a:ext uri="{FF2B5EF4-FFF2-40B4-BE49-F238E27FC236}">
                <a16:creationId xmlns:a16="http://schemas.microsoft.com/office/drawing/2014/main" id="{E99E9225-0159-4B37-855D-FC25E23AF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3237" name="Line 5">
            <a:extLst>
              <a:ext uri="{FF2B5EF4-FFF2-40B4-BE49-F238E27FC236}">
                <a16:creationId xmlns:a16="http://schemas.microsoft.com/office/drawing/2014/main" id="{EE0FD0EC-59DD-4EEA-9A20-6EDC152A7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733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3238" name="Line 6">
            <a:extLst>
              <a:ext uri="{FF2B5EF4-FFF2-40B4-BE49-F238E27FC236}">
                <a16:creationId xmlns:a16="http://schemas.microsoft.com/office/drawing/2014/main" id="{57D27D3F-AB26-4E9C-BC5A-362A06992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267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3239" name="Line 7">
            <a:extLst>
              <a:ext uri="{FF2B5EF4-FFF2-40B4-BE49-F238E27FC236}">
                <a16:creationId xmlns:a16="http://schemas.microsoft.com/office/drawing/2014/main" id="{0BD3F124-9AC7-405C-8891-4D238A8F6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3240" name="Line 8">
            <a:extLst>
              <a:ext uri="{FF2B5EF4-FFF2-40B4-BE49-F238E27FC236}">
                <a16:creationId xmlns:a16="http://schemas.microsoft.com/office/drawing/2014/main" id="{D618AEA6-02D8-46FB-95EB-7ECD0EB57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3241" name="Line 9">
            <a:extLst>
              <a:ext uri="{FF2B5EF4-FFF2-40B4-BE49-F238E27FC236}">
                <a16:creationId xmlns:a16="http://schemas.microsoft.com/office/drawing/2014/main" id="{CFFFFC23-266A-4078-8C8E-61C8C7C66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419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3242" name="Text Box 10">
            <a:extLst>
              <a:ext uri="{FF2B5EF4-FFF2-40B4-BE49-F238E27FC236}">
                <a16:creationId xmlns:a16="http://schemas.microsoft.com/office/drawing/2014/main" id="{2A3CC011-1875-4FD3-90F3-744BE04ED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505200"/>
            <a:ext cx="23495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65000"/>
              </a:lnSpc>
            </a:pPr>
            <a:r>
              <a:rPr lang="en-GB" altLang="en-U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algn="l">
              <a:lnSpc>
                <a:spcPct val="65000"/>
              </a:lnSpc>
            </a:pPr>
            <a:r>
              <a:rPr lang="en-GB" altLang="en-U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algn="l">
              <a:lnSpc>
                <a:spcPct val="65000"/>
              </a:lnSpc>
            </a:pPr>
            <a:r>
              <a:rPr lang="en-GB" altLang="en-US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23243" name="Text Box 11">
            <a:extLst>
              <a:ext uri="{FF2B5EF4-FFF2-40B4-BE49-F238E27FC236}">
                <a16:creationId xmlns:a16="http://schemas.microsoft.com/office/drawing/2014/main" id="{06B90B77-316A-42FC-B094-EB6BB15E5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068638"/>
            <a:ext cx="46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A</a:t>
            </a:r>
            <a:r>
              <a:rPr lang="en-GB" altLang="en-US" sz="1600" b="1" baseline="-25000"/>
              <a:t>0</a:t>
            </a:r>
          </a:p>
        </p:txBody>
      </p:sp>
      <p:sp>
        <p:nvSpPr>
          <p:cNvPr id="223246" name="Text Box 14">
            <a:extLst>
              <a:ext uri="{FF2B5EF4-FFF2-40B4-BE49-F238E27FC236}">
                <a16:creationId xmlns:a16="http://schemas.microsoft.com/office/drawing/2014/main" id="{DCDF96FA-0D36-4EF3-9810-D221670E0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819400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O</a:t>
            </a:r>
            <a:r>
              <a:rPr lang="en-GB" altLang="en-US" sz="1600" b="1" baseline="-25000"/>
              <a:t>0</a:t>
            </a:r>
          </a:p>
        </p:txBody>
      </p:sp>
      <p:sp>
        <p:nvSpPr>
          <p:cNvPr id="223247" name="Text Box 15">
            <a:extLst>
              <a:ext uri="{FF2B5EF4-FFF2-40B4-BE49-F238E27FC236}">
                <a16:creationId xmlns:a16="http://schemas.microsoft.com/office/drawing/2014/main" id="{9BF6DEF7-A0E5-4798-A917-68D11B4D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200400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O</a:t>
            </a:r>
            <a:r>
              <a:rPr lang="en-GB" altLang="en-US" sz="1600" b="1" baseline="-25000"/>
              <a:t>1</a:t>
            </a:r>
          </a:p>
        </p:txBody>
      </p:sp>
      <p:sp>
        <p:nvSpPr>
          <p:cNvPr id="223248" name="Text Box 16">
            <a:extLst>
              <a:ext uri="{FF2B5EF4-FFF2-40B4-BE49-F238E27FC236}">
                <a16:creationId xmlns:a16="http://schemas.microsoft.com/office/drawing/2014/main" id="{A2CB4A3F-D01B-43E3-A15A-76B68D426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958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O</a:t>
            </a:r>
            <a:r>
              <a:rPr lang="en-GB" altLang="en-US" sz="1600" b="1" baseline="-25000"/>
              <a:t>31</a:t>
            </a:r>
          </a:p>
        </p:txBody>
      </p:sp>
      <p:sp>
        <p:nvSpPr>
          <p:cNvPr id="223249" name="AutoShape 17">
            <a:extLst>
              <a:ext uri="{FF2B5EF4-FFF2-40B4-BE49-F238E27FC236}">
                <a16:creationId xmlns:a16="http://schemas.microsoft.com/office/drawing/2014/main" id="{79805436-F1A3-4F40-BA68-FF22984079B0}"/>
              </a:ext>
            </a:extLst>
          </p:cNvPr>
          <p:cNvSpPr>
            <a:spLocks/>
          </p:cNvSpPr>
          <p:nvPr/>
        </p:nvSpPr>
        <p:spPr bwMode="auto">
          <a:xfrm>
            <a:off x="1371600" y="31242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3250" name="AutoShape 18">
            <a:extLst>
              <a:ext uri="{FF2B5EF4-FFF2-40B4-BE49-F238E27FC236}">
                <a16:creationId xmlns:a16="http://schemas.microsoft.com/office/drawing/2014/main" id="{7D963DE3-F0F0-407D-AF12-2336030EC9F2}"/>
              </a:ext>
            </a:extLst>
          </p:cNvPr>
          <p:cNvSpPr>
            <a:spLocks/>
          </p:cNvSpPr>
          <p:nvPr/>
        </p:nvSpPr>
        <p:spPr bwMode="auto">
          <a:xfrm>
            <a:off x="7467600" y="2971800"/>
            <a:ext cx="152400" cy="1524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3251" name="Text Box 19">
            <a:extLst>
              <a:ext uri="{FF2B5EF4-FFF2-40B4-BE49-F238E27FC236}">
                <a16:creationId xmlns:a16="http://schemas.microsoft.com/office/drawing/2014/main" id="{27AB5C4C-1F20-4E21-B554-B0EA4BA35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05200"/>
            <a:ext cx="879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5 inputs</a:t>
            </a:r>
          </a:p>
        </p:txBody>
      </p:sp>
      <p:sp>
        <p:nvSpPr>
          <p:cNvPr id="223252" name="Text Box 20">
            <a:extLst>
              <a:ext uri="{FF2B5EF4-FFF2-40B4-BE49-F238E27FC236}">
                <a16:creationId xmlns:a16="http://schemas.microsoft.com/office/drawing/2014/main" id="{E7F8E556-A63C-4E8F-B3AC-A261E5884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1093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32 outputs</a:t>
            </a:r>
          </a:p>
        </p:txBody>
      </p:sp>
      <p:sp>
        <p:nvSpPr>
          <p:cNvPr id="223254" name="Line 22">
            <a:extLst>
              <a:ext uri="{FF2B5EF4-FFF2-40B4-BE49-F238E27FC236}">
                <a16:creationId xmlns:a16="http://schemas.microsoft.com/office/drawing/2014/main" id="{83D45B29-AA8A-4C16-91E0-AEE7F844A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3255" name="Line 23">
            <a:extLst>
              <a:ext uri="{FF2B5EF4-FFF2-40B4-BE49-F238E27FC236}">
                <a16:creationId xmlns:a16="http://schemas.microsoft.com/office/drawing/2014/main" id="{DF7D9B43-DF38-4A69-BE25-144525321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3256" name="Text Box 24">
            <a:extLst>
              <a:ext uri="{FF2B5EF4-FFF2-40B4-BE49-F238E27FC236}">
                <a16:creationId xmlns:a16="http://schemas.microsoft.com/office/drawing/2014/main" id="{8BBC93CE-BA2C-4427-8F2B-FC0133241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357563"/>
            <a:ext cx="2873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altLang="en-US" sz="1600" b="1"/>
              <a:t>A</a:t>
            </a:r>
            <a:r>
              <a:rPr lang="en-GB" altLang="en-US" sz="1600" b="1" baseline="-25000"/>
              <a:t>1</a:t>
            </a:r>
          </a:p>
        </p:txBody>
      </p:sp>
      <p:sp>
        <p:nvSpPr>
          <p:cNvPr id="223257" name="Text Box 25">
            <a:extLst>
              <a:ext uri="{FF2B5EF4-FFF2-40B4-BE49-F238E27FC236}">
                <a16:creationId xmlns:a16="http://schemas.microsoft.com/office/drawing/2014/main" id="{D3897D42-14E1-4AB8-BF4B-62C4E8D4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573463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en-US" sz="1600" b="1"/>
              <a:t>A</a:t>
            </a:r>
            <a:r>
              <a:rPr lang="en-GB" altLang="en-US" sz="1600" b="1" baseline="-25000"/>
              <a:t>2</a:t>
            </a:r>
          </a:p>
        </p:txBody>
      </p:sp>
      <p:sp>
        <p:nvSpPr>
          <p:cNvPr id="223258" name="Text Box 26">
            <a:extLst>
              <a:ext uri="{FF2B5EF4-FFF2-40B4-BE49-F238E27FC236}">
                <a16:creationId xmlns:a16="http://schemas.microsoft.com/office/drawing/2014/main" id="{434A4287-C4E7-4C32-8CA6-68B4B29CA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860800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en-US" sz="1600" b="1"/>
              <a:t>A</a:t>
            </a:r>
            <a:r>
              <a:rPr lang="en-GB" altLang="en-US" sz="1600" b="1" baseline="-25000"/>
              <a:t>3</a:t>
            </a:r>
          </a:p>
        </p:txBody>
      </p:sp>
      <p:sp>
        <p:nvSpPr>
          <p:cNvPr id="223259" name="Text Box 27">
            <a:extLst>
              <a:ext uri="{FF2B5EF4-FFF2-40B4-BE49-F238E27FC236}">
                <a16:creationId xmlns:a16="http://schemas.microsoft.com/office/drawing/2014/main" id="{A9E7587F-7BF9-4AB1-A6F0-B0ED6DE2A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14972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en-US" sz="1600" b="1"/>
              <a:t>A</a:t>
            </a:r>
            <a:r>
              <a:rPr lang="en-GB" altLang="en-US" sz="1600" b="1" baseline="-25000"/>
              <a:t>4</a:t>
            </a:r>
          </a:p>
        </p:txBody>
      </p:sp>
      <p:grpSp>
        <p:nvGrpSpPr>
          <p:cNvPr id="223260" name="Group 28">
            <a:extLst>
              <a:ext uri="{FF2B5EF4-FFF2-40B4-BE49-F238E27FC236}">
                <a16:creationId xmlns:a16="http://schemas.microsoft.com/office/drawing/2014/main" id="{20748D60-C4B3-4DEB-B3B0-E464FD315EF1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1125538"/>
            <a:ext cx="652462" cy="657225"/>
            <a:chOff x="1020" y="1344"/>
            <a:chExt cx="411" cy="414"/>
          </a:xfrm>
        </p:grpSpPr>
        <p:sp>
          <p:nvSpPr>
            <p:cNvPr id="223261" name="Rectangle 29">
              <a:extLst>
                <a:ext uri="{FF2B5EF4-FFF2-40B4-BE49-F238E27FC236}">
                  <a16:creationId xmlns:a16="http://schemas.microsoft.com/office/drawing/2014/main" id="{FD548896-EBAB-4101-A856-1F1D8F633B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3262" name="AutoShape 30">
              <a:extLst>
                <a:ext uri="{FF2B5EF4-FFF2-40B4-BE49-F238E27FC236}">
                  <a16:creationId xmlns:a16="http://schemas.microsoft.com/office/drawing/2014/main" id="{A1FA78DE-709D-4F97-8CCA-40574543E5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3263" name="Line 31">
              <a:extLst>
                <a:ext uri="{FF2B5EF4-FFF2-40B4-BE49-F238E27FC236}">
                  <a16:creationId xmlns:a16="http://schemas.microsoft.com/office/drawing/2014/main" id="{7FAD5D7D-1CC7-443F-B44F-C288F15E8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23264" name="Text Box 32">
            <a:extLst>
              <a:ext uri="{FF2B5EF4-FFF2-40B4-BE49-F238E27FC236}">
                <a16:creationId xmlns:a16="http://schemas.microsoft.com/office/drawing/2014/main" id="{D5699EC8-8A21-4954-8AE6-1E81E1416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223265" name="Text Box 33">
            <a:extLst>
              <a:ext uri="{FF2B5EF4-FFF2-40B4-BE49-F238E27FC236}">
                <a16:creationId xmlns:a16="http://schemas.microsoft.com/office/drawing/2014/main" id="{3E7AFC38-69DE-4CC6-BFB8-306F031E6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5040313"/>
            <a:ext cx="2516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600"/>
              <a:t>(See the data sheet example)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883DF45B-3B88-436E-AC25-B654F13F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48107A74-BDE3-487D-8175-7F06A388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8E7B-F732-40A2-B196-BAB5D87F170F}" type="slidenum">
              <a:rPr lang="en-GB" altLang="en-US"/>
              <a:pPr/>
              <a:t>22</a:t>
            </a:fld>
            <a:endParaRPr lang="en-GB" altLang="en-US" sz="1400"/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F14BF942-FCDE-465E-A350-786F21C9F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5700" y="711200"/>
            <a:ext cx="6705600" cy="5207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Truth Table of 1-of-32 decoder</a:t>
            </a:r>
          </a:p>
        </p:txBody>
      </p:sp>
      <p:sp>
        <p:nvSpPr>
          <p:cNvPr id="224259" name="Line 3">
            <a:extLst>
              <a:ext uri="{FF2B5EF4-FFF2-40B4-BE49-F238E27FC236}">
                <a16:creationId xmlns:a16="http://schemas.microsoft.com/office/drawing/2014/main" id="{7EE15090-57ED-4446-8579-AB1DA4906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8288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4260" name="Text Box 4">
            <a:extLst>
              <a:ext uri="{FF2B5EF4-FFF2-40B4-BE49-F238E27FC236}">
                <a16:creationId xmlns:a16="http://schemas.microsoft.com/office/drawing/2014/main" id="{F80A6F8F-1619-4081-8615-02B805E8F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47800"/>
            <a:ext cx="259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A</a:t>
            </a:r>
            <a:r>
              <a:rPr lang="en-GB" altLang="en-US" sz="1600" b="1" baseline="-25000"/>
              <a:t>4</a:t>
            </a:r>
            <a:r>
              <a:rPr lang="en-GB" altLang="en-US" sz="1600" b="1"/>
              <a:t>     A</a:t>
            </a:r>
            <a:r>
              <a:rPr lang="en-GB" altLang="en-US" sz="1600" b="1" baseline="-25000"/>
              <a:t>3</a:t>
            </a:r>
            <a:r>
              <a:rPr lang="en-GB" altLang="en-US" sz="1600" b="1"/>
              <a:t>     A</a:t>
            </a:r>
            <a:r>
              <a:rPr lang="en-GB" altLang="en-US" sz="1600" b="1" baseline="-25000"/>
              <a:t>2        </a:t>
            </a:r>
            <a:r>
              <a:rPr lang="en-GB" altLang="en-US" sz="1600" b="1"/>
              <a:t>A</a:t>
            </a:r>
            <a:r>
              <a:rPr lang="en-GB" altLang="en-US" sz="1600" b="1" baseline="-25000"/>
              <a:t>1      </a:t>
            </a:r>
            <a:r>
              <a:rPr lang="en-GB" altLang="en-US" sz="1600" b="1"/>
              <a:t>A</a:t>
            </a:r>
            <a:r>
              <a:rPr lang="en-GB" altLang="en-US" sz="1600" b="1" baseline="-25000"/>
              <a:t>0</a:t>
            </a:r>
          </a:p>
        </p:txBody>
      </p:sp>
      <p:sp>
        <p:nvSpPr>
          <p:cNvPr id="224261" name="Line 5">
            <a:extLst>
              <a:ext uri="{FF2B5EF4-FFF2-40B4-BE49-F238E27FC236}">
                <a16:creationId xmlns:a16="http://schemas.microsoft.com/office/drawing/2014/main" id="{DC500562-F6D9-4AC4-B54F-2760C8672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447800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4262" name="Text Box 6">
            <a:extLst>
              <a:ext uri="{FF2B5EF4-FFF2-40B4-BE49-F238E27FC236}">
                <a16:creationId xmlns:a16="http://schemas.microsoft.com/office/drawing/2014/main" id="{26A6E8D4-DDB7-4356-9FA0-7474F2B7C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4478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Active output</a:t>
            </a:r>
            <a:endParaRPr lang="en-GB" altLang="en-US" sz="1600" b="1" baseline="-25000"/>
          </a:p>
        </p:txBody>
      </p:sp>
      <p:sp>
        <p:nvSpPr>
          <p:cNvPr id="224263" name="Text Box 7">
            <a:extLst>
              <a:ext uri="{FF2B5EF4-FFF2-40B4-BE49-F238E27FC236}">
                <a16:creationId xmlns:a16="http://schemas.microsoft.com/office/drawing/2014/main" id="{2175AD57-7D21-448D-8B07-D77F87CB7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905000"/>
            <a:ext cx="6553200" cy="412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FF0000"/>
                </a:solidFill>
              </a:rPr>
              <a:t>0       0</a:t>
            </a:r>
            <a:r>
              <a:rPr lang="en-GB" altLang="en-US" sz="1600" b="1">
                <a:solidFill>
                  <a:srgbClr val="786DCB"/>
                </a:solidFill>
              </a:rPr>
              <a:t>        0       0       0                                 /O</a:t>
            </a:r>
            <a:r>
              <a:rPr lang="en-GB" altLang="en-US" sz="1600" b="1" baseline="-25000">
                <a:solidFill>
                  <a:srgbClr val="786DCB"/>
                </a:solidFill>
              </a:rPr>
              <a:t>0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	    .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             .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FF0000"/>
                </a:solidFill>
              </a:rPr>
              <a:t>0       0</a:t>
            </a:r>
            <a:r>
              <a:rPr lang="en-GB" altLang="en-US" sz="1600" b="1">
                <a:solidFill>
                  <a:srgbClr val="786DCB"/>
                </a:solidFill>
              </a:rPr>
              <a:t>        1       1       1  		/O</a:t>
            </a:r>
            <a:r>
              <a:rPr lang="en-GB" altLang="en-US" sz="1600" b="1" baseline="-25000">
                <a:solidFill>
                  <a:srgbClr val="786DCB"/>
                </a:solidFill>
              </a:rPr>
              <a:t>7</a:t>
            </a:r>
            <a:endParaRPr lang="en-GB" altLang="en-US" sz="1600" b="1">
              <a:solidFill>
                <a:srgbClr val="786DCB"/>
              </a:solidFill>
            </a:endParaRP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FF0000"/>
                </a:solidFill>
              </a:rPr>
              <a:t>0       1</a:t>
            </a:r>
            <a:r>
              <a:rPr lang="en-GB" altLang="en-US" sz="1600" b="1">
                <a:solidFill>
                  <a:srgbClr val="786DCB"/>
                </a:solidFill>
              </a:rPr>
              <a:t>        0       0       0       		/O</a:t>
            </a:r>
            <a:r>
              <a:rPr lang="en-GB" altLang="en-US" sz="1600" b="1" baseline="-25000">
                <a:solidFill>
                  <a:srgbClr val="786DCB"/>
                </a:solidFill>
              </a:rPr>
              <a:t>8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             .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             .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FF0000"/>
                </a:solidFill>
              </a:rPr>
              <a:t>0       1</a:t>
            </a:r>
            <a:r>
              <a:rPr lang="en-GB" altLang="en-US" sz="1600" b="1">
                <a:solidFill>
                  <a:srgbClr val="786DCB"/>
                </a:solidFill>
              </a:rPr>
              <a:t>        1        1      1        		/O</a:t>
            </a:r>
            <a:r>
              <a:rPr lang="en-GB" altLang="en-US" sz="1600" b="1" baseline="-25000">
                <a:solidFill>
                  <a:srgbClr val="786DCB"/>
                </a:solidFill>
              </a:rPr>
              <a:t>15</a:t>
            </a:r>
            <a:endParaRPr lang="en-GB" altLang="en-US" sz="1600" b="1">
              <a:solidFill>
                <a:srgbClr val="786DCB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FF0000"/>
                </a:solidFill>
              </a:rPr>
              <a:t>1       0</a:t>
            </a:r>
            <a:r>
              <a:rPr lang="en-GB" altLang="en-US" sz="1600" b="1">
                <a:solidFill>
                  <a:srgbClr val="786DCB"/>
                </a:solidFill>
              </a:rPr>
              <a:t>        0        0      0        		/O</a:t>
            </a:r>
            <a:r>
              <a:rPr lang="en-GB" altLang="en-US" sz="1600" b="1" baseline="-25000">
                <a:solidFill>
                  <a:srgbClr val="786DCB"/>
                </a:solidFill>
              </a:rPr>
              <a:t>16</a:t>
            </a:r>
            <a:endParaRPr lang="en-GB" altLang="en-US" sz="1600" b="1">
              <a:solidFill>
                <a:srgbClr val="786DCB"/>
              </a:solidFill>
            </a:endParaRP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             .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             .</a:t>
            </a:r>
          </a:p>
          <a:p>
            <a:pPr>
              <a:spcBef>
                <a:spcPct val="30000"/>
              </a:spcBef>
            </a:pPr>
            <a:r>
              <a:rPr lang="en-GB" altLang="en-US" sz="1600" b="1">
                <a:solidFill>
                  <a:srgbClr val="FF0000"/>
                </a:solidFill>
              </a:rPr>
              <a:t>1       0</a:t>
            </a:r>
            <a:r>
              <a:rPr lang="en-GB" altLang="en-US" sz="1600" b="1">
                <a:solidFill>
                  <a:srgbClr val="786DCB"/>
                </a:solidFill>
              </a:rPr>
              <a:t>        1        1      1		/O</a:t>
            </a:r>
            <a:r>
              <a:rPr lang="en-GB" altLang="en-US" sz="1600" b="1" baseline="-25000">
                <a:solidFill>
                  <a:srgbClr val="786DCB"/>
                </a:solidFill>
              </a:rPr>
              <a:t>23</a:t>
            </a:r>
            <a:endParaRPr lang="en-GB" altLang="en-US" sz="1600" b="1">
              <a:solidFill>
                <a:srgbClr val="786DCB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GB" altLang="en-US" sz="1600" b="1">
                <a:solidFill>
                  <a:srgbClr val="FF0000"/>
                </a:solidFill>
              </a:rPr>
              <a:t>1       1</a:t>
            </a:r>
            <a:r>
              <a:rPr lang="en-GB" altLang="en-US" sz="1600" b="1">
                <a:solidFill>
                  <a:srgbClr val="786DCB"/>
                </a:solidFill>
              </a:rPr>
              <a:t>        0        0      0          		/O</a:t>
            </a:r>
            <a:r>
              <a:rPr lang="en-GB" altLang="en-US" sz="1600" b="1" baseline="-25000">
                <a:solidFill>
                  <a:srgbClr val="786DCB"/>
                </a:solidFill>
              </a:rPr>
              <a:t>24</a:t>
            </a:r>
            <a:endParaRPr lang="en-GB" altLang="en-US" sz="1600" b="1">
              <a:solidFill>
                <a:srgbClr val="786DCB"/>
              </a:solidFill>
            </a:endParaRP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            .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            .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FF0000"/>
                </a:solidFill>
              </a:rPr>
              <a:t>1       1</a:t>
            </a:r>
            <a:r>
              <a:rPr lang="en-GB" altLang="en-US" sz="1600" b="1">
                <a:solidFill>
                  <a:srgbClr val="786DCB"/>
                </a:solidFill>
              </a:rPr>
              <a:t>        1       1       1		/O</a:t>
            </a:r>
            <a:r>
              <a:rPr lang="en-GB" altLang="en-US" sz="1600" b="1" baseline="-25000">
                <a:solidFill>
                  <a:srgbClr val="786DCB"/>
                </a:solidFill>
              </a:rPr>
              <a:t>31</a:t>
            </a:r>
          </a:p>
        </p:txBody>
      </p:sp>
      <p:sp>
        <p:nvSpPr>
          <p:cNvPr id="224267" name="Line 11">
            <a:extLst>
              <a:ext uri="{FF2B5EF4-FFF2-40B4-BE49-F238E27FC236}">
                <a16:creationId xmlns:a16="http://schemas.microsoft.com/office/drawing/2014/main" id="{A1BF515D-77F0-4054-8CC6-F58114341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100" y="2882900"/>
            <a:ext cx="6172200" cy="0"/>
          </a:xfrm>
          <a:prstGeom prst="line">
            <a:avLst/>
          </a:prstGeom>
          <a:noFill/>
          <a:ln w="19050">
            <a:solidFill>
              <a:srgbClr val="2D953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4268" name="Line 12">
            <a:extLst>
              <a:ext uri="{FF2B5EF4-FFF2-40B4-BE49-F238E27FC236}">
                <a16:creationId xmlns:a16="http://schemas.microsoft.com/office/drawing/2014/main" id="{8BFA7530-A74B-411B-B530-1973B9B22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3873500"/>
            <a:ext cx="6172200" cy="0"/>
          </a:xfrm>
          <a:prstGeom prst="line">
            <a:avLst/>
          </a:prstGeom>
          <a:noFill/>
          <a:ln w="19050">
            <a:solidFill>
              <a:srgbClr val="2D953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4269" name="Line 13">
            <a:extLst>
              <a:ext uri="{FF2B5EF4-FFF2-40B4-BE49-F238E27FC236}">
                <a16:creationId xmlns:a16="http://schemas.microsoft.com/office/drawing/2014/main" id="{0F1CE3DA-957C-44E7-99ED-5604133BD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4978400"/>
            <a:ext cx="6172200" cy="0"/>
          </a:xfrm>
          <a:prstGeom prst="line">
            <a:avLst/>
          </a:prstGeom>
          <a:noFill/>
          <a:ln w="19050">
            <a:solidFill>
              <a:srgbClr val="2D953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4270" name="AutoShape 14">
            <a:extLst>
              <a:ext uri="{FF2B5EF4-FFF2-40B4-BE49-F238E27FC236}">
                <a16:creationId xmlns:a16="http://schemas.microsoft.com/office/drawing/2014/main" id="{2D45FEC1-A5ED-44D6-879E-8AC0DE742998}"/>
              </a:ext>
            </a:extLst>
          </p:cNvPr>
          <p:cNvSpPr>
            <a:spLocks/>
          </p:cNvSpPr>
          <p:nvPr/>
        </p:nvSpPr>
        <p:spPr bwMode="auto">
          <a:xfrm>
            <a:off x="1130300" y="1866900"/>
            <a:ext cx="50800" cy="1003300"/>
          </a:xfrm>
          <a:prstGeom prst="leftBrace">
            <a:avLst>
              <a:gd name="adj1" fmla="val 16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4271" name="AutoShape 15">
            <a:extLst>
              <a:ext uri="{FF2B5EF4-FFF2-40B4-BE49-F238E27FC236}">
                <a16:creationId xmlns:a16="http://schemas.microsoft.com/office/drawing/2014/main" id="{F6DC35B7-B90C-4FFC-ACCA-1C9AB0775596}"/>
              </a:ext>
            </a:extLst>
          </p:cNvPr>
          <p:cNvSpPr>
            <a:spLocks/>
          </p:cNvSpPr>
          <p:nvPr/>
        </p:nvSpPr>
        <p:spPr bwMode="auto">
          <a:xfrm>
            <a:off x="1092200" y="29718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4272" name="AutoShape 16">
            <a:extLst>
              <a:ext uri="{FF2B5EF4-FFF2-40B4-BE49-F238E27FC236}">
                <a16:creationId xmlns:a16="http://schemas.microsoft.com/office/drawing/2014/main" id="{0691C69B-A12D-4EA8-8C3D-8E3AFD5F8570}"/>
              </a:ext>
            </a:extLst>
          </p:cNvPr>
          <p:cNvSpPr>
            <a:spLocks/>
          </p:cNvSpPr>
          <p:nvPr/>
        </p:nvSpPr>
        <p:spPr bwMode="auto">
          <a:xfrm>
            <a:off x="1092200" y="3924300"/>
            <a:ext cx="63500" cy="990600"/>
          </a:xfrm>
          <a:prstGeom prst="leftBrace">
            <a:avLst>
              <a:gd name="adj1" fmla="val 13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4273" name="AutoShape 17">
            <a:extLst>
              <a:ext uri="{FF2B5EF4-FFF2-40B4-BE49-F238E27FC236}">
                <a16:creationId xmlns:a16="http://schemas.microsoft.com/office/drawing/2014/main" id="{DFEA77DD-5B9A-419C-AABC-924534A3E4F8}"/>
              </a:ext>
            </a:extLst>
          </p:cNvPr>
          <p:cNvSpPr>
            <a:spLocks/>
          </p:cNvSpPr>
          <p:nvPr/>
        </p:nvSpPr>
        <p:spPr bwMode="auto">
          <a:xfrm>
            <a:off x="1117600" y="5067300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4274" name="Text Box 18">
            <a:extLst>
              <a:ext uri="{FF2B5EF4-FFF2-40B4-BE49-F238E27FC236}">
                <a16:creationId xmlns:a16="http://schemas.microsoft.com/office/drawing/2014/main" id="{A6A7281C-DBE0-4628-BFF6-028F73AA0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209550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2D953C"/>
                </a:solidFill>
              </a:rPr>
              <a:t>IC</a:t>
            </a:r>
            <a:r>
              <a:rPr lang="en-GB" altLang="en-US" sz="1800" b="1" baseline="-25000">
                <a:solidFill>
                  <a:srgbClr val="2D953C"/>
                </a:solidFill>
              </a:rPr>
              <a:t>1</a:t>
            </a:r>
          </a:p>
        </p:txBody>
      </p:sp>
      <p:sp>
        <p:nvSpPr>
          <p:cNvPr id="224275" name="Text Box 19">
            <a:extLst>
              <a:ext uri="{FF2B5EF4-FFF2-40B4-BE49-F238E27FC236}">
                <a16:creationId xmlns:a16="http://schemas.microsoft.com/office/drawing/2014/main" id="{C111B969-4F95-48E0-9589-0A907302E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31257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2D953C"/>
                </a:solidFill>
              </a:rPr>
              <a:t>IC</a:t>
            </a:r>
            <a:r>
              <a:rPr lang="en-GB" altLang="en-US" sz="1800" b="1" baseline="-25000">
                <a:solidFill>
                  <a:srgbClr val="2D953C"/>
                </a:solidFill>
              </a:rPr>
              <a:t>2</a:t>
            </a:r>
          </a:p>
        </p:txBody>
      </p:sp>
      <p:sp>
        <p:nvSpPr>
          <p:cNvPr id="224276" name="Text Box 20">
            <a:extLst>
              <a:ext uri="{FF2B5EF4-FFF2-40B4-BE49-F238E27FC236}">
                <a16:creationId xmlns:a16="http://schemas.microsoft.com/office/drawing/2014/main" id="{B95680EA-C4BB-4E64-A723-4B7024742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052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2D953C"/>
                </a:solidFill>
              </a:rPr>
              <a:t>IC</a:t>
            </a:r>
            <a:r>
              <a:rPr lang="en-GB" altLang="en-US" sz="1800" b="1" baseline="-25000">
                <a:solidFill>
                  <a:srgbClr val="2D953C"/>
                </a:solidFill>
              </a:rPr>
              <a:t>3</a:t>
            </a:r>
          </a:p>
        </p:txBody>
      </p:sp>
      <p:sp>
        <p:nvSpPr>
          <p:cNvPr id="224277" name="Text Box 21">
            <a:extLst>
              <a:ext uri="{FF2B5EF4-FFF2-40B4-BE49-F238E27FC236}">
                <a16:creationId xmlns:a16="http://schemas.microsoft.com/office/drawing/2014/main" id="{689BABD5-8180-463B-A820-F119C1FE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53355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D953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2D953C"/>
                </a:solidFill>
              </a:rPr>
              <a:t>IC</a:t>
            </a:r>
            <a:r>
              <a:rPr lang="en-GB" altLang="en-US" sz="1800" b="1" baseline="-25000">
                <a:solidFill>
                  <a:srgbClr val="2D953C"/>
                </a:solidFill>
              </a:rPr>
              <a:t>4</a:t>
            </a:r>
          </a:p>
        </p:txBody>
      </p:sp>
      <p:sp>
        <p:nvSpPr>
          <p:cNvPr id="224278" name="Line 22">
            <a:extLst>
              <a:ext uri="{FF2B5EF4-FFF2-40B4-BE49-F238E27FC236}">
                <a16:creationId xmlns:a16="http://schemas.microsoft.com/office/drawing/2014/main" id="{3B223847-A829-41E2-B5C4-35058A99B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524000"/>
            <a:ext cx="0" cy="4800600"/>
          </a:xfrm>
          <a:prstGeom prst="line">
            <a:avLst/>
          </a:prstGeom>
          <a:noFill/>
          <a:ln w="19050">
            <a:solidFill>
              <a:srgbClr val="2D953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24279" name="Group 23">
            <a:extLst>
              <a:ext uri="{FF2B5EF4-FFF2-40B4-BE49-F238E27FC236}">
                <a16:creationId xmlns:a16="http://schemas.microsoft.com/office/drawing/2014/main" id="{A9D1E5BD-5F1C-4C65-9890-E9F068006EB5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765175"/>
            <a:ext cx="652462" cy="657225"/>
            <a:chOff x="1020" y="1344"/>
            <a:chExt cx="411" cy="414"/>
          </a:xfrm>
        </p:grpSpPr>
        <p:sp>
          <p:nvSpPr>
            <p:cNvPr id="224280" name="Rectangle 24">
              <a:extLst>
                <a:ext uri="{FF2B5EF4-FFF2-40B4-BE49-F238E27FC236}">
                  <a16:creationId xmlns:a16="http://schemas.microsoft.com/office/drawing/2014/main" id="{6BCF211F-6633-468E-8582-99232FA00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4281" name="AutoShape 25">
              <a:extLst>
                <a:ext uri="{FF2B5EF4-FFF2-40B4-BE49-F238E27FC236}">
                  <a16:creationId xmlns:a16="http://schemas.microsoft.com/office/drawing/2014/main" id="{7DBB5140-D1BE-4812-90DD-DA4B8785E3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4282" name="Line 26">
              <a:extLst>
                <a:ext uri="{FF2B5EF4-FFF2-40B4-BE49-F238E27FC236}">
                  <a16:creationId xmlns:a16="http://schemas.microsoft.com/office/drawing/2014/main" id="{C98A87FE-02EB-4107-ACEE-A860D503F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24283" name="Text Box 27">
            <a:extLst>
              <a:ext uri="{FF2B5EF4-FFF2-40B4-BE49-F238E27FC236}">
                <a16:creationId xmlns:a16="http://schemas.microsoft.com/office/drawing/2014/main" id="{3C9A2F2C-FC4D-4059-B3F4-56F6E16C8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4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4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4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4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4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4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4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4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42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42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42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42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42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42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42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74" grpId="0"/>
      <p:bldP spid="224275" grpId="0"/>
      <p:bldP spid="224276" grpId="0"/>
      <p:bldP spid="2242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4B197C85-D06B-419D-B6C0-86516706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7E9CA1F0-B77E-48F3-B677-A4EAAA3F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2D85-4C97-4715-942A-91DEF96600B5}" type="slidenum">
              <a:rPr lang="en-GB" altLang="en-US"/>
              <a:pPr/>
              <a:t>23</a:t>
            </a:fld>
            <a:endParaRPr lang="en-GB" altLang="en-US" sz="1400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B48AE315-9CB8-4247-AD79-C63F78171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5700" y="711200"/>
            <a:ext cx="6705600" cy="5207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Truth Table of 1-of-32 decoder</a:t>
            </a:r>
          </a:p>
        </p:txBody>
      </p:sp>
      <p:sp>
        <p:nvSpPr>
          <p:cNvPr id="349187" name="Line 3">
            <a:extLst>
              <a:ext uri="{FF2B5EF4-FFF2-40B4-BE49-F238E27FC236}">
                <a16:creationId xmlns:a16="http://schemas.microsoft.com/office/drawing/2014/main" id="{E267E155-9B12-45E2-88A4-CD1B4D6DD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8288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49188" name="Text Box 4">
            <a:extLst>
              <a:ext uri="{FF2B5EF4-FFF2-40B4-BE49-F238E27FC236}">
                <a16:creationId xmlns:a16="http://schemas.microsoft.com/office/drawing/2014/main" id="{6435D3A8-4816-4318-8245-86BF8F2B0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47800"/>
            <a:ext cx="259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A</a:t>
            </a:r>
            <a:r>
              <a:rPr lang="en-GB" altLang="en-US" sz="1600" b="1" baseline="-25000"/>
              <a:t>4</a:t>
            </a:r>
            <a:r>
              <a:rPr lang="en-GB" altLang="en-US" sz="1600" b="1"/>
              <a:t>     A</a:t>
            </a:r>
            <a:r>
              <a:rPr lang="en-GB" altLang="en-US" sz="1600" b="1" baseline="-25000"/>
              <a:t>3</a:t>
            </a:r>
            <a:r>
              <a:rPr lang="en-GB" altLang="en-US" sz="1600" b="1"/>
              <a:t>     A</a:t>
            </a:r>
            <a:r>
              <a:rPr lang="en-GB" altLang="en-US" sz="1600" b="1" baseline="-25000"/>
              <a:t>2       </a:t>
            </a:r>
            <a:r>
              <a:rPr lang="en-GB" altLang="en-US" sz="1600" b="1"/>
              <a:t>A</a:t>
            </a:r>
            <a:r>
              <a:rPr lang="en-GB" altLang="en-US" sz="1600" b="1" baseline="-25000"/>
              <a:t>1      </a:t>
            </a:r>
            <a:r>
              <a:rPr lang="en-GB" altLang="en-US" sz="1600" b="1"/>
              <a:t>A</a:t>
            </a:r>
            <a:r>
              <a:rPr lang="en-GB" altLang="en-US" sz="1600" b="1" baseline="-25000"/>
              <a:t>0</a:t>
            </a:r>
          </a:p>
        </p:txBody>
      </p:sp>
      <p:sp>
        <p:nvSpPr>
          <p:cNvPr id="349189" name="Line 5">
            <a:extLst>
              <a:ext uri="{FF2B5EF4-FFF2-40B4-BE49-F238E27FC236}">
                <a16:creationId xmlns:a16="http://schemas.microsoft.com/office/drawing/2014/main" id="{94E5BDE3-CC55-4FB4-9193-6221E73A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447800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49190" name="Text Box 6">
            <a:extLst>
              <a:ext uri="{FF2B5EF4-FFF2-40B4-BE49-F238E27FC236}">
                <a16:creationId xmlns:a16="http://schemas.microsoft.com/office/drawing/2014/main" id="{30C3A785-0FE5-4B25-A275-64930E657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44780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Active output</a:t>
            </a:r>
            <a:endParaRPr lang="en-GB" altLang="en-US" sz="1600" b="1" baseline="-25000"/>
          </a:p>
        </p:txBody>
      </p:sp>
      <p:sp>
        <p:nvSpPr>
          <p:cNvPr id="349191" name="Text Box 7">
            <a:extLst>
              <a:ext uri="{FF2B5EF4-FFF2-40B4-BE49-F238E27FC236}">
                <a16:creationId xmlns:a16="http://schemas.microsoft.com/office/drawing/2014/main" id="{C4090650-D759-434E-9F24-650045C4B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905000"/>
            <a:ext cx="6553200" cy="412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FF0000"/>
                </a:solidFill>
              </a:rPr>
              <a:t>0       0</a:t>
            </a:r>
            <a:r>
              <a:rPr lang="en-GB" altLang="en-US" sz="1600" b="1">
                <a:solidFill>
                  <a:srgbClr val="786DCB"/>
                </a:solidFill>
              </a:rPr>
              <a:t>        0       0       0                                 /O</a:t>
            </a:r>
            <a:r>
              <a:rPr lang="en-GB" altLang="en-US" sz="1600" b="1" baseline="-25000">
                <a:solidFill>
                  <a:srgbClr val="786DCB"/>
                </a:solidFill>
              </a:rPr>
              <a:t>0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	    .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             .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FF0000"/>
                </a:solidFill>
              </a:rPr>
              <a:t>0       0</a:t>
            </a:r>
            <a:r>
              <a:rPr lang="en-GB" altLang="en-US" sz="1600" b="1">
                <a:solidFill>
                  <a:srgbClr val="786DCB"/>
                </a:solidFill>
              </a:rPr>
              <a:t>        1       1       1  		/O</a:t>
            </a:r>
            <a:r>
              <a:rPr lang="en-GB" altLang="en-US" sz="1600" b="1" baseline="-25000">
                <a:solidFill>
                  <a:srgbClr val="786DCB"/>
                </a:solidFill>
              </a:rPr>
              <a:t>7</a:t>
            </a:r>
            <a:endParaRPr lang="en-GB" altLang="en-US" sz="1600" b="1">
              <a:solidFill>
                <a:srgbClr val="786DCB"/>
              </a:solidFill>
            </a:endParaRP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FF0000"/>
                </a:solidFill>
              </a:rPr>
              <a:t>0       1</a:t>
            </a:r>
            <a:r>
              <a:rPr lang="en-GB" altLang="en-US" sz="1600" b="1">
                <a:solidFill>
                  <a:srgbClr val="786DCB"/>
                </a:solidFill>
              </a:rPr>
              <a:t>        0       0       0       		/O</a:t>
            </a:r>
            <a:r>
              <a:rPr lang="en-GB" altLang="en-US" sz="1600" b="1" baseline="-25000">
                <a:solidFill>
                  <a:srgbClr val="786DCB"/>
                </a:solidFill>
              </a:rPr>
              <a:t>8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             .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             .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FF0000"/>
                </a:solidFill>
              </a:rPr>
              <a:t>0       1</a:t>
            </a:r>
            <a:r>
              <a:rPr lang="en-GB" altLang="en-US" sz="1600" b="1">
                <a:solidFill>
                  <a:srgbClr val="786DCB"/>
                </a:solidFill>
              </a:rPr>
              <a:t>        1        1      1        		/O</a:t>
            </a:r>
            <a:r>
              <a:rPr lang="en-GB" altLang="en-US" sz="1600" b="1" baseline="-25000">
                <a:solidFill>
                  <a:srgbClr val="786DCB"/>
                </a:solidFill>
              </a:rPr>
              <a:t>15</a:t>
            </a:r>
            <a:endParaRPr lang="en-GB" altLang="en-US" sz="1600" b="1">
              <a:solidFill>
                <a:srgbClr val="786DCB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FF0000"/>
                </a:solidFill>
              </a:rPr>
              <a:t>1       0</a:t>
            </a:r>
            <a:r>
              <a:rPr lang="en-GB" altLang="en-US" sz="1600" b="1">
                <a:solidFill>
                  <a:srgbClr val="786DCB"/>
                </a:solidFill>
              </a:rPr>
              <a:t>        0        0      0        		/O</a:t>
            </a:r>
            <a:r>
              <a:rPr lang="en-GB" altLang="en-US" sz="1600" b="1" baseline="-25000">
                <a:solidFill>
                  <a:srgbClr val="786DCB"/>
                </a:solidFill>
              </a:rPr>
              <a:t>16</a:t>
            </a:r>
            <a:endParaRPr lang="en-GB" altLang="en-US" sz="1600" b="1">
              <a:solidFill>
                <a:srgbClr val="786DCB"/>
              </a:solidFill>
            </a:endParaRP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             .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             .</a:t>
            </a:r>
          </a:p>
          <a:p>
            <a:pPr>
              <a:spcBef>
                <a:spcPct val="30000"/>
              </a:spcBef>
            </a:pPr>
            <a:r>
              <a:rPr lang="en-GB" altLang="en-US" sz="1600" b="1">
                <a:solidFill>
                  <a:srgbClr val="FF0000"/>
                </a:solidFill>
              </a:rPr>
              <a:t>1       0</a:t>
            </a:r>
            <a:r>
              <a:rPr lang="en-GB" altLang="en-US" sz="1600" b="1">
                <a:solidFill>
                  <a:srgbClr val="786DCB"/>
                </a:solidFill>
              </a:rPr>
              <a:t>        1        1      1		/O</a:t>
            </a:r>
            <a:r>
              <a:rPr lang="en-GB" altLang="en-US" sz="1600" b="1" baseline="-25000">
                <a:solidFill>
                  <a:srgbClr val="786DCB"/>
                </a:solidFill>
              </a:rPr>
              <a:t>23</a:t>
            </a:r>
            <a:endParaRPr lang="en-GB" altLang="en-US" sz="1600" b="1">
              <a:solidFill>
                <a:srgbClr val="786DCB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spcAft>
                <a:spcPct val="10000"/>
              </a:spcAft>
            </a:pPr>
            <a:r>
              <a:rPr lang="en-GB" altLang="en-US" sz="1600" b="1">
                <a:solidFill>
                  <a:srgbClr val="FF0000"/>
                </a:solidFill>
              </a:rPr>
              <a:t>1       1</a:t>
            </a:r>
            <a:r>
              <a:rPr lang="en-GB" altLang="en-US" sz="1600" b="1">
                <a:solidFill>
                  <a:srgbClr val="786DCB"/>
                </a:solidFill>
              </a:rPr>
              <a:t>        0        0      0          		/O</a:t>
            </a:r>
            <a:r>
              <a:rPr lang="en-GB" altLang="en-US" sz="1600" b="1" baseline="-25000">
                <a:solidFill>
                  <a:srgbClr val="786DCB"/>
                </a:solidFill>
              </a:rPr>
              <a:t>24</a:t>
            </a:r>
            <a:endParaRPr lang="en-GB" altLang="en-US" sz="1600" b="1">
              <a:solidFill>
                <a:srgbClr val="786DCB"/>
              </a:solidFill>
            </a:endParaRP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            .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            .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altLang="en-US" sz="1600" b="1">
                <a:solidFill>
                  <a:srgbClr val="FF0000"/>
                </a:solidFill>
              </a:rPr>
              <a:t>1       1</a:t>
            </a:r>
            <a:r>
              <a:rPr lang="en-GB" altLang="en-US" sz="1600" b="1">
                <a:solidFill>
                  <a:srgbClr val="786DCB"/>
                </a:solidFill>
              </a:rPr>
              <a:t>        1       1       1		/O</a:t>
            </a:r>
            <a:r>
              <a:rPr lang="en-GB" altLang="en-US" sz="1600" b="1" baseline="-25000">
                <a:solidFill>
                  <a:srgbClr val="786DCB"/>
                </a:solidFill>
              </a:rPr>
              <a:t>31</a:t>
            </a:r>
          </a:p>
        </p:txBody>
      </p:sp>
      <p:sp>
        <p:nvSpPr>
          <p:cNvPr id="349192" name="Line 8">
            <a:extLst>
              <a:ext uri="{FF2B5EF4-FFF2-40B4-BE49-F238E27FC236}">
                <a16:creationId xmlns:a16="http://schemas.microsoft.com/office/drawing/2014/main" id="{ABC3C40D-28B1-4721-B67C-49E592A71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100" y="2882900"/>
            <a:ext cx="6172200" cy="0"/>
          </a:xfrm>
          <a:prstGeom prst="line">
            <a:avLst/>
          </a:prstGeom>
          <a:noFill/>
          <a:ln w="19050">
            <a:solidFill>
              <a:srgbClr val="2D953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49193" name="Line 9">
            <a:extLst>
              <a:ext uri="{FF2B5EF4-FFF2-40B4-BE49-F238E27FC236}">
                <a16:creationId xmlns:a16="http://schemas.microsoft.com/office/drawing/2014/main" id="{549DED65-1BC5-4BE8-A973-7B28A70A5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3873500"/>
            <a:ext cx="6172200" cy="0"/>
          </a:xfrm>
          <a:prstGeom prst="line">
            <a:avLst/>
          </a:prstGeom>
          <a:noFill/>
          <a:ln w="19050">
            <a:solidFill>
              <a:srgbClr val="2D953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49194" name="Line 10">
            <a:extLst>
              <a:ext uri="{FF2B5EF4-FFF2-40B4-BE49-F238E27FC236}">
                <a16:creationId xmlns:a16="http://schemas.microsoft.com/office/drawing/2014/main" id="{44B87C80-AE3A-40EF-8BA9-05A60077C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4978400"/>
            <a:ext cx="6172200" cy="0"/>
          </a:xfrm>
          <a:prstGeom prst="line">
            <a:avLst/>
          </a:prstGeom>
          <a:noFill/>
          <a:ln w="19050">
            <a:solidFill>
              <a:srgbClr val="2D953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49195" name="AutoShape 11">
            <a:extLst>
              <a:ext uri="{FF2B5EF4-FFF2-40B4-BE49-F238E27FC236}">
                <a16:creationId xmlns:a16="http://schemas.microsoft.com/office/drawing/2014/main" id="{4CF07206-775D-4FE2-B550-8AC3A509E591}"/>
              </a:ext>
            </a:extLst>
          </p:cNvPr>
          <p:cNvSpPr>
            <a:spLocks/>
          </p:cNvSpPr>
          <p:nvPr/>
        </p:nvSpPr>
        <p:spPr bwMode="auto">
          <a:xfrm>
            <a:off x="1130300" y="1866900"/>
            <a:ext cx="50800" cy="1003300"/>
          </a:xfrm>
          <a:prstGeom prst="leftBrace">
            <a:avLst>
              <a:gd name="adj1" fmla="val 16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49196" name="AutoShape 12">
            <a:extLst>
              <a:ext uri="{FF2B5EF4-FFF2-40B4-BE49-F238E27FC236}">
                <a16:creationId xmlns:a16="http://schemas.microsoft.com/office/drawing/2014/main" id="{21586E15-77AA-46D0-AD1C-3343A4953EDB}"/>
              </a:ext>
            </a:extLst>
          </p:cNvPr>
          <p:cNvSpPr>
            <a:spLocks/>
          </p:cNvSpPr>
          <p:nvPr/>
        </p:nvSpPr>
        <p:spPr bwMode="auto">
          <a:xfrm>
            <a:off x="1092200" y="29718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49197" name="AutoShape 13">
            <a:extLst>
              <a:ext uri="{FF2B5EF4-FFF2-40B4-BE49-F238E27FC236}">
                <a16:creationId xmlns:a16="http://schemas.microsoft.com/office/drawing/2014/main" id="{0D4D91EF-4ADE-4E6B-9C2E-CE780919C11B}"/>
              </a:ext>
            </a:extLst>
          </p:cNvPr>
          <p:cNvSpPr>
            <a:spLocks/>
          </p:cNvSpPr>
          <p:nvPr/>
        </p:nvSpPr>
        <p:spPr bwMode="auto">
          <a:xfrm>
            <a:off x="1092200" y="3924300"/>
            <a:ext cx="63500" cy="990600"/>
          </a:xfrm>
          <a:prstGeom prst="leftBrace">
            <a:avLst>
              <a:gd name="adj1" fmla="val 13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49198" name="AutoShape 14">
            <a:extLst>
              <a:ext uri="{FF2B5EF4-FFF2-40B4-BE49-F238E27FC236}">
                <a16:creationId xmlns:a16="http://schemas.microsoft.com/office/drawing/2014/main" id="{8541E103-0C8F-4A6F-B93A-424EC60CA83C}"/>
              </a:ext>
            </a:extLst>
          </p:cNvPr>
          <p:cNvSpPr>
            <a:spLocks/>
          </p:cNvSpPr>
          <p:nvPr/>
        </p:nvSpPr>
        <p:spPr bwMode="auto">
          <a:xfrm>
            <a:off x="1117600" y="5067300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49199" name="Text Box 15">
            <a:extLst>
              <a:ext uri="{FF2B5EF4-FFF2-40B4-BE49-F238E27FC236}">
                <a16:creationId xmlns:a16="http://schemas.microsoft.com/office/drawing/2014/main" id="{E272985D-2AC6-4E5D-B377-192C68D9D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209550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2D953C"/>
                </a:solidFill>
              </a:rPr>
              <a:t>IC</a:t>
            </a:r>
            <a:r>
              <a:rPr lang="en-GB" altLang="en-US" sz="1800" b="1" baseline="-25000">
                <a:solidFill>
                  <a:srgbClr val="2D953C"/>
                </a:solidFill>
              </a:rPr>
              <a:t>1</a:t>
            </a:r>
          </a:p>
        </p:txBody>
      </p:sp>
      <p:sp>
        <p:nvSpPr>
          <p:cNvPr id="349200" name="Text Box 16">
            <a:extLst>
              <a:ext uri="{FF2B5EF4-FFF2-40B4-BE49-F238E27FC236}">
                <a16:creationId xmlns:a16="http://schemas.microsoft.com/office/drawing/2014/main" id="{5942CA0B-43F4-4C53-B36D-A4064ED0C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31257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2D953C"/>
                </a:solidFill>
              </a:rPr>
              <a:t>IC</a:t>
            </a:r>
            <a:r>
              <a:rPr lang="en-GB" altLang="en-US" sz="1800" b="1" baseline="-25000">
                <a:solidFill>
                  <a:srgbClr val="2D953C"/>
                </a:solidFill>
              </a:rPr>
              <a:t>2</a:t>
            </a:r>
          </a:p>
        </p:txBody>
      </p:sp>
      <p:sp>
        <p:nvSpPr>
          <p:cNvPr id="349201" name="Text Box 17">
            <a:extLst>
              <a:ext uri="{FF2B5EF4-FFF2-40B4-BE49-F238E27FC236}">
                <a16:creationId xmlns:a16="http://schemas.microsoft.com/office/drawing/2014/main" id="{8450E77F-1202-4DBD-B77E-033717461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052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2D953C"/>
                </a:solidFill>
              </a:rPr>
              <a:t>IC</a:t>
            </a:r>
            <a:r>
              <a:rPr lang="en-GB" altLang="en-US" sz="1800" b="1" baseline="-25000">
                <a:solidFill>
                  <a:srgbClr val="2D953C"/>
                </a:solidFill>
              </a:rPr>
              <a:t>3</a:t>
            </a:r>
          </a:p>
        </p:txBody>
      </p:sp>
      <p:sp>
        <p:nvSpPr>
          <p:cNvPr id="349202" name="Text Box 18">
            <a:extLst>
              <a:ext uri="{FF2B5EF4-FFF2-40B4-BE49-F238E27FC236}">
                <a16:creationId xmlns:a16="http://schemas.microsoft.com/office/drawing/2014/main" id="{7F58CB71-B86A-4B46-B134-DD306E1A4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533558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D953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2D953C"/>
                </a:solidFill>
              </a:rPr>
              <a:t>IC</a:t>
            </a:r>
            <a:r>
              <a:rPr lang="en-GB" altLang="en-US" sz="1800" b="1" baseline="-25000">
                <a:solidFill>
                  <a:srgbClr val="2D953C"/>
                </a:solidFill>
              </a:rPr>
              <a:t>4</a:t>
            </a:r>
          </a:p>
        </p:txBody>
      </p:sp>
      <p:sp>
        <p:nvSpPr>
          <p:cNvPr id="349203" name="Line 19">
            <a:extLst>
              <a:ext uri="{FF2B5EF4-FFF2-40B4-BE49-F238E27FC236}">
                <a16:creationId xmlns:a16="http://schemas.microsoft.com/office/drawing/2014/main" id="{034B0EF3-66D7-480E-B9CB-6515DD74B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524000"/>
            <a:ext cx="0" cy="4800600"/>
          </a:xfrm>
          <a:prstGeom prst="line">
            <a:avLst/>
          </a:prstGeom>
          <a:noFill/>
          <a:ln w="19050">
            <a:solidFill>
              <a:srgbClr val="2D953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49204" name="Group 20">
            <a:extLst>
              <a:ext uri="{FF2B5EF4-FFF2-40B4-BE49-F238E27FC236}">
                <a16:creationId xmlns:a16="http://schemas.microsoft.com/office/drawing/2014/main" id="{6255A02B-4AAB-4F4D-A0E9-85A6056DE26F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765175"/>
            <a:ext cx="652462" cy="657225"/>
            <a:chOff x="1020" y="1344"/>
            <a:chExt cx="411" cy="414"/>
          </a:xfrm>
        </p:grpSpPr>
        <p:sp>
          <p:nvSpPr>
            <p:cNvPr id="349205" name="Rectangle 21">
              <a:extLst>
                <a:ext uri="{FF2B5EF4-FFF2-40B4-BE49-F238E27FC236}">
                  <a16:creationId xmlns:a16="http://schemas.microsoft.com/office/drawing/2014/main" id="{597DF633-7C00-4A86-8FE2-96FF8E37C1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9206" name="AutoShape 22">
              <a:extLst>
                <a:ext uri="{FF2B5EF4-FFF2-40B4-BE49-F238E27FC236}">
                  <a16:creationId xmlns:a16="http://schemas.microsoft.com/office/drawing/2014/main" id="{5E3EBFDB-A0F8-4735-80B6-958DE31027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9207" name="Line 23">
              <a:extLst>
                <a:ext uri="{FF2B5EF4-FFF2-40B4-BE49-F238E27FC236}">
                  <a16:creationId xmlns:a16="http://schemas.microsoft.com/office/drawing/2014/main" id="{48ED5823-381E-458C-86B3-5AB747C1C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49208" name="Text Box 24">
            <a:extLst>
              <a:ext uri="{FF2B5EF4-FFF2-40B4-BE49-F238E27FC236}">
                <a16:creationId xmlns:a16="http://schemas.microsoft.com/office/drawing/2014/main" id="{11AEC1F7-625A-43CF-9BA6-F091C0569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349209" name="AutoShape 25">
            <a:extLst>
              <a:ext uri="{FF2B5EF4-FFF2-40B4-BE49-F238E27FC236}">
                <a16:creationId xmlns:a16="http://schemas.microsoft.com/office/drawing/2014/main" id="{515D7B6A-AA73-421F-8651-855EAEADB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75" y="3089275"/>
            <a:ext cx="2451100" cy="1612900"/>
          </a:xfrm>
          <a:prstGeom prst="wedgeRoundRectCallout">
            <a:avLst>
              <a:gd name="adj1" fmla="val -104727"/>
              <a:gd name="adj2" fmla="val -128148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2400"/>
              <a:t>A</a:t>
            </a:r>
            <a:r>
              <a:rPr lang="en-GB" altLang="en-US" sz="2400" baseline="-25000"/>
              <a:t>3 </a:t>
            </a:r>
            <a:r>
              <a:rPr lang="en-GB" altLang="en-US" sz="2400"/>
              <a:t>and</a:t>
            </a:r>
            <a:r>
              <a:rPr lang="en-GB" altLang="en-US" sz="2400" baseline="-25000"/>
              <a:t> </a:t>
            </a:r>
            <a:r>
              <a:rPr lang="en-GB" altLang="en-US" sz="2400"/>
              <a:t>A</a:t>
            </a:r>
            <a:r>
              <a:rPr lang="en-GB" altLang="en-US"/>
              <a:t>4 </a:t>
            </a:r>
            <a:r>
              <a:rPr lang="en-GB" altLang="en-US" sz="2400"/>
              <a:t>can be used to control which 74LS138 is enabled</a:t>
            </a:r>
            <a:endParaRPr lang="en-US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69ED4222-FBE0-4674-A8EE-684288F7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12" name="Slide Number Placeholder 4">
            <a:extLst>
              <a:ext uri="{FF2B5EF4-FFF2-40B4-BE49-F238E27FC236}">
                <a16:creationId xmlns:a16="http://schemas.microsoft.com/office/drawing/2014/main" id="{721F43D3-0CA2-4773-A0C0-833B9DE1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CE243-0C30-4111-824D-8741580C5CE2}" type="slidenum">
              <a:rPr lang="en-GB" altLang="en-US"/>
              <a:pPr/>
              <a:t>24</a:t>
            </a:fld>
            <a:endParaRPr lang="en-GB" altLang="en-US" sz="1400"/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4D70A736-5DA3-41CE-9C0F-DE3F46061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7100" y="1085850"/>
            <a:ext cx="7258050" cy="474663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1-of-32 decoder implementation</a:t>
            </a:r>
          </a:p>
        </p:txBody>
      </p:sp>
      <p:grpSp>
        <p:nvGrpSpPr>
          <p:cNvPr id="225305" name="Group 25">
            <a:extLst>
              <a:ext uri="{FF2B5EF4-FFF2-40B4-BE49-F238E27FC236}">
                <a16:creationId xmlns:a16="http://schemas.microsoft.com/office/drawing/2014/main" id="{CBF1B225-7F34-4E9C-B88C-8BB1CEB7BF68}"/>
              </a:ext>
            </a:extLst>
          </p:cNvPr>
          <p:cNvGrpSpPr>
            <a:grpSpLocks/>
          </p:cNvGrpSpPr>
          <p:nvPr/>
        </p:nvGrpSpPr>
        <p:grpSpPr bwMode="auto">
          <a:xfrm>
            <a:off x="2079625" y="3606800"/>
            <a:ext cx="503238" cy="720725"/>
            <a:chOff x="1429" y="2160"/>
            <a:chExt cx="317" cy="454"/>
          </a:xfrm>
        </p:grpSpPr>
        <p:sp>
          <p:nvSpPr>
            <p:cNvPr id="225301" name="Oval 21">
              <a:extLst>
                <a:ext uri="{FF2B5EF4-FFF2-40B4-BE49-F238E27FC236}">
                  <a16:creationId xmlns:a16="http://schemas.microsoft.com/office/drawing/2014/main" id="{C9AC571B-DF66-4C4A-80B0-EEC49CB05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296"/>
              <a:ext cx="317" cy="3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5302" name="Rectangle 22">
              <a:extLst>
                <a:ext uri="{FF2B5EF4-FFF2-40B4-BE49-F238E27FC236}">
                  <a16:creationId xmlns:a16="http://schemas.microsoft.com/office/drawing/2014/main" id="{25718663-7261-42BA-A048-CE50259FF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205"/>
              <a:ext cx="317" cy="2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5303" name="Oval 23">
              <a:extLst>
                <a:ext uri="{FF2B5EF4-FFF2-40B4-BE49-F238E27FC236}">
                  <a16:creationId xmlns:a16="http://schemas.microsoft.com/office/drawing/2014/main" id="{6C1930D9-016E-4105-B505-15BD4C604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160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5304" name="Oval 24">
              <a:extLst>
                <a:ext uri="{FF2B5EF4-FFF2-40B4-BE49-F238E27FC236}">
                  <a16:creationId xmlns:a16="http://schemas.microsoft.com/office/drawing/2014/main" id="{9A8062FA-614F-4534-A483-10BDFDFB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60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25306" name="Rectangle 26">
            <a:extLst>
              <a:ext uri="{FF2B5EF4-FFF2-40B4-BE49-F238E27FC236}">
                <a16:creationId xmlns:a16="http://schemas.microsoft.com/office/drawing/2014/main" id="{BDBEF8EB-9C6C-47A4-8724-A5E81D4AF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3" y="4325938"/>
            <a:ext cx="1512887" cy="720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307" name="Text Box 27">
            <a:extLst>
              <a:ext uri="{FF2B5EF4-FFF2-40B4-BE49-F238E27FC236}">
                <a16:creationId xmlns:a16="http://schemas.microsoft.com/office/drawing/2014/main" id="{41278774-0231-4CAD-A698-619719117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363" y="4470400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/>
              <a:t>74LS138</a:t>
            </a:r>
          </a:p>
        </p:txBody>
      </p:sp>
      <p:grpSp>
        <p:nvGrpSpPr>
          <p:cNvPr id="225309" name="Group 29">
            <a:extLst>
              <a:ext uri="{FF2B5EF4-FFF2-40B4-BE49-F238E27FC236}">
                <a16:creationId xmlns:a16="http://schemas.microsoft.com/office/drawing/2014/main" id="{4E5B7DC7-ED25-42FD-BA4B-F506854E21D4}"/>
              </a:ext>
            </a:extLst>
          </p:cNvPr>
          <p:cNvGrpSpPr>
            <a:grpSpLocks/>
          </p:cNvGrpSpPr>
          <p:nvPr/>
        </p:nvGrpSpPr>
        <p:grpSpPr bwMode="auto">
          <a:xfrm>
            <a:off x="3808413" y="3606800"/>
            <a:ext cx="503237" cy="720725"/>
            <a:chOff x="1429" y="2160"/>
            <a:chExt cx="317" cy="454"/>
          </a:xfrm>
        </p:grpSpPr>
        <p:sp>
          <p:nvSpPr>
            <p:cNvPr id="225310" name="Oval 30">
              <a:extLst>
                <a:ext uri="{FF2B5EF4-FFF2-40B4-BE49-F238E27FC236}">
                  <a16:creationId xmlns:a16="http://schemas.microsoft.com/office/drawing/2014/main" id="{4417F20F-0B91-4CD2-9EF7-262C38701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296"/>
              <a:ext cx="317" cy="3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5311" name="Rectangle 31">
              <a:extLst>
                <a:ext uri="{FF2B5EF4-FFF2-40B4-BE49-F238E27FC236}">
                  <a16:creationId xmlns:a16="http://schemas.microsoft.com/office/drawing/2014/main" id="{7918FBEE-A11E-4E8A-99DA-573A892A5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205"/>
              <a:ext cx="317" cy="2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5312" name="Oval 32">
              <a:extLst>
                <a:ext uri="{FF2B5EF4-FFF2-40B4-BE49-F238E27FC236}">
                  <a16:creationId xmlns:a16="http://schemas.microsoft.com/office/drawing/2014/main" id="{6F0FD6C4-CDB1-412D-BF3E-01E1A5F1B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160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5313" name="Oval 33">
              <a:extLst>
                <a:ext uri="{FF2B5EF4-FFF2-40B4-BE49-F238E27FC236}">
                  <a16:creationId xmlns:a16="http://schemas.microsoft.com/office/drawing/2014/main" id="{57B9458C-DEEF-4CE7-AE71-13BCF332E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60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25315" name="Rectangle 35">
            <a:extLst>
              <a:ext uri="{FF2B5EF4-FFF2-40B4-BE49-F238E27FC236}">
                <a16:creationId xmlns:a16="http://schemas.microsoft.com/office/drawing/2014/main" id="{80E500DA-3EC0-45F1-87CF-06198B1B2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225" y="4325938"/>
            <a:ext cx="1512888" cy="720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316" name="Text Box 36">
            <a:extLst>
              <a:ext uri="{FF2B5EF4-FFF2-40B4-BE49-F238E27FC236}">
                <a16:creationId xmlns:a16="http://schemas.microsoft.com/office/drawing/2014/main" id="{D02A7D33-3CCF-4D12-8D8A-C462AE0AF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4470400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/>
              <a:t>74LS138</a:t>
            </a:r>
          </a:p>
        </p:txBody>
      </p:sp>
      <p:grpSp>
        <p:nvGrpSpPr>
          <p:cNvPr id="225317" name="Group 37">
            <a:extLst>
              <a:ext uri="{FF2B5EF4-FFF2-40B4-BE49-F238E27FC236}">
                <a16:creationId xmlns:a16="http://schemas.microsoft.com/office/drawing/2014/main" id="{BAEB6AE2-BD95-44EC-98C6-87589757C55F}"/>
              </a:ext>
            </a:extLst>
          </p:cNvPr>
          <p:cNvGrpSpPr>
            <a:grpSpLocks/>
          </p:cNvGrpSpPr>
          <p:nvPr/>
        </p:nvGrpSpPr>
        <p:grpSpPr bwMode="auto">
          <a:xfrm>
            <a:off x="5319713" y="3606800"/>
            <a:ext cx="503237" cy="720725"/>
            <a:chOff x="1429" y="2160"/>
            <a:chExt cx="317" cy="454"/>
          </a:xfrm>
        </p:grpSpPr>
        <p:sp>
          <p:nvSpPr>
            <p:cNvPr id="225318" name="Oval 38">
              <a:extLst>
                <a:ext uri="{FF2B5EF4-FFF2-40B4-BE49-F238E27FC236}">
                  <a16:creationId xmlns:a16="http://schemas.microsoft.com/office/drawing/2014/main" id="{DA1344A3-8A53-4373-A6F4-5B792042D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296"/>
              <a:ext cx="317" cy="3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5319" name="Rectangle 39">
              <a:extLst>
                <a:ext uri="{FF2B5EF4-FFF2-40B4-BE49-F238E27FC236}">
                  <a16:creationId xmlns:a16="http://schemas.microsoft.com/office/drawing/2014/main" id="{54188DED-5EC6-46DD-902C-169F96666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205"/>
              <a:ext cx="317" cy="2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5320" name="Oval 40">
              <a:extLst>
                <a:ext uri="{FF2B5EF4-FFF2-40B4-BE49-F238E27FC236}">
                  <a16:creationId xmlns:a16="http://schemas.microsoft.com/office/drawing/2014/main" id="{A1171F9E-8106-499D-979D-BE2A7A1F1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160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5321" name="Oval 41">
              <a:extLst>
                <a:ext uri="{FF2B5EF4-FFF2-40B4-BE49-F238E27FC236}">
                  <a16:creationId xmlns:a16="http://schemas.microsoft.com/office/drawing/2014/main" id="{521F595B-A96F-40E9-9512-A6CE7F43D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60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25323" name="Rectangle 43">
            <a:extLst>
              <a:ext uri="{FF2B5EF4-FFF2-40B4-BE49-F238E27FC236}">
                <a16:creationId xmlns:a16="http://schemas.microsoft.com/office/drawing/2014/main" id="{24FD4CC1-4622-489D-BFF7-E581DE6F0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4325938"/>
            <a:ext cx="1512888" cy="720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324" name="Text Box 44">
            <a:extLst>
              <a:ext uri="{FF2B5EF4-FFF2-40B4-BE49-F238E27FC236}">
                <a16:creationId xmlns:a16="http://schemas.microsoft.com/office/drawing/2014/main" id="{DEBE0D1C-1F16-44E0-AA7F-B44E41CF9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4470400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/>
              <a:t>74LS138</a:t>
            </a:r>
          </a:p>
        </p:txBody>
      </p:sp>
      <p:sp>
        <p:nvSpPr>
          <p:cNvPr id="225326" name="Oval 46">
            <a:extLst>
              <a:ext uri="{FF2B5EF4-FFF2-40B4-BE49-F238E27FC236}">
                <a16:creationId xmlns:a16="http://schemas.microsoft.com/office/drawing/2014/main" id="{A693CDD6-4ABA-4D67-83C8-C868DEE11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3" y="3822700"/>
            <a:ext cx="503237" cy="5048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327" name="Rectangle 47">
            <a:extLst>
              <a:ext uri="{FF2B5EF4-FFF2-40B4-BE49-F238E27FC236}">
                <a16:creationId xmlns:a16="http://schemas.microsoft.com/office/drawing/2014/main" id="{85470F11-42CA-4777-9FFA-24187AD0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3" y="3678238"/>
            <a:ext cx="503237" cy="4333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328" name="Oval 48">
            <a:extLst>
              <a:ext uri="{FF2B5EF4-FFF2-40B4-BE49-F238E27FC236}">
                <a16:creationId xmlns:a16="http://schemas.microsoft.com/office/drawing/2014/main" id="{6E92BE19-5C90-42D9-B7AA-3B96F061C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3606800"/>
            <a:ext cx="9048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329" name="Oval 49">
            <a:extLst>
              <a:ext uri="{FF2B5EF4-FFF2-40B4-BE49-F238E27FC236}">
                <a16:creationId xmlns:a16="http://schemas.microsoft.com/office/drawing/2014/main" id="{91A642C7-4B6E-4D98-9469-C183E7E96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963" y="3606800"/>
            <a:ext cx="90487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331" name="Rectangle 51">
            <a:extLst>
              <a:ext uri="{FF2B5EF4-FFF2-40B4-BE49-F238E27FC236}">
                <a16:creationId xmlns:a16="http://schemas.microsoft.com/office/drawing/2014/main" id="{6E2F7F46-A404-46B3-94E0-CD130C88B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4325938"/>
            <a:ext cx="1512888" cy="720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332" name="Text Box 52">
            <a:extLst>
              <a:ext uri="{FF2B5EF4-FFF2-40B4-BE49-F238E27FC236}">
                <a16:creationId xmlns:a16="http://schemas.microsoft.com/office/drawing/2014/main" id="{CD01B3AE-6FB0-437D-916E-7FBB72E5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4470400"/>
            <a:ext cx="1152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/>
              <a:t>74LS138</a:t>
            </a:r>
          </a:p>
        </p:txBody>
      </p:sp>
      <p:sp>
        <p:nvSpPr>
          <p:cNvPr id="225333" name="Line 53">
            <a:extLst>
              <a:ext uri="{FF2B5EF4-FFF2-40B4-BE49-F238E27FC236}">
                <a16:creationId xmlns:a16="http://schemas.microsoft.com/office/drawing/2014/main" id="{E3869AF3-A06B-44A1-BC21-C5A85ACFF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1563" y="1806575"/>
            <a:ext cx="5256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34" name="Line 54">
            <a:extLst>
              <a:ext uri="{FF2B5EF4-FFF2-40B4-BE49-F238E27FC236}">
                <a16:creationId xmlns:a16="http://schemas.microsoft.com/office/drawing/2014/main" id="{76D2092B-A3A0-426C-B3AE-5494BCB64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1563" y="2093913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35" name="Line 55">
            <a:extLst>
              <a:ext uri="{FF2B5EF4-FFF2-40B4-BE49-F238E27FC236}">
                <a16:creationId xmlns:a16="http://schemas.microsoft.com/office/drawing/2014/main" id="{C90D24DA-C5EC-4865-BE30-22D7C00F7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1563" y="2959100"/>
            <a:ext cx="63166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36" name="Line 56">
            <a:extLst>
              <a:ext uri="{FF2B5EF4-FFF2-40B4-BE49-F238E27FC236}">
                <a16:creationId xmlns:a16="http://schemas.microsoft.com/office/drawing/2014/main" id="{3488E600-3CD5-4E90-A024-0E2AA4C8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1563" y="2382838"/>
            <a:ext cx="5545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37" name="Line 57">
            <a:extLst>
              <a:ext uri="{FF2B5EF4-FFF2-40B4-BE49-F238E27FC236}">
                <a16:creationId xmlns:a16="http://schemas.microsoft.com/office/drawing/2014/main" id="{BDC5FCBF-C069-42F7-B9E6-762897ECF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1563" y="2670175"/>
            <a:ext cx="561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38" name="Line 58">
            <a:extLst>
              <a:ext uri="{FF2B5EF4-FFF2-40B4-BE49-F238E27FC236}">
                <a16:creationId xmlns:a16="http://schemas.microsoft.com/office/drawing/2014/main" id="{42974F79-0A5A-4B9C-9DC8-33138B5EB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7775" y="1806575"/>
            <a:ext cx="0" cy="2519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39" name="Line 59">
            <a:extLst>
              <a:ext uri="{FF2B5EF4-FFF2-40B4-BE49-F238E27FC236}">
                <a16:creationId xmlns:a16="http://schemas.microsoft.com/office/drawing/2014/main" id="{CA9A4903-5B88-4203-A9A7-872364BC8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238" y="2093913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40" name="Line 60">
            <a:extLst>
              <a:ext uri="{FF2B5EF4-FFF2-40B4-BE49-F238E27FC236}">
                <a16:creationId xmlns:a16="http://schemas.microsoft.com/office/drawing/2014/main" id="{5B3106E1-ECAD-497D-B151-68236B27B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2382838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41" name="AutoShape 61">
            <a:extLst>
              <a:ext uri="{FF2B5EF4-FFF2-40B4-BE49-F238E27FC236}">
                <a16:creationId xmlns:a16="http://schemas.microsoft.com/office/drawing/2014/main" id="{D7AE1E21-8A3D-40B8-8788-9BDCE40C9E7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615907" y="2526506"/>
            <a:ext cx="433388" cy="2889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342" name="Oval 62">
            <a:extLst>
              <a:ext uri="{FF2B5EF4-FFF2-40B4-BE49-F238E27FC236}">
                <a16:creationId xmlns:a16="http://schemas.microsoft.com/office/drawing/2014/main" id="{B3963C6C-CDA2-4E5A-8053-11BF9668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3" y="2624138"/>
            <a:ext cx="90487" cy="904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343" name="Line 63">
            <a:extLst>
              <a:ext uri="{FF2B5EF4-FFF2-40B4-BE49-F238E27FC236}">
                <a16:creationId xmlns:a16="http://schemas.microsoft.com/office/drawing/2014/main" id="{F4DA4362-A249-42FD-A6BE-AF5F63AFA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7888" y="2670175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44" name="Line 64">
            <a:extLst>
              <a:ext uri="{FF2B5EF4-FFF2-40B4-BE49-F238E27FC236}">
                <a16:creationId xmlns:a16="http://schemas.microsoft.com/office/drawing/2014/main" id="{D3AB7FB3-8157-434B-A3F9-51A9298B3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8500" y="2670175"/>
            <a:ext cx="198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45" name="Line 65">
            <a:extLst>
              <a:ext uri="{FF2B5EF4-FFF2-40B4-BE49-F238E27FC236}">
                <a16:creationId xmlns:a16="http://schemas.microsoft.com/office/drawing/2014/main" id="{6E4A8B6E-3894-4E8D-8AFD-8C3C64F6C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6638" y="29591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25346" name="Group 66">
            <a:extLst>
              <a:ext uri="{FF2B5EF4-FFF2-40B4-BE49-F238E27FC236}">
                <a16:creationId xmlns:a16="http://schemas.microsoft.com/office/drawing/2014/main" id="{D806B8D2-B425-4F05-A90A-D192B6350457}"/>
              </a:ext>
            </a:extLst>
          </p:cNvPr>
          <p:cNvGrpSpPr>
            <a:grpSpLocks/>
          </p:cNvGrpSpPr>
          <p:nvPr/>
        </p:nvGrpSpPr>
        <p:grpSpPr bwMode="auto">
          <a:xfrm>
            <a:off x="7762875" y="404813"/>
            <a:ext cx="652463" cy="657225"/>
            <a:chOff x="1020" y="1344"/>
            <a:chExt cx="411" cy="414"/>
          </a:xfrm>
        </p:grpSpPr>
        <p:sp>
          <p:nvSpPr>
            <p:cNvPr id="225347" name="Rectangle 67">
              <a:extLst>
                <a:ext uri="{FF2B5EF4-FFF2-40B4-BE49-F238E27FC236}">
                  <a16:creationId xmlns:a16="http://schemas.microsoft.com/office/drawing/2014/main" id="{98271920-C6BD-42EB-9EA6-4EDE18483A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5348" name="AutoShape 68">
              <a:extLst>
                <a:ext uri="{FF2B5EF4-FFF2-40B4-BE49-F238E27FC236}">
                  <a16:creationId xmlns:a16="http://schemas.microsoft.com/office/drawing/2014/main" id="{47144517-93E1-43FF-A517-3D4CDB4177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5349" name="Line 69">
              <a:extLst>
                <a:ext uri="{FF2B5EF4-FFF2-40B4-BE49-F238E27FC236}">
                  <a16:creationId xmlns:a16="http://schemas.microsoft.com/office/drawing/2014/main" id="{B0135A53-410F-42D4-831D-9E9607A56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25350" name="Text Box 70">
            <a:extLst>
              <a:ext uri="{FF2B5EF4-FFF2-40B4-BE49-F238E27FC236}">
                <a16:creationId xmlns:a16="http://schemas.microsoft.com/office/drawing/2014/main" id="{60F591CA-7F95-40F0-93F8-45032C4D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733550"/>
            <a:ext cx="576262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</a:pPr>
            <a:r>
              <a:rPr lang="en-GB" altLang="en-US" sz="1800" b="1"/>
              <a:t>A0</a:t>
            </a:r>
          </a:p>
          <a:p>
            <a:pPr algn="l">
              <a:lnSpc>
                <a:spcPct val="50000"/>
              </a:lnSpc>
            </a:pPr>
            <a:r>
              <a:rPr lang="en-GB" altLang="en-US" sz="1800" b="1"/>
              <a:t>A1</a:t>
            </a:r>
          </a:p>
          <a:p>
            <a:pPr algn="l">
              <a:lnSpc>
                <a:spcPct val="50000"/>
              </a:lnSpc>
            </a:pPr>
            <a:r>
              <a:rPr lang="en-GB" altLang="en-US" sz="1800" b="1"/>
              <a:t>A2</a:t>
            </a:r>
          </a:p>
          <a:p>
            <a:pPr algn="l">
              <a:lnSpc>
                <a:spcPct val="50000"/>
              </a:lnSpc>
            </a:pPr>
            <a:r>
              <a:rPr lang="en-GB" altLang="en-US" sz="1800" b="1"/>
              <a:t>A3</a:t>
            </a:r>
          </a:p>
          <a:p>
            <a:pPr algn="l">
              <a:lnSpc>
                <a:spcPct val="50000"/>
              </a:lnSpc>
            </a:pPr>
            <a:r>
              <a:rPr lang="en-GB" altLang="en-US" sz="1800" b="1"/>
              <a:t>A4</a:t>
            </a:r>
          </a:p>
          <a:p>
            <a:pPr algn="l"/>
            <a:endParaRPr lang="en-GB" altLang="en-US" sz="1800" b="1"/>
          </a:p>
        </p:txBody>
      </p:sp>
      <p:sp>
        <p:nvSpPr>
          <p:cNvPr id="225351" name="Line 71">
            <a:extLst>
              <a:ext uri="{FF2B5EF4-FFF2-40B4-BE49-F238E27FC236}">
                <a16:creationId xmlns:a16="http://schemas.microsoft.com/office/drawing/2014/main" id="{4F317D58-E4B5-480C-9B41-93B0E67500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5038" y="2670175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52" name="Line 72">
            <a:extLst>
              <a:ext uri="{FF2B5EF4-FFF2-40B4-BE49-F238E27FC236}">
                <a16:creationId xmlns:a16="http://schemas.microsoft.com/office/drawing/2014/main" id="{46F0B80C-CC44-4311-B212-004964F6C0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0450" y="29591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53" name="Line 73">
            <a:extLst>
              <a:ext uri="{FF2B5EF4-FFF2-40B4-BE49-F238E27FC236}">
                <a16:creationId xmlns:a16="http://schemas.microsoft.com/office/drawing/2014/main" id="{7B347B93-648B-4142-8C78-3C21ADE05B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8900" y="1806575"/>
            <a:ext cx="0" cy="2519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54" name="Line 74">
            <a:extLst>
              <a:ext uri="{FF2B5EF4-FFF2-40B4-BE49-F238E27FC236}">
                <a16:creationId xmlns:a16="http://schemas.microsoft.com/office/drawing/2014/main" id="{8C622E96-CE81-4350-9F0B-EF22715680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6388" y="2093913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55" name="Line 75">
            <a:extLst>
              <a:ext uri="{FF2B5EF4-FFF2-40B4-BE49-F238E27FC236}">
                <a16:creationId xmlns:a16="http://schemas.microsoft.com/office/drawing/2014/main" id="{47E4599A-8FEC-4F25-AE13-E26817CF5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2288" y="2382838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56" name="Line 76">
            <a:extLst>
              <a:ext uri="{FF2B5EF4-FFF2-40B4-BE49-F238E27FC236}">
                <a16:creationId xmlns:a16="http://schemas.microsoft.com/office/drawing/2014/main" id="{0BCCE716-9E23-4B07-A058-D2CB09CE9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7688" y="1806575"/>
            <a:ext cx="0" cy="2519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57" name="Line 77">
            <a:extLst>
              <a:ext uri="{FF2B5EF4-FFF2-40B4-BE49-F238E27FC236}">
                <a16:creationId xmlns:a16="http://schemas.microsoft.com/office/drawing/2014/main" id="{F1B5BC3D-CBE3-4464-8722-CE9F354A89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3588" y="2093913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58" name="Line 78">
            <a:extLst>
              <a:ext uri="{FF2B5EF4-FFF2-40B4-BE49-F238E27FC236}">
                <a16:creationId xmlns:a16="http://schemas.microsoft.com/office/drawing/2014/main" id="{60FE909A-B638-40B7-BD4A-5BE0B9A51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19488" y="2382838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59" name="Line 79">
            <a:extLst>
              <a:ext uri="{FF2B5EF4-FFF2-40B4-BE49-F238E27FC236}">
                <a16:creationId xmlns:a16="http://schemas.microsoft.com/office/drawing/2014/main" id="{4A827E12-1D11-41BB-907C-DBAA4BB0F1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2013" y="1806575"/>
            <a:ext cx="0" cy="2519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60" name="Line 80">
            <a:extLst>
              <a:ext uri="{FF2B5EF4-FFF2-40B4-BE49-F238E27FC236}">
                <a16:creationId xmlns:a16="http://schemas.microsoft.com/office/drawing/2014/main" id="{286518CD-2FE0-4395-AA7D-0A7499AE76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7913" y="2093913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61" name="Line 81">
            <a:extLst>
              <a:ext uri="{FF2B5EF4-FFF2-40B4-BE49-F238E27FC236}">
                <a16:creationId xmlns:a16="http://schemas.microsoft.com/office/drawing/2014/main" id="{54EC36C4-A32E-43D9-AA8D-48A3015811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375" y="2382838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62" name="Line 82">
            <a:extLst>
              <a:ext uri="{FF2B5EF4-FFF2-40B4-BE49-F238E27FC236}">
                <a16:creationId xmlns:a16="http://schemas.microsoft.com/office/drawing/2014/main" id="{E60AB97D-9E08-46DA-A293-A6E6726519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0213" y="26701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63" name="Line 83">
            <a:extLst>
              <a:ext uri="{FF2B5EF4-FFF2-40B4-BE49-F238E27FC236}">
                <a16:creationId xmlns:a16="http://schemas.microsoft.com/office/drawing/2014/main" id="{FA1FBF23-AB53-49AE-ACF7-C8C4BF96BE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7650" y="29591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64" name="Line 84">
            <a:extLst>
              <a:ext uri="{FF2B5EF4-FFF2-40B4-BE49-F238E27FC236}">
                <a16:creationId xmlns:a16="http://schemas.microsoft.com/office/drawing/2014/main" id="{EE171C00-7FC1-48D0-B3B8-1816371073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1513" y="29591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65" name="Line 85">
            <a:extLst>
              <a:ext uri="{FF2B5EF4-FFF2-40B4-BE49-F238E27FC236}">
                <a16:creationId xmlns:a16="http://schemas.microsoft.com/office/drawing/2014/main" id="{E1690AD6-433F-45EE-9165-D469396AF5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6888" y="2670175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25370" name="Group 90">
            <a:extLst>
              <a:ext uri="{FF2B5EF4-FFF2-40B4-BE49-F238E27FC236}">
                <a16:creationId xmlns:a16="http://schemas.microsoft.com/office/drawing/2014/main" id="{82C9B07E-3CCA-487A-8665-138FADFA27B6}"/>
              </a:ext>
            </a:extLst>
          </p:cNvPr>
          <p:cNvGrpSpPr>
            <a:grpSpLocks/>
          </p:cNvGrpSpPr>
          <p:nvPr/>
        </p:nvGrpSpPr>
        <p:grpSpPr bwMode="auto">
          <a:xfrm>
            <a:off x="3519488" y="3678238"/>
            <a:ext cx="215900" cy="142875"/>
            <a:chOff x="612" y="3748"/>
            <a:chExt cx="136" cy="90"/>
          </a:xfrm>
        </p:grpSpPr>
        <p:sp>
          <p:nvSpPr>
            <p:cNvPr id="225371" name="Line 91">
              <a:extLst>
                <a:ext uri="{FF2B5EF4-FFF2-40B4-BE49-F238E27FC236}">
                  <a16:creationId xmlns:a16="http://schemas.microsoft.com/office/drawing/2014/main" id="{22E9D972-912D-4B9C-B5E0-D240E9087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74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5372" name="Line 92">
              <a:extLst>
                <a:ext uri="{FF2B5EF4-FFF2-40B4-BE49-F238E27FC236}">
                  <a16:creationId xmlns:a16="http://schemas.microsoft.com/office/drawing/2014/main" id="{900E26C1-8BF0-4D98-8F52-A09AAD8CA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838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5373" name="Line 93">
              <a:extLst>
                <a:ext uri="{FF2B5EF4-FFF2-40B4-BE49-F238E27FC236}">
                  <a16:creationId xmlns:a16="http://schemas.microsoft.com/office/drawing/2014/main" id="{8B056A76-3A78-4E7A-BB85-50EEC1C06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379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25374" name="Group 94">
            <a:extLst>
              <a:ext uri="{FF2B5EF4-FFF2-40B4-BE49-F238E27FC236}">
                <a16:creationId xmlns:a16="http://schemas.microsoft.com/office/drawing/2014/main" id="{EF6AB6F2-4A87-4EB3-B8F0-54553AFCA97C}"/>
              </a:ext>
            </a:extLst>
          </p:cNvPr>
          <p:cNvGrpSpPr>
            <a:grpSpLocks/>
          </p:cNvGrpSpPr>
          <p:nvPr/>
        </p:nvGrpSpPr>
        <p:grpSpPr bwMode="auto">
          <a:xfrm>
            <a:off x="5103813" y="3678238"/>
            <a:ext cx="215900" cy="142875"/>
            <a:chOff x="612" y="3748"/>
            <a:chExt cx="136" cy="90"/>
          </a:xfrm>
        </p:grpSpPr>
        <p:sp>
          <p:nvSpPr>
            <p:cNvPr id="225375" name="Line 95">
              <a:extLst>
                <a:ext uri="{FF2B5EF4-FFF2-40B4-BE49-F238E27FC236}">
                  <a16:creationId xmlns:a16="http://schemas.microsoft.com/office/drawing/2014/main" id="{AE9AC7BD-C57B-4A93-B48E-B3FD58F28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74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5376" name="Line 96">
              <a:extLst>
                <a:ext uri="{FF2B5EF4-FFF2-40B4-BE49-F238E27FC236}">
                  <a16:creationId xmlns:a16="http://schemas.microsoft.com/office/drawing/2014/main" id="{DD6BE595-1FA1-4191-8F6A-678A98E70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838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5377" name="Line 97">
              <a:extLst>
                <a:ext uri="{FF2B5EF4-FFF2-40B4-BE49-F238E27FC236}">
                  <a16:creationId xmlns:a16="http://schemas.microsoft.com/office/drawing/2014/main" id="{0F2D5EC7-0F6D-488D-8727-6ACA52AED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379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25378" name="Group 98">
            <a:extLst>
              <a:ext uri="{FF2B5EF4-FFF2-40B4-BE49-F238E27FC236}">
                <a16:creationId xmlns:a16="http://schemas.microsoft.com/office/drawing/2014/main" id="{62DB9E27-954F-4D11-95B1-4618FC9E1659}"/>
              </a:ext>
            </a:extLst>
          </p:cNvPr>
          <p:cNvGrpSpPr>
            <a:grpSpLocks/>
          </p:cNvGrpSpPr>
          <p:nvPr/>
        </p:nvGrpSpPr>
        <p:grpSpPr bwMode="auto">
          <a:xfrm>
            <a:off x="6688138" y="3678238"/>
            <a:ext cx="215900" cy="142875"/>
            <a:chOff x="612" y="3748"/>
            <a:chExt cx="136" cy="90"/>
          </a:xfrm>
        </p:grpSpPr>
        <p:sp>
          <p:nvSpPr>
            <p:cNvPr id="225379" name="Line 99">
              <a:extLst>
                <a:ext uri="{FF2B5EF4-FFF2-40B4-BE49-F238E27FC236}">
                  <a16:creationId xmlns:a16="http://schemas.microsoft.com/office/drawing/2014/main" id="{2E48B033-D830-4A29-BA2F-13EF3BA9D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74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5380" name="Line 100">
              <a:extLst>
                <a:ext uri="{FF2B5EF4-FFF2-40B4-BE49-F238E27FC236}">
                  <a16:creationId xmlns:a16="http://schemas.microsoft.com/office/drawing/2014/main" id="{E1108AC6-AF71-4E33-A173-D5735D040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838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5381" name="Line 101">
              <a:extLst>
                <a:ext uri="{FF2B5EF4-FFF2-40B4-BE49-F238E27FC236}">
                  <a16:creationId xmlns:a16="http://schemas.microsoft.com/office/drawing/2014/main" id="{3AC253F2-28A1-4D33-88FE-97DE27B64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379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25383" name="Line 103">
            <a:extLst>
              <a:ext uri="{FF2B5EF4-FFF2-40B4-BE49-F238E27FC236}">
                <a16:creationId xmlns:a16="http://schemas.microsoft.com/office/drawing/2014/main" id="{FEB77EC1-690D-41C8-8767-4BB7E0D16E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1425" y="33909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84" name="Text Box 104">
            <a:extLst>
              <a:ext uri="{FF2B5EF4-FFF2-40B4-BE49-F238E27FC236}">
                <a16:creationId xmlns:a16="http://schemas.microsoft.com/office/drawing/2014/main" id="{6043C744-9CDB-44BA-B7C6-9082BC967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3101975"/>
            <a:ext cx="360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altLang="en-US" sz="1800" b="1"/>
              <a:t>5V</a:t>
            </a:r>
          </a:p>
        </p:txBody>
      </p:sp>
      <p:sp>
        <p:nvSpPr>
          <p:cNvPr id="225385" name="Line 105">
            <a:extLst>
              <a:ext uri="{FF2B5EF4-FFF2-40B4-BE49-F238E27FC236}">
                <a16:creationId xmlns:a16="http://schemas.microsoft.com/office/drawing/2014/main" id="{E19E97E9-4FB7-47E0-BF85-688D478F55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775" y="33178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86" name="Line 106">
            <a:extLst>
              <a:ext uri="{FF2B5EF4-FFF2-40B4-BE49-F238E27FC236}">
                <a16:creationId xmlns:a16="http://schemas.microsoft.com/office/drawing/2014/main" id="{5A86D436-7336-4B0E-BD76-6206C18EC1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2513" y="3317875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87" name="Line 107">
            <a:extLst>
              <a:ext uri="{FF2B5EF4-FFF2-40B4-BE49-F238E27FC236}">
                <a16:creationId xmlns:a16="http://schemas.microsoft.com/office/drawing/2014/main" id="{82A85F9D-218C-4DFE-B2AA-455867F49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2513" y="33178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88" name="Line 108">
            <a:extLst>
              <a:ext uri="{FF2B5EF4-FFF2-40B4-BE49-F238E27FC236}">
                <a16:creationId xmlns:a16="http://schemas.microsoft.com/office/drawing/2014/main" id="{5637D947-89AF-474D-9558-AD5EBF93E7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6075" y="33178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89" name="Line 109">
            <a:extLst>
              <a:ext uri="{FF2B5EF4-FFF2-40B4-BE49-F238E27FC236}">
                <a16:creationId xmlns:a16="http://schemas.microsoft.com/office/drawing/2014/main" id="{E26D39B0-52F5-4C60-ACC2-121FC1471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6838" y="3317875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90" name="Line 110">
            <a:extLst>
              <a:ext uri="{FF2B5EF4-FFF2-40B4-BE49-F238E27FC236}">
                <a16:creationId xmlns:a16="http://schemas.microsoft.com/office/drawing/2014/main" id="{FB96A463-AE42-4790-BC91-17395FADF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33178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91" name="Line 111">
            <a:extLst>
              <a:ext uri="{FF2B5EF4-FFF2-40B4-BE49-F238E27FC236}">
                <a16:creationId xmlns:a16="http://schemas.microsoft.com/office/drawing/2014/main" id="{263760C2-6315-4A81-93FA-913DA079DD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1838" y="33178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92" name="Line 112">
            <a:extLst>
              <a:ext uri="{FF2B5EF4-FFF2-40B4-BE49-F238E27FC236}">
                <a16:creationId xmlns:a16="http://schemas.microsoft.com/office/drawing/2014/main" id="{0419BD2F-23E2-48CE-BBF2-C91668499D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9575" y="3317875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93" name="Line 113">
            <a:extLst>
              <a:ext uri="{FF2B5EF4-FFF2-40B4-BE49-F238E27FC236}">
                <a16:creationId xmlns:a16="http://schemas.microsoft.com/office/drawing/2014/main" id="{1B3EF29F-4F37-48E8-9FDB-4BF52C2AA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9575" y="33178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25395" name="Oval 115">
            <a:extLst>
              <a:ext uri="{FF2B5EF4-FFF2-40B4-BE49-F238E27FC236}">
                <a16:creationId xmlns:a16="http://schemas.microsoft.com/office/drawing/2014/main" id="{4989A16A-DA7A-4D5F-9521-ECC5A087C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88" y="1760538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396" name="Oval 116">
            <a:extLst>
              <a:ext uri="{FF2B5EF4-FFF2-40B4-BE49-F238E27FC236}">
                <a16:creationId xmlns:a16="http://schemas.microsoft.com/office/drawing/2014/main" id="{380918CC-BE64-4E73-9181-4D335820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2047875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397" name="Oval 117">
            <a:extLst>
              <a:ext uri="{FF2B5EF4-FFF2-40B4-BE49-F238E27FC236}">
                <a16:creationId xmlns:a16="http://schemas.microsoft.com/office/drawing/2014/main" id="{E458BF68-F93C-4E77-BC74-24A9C570C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2354263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398" name="Oval 118">
            <a:extLst>
              <a:ext uri="{FF2B5EF4-FFF2-40B4-BE49-F238E27FC236}">
                <a16:creationId xmlns:a16="http://schemas.microsoft.com/office/drawing/2014/main" id="{BB321903-FCBF-4F14-A6DD-8F569543D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2624138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399" name="Oval 119">
            <a:extLst>
              <a:ext uri="{FF2B5EF4-FFF2-40B4-BE49-F238E27FC236}">
                <a16:creationId xmlns:a16="http://schemas.microsoft.com/office/drawing/2014/main" id="{0C761B45-20F3-49A1-B43E-4EB46243C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2928938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400" name="Oval 120">
            <a:extLst>
              <a:ext uri="{FF2B5EF4-FFF2-40B4-BE49-F238E27FC236}">
                <a16:creationId xmlns:a16="http://schemas.microsoft.com/office/drawing/2014/main" id="{B5E03257-CC5F-4EA6-A248-EF796913E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8" y="1760538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401" name="Oval 121">
            <a:extLst>
              <a:ext uri="{FF2B5EF4-FFF2-40B4-BE49-F238E27FC236}">
                <a16:creationId xmlns:a16="http://schemas.microsoft.com/office/drawing/2014/main" id="{8DBCE8F8-14B5-41F2-8B0E-B5194078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488" y="2047875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402" name="Oval 122">
            <a:extLst>
              <a:ext uri="{FF2B5EF4-FFF2-40B4-BE49-F238E27FC236}">
                <a16:creationId xmlns:a16="http://schemas.microsoft.com/office/drawing/2014/main" id="{ECD4FCF3-5E7A-4A53-AE50-9B8F0E393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2354263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403" name="Oval 123">
            <a:extLst>
              <a:ext uri="{FF2B5EF4-FFF2-40B4-BE49-F238E27FC236}">
                <a16:creationId xmlns:a16="http://schemas.microsoft.com/office/drawing/2014/main" id="{8EF4A615-2826-446A-8498-CF965681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2911475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404" name="Oval 124">
            <a:extLst>
              <a:ext uri="{FF2B5EF4-FFF2-40B4-BE49-F238E27FC236}">
                <a16:creationId xmlns:a16="http://schemas.microsoft.com/office/drawing/2014/main" id="{2AC709F9-A1CD-4B37-9712-9054A0060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2624138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405" name="Oval 125">
            <a:extLst>
              <a:ext uri="{FF2B5EF4-FFF2-40B4-BE49-F238E27FC236}">
                <a16:creationId xmlns:a16="http://schemas.microsoft.com/office/drawing/2014/main" id="{770B6630-9300-4ADA-97CB-F1C5DCBEB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1760538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406" name="Oval 126">
            <a:extLst>
              <a:ext uri="{FF2B5EF4-FFF2-40B4-BE49-F238E27FC236}">
                <a16:creationId xmlns:a16="http://schemas.microsoft.com/office/drawing/2014/main" id="{B5E66E7E-0FAC-4F42-A920-57AE4402E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813" y="2047875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407" name="Oval 127">
            <a:extLst>
              <a:ext uri="{FF2B5EF4-FFF2-40B4-BE49-F238E27FC236}">
                <a16:creationId xmlns:a16="http://schemas.microsoft.com/office/drawing/2014/main" id="{37D2C633-1214-4C6C-8D62-B165B7619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2354263"/>
            <a:ext cx="71438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408" name="Oval 128">
            <a:extLst>
              <a:ext uri="{FF2B5EF4-FFF2-40B4-BE49-F238E27FC236}">
                <a16:creationId xmlns:a16="http://schemas.microsoft.com/office/drawing/2014/main" id="{D868787A-8BE1-4533-8470-EADB3170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613" y="2624138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409" name="Oval 129">
            <a:extLst>
              <a:ext uri="{FF2B5EF4-FFF2-40B4-BE49-F238E27FC236}">
                <a16:creationId xmlns:a16="http://schemas.microsoft.com/office/drawing/2014/main" id="{187A791A-23AF-4BD0-AE3B-DA378F475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3" y="2911475"/>
            <a:ext cx="71437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25411" name="Text Box 131">
            <a:extLst>
              <a:ext uri="{FF2B5EF4-FFF2-40B4-BE49-F238E27FC236}">
                <a16:creationId xmlns:a16="http://schemas.microsoft.com/office/drawing/2014/main" id="{B94D50DB-FB6E-4DEA-A7F3-45B63C472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4325938"/>
            <a:ext cx="122555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altLang="en-US" b="1">
                <a:solidFill>
                  <a:schemeClr val="tx1"/>
                </a:solidFill>
              </a:rPr>
              <a:t>A0 A1 A2        E</a:t>
            </a:r>
          </a:p>
        </p:txBody>
      </p:sp>
      <p:sp>
        <p:nvSpPr>
          <p:cNvPr id="225412" name="Text Box 132">
            <a:extLst>
              <a:ext uri="{FF2B5EF4-FFF2-40B4-BE49-F238E27FC236}">
                <a16:creationId xmlns:a16="http://schemas.microsoft.com/office/drawing/2014/main" id="{C8FE0CC4-EB29-437C-8AED-74800C433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4325938"/>
            <a:ext cx="122555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altLang="en-US" b="1">
                <a:solidFill>
                  <a:schemeClr val="tx1"/>
                </a:solidFill>
              </a:rPr>
              <a:t>A0  A1A2         E</a:t>
            </a:r>
          </a:p>
        </p:txBody>
      </p:sp>
      <p:sp>
        <p:nvSpPr>
          <p:cNvPr id="225413" name="Text Box 133">
            <a:extLst>
              <a:ext uri="{FF2B5EF4-FFF2-40B4-BE49-F238E27FC236}">
                <a16:creationId xmlns:a16="http://schemas.microsoft.com/office/drawing/2014/main" id="{0BD2B7E2-7241-4D6F-AB4E-2054D851B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4325938"/>
            <a:ext cx="122555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altLang="en-US" b="1">
                <a:solidFill>
                  <a:schemeClr val="tx1"/>
                </a:solidFill>
              </a:rPr>
              <a:t>A0 A1A2          E</a:t>
            </a:r>
          </a:p>
        </p:txBody>
      </p:sp>
      <p:sp>
        <p:nvSpPr>
          <p:cNvPr id="225414" name="Text Box 134">
            <a:extLst>
              <a:ext uri="{FF2B5EF4-FFF2-40B4-BE49-F238E27FC236}">
                <a16:creationId xmlns:a16="http://schemas.microsoft.com/office/drawing/2014/main" id="{5BC189A0-9125-46D5-B085-2D7CABA1B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0" y="4325938"/>
            <a:ext cx="122555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altLang="en-US" b="1">
                <a:solidFill>
                  <a:schemeClr val="tx1"/>
                </a:solidFill>
              </a:rPr>
              <a:t>A0 A1 A2         E</a:t>
            </a:r>
          </a:p>
        </p:txBody>
      </p:sp>
      <p:sp>
        <p:nvSpPr>
          <p:cNvPr id="225415" name="Text Box 135">
            <a:extLst>
              <a:ext uri="{FF2B5EF4-FFF2-40B4-BE49-F238E27FC236}">
                <a16:creationId xmlns:a16="http://schemas.microsoft.com/office/drawing/2014/main" id="{A043A21E-F7A1-4F62-AE96-1CB7775F5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4830763"/>
            <a:ext cx="1439863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altLang="en-US" b="1">
                <a:solidFill>
                  <a:schemeClr val="tx1"/>
                </a:solidFill>
              </a:rPr>
              <a:t>0   1   2   3   4   5   6   7 </a:t>
            </a:r>
          </a:p>
        </p:txBody>
      </p:sp>
      <p:sp>
        <p:nvSpPr>
          <p:cNvPr id="225416" name="Text Box 136">
            <a:extLst>
              <a:ext uri="{FF2B5EF4-FFF2-40B4-BE49-F238E27FC236}">
                <a16:creationId xmlns:a16="http://schemas.microsoft.com/office/drawing/2014/main" id="{BA56F48F-4E27-418A-B5FF-12A702C94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338" y="4830763"/>
            <a:ext cx="1439862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altLang="en-US" b="1">
                <a:solidFill>
                  <a:schemeClr val="tx1"/>
                </a:solidFill>
              </a:rPr>
              <a:t>0   1   2   3   4   5   6   7 </a:t>
            </a:r>
          </a:p>
        </p:txBody>
      </p:sp>
      <p:sp>
        <p:nvSpPr>
          <p:cNvPr id="225417" name="Text Box 137">
            <a:extLst>
              <a:ext uri="{FF2B5EF4-FFF2-40B4-BE49-F238E27FC236}">
                <a16:creationId xmlns:a16="http://schemas.microsoft.com/office/drawing/2014/main" id="{755BC5D7-304D-4AAF-8572-9EAF14D9D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575" y="4830763"/>
            <a:ext cx="1439863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altLang="en-US" b="1">
                <a:solidFill>
                  <a:schemeClr val="tx1"/>
                </a:solidFill>
              </a:rPr>
              <a:t>0   1   2   3   4   5   6   7 </a:t>
            </a:r>
          </a:p>
        </p:txBody>
      </p:sp>
      <p:sp>
        <p:nvSpPr>
          <p:cNvPr id="225418" name="Text Box 138">
            <a:extLst>
              <a:ext uri="{FF2B5EF4-FFF2-40B4-BE49-F238E27FC236}">
                <a16:creationId xmlns:a16="http://schemas.microsoft.com/office/drawing/2014/main" id="{B96FA58D-7603-45CE-A54E-DACA1BEB1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0" y="4830763"/>
            <a:ext cx="1439863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altLang="en-US" b="1">
                <a:solidFill>
                  <a:schemeClr val="tx1"/>
                </a:solidFill>
              </a:rPr>
              <a:t>0   1   2   3   4   5   6   7 </a:t>
            </a:r>
          </a:p>
        </p:txBody>
      </p:sp>
      <p:sp>
        <p:nvSpPr>
          <p:cNvPr id="225419" name="Text Box 139">
            <a:extLst>
              <a:ext uri="{FF2B5EF4-FFF2-40B4-BE49-F238E27FC236}">
                <a16:creationId xmlns:a16="http://schemas.microsoft.com/office/drawing/2014/main" id="{1E795D50-DF8B-4E45-A4A5-D49705A98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5191125"/>
            <a:ext cx="65532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altLang="en-US" b="1">
                <a:solidFill>
                  <a:schemeClr val="tx1"/>
                </a:solidFill>
              </a:rPr>
              <a:t>Q0 . . .                        Q7   Q8  . . .                     Q15 Q16 . . .                     Q23 Q24 . . .                      Q31</a:t>
            </a:r>
          </a:p>
        </p:txBody>
      </p:sp>
      <p:sp>
        <p:nvSpPr>
          <p:cNvPr id="225420" name="Text Box 140">
            <a:extLst>
              <a:ext uri="{FF2B5EF4-FFF2-40B4-BE49-F238E27FC236}">
                <a16:creationId xmlns:a16="http://schemas.microsoft.com/office/drawing/2014/main" id="{CC61CD2B-EE73-4D83-A256-54C5901DD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EB5ABAC-7000-41EF-A2F9-D3FDFFDC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CFF544-EE4F-41D3-92F5-4FFA696D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E3E7-E5C4-47C1-A006-67E9D7FE594F}" type="slidenum">
              <a:rPr lang="en-GB" altLang="en-US"/>
              <a:pPr/>
              <a:t>25</a:t>
            </a:fld>
            <a:endParaRPr lang="en-GB" altLang="en-US" sz="1400"/>
          </a:p>
        </p:txBody>
      </p:sp>
      <p:sp>
        <p:nvSpPr>
          <p:cNvPr id="321538" name="Text Box 2">
            <a:extLst>
              <a:ext uri="{FF2B5EF4-FFF2-40B4-BE49-F238E27FC236}">
                <a16:creationId xmlns:a16="http://schemas.microsoft.com/office/drawing/2014/main" id="{3AD72422-7101-4EB8-BFE9-2BA00C648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321539" name="Text Box 3">
            <a:extLst>
              <a:ext uri="{FF2B5EF4-FFF2-40B4-BE49-F238E27FC236}">
                <a16:creationId xmlns:a16="http://schemas.microsoft.com/office/drawing/2014/main" id="{AAC24380-56BA-4A47-B0AD-CA12F42BA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84150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394777CD-2CA0-48C0-BCA4-5DB97A8A9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100" y="1117600"/>
            <a:ext cx="7962900" cy="673100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800">
                <a:solidFill>
                  <a:srgbClr val="786DCB"/>
                </a:solidFill>
              </a:rPr>
              <a:t>Next slide introduces </a:t>
            </a:r>
            <a:r>
              <a:rPr lang="en-GB" altLang="en-US" sz="2800">
                <a:solidFill>
                  <a:srgbClr val="5E51C1"/>
                </a:solidFill>
              </a:rPr>
              <a:t>7442 BCD-to-Decimal Decoder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07AAE3C1-1268-4188-B44B-EA38D9D5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B0188CFC-96F0-4D22-AA86-BDFFEC08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21E0-B28B-4688-B098-A9A20CEB5176}" type="slidenum">
              <a:rPr lang="en-GB" altLang="en-US"/>
              <a:pPr/>
              <a:t>26</a:t>
            </a:fld>
            <a:endParaRPr lang="en-GB" altLang="en-US" sz="1400"/>
          </a:p>
        </p:txBody>
      </p:sp>
      <p:sp>
        <p:nvSpPr>
          <p:cNvPr id="226343" name="Rectangle 39">
            <a:extLst>
              <a:ext uri="{FF2B5EF4-FFF2-40B4-BE49-F238E27FC236}">
                <a16:creationId xmlns:a16="http://schemas.microsoft.com/office/drawing/2014/main" id="{52F24272-47E4-4F6A-9302-708DD38FB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000" y="495300"/>
            <a:ext cx="7772400" cy="762000"/>
          </a:xfrm>
          <a:noFill/>
          <a:ln/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7442 BCD-to-Decimal Decoder</a:t>
            </a:r>
          </a:p>
        </p:txBody>
      </p:sp>
      <p:grpSp>
        <p:nvGrpSpPr>
          <p:cNvPr id="226354" name="Group 50">
            <a:extLst>
              <a:ext uri="{FF2B5EF4-FFF2-40B4-BE49-F238E27FC236}">
                <a16:creationId xmlns:a16="http://schemas.microsoft.com/office/drawing/2014/main" id="{E27DF653-D760-46FC-8CC8-9ADE6C21A0B1}"/>
              </a:ext>
            </a:extLst>
          </p:cNvPr>
          <p:cNvGrpSpPr>
            <a:grpSpLocks/>
          </p:cNvGrpSpPr>
          <p:nvPr/>
        </p:nvGrpSpPr>
        <p:grpSpPr bwMode="auto">
          <a:xfrm>
            <a:off x="1609725" y="1279525"/>
            <a:ext cx="5756275" cy="3322638"/>
            <a:chOff x="1014" y="806"/>
            <a:chExt cx="3626" cy="2093"/>
          </a:xfrm>
        </p:grpSpPr>
        <p:sp>
          <p:nvSpPr>
            <p:cNvPr id="226307" name="Oval 3">
              <a:extLst>
                <a:ext uri="{FF2B5EF4-FFF2-40B4-BE49-F238E27FC236}">
                  <a16:creationId xmlns:a16="http://schemas.microsoft.com/office/drawing/2014/main" id="{CE1D7F63-1F5C-4775-98AC-B61B7947E7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66" y="2235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6308" name="Line 4">
              <a:extLst>
                <a:ext uri="{FF2B5EF4-FFF2-40B4-BE49-F238E27FC236}">
                  <a16:creationId xmlns:a16="http://schemas.microsoft.com/office/drawing/2014/main" id="{6851EAE5-C4A8-4C09-BD4D-4F8862FF84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43" y="2476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6309" name="Oval 5">
              <a:extLst>
                <a:ext uri="{FF2B5EF4-FFF2-40B4-BE49-F238E27FC236}">
                  <a16:creationId xmlns:a16="http://schemas.microsoft.com/office/drawing/2014/main" id="{7F79C296-3A8C-472E-8635-077D5C3DB4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58" y="2235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6310" name="Line 6">
              <a:extLst>
                <a:ext uri="{FF2B5EF4-FFF2-40B4-BE49-F238E27FC236}">
                  <a16:creationId xmlns:a16="http://schemas.microsoft.com/office/drawing/2014/main" id="{80B7A02B-7929-4697-A0B3-D2A932EE1D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35" y="2476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6311" name="Oval 7">
              <a:extLst>
                <a:ext uri="{FF2B5EF4-FFF2-40B4-BE49-F238E27FC236}">
                  <a16:creationId xmlns:a16="http://schemas.microsoft.com/office/drawing/2014/main" id="{2B657031-E5F8-4DD3-8653-B7DFA0BC49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454" y="2235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6312" name="Line 8">
              <a:extLst>
                <a:ext uri="{FF2B5EF4-FFF2-40B4-BE49-F238E27FC236}">
                  <a16:creationId xmlns:a16="http://schemas.microsoft.com/office/drawing/2014/main" id="{31DEE53D-9E3D-4463-A52E-7707E812DC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331" y="2476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6313" name="Oval 9">
              <a:extLst>
                <a:ext uri="{FF2B5EF4-FFF2-40B4-BE49-F238E27FC236}">
                  <a16:creationId xmlns:a16="http://schemas.microsoft.com/office/drawing/2014/main" id="{8DFF5884-2C1E-4EFF-A7E0-E49507214A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85" y="2235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6314" name="Line 10">
              <a:extLst>
                <a:ext uri="{FF2B5EF4-FFF2-40B4-BE49-F238E27FC236}">
                  <a16:creationId xmlns:a16="http://schemas.microsoft.com/office/drawing/2014/main" id="{D874DBD5-BE85-47EE-8717-5A577D9742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63" y="2476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6315" name="Oval 11">
              <a:extLst>
                <a:ext uri="{FF2B5EF4-FFF2-40B4-BE49-F238E27FC236}">
                  <a16:creationId xmlns:a16="http://schemas.microsoft.com/office/drawing/2014/main" id="{B4EDC127-DF0F-4BD5-BC68-87FC7A4E4F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73" y="2235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6316" name="Line 12">
              <a:extLst>
                <a:ext uri="{FF2B5EF4-FFF2-40B4-BE49-F238E27FC236}">
                  <a16:creationId xmlns:a16="http://schemas.microsoft.com/office/drawing/2014/main" id="{E2EF119D-B835-4986-95DF-379F54C508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51" y="2476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6317" name="Oval 13">
              <a:extLst>
                <a:ext uri="{FF2B5EF4-FFF2-40B4-BE49-F238E27FC236}">
                  <a16:creationId xmlns:a16="http://schemas.microsoft.com/office/drawing/2014/main" id="{7703DCE0-6369-415B-9B45-2FBD331EB3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69" y="2236"/>
              <a:ext cx="82" cy="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6318" name="Line 14">
              <a:extLst>
                <a:ext uri="{FF2B5EF4-FFF2-40B4-BE49-F238E27FC236}">
                  <a16:creationId xmlns:a16="http://schemas.microsoft.com/office/drawing/2014/main" id="{7000CA00-08E2-4201-92A9-089B64DCBC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47" y="2476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6319" name="Oval 15">
              <a:extLst>
                <a:ext uri="{FF2B5EF4-FFF2-40B4-BE49-F238E27FC236}">
                  <a16:creationId xmlns:a16="http://schemas.microsoft.com/office/drawing/2014/main" id="{719FB43A-175F-4E73-8469-A29390BD91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81" y="2235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6320" name="Line 16">
              <a:extLst>
                <a:ext uri="{FF2B5EF4-FFF2-40B4-BE49-F238E27FC236}">
                  <a16:creationId xmlns:a16="http://schemas.microsoft.com/office/drawing/2014/main" id="{5DD05F10-2DFC-4960-BFB3-F32295B708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459" y="2476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6321" name="Oval 17">
              <a:extLst>
                <a:ext uri="{FF2B5EF4-FFF2-40B4-BE49-F238E27FC236}">
                  <a16:creationId xmlns:a16="http://schemas.microsoft.com/office/drawing/2014/main" id="{17C50D52-1E8F-4F43-B808-4567A76FEE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89" y="2236"/>
              <a:ext cx="82" cy="7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6322" name="Line 18">
              <a:extLst>
                <a:ext uri="{FF2B5EF4-FFF2-40B4-BE49-F238E27FC236}">
                  <a16:creationId xmlns:a16="http://schemas.microsoft.com/office/drawing/2014/main" id="{95067D0D-E93E-418D-BE51-07911A4565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67" y="2476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6330" name="Text Box 26">
              <a:extLst>
                <a:ext uri="{FF2B5EF4-FFF2-40B4-BE49-F238E27FC236}">
                  <a16:creationId xmlns:a16="http://schemas.microsoft.com/office/drawing/2014/main" id="{1075AD0B-2672-4ACD-AD92-609B56ADB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2649"/>
              <a:ext cx="3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2000" b="1"/>
                <a:t>   /O</a:t>
              </a:r>
              <a:r>
                <a:rPr lang="en-GB" altLang="en-US" sz="2000" b="1" baseline="-25000"/>
                <a:t>9  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8  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7 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6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5  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4 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3  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2  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1  </a:t>
              </a:r>
              <a:r>
                <a:rPr lang="en-GB" altLang="en-US" sz="2000" b="1"/>
                <a:t>/O</a:t>
              </a:r>
              <a:r>
                <a:rPr lang="en-GB" altLang="en-US" sz="2000" b="1" baseline="-25000"/>
                <a:t>0</a:t>
              </a:r>
            </a:p>
          </p:txBody>
        </p:sp>
        <p:sp>
          <p:nvSpPr>
            <p:cNvPr id="226331" name="Rectangle 27">
              <a:extLst>
                <a:ext uri="{FF2B5EF4-FFF2-40B4-BE49-F238E27FC236}">
                  <a16:creationId xmlns:a16="http://schemas.microsoft.com/office/drawing/2014/main" id="{00EE1F53-1C6F-4E30-95A3-FE00F21AA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" y="1424"/>
              <a:ext cx="3626" cy="8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 sz="2000" b="1"/>
                <a:t>7442</a:t>
              </a:r>
            </a:p>
            <a:p>
              <a:r>
                <a:rPr lang="en-GB" altLang="en-US" sz="2000" b="1"/>
                <a:t>1-of-10 decoder</a:t>
              </a:r>
            </a:p>
          </p:txBody>
        </p:sp>
        <p:sp>
          <p:nvSpPr>
            <p:cNvPr id="226332" name="Line 28">
              <a:extLst>
                <a:ext uri="{FF2B5EF4-FFF2-40B4-BE49-F238E27FC236}">
                  <a16:creationId xmlns:a16="http://schemas.microsoft.com/office/drawing/2014/main" id="{0951784A-B353-4CB3-AAD8-54EC7A0ED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6" y="1056"/>
              <a:ext cx="1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6333" name="Line 29">
              <a:extLst>
                <a:ext uri="{FF2B5EF4-FFF2-40B4-BE49-F238E27FC236}">
                  <a16:creationId xmlns:a16="http://schemas.microsoft.com/office/drawing/2014/main" id="{60EF1495-63C5-4B64-A0E0-7C0CAEB53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1056"/>
              <a:ext cx="1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6334" name="Line 30">
              <a:extLst>
                <a:ext uri="{FF2B5EF4-FFF2-40B4-BE49-F238E27FC236}">
                  <a16:creationId xmlns:a16="http://schemas.microsoft.com/office/drawing/2014/main" id="{CDC59D85-9852-4F5D-90C8-4AEFBECB5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0" y="1056"/>
              <a:ext cx="1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6335" name="Text Box 31">
              <a:extLst>
                <a:ext uri="{FF2B5EF4-FFF2-40B4-BE49-F238E27FC236}">
                  <a16:creationId xmlns:a16="http://schemas.microsoft.com/office/drawing/2014/main" id="{83F21B35-E16B-4979-BB8B-BAE18D94D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" y="806"/>
              <a:ext cx="16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2000" b="1"/>
                <a:t>A     </a:t>
              </a:r>
              <a:r>
                <a:rPr lang="en-GB" altLang="en-US" sz="2000" b="1" baseline="-25000"/>
                <a:t>  </a:t>
              </a:r>
              <a:r>
                <a:rPr lang="en-GB" altLang="en-US" sz="2000" b="1"/>
                <a:t> B         C        D</a:t>
              </a:r>
              <a:endParaRPr lang="en-GB" altLang="en-US" sz="2000" b="1" baseline="-25000"/>
            </a:p>
          </p:txBody>
        </p:sp>
        <p:sp>
          <p:nvSpPr>
            <p:cNvPr id="226344" name="Oval 40">
              <a:extLst>
                <a:ext uri="{FF2B5EF4-FFF2-40B4-BE49-F238E27FC236}">
                  <a16:creationId xmlns:a16="http://schemas.microsoft.com/office/drawing/2014/main" id="{0660E493-737C-42D7-B4F5-487B8BCED0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7" y="2235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6345" name="Line 41">
              <a:extLst>
                <a:ext uri="{FF2B5EF4-FFF2-40B4-BE49-F238E27FC236}">
                  <a16:creationId xmlns:a16="http://schemas.microsoft.com/office/drawing/2014/main" id="{112FC32B-7BE1-4DC1-BA82-8331A257BE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55" y="2476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6346" name="Oval 42">
              <a:extLst>
                <a:ext uri="{FF2B5EF4-FFF2-40B4-BE49-F238E27FC236}">
                  <a16:creationId xmlns:a16="http://schemas.microsoft.com/office/drawing/2014/main" id="{99E3843C-2056-4EB0-99BE-08AA6FB5E9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62" y="2235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6347" name="Line 43">
              <a:extLst>
                <a:ext uri="{FF2B5EF4-FFF2-40B4-BE49-F238E27FC236}">
                  <a16:creationId xmlns:a16="http://schemas.microsoft.com/office/drawing/2014/main" id="{E8A33FB8-E422-468A-8A53-F333755B20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39" y="2476"/>
              <a:ext cx="3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6348" name="Line 44">
              <a:extLst>
                <a:ext uri="{FF2B5EF4-FFF2-40B4-BE49-F238E27FC236}">
                  <a16:creationId xmlns:a16="http://schemas.microsoft.com/office/drawing/2014/main" id="{EB76C9B0-3430-4752-B69A-F6AE1E7B7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4" y="1056"/>
              <a:ext cx="1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26349" name="Text Box 45">
            <a:extLst>
              <a:ext uri="{FF2B5EF4-FFF2-40B4-BE49-F238E27FC236}">
                <a16:creationId xmlns:a16="http://schemas.microsoft.com/office/drawing/2014/main" id="{F1EB3A46-1DD1-41C8-893F-5B3C203BF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4697413"/>
            <a:ext cx="53022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79388" indent="277813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b="1">
                <a:solidFill>
                  <a:srgbClr val="5E51C1"/>
                </a:solidFill>
              </a:rPr>
              <a:t>BCD-to-Decimal decoder is also called: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rgbClr val="5E51C1"/>
                </a:solidFill>
              </a:rPr>
              <a:t>1-of-10 decoder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rgbClr val="5E51C1"/>
                </a:solidFill>
              </a:rPr>
              <a:t> 4-line to 10-line decoder</a:t>
            </a:r>
            <a:endParaRPr lang="en-GB" altLang="en-US" sz="1800" b="1">
              <a:solidFill>
                <a:srgbClr val="5E51C1"/>
              </a:solidFill>
            </a:endParaRPr>
          </a:p>
        </p:txBody>
      </p:sp>
      <p:sp>
        <p:nvSpPr>
          <p:cNvPr id="226350" name="Text Box 46">
            <a:extLst>
              <a:ext uri="{FF2B5EF4-FFF2-40B4-BE49-F238E27FC236}">
                <a16:creationId xmlns:a16="http://schemas.microsoft.com/office/drawing/2014/main" id="{972D3DEA-BE40-4FEB-8266-C573C5266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226352" name="AutoShape 48">
            <a:extLst>
              <a:ext uri="{FF2B5EF4-FFF2-40B4-BE49-F238E27FC236}">
                <a16:creationId xmlns:a16="http://schemas.microsoft.com/office/drawing/2014/main" id="{929EEE53-B125-4F71-8B20-2218174F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57300"/>
            <a:ext cx="2641600" cy="889000"/>
          </a:xfrm>
          <a:prstGeom prst="wedgeRoundRectCallout">
            <a:avLst>
              <a:gd name="adj1" fmla="val 55106"/>
              <a:gd name="adj2" fmla="val 16250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Inputs accept BCD code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26353" name="AutoShape 49">
            <a:extLst>
              <a:ext uri="{FF2B5EF4-FFF2-40B4-BE49-F238E27FC236}">
                <a16:creationId xmlns:a16="http://schemas.microsoft.com/office/drawing/2014/main" id="{C38BAEEC-B243-4DEF-A900-548587244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3683000"/>
            <a:ext cx="1778000" cy="571500"/>
          </a:xfrm>
          <a:prstGeom prst="wedgeRoundRectCallout">
            <a:avLst>
              <a:gd name="adj1" fmla="val -58125"/>
              <a:gd name="adj2" fmla="val 24167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10 outputs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49" grpId="0" build="p" autoUpdateAnimBg="0"/>
      <p:bldP spid="226352" grpId="0" animBg="1"/>
      <p:bldP spid="2263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F15306E-7518-427C-B83D-8D3AD05F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00B61EC5-57E1-49DF-97D3-6B36CB15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AD34-8DFC-4D0D-ACED-D0C074F8EF64}" type="slidenum">
              <a:rPr lang="en-GB" altLang="en-US"/>
              <a:pPr/>
              <a:t>27</a:t>
            </a:fld>
            <a:endParaRPr lang="en-GB" altLang="en-US" sz="1400"/>
          </a:p>
        </p:txBody>
      </p:sp>
      <p:sp>
        <p:nvSpPr>
          <p:cNvPr id="283650" name="Rectangle 2">
            <a:extLst>
              <a:ext uri="{FF2B5EF4-FFF2-40B4-BE49-F238E27FC236}">
                <a16:creationId xmlns:a16="http://schemas.microsoft.com/office/drawing/2014/main" id="{F6E44B55-9280-44A9-B4D3-838CD8D3D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7100" y="628650"/>
            <a:ext cx="7772400" cy="64135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 b="1">
                <a:solidFill>
                  <a:srgbClr val="9F74D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Truth Table of BCD-to-Decimal decoder</a:t>
            </a:r>
          </a:p>
        </p:txBody>
      </p:sp>
      <p:sp>
        <p:nvSpPr>
          <p:cNvPr id="283651" name="Line 3">
            <a:extLst>
              <a:ext uri="{FF2B5EF4-FFF2-40B4-BE49-F238E27FC236}">
                <a16:creationId xmlns:a16="http://schemas.microsoft.com/office/drawing/2014/main" id="{EFF769F8-3726-464F-9396-69EA10DE3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3300" y="168275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3652" name="Text Box 4">
            <a:extLst>
              <a:ext uri="{FF2B5EF4-FFF2-40B4-BE49-F238E27FC236}">
                <a16:creationId xmlns:a16="http://schemas.microsoft.com/office/drawing/2014/main" id="{25C2BE81-A523-4F88-ACA7-4E9A73C75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0" y="122555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D      C       B       A</a:t>
            </a:r>
            <a:r>
              <a:rPr lang="en-GB" altLang="en-US" sz="1600" b="1" baseline="-25000"/>
              <a:t>  </a:t>
            </a:r>
          </a:p>
        </p:txBody>
      </p:sp>
      <p:sp>
        <p:nvSpPr>
          <p:cNvPr id="283653" name="Line 5">
            <a:extLst>
              <a:ext uri="{FF2B5EF4-FFF2-40B4-BE49-F238E27FC236}">
                <a16:creationId xmlns:a16="http://schemas.microsoft.com/office/drawing/2014/main" id="{27918886-DDC0-42FA-AB3D-3C13D4FEB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00" y="1244600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3654" name="Text Box 6">
            <a:extLst>
              <a:ext uri="{FF2B5EF4-FFF2-40B4-BE49-F238E27FC236}">
                <a16:creationId xmlns:a16="http://schemas.microsoft.com/office/drawing/2014/main" id="{5533806C-F958-4D25-9AEA-51F6BA9FA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0" y="1682750"/>
            <a:ext cx="6451600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  0        0         0             	             /O</a:t>
            </a:r>
            <a:r>
              <a:rPr lang="en-GB" altLang="en-US" sz="1600" b="1" baseline="-25000">
                <a:solidFill>
                  <a:srgbClr val="786DCB"/>
                </a:solidFill>
              </a:rPr>
              <a:t>0    </a:t>
            </a:r>
            <a:r>
              <a:rPr lang="en-GB" altLang="en-US" sz="1600" b="1">
                <a:solidFill>
                  <a:srgbClr val="786DCB"/>
                </a:solidFill>
              </a:rPr>
              <a:t>(i.e. all HIGH except /O</a:t>
            </a:r>
            <a:r>
              <a:rPr lang="en-GB" altLang="en-US" sz="1600" b="1" baseline="-25000">
                <a:solidFill>
                  <a:srgbClr val="786DCB"/>
                </a:solidFill>
              </a:rPr>
              <a:t>0</a:t>
            </a:r>
            <a:r>
              <a:rPr lang="en-GB" altLang="en-US" sz="1600" b="1">
                <a:solidFill>
                  <a:srgbClr val="786DCB"/>
                </a:solidFill>
              </a:rPr>
              <a:t>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  0        0         1       	             /O</a:t>
            </a:r>
            <a:r>
              <a:rPr lang="en-GB" altLang="en-US" sz="1600" b="1" baseline="-25000">
                <a:solidFill>
                  <a:srgbClr val="786DCB"/>
                </a:solidFill>
              </a:rPr>
              <a:t>1</a:t>
            </a:r>
            <a:r>
              <a:rPr lang="en-GB" altLang="en-US" sz="1600" b="1">
                <a:solidFill>
                  <a:srgbClr val="786DCB"/>
                </a:solidFill>
              </a:rPr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  0        1         0              	             /O</a:t>
            </a:r>
            <a:r>
              <a:rPr lang="en-GB" altLang="en-US" sz="1600" b="1" baseline="-25000">
                <a:solidFill>
                  <a:srgbClr val="786DCB"/>
                </a:solidFill>
              </a:rPr>
              <a:t>2</a:t>
            </a:r>
            <a:endParaRPr lang="en-GB" altLang="en-US" sz="1600" b="1">
              <a:solidFill>
                <a:srgbClr val="786DCB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  0  	 1         1		             /O</a:t>
            </a:r>
            <a:r>
              <a:rPr lang="en-GB" altLang="en-US" sz="1600" b="1" baseline="-25000">
                <a:solidFill>
                  <a:srgbClr val="786DCB"/>
                </a:solidFill>
              </a:rPr>
              <a:t>3 </a:t>
            </a:r>
            <a:endParaRPr lang="en-GB" altLang="en-US" sz="1600" b="1">
              <a:solidFill>
                <a:srgbClr val="786DCB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  1        0         0		             /O</a:t>
            </a:r>
            <a:r>
              <a:rPr lang="en-GB" altLang="en-US" sz="1600" b="1" baseline="-25000">
                <a:solidFill>
                  <a:srgbClr val="786DCB"/>
                </a:solidFill>
              </a:rPr>
              <a:t>4</a:t>
            </a:r>
            <a:endParaRPr lang="en-GB" altLang="en-US" sz="1600" b="1">
              <a:solidFill>
                <a:srgbClr val="786DCB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  1        0         1		             /O</a:t>
            </a:r>
            <a:r>
              <a:rPr lang="en-GB" altLang="en-US" sz="1600" b="1" baseline="-25000">
                <a:solidFill>
                  <a:srgbClr val="786DCB"/>
                </a:solidFill>
              </a:rPr>
              <a:t>5 </a:t>
            </a:r>
            <a:endParaRPr lang="en-GB" altLang="en-US" sz="1600" b="1">
              <a:solidFill>
                <a:srgbClr val="786DCB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  1        1         0		             /O</a:t>
            </a:r>
            <a:r>
              <a:rPr lang="en-GB" altLang="en-US" sz="1600" b="1" baseline="-25000">
                <a:solidFill>
                  <a:srgbClr val="786DCB"/>
                </a:solidFill>
              </a:rPr>
              <a:t>6 </a:t>
            </a:r>
            <a:endParaRPr lang="en-GB" altLang="en-US" sz="1600" b="1">
              <a:solidFill>
                <a:srgbClr val="786DCB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  1        1         1		             /O</a:t>
            </a:r>
            <a:r>
              <a:rPr lang="en-GB" altLang="en-US" sz="1600" b="1" baseline="-25000">
                <a:solidFill>
                  <a:srgbClr val="786DCB"/>
                </a:solidFill>
              </a:rPr>
              <a:t>7</a:t>
            </a:r>
            <a:endParaRPr lang="en-GB" altLang="en-US" sz="1600" b="1">
              <a:solidFill>
                <a:srgbClr val="786DCB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  0        0         0		             /O</a:t>
            </a:r>
            <a:r>
              <a:rPr lang="en-GB" altLang="en-US" sz="1600" b="1" baseline="-25000">
                <a:solidFill>
                  <a:srgbClr val="786DCB"/>
                </a:solidFill>
              </a:rPr>
              <a:t>8</a:t>
            </a:r>
            <a:endParaRPr lang="en-GB" altLang="en-US" sz="1600" b="1">
              <a:solidFill>
                <a:srgbClr val="786DCB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  0        0         1		             /O</a:t>
            </a:r>
            <a:r>
              <a:rPr lang="en-GB" altLang="en-US" sz="1600" b="1" baseline="-25000">
                <a:solidFill>
                  <a:srgbClr val="786DCB"/>
                </a:solidFill>
              </a:rPr>
              <a:t>9</a:t>
            </a:r>
            <a:r>
              <a:rPr lang="en-GB" altLang="en-US" sz="1600" b="1">
                <a:solidFill>
                  <a:srgbClr val="786DCB"/>
                </a:solidFill>
              </a:rPr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 	0        1         0		            None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  0        1         1		            None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  1        0         0		            None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  1        0         1 		            None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  1        1         0		            None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  1        1         1		            None</a:t>
            </a:r>
          </a:p>
        </p:txBody>
      </p:sp>
      <p:sp>
        <p:nvSpPr>
          <p:cNvPr id="283655" name="Text Box 7">
            <a:extLst>
              <a:ext uri="{FF2B5EF4-FFF2-40B4-BE49-F238E27FC236}">
                <a16:creationId xmlns:a16="http://schemas.microsoft.com/office/drawing/2014/main" id="{CE8BDF13-12FE-4C1E-A7E7-1F79CAA00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225" y="1262063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altLang="en-US"/>
          </a:p>
        </p:txBody>
      </p:sp>
      <p:sp>
        <p:nvSpPr>
          <p:cNvPr id="283656" name="Text Box 8">
            <a:extLst>
              <a:ext uri="{FF2B5EF4-FFF2-40B4-BE49-F238E27FC236}">
                <a16:creationId xmlns:a16="http://schemas.microsoft.com/office/drawing/2014/main" id="{68F09953-7EC1-475E-8309-6AF8674DD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250950"/>
            <a:ext cx="190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>
                <a:solidFill>
                  <a:srgbClr val="FF0066"/>
                </a:solidFill>
              </a:rPr>
              <a:t>Active output</a:t>
            </a:r>
            <a:endParaRPr lang="en-GB" altLang="en-US" sz="1600" b="1" baseline="-25000">
              <a:solidFill>
                <a:srgbClr val="FF0066"/>
              </a:solidFill>
            </a:endParaRPr>
          </a:p>
        </p:txBody>
      </p:sp>
      <p:sp>
        <p:nvSpPr>
          <p:cNvPr id="283657" name="Line 9">
            <a:extLst>
              <a:ext uri="{FF2B5EF4-FFF2-40B4-BE49-F238E27FC236}">
                <a16:creationId xmlns:a16="http://schemas.microsoft.com/office/drawing/2014/main" id="{02EA2808-CB5C-412A-8F25-5E06D3853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100" y="4578350"/>
            <a:ext cx="70739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3658" name="AutoShape 10">
            <a:extLst>
              <a:ext uri="{FF2B5EF4-FFF2-40B4-BE49-F238E27FC236}">
                <a16:creationId xmlns:a16="http://schemas.microsoft.com/office/drawing/2014/main" id="{262828AD-CC55-437F-88C6-E3D4D415E560}"/>
              </a:ext>
            </a:extLst>
          </p:cNvPr>
          <p:cNvSpPr>
            <a:spLocks/>
          </p:cNvSpPr>
          <p:nvPr/>
        </p:nvSpPr>
        <p:spPr bwMode="auto">
          <a:xfrm>
            <a:off x="5873750" y="4770438"/>
            <a:ext cx="215900" cy="1582737"/>
          </a:xfrm>
          <a:prstGeom prst="rightBrace">
            <a:avLst>
              <a:gd name="adj1" fmla="val 610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83660" name="Text Box 12">
            <a:extLst>
              <a:ext uri="{FF2B5EF4-FFF2-40B4-BE49-F238E27FC236}">
                <a16:creationId xmlns:a16="http://schemas.microsoft.com/office/drawing/2014/main" id="{A3D80763-7AE2-4313-BAD7-3B8C958E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283662" name="AutoShape 14">
            <a:extLst>
              <a:ext uri="{FF2B5EF4-FFF2-40B4-BE49-F238E27FC236}">
                <a16:creationId xmlns:a16="http://schemas.microsoft.com/office/drawing/2014/main" id="{EE1C3867-FE9F-4485-AAAF-E01D074F7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4648200"/>
            <a:ext cx="1955800" cy="1574800"/>
          </a:xfrm>
          <a:prstGeom prst="wedgeRoundRectCallout">
            <a:avLst>
              <a:gd name="adj1" fmla="val -65829"/>
              <a:gd name="adj2" fmla="val 6755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Invalid BCD codes, all outputs are HIGH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6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90ADFD4-B5D3-48CC-9793-FDA79A81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8A48EEC-37A4-4A71-B14A-F7B8685A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6F86-BA75-40BF-8A69-DB094C836272}" type="slidenum">
              <a:rPr lang="en-GB" altLang="en-US"/>
              <a:pPr/>
              <a:t>28</a:t>
            </a:fld>
            <a:endParaRPr lang="en-GB" altLang="en-US" sz="1400"/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215B47F9-B8E1-49F5-AC1E-EEFF96552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838200"/>
            <a:ext cx="7772400" cy="5969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 b="1">
                <a:solidFill>
                  <a:srgbClr val="786DCB"/>
                </a:solidFill>
              </a:rPr>
              <a:t>Decoder Applications</a:t>
            </a:r>
          </a:p>
        </p:txBody>
      </p:sp>
      <p:sp>
        <p:nvSpPr>
          <p:cNvPr id="235547" name="Text Box 27">
            <a:extLst>
              <a:ext uri="{FF2B5EF4-FFF2-40B4-BE49-F238E27FC236}">
                <a16:creationId xmlns:a16="http://schemas.microsoft.com/office/drawing/2014/main" id="{3BEF1CE8-2E5B-4660-9310-59367FFEC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663700"/>
            <a:ext cx="7585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/>
              <a:t>Used when an </a:t>
            </a:r>
            <a:r>
              <a:rPr lang="en-GB" altLang="en-US" sz="2400">
                <a:solidFill>
                  <a:srgbClr val="FF0066"/>
                </a:solidFill>
              </a:rPr>
              <a:t>output</a:t>
            </a:r>
            <a:r>
              <a:rPr lang="en-GB" altLang="en-US" sz="2400"/>
              <a:t> or a group of outputs </a:t>
            </a:r>
            <a:r>
              <a:rPr lang="en-GB" altLang="en-US" sz="2400">
                <a:solidFill>
                  <a:srgbClr val="FF0066"/>
                </a:solidFill>
              </a:rPr>
              <a:t>is to be activated</a:t>
            </a:r>
            <a:r>
              <a:rPr lang="en-GB" altLang="en-US" sz="2400"/>
              <a:t> </a:t>
            </a:r>
            <a:r>
              <a:rPr lang="en-GB" altLang="en-US" sz="2400">
                <a:solidFill>
                  <a:srgbClr val="FF0066"/>
                </a:solidFill>
              </a:rPr>
              <a:t>only on the occurrence of a specific combination of input levels.</a:t>
            </a:r>
          </a:p>
        </p:txBody>
      </p:sp>
      <p:sp>
        <p:nvSpPr>
          <p:cNvPr id="235548" name="Text Box 28">
            <a:extLst>
              <a:ext uri="{FF2B5EF4-FFF2-40B4-BE49-F238E27FC236}">
                <a16:creationId xmlns:a16="http://schemas.microsoft.com/office/drawing/2014/main" id="{7EF75154-2768-46FE-A2D3-CEBA192E8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235549" name="Text Box 29">
            <a:extLst>
              <a:ext uri="{FF2B5EF4-FFF2-40B4-BE49-F238E27FC236}">
                <a16:creationId xmlns:a16="http://schemas.microsoft.com/office/drawing/2014/main" id="{7FA0F724-C1DA-4F16-B892-09494C4B7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984500"/>
            <a:ext cx="7381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/>
              <a:t>These inputs often come from the outputs of a counter or a register.</a:t>
            </a:r>
          </a:p>
        </p:txBody>
      </p:sp>
      <p:sp>
        <p:nvSpPr>
          <p:cNvPr id="235550" name="Text Box 30">
            <a:extLst>
              <a:ext uri="{FF2B5EF4-FFF2-40B4-BE49-F238E27FC236}">
                <a16:creationId xmlns:a16="http://schemas.microsoft.com/office/drawing/2014/main" id="{BF526F96-A609-4FCC-BD2F-331A0ED0F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3962400"/>
            <a:ext cx="7229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/>
              <a:t>When the decoder inputs come from a counter that is being continually pulsed, the decoder outputs will be activated sequentially, and they can be used as timing signals to turn devices on or off at specific times.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6FE3A82-5037-46F0-B9A9-24E6F50B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649A224-7340-49D8-AD3C-4211A481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17F1-A529-4E43-AD63-7FCD41DAE734}" type="slidenum">
              <a:rPr lang="en-GB" altLang="en-US"/>
              <a:pPr/>
              <a:t>29</a:t>
            </a:fld>
            <a:endParaRPr lang="en-GB" altLang="en-US" sz="1400"/>
          </a:p>
        </p:txBody>
      </p:sp>
      <p:sp>
        <p:nvSpPr>
          <p:cNvPr id="322562" name="Text Box 2">
            <a:extLst>
              <a:ext uri="{FF2B5EF4-FFF2-40B4-BE49-F238E27FC236}">
                <a16:creationId xmlns:a16="http://schemas.microsoft.com/office/drawing/2014/main" id="{501806E5-8965-427A-AAAD-32081FAEA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322563" name="Text Box 3">
            <a:extLst>
              <a:ext uri="{FF2B5EF4-FFF2-40B4-BE49-F238E27FC236}">
                <a16:creationId xmlns:a16="http://schemas.microsoft.com/office/drawing/2014/main" id="{8381328C-DDE4-44E8-848D-08290E079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84150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22565" name="Text Box 5">
            <a:extLst>
              <a:ext uri="{FF2B5EF4-FFF2-40B4-BE49-F238E27FC236}">
                <a16:creationId xmlns:a16="http://schemas.microsoft.com/office/drawing/2014/main" id="{2BECF471-68DF-4D76-915B-1FE04D2F6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2684463"/>
            <a:ext cx="3424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/>
              <a:t>End of Decoder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6CBFA1C-B61A-4BA0-9548-B4276C40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03CC623-C6AD-4862-B69B-7C00AE08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C815-EA9B-40A6-8C7E-4F76D1B8AEC4}" type="slidenum">
              <a:rPr lang="en-GB" altLang="en-US"/>
              <a:pPr/>
              <a:t>3</a:t>
            </a:fld>
            <a:endParaRPr lang="en-GB" altLang="en-US" sz="1400"/>
          </a:p>
        </p:txBody>
      </p:sp>
      <p:sp>
        <p:nvSpPr>
          <p:cNvPr id="307203" name="Text Box 3">
            <a:extLst>
              <a:ext uri="{FF2B5EF4-FFF2-40B4-BE49-F238E27FC236}">
                <a16:creationId xmlns:a16="http://schemas.microsoft.com/office/drawing/2014/main" id="{CFE9A276-BDF4-4DC7-9B89-4FF376466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307207" name="Text Box 7">
            <a:extLst>
              <a:ext uri="{FF2B5EF4-FFF2-40B4-BE49-F238E27FC236}">
                <a16:creationId xmlns:a16="http://schemas.microsoft.com/office/drawing/2014/main" id="{89222F66-040D-44E0-956E-74A107FE1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84150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07208" name="Text Box 8">
            <a:extLst>
              <a:ext uri="{FF2B5EF4-FFF2-40B4-BE49-F238E27FC236}">
                <a16:creationId xmlns:a16="http://schemas.microsoft.com/office/drawing/2014/main" id="{E3E47D3A-16FF-45F0-800D-BE9BABCE6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1244600"/>
            <a:ext cx="595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400">
                <a:solidFill>
                  <a:srgbClr val="FF0000"/>
                </a:solidFill>
              </a:rPr>
              <a:t>MSI</a:t>
            </a:r>
            <a:r>
              <a:rPr lang="en-US" altLang="en-US" sz="2400"/>
              <a:t> stands for </a:t>
            </a:r>
            <a:r>
              <a:rPr lang="en-US" altLang="en-US" sz="2400">
                <a:solidFill>
                  <a:srgbClr val="FF0000"/>
                </a:solidFill>
              </a:rPr>
              <a:t>M</a:t>
            </a:r>
            <a:r>
              <a:rPr lang="en-US" altLang="en-US" sz="2400"/>
              <a:t>edium-</a:t>
            </a:r>
            <a:r>
              <a:rPr lang="en-US" altLang="en-US" sz="2400">
                <a:solidFill>
                  <a:srgbClr val="FF0000"/>
                </a:solidFill>
              </a:rPr>
              <a:t>S</a:t>
            </a:r>
            <a:r>
              <a:rPr lang="en-US" altLang="en-US" sz="2400"/>
              <a:t>cale-</a:t>
            </a:r>
            <a:r>
              <a:rPr lang="en-US" altLang="en-US" sz="2400">
                <a:solidFill>
                  <a:srgbClr val="FF0000"/>
                </a:solidFill>
              </a:rPr>
              <a:t>I</a:t>
            </a:r>
            <a:r>
              <a:rPr lang="en-US" altLang="en-US" sz="2400"/>
              <a:t>ntegration</a:t>
            </a:r>
          </a:p>
        </p:txBody>
      </p:sp>
      <p:sp>
        <p:nvSpPr>
          <p:cNvPr id="307209" name="Text Box 9">
            <a:extLst>
              <a:ext uri="{FF2B5EF4-FFF2-40B4-BE49-F238E27FC236}">
                <a16:creationId xmlns:a16="http://schemas.microsoft.com/office/drawing/2014/main" id="{20DF1CF4-721E-4984-9DE0-6C1683F18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1714500"/>
            <a:ext cx="6629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400"/>
              <a:t>Digital </a:t>
            </a:r>
            <a:r>
              <a:rPr lang="en-US" altLang="en-US" sz="2400">
                <a:solidFill>
                  <a:srgbClr val="FF0000"/>
                </a:solidFill>
              </a:rPr>
              <a:t>IC</a:t>
            </a:r>
            <a:r>
              <a:rPr lang="en-US" altLang="en-US" sz="2400">
                <a:solidFill>
                  <a:srgbClr val="5E51C1"/>
                </a:solidFill>
              </a:rPr>
              <a:t>s</a:t>
            </a:r>
            <a:r>
              <a:rPr lang="en-US" altLang="en-US" sz="2400"/>
              <a:t> (</a:t>
            </a:r>
            <a:r>
              <a:rPr lang="en-US" altLang="en-US" sz="2400">
                <a:solidFill>
                  <a:srgbClr val="FF0000"/>
                </a:solidFill>
              </a:rPr>
              <a:t>I</a:t>
            </a:r>
            <a:r>
              <a:rPr lang="en-US" altLang="en-US" sz="2400">
                <a:solidFill>
                  <a:srgbClr val="5E51C1"/>
                </a:solidFill>
              </a:rPr>
              <a:t>ntegrated</a:t>
            </a:r>
            <a:r>
              <a:rPr lang="en-US" altLang="en-US" sz="2400">
                <a:solidFill>
                  <a:srgbClr val="0C0B0A"/>
                </a:solidFill>
              </a:rPr>
              <a:t> </a:t>
            </a:r>
            <a:r>
              <a:rPr lang="en-US" altLang="en-US" sz="2400">
                <a:solidFill>
                  <a:srgbClr val="FF0000"/>
                </a:solidFill>
              </a:rPr>
              <a:t>C</a:t>
            </a:r>
            <a:r>
              <a:rPr lang="en-US" altLang="en-US" sz="2400">
                <a:solidFill>
                  <a:srgbClr val="5E51C1"/>
                </a:solidFill>
              </a:rPr>
              <a:t>ircuits</a:t>
            </a:r>
            <a:r>
              <a:rPr lang="en-US" altLang="en-US" sz="2400"/>
              <a:t>) are often categorized according to their circuit complexity as shown in this table:</a:t>
            </a:r>
          </a:p>
        </p:txBody>
      </p:sp>
      <p:sp>
        <p:nvSpPr>
          <p:cNvPr id="307210" name="Text Box 10">
            <a:extLst>
              <a:ext uri="{FF2B5EF4-FFF2-40B4-BE49-F238E27FC236}">
                <a16:creationId xmlns:a16="http://schemas.microsoft.com/office/drawing/2014/main" id="{1658A8E0-5E35-4D84-A088-0E09F679B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2963863"/>
            <a:ext cx="6643688" cy="3149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 u="sng"/>
              <a:t>Complexity</a:t>
            </a:r>
            <a:r>
              <a:rPr lang="en-GB" altLang="en-US" sz="2000" b="1"/>
              <a:t>		</a:t>
            </a:r>
            <a:r>
              <a:rPr lang="en-GB" altLang="en-US" sz="2000" b="1" u="sng"/>
              <a:t>Number of Gates in the IC</a:t>
            </a:r>
          </a:p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SSI (Small)</a:t>
            </a:r>
            <a:r>
              <a:rPr lang="en-GB" altLang="en-US" sz="2000" b="1">
                <a:solidFill>
                  <a:srgbClr val="D83289"/>
                </a:solidFill>
              </a:rPr>
              <a:t>		</a:t>
            </a:r>
            <a:r>
              <a:rPr lang="en-GB" altLang="en-US" sz="2000" b="1">
                <a:solidFill>
                  <a:srgbClr val="5E51C1"/>
                </a:solidFill>
              </a:rPr>
              <a:t>&lt; 12 (e.g. 74LS00 – nand gate ICs)</a:t>
            </a:r>
          </a:p>
          <a:p>
            <a:pPr algn="l"/>
            <a:r>
              <a:rPr lang="en-GB" altLang="en-US" sz="2000" b="1">
                <a:solidFill>
                  <a:srgbClr val="FF0000"/>
                </a:solidFill>
              </a:rPr>
              <a:t>MSI (Medium)</a:t>
            </a:r>
            <a:r>
              <a:rPr lang="en-GB" altLang="en-US" sz="2000" b="1">
                <a:solidFill>
                  <a:srgbClr val="2D953C"/>
                </a:solidFill>
              </a:rPr>
              <a:t>		</a:t>
            </a:r>
            <a:r>
              <a:rPr lang="en-GB" altLang="en-US" sz="2000" b="1">
                <a:solidFill>
                  <a:srgbClr val="FF0000"/>
                </a:solidFill>
              </a:rPr>
              <a:t>12 to 99</a:t>
            </a:r>
          </a:p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LSI (Large)</a:t>
            </a:r>
            <a:r>
              <a:rPr lang="en-GB" altLang="en-US" sz="2000" b="1">
                <a:solidFill>
                  <a:srgbClr val="9F74DE"/>
                </a:solidFill>
              </a:rPr>
              <a:t>		</a:t>
            </a:r>
            <a:r>
              <a:rPr lang="en-GB" altLang="en-US" sz="2000" b="1">
                <a:solidFill>
                  <a:srgbClr val="5E51C1"/>
                </a:solidFill>
              </a:rPr>
              <a:t>100 to 9999</a:t>
            </a:r>
          </a:p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VLSI (Very Large)</a:t>
            </a:r>
            <a:r>
              <a:rPr lang="en-GB" altLang="en-US" sz="2000" b="1">
                <a:solidFill>
                  <a:srgbClr val="CC3300"/>
                </a:solidFill>
              </a:rPr>
              <a:t>	</a:t>
            </a:r>
            <a:r>
              <a:rPr lang="en-GB" altLang="en-US" sz="2000" b="1">
                <a:solidFill>
                  <a:srgbClr val="5E51C1"/>
                </a:solidFill>
              </a:rPr>
              <a:t>10,000 to 99,999</a:t>
            </a:r>
          </a:p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ULSI (Ultra Large)</a:t>
            </a:r>
            <a:r>
              <a:rPr lang="en-GB" altLang="en-US" sz="2000" b="1">
                <a:solidFill>
                  <a:schemeClr val="accent2"/>
                </a:solidFill>
              </a:rPr>
              <a:t>	</a:t>
            </a:r>
            <a:r>
              <a:rPr lang="en-GB" altLang="en-US" sz="2000" b="1">
                <a:solidFill>
                  <a:srgbClr val="5E51C1"/>
                </a:solidFill>
              </a:rPr>
              <a:t>100,000 to 99,9999</a:t>
            </a:r>
          </a:p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GSI (Giga)		&gt; 1 million (e.g. microprocessor)</a:t>
            </a:r>
          </a:p>
        </p:txBody>
      </p:sp>
      <p:sp>
        <p:nvSpPr>
          <p:cNvPr id="307211" name="AutoShape 11">
            <a:extLst>
              <a:ext uri="{FF2B5EF4-FFF2-40B4-BE49-F238E27FC236}">
                <a16:creationId xmlns:a16="http://schemas.microsoft.com/office/drawing/2014/main" id="{CD605B1B-2CEF-42FF-9D34-49B5C5083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0" y="647700"/>
            <a:ext cx="4114800" cy="533400"/>
          </a:xfrm>
          <a:prstGeom prst="wedgeRoundRectCallout">
            <a:avLst>
              <a:gd name="adj1" fmla="val 28356"/>
              <a:gd name="adj2" fmla="val -69940"/>
              <a:gd name="adj3" fmla="val 16667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en-US" sz="2400"/>
              <a:t>What is </a:t>
            </a:r>
            <a:r>
              <a:rPr lang="en-US" altLang="en-US" sz="2400">
                <a:solidFill>
                  <a:srgbClr val="FF0000"/>
                </a:solidFill>
              </a:rPr>
              <a:t>MSI</a:t>
            </a:r>
            <a:r>
              <a:rPr lang="en-US" altLang="en-US" sz="2400"/>
              <a:t> Logic Circuits?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8" grpId="0"/>
      <p:bldP spid="307209" grpId="0"/>
      <p:bldP spid="3072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9049F63-CF19-4E39-98AC-CCB0B8B4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61FECD3-5072-471E-8523-30C9F5A9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E93E-3D3D-4D35-8EEC-D8EEB136BA06}" type="slidenum">
              <a:rPr lang="en-GB" altLang="en-US"/>
              <a:pPr/>
              <a:t>30</a:t>
            </a:fld>
            <a:endParaRPr lang="en-GB" altLang="en-US" sz="1400"/>
          </a:p>
        </p:txBody>
      </p:sp>
      <p:sp>
        <p:nvSpPr>
          <p:cNvPr id="353282" name="Text Box 2">
            <a:extLst>
              <a:ext uri="{FF2B5EF4-FFF2-40B4-BE49-F238E27FC236}">
                <a16:creationId xmlns:a16="http://schemas.microsoft.com/office/drawing/2014/main" id="{D405C96B-14F5-4AD0-A3FF-F398323B0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754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353283" name="Text Box 3">
            <a:extLst>
              <a:ext uri="{FF2B5EF4-FFF2-40B4-BE49-F238E27FC236}">
                <a16:creationId xmlns:a16="http://schemas.microsoft.com/office/drawing/2014/main" id="{92700DDF-4247-418E-A957-54CA05521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84150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53284" name="Text Box 4">
            <a:extLst>
              <a:ext uri="{FF2B5EF4-FFF2-40B4-BE49-F238E27FC236}">
                <a16:creationId xmlns:a16="http://schemas.microsoft.com/office/drawing/2014/main" id="{72B50D55-24B2-4F90-A1CE-642E23A46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752600"/>
            <a:ext cx="67564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Encode means to give something a code.</a:t>
            </a:r>
          </a:p>
          <a:p>
            <a:r>
              <a:rPr lang="en-US" altLang="en-US" sz="2400">
                <a:solidFill>
                  <a:srgbClr val="2D953C"/>
                </a:solidFill>
              </a:rPr>
              <a:t>To process the real world data in a digital system, the real world data first has to be represented in a way that the digital system can ‘understand’. This step is called ‘encoding’.</a:t>
            </a:r>
          </a:p>
          <a:p>
            <a:r>
              <a:rPr lang="en-US" altLang="en-US" sz="2400"/>
              <a:t>An example you definitely can relate to is the keyboard encoder. When we type a letter on the keyboard, the keyboard encoder gives that letter a code that the computer can ‘understand’.</a:t>
            </a:r>
          </a:p>
        </p:txBody>
      </p:sp>
      <p:sp>
        <p:nvSpPr>
          <p:cNvPr id="353285" name="Text Box 5">
            <a:extLst>
              <a:ext uri="{FF2B5EF4-FFF2-40B4-BE49-F238E27FC236}">
                <a16:creationId xmlns:a16="http://schemas.microsoft.com/office/drawing/2014/main" id="{D75B17CE-0E90-4013-824D-16E00AD02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914400"/>
            <a:ext cx="1841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Encoder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3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3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3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B5A2037-A141-4BB8-81C9-50B2EDF6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6F7482E-2781-4385-BBC5-D2A30D1E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7B3C-B2D5-461B-8505-6812D4DFA008}" type="slidenum">
              <a:rPr lang="en-GB" altLang="en-US"/>
              <a:pPr/>
              <a:t>31</a:t>
            </a:fld>
            <a:endParaRPr lang="en-GB" altLang="en-US" sz="1400"/>
          </a:p>
        </p:txBody>
      </p:sp>
      <p:sp>
        <p:nvSpPr>
          <p:cNvPr id="352258" name="Text Box 2">
            <a:extLst>
              <a:ext uri="{FF2B5EF4-FFF2-40B4-BE49-F238E27FC236}">
                <a16:creationId xmlns:a16="http://schemas.microsoft.com/office/drawing/2014/main" id="{162C2DB6-9E1B-4FA4-A8A8-91980C111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352259" name="Text Box 3">
            <a:extLst>
              <a:ext uri="{FF2B5EF4-FFF2-40B4-BE49-F238E27FC236}">
                <a16:creationId xmlns:a16="http://schemas.microsoft.com/office/drawing/2014/main" id="{2893AB30-C4D2-4A9B-9E2F-BEDFAFE0E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84150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52260" name="Text Box 4">
            <a:extLst>
              <a:ext uri="{FF2B5EF4-FFF2-40B4-BE49-F238E27FC236}">
                <a16:creationId xmlns:a16="http://schemas.microsoft.com/office/drawing/2014/main" id="{09901F3F-C8BF-4393-989A-F7285EA1F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943100"/>
            <a:ext cx="6756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An encoder is a logic circuit that has </a:t>
            </a:r>
            <a:r>
              <a:rPr lang="en-US" altLang="en-US" sz="2400">
                <a:solidFill>
                  <a:srgbClr val="FF0066"/>
                </a:solidFill>
              </a:rPr>
              <a:t>many inputs</a:t>
            </a:r>
            <a:r>
              <a:rPr lang="en-US" altLang="en-US" sz="2400"/>
              <a:t>. When one input is activated, </a:t>
            </a:r>
            <a:r>
              <a:rPr lang="en-US" altLang="en-US" sz="2400">
                <a:solidFill>
                  <a:srgbClr val="FF0066"/>
                </a:solidFill>
              </a:rPr>
              <a:t>the outputs will present the code that corresponds to that input</a:t>
            </a:r>
            <a:r>
              <a:rPr lang="en-US" altLang="en-US" sz="2400"/>
              <a:t>.</a:t>
            </a:r>
          </a:p>
          <a:p>
            <a:endParaRPr lang="en-US" altLang="en-US" sz="2400"/>
          </a:p>
          <a:p>
            <a:r>
              <a:rPr lang="en-US" altLang="en-US" sz="2400"/>
              <a:t>It’s function is the exact opposite to the decoder.</a:t>
            </a:r>
          </a:p>
        </p:txBody>
      </p:sp>
      <p:sp>
        <p:nvSpPr>
          <p:cNvPr id="352261" name="Text Box 5">
            <a:extLst>
              <a:ext uri="{FF2B5EF4-FFF2-40B4-BE49-F238E27FC236}">
                <a16:creationId xmlns:a16="http://schemas.microsoft.com/office/drawing/2014/main" id="{FF91409F-A9F4-4772-ABCA-E759CA140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1130300"/>
            <a:ext cx="1841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/>
              <a:t>Encoder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21F83D67-B0A8-4278-BA6B-F04357B0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9A9F5CA4-7B1E-4108-8378-4CA09D24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F8F-A342-40C0-8988-6D60FF07E2A4}" type="slidenum">
              <a:rPr lang="en-GB" altLang="en-US"/>
              <a:pPr/>
              <a:t>32</a:t>
            </a:fld>
            <a:endParaRPr lang="en-GB" altLang="en-US" sz="1400"/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11695A78-D421-45BA-9796-0DA1AFF17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100" y="1003300"/>
            <a:ext cx="7772400" cy="4699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Encoder – </a:t>
            </a:r>
            <a:r>
              <a:rPr lang="en-GB" altLang="en-US" sz="3200">
                <a:solidFill>
                  <a:srgbClr val="FF0000"/>
                </a:solidFill>
              </a:rPr>
              <a:t>e.g.</a:t>
            </a: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EA380449-3BF6-49E1-A4BE-2C0B5F0A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50" y="2095500"/>
            <a:ext cx="37338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3600"/>
              <a:t>Octal-to-Binary</a:t>
            </a:r>
          </a:p>
          <a:p>
            <a:r>
              <a:rPr lang="en-GB" altLang="en-US" sz="3600"/>
              <a:t>Encoder</a:t>
            </a:r>
          </a:p>
        </p:txBody>
      </p:sp>
      <p:grpSp>
        <p:nvGrpSpPr>
          <p:cNvPr id="301088" name="Group 32">
            <a:extLst>
              <a:ext uri="{FF2B5EF4-FFF2-40B4-BE49-F238E27FC236}">
                <a16:creationId xmlns:a16="http://schemas.microsoft.com/office/drawing/2014/main" id="{12E5E490-7480-4526-A525-27F5B49A6D60}"/>
              </a:ext>
            </a:extLst>
          </p:cNvPr>
          <p:cNvGrpSpPr>
            <a:grpSpLocks/>
          </p:cNvGrpSpPr>
          <p:nvPr/>
        </p:nvGrpSpPr>
        <p:grpSpPr bwMode="auto">
          <a:xfrm>
            <a:off x="6559550" y="2105025"/>
            <a:ext cx="876300" cy="1273175"/>
            <a:chOff x="4132" y="1326"/>
            <a:chExt cx="552" cy="802"/>
          </a:xfrm>
        </p:grpSpPr>
        <p:sp>
          <p:nvSpPr>
            <p:cNvPr id="301062" name="Line 6">
              <a:extLst>
                <a:ext uri="{FF2B5EF4-FFF2-40B4-BE49-F238E27FC236}">
                  <a16:creationId xmlns:a16="http://schemas.microsoft.com/office/drawing/2014/main" id="{968B60ED-F4DD-40EE-98B2-D97049FFA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18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1063" name="Line 7">
              <a:extLst>
                <a:ext uri="{FF2B5EF4-FFF2-40B4-BE49-F238E27FC236}">
                  <a16:creationId xmlns:a16="http://schemas.microsoft.com/office/drawing/2014/main" id="{EFE274C7-2537-4C82-9F80-5EDC9903E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15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1064" name="Line 8">
              <a:extLst>
                <a:ext uri="{FF2B5EF4-FFF2-40B4-BE49-F238E27FC236}">
                  <a16:creationId xmlns:a16="http://schemas.microsoft.com/office/drawing/2014/main" id="{70139B4F-D21F-4184-B663-46CFBA7DA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21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1067" name="Text Box 11">
              <a:extLst>
                <a:ext uri="{FF2B5EF4-FFF2-40B4-BE49-F238E27FC236}">
                  <a16:creationId xmlns:a16="http://schemas.microsoft.com/office/drawing/2014/main" id="{601AD31D-01E3-415A-A8E2-6E7F4E04B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1326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O</a:t>
              </a:r>
              <a:r>
                <a:rPr lang="en-GB" altLang="en-US" sz="2000" b="1" baseline="-25000"/>
                <a:t>0</a:t>
              </a:r>
            </a:p>
          </p:txBody>
        </p:sp>
        <p:sp>
          <p:nvSpPr>
            <p:cNvPr id="301068" name="Text Box 12">
              <a:extLst>
                <a:ext uri="{FF2B5EF4-FFF2-40B4-BE49-F238E27FC236}">
                  <a16:creationId xmlns:a16="http://schemas.microsoft.com/office/drawing/2014/main" id="{10068F27-1255-4219-A4FC-6BE8806C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3" y="1626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O</a:t>
              </a:r>
              <a:r>
                <a:rPr lang="en-GB" altLang="en-US" sz="2000" b="1" baseline="-25000"/>
                <a:t>1</a:t>
              </a:r>
            </a:p>
          </p:txBody>
        </p:sp>
        <p:sp>
          <p:nvSpPr>
            <p:cNvPr id="301069" name="Text Box 13">
              <a:extLst>
                <a:ext uri="{FF2B5EF4-FFF2-40B4-BE49-F238E27FC236}">
                  <a16:creationId xmlns:a16="http://schemas.microsoft.com/office/drawing/2014/main" id="{3A0DA248-0C6A-45C4-B00B-656AA54A7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" y="1904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O</a:t>
              </a:r>
              <a:r>
                <a:rPr lang="en-GB" altLang="en-US" sz="2000" b="1" baseline="-25000"/>
                <a:t>2</a:t>
              </a:r>
            </a:p>
          </p:txBody>
        </p:sp>
      </p:grpSp>
      <p:sp>
        <p:nvSpPr>
          <p:cNvPr id="301070" name="AutoShape 14">
            <a:extLst>
              <a:ext uri="{FF2B5EF4-FFF2-40B4-BE49-F238E27FC236}">
                <a16:creationId xmlns:a16="http://schemas.microsoft.com/office/drawing/2014/main" id="{312814BF-D9FB-4E0E-A0B2-42F45C600F9A}"/>
              </a:ext>
            </a:extLst>
          </p:cNvPr>
          <p:cNvSpPr>
            <a:spLocks/>
          </p:cNvSpPr>
          <p:nvPr/>
        </p:nvSpPr>
        <p:spPr bwMode="auto">
          <a:xfrm>
            <a:off x="1593850" y="22479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1071" name="AutoShape 15">
            <a:extLst>
              <a:ext uri="{FF2B5EF4-FFF2-40B4-BE49-F238E27FC236}">
                <a16:creationId xmlns:a16="http://schemas.microsoft.com/office/drawing/2014/main" id="{B0C04B09-2626-49BA-B91A-02299E3E8640}"/>
              </a:ext>
            </a:extLst>
          </p:cNvPr>
          <p:cNvSpPr>
            <a:spLocks/>
          </p:cNvSpPr>
          <p:nvPr/>
        </p:nvSpPr>
        <p:spPr bwMode="auto">
          <a:xfrm>
            <a:off x="7461250" y="2095500"/>
            <a:ext cx="152400" cy="1524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1072" name="Text Box 16">
            <a:extLst>
              <a:ext uri="{FF2B5EF4-FFF2-40B4-BE49-F238E27FC236}">
                <a16:creationId xmlns:a16="http://schemas.microsoft.com/office/drawing/2014/main" id="{915AB5A5-73C6-43D9-99A2-9D5840E96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2200275"/>
            <a:ext cx="10541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en-US" sz="2000" b="1"/>
              <a:t>8 inputs</a:t>
            </a:r>
          </a:p>
          <a:p>
            <a:pPr algn="l"/>
            <a:r>
              <a:rPr lang="en-GB" altLang="en-US" sz="2000" b="1"/>
              <a:t>only </a:t>
            </a:r>
            <a:r>
              <a:rPr lang="en-GB" altLang="en-US" sz="2000" b="1">
                <a:solidFill>
                  <a:srgbClr val="CC3300"/>
                </a:solidFill>
              </a:rPr>
              <a:t>one</a:t>
            </a:r>
          </a:p>
          <a:p>
            <a:pPr algn="l"/>
            <a:r>
              <a:rPr lang="en-GB" altLang="en-US" sz="2000" b="1">
                <a:solidFill>
                  <a:srgbClr val="CC3300"/>
                </a:solidFill>
              </a:rPr>
              <a:t>ACTIVE</a:t>
            </a:r>
            <a:r>
              <a:rPr lang="en-GB" altLang="en-US" sz="2000" b="1"/>
              <a:t> </a:t>
            </a:r>
          </a:p>
          <a:p>
            <a:pPr algn="l"/>
            <a:r>
              <a:rPr lang="en-GB" altLang="en-US" sz="2000" b="1"/>
              <a:t>at a time</a:t>
            </a:r>
          </a:p>
        </p:txBody>
      </p:sp>
      <p:sp>
        <p:nvSpPr>
          <p:cNvPr id="301073" name="Text Box 17">
            <a:extLst>
              <a:ext uri="{FF2B5EF4-FFF2-40B4-BE49-F238E27FC236}">
                <a16:creationId xmlns:a16="http://schemas.microsoft.com/office/drawing/2014/main" id="{7630BE03-90D9-40D3-86B1-1CC7C0B63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2300288"/>
            <a:ext cx="71913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en-US" sz="2000" b="1"/>
              <a:t>3-bit </a:t>
            </a:r>
          </a:p>
          <a:p>
            <a:pPr algn="l"/>
            <a:r>
              <a:rPr lang="en-GB" altLang="en-US" sz="2000" b="1"/>
              <a:t>output</a:t>
            </a:r>
          </a:p>
          <a:p>
            <a:pPr algn="l"/>
            <a:r>
              <a:rPr lang="en-GB" altLang="en-US" sz="2000" b="1">
                <a:solidFill>
                  <a:srgbClr val="CC3300"/>
                </a:solidFill>
              </a:rPr>
              <a:t>code</a:t>
            </a:r>
          </a:p>
        </p:txBody>
      </p:sp>
      <p:sp>
        <p:nvSpPr>
          <p:cNvPr id="301079" name="Text Box 23">
            <a:extLst>
              <a:ext uri="{FF2B5EF4-FFF2-40B4-BE49-F238E27FC236}">
                <a16:creationId xmlns:a16="http://schemas.microsoft.com/office/drawing/2014/main" id="{1E6A664C-FF18-4CB0-919B-6110E0AED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301083" name="AutoShape 27">
            <a:extLst>
              <a:ext uri="{FF2B5EF4-FFF2-40B4-BE49-F238E27FC236}">
                <a16:creationId xmlns:a16="http://schemas.microsoft.com/office/drawing/2014/main" id="{ED66A507-2CA7-4909-8A51-D80236BBE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4152900"/>
            <a:ext cx="1955800" cy="1574800"/>
          </a:xfrm>
          <a:prstGeom prst="wedgeRoundRectCallout">
            <a:avLst>
              <a:gd name="adj1" fmla="val -66477"/>
              <a:gd name="adj2" fmla="val -35986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400">
                <a:solidFill>
                  <a:srgbClr val="5E51C1"/>
                </a:solidFill>
              </a:rPr>
              <a:t>e.g. when A</a:t>
            </a:r>
            <a:r>
              <a:rPr lang="en-US" altLang="en-US" sz="2400" baseline="-25000">
                <a:solidFill>
                  <a:srgbClr val="5E51C1"/>
                </a:solidFill>
              </a:rPr>
              <a:t>3</a:t>
            </a:r>
            <a:r>
              <a:rPr lang="en-US" altLang="en-US" sz="2400">
                <a:solidFill>
                  <a:srgbClr val="5E51C1"/>
                </a:solidFill>
              </a:rPr>
              <a:t> is activated, outputs will be 011</a:t>
            </a:r>
            <a:endParaRPr lang="en-US" altLang="en-US">
              <a:solidFill>
                <a:srgbClr val="5E51C1"/>
              </a:solidFill>
            </a:endParaRPr>
          </a:p>
        </p:txBody>
      </p:sp>
      <p:grpSp>
        <p:nvGrpSpPr>
          <p:cNvPr id="301087" name="Group 31">
            <a:extLst>
              <a:ext uri="{FF2B5EF4-FFF2-40B4-BE49-F238E27FC236}">
                <a16:creationId xmlns:a16="http://schemas.microsoft.com/office/drawing/2014/main" id="{E732E23D-276D-4E74-8521-0E66E253AEB3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2097088"/>
            <a:ext cx="1001712" cy="1411287"/>
            <a:chOff x="1157" y="1321"/>
            <a:chExt cx="631" cy="889"/>
          </a:xfrm>
        </p:grpSpPr>
        <p:sp>
          <p:nvSpPr>
            <p:cNvPr id="301060" name="Line 4">
              <a:extLst>
                <a:ext uri="{FF2B5EF4-FFF2-40B4-BE49-F238E27FC236}">
                  <a16:creationId xmlns:a16="http://schemas.microsoft.com/office/drawing/2014/main" id="{BA0A6982-DB07-46BD-84EF-96C22E7BB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1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1061" name="Line 5">
              <a:extLst>
                <a:ext uri="{FF2B5EF4-FFF2-40B4-BE49-F238E27FC236}">
                  <a16:creationId xmlns:a16="http://schemas.microsoft.com/office/drawing/2014/main" id="{2DA8209F-B515-4EF3-9BEB-69A276F31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21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1066" name="Text Box 10">
              <a:extLst>
                <a:ext uri="{FF2B5EF4-FFF2-40B4-BE49-F238E27FC236}">
                  <a16:creationId xmlns:a16="http://schemas.microsoft.com/office/drawing/2014/main" id="{FBEC90FA-7AB1-4F15-B260-AFEF0176A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3" y="1321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A</a:t>
              </a:r>
              <a:r>
                <a:rPr lang="en-GB" altLang="en-US" sz="2000" b="1" baseline="-25000"/>
                <a:t>0</a:t>
              </a:r>
            </a:p>
          </p:txBody>
        </p:sp>
        <p:sp>
          <p:nvSpPr>
            <p:cNvPr id="301074" name="Line 18">
              <a:extLst>
                <a:ext uri="{FF2B5EF4-FFF2-40B4-BE49-F238E27FC236}">
                  <a16:creationId xmlns:a16="http://schemas.microsoft.com/office/drawing/2014/main" id="{33E3F8EA-6BD1-44DA-B4ED-7C6F6F027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6" y="1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1075" name="Text Box 19">
              <a:extLst>
                <a:ext uri="{FF2B5EF4-FFF2-40B4-BE49-F238E27FC236}">
                  <a16:creationId xmlns:a16="http://schemas.microsoft.com/office/drawing/2014/main" id="{3CD3F6E7-2224-4D01-8102-77E93C2C6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3" y="1489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A</a:t>
              </a:r>
              <a:r>
                <a:rPr lang="en-GB" altLang="en-US" sz="2000" b="1" baseline="-25000"/>
                <a:t>1</a:t>
              </a:r>
            </a:p>
          </p:txBody>
        </p:sp>
        <p:sp>
          <p:nvSpPr>
            <p:cNvPr id="301076" name="Text Box 20">
              <a:extLst>
                <a:ext uri="{FF2B5EF4-FFF2-40B4-BE49-F238E27FC236}">
                  <a16:creationId xmlns:a16="http://schemas.microsoft.com/office/drawing/2014/main" id="{11E8191B-4A4B-4F8E-B1D1-156A0C0E2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" y="2018"/>
              <a:ext cx="1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altLang="en-US" sz="2000" b="1"/>
                <a:t>A</a:t>
              </a:r>
              <a:r>
                <a:rPr lang="en-GB" altLang="en-US" sz="2000" b="1" baseline="-25000"/>
                <a:t>7</a:t>
              </a:r>
            </a:p>
          </p:txBody>
        </p:sp>
        <p:sp>
          <p:nvSpPr>
            <p:cNvPr id="301084" name="Line 28">
              <a:extLst>
                <a:ext uri="{FF2B5EF4-FFF2-40B4-BE49-F238E27FC236}">
                  <a16:creationId xmlns:a16="http://schemas.microsoft.com/office/drawing/2014/main" id="{F0CE882F-5467-4F82-8917-D24F27ED7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1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1085" name="Text Box 29">
              <a:extLst>
                <a:ext uri="{FF2B5EF4-FFF2-40B4-BE49-F238E27FC236}">
                  <a16:creationId xmlns:a16="http://schemas.microsoft.com/office/drawing/2014/main" id="{63A32241-CA65-4954-837F-6C711ABB0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1681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A</a:t>
              </a:r>
              <a:r>
                <a:rPr lang="en-GB" altLang="en-US" sz="2000" b="1" baseline="-25000"/>
                <a:t>2</a:t>
              </a:r>
            </a:p>
          </p:txBody>
        </p:sp>
        <p:sp>
          <p:nvSpPr>
            <p:cNvPr id="301086" name="Text Box 30">
              <a:extLst>
                <a:ext uri="{FF2B5EF4-FFF2-40B4-BE49-F238E27FC236}">
                  <a16:creationId xmlns:a16="http://schemas.microsoft.com/office/drawing/2014/main" id="{A7C840B9-698D-48E6-964E-4DE28A8C0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1904"/>
              <a:ext cx="17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0"/>
                </a:lnSpc>
              </a:pPr>
              <a:r>
                <a:rPr lang="en-GB" altLang="en-US" sz="2400"/>
                <a:t>.</a:t>
              </a:r>
            </a:p>
            <a:p>
              <a:pPr>
                <a:lnSpc>
                  <a:spcPct val="0"/>
                </a:lnSpc>
              </a:pPr>
              <a:r>
                <a:rPr lang="en-GB" altLang="en-US" sz="2800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0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1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1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1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1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0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animBg="1"/>
      <p:bldP spid="301073" grpId="0"/>
      <p:bldP spid="3010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82076780-677D-4213-928E-F10E3821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0B2E7D9E-13AE-45E2-8B00-940B93F0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0DF4-DF32-4CD2-AF86-E3887B156D16}" type="slidenum">
              <a:rPr lang="en-GB" altLang="en-US"/>
              <a:pPr/>
              <a:t>33</a:t>
            </a:fld>
            <a:endParaRPr lang="en-GB" altLang="en-US" sz="1400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5FD07C84-F531-45E0-A6C9-7AA87FDF9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100" y="1003300"/>
            <a:ext cx="7772400" cy="4699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Encoder – </a:t>
            </a:r>
            <a:r>
              <a:rPr lang="en-GB" altLang="en-US" sz="3200">
                <a:solidFill>
                  <a:srgbClr val="FF0000"/>
                </a:solidFill>
              </a:rPr>
              <a:t>in general</a:t>
            </a:r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E9DDB731-36EE-4AD4-81D5-D7B4B9829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50" y="2095500"/>
            <a:ext cx="37338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3600"/>
              <a:t>Encoder</a:t>
            </a:r>
          </a:p>
        </p:txBody>
      </p:sp>
      <p:grpSp>
        <p:nvGrpSpPr>
          <p:cNvPr id="324612" name="Group 4">
            <a:extLst>
              <a:ext uri="{FF2B5EF4-FFF2-40B4-BE49-F238E27FC236}">
                <a16:creationId xmlns:a16="http://schemas.microsoft.com/office/drawing/2014/main" id="{71BAE2CE-BB8E-431D-8745-119E988EE560}"/>
              </a:ext>
            </a:extLst>
          </p:cNvPr>
          <p:cNvGrpSpPr>
            <a:grpSpLocks/>
          </p:cNvGrpSpPr>
          <p:nvPr/>
        </p:nvGrpSpPr>
        <p:grpSpPr bwMode="auto">
          <a:xfrm>
            <a:off x="6546850" y="2003425"/>
            <a:ext cx="838200" cy="1920875"/>
            <a:chOff x="4124" y="1262"/>
            <a:chExt cx="528" cy="1210"/>
          </a:xfrm>
        </p:grpSpPr>
        <p:sp>
          <p:nvSpPr>
            <p:cNvPr id="324613" name="Line 5">
              <a:extLst>
                <a:ext uri="{FF2B5EF4-FFF2-40B4-BE49-F238E27FC236}">
                  <a16:creationId xmlns:a16="http://schemas.microsoft.com/office/drawing/2014/main" id="{6E83B448-3FB5-4D6A-8BD2-8C76404AE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4" y="146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4614" name="Line 6">
              <a:extLst>
                <a:ext uri="{FF2B5EF4-FFF2-40B4-BE49-F238E27FC236}">
                  <a16:creationId xmlns:a16="http://schemas.microsoft.com/office/drawing/2014/main" id="{6CEA870A-F076-4DCE-A44F-E7ABBDB74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4" y="16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4615" name="Line 7">
              <a:extLst>
                <a:ext uri="{FF2B5EF4-FFF2-40B4-BE49-F238E27FC236}">
                  <a16:creationId xmlns:a16="http://schemas.microsoft.com/office/drawing/2014/main" id="{C009EA1A-93D7-41FA-B634-A09070B7E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4" y="22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4616" name="Text Box 8">
              <a:extLst>
                <a:ext uri="{FF2B5EF4-FFF2-40B4-BE49-F238E27FC236}">
                  <a16:creationId xmlns:a16="http://schemas.microsoft.com/office/drawing/2014/main" id="{42DC69EE-D927-4E05-993C-BEF46DCF8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1647"/>
              <a:ext cx="152" cy="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65000"/>
                </a:lnSpc>
              </a:pPr>
              <a:r>
                <a:rPr lang="en-GB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</a:t>
              </a:r>
            </a:p>
            <a:p>
              <a:pPr algn="l">
                <a:lnSpc>
                  <a:spcPct val="65000"/>
                </a:lnSpc>
              </a:pPr>
              <a:r>
                <a:rPr lang="en-GB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</a:t>
              </a:r>
            </a:p>
            <a:p>
              <a:pPr algn="l">
                <a:lnSpc>
                  <a:spcPct val="65000"/>
                </a:lnSpc>
              </a:pPr>
              <a:r>
                <a:rPr lang="en-GB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</a:t>
              </a:r>
            </a:p>
          </p:txBody>
        </p:sp>
        <p:sp>
          <p:nvSpPr>
            <p:cNvPr id="324617" name="Text Box 9">
              <a:extLst>
                <a:ext uri="{FF2B5EF4-FFF2-40B4-BE49-F238E27FC236}">
                  <a16:creationId xmlns:a16="http://schemas.microsoft.com/office/drawing/2014/main" id="{647AE0AD-9FB2-4539-83B0-DCD490C8D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1262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O</a:t>
              </a:r>
              <a:r>
                <a:rPr lang="en-GB" altLang="en-US" sz="2000" b="1" baseline="-25000"/>
                <a:t>0</a:t>
              </a:r>
            </a:p>
          </p:txBody>
        </p:sp>
        <p:sp>
          <p:nvSpPr>
            <p:cNvPr id="324618" name="Text Box 10">
              <a:extLst>
                <a:ext uri="{FF2B5EF4-FFF2-40B4-BE49-F238E27FC236}">
                  <a16:creationId xmlns:a16="http://schemas.microsoft.com/office/drawing/2014/main" id="{28D19B1A-3BCD-49F9-92EC-067EA1A1D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1474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O</a:t>
              </a:r>
              <a:r>
                <a:rPr lang="en-GB" altLang="en-US" sz="2000" b="1" baseline="-25000"/>
                <a:t>1</a:t>
              </a:r>
            </a:p>
          </p:txBody>
        </p:sp>
        <p:sp>
          <p:nvSpPr>
            <p:cNvPr id="324619" name="Text Box 11">
              <a:extLst>
                <a:ext uri="{FF2B5EF4-FFF2-40B4-BE49-F238E27FC236}">
                  <a16:creationId xmlns:a16="http://schemas.microsoft.com/office/drawing/2014/main" id="{A5E20A86-55BB-485F-B3A2-6F31CCFCF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2280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O</a:t>
              </a:r>
              <a:r>
                <a:rPr lang="en-GB" altLang="en-US" sz="2000" b="1" baseline="-25000"/>
                <a:t>N-1</a:t>
              </a:r>
            </a:p>
          </p:txBody>
        </p:sp>
      </p:grpSp>
      <p:sp>
        <p:nvSpPr>
          <p:cNvPr id="324620" name="AutoShape 12">
            <a:extLst>
              <a:ext uri="{FF2B5EF4-FFF2-40B4-BE49-F238E27FC236}">
                <a16:creationId xmlns:a16="http://schemas.microsoft.com/office/drawing/2014/main" id="{D163CD2A-C4AB-4F17-9153-E81293F42C96}"/>
              </a:ext>
            </a:extLst>
          </p:cNvPr>
          <p:cNvSpPr>
            <a:spLocks/>
          </p:cNvSpPr>
          <p:nvPr/>
        </p:nvSpPr>
        <p:spPr bwMode="auto">
          <a:xfrm>
            <a:off x="1593850" y="22479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4621" name="AutoShape 13">
            <a:extLst>
              <a:ext uri="{FF2B5EF4-FFF2-40B4-BE49-F238E27FC236}">
                <a16:creationId xmlns:a16="http://schemas.microsoft.com/office/drawing/2014/main" id="{98D079BA-B116-453C-AF9B-FB9242053C8E}"/>
              </a:ext>
            </a:extLst>
          </p:cNvPr>
          <p:cNvSpPr>
            <a:spLocks/>
          </p:cNvSpPr>
          <p:nvPr/>
        </p:nvSpPr>
        <p:spPr bwMode="auto">
          <a:xfrm>
            <a:off x="7461250" y="2095500"/>
            <a:ext cx="152400" cy="1524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4622" name="Text Box 14">
            <a:extLst>
              <a:ext uri="{FF2B5EF4-FFF2-40B4-BE49-F238E27FC236}">
                <a16:creationId xmlns:a16="http://schemas.microsoft.com/office/drawing/2014/main" id="{590708E5-2B35-4B93-8DA9-08EC04C34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2200275"/>
            <a:ext cx="10541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en-US" sz="2000" b="1"/>
              <a:t>M inputs</a:t>
            </a:r>
          </a:p>
          <a:p>
            <a:pPr algn="l"/>
            <a:r>
              <a:rPr lang="en-GB" altLang="en-US" sz="2000" b="1"/>
              <a:t>only </a:t>
            </a:r>
            <a:r>
              <a:rPr lang="en-GB" altLang="en-US" sz="2000" b="1">
                <a:solidFill>
                  <a:srgbClr val="CC3300"/>
                </a:solidFill>
              </a:rPr>
              <a:t>one</a:t>
            </a:r>
          </a:p>
          <a:p>
            <a:pPr algn="l"/>
            <a:r>
              <a:rPr lang="en-GB" altLang="en-US" sz="2000" b="1">
                <a:solidFill>
                  <a:srgbClr val="CC3300"/>
                </a:solidFill>
              </a:rPr>
              <a:t>ACTIVE</a:t>
            </a:r>
            <a:r>
              <a:rPr lang="en-GB" altLang="en-US" sz="2000" b="1"/>
              <a:t> </a:t>
            </a:r>
          </a:p>
          <a:p>
            <a:pPr algn="l"/>
            <a:r>
              <a:rPr lang="en-GB" altLang="en-US" sz="2000" b="1"/>
              <a:t>at a time</a:t>
            </a:r>
          </a:p>
        </p:txBody>
      </p:sp>
      <p:sp>
        <p:nvSpPr>
          <p:cNvPr id="324623" name="Text Box 15">
            <a:extLst>
              <a:ext uri="{FF2B5EF4-FFF2-40B4-BE49-F238E27FC236}">
                <a16:creationId xmlns:a16="http://schemas.microsoft.com/office/drawing/2014/main" id="{C16B77BC-3DF1-46BB-8E53-FF93D62EF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2300288"/>
            <a:ext cx="71913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en-US" sz="2000" b="1"/>
              <a:t>N-bit </a:t>
            </a:r>
          </a:p>
          <a:p>
            <a:pPr algn="l"/>
            <a:r>
              <a:rPr lang="en-GB" altLang="en-US" sz="2000" b="1"/>
              <a:t>output</a:t>
            </a:r>
          </a:p>
          <a:p>
            <a:pPr algn="l"/>
            <a:r>
              <a:rPr lang="en-GB" altLang="en-US" sz="2000" b="1">
                <a:solidFill>
                  <a:srgbClr val="CC3300"/>
                </a:solidFill>
              </a:rPr>
              <a:t>code</a:t>
            </a:r>
          </a:p>
        </p:txBody>
      </p:sp>
      <p:grpSp>
        <p:nvGrpSpPr>
          <p:cNvPr id="324624" name="Group 16">
            <a:extLst>
              <a:ext uri="{FF2B5EF4-FFF2-40B4-BE49-F238E27FC236}">
                <a16:creationId xmlns:a16="http://schemas.microsoft.com/office/drawing/2014/main" id="{AB6EFBC1-28B5-4088-9EE7-F360921195FE}"/>
              </a:ext>
            </a:extLst>
          </p:cNvPr>
          <p:cNvGrpSpPr>
            <a:grpSpLocks/>
          </p:cNvGrpSpPr>
          <p:nvPr/>
        </p:nvGrpSpPr>
        <p:grpSpPr bwMode="auto">
          <a:xfrm>
            <a:off x="1808163" y="2185988"/>
            <a:ext cx="1004887" cy="1335087"/>
            <a:chOff x="1139" y="1377"/>
            <a:chExt cx="633" cy="841"/>
          </a:xfrm>
        </p:grpSpPr>
        <p:sp>
          <p:nvSpPr>
            <p:cNvPr id="324625" name="Line 17">
              <a:extLst>
                <a:ext uri="{FF2B5EF4-FFF2-40B4-BE49-F238E27FC236}">
                  <a16:creationId xmlns:a16="http://schemas.microsoft.com/office/drawing/2014/main" id="{9284B933-8FA3-4E96-9969-CCEBFFFA1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5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4626" name="Line 18">
              <a:extLst>
                <a:ext uri="{FF2B5EF4-FFF2-40B4-BE49-F238E27FC236}">
                  <a16:creationId xmlns:a16="http://schemas.microsoft.com/office/drawing/2014/main" id="{A837C32F-AB1D-4FE6-8C4C-F5E3056F7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21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4627" name="Text Box 19">
              <a:extLst>
                <a:ext uri="{FF2B5EF4-FFF2-40B4-BE49-F238E27FC236}">
                  <a16:creationId xmlns:a16="http://schemas.microsoft.com/office/drawing/2014/main" id="{E3DA72B1-A29F-419A-92F9-7DA331AE1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3" y="1377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A</a:t>
              </a:r>
              <a:r>
                <a:rPr lang="en-GB" altLang="en-US" sz="2000" b="1" baseline="-25000"/>
                <a:t>0</a:t>
              </a:r>
            </a:p>
          </p:txBody>
        </p:sp>
        <p:sp>
          <p:nvSpPr>
            <p:cNvPr id="324628" name="Line 20">
              <a:extLst>
                <a:ext uri="{FF2B5EF4-FFF2-40B4-BE49-F238E27FC236}">
                  <a16:creationId xmlns:a16="http://schemas.microsoft.com/office/drawing/2014/main" id="{725FE612-9E94-4115-B3CC-22508140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4629" name="Text Box 21">
              <a:extLst>
                <a:ext uri="{FF2B5EF4-FFF2-40B4-BE49-F238E27FC236}">
                  <a16:creationId xmlns:a16="http://schemas.microsoft.com/office/drawing/2014/main" id="{F35D52D5-FD5A-43BD-AB13-A7CE6CF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" y="1569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A</a:t>
              </a:r>
              <a:r>
                <a:rPr lang="en-GB" altLang="en-US" sz="2000" b="1" baseline="-25000"/>
                <a:t>1</a:t>
              </a:r>
            </a:p>
          </p:txBody>
        </p:sp>
        <p:sp>
          <p:nvSpPr>
            <p:cNvPr id="324630" name="Text Box 22">
              <a:extLst>
                <a:ext uri="{FF2B5EF4-FFF2-40B4-BE49-F238E27FC236}">
                  <a16:creationId xmlns:a16="http://schemas.microsoft.com/office/drawing/2014/main" id="{128F8677-73D3-4C3D-BD0F-207BA1959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" y="2026"/>
              <a:ext cx="30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altLang="en-US" sz="2000" b="1"/>
                <a:t>A</a:t>
              </a:r>
              <a:r>
                <a:rPr lang="en-GB" altLang="en-US" sz="2000" b="1" baseline="-25000"/>
                <a:t>M-1</a:t>
              </a:r>
            </a:p>
          </p:txBody>
        </p:sp>
        <p:sp>
          <p:nvSpPr>
            <p:cNvPr id="324631" name="Text Box 23">
              <a:extLst>
                <a:ext uri="{FF2B5EF4-FFF2-40B4-BE49-F238E27FC236}">
                  <a16:creationId xmlns:a16="http://schemas.microsoft.com/office/drawing/2014/main" id="{A6373B79-B4D3-4C90-ABFA-69F3102DF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8" y="1680"/>
              <a:ext cx="152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800" b="1"/>
                <a:t>.</a:t>
              </a:r>
            </a:p>
            <a:p>
              <a:pPr algn="l"/>
              <a:r>
                <a:rPr lang="en-GB" altLang="en-US" sz="1800" b="1"/>
                <a:t>.</a:t>
              </a:r>
            </a:p>
          </p:txBody>
        </p:sp>
      </p:grpSp>
      <p:sp>
        <p:nvSpPr>
          <p:cNvPr id="324632" name="Text Box 24">
            <a:extLst>
              <a:ext uri="{FF2B5EF4-FFF2-40B4-BE49-F238E27FC236}">
                <a16:creationId xmlns:a16="http://schemas.microsoft.com/office/drawing/2014/main" id="{6E0DD587-712E-4E86-A5B9-B1761CF28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4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4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4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4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  <p:bldP spid="3246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3A5F9D2-1F84-43C9-A929-BCA3C973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109FF2D-E427-4BA4-857B-2A6B23A4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BC1BB-1353-4F9B-B8D7-74D9341CFEB7}" type="slidenum">
              <a:rPr lang="en-GB" altLang="en-US"/>
              <a:pPr/>
              <a:t>34</a:t>
            </a:fld>
            <a:endParaRPr lang="en-GB" altLang="en-US" sz="1400"/>
          </a:p>
        </p:txBody>
      </p:sp>
      <p:sp>
        <p:nvSpPr>
          <p:cNvPr id="323586" name="Text Box 2">
            <a:extLst>
              <a:ext uri="{FF2B5EF4-FFF2-40B4-BE49-F238E27FC236}">
                <a16:creationId xmlns:a16="http://schemas.microsoft.com/office/drawing/2014/main" id="{5BBB241E-8FEE-4F99-BB90-104D375A1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323587" name="Text Box 3">
            <a:extLst>
              <a:ext uri="{FF2B5EF4-FFF2-40B4-BE49-F238E27FC236}">
                <a16:creationId xmlns:a16="http://schemas.microsoft.com/office/drawing/2014/main" id="{B91C366F-5068-4D07-9481-2CA460844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84150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23589" name="Text Box 5">
            <a:extLst>
              <a:ext uri="{FF2B5EF4-FFF2-40B4-BE49-F238E27FC236}">
                <a16:creationId xmlns:a16="http://schemas.microsoft.com/office/drawing/2014/main" id="{8209BF07-04C3-4CAC-8451-164C7A185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1143000"/>
            <a:ext cx="778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3200">
                <a:solidFill>
                  <a:srgbClr val="5E51C1"/>
                </a:solidFill>
              </a:rPr>
              <a:t>Let’s examine one encoder example in detail.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3808795C-0B28-4414-9CAA-2FAD8D5D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5C60D762-99EB-41CA-BA51-6A5EE6CF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0125-FD1C-4E8A-9396-6D35BC6CC787}" type="slidenum">
              <a:rPr lang="en-GB" altLang="en-US"/>
              <a:pPr/>
              <a:t>35</a:t>
            </a:fld>
            <a:endParaRPr lang="en-GB" altLang="en-US" sz="1400"/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6908666B-85C3-49E5-A766-84FA79B89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908050"/>
            <a:ext cx="7772400" cy="60325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e.g. Octal-to-Binary Encoder (i)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B7AD294E-D924-4DA8-B27A-5433F8896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943100"/>
            <a:ext cx="37338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3600"/>
              <a:t>Octal-to-</a:t>
            </a:r>
          </a:p>
          <a:p>
            <a:r>
              <a:rPr lang="en-GB" altLang="en-US" sz="3600"/>
              <a:t>Binary Encoder</a:t>
            </a:r>
          </a:p>
        </p:txBody>
      </p:sp>
      <p:sp>
        <p:nvSpPr>
          <p:cNvPr id="236548" name="Line 4">
            <a:extLst>
              <a:ext uri="{FF2B5EF4-FFF2-40B4-BE49-F238E27FC236}">
                <a16:creationId xmlns:a16="http://schemas.microsoft.com/office/drawing/2014/main" id="{CFA5EEE4-6E11-4534-8E2F-81A68A407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2175" y="2320925"/>
            <a:ext cx="46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36549" name="Line 5">
            <a:extLst>
              <a:ext uri="{FF2B5EF4-FFF2-40B4-BE49-F238E27FC236}">
                <a16:creationId xmlns:a16="http://schemas.microsoft.com/office/drawing/2014/main" id="{90C90950-249D-4570-89E8-576E0155E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2175" y="3311525"/>
            <a:ext cx="46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36550" name="Line 6">
            <a:extLst>
              <a:ext uri="{FF2B5EF4-FFF2-40B4-BE49-F238E27FC236}">
                <a16:creationId xmlns:a16="http://schemas.microsoft.com/office/drawing/2014/main" id="{31A68EA6-3C53-49F8-B9D2-9050567D7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0025" y="24733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36551" name="Line 7">
            <a:extLst>
              <a:ext uri="{FF2B5EF4-FFF2-40B4-BE49-F238E27FC236}">
                <a16:creationId xmlns:a16="http://schemas.microsoft.com/office/drawing/2014/main" id="{C8C39222-C101-46E3-A739-C3CAC263C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0025" y="28543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36552" name="Line 8">
            <a:extLst>
              <a:ext uri="{FF2B5EF4-FFF2-40B4-BE49-F238E27FC236}">
                <a16:creationId xmlns:a16="http://schemas.microsoft.com/office/drawing/2014/main" id="{9083D724-C2A0-4E19-BBD2-771C89896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0025" y="3240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36554" name="Text Box 10">
            <a:extLst>
              <a:ext uri="{FF2B5EF4-FFF2-40B4-BE49-F238E27FC236}">
                <a16:creationId xmlns:a16="http://schemas.microsoft.com/office/drawing/2014/main" id="{EBE3FA21-F126-4DD1-9C15-34A3917A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001838"/>
            <a:ext cx="671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/>
              <a:t>/A</a:t>
            </a:r>
            <a:r>
              <a:rPr lang="en-GB" altLang="en-US" sz="2400" b="1" baseline="-25000"/>
              <a:t>0</a:t>
            </a:r>
          </a:p>
        </p:txBody>
      </p:sp>
      <p:sp>
        <p:nvSpPr>
          <p:cNvPr id="236555" name="Text Box 11">
            <a:extLst>
              <a:ext uri="{FF2B5EF4-FFF2-40B4-BE49-F238E27FC236}">
                <a16:creationId xmlns:a16="http://schemas.microsoft.com/office/drawing/2014/main" id="{539D8997-7D44-4B9D-8AD3-ED1434938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22066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/>
              <a:t>O</a:t>
            </a:r>
            <a:r>
              <a:rPr lang="en-GB" altLang="en-US" sz="2400" b="1" baseline="-25000"/>
              <a:t>0</a:t>
            </a:r>
          </a:p>
        </p:txBody>
      </p:sp>
      <p:sp>
        <p:nvSpPr>
          <p:cNvPr id="236556" name="Text Box 12">
            <a:extLst>
              <a:ext uri="{FF2B5EF4-FFF2-40B4-BE49-F238E27FC236}">
                <a16:creationId xmlns:a16="http://schemas.microsoft.com/office/drawing/2014/main" id="{76B04BB4-B006-4281-A745-5E6CBA155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25923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/>
              <a:t>O</a:t>
            </a:r>
            <a:r>
              <a:rPr lang="en-GB" altLang="en-US" sz="2400" b="1" baseline="-25000"/>
              <a:t>1</a:t>
            </a:r>
          </a:p>
        </p:txBody>
      </p:sp>
      <p:sp>
        <p:nvSpPr>
          <p:cNvPr id="236557" name="Text Box 13">
            <a:extLst>
              <a:ext uri="{FF2B5EF4-FFF2-40B4-BE49-F238E27FC236}">
                <a16:creationId xmlns:a16="http://schemas.microsoft.com/office/drawing/2014/main" id="{2B27672D-53D4-4F42-9B09-37F4FFBA1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3057525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2400" b="1"/>
              <a:t>O</a:t>
            </a:r>
            <a:r>
              <a:rPr lang="en-GB" altLang="en-US" sz="2400" b="1" baseline="-25000"/>
              <a:t>2</a:t>
            </a:r>
          </a:p>
        </p:txBody>
      </p:sp>
      <p:sp>
        <p:nvSpPr>
          <p:cNvPr id="236562" name="Line 18">
            <a:extLst>
              <a:ext uri="{FF2B5EF4-FFF2-40B4-BE49-F238E27FC236}">
                <a16:creationId xmlns:a16="http://schemas.microsoft.com/office/drawing/2014/main" id="{EEE9482B-22BF-46C5-8D37-139825F96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259238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36563" name="Text Box 19">
            <a:extLst>
              <a:ext uri="{FF2B5EF4-FFF2-40B4-BE49-F238E27FC236}">
                <a16:creationId xmlns:a16="http://schemas.microsoft.com/office/drawing/2014/main" id="{51030025-D302-4F9F-8913-9F45740BE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20925"/>
            <a:ext cx="63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/>
              <a:t>/A</a:t>
            </a:r>
            <a:r>
              <a:rPr lang="en-GB" altLang="en-US" sz="2400" b="1" baseline="-25000"/>
              <a:t>1</a:t>
            </a:r>
          </a:p>
        </p:txBody>
      </p:sp>
      <p:sp>
        <p:nvSpPr>
          <p:cNvPr id="236564" name="Text Box 20">
            <a:extLst>
              <a:ext uri="{FF2B5EF4-FFF2-40B4-BE49-F238E27FC236}">
                <a16:creationId xmlns:a16="http://schemas.microsoft.com/office/drawing/2014/main" id="{73B0D9E9-9E41-4590-B240-4628B76F4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3082925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/>
              <a:t>/A</a:t>
            </a:r>
            <a:r>
              <a:rPr lang="en-GB" altLang="en-US" sz="2400" b="1" baseline="-25000"/>
              <a:t>7</a:t>
            </a:r>
          </a:p>
        </p:txBody>
      </p:sp>
      <p:sp>
        <p:nvSpPr>
          <p:cNvPr id="236565" name="Text Box 21">
            <a:extLst>
              <a:ext uri="{FF2B5EF4-FFF2-40B4-BE49-F238E27FC236}">
                <a16:creationId xmlns:a16="http://schemas.microsoft.com/office/drawing/2014/main" id="{0B9869F4-4597-4A31-9AC6-9D0A9CC2A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592388"/>
            <a:ext cx="23495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.</a:t>
            </a:r>
          </a:p>
          <a:p>
            <a:pPr algn="l"/>
            <a:r>
              <a:rPr lang="en-GB" altLang="en-US" sz="1600" b="1"/>
              <a:t>.</a:t>
            </a:r>
          </a:p>
        </p:txBody>
      </p:sp>
      <p:sp>
        <p:nvSpPr>
          <p:cNvPr id="236568" name="Oval 24">
            <a:extLst>
              <a:ext uri="{FF2B5EF4-FFF2-40B4-BE49-F238E27FC236}">
                <a16:creationId xmlns:a16="http://schemas.microsoft.com/office/drawing/2014/main" id="{20C3DEB0-F8AD-4CF6-B4F7-6F332C54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2320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36569" name="Oval 25">
            <a:extLst>
              <a:ext uri="{FF2B5EF4-FFF2-40B4-BE49-F238E27FC236}">
                <a16:creationId xmlns:a16="http://schemas.microsoft.com/office/drawing/2014/main" id="{CF5D9AB5-5439-4DA7-A169-B16EC5AB8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519363"/>
            <a:ext cx="144462" cy="1444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36570" name="Oval 26">
            <a:extLst>
              <a:ext uri="{FF2B5EF4-FFF2-40B4-BE49-F238E27FC236}">
                <a16:creationId xmlns:a16="http://schemas.microsoft.com/office/drawing/2014/main" id="{FD411F66-8E61-4C5B-B077-F1AF92616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240088"/>
            <a:ext cx="144462" cy="1444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36572" name="Text Box 28">
            <a:extLst>
              <a:ext uri="{FF2B5EF4-FFF2-40B4-BE49-F238E27FC236}">
                <a16:creationId xmlns:a16="http://schemas.microsoft.com/office/drawing/2014/main" id="{6B020B5B-5754-497C-A226-1EEDC0A79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236574" name="Text Box 30">
            <a:extLst>
              <a:ext uri="{FF2B5EF4-FFF2-40B4-BE49-F238E27FC236}">
                <a16:creationId xmlns:a16="http://schemas.microsoft.com/office/drawing/2014/main" id="{CA76FE30-84B5-4148-BDDE-3B8E069FD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4265613"/>
            <a:ext cx="53022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79388" indent="277813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b="1">
                <a:solidFill>
                  <a:srgbClr val="5E51C1"/>
                </a:solidFill>
              </a:rPr>
              <a:t>Octal-to-Binary encoder is also called: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rgbClr val="5E51C1"/>
                </a:solidFill>
              </a:rPr>
              <a:t>  8-line to 3-line encoder</a:t>
            </a:r>
            <a:endParaRPr lang="en-GB" altLang="en-US" sz="1800" b="1">
              <a:solidFill>
                <a:srgbClr val="5E51C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74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C0C9979C-7172-4BC9-A0E4-65A1352F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1A596C00-537F-4633-B1F8-B0ACFDF3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AA0-8D59-4484-938A-6C6BE5D3B3D6}" type="slidenum">
              <a:rPr lang="en-GB" altLang="en-US"/>
              <a:pPr/>
              <a:t>36</a:t>
            </a:fld>
            <a:endParaRPr lang="en-GB" altLang="en-US" sz="1400"/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BF86941A-B602-44B6-8BFD-9BFC592EB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513" y="603250"/>
            <a:ext cx="7772400" cy="59055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e.g. Octal-to-Binary Encoder (ii)</a:t>
            </a:r>
          </a:p>
        </p:txBody>
      </p:sp>
      <p:sp>
        <p:nvSpPr>
          <p:cNvPr id="237759" name="Text Box 191">
            <a:extLst>
              <a:ext uri="{FF2B5EF4-FFF2-40B4-BE49-F238E27FC236}">
                <a16:creationId xmlns:a16="http://schemas.microsoft.com/office/drawing/2014/main" id="{7FC83D34-C631-4E5E-8340-E8D4F59F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1239838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CC3300"/>
                </a:solidFill>
              </a:rPr>
              <a:t>The Truth Table</a:t>
            </a:r>
          </a:p>
        </p:txBody>
      </p:sp>
      <p:sp>
        <p:nvSpPr>
          <p:cNvPr id="237763" name="Text Box 195">
            <a:extLst>
              <a:ext uri="{FF2B5EF4-FFF2-40B4-BE49-F238E27FC236}">
                <a16:creationId xmlns:a16="http://schemas.microsoft.com/office/drawing/2014/main" id="{26AB4B35-3496-4837-AE25-AD3AA7151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237780" name="AutoShape 212">
            <a:extLst>
              <a:ext uri="{FF2B5EF4-FFF2-40B4-BE49-F238E27FC236}">
                <a16:creationId xmlns:a16="http://schemas.microsoft.com/office/drawing/2014/main" id="{966DB3A1-D656-4A35-AC33-9066F56CE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13" y="2030413"/>
            <a:ext cx="2119312" cy="1681162"/>
          </a:xfrm>
          <a:prstGeom prst="wedgeRoundRectCallout">
            <a:avLst>
              <a:gd name="adj1" fmla="val 78167"/>
              <a:gd name="adj2" fmla="val -25167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When /A0 is active, or when none is active, the output code is </a:t>
            </a:r>
            <a:r>
              <a:rPr lang="en-GB" altLang="en-US" sz="2000" b="1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237781" name="Rectangle 213">
            <a:extLst>
              <a:ext uri="{FF2B5EF4-FFF2-40B4-BE49-F238E27FC236}">
                <a16:creationId xmlns:a16="http://schemas.microsoft.com/office/drawing/2014/main" id="{73043FA1-B613-4E7C-9E87-E23B987DA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1249363"/>
            <a:ext cx="1620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400">
                <a:solidFill>
                  <a:srgbClr val="FF0066"/>
                </a:solidFill>
              </a:rPr>
              <a:t>Looking at the logic</a:t>
            </a:r>
          </a:p>
        </p:txBody>
      </p:sp>
      <p:sp>
        <p:nvSpPr>
          <p:cNvPr id="237783" name="Text Box 215">
            <a:extLst>
              <a:ext uri="{FF2B5EF4-FFF2-40B4-BE49-F238E27FC236}">
                <a16:creationId xmlns:a16="http://schemas.microsoft.com/office/drawing/2014/main" id="{8D56DFE1-4183-455D-B955-B120F93FA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2279650"/>
            <a:ext cx="4440238" cy="305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1    1        </a:t>
            </a:r>
            <a:r>
              <a:rPr lang="en-GB" altLang="en-US" sz="1800" b="1">
                <a:solidFill>
                  <a:srgbClr val="FF0000"/>
                </a:solidFill>
              </a:rPr>
              <a:t>0     0    0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</a:t>
            </a:r>
            <a:r>
              <a:rPr lang="en-GB" altLang="en-US" sz="1800" b="1">
                <a:solidFill>
                  <a:srgbClr val="5E51C1"/>
                </a:solidFill>
              </a:rPr>
              <a:t>0</a:t>
            </a:r>
            <a:r>
              <a:rPr lang="en-GB" altLang="en-US" sz="1800" b="1"/>
              <a:t>    1    1    1    1    1    1        </a:t>
            </a:r>
            <a:r>
              <a:rPr lang="en-GB" altLang="en-US" sz="1800" b="1">
                <a:solidFill>
                  <a:srgbClr val="5E51C1"/>
                </a:solidFill>
              </a:rPr>
              <a:t>0     0    1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0    1    1    1    1    1        0     1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0    1    1    1    1        0     1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0    1    1    1        1     0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0    1    1        1     0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0    1        1     1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1    0        1     1    1</a:t>
            </a:r>
            <a:endParaRPr lang="en-GB" altLang="en-US" sz="1800" b="1" baseline="-25000"/>
          </a:p>
        </p:txBody>
      </p:sp>
      <p:sp>
        <p:nvSpPr>
          <p:cNvPr id="237784" name="Text Box 216">
            <a:extLst>
              <a:ext uri="{FF2B5EF4-FFF2-40B4-BE49-F238E27FC236}">
                <a16:creationId xmlns:a16="http://schemas.microsoft.com/office/drawing/2014/main" id="{D469EA5D-2E92-497D-A7F8-8ED74A4D2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1816100"/>
            <a:ext cx="2987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0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1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2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3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4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5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6 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237785" name="Group 217">
            <a:extLst>
              <a:ext uri="{FF2B5EF4-FFF2-40B4-BE49-F238E27FC236}">
                <a16:creationId xmlns:a16="http://schemas.microsoft.com/office/drawing/2014/main" id="{4126B3FD-29AD-4B3F-BF57-462EC3A561A7}"/>
              </a:ext>
            </a:extLst>
          </p:cNvPr>
          <p:cNvGrpSpPr>
            <a:grpSpLocks/>
          </p:cNvGrpSpPr>
          <p:nvPr/>
        </p:nvGrpSpPr>
        <p:grpSpPr bwMode="auto">
          <a:xfrm>
            <a:off x="4532313" y="1816100"/>
            <a:ext cx="2425700" cy="25400"/>
            <a:chOff x="3128" y="1296"/>
            <a:chExt cx="1528" cy="16"/>
          </a:xfrm>
        </p:grpSpPr>
        <p:sp>
          <p:nvSpPr>
            <p:cNvPr id="237786" name="Line 218">
              <a:extLst>
                <a:ext uri="{FF2B5EF4-FFF2-40B4-BE49-F238E27FC236}">
                  <a16:creationId xmlns:a16="http://schemas.microsoft.com/office/drawing/2014/main" id="{3367BB41-B3A3-4721-A19B-C97219D4D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7787" name="Line 219">
              <a:extLst>
                <a:ext uri="{FF2B5EF4-FFF2-40B4-BE49-F238E27FC236}">
                  <a16:creationId xmlns:a16="http://schemas.microsoft.com/office/drawing/2014/main" id="{72D06988-8EBD-496F-90B3-92B5DD295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2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7788" name="Line 220">
              <a:extLst>
                <a:ext uri="{FF2B5EF4-FFF2-40B4-BE49-F238E27FC236}">
                  <a16:creationId xmlns:a16="http://schemas.microsoft.com/office/drawing/2014/main" id="{1325F4FE-C554-4056-8142-9074E810A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7789" name="Line 221">
              <a:extLst>
                <a:ext uri="{FF2B5EF4-FFF2-40B4-BE49-F238E27FC236}">
                  <a16:creationId xmlns:a16="http://schemas.microsoft.com/office/drawing/2014/main" id="{079CC98A-AD32-4EA5-8A1D-D3189CB26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13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7790" name="Line 222">
              <a:extLst>
                <a:ext uri="{FF2B5EF4-FFF2-40B4-BE49-F238E27FC236}">
                  <a16:creationId xmlns:a16="http://schemas.microsoft.com/office/drawing/2014/main" id="{BBAC7D7C-1D07-43BE-BB62-89D595A76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7791" name="Line 223">
              <a:extLst>
                <a:ext uri="{FF2B5EF4-FFF2-40B4-BE49-F238E27FC236}">
                  <a16:creationId xmlns:a16="http://schemas.microsoft.com/office/drawing/2014/main" id="{DDCED9D1-3DA3-4CD4-BB9C-CD1C9C343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7792" name="Line 224">
              <a:extLst>
                <a:ext uri="{FF2B5EF4-FFF2-40B4-BE49-F238E27FC236}">
                  <a16:creationId xmlns:a16="http://schemas.microsoft.com/office/drawing/2014/main" id="{1389B368-81A6-4030-84B9-5C53E292A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5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7793" name="Line 225">
              <a:extLst>
                <a:ext uri="{FF2B5EF4-FFF2-40B4-BE49-F238E27FC236}">
                  <a16:creationId xmlns:a16="http://schemas.microsoft.com/office/drawing/2014/main" id="{D917B15D-BB4E-469A-8651-617861F92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37794" name="Rectangle 226">
            <a:extLst>
              <a:ext uri="{FF2B5EF4-FFF2-40B4-BE49-F238E27FC236}">
                <a16:creationId xmlns:a16="http://schemas.microsoft.com/office/drawing/2014/main" id="{D2C6E1AA-322C-4035-8DB7-5680A202B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1822450"/>
            <a:ext cx="152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solidFill>
                  <a:srgbClr val="0C0B0A"/>
                </a:solidFill>
              </a:rPr>
              <a:t>O</a:t>
            </a:r>
            <a:r>
              <a:rPr lang="en-GB" altLang="en-US" sz="1800" b="1" baseline="-25000">
                <a:solidFill>
                  <a:srgbClr val="0C0B0A"/>
                </a:solidFill>
              </a:rPr>
              <a:t>2</a:t>
            </a:r>
            <a:r>
              <a:rPr lang="en-GB" altLang="en-US" sz="1800" b="1">
                <a:solidFill>
                  <a:srgbClr val="0C0B0A"/>
                </a:solidFill>
              </a:rPr>
              <a:t>   O</a:t>
            </a:r>
            <a:r>
              <a:rPr lang="en-GB" altLang="en-US" sz="1800" b="1" baseline="-25000">
                <a:solidFill>
                  <a:srgbClr val="0C0B0A"/>
                </a:solidFill>
              </a:rPr>
              <a:t>1</a:t>
            </a:r>
            <a:r>
              <a:rPr lang="en-GB" altLang="en-US" sz="1800" b="1">
                <a:solidFill>
                  <a:srgbClr val="0C0B0A"/>
                </a:solidFill>
              </a:rPr>
              <a:t>  O</a:t>
            </a:r>
            <a:r>
              <a:rPr lang="en-GB" altLang="en-US" sz="1800" b="1" baseline="-25000">
                <a:solidFill>
                  <a:srgbClr val="0C0B0A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32EE3566-7A20-498C-8D9D-FFD66677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6A73273-63AF-4F3C-A9B8-7876750A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650DF-16D7-46DF-A7E4-E27268FE368D}" type="slidenum">
              <a:rPr lang="en-GB" altLang="en-US"/>
              <a:pPr/>
              <a:t>37</a:t>
            </a:fld>
            <a:endParaRPr lang="en-GB" altLang="en-US" sz="1400"/>
          </a:p>
        </p:txBody>
      </p:sp>
      <p:sp>
        <p:nvSpPr>
          <p:cNvPr id="409602" name="Rectangle 2">
            <a:extLst>
              <a:ext uri="{FF2B5EF4-FFF2-40B4-BE49-F238E27FC236}">
                <a16:creationId xmlns:a16="http://schemas.microsoft.com/office/drawing/2014/main" id="{2A95DF4C-3A11-46AD-9B7C-08CEAC3C8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513" y="603250"/>
            <a:ext cx="7772400" cy="59055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e.g. Octal-to-Binary Encoder (iii)</a:t>
            </a:r>
          </a:p>
        </p:txBody>
      </p:sp>
      <p:sp>
        <p:nvSpPr>
          <p:cNvPr id="409615" name="Text Box 15">
            <a:extLst>
              <a:ext uri="{FF2B5EF4-FFF2-40B4-BE49-F238E27FC236}">
                <a16:creationId xmlns:a16="http://schemas.microsoft.com/office/drawing/2014/main" id="{16D8E078-9FB4-4C9B-8859-84426EE1B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2279650"/>
            <a:ext cx="4440238" cy="305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</a:pPr>
            <a:r>
              <a:rPr lang="en-GB" altLang="en-US" sz="1800" b="1"/>
              <a:t>x    1    1    1    1    1    1   1        0     0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 </a:t>
            </a:r>
            <a:r>
              <a:rPr lang="en-GB" altLang="en-US" sz="1800" b="1">
                <a:solidFill>
                  <a:srgbClr val="FF0000"/>
                </a:solidFill>
              </a:rPr>
              <a:t>0</a:t>
            </a:r>
            <a:r>
              <a:rPr lang="en-GB" altLang="en-US" sz="1800" b="1"/>
              <a:t>    1    1    1    1    1   1        </a:t>
            </a:r>
            <a:r>
              <a:rPr lang="en-GB" altLang="en-US" sz="1800" b="1">
                <a:solidFill>
                  <a:srgbClr val="FF0000"/>
                </a:solidFill>
              </a:rPr>
              <a:t>0     0    1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 1    0    1    1    1    1   1        0     1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 1    1    0    1    1    1   1        0     1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 1    1    1    0    1    1   1        1     0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 1    1    1    1    0    1   1        1     0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 1    1    1    1    1    0   1        1     1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 1    1    1    1    1    1   0        1     1    1</a:t>
            </a:r>
            <a:endParaRPr lang="en-GB" altLang="en-US" sz="1800" b="1" baseline="-25000"/>
          </a:p>
        </p:txBody>
      </p:sp>
      <p:sp>
        <p:nvSpPr>
          <p:cNvPr id="409616" name="Text Box 16">
            <a:extLst>
              <a:ext uri="{FF2B5EF4-FFF2-40B4-BE49-F238E27FC236}">
                <a16:creationId xmlns:a16="http://schemas.microsoft.com/office/drawing/2014/main" id="{A345D48E-969F-465D-8E5F-9B49D3C38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1282700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CC3300"/>
                </a:solidFill>
              </a:rPr>
              <a:t>The Truth Table</a:t>
            </a:r>
          </a:p>
        </p:txBody>
      </p:sp>
      <p:sp>
        <p:nvSpPr>
          <p:cNvPr id="409617" name="Text Box 17">
            <a:extLst>
              <a:ext uri="{FF2B5EF4-FFF2-40B4-BE49-F238E27FC236}">
                <a16:creationId xmlns:a16="http://schemas.microsoft.com/office/drawing/2014/main" id="{3A1C4FFF-CDD3-4D15-98C8-FC572F0A2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409618" name="AutoShape 18">
            <a:extLst>
              <a:ext uri="{FF2B5EF4-FFF2-40B4-BE49-F238E27FC236}">
                <a16:creationId xmlns:a16="http://schemas.microsoft.com/office/drawing/2014/main" id="{FBC86A7A-D240-4E6B-B044-0A8BA86B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2441575"/>
            <a:ext cx="2144713" cy="1376363"/>
          </a:xfrm>
          <a:prstGeom prst="wedgeRoundRectCallout">
            <a:avLst>
              <a:gd name="adj1" fmla="val 76648"/>
              <a:gd name="adj2" fmla="val -19667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When /A1 is active, the output code is </a:t>
            </a:r>
            <a:r>
              <a:rPr lang="en-GB" altLang="en-US" sz="2000" b="1">
                <a:solidFill>
                  <a:srgbClr val="FF0000"/>
                </a:solidFill>
              </a:rPr>
              <a:t>001</a:t>
            </a:r>
          </a:p>
        </p:txBody>
      </p:sp>
      <p:sp>
        <p:nvSpPr>
          <p:cNvPr id="409619" name="Text Box 19">
            <a:extLst>
              <a:ext uri="{FF2B5EF4-FFF2-40B4-BE49-F238E27FC236}">
                <a16:creationId xmlns:a16="http://schemas.microsoft.com/office/drawing/2014/main" id="{A3DC9667-534A-4404-A985-3BBD96217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1816100"/>
            <a:ext cx="285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0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1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2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3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4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5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6 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409620" name="Group 20">
            <a:extLst>
              <a:ext uri="{FF2B5EF4-FFF2-40B4-BE49-F238E27FC236}">
                <a16:creationId xmlns:a16="http://schemas.microsoft.com/office/drawing/2014/main" id="{F04CFD00-503F-4B1E-B963-0F3101E97125}"/>
              </a:ext>
            </a:extLst>
          </p:cNvPr>
          <p:cNvGrpSpPr>
            <a:grpSpLocks/>
          </p:cNvGrpSpPr>
          <p:nvPr/>
        </p:nvGrpSpPr>
        <p:grpSpPr bwMode="auto">
          <a:xfrm>
            <a:off x="4532313" y="1816100"/>
            <a:ext cx="2425700" cy="25400"/>
            <a:chOff x="3128" y="1296"/>
            <a:chExt cx="1528" cy="16"/>
          </a:xfrm>
        </p:grpSpPr>
        <p:sp>
          <p:nvSpPr>
            <p:cNvPr id="409621" name="Line 21">
              <a:extLst>
                <a:ext uri="{FF2B5EF4-FFF2-40B4-BE49-F238E27FC236}">
                  <a16:creationId xmlns:a16="http://schemas.microsoft.com/office/drawing/2014/main" id="{E7B4EF1D-9E64-4DD7-A5BB-761C81818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9622" name="Line 22">
              <a:extLst>
                <a:ext uri="{FF2B5EF4-FFF2-40B4-BE49-F238E27FC236}">
                  <a16:creationId xmlns:a16="http://schemas.microsoft.com/office/drawing/2014/main" id="{12288F0B-80BB-4FF7-8E4B-D1095FCE6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2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9623" name="Line 23">
              <a:extLst>
                <a:ext uri="{FF2B5EF4-FFF2-40B4-BE49-F238E27FC236}">
                  <a16:creationId xmlns:a16="http://schemas.microsoft.com/office/drawing/2014/main" id="{80C12112-141F-4527-8AE0-E0592BFD4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9624" name="Line 24">
              <a:extLst>
                <a:ext uri="{FF2B5EF4-FFF2-40B4-BE49-F238E27FC236}">
                  <a16:creationId xmlns:a16="http://schemas.microsoft.com/office/drawing/2014/main" id="{505C37A8-547E-4975-A1F7-FE5342943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13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9625" name="Line 25">
              <a:extLst>
                <a:ext uri="{FF2B5EF4-FFF2-40B4-BE49-F238E27FC236}">
                  <a16:creationId xmlns:a16="http://schemas.microsoft.com/office/drawing/2014/main" id="{6A659F13-AA4E-4507-BD5B-212700212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9626" name="Line 26">
              <a:extLst>
                <a:ext uri="{FF2B5EF4-FFF2-40B4-BE49-F238E27FC236}">
                  <a16:creationId xmlns:a16="http://schemas.microsoft.com/office/drawing/2014/main" id="{345003B7-E96C-41FB-9D94-BB1F6DB60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9627" name="Line 27">
              <a:extLst>
                <a:ext uri="{FF2B5EF4-FFF2-40B4-BE49-F238E27FC236}">
                  <a16:creationId xmlns:a16="http://schemas.microsoft.com/office/drawing/2014/main" id="{033B9DDB-9B9E-471C-A65E-E0BBCCBA2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5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9628" name="Line 28">
              <a:extLst>
                <a:ext uri="{FF2B5EF4-FFF2-40B4-BE49-F238E27FC236}">
                  <a16:creationId xmlns:a16="http://schemas.microsoft.com/office/drawing/2014/main" id="{3AF35194-89CD-48CE-BA1B-40A2A6CEA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09629" name="Rectangle 29">
            <a:extLst>
              <a:ext uri="{FF2B5EF4-FFF2-40B4-BE49-F238E27FC236}">
                <a16:creationId xmlns:a16="http://schemas.microsoft.com/office/drawing/2014/main" id="{30A6026F-124C-4939-AB62-6DA17DBC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1822450"/>
            <a:ext cx="152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solidFill>
                  <a:srgbClr val="0C0B0A"/>
                </a:solidFill>
              </a:rPr>
              <a:t>O</a:t>
            </a:r>
            <a:r>
              <a:rPr lang="en-GB" altLang="en-US" sz="1800" b="1" baseline="-25000">
                <a:solidFill>
                  <a:srgbClr val="0C0B0A"/>
                </a:solidFill>
              </a:rPr>
              <a:t>2</a:t>
            </a:r>
            <a:r>
              <a:rPr lang="en-GB" altLang="en-US" sz="1800" b="1">
                <a:solidFill>
                  <a:srgbClr val="0C0B0A"/>
                </a:solidFill>
              </a:rPr>
              <a:t>   O</a:t>
            </a:r>
            <a:r>
              <a:rPr lang="en-GB" altLang="en-US" sz="1800" b="1" baseline="-25000">
                <a:solidFill>
                  <a:srgbClr val="0C0B0A"/>
                </a:solidFill>
              </a:rPr>
              <a:t>1</a:t>
            </a:r>
            <a:r>
              <a:rPr lang="en-GB" altLang="en-US" sz="1800" b="1">
                <a:solidFill>
                  <a:srgbClr val="0C0B0A"/>
                </a:solidFill>
              </a:rPr>
              <a:t>  O</a:t>
            </a:r>
            <a:r>
              <a:rPr lang="en-GB" altLang="en-US" sz="1800" b="1" baseline="-25000">
                <a:solidFill>
                  <a:srgbClr val="0C0B0A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FAC99FBF-2888-442F-B1F4-043E51BC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C3BDAC11-F80A-4342-AD01-8BF182CF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3B8D-3445-49A8-9B8A-51D2749DDF7B}" type="slidenum">
              <a:rPr lang="en-GB" altLang="en-US"/>
              <a:pPr/>
              <a:t>38</a:t>
            </a:fld>
            <a:endParaRPr lang="en-GB" altLang="en-US" sz="1400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5F0075A8-B4F4-4543-A329-EF5D70CDA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513" y="603250"/>
            <a:ext cx="7772400" cy="59055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e.g. Octal-to-Binary Encoder (iv)</a:t>
            </a:r>
          </a:p>
        </p:txBody>
      </p:sp>
      <p:sp>
        <p:nvSpPr>
          <p:cNvPr id="328721" name="Text Box 17">
            <a:extLst>
              <a:ext uri="{FF2B5EF4-FFF2-40B4-BE49-F238E27FC236}">
                <a16:creationId xmlns:a16="http://schemas.microsoft.com/office/drawing/2014/main" id="{44CE7BEE-5F17-444D-AF8A-4B1497433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1282700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CC3300"/>
                </a:solidFill>
              </a:rPr>
              <a:t>The Truth Table</a:t>
            </a:r>
          </a:p>
        </p:txBody>
      </p:sp>
      <p:sp>
        <p:nvSpPr>
          <p:cNvPr id="328722" name="Text Box 18">
            <a:extLst>
              <a:ext uri="{FF2B5EF4-FFF2-40B4-BE49-F238E27FC236}">
                <a16:creationId xmlns:a16="http://schemas.microsoft.com/office/drawing/2014/main" id="{8A7CD4E2-FE7E-4E73-91DB-87E91E3EC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328723" name="AutoShape 19">
            <a:extLst>
              <a:ext uri="{FF2B5EF4-FFF2-40B4-BE49-F238E27FC236}">
                <a16:creationId xmlns:a16="http://schemas.microsoft.com/office/drawing/2014/main" id="{038FE396-E0F2-4A8D-AA38-13FA67699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25" y="2754313"/>
            <a:ext cx="2144713" cy="1376362"/>
          </a:xfrm>
          <a:prstGeom prst="wedgeRoundRectCallout">
            <a:avLst>
              <a:gd name="adj1" fmla="val 76648"/>
              <a:gd name="adj2" fmla="val -16898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When /A2 is active, the output code is </a:t>
            </a:r>
            <a:r>
              <a:rPr lang="en-GB" altLang="en-US" sz="2000" b="1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328724" name="Text Box 20">
            <a:extLst>
              <a:ext uri="{FF2B5EF4-FFF2-40B4-BE49-F238E27FC236}">
                <a16:creationId xmlns:a16="http://schemas.microsoft.com/office/drawing/2014/main" id="{883E2F14-FFDF-4759-A56B-A68E46AE2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2279650"/>
            <a:ext cx="4440238" cy="305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1    1        0     0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</a:t>
            </a:r>
            <a:r>
              <a:rPr lang="en-GB" altLang="en-US" sz="1800" b="1">
                <a:solidFill>
                  <a:srgbClr val="5E51C1"/>
                </a:solidFill>
              </a:rPr>
              <a:t>0</a:t>
            </a:r>
            <a:r>
              <a:rPr lang="en-GB" altLang="en-US" sz="1800" b="1"/>
              <a:t>    1    1    1    1    1    1        </a:t>
            </a:r>
            <a:r>
              <a:rPr lang="en-GB" altLang="en-US" sz="1800" b="1">
                <a:solidFill>
                  <a:srgbClr val="5E51C1"/>
                </a:solidFill>
              </a:rPr>
              <a:t>0     0    1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</a:t>
            </a:r>
            <a:r>
              <a:rPr lang="en-GB" altLang="en-US" sz="1800" b="1">
                <a:solidFill>
                  <a:srgbClr val="FF0000"/>
                </a:solidFill>
              </a:rPr>
              <a:t>0</a:t>
            </a:r>
            <a:r>
              <a:rPr lang="en-GB" altLang="en-US" sz="1800" b="1"/>
              <a:t>    1    1    1    1    1        </a:t>
            </a:r>
            <a:r>
              <a:rPr lang="en-GB" altLang="en-US" sz="1800" b="1">
                <a:solidFill>
                  <a:srgbClr val="FF0000"/>
                </a:solidFill>
              </a:rPr>
              <a:t>0     1    0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0    1    1    1    1        0     1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0    1    1    1        1     0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0    1    1        1     0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0    1        1     1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1    0        1     1    1</a:t>
            </a:r>
            <a:endParaRPr lang="en-GB" altLang="en-US" sz="1800" b="1" baseline="-25000"/>
          </a:p>
        </p:txBody>
      </p:sp>
      <p:sp>
        <p:nvSpPr>
          <p:cNvPr id="328725" name="Text Box 21">
            <a:extLst>
              <a:ext uri="{FF2B5EF4-FFF2-40B4-BE49-F238E27FC236}">
                <a16:creationId xmlns:a16="http://schemas.microsoft.com/office/drawing/2014/main" id="{A0AE949E-68A2-455B-8F21-0F576321B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1816100"/>
            <a:ext cx="2903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0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1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2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3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4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5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6 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328726" name="Group 22">
            <a:extLst>
              <a:ext uri="{FF2B5EF4-FFF2-40B4-BE49-F238E27FC236}">
                <a16:creationId xmlns:a16="http://schemas.microsoft.com/office/drawing/2014/main" id="{2A45D4B8-85CF-4286-BAC9-999E39268635}"/>
              </a:ext>
            </a:extLst>
          </p:cNvPr>
          <p:cNvGrpSpPr>
            <a:grpSpLocks/>
          </p:cNvGrpSpPr>
          <p:nvPr/>
        </p:nvGrpSpPr>
        <p:grpSpPr bwMode="auto">
          <a:xfrm>
            <a:off x="4532313" y="1816100"/>
            <a:ext cx="2425700" cy="25400"/>
            <a:chOff x="3128" y="1296"/>
            <a:chExt cx="1528" cy="16"/>
          </a:xfrm>
        </p:grpSpPr>
        <p:sp>
          <p:nvSpPr>
            <p:cNvPr id="328727" name="Line 23">
              <a:extLst>
                <a:ext uri="{FF2B5EF4-FFF2-40B4-BE49-F238E27FC236}">
                  <a16:creationId xmlns:a16="http://schemas.microsoft.com/office/drawing/2014/main" id="{B6351644-F90C-4A9F-99B8-5C286578B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8728" name="Line 24">
              <a:extLst>
                <a:ext uri="{FF2B5EF4-FFF2-40B4-BE49-F238E27FC236}">
                  <a16:creationId xmlns:a16="http://schemas.microsoft.com/office/drawing/2014/main" id="{C244F45E-84B0-4DAC-8349-52830BC0D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2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8729" name="Line 25">
              <a:extLst>
                <a:ext uri="{FF2B5EF4-FFF2-40B4-BE49-F238E27FC236}">
                  <a16:creationId xmlns:a16="http://schemas.microsoft.com/office/drawing/2014/main" id="{E2A00391-11DA-4FB7-90BE-D0F38B2C2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8730" name="Line 26">
              <a:extLst>
                <a:ext uri="{FF2B5EF4-FFF2-40B4-BE49-F238E27FC236}">
                  <a16:creationId xmlns:a16="http://schemas.microsoft.com/office/drawing/2014/main" id="{C0B59FD9-6CF3-4E6C-A335-5EC67816E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13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8731" name="Line 27">
              <a:extLst>
                <a:ext uri="{FF2B5EF4-FFF2-40B4-BE49-F238E27FC236}">
                  <a16:creationId xmlns:a16="http://schemas.microsoft.com/office/drawing/2014/main" id="{849F76EB-D155-4611-9CBE-B1558409B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8732" name="Line 28">
              <a:extLst>
                <a:ext uri="{FF2B5EF4-FFF2-40B4-BE49-F238E27FC236}">
                  <a16:creationId xmlns:a16="http://schemas.microsoft.com/office/drawing/2014/main" id="{C149868D-0A00-4E83-ADAD-EBF744879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8733" name="Line 29">
              <a:extLst>
                <a:ext uri="{FF2B5EF4-FFF2-40B4-BE49-F238E27FC236}">
                  <a16:creationId xmlns:a16="http://schemas.microsoft.com/office/drawing/2014/main" id="{91933CF4-10DC-411C-97E6-F778DD629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5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8734" name="Line 30">
              <a:extLst>
                <a:ext uri="{FF2B5EF4-FFF2-40B4-BE49-F238E27FC236}">
                  <a16:creationId xmlns:a16="http://schemas.microsoft.com/office/drawing/2014/main" id="{E12B3C0E-21F4-4664-8F7F-508A9AABD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28735" name="Rectangle 31">
            <a:extLst>
              <a:ext uri="{FF2B5EF4-FFF2-40B4-BE49-F238E27FC236}">
                <a16:creationId xmlns:a16="http://schemas.microsoft.com/office/drawing/2014/main" id="{72A0B000-0FAC-4CB0-B228-C5B54B6D7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1822450"/>
            <a:ext cx="152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solidFill>
                  <a:srgbClr val="0C0B0A"/>
                </a:solidFill>
              </a:rPr>
              <a:t>O</a:t>
            </a:r>
            <a:r>
              <a:rPr lang="en-GB" altLang="en-US" sz="1800" b="1" baseline="-25000">
                <a:solidFill>
                  <a:srgbClr val="0C0B0A"/>
                </a:solidFill>
              </a:rPr>
              <a:t>2</a:t>
            </a:r>
            <a:r>
              <a:rPr lang="en-GB" altLang="en-US" sz="1800" b="1">
                <a:solidFill>
                  <a:srgbClr val="0C0B0A"/>
                </a:solidFill>
              </a:rPr>
              <a:t>   O</a:t>
            </a:r>
            <a:r>
              <a:rPr lang="en-GB" altLang="en-US" sz="1800" b="1" baseline="-25000">
                <a:solidFill>
                  <a:srgbClr val="0C0B0A"/>
                </a:solidFill>
              </a:rPr>
              <a:t>1</a:t>
            </a:r>
            <a:r>
              <a:rPr lang="en-GB" altLang="en-US" sz="1800" b="1">
                <a:solidFill>
                  <a:srgbClr val="0C0B0A"/>
                </a:solidFill>
              </a:rPr>
              <a:t>  O</a:t>
            </a:r>
            <a:r>
              <a:rPr lang="en-GB" altLang="en-US" sz="1800" b="1" baseline="-25000">
                <a:solidFill>
                  <a:srgbClr val="0C0B0A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0C400B5B-B67C-4CE2-8007-648CAAF6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AE6592D-BF01-4DB1-ACD0-7099F597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93B-75C3-4946-94CC-FEB1E6A6DACF}" type="slidenum">
              <a:rPr lang="en-GB" altLang="en-US"/>
              <a:pPr/>
              <a:t>39</a:t>
            </a:fld>
            <a:endParaRPr lang="en-GB" altLang="en-US" sz="1400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EC4029C9-F351-4B1C-B31B-A0C1B6935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513" y="603250"/>
            <a:ext cx="7772400" cy="59055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e.g. Octal-to-Binary Encoder (v)</a:t>
            </a:r>
          </a:p>
        </p:txBody>
      </p:sp>
      <p:sp>
        <p:nvSpPr>
          <p:cNvPr id="329745" name="Text Box 17">
            <a:extLst>
              <a:ext uri="{FF2B5EF4-FFF2-40B4-BE49-F238E27FC236}">
                <a16:creationId xmlns:a16="http://schemas.microsoft.com/office/drawing/2014/main" id="{1D3F288E-FC94-4E7E-A26A-EA9CB906B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1282700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CC3300"/>
                </a:solidFill>
              </a:rPr>
              <a:t>The Truth Table</a:t>
            </a:r>
          </a:p>
        </p:txBody>
      </p:sp>
      <p:sp>
        <p:nvSpPr>
          <p:cNvPr id="329746" name="Text Box 18">
            <a:extLst>
              <a:ext uri="{FF2B5EF4-FFF2-40B4-BE49-F238E27FC236}">
                <a16:creationId xmlns:a16="http://schemas.microsoft.com/office/drawing/2014/main" id="{A017669F-3082-4B2B-AEAE-00AC728AA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329747" name="AutoShape 19">
            <a:extLst>
              <a:ext uri="{FF2B5EF4-FFF2-40B4-BE49-F238E27FC236}">
                <a16:creationId xmlns:a16="http://schemas.microsoft.com/office/drawing/2014/main" id="{95F1D328-D16C-42C4-8A05-2FAFC477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3311525"/>
            <a:ext cx="2144712" cy="1376363"/>
          </a:xfrm>
          <a:prstGeom prst="wedgeRoundRectCallout">
            <a:avLst>
              <a:gd name="adj1" fmla="val 74278"/>
              <a:gd name="adj2" fmla="val -23356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When /A3 is active, the output code is </a:t>
            </a:r>
            <a:r>
              <a:rPr lang="en-GB" altLang="en-US" sz="2000" b="1">
                <a:solidFill>
                  <a:srgbClr val="FF0000"/>
                </a:solidFill>
              </a:rPr>
              <a:t>011</a:t>
            </a:r>
          </a:p>
        </p:txBody>
      </p:sp>
      <p:sp>
        <p:nvSpPr>
          <p:cNvPr id="329748" name="Text Box 20">
            <a:extLst>
              <a:ext uri="{FF2B5EF4-FFF2-40B4-BE49-F238E27FC236}">
                <a16:creationId xmlns:a16="http://schemas.microsoft.com/office/drawing/2014/main" id="{D547C6AD-E5FD-46A2-AF51-E283A3BA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2279650"/>
            <a:ext cx="4440238" cy="305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1    1        0     0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</a:t>
            </a:r>
            <a:r>
              <a:rPr lang="en-GB" altLang="en-US" sz="1800" b="1">
                <a:solidFill>
                  <a:srgbClr val="5E51C1"/>
                </a:solidFill>
              </a:rPr>
              <a:t>0</a:t>
            </a:r>
            <a:r>
              <a:rPr lang="en-GB" altLang="en-US" sz="1800" b="1"/>
              <a:t>    1    1    1    1    1    1        </a:t>
            </a:r>
            <a:r>
              <a:rPr lang="en-GB" altLang="en-US" sz="1800" b="1">
                <a:solidFill>
                  <a:srgbClr val="5E51C1"/>
                </a:solidFill>
              </a:rPr>
              <a:t>0     0    1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0    1    1    1    1    1        0     1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</a:t>
            </a:r>
            <a:r>
              <a:rPr lang="en-GB" altLang="en-US" sz="1800" b="1">
                <a:solidFill>
                  <a:srgbClr val="FF0000"/>
                </a:solidFill>
              </a:rPr>
              <a:t>0</a:t>
            </a:r>
            <a:r>
              <a:rPr lang="en-GB" altLang="en-US" sz="1800" b="1"/>
              <a:t>    1    1    1    1        </a:t>
            </a:r>
            <a:r>
              <a:rPr lang="en-GB" altLang="en-US" sz="1800" b="1">
                <a:solidFill>
                  <a:srgbClr val="FF0000"/>
                </a:solidFill>
              </a:rPr>
              <a:t>0     1    1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0    1    1    1        1     0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0    1    1        1     0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0    1        1     1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1    0        1     1    1</a:t>
            </a:r>
            <a:endParaRPr lang="en-GB" altLang="en-US" sz="1800" b="1" baseline="-25000"/>
          </a:p>
        </p:txBody>
      </p:sp>
      <p:sp>
        <p:nvSpPr>
          <p:cNvPr id="329749" name="Text Box 21">
            <a:extLst>
              <a:ext uri="{FF2B5EF4-FFF2-40B4-BE49-F238E27FC236}">
                <a16:creationId xmlns:a16="http://schemas.microsoft.com/office/drawing/2014/main" id="{50DC42BB-023B-41D1-BC7E-4A6A81647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1816100"/>
            <a:ext cx="2814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0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1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2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3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4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5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6 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329750" name="Group 22">
            <a:extLst>
              <a:ext uri="{FF2B5EF4-FFF2-40B4-BE49-F238E27FC236}">
                <a16:creationId xmlns:a16="http://schemas.microsoft.com/office/drawing/2014/main" id="{C6F3E5E4-EDA9-4BFF-9DB5-D4CA8FA517F1}"/>
              </a:ext>
            </a:extLst>
          </p:cNvPr>
          <p:cNvGrpSpPr>
            <a:grpSpLocks/>
          </p:cNvGrpSpPr>
          <p:nvPr/>
        </p:nvGrpSpPr>
        <p:grpSpPr bwMode="auto">
          <a:xfrm>
            <a:off x="4532313" y="1816100"/>
            <a:ext cx="2425700" cy="25400"/>
            <a:chOff x="3128" y="1296"/>
            <a:chExt cx="1528" cy="16"/>
          </a:xfrm>
        </p:grpSpPr>
        <p:sp>
          <p:nvSpPr>
            <p:cNvPr id="329751" name="Line 23">
              <a:extLst>
                <a:ext uri="{FF2B5EF4-FFF2-40B4-BE49-F238E27FC236}">
                  <a16:creationId xmlns:a16="http://schemas.microsoft.com/office/drawing/2014/main" id="{3BFE9190-C1DA-473C-8067-04674A2AA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9752" name="Line 24">
              <a:extLst>
                <a:ext uri="{FF2B5EF4-FFF2-40B4-BE49-F238E27FC236}">
                  <a16:creationId xmlns:a16="http://schemas.microsoft.com/office/drawing/2014/main" id="{1129ECA9-EB9D-4C1D-9A98-7EF493984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2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9753" name="Line 25">
              <a:extLst>
                <a:ext uri="{FF2B5EF4-FFF2-40B4-BE49-F238E27FC236}">
                  <a16:creationId xmlns:a16="http://schemas.microsoft.com/office/drawing/2014/main" id="{71091A69-FEA3-4AF3-8D34-430DDF47B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9754" name="Line 26">
              <a:extLst>
                <a:ext uri="{FF2B5EF4-FFF2-40B4-BE49-F238E27FC236}">
                  <a16:creationId xmlns:a16="http://schemas.microsoft.com/office/drawing/2014/main" id="{DD7A369F-2768-4B1F-B4CF-C703D60D0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13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9755" name="Line 27">
              <a:extLst>
                <a:ext uri="{FF2B5EF4-FFF2-40B4-BE49-F238E27FC236}">
                  <a16:creationId xmlns:a16="http://schemas.microsoft.com/office/drawing/2014/main" id="{AD46E0EF-2B1A-4E9D-9CAE-9F5B9C5E9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9756" name="Line 28">
              <a:extLst>
                <a:ext uri="{FF2B5EF4-FFF2-40B4-BE49-F238E27FC236}">
                  <a16:creationId xmlns:a16="http://schemas.microsoft.com/office/drawing/2014/main" id="{5249B077-C4A4-4DE7-B6E5-755155C41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9757" name="Line 29">
              <a:extLst>
                <a:ext uri="{FF2B5EF4-FFF2-40B4-BE49-F238E27FC236}">
                  <a16:creationId xmlns:a16="http://schemas.microsoft.com/office/drawing/2014/main" id="{23683BFD-1868-4E0D-8974-8EDFF9481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5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9758" name="Line 30">
              <a:extLst>
                <a:ext uri="{FF2B5EF4-FFF2-40B4-BE49-F238E27FC236}">
                  <a16:creationId xmlns:a16="http://schemas.microsoft.com/office/drawing/2014/main" id="{79DDE4D0-C17A-42E6-901C-F80323461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29759" name="Rectangle 31">
            <a:extLst>
              <a:ext uri="{FF2B5EF4-FFF2-40B4-BE49-F238E27FC236}">
                <a16:creationId xmlns:a16="http://schemas.microsoft.com/office/drawing/2014/main" id="{412E1F34-CA43-4731-BBC9-62614FADB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1822450"/>
            <a:ext cx="152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solidFill>
                  <a:srgbClr val="0C0B0A"/>
                </a:solidFill>
              </a:rPr>
              <a:t>O</a:t>
            </a:r>
            <a:r>
              <a:rPr lang="en-GB" altLang="en-US" sz="1800" b="1" baseline="-25000">
                <a:solidFill>
                  <a:srgbClr val="0C0B0A"/>
                </a:solidFill>
              </a:rPr>
              <a:t>2</a:t>
            </a:r>
            <a:r>
              <a:rPr lang="en-GB" altLang="en-US" sz="1800" b="1">
                <a:solidFill>
                  <a:srgbClr val="0C0B0A"/>
                </a:solidFill>
              </a:rPr>
              <a:t>   O</a:t>
            </a:r>
            <a:r>
              <a:rPr lang="en-GB" altLang="en-US" sz="1800" b="1" baseline="-25000">
                <a:solidFill>
                  <a:srgbClr val="0C0B0A"/>
                </a:solidFill>
              </a:rPr>
              <a:t>1</a:t>
            </a:r>
            <a:r>
              <a:rPr lang="en-GB" altLang="en-US" sz="1800" b="1">
                <a:solidFill>
                  <a:srgbClr val="0C0B0A"/>
                </a:solidFill>
              </a:rPr>
              <a:t>  O</a:t>
            </a:r>
            <a:r>
              <a:rPr lang="en-GB" altLang="en-US" sz="1800" b="1" baseline="-25000">
                <a:solidFill>
                  <a:srgbClr val="0C0B0A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E76C58F-B5FD-416C-AABD-C8B1E7A7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B5138C7-08BC-4651-BE51-3331B749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66C-77E6-4D28-8D39-7915923B7522}" type="slidenum">
              <a:rPr lang="en-GB" altLang="en-US"/>
              <a:pPr/>
              <a:t>4</a:t>
            </a:fld>
            <a:endParaRPr lang="en-GB" altLang="en-US" sz="1400"/>
          </a:p>
        </p:txBody>
      </p:sp>
      <p:sp>
        <p:nvSpPr>
          <p:cNvPr id="309250" name="Text Box 2">
            <a:extLst>
              <a:ext uri="{FF2B5EF4-FFF2-40B4-BE49-F238E27FC236}">
                <a16:creationId xmlns:a16="http://schemas.microsoft.com/office/drawing/2014/main" id="{D0E32569-4D09-46D3-B4D9-FE23A827A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309251" name="Text Box 3">
            <a:extLst>
              <a:ext uri="{FF2B5EF4-FFF2-40B4-BE49-F238E27FC236}">
                <a16:creationId xmlns:a16="http://schemas.microsoft.com/office/drawing/2014/main" id="{53C48771-0927-43FF-BC03-0F0C4FDDF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84150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09256" name="Text Box 8">
            <a:extLst>
              <a:ext uri="{FF2B5EF4-FFF2-40B4-BE49-F238E27FC236}">
                <a16:creationId xmlns:a16="http://schemas.microsoft.com/office/drawing/2014/main" id="{219CBA93-C748-4184-B382-311B55D38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003300"/>
            <a:ext cx="63754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400"/>
              <a:t>In this chapter, we will study 4 MSI devices.</a:t>
            </a:r>
          </a:p>
          <a:p>
            <a:pPr algn="l"/>
            <a:r>
              <a:rPr lang="en-US" altLang="en-US" sz="2400"/>
              <a:t>They are:</a:t>
            </a:r>
          </a:p>
          <a:p>
            <a:pPr algn="l"/>
            <a:r>
              <a:rPr lang="en-US" altLang="en-US" sz="2400"/>
              <a:t>	Decoder</a:t>
            </a:r>
          </a:p>
          <a:p>
            <a:pPr algn="l"/>
            <a:r>
              <a:rPr lang="en-US" altLang="en-US" sz="2400"/>
              <a:t>	Encoder</a:t>
            </a:r>
          </a:p>
          <a:p>
            <a:pPr algn="l"/>
            <a:r>
              <a:rPr lang="en-US" altLang="en-US" sz="2400"/>
              <a:t>	Multiplexer</a:t>
            </a:r>
          </a:p>
          <a:p>
            <a:pPr algn="l"/>
            <a:r>
              <a:rPr lang="en-US" altLang="en-US" sz="2400"/>
              <a:t>	Demultiplexer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A0274B97-36F3-4FA6-812B-88D2132D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3FAB85E2-146F-422A-8CBB-88BCA73A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CF25-9845-459B-AD7A-32077489F096}" type="slidenum">
              <a:rPr lang="en-GB" altLang="en-US"/>
              <a:pPr/>
              <a:t>40</a:t>
            </a:fld>
            <a:endParaRPr lang="en-GB" altLang="en-US" sz="1400"/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8FABD65F-4043-4BB8-B9D0-09E4CEA29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513" y="603250"/>
            <a:ext cx="7772400" cy="59055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e.g. Octal-to-Binary Encoder (vi)</a:t>
            </a:r>
          </a:p>
        </p:txBody>
      </p:sp>
      <p:sp>
        <p:nvSpPr>
          <p:cNvPr id="330769" name="Text Box 17">
            <a:extLst>
              <a:ext uri="{FF2B5EF4-FFF2-40B4-BE49-F238E27FC236}">
                <a16:creationId xmlns:a16="http://schemas.microsoft.com/office/drawing/2014/main" id="{05FBF80E-0292-4040-91F8-3B17F3D3E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1282700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CC3300"/>
                </a:solidFill>
              </a:rPr>
              <a:t>The Truth Table</a:t>
            </a:r>
          </a:p>
        </p:txBody>
      </p:sp>
      <p:sp>
        <p:nvSpPr>
          <p:cNvPr id="330770" name="Text Box 18">
            <a:extLst>
              <a:ext uri="{FF2B5EF4-FFF2-40B4-BE49-F238E27FC236}">
                <a16:creationId xmlns:a16="http://schemas.microsoft.com/office/drawing/2014/main" id="{72C7D2BB-663E-4883-A6D2-FBF9365CF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330771" name="AutoShape 19">
            <a:extLst>
              <a:ext uri="{FF2B5EF4-FFF2-40B4-BE49-F238E27FC236}">
                <a16:creationId xmlns:a16="http://schemas.microsoft.com/office/drawing/2014/main" id="{D35510C9-26CA-41EA-B8CF-BB9B3E925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3495675"/>
            <a:ext cx="2195513" cy="1846263"/>
          </a:xfrm>
          <a:prstGeom prst="wedgeRoundRectCallout">
            <a:avLst>
              <a:gd name="adj1" fmla="val 70245"/>
              <a:gd name="adj2" fmla="val -22569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When /A4 is active, the output code is </a:t>
            </a:r>
            <a:r>
              <a:rPr lang="en-GB" altLang="en-US" sz="2000" b="1">
                <a:solidFill>
                  <a:srgbClr val="FF0000"/>
                </a:solidFill>
              </a:rPr>
              <a:t>100</a:t>
            </a:r>
            <a:r>
              <a:rPr lang="en-GB" altLang="en-US" sz="2000" b="1"/>
              <a:t>.</a:t>
            </a:r>
          </a:p>
          <a:p>
            <a:r>
              <a:rPr lang="en-GB" altLang="en-US" sz="2000" b="1"/>
              <a:t>And so on …</a:t>
            </a:r>
          </a:p>
        </p:txBody>
      </p:sp>
      <p:sp>
        <p:nvSpPr>
          <p:cNvPr id="330772" name="Text Box 20">
            <a:extLst>
              <a:ext uri="{FF2B5EF4-FFF2-40B4-BE49-F238E27FC236}">
                <a16:creationId xmlns:a16="http://schemas.microsoft.com/office/drawing/2014/main" id="{CCC9E83E-C2C2-4A9F-8293-1320322BE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2279650"/>
            <a:ext cx="4440238" cy="305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1    1        0     0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</a:t>
            </a:r>
            <a:r>
              <a:rPr lang="en-GB" altLang="en-US" sz="1800" b="1">
                <a:solidFill>
                  <a:srgbClr val="5E51C1"/>
                </a:solidFill>
              </a:rPr>
              <a:t>0</a:t>
            </a:r>
            <a:r>
              <a:rPr lang="en-GB" altLang="en-US" sz="1800" b="1"/>
              <a:t>    1    1    1    1    1    1        </a:t>
            </a:r>
            <a:r>
              <a:rPr lang="en-GB" altLang="en-US" sz="1800" b="1">
                <a:solidFill>
                  <a:srgbClr val="5E51C1"/>
                </a:solidFill>
              </a:rPr>
              <a:t>0     0    1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0    1    1    1    1    1        0     1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0    1    1    1    1        0     1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</a:t>
            </a:r>
            <a:r>
              <a:rPr lang="en-GB" altLang="en-US" sz="1800" b="1">
                <a:solidFill>
                  <a:srgbClr val="FF0000"/>
                </a:solidFill>
              </a:rPr>
              <a:t>0</a:t>
            </a:r>
            <a:r>
              <a:rPr lang="en-GB" altLang="en-US" sz="1800" b="1"/>
              <a:t>    1    1    1        </a:t>
            </a:r>
            <a:r>
              <a:rPr lang="en-GB" altLang="en-US" sz="1800" b="1">
                <a:solidFill>
                  <a:srgbClr val="FF0000"/>
                </a:solidFill>
              </a:rPr>
              <a:t>1     0    0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0    1    1        1     0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0    1        1     1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1    0        1     1    1</a:t>
            </a:r>
            <a:endParaRPr lang="en-GB" altLang="en-US" sz="1800" b="1" baseline="-25000"/>
          </a:p>
        </p:txBody>
      </p:sp>
      <p:sp>
        <p:nvSpPr>
          <p:cNvPr id="330773" name="Text Box 21">
            <a:extLst>
              <a:ext uri="{FF2B5EF4-FFF2-40B4-BE49-F238E27FC236}">
                <a16:creationId xmlns:a16="http://schemas.microsoft.com/office/drawing/2014/main" id="{8FCF1AC3-B219-4DBF-9A81-A133D02B6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1816100"/>
            <a:ext cx="2887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0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1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2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3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4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5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6 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330774" name="Group 22">
            <a:extLst>
              <a:ext uri="{FF2B5EF4-FFF2-40B4-BE49-F238E27FC236}">
                <a16:creationId xmlns:a16="http://schemas.microsoft.com/office/drawing/2014/main" id="{493FA58B-7B79-43D0-89FA-1FA4131D4CA9}"/>
              </a:ext>
            </a:extLst>
          </p:cNvPr>
          <p:cNvGrpSpPr>
            <a:grpSpLocks/>
          </p:cNvGrpSpPr>
          <p:nvPr/>
        </p:nvGrpSpPr>
        <p:grpSpPr bwMode="auto">
          <a:xfrm>
            <a:off x="4532313" y="1816100"/>
            <a:ext cx="2425700" cy="25400"/>
            <a:chOff x="3128" y="1296"/>
            <a:chExt cx="1528" cy="16"/>
          </a:xfrm>
        </p:grpSpPr>
        <p:sp>
          <p:nvSpPr>
            <p:cNvPr id="330775" name="Line 23">
              <a:extLst>
                <a:ext uri="{FF2B5EF4-FFF2-40B4-BE49-F238E27FC236}">
                  <a16:creationId xmlns:a16="http://schemas.microsoft.com/office/drawing/2014/main" id="{FEC5637F-F164-435B-B576-471993580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0776" name="Line 24">
              <a:extLst>
                <a:ext uri="{FF2B5EF4-FFF2-40B4-BE49-F238E27FC236}">
                  <a16:creationId xmlns:a16="http://schemas.microsoft.com/office/drawing/2014/main" id="{5F72E912-D065-4CD8-B220-3697A6028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2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0777" name="Line 25">
              <a:extLst>
                <a:ext uri="{FF2B5EF4-FFF2-40B4-BE49-F238E27FC236}">
                  <a16:creationId xmlns:a16="http://schemas.microsoft.com/office/drawing/2014/main" id="{495BD269-1B71-4286-9222-49E634607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0778" name="Line 26">
              <a:extLst>
                <a:ext uri="{FF2B5EF4-FFF2-40B4-BE49-F238E27FC236}">
                  <a16:creationId xmlns:a16="http://schemas.microsoft.com/office/drawing/2014/main" id="{1B9C2026-0AB7-4C32-AB55-8E59A303C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13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0779" name="Line 27">
              <a:extLst>
                <a:ext uri="{FF2B5EF4-FFF2-40B4-BE49-F238E27FC236}">
                  <a16:creationId xmlns:a16="http://schemas.microsoft.com/office/drawing/2014/main" id="{C706409D-E636-4DA7-A076-774DA8467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0780" name="Line 28">
              <a:extLst>
                <a:ext uri="{FF2B5EF4-FFF2-40B4-BE49-F238E27FC236}">
                  <a16:creationId xmlns:a16="http://schemas.microsoft.com/office/drawing/2014/main" id="{30CD8856-CDA9-4771-8E97-B21289AC8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0781" name="Line 29">
              <a:extLst>
                <a:ext uri="{FF2B5EF4-FFF2-40B4-BE49-F238E27FC236}">
                  <a16:creationId xmlns:a16="http://schemas.microsoft.com/office/drawing/2014/main" id="{F9181FD7-D91E-4B1C-B502-29953A7B7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5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0782" name="Line 30">
              <a:extLst>
                <a:ext uri="{FF2B5EF4-FFF2-40B4-BE49-F238E27FC236}">
                  <a16:creationId xmlns:a16="http://schemas.microsoft.com/office/drawing/2014/main" id="{A6A30C42-1E1E-455F-AFA2-E61761C78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30783" name="Rectangle 31">
            <a:extLst>
              <a:ext uri="{FF2B5EF4-FFF2-40B4-BE49-F238E27FC236}">
                <a16:creationId xmlns:a16="http://schemas.microsoft.com/office/drawing/2014/main" id="{51603F5D-50D8-456B-963B-CC87CED48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1822450"/>
            <a:ext cx="152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solidFill>
                  <a:srgbClr val="0C0B0A"/>
                </a:solidFill>
              </a:rPr>
              <a:t>O</a:t>
            </a:r>
            <a:r>
              <a:rPr lang="en-GB" altLang="en-US" sz="1800" b="1" baseline="-25000">
                <a:solidFill>
                  <a:srgbClr val="0C0B0A"/>
                </a:solidFill>
              </a:rPr>
              <a:t>2</a:t>
            </a:r>
            <a:r>
              <a:rPr lang="en-GB" altLang="en-US" sz="1800" b="1">
                <a:solidFill>
                  <a:srgbClr val="0C0B0A"/>
                </a:solidFill>
              </a:rPr>
              <a:t>   O</a:t>
            </a:r>
            <a:r>
              <a:rPr lang="en-GB" altLang="en-US" sz="1800" b="1" baseline="-25000">
                <a:solidFill>
                  <a:srgbClr val="0C0B0A"/>
                </a:solidFill>
              </a:rPr>
              <a:t>1</a:t>
            </a:r>
            <a:r>
              <a:rPr lang="en-GB" altLang="en-US" sz="1800" b="1">
                <a:solidFill>
                  <a:srgbClr val="0C0B0A"/>
                </a:solidFill>
              </a:rPr>
              <a:t>  O</a:t>
            </a:r>
            <a:r>
              <a:rPr lang="en-GB" altLang="en-US" sz="1800" b="1" baseline="-25000">
                <a:solidFill>
                  <a:srgbClr val="0C0B0A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D485EF88-624E-4119-8500-05A6B2D0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4282A194-C453-42FF-BC30-53837B94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3E63-2A65-4F5F-A8A2-69F86D074E84}" type="slidenum">
              <a:rPr lang="en-GB" altLang="en-US"/>
              <a:pPr/>
              <a:t>41</a:t>
            </a:fld>
            <a:endParaRPr lang="en-GB" altLang="en-US" sz="1400"/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902FF50D-7FE5-4E3A-95F1-1BC8FDBE3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513" y="603250"/>
            <a:ext cx="7772400" cy="59055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e.g. Octal-to-Binary Encoder (vii)</a:t>
            </a:r>
          </a:p>
        </p:txBody>
      </p:sp>
      <p:sp>
        <p:nvSpPr>
          <p:cNvPr id="331793" name="Text Box 17">
            <a:extLst>
              <a:ext uri="{FF2B5EF4-FFF2-40B4-BE49-F238E27FC236}">
                <a16:creationId xmlns:a16="http://schemas.microsoft.com/office/drawing/2014/main" id="{9A32B86F-03A8-43F6-ABFD-84ADAA26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1282700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CC3300"/>
                </a:solidFill>
              </a:rPr>
              <a:t>The Truth Table</a:t>
            </a:r>
          </a:p>
        </p:txBody>
      </p:sp>
      <p:sp>
        <p:nvSpPr>
          <p:cNvPr id="331794" name="Text Box 18">
            <a:extLst>
              <a:ext uri="{FF2B5EF4-FFF2-40B4-BE49-F238E27FC236}">
                <a16:creationId xmlns:a16="http://schemas.microsoft.com/office/drawing/2014/main" id="{E8076471-9A6C-4937-9A6F-087C51A9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331796" name="Rectangle 20">
            <a:extLst>
              <a:ext uri="{FF2B5EF4-FFF2-40B4-BE49-F238E27FC236}">
                <a16:creationId xmlns:a16="http://schemas.microsoft.com/office/drawing/2014/main" id="{76ABE639-7C06-4937-BC86-FCA2AA9B4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75" y="1773238"/>
            <a:ext cx="27908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5E51C1"/>
                </a:solidFill>
              </a:rPr>
              <a:t>Now, try to draw the </a:t>
            </a:r>
          </a:p>
          <a:p>
            <a:r>
              <a:rPr lang="en-US" altLang="en-US" sz="2400">
                <a:solidFill>
                  <a:srgbClr val="5E51C1"/>
                </a:solidFill>
              </a:rPr>
              <a:t>encoding circuit.</a:t>
            </a:r>
          </a:p>
        </p:txBody>
      </p:sp>
      <p:sp>
        <p:nvSpPr>
          <p:cNvPr id="331797" name="Text Box 21">
            <a:extLst>
              <a:ext uri="{FF2B5EF4-FFF2-40B4-BE49-F238E27FC236}">
                <a16:creationId xmlns:a16="http://schemas.microsoft.com/office/drawing/2014/main" id="{2D9071C8-08F9-486C-ABF8-C65EC47B6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2279650"/>
            <a:ext cx="4440238" cy="305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1    1        0     0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>
                <a:solidFill>
                  <a:srgbClr val="5E51C1"/>
                </a:solidFill>
              </a:rPr>
              <a:t>x   0    1    1    1    1    1    1        0     0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0    1    1    1    1    1        0     1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0    1    1    1    1        0     1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0    1    1    1        1     0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0    1    1        1     0    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0    1        1     1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1    0        1     1    1</a:t>
            </a:r>
            <a:endParaRPr lang="en-GB" altLang="en-US" sz="1800" b="1" baseline="-25000"/>
          </a:p>
        </p:txBody>
      </p:sp>
      <p:sp>
        <p:nvSpPr>
          <p:cNvPr id="331798" name="Text Box 22">
            <a:extLst>
              <a:ext uri="{FF2B5EF4-FFF2-40B4-BE49-F238E27FC236}">
                <a16:creationId xmlns:a16="http://schemas.microsoft.com/office/drawing/2014/main" id="{3F5B567F-ECD0-4DCE-AEFE-5F4E5D9FB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1816100"/>
            <a:ext cx="2771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0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1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2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3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4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5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6   </a:t>
            </a:r>
            <a:r>
              <a:rPr lang="en-GB" altLang="en-US" sz="1800" b="1">
                <a:solidFill>
                  <a:schemeClr val="tx1"/>
                </a:solidFill>
              </a:rPr>
              <a:t>A</a:t>
            </a:r>
            <a:r>
              <a:rPr lang="en-GB" altLang="en-US" sz="1800" b="1" baseline="-2500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331799" name="Group 23">
            <a:extLst>
              <a:ext uri="{FF2B5EF4-FFF2-40B4-BE49-F238E27FC236}">
                <a16:creationId xmlns:a16="http://schemas.microsoft.com/office/drawing/2014/main" id="{BFDDAE53-6C1E-4C6A-BF54-A9792234CD68}"/>
              </a:ext>
            </a:extLst>
          </p:cNvPr>
          <p:cNvGrpSpPr>
            <a:grpSpLocks/>
          </p:cNvGrpSpPr>
          <p:nvPr/>
        </p:nvGrpSpPr>
        <p:grpSpPr bwMode="auto">
          <a:xfrm>
            <a:off x="4532313" y="1816100"/>
            <a:ext cx="2425700" cy="25400"/>
            <a:chOff x="3128" y="1296"/>
            <a:chExt cx="1528" cy="16"/>
          </a:xfrm>
        </p:grpSpPr>
        <p:sp>
          <p:nvSpPr>
            <p:cNvPr id="331800" name="Line 24">
              <a:extLst>
                <a:ext uri="{FF2B5EF4-FFF2-40B4-BE49-F238E27FC236}">
                  <a16:creationId xmlns:a16="http://schemas.microsoft.com/office/drawing/2014/main" id="{2C9897DD-5664-43E7-87E3-65B4FE0D3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1801" name="Line 25">
              <a:extLst>
                <a:ext uri="{FF2B5EF4-FFF2-40B4-BE49-F238E27FC236}">
                  <a16:creationId xmlns:a16="http://schemas.microsoft.com/office/drawing/2014/main" id="{618A16FE-7C32-4F6E-8CD4-C49776746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2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1802" name="Line 26">
              <a:extLst>
                <a:ext uri="{FF2B5EF4-FFF2-40B4-BE49-F238E27FC236}">
                  <a16:creationId xmlns:a16="http://schemas.microsoft.com/office/drawing/2014/main" id="{4DB507DE-3856-4E72-88F5-D27FBB08B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1803" name="Line 27">
              <a:extLst>
                <a:ext uri="{FF2B5EF4-FFF2-40B4-BE49-F238E27FC236}">
                  <a16:creationId xmlns:a16="http://schemas.microsoft.com/office/drawing/2014/main" id="{DB91B91F-0CCB-406F-A3EE-1F576DB62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13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1804" name="Line 28">
              <a:extLst>
                <a:ext uri="{FF2B5EF4-FFF2-40B4-BE49-F238E27FC236}">
                  <a16:creationId xmlns:a16="http://schemas.microsoft.com/office/drawing/2014/main" id="{DB4DA4AE-66B3-46C1-93EC-90FCE82B4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1805" name="Line 29">
              <a:extLst>
                <a:ext uri="{FF2B5EF4-FFF2-40B4-BE49-F238E27FC236}">
                  <a16:creationId xmlns:a16="http://schemas.microsoft.com/office/drawing/2014/main" id="{EA65AFF5-123D-43D9-AC63-3B778CDC3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1806" name="Line 30">
              <a:extLst>
                <a:ext uri="{FF2B5EF4-FFF2-40B4-BE49-F238E27FC236}">
                  <a16:creationId xmlns:a16="http://schemas.microsoft.com/office/drawing/2014/main" id="{E1897EEF-08BE-4D27-B419-6A31A156C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5" y="1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1807" name="Line 31">
              <a:extLst>
                <a:ext uri="{FF2B5EF4-FFF2-40B4-BE49-F238E27FC236}">
                  <a16:creationId xmlns:a16="http://schemas.microsoft.com/office/drawing/2014/main" id="{0F4C85B3-F8C8-46C5-93B7-8F54E4F39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31808" name="Rectangle 32">
            <a:extLst>
              <a:ext uri="{FF2B5EF4-FFF2-40B4-BE49-F238E27FC236}">
                <a16:creationId xmlns:a16="http://schemas.microsoft.com/office/drawing/2014/main" id="{280A1B95-14CF-4532-97DF-06C20D56B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1822450"/>
            <a:ext cx="152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solidFill>
                  <a:srgbClr val="0C0B0A"/>
                </a:solidFill>
              </a:rPr>
              <a:t>O</a:t>
            </a:r>
            <a:r>
              <a:rPr lang="en-GB" altLang="en-US" sz="1800" b="1" baseline="-25000">
                <a:solidFill>
                  <a:srgbClr val="0C0B0A"/>
                </a:solidFill>
              </a:rPr>
              <a:t>2</a:t>
            </a:r>
            <a:r>
              <a:rPr lang="en-GB" altLang="en-US" sz="1800" b="1">
                <a:solidFill>
                  <a:srgbClr val="0C0B0A"/>
                </a:solidFill>
              </a:rPr>
              <a:t>   O</a:t>
            </a:r>
            <a:r>
              <a:rPr lang="en-GB" altLang="en-US" sz="1800" b="1" baseline="-25000">
                <a:solidFill>
                  <a:srgbClr val="0C0B0A"/>
                </a:solidFill>
              </a:rPr>
              <a:t>1</a:t>
            </a:r>
            <a:r>
              <a:rPr lang="en-GB" altLang="en-US" sz="1800" b="1">
                <a:solidFill>
                  <a:srgbClr val="0C0B0A"/>
                </a:solidFill>
              </a:rPr>
              <a:t>  O</a:t>
            </a:r>
            <a:r>
              <a:rPr lang="en-GB" altLang="en-US" sz="1800" b="1" baseline="-25000">
                <a:solidFill>
                  <a:srgbClr val="0C0B0A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9D446AD2-42B4-4A46-BC89-67E8C284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D2FB7122-E693-4579-8986-6E557440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992D-0DBF-4276-9451-11ED5438AF5E}" type="slidenum">
              <a:rPr lang="en-GB" altLang="en-US"/>
              <a:pPr/>
              <a:t>42</a:t>
            </a:fld>
            <a:endParaRPr lang="en-GB" altLang="en-US" sz="1400"/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7B26273F-229F-4C8A-93DB-676ECC244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513" y="603250"/>
            <a:ext cx="7772400" cy="59055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e.g. Octal-to-Binary Encoder (viii)</a:t>
            </a:r>
          </a:p>
        </p:txBody>
      </p:sp>
      <p:sp>
        <p:nvSpPr>
          <p:cNvPr id="325636" name="Text Box 4">
            <a:extLst>
              <a:ext uri="{FF2B5EF4-FFF2-40B4-BE49-F238E27FC236}">
                <a16:creationId xmlns:a16="http://schemas.microsoft.com/office/drawing/2014/main" id="{09A8CD18-A72A-4261-846A-8A58907B7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1816100"/>
            <a:ext cx="275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solidFill>
                  <a:srgbClr val="0C0B0A"/>
                </a:solidFill>
              </a:rPr>
              <a:t>A</a:t>
            </a:r>
            <a:r>
              <a:rPr lang="en-GB" altLang="en-US" sz="1800" b="1" baseline="-25000">
                <a:solidFill>
                  <a:srgbClr val="0C0B0A"/>
                </a:solidFill>
              </a:rPr>
              <a:t>0  </a:t>
            </a:r>
            <a:r>
              <a:rPr lang="en-GB" altLang="en-US" sz="1800" b="1">
                <a:solidFill>
                  <a:srgbClr val="0C0B0A"/>
                </a:solidFill>
              </a:rPr>
              <a:t>A</a:t>
            </a:r>
            <a:r>
              <a:rPr lang="en-GB" altLang="en-US" sz="1800" b="1" baseline="-25000">
                <a:solidFill>
                  <a:srgbClr val="0C0B0A"/>
                </a:solidFill>
              </a:rPr>
              <a:t>1  </a:t>
            </a:r>
            <a:r>
              <a:rPr lang="en-GB" altLang="en-US" sz="1800" b="1">
                <a:solidFill>
                  <a:srgbClr val="0C0B0A"/>
                </a:solidFill>
              </a:rPr>
              <a:t>A</a:t>
            </a:r>
            <a:r>
              <a:rPr lang="en-GB" altLang="en-US" sz="1800" b="1" baseline="-25000">
                <a:solidFill>
                  <a:srgbClr val="0C0B0A"/>
                </a:solidFill>
              </a:rPr>
              <a:t>2  </a:t>
            </a:r>
            <a:r>
              <a:rPr lang="en-GB" altLang="en-US" sz="1800" b="1">
                <a:solidFill>
                  <a:srgbClr val="0C0B0A"/>
                </a:solidFill>
              </a:rPr>
              <a:t>A</a:t>
            </a:r>
            <a:r>
              <a:rPr lang="en-GB" altLang="en-US" sz="1800" b="1" baseline="-25000">
                <a:solidFill>
                  <a:srgbClr val="0C0B0A"/>
                </a:solidFill>
              </a:rPr>
              <a:t>3  </a:t>
            </a:r>
            <a:r>
              <a:rPr lang="en-GB" altLang="en-US" sz="1800" b="1">
                <a:solidFill>
                  <a:srgbClr val="0C0B0A"/>
                </a:solidFill>
              </a:rPr>
              <a:t>A</a:t>
            </a:r>
            <a:r>
              <a:rPr lang="en-GB" altLang="en-US" sz="1800" b="1" baseline="-25000">
                <a:solidFill>
                  <a:srgbClr val="0C0B0A"/>
                </a:solidFill>
              </a:rPr>
              <a:t>4  </a:t>
            </a:r>
            <a:r>
              <a:rPr lang="en-GB" altLang="en-US" sz="1800" b="1">
                <a:solidFill>
                  <a:srgbClr val="0C0B0A"/>
                </a:solidFill>
              </a:rPr>
              <a:t>A</a:t>
            </a:r>
            <a:r>
              <a:rPr lang="en-GB" altLang="en-US" sz="1800" b="1" baseline="-25000">
                <a:solidFill>
                  <a:srgbClr val="0C0B0A"/>
                </a:solidFill>
              </a:rPr>
              <a:t>5  </a:t>
            </a:r>
            <a:r>
              <a:rPr lang="en-GB" altLang="en-US" sz="1800" b="1">
                <a:solidFill>
                  <a:srgbClr val="0C0B0A"/>
                </a:solidFill>
              </a:rPr>
              <a:t>A</a:t>
            </a:r>
            <a:r>
              <a:rPr lang="en-GB" altLang="en-US" sz="1800" b="1" baseline="-25000">
                <a:solidFill>
                  <a:srgbClr val="0C0B0A"/>
                </a:solidFill>
              </a:rPr>
              <a:t>6   </a:t>
            </a:r>
            <a:r>
              <a:rPr lang="en-GB" altLang="en-US" sz="1800" b="1">
                <a:solidFill>
                  <a:srgbClr val="0C0B0A"/>
                </a:solidFill>
              </a:rPr>
              <a:t>A</a:t>
            </a:r>
            <a:r>
              <a:rPr lang="en-GB" altLang="en-US" sz="1800" b="1" baseline="-25000">
                <a:solidFill>
                  <a:srgbClr val="0C0B0A"/>
                </a:solidFill>
              </a:rPr>
              <a:t>7</a:t>
            </a:r>
          </a:p>
        </p:txBody>
      </p:sp>
      <p:grpSp>
        <p:nvGrpSpPr>
          <p:cNvPr id="325637" name="Group 5">
            <a:extLst>
              <a:ext uri="{FF2B5EF4-FFF2-40B4-BE49-F238E27FC236}">
                <a16:creationId xmlns:a16="http://schemas.microsoft.com/office/drawing/2014/main" id="{7C8F75B0-2CB1-4DD5-A734-0A89B46C48DA}"/>
              </a:ext>
            </a:extLst>
          </p:cNvPr>
          <p:cNvGrpSpPr>
            <a:grpSpLocks/>
          </p:cNvGrpSpPr>
          <p:nvPr/>
        </p:nvGrpSpPr>
        <p:grpSpPr bwMode="auto">
          <a:xfrm>
            <a:off x="4603750" y="1816100"/>
            <a:ext cx="2513013" cy="25400"/>
            <a:chOff x="3128" y="1296"/>
            <a:chExt cx="1528" cy="16"/>
          </a:xfrm>
        </p:grpSpPr>
        <p:sp>
          <p:nvSpPr>
            <p:cNvPr id="325638" name="Line 6">
              <a:extLst>
                <a:ext uri="{FF2B5EF4-FFF2-40B4-BE49-F238E27FC236}">
                  <a16:creationId xmlns:a16="http://schemas.microsoft.com/office/drawing/2014/main" id="{1599BEB0-53C5-4156-9443-D360D7530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1304"/>
              <a:ext cx="96" cy="0"/>
            </a:xfrm>
            <a:prstGeom prst="line">
              <a:avLst/>
            </a:prstGeom>
            <a:noFill/>
            <a:ln w="9525">
              <a:solidFill>
                <a:srgbClr val="0C0B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5639" name="Line 7">
              <a:extLst>
                <a:ext uri="{FF2B5EF4-FFF2-40B4-BE49-F238E27FC236}">
                  <a16:creationId xmlns:a16="http://schemas.microsoft.com/office/drawing/2014/main" id="{338A864B-CFFE-4E62-AB73-5279AFF34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2" y="1304"/>
              <a:ext cx="96" cy="0"/>
            </a:xfrm>
            <a:prstGeom prst="line">
              <a:avLst/>
            </a:prstGeom>
            <a:noFill/>
            <a:ln w="9525">
              <a:solidFill>
                <a:srgbClr val="0C0B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5640" name="Line 8">
              <a:extLst>
                <a:ext uri="{FF2B5EF4-FFF2-40B4-BE49-F238E27FC236}">
                  <a16:creationId xmlns:a16="http://schemas.microsoft.com/office/drawing/2014/main" id="{33CC8A43-0B3C-4091-9C7E-79CFE3E8F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304"/>
              <a:ext cx="96" cy="0"/>
            </a:xfrm>
            <a:prstGeom prst="line">
              <a:avLst/>
            </a:prstGeom>
            <a:noFill/>
            <a:ln w="9525">
              <a:solidFill>
                <a:srgbClr val="0C0B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5641" name="Line 9">
              <a:extLst>
                <a:ext uri="{FF2B5EF4-FFF2-40B4-BE49-F238E27FC236}">
                  <a16:creationId xmlns:a16="http://schemas.microsoft.com/office/drawing/2014/main" id="{950B925A-30A1-4C6F-88DD-646A2B3AC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1312"/>
              <a:ext cx="96" cy="0"/>
            </a:xfrm>
            <a:prstGeom prst="line">
              <a:avLst/>
            </a:prstGeom>
            <a:noFill/>
            <a:ln w="9525">
              <a:solidFill>
                <a:srgbClr val="0C0B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5642" name="Line 10">
              <a:extLst>
                <a:ext uri="{FF2B5EF4-FFF2-40B4-BE49-F238E27FC236}">
                  <a16:creationId xmlns:a16="http://schemas.microsoft.com/office/drawing/2014/main" id="{0F8A6785-897D-4D2D-9CBE-32DF514F2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1304"/>
              <a:ext cx="96" cy="0"/>
            </a:xfrm>
            <a:prstGeom prst="line">
              <a:avLst/>
            </a:prstGeom>
            <a:noFill/>
            <a:ln w="9525">
              <a:solidFill>
                <a:srgbClr val="0C0B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5643" name="Line 11">
              <a:extLst>
                <a:ext uri="{FF2B5EF4-FFF2-40B4-BE49-F238E27FC236}">
                  <a16:creationId xmlns:a16="http://schemas.microsoft.com/office/drawing/2014/main" id="{F6EDFC06-3A86-40D9-88F2-B566757E7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304"/>
              <a:ext cx="96" cy="0"/>
            </a:xfrm>
            <a:prstGeom prst="line">
              <a:avLst/>
            </a:prstGeom>
            <a:noFill/>
            <a:ln w="9525">
              <a:solidFill>
                <a:srgbClr val="0C0B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5644" name="Line 12">
              <a:extLst>
                <a:ext uri="{FF2B5EF4-FFF2-40B4-BE49-F238E27FC236}">
                  <a16:creationId xmlns:a16="http://schemas.microsoft.com/office/drawing/2014/main" id="{1B37DB07-123A-4D46-9F5A-59AADA050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5" y="1304"/>
              <a:ext cx="96" cy="0"/>
            </a:xfrm>
            <a:prstGeom prst="line">
              <a:avLst/>
            </a:prstGeom>
            <a:noFill/>
            <a:ln w="9525">
              <a:solidFill>
                <a:srgbClr val="0C0B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5645" name="Line 13">
              <a:extLst>
                <a:ext uri="{FF2B5EF4-FFF2-40B4-BE49-F238E27FC236}">
                  <a16:creationId xmlns:a16="http://schemas.microsoft.com/office/drawing/2014/main" id="{2A0BDD3F-A460-4498-B303-FFCD9B6E7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96"/>
              <a:ext cx="96" cy="0"/>
            </a:xfrm>
            <a:prstGeom prst="line">
              <a:avLst/>
            </a:prstGeom>
            <a:noFill/>
            <a:ln w="9525">
              <a:solidFill>
                <a:srgbClr val="0C0B0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25648" name="Text Box 16">
            <a:extLst>
              <a:ext uri="{FF2B5EF4-FFF2-40B4-BE49-F238E27FC236}">
                <a16:creationId xmlns:a16="http://schemas.microsoft.com/office/drawing/2014/main" id="{011BE8AB-9CBF-46CC-A6AD-5EC2366B0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2279650"/>
            <a:ext cx="4441825" cy="305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1    1        0     0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0    1    1    1    1    1    1        0     0    </a:t>
            </a:r>
            <a:r>
              <a:rPr lang="en-GB" altLang="en-US" sz="1800" b="1">
                <a:solidFill>
                  <a:srgbClr val="008000"/>
                </a:solidFill>
              </a:rPr>
              <a:t>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0    1    1    1    1    1        0     </a:t>
            </a:r>
            <a:r>
              <a:rPr lang="en-GB" altLang="en-US" sz="1800" b="1">
                <a:solidFill>
                  <a:srgbClr val="CC3300"/>
                </a:solidFill>
              </a:rPr>
              <a:t>1</a:t>
            </a:r>
            <a:r>
              <a:rPr lang="en-GB" altLang="en-US" sz="1800" b="1"/>
              <a:t>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0    1    1    1    1        0     </a:t>
            </a:r>
            <a:r>
              <a:rPr lang="en-GB" altLang="en-US" sz="1800" b="1">
                <a:solidFill>
                  <a:srgbClr val="CC3300"/>
                </a:solidFill>
              </a:rPr>
              <a:t>1</a:t>
            </a:r>
            <a:r>
              <a:rPr lang="en-GB" altLang="en-US" sz="1800" b="1"/>
              <a:t>    </a:t>
            </a:r>
            <a:r>
              <a:rPr lang="en-GB" altLang="en-US" sz="1800" b="1">
                <a:solidFill>
                  <a:srgbClr val="008000"/>
                </a:solidFill>
              </a:rPr>
              <a:t>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0    1    1    1        </a:t>
            </a:r>
            <a:r>
              <a:rPr lang="en-GB" altLang="en-US" sz="1800" b="1">
                <a:solidFill>
                  <a:srgbClr val="D83289"/>
                </a:solidFill>
              </a:rPr>
              <a:t>1</a:t>
            </a:r>
            <a:r>
              <a:rPr lang="en-GB" altLang="en-US" sz="1800" b="1"/>
              <a:t>     0    0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0    1    1        </a:t>
            </a:r>
            <a:r>
              <a:rPr lang="en-GB" altLang="en-US" sz="1800" b="1">
                <a:solidFill>
                  <a:srgbClr val="D83289"/>
                </a:solidFill>
              </a:rPr>
              <a:t>1</a:t>
            </a:r>
            <a:r>
              <a:rPr lang="en-GB" altLang="en-US" sz="1800" b="1"/>
              <a:t>     0    </a:t>
            </a:r>
            <a:r>
              <a:rPr lang="en-GB" altLang="en-US" sz="1800" b="1">
                <a:solidFill>
                  <a:srgbClr val="008000"/>
                </a:solidFill>
              </a:rPr>
              <a:t>1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0    1        </a:t>
            </a:r>
            <a:r>
              <a:rPr lang="en-GB" altLang="en-US" sz="1800" b="1">
                <a:solidFill>
                  <a:srgbClr val="D83289"/>
                </a:solidFill>
              </a:rPr>
              <a:t>1</a:t>
            </a:r>
            <a:r>
              <a:rPr lang="en-GB" altLang="en-US" sz="1800" b="1"/>
              <a:t>     </a:t>
            </a:r>
            <a:r>
              <a:rPr lang="en-GB" altLang="en-US" sz="1800" b="1">
                <a:solidFill>
                  <a:srgbClr val="CC3300"/>
                </a:solidFill>
              </a:rPr>
              <a:t>1</a:t>
            </a:r>
            <a:r>
              <a:rPr lang="en-GB" altLang="en-US" sz="1800" b="1"/>
              <a:t>    0</a:t>
            </a:r>
          </a:p>
          <a:p>
            <a:pPr algn="l">
              <a:spcBef>
                <a:spcPct val="40000"/>
              </a:spcBef>
            </a:pPr>
            <a:r>
              <a:rPr lang="en-GB" altLang="en-US" sz="1800" b="1"/>
              <a:t>x   1    1    1    1    1    1    0        </a:t>
            </a:r>
            <a:r>
              <a:rPr lang="en-GB" altLang="en-US" sz="1800" b="1">
                <a:solidFill>
                  <a:srgbClr val="D83289"/>
                </a:solidFill>
              </a:rPr>
              <a:t>1</a:t>
            </a:r>
            <a:r>
              <a:rPr lang="en-GB" altLang="en-US" sz="1800" b="1"/>
              <a:t>     </a:t>
            </a:r>
            <a:r>
              <a:rPr lang="en-GB" altLang="en-US" sz="1800" b="1">
                <a:solidFill>
                  <a:srgbClr val="CC3300"/>
                </a:solidFill>
              </a:rPr>
              <a:t>1</a:t>
            </a:r>
            <a:r>
              <a:rPr lang="en-GB" altLang="en-US" sz="1800" b="1"/>
              <a:t>    </a:t>
            </a:r>
            <a:r>
              <a:rPr lang="en-GB" altLang="en-US" sz="1800" b="1">
                <a:solidFill>
                  <a:srgbClr val="008000"/>
                </a:solidFill>
              </a:rPr>
              <a:t>1</a:t>
            </a:r>
            <a:endParaRPr lang="en-GB" altLang="en-US" sz="1800" b="1" baseline="-25000">
              <a:solidFill>
                <a:srgbClr val="008000"/>
              </a:solidFill>
            </a:endParaRPr>
          </a:p>
        </p:txBody>
      </p:sp>
      <p:sp>
        <p:nvSpPr>
          <p:cNvPr id="325649" name="Text Box 17">
            <a:extLst>
              <a:ext uri="{FF2B5EF4-FFF2-40B4-BE49-F238E27FC236}">
                <a16:creationId xmlns:a16="http://schemas.microsoft.com/office/drawing/2014/main" id="{EEBAC1C4-D2DF-46DC-870B-76F89360B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1282700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CC3300"/>
                </a:solidFill>
              </a:rPr>
              <a:t>The Truth Table</a:t>
            </a:r>
          </a:p>
        </p:txBody>
      </p:sp>
      <p:sp>
        <p:nvSpPr>
          <p:cNvPr id="325650" name="Text Box 18">
            <a:extLst>
              <a:ext uri="{FF2B5EF4-FFF2-40B4-BE49-F238E27FC236}">
                <a16:creationId xmlns:a16="http://schemas.microsoft.com/office/drawing/2014/main" id="{22964377-7C2D-4724-9C34-CD0449ACD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325652" name="Text Box 20">
            <a:extLst>
              <a:ext uri="{FF2B5EF4-FFF2-40B4-BE49-F238E27FC236}">
                <a16:creationId xmlns:a16="http://schemas.microsoft.com/office/drawing/2014/main" id="{43875EB2-78EC-422C-8883-D8333BCC2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854200"/>
            <a:ext cx="36703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From the truth table, </a:t>
            </a:r>
          </a:p>
          <a:p>
            <a:r>
              <a:rPr lang="en-US" altLang="en-US" sz="2400"/>
              <a:t>we observe that:</a:t>
            </a:r>
          </a:p>
          <a:p>
            <a:r>
              <a:rPr lang="en-US" altLang="en-US" sz="2400">
                <a:solidFill>
                  <a:srgbClr val="D83289"/>
                </a:solidFill>
              </a:rPr>
              <a:t>O</a:t>
            </a:r>
            <a:r>
              <a:rPr lang="en-US" altLang="en-US" sz="2400" baseline="-25000">
                <a:solidFill>
                  <a:srgbClr val="D83289"/>
                </a:solidFill>
              </a:rPr>
              <a:t>2</a:t>
            </a:r>
            <a:r>
              <a:rPr lang="en-US" altLang="en-US" sz="2400">
                <a:solidFill>
                  <a:srgbClr val="D83289"/>
                </a:solidFill>
              </a:rPr>
              <a:t>=1 when /A</a:t>
            </a:r>
            <a:r>
              <a:rPr lang="en-US" altLang="en-US" sz="2400" baseline="-25000">
                <a:solidFill>
                  <a:srgbClr val="D83289"/>
                </a:solidFill>
              </a:rPr>
              <a:t>4</a:t>
            </a:r>
            <a:r>
              <a:rPr lang="en-US" altLang="en-US" sz="2400">
                <a:solidFill>
                  <a:srgbClr val="D83289"/>
                </a:solidFill>
              </a:rPr>
              <a:t>=0 or /A</a:t>
            </a:r>
            <a:r>
              <a:rPr lang="en-US" altLang="en-US" sz="2400" baseline="-25000">
                <a:solidFill>
                  <a:srgbClr val="D83289"/>
                </a:solidFill>
              </a:rPr>
              <a:t>5</a:t>
            </a:r>
            <a:r>
              <a:rPr lang="en-US" altLang="en-US" sz="2400">
                <a:solidFill>
                  <a:srgbClr val="D83289"/>
                </a:solidFill>
              </a:rPr>
              <a:t>=0 or /A</a:t>
            </a:r>
            <a:r>
              <a:rPr lang="en-US" altLang="en-US" sz="2400" baseline="-25000">
                <a:solidFill>
                  <a:srgbClr val="D83289"/>
                </a:solidFill>
              </a:rPr>
              <a:t>6</a:t>
            </a:r>
            <a:r>
              <a:rPr lang="en-US" altLang="en-US" sz="2400">
                <a:solidFill>
                  <a:srgbClr val="D83289"/>
                </a:solidFill>
              </a:rPr>
              <a:t>=0 or /A</a:t>
            </a:r>
            <a:r>
              <a:rPr lang="en-US" altLang="en-US" sz="2400" baseline="-25000">
                <a:solidFill>
                  <a:srgbClr val="D83289"/>
                </a:solidFill>
              </a:rPr>
              <a:t>7</a:t>
            </a:r>
            <a:r>
              <a:rPr lang="en-US" altLang="en-US" sz="2400">
                <a:solidFill>
                  <a:srgbClr val="D83289"/>
                </a:solidFill>
              </a:rPr>
              <a:t>=0</a:t>
            </a:r>
          </a:p>
          <a:p>
            <a:r>
              <a:rPr lang="en-US" altLang="en-US" sz="2400">
                <a:solidFill>
                  <a:srgbClr val="CC3300"/>
                </a:solidFill>
              </a:rPr>
              <a:t>O</a:t>
            </a:r>
            <a:r>
              <a:rPr lang="en-US" altLang="en-US" sz="2400" baseline="-25000">
                <a:solidFill>
                  <a:srgbClr val="CC3300"/>
                </a:solidFill>
              </a:rPr>
              <a:t>1</a:t>
            </a:r>
            <a:r>
              <a:rPr lang="en-US" altLang="en-US" sz="2400">
                <a:solidFill>
                  <a:srgbClr val="CC3300"/>
                </a:solidFill>
              </a:rPr>
              <a:t>=1 when /A</a:t>
            </a:r>
            <a:r>
              <a:rPr lang="en-US" altLang="en-US" sz="2400" baseline="-25000">
                <a:solidFill>
                  <a:srgbClr val="CC3300"/>
                </a:solidFill>
              </a:rPr>
              <a:t>2</a:t>
            </a:r>
            <a:r>
              <a:rPr lang="en-US" altLang="en-US" sz="2400">
                <a:solidFill>
                  <a:srgbClr val="CC3300"/>
                </a:solidFill>
              </a:rPr>
              <a:t>=0 or /A</a:t>
            </a:r>
            <a:r>
              <a:rPr lang="en-US" altLang="en-US" sz="2400" baseline="-25000">
                <a:solidFill>
                  <a:srgbClr val="CC3300"/>
                </a:solidFill>
              </a:rPr>
              <a:t>3</a:t>
            </a:r>
            <a:r>
              <a:rPr lang="en-US" altLang="en-US" sz="2400">
                <a:solidFill>
                  <a:srgbClr val="CC3300"/>
                </a:solidFill>
              </a:rPr>
              <a:t>=0 or /A</a:t>
            </a:r>
            <a:r>
              <a:rPr lang="en-US" altLang="en-US" sz="2400" baseline="-25000">
                <a:solidFill>
                  <a:srgbClr val="CC3300"/>
                </a:solidFill>
              </a:rPr>
              <a:t>6</a:t>
            </a:r>
            <a:r>
              <a:rPr lang="en-US" altLang="en-US" sz="2400">
                <a:solidFill>
                  <a:srgbClr val="CC3300"/>
                </a:solidFill>
              </a:rPr>
              <a:t>=0 or /A</a:t>
            </a:r>
            <a:r>
              <a:rPr lang="en-US" altLang="en-US" sz="2400" baseline="-25000">
                <a:solidFill>
                  <a:srgbClr val="CC3300"/>
                </a:solidFill>
              </a:rPr>
              <a:t>7</a:t>
            </a:r>
            <a:r>
              <a:rPr lang="en-US" altLang="en-US" sz="2400">
                <a:solidFill>
                  <a:srgbClr val="CC3300"/>
                </a:solidFill>
              </a:rPr>
              <a:t>=0</a:t>
            </a:r>
          </a:p>
          <a:p>
            <a:r>
              <a:rPr lang="en-US" altLang="en-US" sz="2400">
                <a:solidFill>
                  <a:srgbClr val="008000"/>
                </a:solidFill>
              </a:rPr>
              <a:t>O</a:t>
            </a:r>
            <a:r>
              <a:rPr lang="en-US" altLang="en-US" sz="2400" baseline="-25000">
                <a:solidFill>
                  <a:srgbClr val="008000"/>
                </a:solidFill>
              </a:rPr>
              <a:t>0</a:t>
            </a:r>
            <a:r>
              <a:rPr lang="en-US" altLang="en-US" sz="2400">
                <a:solidFill>
                  <a:srgbClr val="008000"/>
                </a:solidFill>
              </a:rPr>
              <a:t>=1 when /A</a:t>
            </a:r>
            <a:r>
              <a:rPr lang="en-US" altLang="en-US" sz="2400" baseline="-25000">
                <a:solidFill>
                  <a:srgbClr val="008000"/>
                </a:solidFill>
              </a:rPr>
              <a:t>1</a:t>
            </a:r>
            <a:r>
              <a:rPr lang="en-US" altLang="en-US" sz="2400">
                <a:solidFill>
                  <a:srgbClr val="008000"/>
                </a:solidFill>
              </a:rPr>
              <a:t>=0 or /A</a:t>
            </a:r>
            <a:r>
              <a:rPr lang="en-US" altLang="en-US" sz="2400" baseline="-25000">
                <a:solidFill>
                  <a:srgbClr val="008000"/>
                </a:solidFill>
              </a:rPr>
              <a:t>3</a:t>
            </a:r>
            <a:r>
              <a:rPr lang="en-US" altLang="en-US" sz="2400">
                <a:solidFill>
                  <a:srgbClr val="008000"/>
                </a:solidFill>
              </a:rPr>
              <a:t>=0 or /A</a:t>
            </a:r>
            <a:r>
              <a:rPr lang="en-US" altLang="en-US" sz="2400" baseline="-25000">
                <a:solidFill>
                  <a:srgbClr val="008000"/>
                </a:solidFill>
              </a:rPr>
              <a:t>5</a:t>
            </a:r>
            <a:r>
              <a:rPr lang="en-US" altLang="en-US" sz="2400">
                <a:solidFill>
                  <a:srgbClr val="008000"/>
                </a:solidFill>
              </a:rPr>
              <a:t>=0 or /A</a:t>
            </a:r>
            <a:r>
              <a:rPr lang="en-US" altLang="en-US" sz="2400" baseline="-25000">
                <a:solidFill>
                  <a:srgbClr val="008000"/>
                </a:solidFill>
              </a:rPr>
              <a:t>7</a:t>
            </a:r>
            <a:r>
              <a:rPr lang="en-US" altLang="en-US" sz="2400">
                <a:solidFill>
                  <a:srgbClr val="008000"/>
                </a:solidFill>
              </a:rPr>
              <a:t>=0</a:t>
            </a:r>
          </a:p>
        </p:txBody>
      </p:sp>
      <p:sp>
        <p:nvSpPr>
          <p:cNvPr id="325662" name="Rectangle 30">
            <a:extLst>
              <a:ext uri="{FF2B5EF4-FFF2-40B4-BE49-F238E27FC236}">
                <a16:creationId xmlns:a16="http://schemas.microsoft.com/office/drawing/2014/main" id="{BB26D0FB-B1E0-475A-90E5-982EEEB5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1822450"/>
            <a:ext cx="152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solidFill>
                  <a:srgbClr val="0C0B0A"/>
                </a:solidFill>
              </a:rPr>
              <a:t>O</a:t>
            </a:r>
            <a:r>
              <a:rPr lang="en-GB" altLang="en-US" sz="1800" b="1" baseline="-25000">
                <a:solidFill>
                  <a:srgbClr val="0C0B0A"/>
                </a:solidFill>
              </a:rPr>
              <a:t>2</a:t>
            </a:r>
            <a:r>
              <a:rPr lang="en-GB" altLang="en-US" sz="1800" b="1">
                <a:solidFill>
                  <a:srgbClr val="0C0B0A"/>
                </a:solidFill>
              </a:rPr>
              <a:t>   O</a:t>
            </a:r>
            <a:r>
              <a:rPr lang="en-GB" altLang="en-US" sz="1800" b="1" baseline="-25000">
                <a:solidFill>
                  <a:srgbClr val="0C0B0A"/>
                </a:solidFill>
              </a:rPr>
              <a:t>1</a:t>
            </a:r>
            <a:r>
              <a:rPr lang="en-GB" altLang="en-US" sz="1800" b="1">
                <a:solidFill>
                  <a:srgbClr val="0C0B0A"/>
                </a:solidFill>
              </a:rPr>
              <a:t>  O</a:t>
            </a:r>
            <a:r>
              <a:rPr lang="en-GB" altLang="en-US" sz="1800" b="1" baseline="-25000">
                <a:solidFill>
                  <a:srgbClr val="0C0B0A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ooter Placeholder 3">
            <a:extLst>
              <a:ext uri="{FF2B5EF4-FFF2-40B4-BE49-F238E27FC236}">
                <a16:creationId xmlns:a16="http://schemas.microsoft.com/office/drawing/2014/main" id="{D7D1871C-7DB9-4EBA-B346-F9F40BB3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85" name="Slide Number Placeholder 4">
            <a:extLst>
              <a:ext uri="{FF2B5EF4-FFF2-40B4-BE49-F238E27FC236}">
                <a16:creationId xmlns:a16="http://schemas.microsoft.com/office/drawing/2014/main" id="{BB8498B4-D8A7-41B2-BAE1-2EF1793C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9DF8-65EE-4F63-9D3B-BE6E9C018A2A}" type="slidenum">
              <a:rPr lang="en-GB" altLang="en-US"/>
              <a:pPr/>
              <a:t>43</a:t>
            </a:fld>
            <a:endParaRPr lang="en-GB" altLang="en-US" sz="1400"/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769D5F4A-3803-4AFE-A230-2CC14A20A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513" y="603250"/>
            <a:ext cx="7772400" cy="59055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e.g. Octal-to-Binary Encoder (viii)</a:t>
            </a:r>
          </a:p>
        </p:txBody>
      </p:sp>
      <p:sp>
        <p:nvSpPr>
          <p:cNvPr id="410641" name="Text Box 17">
            <a:extLst>
              <a:ext uri="{FF2B5EF4-FFF2-40B4-BE49-F238E27FC236}">
                <a16:creationId xmlns:a16="http://schemas.microsoft.com/office/drawing/2014/main" id="{3F651436-CFB0-4D2A-B054-F64DD8CF7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410642" name="Text Box 18">
            <a:extLst>
              <a:ext uri="{FF2B5EF4-FFF2-40B4-BE49-F238E27FC236}">
                <a16:creationId xmlns:a16="http://schemas.microsoft.com/office/drawing/2014/main" id="{42B6F4EF-A0CA-4D43-861B-F23657ECE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854200"/>
            <a:ext cx="36703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From the truth table, </a:t>
            </a:r>
          </a:p>
          <a:p>
            <a:r>
              <a:rPr lang="en-US" altLang="en-US" sz="2400"/>
              <a:t>we observe that:</a:t>
            </a:r>
          </a:p>
          <a:p>
            <a:r>
              <a:rPr lang="en-US" altLang="en-US" sz="2400"/>
              <a:t>O</a:t>
            </a:r>
            <a:r>
              <a:rPr lang="en-US" altLang="en-US" sz="2400" baseline="-25000"/>
              <a:t>2</a:t>
            </a:r>
            <a:r>
              <a:rPr lang="en-US" altLang="en-US" sz="2400"/>
              <a:t>=1 when /A</a:t>
            </a:r>
            <a:r>
              <a:rPr lang="en-US" altLang="en-US" sz="2400" baseline="-25000"/>
              <a:t>4</a:t>
            </a:r>
            <a:r>
              <a:rPr lang="en-US" altLang="en-US" sz="2400"/>
              <a:t>=0 or /A</a:t>
            </a:r>
            <a:r>
              <a:rPr lang="en-US" altLang="en-US" sz="2400" baseline="-25000"/>
              <a:t>5</a:t>
            </a:r>
            <a:r>
              <a:rPr lang="en-US" altLang="en-US" sz="2400"/>
              <a:t>=0 or /A</a:t>
            </a:r>
            <a:r>
              <a:rPr lang="en-US" altLang="en-US" sz="2400" baseline="-25000"/>
              <a:t>6</a:t>
            </a:r>
            <a:r>
              <a:rPr lang="en-US" altLang="en-US" sz="2400"/>
              <a:t>=0 or /A</a:t>
            </a:r>
            <a:r>
              <a:rPr lang="en-US" altLang="en-US" sz="2400" baseline="-25000"/>
              <a:t>7</a:t>
            </a:r>
            <a:r>
              <a:rPr lang="en-US" altLang="en-US" sz="2400"/>
              <a:t>=0</a:t>
            </a:r>
          </a:p>
          <a:p>
            <a:r>
              <a:rPr lang="en-US" altLang="en-US" sz="2400"/>
              <a:t>O</a:t>
            </a:r>
            <a:r>
              <a:rPr lang="en-US" altLang="en-US" sz="2400" baseline="-25000"/>
              <a:t>1</a:t>
            </a:r>
            <a:r>
              <a:rPr lang="en-US" altLang="en-US" sz="2400"/>
              <a:t>=1 when /A</a:t>
            </a:r>
            <a:r>
              <a:rPr lang="en-US" altLang="en-US" sz="2400" baseline="-25000"/>
              <a:t>2</a:t>
            </a:r>
            <a:r>
              <a:rPr lang="en-US" altLang="en-US" sz="2400"/>
              <a:t>=0 or /A</a:t>
            </a:r>
            <a:r>
              <a:rPr lang="en-US" altLang="en-US" sz="2400" baseline="-25000"/>
              <a:t>3</a:t>
            </a:r>
            <a:r>
              <a:rPr lang="en-US" altLang="en-US" sz="2400"/>
              <a:t>=0 or /A</a:t>
            </a:r>
            <a:r>
              <a:rPr lang="en-US" altLang="en-US" sz="2400" baseline="-25000"/>
              <a:t>6</a:t>
            </a:r>
            <a:r>
              <a:rPr lang="en-US" altLang="en-US" sz="2400"/>
              <a:t>=0 or /A</a:t>
            </a:r>
            <a:r>
              <a:rPr lang="en-US" altLang="en-US" sz="2400" baseline="-25000"/>
              <a:t>7</a:t>
            </a:r>
            <a:r>
              <a:rPr lang="en-US" altLang="en-US" sz="2400"/>
              <a:t>=0</a:t>
            </a:r>
          </a:p>
          <a:p>
            <a:r>
              <a:rPr lang="en-US" altLang="en-US" sz="2400"/>
              <a:t>O</a:t>
            </a:r>
            <a:r>
              <a:rPr lang="en-US" altLang="en-US" sz="2400" baseline="-25000"/>
              <a:t>0</a:t>
            </a:r>
            <a:r>
              <a:rPr lang="en-US" altLang="en-US" sz="2400"/>
              <a:t>=1 when /A</a:t>
            </a:r>
            <a:r>
              <a:rPr lang="en-US" altLang="en-US" sz="2400" baseline="-25000"/>
              <a:t>1</a:t>
            </a:r>
            <a:r>
              <a:rPr lang="en-US" altLang="en-US" sz="2400"/>
              <a:t>=0 or /A</a:t>
            </a:r>
            <a:r>
              <a:rPr lang="en-US" altLang="en-US" sz="2400" baseline="-25000"/>
              <a:t>3</a:t>
            </a:r>
            <a:r>
              <a:rPr lang="en-US" altLang="en-US" sz="2400"/>
              <a:t>=0 or /A</a:t>
            </a:r>
            <a:r>
              <a:rPr lang="en-US" altLang="en-US" sz="2400" baseline="-25000"/>
              <a:t>5</a:t>
            </a:r>
            <a:r>
              <a:rPr lang="en-US" altLang="en-US" sz="2400"/>
              <a:t>=0 or /A</a:t>
            </a:r>
            <a:r>
              <a:rPr lang="en-US" altLang="en-US" sz="2400" baseline="-25000"/>
              <a:t>7</a:t>
            </a:r>
            <a:r>
              <a:rPr lang="en-US" altLang="en-US" sz="2400"/>
              <a:t>=0</a:t>
            </a:r>
          </a:p>
        </p:txBody>
      </p:sp>
      <p:grpSp>
        <p:nvGrpSpPr>
          <p:cNvPr id="410652" name="Group 28">
            <a:extLst>
              <a:ext uri="{FF2B5EF4-FFF2-40B4-BE49-F238E27FC236}">
                <a16:creationId xmlns:a16="http://schemas.microsoft.com/office/drawing/2014/main" id="{F0D4D276-B637-4542-B2F7-4706676EEC04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1968500"/>
            <a:ext cx="4151312" cy="4343400"/>
            <a:chOff x="336" y="1104"/>
            <a:chExt cx="2615" cy="2736"/>
          </a:xfrm>
        </p:grpSpPr>
        <p:grpSp>
          <p:nvGrpSpPr>
            <p:cNvPr id="410653" name="Group 29">
              <a:extLst>
                <a:ext uri="{FF2B5EF4-FFF2-40B4-BE49-F238E27FC236}">
                  <a16:creationId xmlns:a16="http://schemas.microsoft.com/office/drawing/2014/main" id="{35781DA3-647E-41B1-9CCA-F7003BBAD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344"/>
              <a:ext cx="816" cy="336"/>
              <a:chOff x="1056" y="1632"/>
              <a:chExt cx="1104" cy="528"/>
            </a:xfrm>
          </p:grpSpPr>
          <p:sp>
            <p:nvSpPr>
              <p:cNvPr id="410654" name="AutoShape 30">
                <a:extLst>
                  <a:ext uri="{FF2B5EF4-FFF2-40B4-BE49-F238E27FC236}">
                    <a16:creationId xmlns:a16="http://schemas.microsoft.com/office/drawing/2014/main" id="{C2C5BD20-E90B-42AB-9C15-66A01CAD3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344" y="1632"/>
                <a:ext cx="576" cy="528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10655" name="Oval 31">
                <a:extLst>
                  <a:ext uri="{FF2B5EF4-FFF2-40B4-BE49-F238E27FC236}">
                    <a16:creationId xmlns:a16="http://schemas.microsoft.com/office/drawing/2014/main" id="{3F686C74-C6D0-4772-8209-7C327EE83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10656" name="Oval 32">
                <a:extLst>
                  <a:ext uri="{FF2B5EF4-FFF2-40B4-BE49-F238E27FC236}">
                    <a16:creationId xmlns:a16="http://schemas.microsoft.com/office/drawing/2014/main" id="{0E99B409-06F8-44D4-90F4-0BF990C90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10657" name="Oval 33">
                <a:extLst>
                  <a:ext uri="{FF2B5EF4-FFF2-40B4-BE49-F238E27FC236}">
                    <a16:creationId xmlns:a16="http://schemas.microsoft.com/office/drawing/2014/main" id="{4E66AC1D-15AE-455F-9CEF-633AD6FF4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77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10658" name="Oval 34">
                <a:extLst>
                  <a:ext uri="{FF2B5EF4-FFF2-40B4-BE49-F238E27FC236}">
                    <a16:creationId xmlns:a16="http://schemas.microsoft.com/office/drawing/2014/main" id="{F09822D0-2C0B-4288-A7C0-5D390AE35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10659" name="Line 35">
                <a:extLst>
                  <a:ext uri="{FF2B5EF4-FFF2-40B4-BE49-F238E27FC236}">
                    <a16:creationId xmlns:a16="http://schemas.microsoft.com/office/drawing/2014/main" id="{16E75293-EA7A-472D-BBD3-A533FE109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0660" name="Line 36">
                <a:extLst>
                  <a:ext uri="{FF2B5EF4-FFF2-40B4-BE49-F238E27FC236}">
                    <a16:creationId xmlns:a16="http://schemas.microsoft.com/office/drawing/2014/main" id="{CF91A9AD-F9AA-47F8-A960-626EF4C58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6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0661" name="Line 37">
                <a:extLst>
                  <a:ext uri="{FF2B5EF4-FFF2-40B4-BE49-F238E27FC236}">
                    <a16:creationId xmlns:a16="http://schemas.microsoft.com/office/drawing/2014/main" id="{BEA453FB-7066-47B0-8C9F-9572C202A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8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0662" name="Line 38">
                <a:extLst>
                  <a:ext uri="{FF2B5EF4-FFF2-40B4-BE49-F238E27FC236}">
                    <a16:creationId xmlns:a16="http://schemas.microsoft.com/office/drawing/2014/main" id="{2EC78D7F-3CE1-4583-811A-FA3F12FFE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96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0663" name="Line 39">
                <a:extLst>
                  <a:ext uri="{FF2B5EF4-FFF2-40B4-BE49-F238E27FC236}">
                    <a16:creationId xmlns:a16="http://schemas.microsoft.com/office/drawing/2014/main" id="{DB6B1D1C-86F5-4FE8-8F9B-A4D3F339D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410664" name="Group 40">
              <a:extLst>
                <a:ext uri="{FF2B5EF4-FFF2-40B4-BE49-F238E27FC236}">
                  <a16:creationId xmlns:a16="http://schemas.microsoft.com/office/drawing/2014/main" id="{0177A237-2B52-4D84-B81D-1806BC818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064"/>
              <a:ext cx="816" cy="336"/>
              <a:chOff x="1056" y="1632"/>
              <a:chExt cx="1104" cy="528"/>
            </a:xfrm>
          </p:grpSpPr>
          <p:sp>
            <p:nvSpPr>
              <p:cNvPr id="410665" name="AutoShape 41">
                <a:extLst>
                  <a:ext uri="{FF2B5EF4-FFF2-40B4-BE49-F238E27FC236}">
                    <a16:creationId xmlns:a16="http://schemas.microsoft.com/office/drawing/2014/main" id="{45DEC733-9A8B-403A-A768-4CE846A8E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344" y="1632"/>
                <a:ext cx="576" cy="528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10666" name="Oval 42">
                <a:extLst>
                  <a:ext uri="{FF2B5EF4-FFF2-40B4-BE49-F238E27FC236}">
                    <a16:creationId xmlns:a16="http://schemas.microsoft.com/office/drawing/2014/main" id="{D833B6D8-CDD8-4FEE-84C4-F90896861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10667" name="Oval 43">
                <a:extLst>
                  <a:ext uri="{FF2B5EF4-FFF2-40B4-BE49-F238E27FC236}">
                    <a16:creationId xmlns:a16="http://schemas.microsoft.com/office/drawing/2014/main" id="{3C3E5823-D93F-45E5-B296-654706FA4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10668" name="Oval 44">
                <a:extLst>
                  <a:ext uri="{FF2B5EF4-FFF2-40B4-BE49-F238E27FC236}">
                    <a16:creationId xmlns:a16="http://schemas.microsoft.com/office/drawing/2014/main" id="{08F434AD-2D65-4B44-8CCB-3F43A24D8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77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10669" name="Oval 45">
                <a:extLst>
                  <a:ext uri="{FF2B5EF4-FFF2-40B4-BE49-F238E27FC236}">
                    <a16:creationId xmlns:a16="http://schemas.microsoft.com/office/drawing/2014/main" id="{17817172-AE0F-48D4-92BB-3F6968F74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10670" name="Line 46">
                <a:extLst>
                  <a:ext uri="{FF2B5EF4-FFF2-40B4-BE49-F238E27FC236}">
                    <a16:creationId xmlns:a16="http://schemas.microsoft.com/office/drawing/2014/main" id="{2A0E84AA-5DF0-4A6C-B154-DB26E4AC2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0671" name="Line 47">
                <a:extLst>
                  <a:ext uri="{FF2B5EF4-FFF2-40B4-BE49-F238E27FC236}">
                    <a16:creationId xmlns:a16="http://schemas.microsoft.com/office/drawing/2014/main" id="{60075FA6-311A-47FD-A21A-0D919848B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6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0672" name="Line 48">
                <a:extLst>
                  <a:ext uri="{FF2B5EF4-FFF2-40B4-BE49-F238E27FC236}">
                    <a16:creationId xmlns:a16="http://schemas.microsoft.com/office/drawing/2014/main" id="{1CF2FEB2-034D-41E6-931D-5A7C812BE6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8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0673" name="Line 49">
                <a:extLst>
                  <a:ext uri="{FF2B5EF4-FFF2-40B4-BE49-F238E27FC236}">
                    <a16:creationId xmlns:a16="http://schemas.microsoft.com/office/drawing/2014/main" id="{FBCFFF49-96BB-4151-81BB-21ACC31D2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96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0674" name="Line 50">
                <a:extLst>
                  <a:ext uri="{FF2B5EF4-FFF2-40B4-BE49-F238E27FC236}">
                    <a16:creationId xmlns:a16="http://schemas.microsoft.com/office/drawing/2014/main" id="{AB107AE2-63B8-4D59-B146-8D1347127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410675" name="Group 51">
              <a:extLst>
                <a:ext uri="{FF2B5EF4-FFF2-40B4-BE49-F238E27FC236}">
                  <a16:creationId xmlns:a16="http://schemas.microsoft.com/office/drawing/2014/main" id="{461FA381-9F13-46B8-BA7C-2C0F74A5D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880"/>
              <a:ext cx="816" cy="336"/>
              <a:chOff x="1056" y="1632"/>
              <a:chExt cx="1104" cy="528"/>
            </a:xfrm>
          </p:grpSpPr>
          <p:sp>
            <p:nvSpPr>
              <p:cNvPr id="410676" name="AutoShape 52">
                <a:extLst>
                  <a:ext uri="{FF2B5EF4-FFF2-40B4-BE49-F238E27FC236}">
                    <a16:creationId xmlns:a16="http://schemas.microsoft.com/office/drawing/2014/main" id="{6F096D99-DF0F-44E1-8AA8-6995CC056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344" y="1632"/>
                <a:ext cx="576" cy="528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10677" name="Oval 53">
                <a:extLst>
                  <a:ext uri="{FF2B5EF4-FFF2-40B4-BE49-F238E27FC236}">
                    <a16:creationId xmlns:a16="http://schemas.microsoft.com/office/drawing/2014/main" id="{37296835-7B3E-4B8E-A2A0-1284E0830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10678" name="Oval 54">
                <a:extLst>
                  <a:ext uri="{FF2B5EF4-FFF2-40B4-BE49-F238E27FC236}">
                    <a16:creationId xmlns:a16="http://schemas.microsoft.com/office/drawing/2014/main" id="{8B95DB94-B067-4409-A515-ABF28F67D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10679" name="Oval 55">
                <a:extLst>
                  <a:ext uri="{FF2B5EF4-FFF2-40B4-BE49-F238E27FC236}">
                    <a16:creationId xmlns:a16="http://schemas.microsoft.com/office/drawing/2014/main" id="{803AAF94-31BA-4FAF-AFBF-D7A470598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77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10680" name="Oval 56">
                <a:extLst>
                  <a:ext uri="{FF2B5EF4-FFF2-40B4-BE49-F238E27FC236}">
                    <a16:creationId xmlns:a16="http://schemas.microsoft.com/office/drawing/2014/main" id="{EEFD3C0F-3614-4EE9-9B6C-9CF728AA8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10681" name="Line 57">
                <a:extLst>
                  <a:ext uri="{FF2B5EF4-FFF2-40B4-BE49-F238E27FC236}">
                    <a16:creationId xmlns:a16="http://schemas.microsoft.com/office/drawing/2014/main" id="{A3AA0177-61A7-4B5B-998B-EBDD5D778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0682" name="Line 58">
                <a:extLst>
                  <a:ext uri="{FF2B5EF4-FFF2-40B4-BE49-F238E27FC236}">
                    <a16:creationId xmlns:a16="http://schemas.microsoft.com/office/drawing/2014/main" id="{188658B9-D97E-407F-A953-6B2A81BB8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6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0683" name="Line 59">
                <a:extLst>
                  <a:ext uri="{FF2B5EF4-FFF2-40B4-BE49-F238E27FC236}">
                    <a16:creationId xmlns:a16="http://schemas.microsoft.com/office/drawing/2014/main" id="{4EF88DE1-A0B1-4E9A-8974-3B01F923B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8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0684" name="Line 60">
                <a:extLst>
                  <a:ext uri="{FF2B5EF4-FFF2-40B4-BE49-F238E27FC236}">
                    <a16:creationId xmlns:a16="http://schemas.microsoft.com/office/drawing/2014/main" id="{CED83964-F882-4EEA-A4C3-D6ECB7B16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96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0685" name="Line 61">
                <a:extLst>
                  <a:ext uri="{FF2B5EF4-FFF2-40B4-BE49-F238E27FC236}">
                    <a16:creationId xmlns:a16="http://schemas.microsoft.com/office/drawing/2014/main" id="{7A20E265-25A6-4052-B0F0-F0E02C0CB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10686" name="Line 62">
              <a:extLst>
                <a:ext uri="{FF2B5EF4-FFF2-40B4-BE49-F238E27FC236}">
                  <a16:creationId xmlns:a16="http://schemas.microsoft.com/office/drawing/2014/main" id="{35FEF1D7-4B1B-46ED-B78A-4E5A3806A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344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687" name="Line 63">
              <a:extLst>
                <a:ext uri="{FF2B5EF4-FFF2-40B4-BE49-F238E27FC236}">
                  <a16:creationId xmlns:a16="http://schemas.microsoft.com/office/drawing/2014/main" id="{5910A2E1-CB55-4706-AEDE-80E6F15F2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44"/>
              <a:ext cx="0" cy="2496"/>
            </a:xfrm>
            <a:prstGeom prst="line">
              <a:avLst/>
            </a:prstGeom>
            <a:noFill/>
            <a:ln w="9525">
              <a:solidFill>
                <a:srgbClr val="5E51C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688" name="Line 64">
              <a:extLst>
                <a:ext uri="{FF2B5EF4-FFF2-40B4-BE49-F238E27FC236}">
                  <a16:creationId xmlns:a16="http://schemas.microsoft.com/office/drawing/2014/main" id="{E84EA840-30D8-4119-B7A0-E8B638979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44"/>
              <a:ext cx="0" cy="2496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689" name="Line 65">
              <a:extLst>
                <a:ext uri="{FF2B5EF4-FFF2-40B4-BE49-F238E27FC236}">
                  <a16:creationId xmlns:a16="http://schemas.microsoft.com/office/drawing/2014/main" id="{8D96FE68-EEC1-401F-B9CD-6F42A6F2A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344"/>
              <a:ext cx="0" cy="2496"/>
            </a:xfrm>
            <a:prstGeom prst="line">
              <a:avLst/>
            </a:prstGeom>
            <a:noFill/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690" name="Line 66">
              <a:extLst>
                <a:ext uri="{FF2B5EF4-FFF2-40B4-BE49-F238E27FC236}">
                  <a16:creationId xmlns:a16="http://schemas.microsoft.com/office/drawing/2014/main" id="{98379611-545E-440A-9F6E-83DEF8757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" y="1313"/>
              <a:ext cx="0" cy="2496"/>
            </a:xfrm>
            <a:prstGeom prst="line">
              <a:avLst/>
            </a:prstGeom>
            <a:noFill/>
            <a:ln w="9525">
              <a:solidFill>
                <a:srgbClr val="9F74D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691" name="Line 67">
              <a:extLst>
                <a:ext uri="{FF2B5EF4-FFF2-40B4-BE49-F238E27FC236}">
                  <a16:creationId xmlns:a16="http://schemas.microsoft.com/office/drawing/2014/main" id="{F4C211B2-54ED-44BD-AB97-5A15DFFEC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0" y="1344"/>
              <a:ext cx="0" cy="249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692" name="Line 68">
              <a:extLst>
                <a:ext uri="{FF2B5EF4-FFF2-40B4-BE49-F238E27FC236}">
                  <a16:creationId xmlns:a16="http://schemas.microsoft.com/office/drawing/2014/main" id="{ED72588C-F9B2-4CB2-9881-3CF953004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1313"/>
              <a:ext cx="0" cy="249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693" name="Line 69">
              <a:extLst>
                <a:ext uri="{FF2B5EF4-FFF2-40B4-BE49-F238E27FC236}">
                  <a16:creationId xmlns:a16="http://schemas.microsoft.com/office/drawing/2014/main" id="{B38E3700-4166-4D2A-BB9D-70FC891CE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2" y="1344"/>
              <a:ext cx="0" cy="24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694" name="Text Box 70">
              <a:extLst>
                <a:ext uri="{FF2B5EF4-FFF2-40B4-BE49-F238E27FC236}">
                  <a16:creationId xmlns:a16="http://schemas.microsoft.com/office/drawing/2014/main" id="{D3B43EAA-105C-4F3F-96EA-77E8047A4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104"/>
              <a:ext cx="14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1400" b="1"/>
                <a:t>A</a:t>
              </a:r>
              <a:r>
                <a:rPr lang="en-GB" altLang="en-US" sz="1400" b="1" baseline="-25000"/>
                <a:t>0   </a:t>
              </a:r>
              <a:r>
                <a:rPr lang="en-GB" altLang="en-US" sz="1400" b="1"/>
                <a:t>A</a:t>
              </a:r>
              <a:r>
                <a:rPr lang="en-GB" altLang="en-US" sz="1400" b="1" baseline="-25000"/>
                <a:t>1   </a:t>
              </a:r>
              <a:r>
                <a:rPr lang="en-GB" altLang="en-US" sz="1400" b="1"/>
                <a:t>A</a:t>
              </a:r>
              <a:r>
                <a:rPr lang="en-GB" altLang="en-US" sz="1400" b="1" baseline="-25000"/>
                <a:t>2   </a:t>
              </a:r>
              <a:r>
                <a:rPr lang="en-GB" altLang="en-US" sz="1400" b="1"/>
                <a:t>A</a:t>
              </a:r>
              <a:r>
                <a:rPr lang="en-GB" altLang="en-US" sz="1400" b="1" baseline="-25000"/>
                <a:t>3   </a:t>
              </a:r>
              <a:r>
                <a:rPr lang="en-GB" altLang="en-US" sz="1400" b="1"/>
                <a:t>A</a:t>
              </a:r>
              <a:r>
                <a:rPr lang="en-GB" altLang="en-US" sz="1400" b="1" baseline="-25000"/>
                <a:t>4   </a:t>
              </a:r>
              <a:r>
                <a:rPr lang="en-GB" altLang="en-US" sz="1400" b="1"/>
                <a:t>A</a:t>
              </a:r>
              <a:r>
                <a:rPr lang="en-GB" altLang="en-US" sz="1400" b="1" baseline="-25000"/>
                <a:t>5   </a:t>
              </a:r>
              <a:r>
                <a:rPr lang="en-GB" altLang="en-US" sz="1400" b="1"/>
                <a:t>A</a:t>
              </a:r>
              <a:r>
                <a:rPr lang="en-GB" altLang="en-US" sz="1400" b="1" baseline="-25000"/>
                <a:t>6   </a:t>
              </a:r>
              <a:r>
                <a:rPr lang="en-GB" altLang="en-US" sz="1400" b="1"/>
                <a:t>A</a:t>
              </a:r>
              <a:r>
                <a:rPr lang="en-GB" altLang="en-US" sz="1400" b="1" baseline="-25000"/>
                <a:t>7</a:t>
              </a:r>
            </a:p>
          </p:txBody>
        </p:sp>
        <p:sp>
          <p:nvSpPr>
            <p:cNvPr id="410695" name="Line 71">
              <a:extLst>
                <a:ext uri="{FF2B5EF4-FFF2-40B4-BE49-F238E27FC236}">
                  <a16:creationId xmlns:a16="http://schemas.microsoft.com/office/drawing/2014/main" id="{85574950-6F9E-43A1-8379-5E149775D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112"/>
              <a:ext cx="119" cy="0"/>
            </a:xfrm>
            <a:prstGeom prst="line">
              <a:avLst/>
            </a:prstGeom>
            <a:noFill/>
            <a:ln w="9525">
              <a:solidFill>
                <a:srgbClr val="5E51C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696" name="Line 72">
              <a:extLst>
                <a:ext uri="{FF2B5EF4-FFF2-40B4-BE49-F238E27FC236}">
                  <a16:creationId xmlns:a16="http://schemas.microsoft.com/office/drawing/2014/main" id="{9081B961-C030-453D-8765-660AD4C8A7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652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697" name="Oval 73">
              <a:extLst>
                <a:ext uri="{FF2B5EF4-FFF2-40B4-BE49-F238E27FC236}">
                  <a16:creationId xmlns:a16="http://schemas.microsoft.com/office/drawing/2014/main" id="{41336519-8BCA-49BD-81ED-FC99D90F5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1601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0698" name="Line 74">
              <a:extLst>
                <a:ext uri="{FF2B5EF4-FFF2-40B4-BE49-F238E27FC236}">
                  <a16:creationId xmlns:a16="http://schemas.microsoft.com/office/drawing/2014/main" id="{CBDBD774-EA2B-4598-841F-1EE4FF927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0" y="1552"/>
              <a:ext cx="41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699" name="Oval 75">
              <a:extLst>
                <a:ext uri="{FF2B5EF4-FFF2-40B4-BE49-F238E27FC236}">
                  <a16:creationId xmlns:a16="http://schemas.microsoft.com/office/drawing/2014/main" id="{9C7C531D-C810-44B8-B6B4-80288F2B1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" y="1514"/>
              <a:ext cx="96" cy="96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0700" name="Line 76">
              <a:extLst>
                <a:ext uri="{FF2B5EF4-FFF2-40B4-BE49-F238E27FC236}">
                  <a16:creationId xmlns:a16="http://schemas.microsoft.com/office/drawing/2014/main" id="{DA0458A2-8938-4963-B55C-2C28DA711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466"/>
              <a:ext cx="816" cy="0"/>
            </a:xfrm>
            <a:prstGeom prst="line">
              <a:avLst/>
            </a:prstGeom>
            <a:noFill/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701" name="Oval 77">
              <a:extLst>
                <a:ext uri="{FF2B5EF4-FFF2-40B4-BE49-F238E27FC236}">
                  <a16:creationId xmlns:a16="http://schemas.microsoft.com/office/drawing/2014/main" id="{AA7FBCF6-6922-4497-8EA1-0931EA725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418"/>
              <a:ext cx="96" cy="96"/>
            </a:xfrm>
            <a:prstGeom prst="ellipse">
              <a:avLst/>
            </a:prstGeom>
            <a:solidFill>
              <a:srgbClr val="2D953C"/>
            </a:solidFill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0702" name="Line 78">
              <a:extLst>
                <a:ext uri="{FF2B5EF4-FFF2-40B4-BE49-F238E27FC236}">
                  <a16:creationId xmlns:a16="http://schemas.microsoft.com/office/drawing/2014/main" id="{D2D5F8B4-20B8-4EE3-B763-D7496A3D4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8" y="1375"/>
              <a:ext cx="1104" cy="0"/>
            </a:xfrm>
            <a:prstGeom prst="line">
              <a:avLst/>
            </a:prstGeom>
            <a:noFill/>
            <a:ln w="9525">
              <a:solidFill>
                <a:srgbClr val="5E51C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703" name="Oval 79">
              <a:extLst>
                <a:ext uri="{FF2B5EF4-FFF2-40B4-BE49-F238E27FC236}">
                  <a16:creationId xmlns:a16="http://schemas.microsoft.com/office/drawing/2014/main" id="{66012BF3-6F25-4DA4-8C09-E9C6E0DAA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" y="1309"/>
              <a:ext cx="96" cy="96"/>
            </a:xfrm>
            <a:prstGeom prst="ellipse">
              <a:avLst/>
            </a:prstGeom>
            <a:solidFill>
              <a:srgbClr val="5E51C1"/>
            </a:solidFill>
            <a:ln w="9525">
              <a:solidFill>
                <a:srgbClr val="5E51C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0704" name="Line 80">
              <a:extLst>
                <a:ext uri="{FF2B5EF4-FFF2-40B4-BE49-F238E27FC236}">
                  <a16:creationId xmlns:a16="http://schemas.microsoft.com/office/drawing/2014/main" id="{ADDA5E3A-872D-4D27-BA0C-645FD9B18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" y="2095"/>
              <a:ext cx="96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705" name="Oval 81">
              <a:extLst>
                <a:ext uri="{FF2B5EF4-FFF2-40B4-BE49-F238E27FC236}">
                  <a16:creationId xmlns:a16="http://schemas.microsoft.com/office/drawing/2014/main" id="{6684BF23-5314-4863-B615-BB5318AF2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2047"/>
              <a:ext cx="84" cy="96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0706" name="Line 82">
              <a:extLst>
                <a:ext uri="{FF2B5EF4-FFF2-40B4-BE49-F238E27FC236}">
                  <a16:creationId xmlns:a16="http://schemas.microsoft.com/office/drawing/2014/main" id="{F21E87AB-A1C6-4106-8251-C259C63B34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4" y="2186"/>
              <a:ext cx="816" cy="0"/>
            </a:xfrm>
            <a:prstGeom prst="line">
              <a:avLst/>
            </a:prstGeom>
            <a:noFill/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707" name="Oval 83">
              <a:extLst>
                <a:ext uri="{FF2B5EF4-FFF2-40B4-BE49-F238E27FC236}">
                  <a16:creationId xmlns:a16="http://schemas.microsoft.com/office/drawing/2014/main" id="{558543B2-BA7B-4C6A-A708-D81CDF40D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51"/>
              <a:ext cx="96" cy="96"/>
            </a:xfrm>
            <a:prstGeom prst="ellipse">
              <a:avLst/>
            </a:prstGeom>
            <a:solidFill>
              <a:srgbClr val="2D953C"/>
            </a:solidFill>
            <a:ln w="9525">
              <a:solidFill>
                <a:srgbClr val="2D953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0708" name="Line 84">
              <a:extLst>
                <a:ext uri="{FF2B5EF4-FFF2-40B4-BE49-F238E27FC236}">
                  <a16:creationId xmlns:a16="http://schemas.microsoft.com/office/drawing/2014/main" id="{4BF7401E-AE8A-41A9-9DF2-B38CA09DD3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1" y="2278"/>
              <a:ext cx="30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709" name="Oval 85">
              <a:extLst>
                <a:ext uri="{FF2B5EF4-FFF2-40B4-BE49-F238E27FC236}">
                  <a16:creationId xmlns:a16="http://schemas.microsoft.com/office/drawing/2014/main" id="{439304D2-878C-4754-A4B0-0C1494C5C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2230"/>
              <a:ext cx="107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0710" name="Line 86">
              <a:extLst>
                <a:ext uri="{FF2B5EF4-FFF2-40B4-BE49-F238E27FC236}">
                  <a16:creationId xmlns:a16="http://schemas.microsoft.com/office/drawing/2014/main" id="{BCB7F671-DE28-4D01-B5CA-AD6EE394F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78" y="2369"/>
              <a:ext cx="208" cy="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711" name="Oval 87">
              <a:extLst>
                <a:ext uri="{FF2B5EF4-FFF2-40B4-BE49-F238E27FC236}">
                  <a16:creationId xmlns:a16="http://schemas.microsoft.com/office/drawing/2014/main" id="{FBE5957A-9E3C-42DA-94B4-86E385C1D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2313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0712" name="Line 88">
              <a:extLst>
                <a:ext uri="{FF2B5EF4-FFF2-40B4-BE49-F238E27FC236}">
                  <a16:creationId xmlns:a16="http://schemas.microsoft.com/office/drawing/2014/main" id="{A925463D-8C23-43F5-932D-267BE1207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2" y="2911"/>
              <a:ext cx="680" cy="0"/>
            </a:xfrm>
            <a:prstGeom prst="line">
              <a:avLst/>
            </a:prstGeom>
            <a:noFill/>
            <a:ln w="9525">
              <a:solidFill>
                <a:srgbClr val="9F74D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713" name="Oval 89">
              <a:extLst>
                <a:ext uri="{FF2B5EF4-FFF2-40B4-BE49-F238E27FC236}">
                  <a16:creationId xmlns:a16="http://schemas.microsoft.com/office/drawing/2014/main" id="{895DA818-E1E9-42FC-A2E5-241ED2C7D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2850"/>
              <a:ext cx="120" cy="121"/>
            </a:xfrm>
            <a:prstGeom prst="ellipse">
              <a:avLst/>
            </a:prstGeom>
            <a:solidFill>
              <a:srgbClr val="9F74DE"/>
            </a:solidFill>
            <a:ln w="9525">
              <a:solidFill>
                <a:srgbClr val="9F74DE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0714" name="Line 90">
              <a:extLst>
                <a:ext uri="{FF2B5EF4-FFF2-40B4-BE49-F238E27FC236}">
                  <a16:creationId xmlns:a16="http://schemas.microsoft.com/office/drawing/2014/main" id="{74531502-EA3D-4485-8000-00D3E8456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5" y="3001"/>
              <a:ext cx="487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715" name="Oval 91">
              <a:extLst>
                <a:ext uri="{FF2B5EF4-FFF2-40B4-BE49-F238E27FC236}">
                  <a16:creationId xmlns:a16="http://schemas.microsoft.com/office/drawing/2014/main" id="{A8A3D980-4400-4388-92B3-5E2AB59A2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" y="2953"/>
              <a:ext cx="96" cy="96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0716" name="Line 92">
              <a:extLst>
                <a:ext uri="{FF2B5EF4-FFF2-40B4-BE49-F238E27FC236}">
                  <a16:creationId xmlns:a16="http://schemas.microsoft.com/office/drawing/2014/main" id="{B1EB3320-8E6D-4F25-8B57-8C35F8DFC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7" y="3088"/>
              <a:ext cx="311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717" name="Oval 93">
              <a:extLst>
                <a:ext uri="{FF2B5EF4-FFF2-40B4-BE49-F238E27FC236}">
                  <a16:creationId xmlns:a16="http://schemas.microsoft.com/office/drawing/2014/main" id="{0E77FDBB-72D8-43D3-A2B4-5863F0520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3046"/>
              <a:ext cx="107" cy="109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0718" name="Line 94">
              <a:extLst>
                <a:ext uri="{FF2B5EF4-FFF2-40B4-BE49-F238E27FC236}">
                  <a16:creationId xmlns:a16="http://schemas.microsoft.com/office/drawing/2014/main" id="{E79E0EA4-3A46-4A1E-A252-5B6F30A7B5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8" y="3185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719" name="Oval 95">
              <a:extLst>
                <a:ext uri="{FF2B5EF4-FFF2-40B4-BE49-F238E27FC236}">
                  <a16:creationId xmlns:a16="http://schemas.microsoft.com/office/drawing/2014/main" id="{03FF70BD-3960-4B34-A5D2-BC0E14898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3137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10720" name="Text Box 96">
              <a:extLst>
                <a:ext uri="{FF2B5EF4-FFF2-40B4-BE49-F238E27FC236}">
                  <a16:creationId xmlns:a16="http://schemas.microsoft.com/office/drawing/2014/main" id="{65C4F84A-2803-4766-AE63-097F01589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1399"/>
              <a:ext cx="328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1600" b="1"/>
                <a:t>O</a:t>
              </a:r>
              <a:r>
                <a:rPr lang="en-GB" altLang="en-US" sz="1600" b="1" baseline="-25000"/>
                <a:t>0</a:t>
              </a:r>
            </a:p>
            <a:p>
              <a:pPr algn="l"/>
              <a:r>
                <a:rPr lang="en-GB" altLang="en-US" sz="1400" b="1"/>
                <a:t>LSB</a:t>
              </a:r>
            </a:p>
          </p:txBody>
        </p:sp>
        <p:sp>
          <p:nvSpPr>
            <p:cNvPr id="410721" name="Text Box 97">
              <a:extLst>
                <a:ext uri="{FF2B5EF4-FFF2-40B4-BE49-F238E27FC236}">
                  <a16:creationId xmlns:a16="http://schemas.microsoft.com/office/drawing/2014/main" id="{0028B502-F192-414A-BCAE-63EC9796A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096"/>
              <a:ext cx="2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O</a:t>
              </a:r>
              <a:r>
                <a:rPr lang="en-GB" altLang="en-US" sz="1600" b="1" baseline="-25000"/>
                <a:t>1</a:t>
              </a:r>
            </a:p>
          </p:txBody>
        </p:sp>
        <p:sp>
          <p:nvSpPr>
            <p:cNvPr id="410722" name="Text Box 98">
              <a:extLst>
                <a:ext uri="{FF2B5EF4-FFF2-40B4-BE49-F238E27FC236}">
                  <a16:creationId xmlns:a16="http://schemas.microsoft.com/office/drawing/2014/main" id="{FCDA6448-43C9-46C0-8CED-604F336CE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359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1600" b="1"/>
                <a:t>O</a:t>
              </a:r>
              <a:r>
                <a:rPr lang="en-GB" altLang="en-US" sz="1600" b="1" baseline="-25000"/>
                <a:t>2</a:t>
              </a:r>
            </a:p>
            <a:p>
              <a:pPr algn="l"/>
              <a:r>
                <a:rPr lang="en-GB" altLang="en-US" sz="1400" b="1"/>
                <a:t>MSB</a:t>
              </a:r>
            </a:p>
          </p:txBody>
        </p:sp>
        <p:sp>
          <p:nvSpPr>
            <p:cNvPr id="410723" name="Line 99">
              <a:extLst>
                <a:ext uri="{FF2B5EF4-FFF2-40B4-BE49-F238E27FC236}">
                  <a16:creationId xmlns:a16="http://schemas.microsoft.com/office/drawing/2014/main" id="{9023DA9F-AA2C-44B6-8F0A-356E59AFB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" y="1112"/>
              <a:ext cx="119" cy="0"/>
            </a:xfrm>
            <a:prstGeom prst="line">
              <a:avLst/>
            </a:prstGeom>
            <a:noFill/>
            <a:ln w="9525">
              <a:solidFill>
                <a:srgbClr val="5E51C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724" name="Line 100">
              <a:extLst>
                <a:ext uri="{FF2B5EF4-FFF2-40B4-BE49-F238E27FC236}">
                  <a16:creationId xmlns:a16="http://schemas.microsoft.com/office/drawing/2014/main" id="{09FEE188-673D-499C-8A73-1597A54DA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" y="1112"/>
              <a:ext cx="119" cy="0"/>
            </a:xfrm>
            <a:prstGeom prst="line">
              <a:avLst/>
            </a:prstGeom>
            <a:noFill/>
            <a:ln w="9525">
              <a:solidFill>
                <a:srgbClr val="5E51C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725" name="Line 101">
              <a:extLst>
                <a:ext uri="{FF2B5EF4-FFF2-40B4-BE49-F238E27FC236}">
                  <a16:creationId xmlns:a16="http://schemas.microsoft.com/office/drawing/2014/main" id="{F92D0E9E-0100-4C9C-A1FA-B5AEBF463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" y="1112"/>
              <a:ext cx="119" cy="0"/>
            </a:xfrm>
            <a:prstGeom prst="line">
              <a:avLst/>
            </a:prstGeom>
            <a:noFill/>
            <a:ln w="9525">
              <a:solidFill>
                <a:srgbClr val="5E51C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726" name="Line 102">
              <a:extLst>
                <a:ext uri="{FF2B5EF4-FFF2-40B4-BE49-F238E27FC236}">
                  <a16:creationId xmlns:a16="http://schemas.microsoft.com/office/drawing/2014/main" id="{9CBF5FB7-D833-4473-A495-1A649CDE9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1" y="1112"/>
              <a:ext cx="119" cy="0"/>
            </a:xfrm>
            <a:prstGeom prst="line">
              <a:avLst/>
            </a:prstGeom>
            <a:noFill/>
            <a:ln w="9525">
              <a:solidFill>
                <a:srgbClr val="5E51C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727" name="Line 103">
              <a:extLst>
                <a:ext uri="{FF2B5EF4-FFF2-40B4-BE49-F238E27FC236}">
                  <a16:creationId xmlns:a16="http://schemas.microsoft.com/office/drawing/2014/main" id="{CA442606-AFFB-45D3-8987-19BD66A20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112"/>
              <a:ext cx="119" cy="0"/>
            </a:xfrm>
            <a:prstGeom prst="line">
              <a:avLst/>
            </a:prstGeom>
            <a:noFill/>
            <a:ln w="9525">
              <a:solidFill>
                <a:srgbClr val="5E51C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728" name="Line 104">
              <a:extLst>
                <a:ext uri="{FF2B5EF4-FFF2-40B4-BE49-F238E27FC236}">
                  <a16:creationId xmlns:a16="http://schemas.microsoft.com/office/drawing/2014/main" id="{A627E609-EA92-40B1-A373-52519665E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112"/>
              <a:ext cx="119" cy="0"/>
            </a:xfrm>
            <a:prstGeom prst="line">
              <a:avLst/>
            </a:prstGeom>
            <a:noFill/>
            <a:ln w="9525">
              <a:solidFill>
                <a:srgbClr val="5E51C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0729" name="Line 105">
              <a:extLst>
                <a:ext uri="{FF2B5EF4-FFF2-40B4-BE49-F238E27FC236}">
                  <a16:creationId xmlns:a16="http://schemas.microsoft.com/office/drawing/2014/main" id="{815FDD6C-BC98-474F-972E-3A2901BAC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8" y="1112"/>
              <a:ext cx="119" cy="0"/>
            </a:xfrm>
            <a:prstGeom prst="line">
              <a:avLst/>
            </a:prstGeom>
            <a:noFill/>
            <a:ln w="9525">
              <a:solidFill>
                <a:srgbClr val="5E51C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10730" name="Rectangle 106">
            <a:extLst>
              <a:ext uri="{FF2B5EF4-FFF2-40B4-BE49-F238E27FC236}">
                <a16:creationId xmlns:a16="http://schemas.microsoft.com/office/drawing/2014/main" id="{5EFEC5E9-54B7-4852-AD53-9FF979ECE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63" y="1443038"/>
            <a:ext cx="2862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/>
              <a:t>The encoding circuit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 Placeholder 3">
            <a:extLst>
              <a:ext uri="{FF2B5EF4-FFF2-40B4-BE49-F238E27FC236}">
                <a16:creationId xmlns:a16="http://schemas.microsoft.com/office/drawing/2014/main" id="{C0DD99F3-874E-4DFB-9D4B-179E6501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87" name="Slide Number Placeholder 4">
            <a:extLst>
              <a:ext uri="{FF2B5EF4-FFF2-40B4-BE49-F238E27FC236}">
                <a16:creationId xmlns:a16="http://schemas.microsoft.com/office/drawing/2014/main" id="{960C2AC3-C8E1-4862-8621-19C6CE17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E6BC2-4E40-4B5A-B845-5E5B98256F59}" type="slidenum">
              <a:rPr lang="en-GB" altLang="en-US"/>
              <a:pPr/>
              <a:t>44</a:t>
            </a:fld>
            <a:endParaRPr lang="en-GB" altLang="en-US" sz="1400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7284794D-4AF8-4D65-94D0-50DD71017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513" y="565150"/>
            <a:ext cx="7772400" cy="59055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e.g. Octal-to-Binary Encoder (x)</a:t>
            </a:r>
          </a:p>
        </p:txBody>
      </p:sp>
      <p:grpSp>
        <p:nvGrpSpPr>
          <p:cNvPr id="326659" name="Group 3">
            <a:extLst>
              <a:ext uri="{FF2B5EF4-FFF2-40B4-BE49-F238E27FC236}">
                <a16:creationId xmlns:a16="http://schemas.microsoft.com/office/drawing/2014/main" id="{4EC04A6B-0492-43C6-8D6C-4EE0D94D91E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133600"/>
            <a:ext cx="1295400" cy="533400"/>
            <a:chOff x="1056" y="1632"/>
            <a:chExt cx="1104" cy="528"/>
          </a:xfrm>
        </p:grpSpPr>
        <p:sp>
          <p:nvSpPr>
            <p:cNvPr id="326660" name="AutoShape 4">
              <a:extLst>
                <a:ext uri="{FF2B5EF4-FFF2-40B4-BE49-F238E27FC236}">
                  <a16:creationId xmlns:a16="http://schemas.microsoft.com/office/drawing/2014/main" id="{2E20F2CF-9CE4-423D-A2E1-94B01B8854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44" y="1632"/>
              <a:ext cx="576" cy="528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6661" name="Oval 5">
              <a:extLst>
                <a:ext uri="{FF2B5EF4-FFF2-40B4-BE49-F238E27FC236}">
                  <a16:creationId xmlns:a16="http://schemas.microsoft.com/office/drawing/2014/main" id="{A305608B-3B3B-4F16-8644-39FF97DBA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63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6662" name="Oval 6">
              <a:extLst>
                <a:ext uri="{FF2B5EF4-FFF2-40B4-BE49-F238E27FC236}">
                  <a16:creationId xmlns:a16="http://schemas.microsoft.com/office/drawing/2014/main" id="{06E3F181-A75A-40B2-8A3E-D9AA16C4E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2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6663" name="Oval 7">
              <a:extLst>
                <a:ext uri="{FF2B5EF4-FFF2-40B4-BE49-F238E27FC236}">
                  <a16:creationId xmlns:a16="http://schemas.microsoft.com/office/drawing/2014/main" id="{3A507E19-5CDA-473F-95B0-60B973862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77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6664" name="Oval 8">
              <a:extLst>
                <a:ext uri="{FF2B5EF4-FFF2-40B4-BE49-F238E27FC236}">
                  <a16:creationId xmlns:a16="http://schemas.microsoft.com/office/drawing/2014/main" id="{7BCDF166-6FAD-46EE-975C-EF7A67344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06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6665" name="Line 9">
              <a:extLst>
                <a:ext uri="{FF2B5EF4-FFF2-40B4-BE49-F238E27FC236}">
                  <a16:creationId xmlns:a16="http://schemas.microsoft.com/office/drawing/2014/main" id="{40CE7AE7-CCB4-4CC5-AFE1-E4E9DBD7C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6666" name="Line 10">
              <a:extLst>
                <a:ext uri="{FF2B5EF4-FFF2-40B4-BE49-F238E27FC236}">
                  <a16:creationId xmlns:a16="http://schemas.microsoft.com/office/drawing/2014/main" id="{B18DFC16-00F0-41FA-A001-4261EA1F2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6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6667" name="Line 11">
              <a:extLst>
                <a:ext uri="{FF2B5EF4-FFF2-40B4-BE49-F238E27FC236}">
                  <a16:creationId xmlns:a16="http://schemas.microsoft.com/office/drawing/2014/main" id="{EBA85553-24F4-4F45-8FF4-C5FF88C8A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6668" name="Line 12">
              <a:extLst>
                <a:ext uri="{FF2B5EF4-FFF2-40B4-BE49-F238E27FC236}">
                  <a16:creationId xmlns:a16="http://schemas.microsoft.com/office/drawing/2014/main" id="{E41D549D-087D-43DF-A02C-163399321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6669" name="Line 13">
              <a:extLst>
                <a:ext uri="{FF2B5EF4-FFF2-40B4-BE49-F238E27FC236}">
                  <a16:creationId xmlns:a16="http://schemas.microsoft.com/office/drawing/2014/main" id="{57BD9B40-9002-4DBC-9554-06DBEE4BF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26670" name="Group 14">
            <a:extLst>
              <a:ext uri="{FF2B5EF4-FFF2-40B4-BE49-F238E27FC236}">
                <a16:creationId xmlns:a16="http://schemas.microsoft.com/office/drawing/2014/main" id="{62C11B4E-90FA-4CB2-84DF-BA6DBFFE14CB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276600"/>
            <a:ext cx="1295400" cy="533400"/>
            <a:chOff x="1056" y="1632"/>
            <a:chExt cx="1104" cy="528"/>
          </a:xfrm>
        </p:grpSpPr>
        <p:sp>
          <p:nvSpPr>
            <p:cNvPr id="326671" name="AutoShape 15">
              <a:extLst>
                <a:ext uri="{FF2B5EF4-FFF2-40B4-BE49-F238E27FC236}">
                  <a16:creationId xmlns:a16="http://schemas.microsoft.com/office/drawing/2014/main" id="{26657E61-F4D4-4408-99D7-DE36DDAF19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44" y="1632"/>
              <a:ext cx="576" cy="528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6672" name="Oval 16">
              <a:extLst>
                <a:ext uri="{FF2B5EF4-FFF2-40B4-BE49-F238E27FC236}">
                  <a16:creationId xmlns:a16="http://schemas.microsoft.com/office/drawing/2014/main" id="{0876B908-474A-4113-A6BE-9A675C5CC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63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6673" name="Oval 17">
              <a:extLst>
                <a:ext uri="{FF2B5EF4-FFF2-40B4-BE49-F238E27FC236}">
                  <a16:creationId xmlns:a16="http://schemas.microsoft.com/office/drawing/2014/main" id="{3C3C3FB6-59AF-4D90-9A5E-1F5FE92B8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2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6674" name="Oval 18">
              <a:extLst>
                <a:ext uri="{FF2B5EF4-FFF2-40B4-BE49-F238E27FC236}">
                  <a16:creationId xmlns:a16="http://schemas.microsoft.com/office/drawing/2014/main" id="{D34889DD-81A6-410E-827E-D437D4DD7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77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6675" name="Oval 19">
              <a:extLst>
                <a:ext uri="{FF2B5EF4-FFF2-40B4-BE49-F238E27FC236}">
                  <a16:creationId xmlns:a16="http://schemas.microsoft.com/office/drawing/2014/main" id="{69433723-6D5C-4038-9E27-FE9E62D8A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06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6676" name="Line 20">
              <a:extLst>
                <a:ext uri="{FF2B5EF4-FFF2-40B4-BE49-F238E27FC236}">
                  <a16:creationId xmlns:a16="http://schemas.microsoft.com/office/drawing/2014/main" id="{7E20883D-5F27-44FA-9086-7C96A4214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6677" name="Line 21">
              <a:extLst>
                <a:ext uri="{FF2B5EF4-FFF2-40B4-BE49-F238E27FC236}">
                  <a16:creationId xmlns:a16="http://schemas.microsoft.com/office/drawing/2014/main" id="{109A228F-2945-40A9-B800-D29B0AB3E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6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6678" name="Line 22">
              <a:extLst>
                <a:ext uri="{FF2B5EF4-FFF2-40B4-BE49-F238E27FC236}">
                  <a16:creationId xmlns:a16="http://schemas.microsoft.com/office/drawing/2014/main" id="{71A5A849-4582-429F-84A8-D07CBE555F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6679" name="Line 23">
              <a:extLst>
                <a:ext uri="{FF2B5EF4-FFF2-40B4-BE49-F238E27FC236}">
                  <a16:creationId xmlns:a16="http://schemas.microsoft.com/office/drawing/2014/main" id="{729A13A0-0396-4D8F-B34F-3269582BE2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6680" name="Line 24">
              <a:extLst>
                <a:ext uri="{FF2B5EF4-FFF2-40B4-BE49-F238E27FC236}">
                  <a16:creationId xmlns:a16="http://schemas.microsoft.com/office/drawing/2014/main" id="{ED9F847A-0AC9-42E5-BE5C-AD5C6FD1E9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26681" name="Group 25">
            <a:extLst>
              <a:ext uri="{FF2B5EF4-FFF2-40B4-BE49-F238E27FC236}">
                <a16:creationId xmlns:a16="http://schemas.microsoft.com/office/drawing/2014/main" id="{435B1AC9-43FB-4A3E-95B2-E19B926525DB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572000"/>
            <a:ext cx="1295400" cy="533400"/>
            <a:chOff x="1056" y="1632"/>
            <a:chExt cx="1104" cy="528"/>
          </a:xfrm>
        </p:grpSpPr>
        <p:sp>
          <p:nvSpPr>
            <p:cNvPr id="326682" name="AutoShape 26">
              <a:extLst>
                <a:ext uri="{FF2B5EF4-FFF2-40B4-BE49-F238E27FC236}">
                  <a16:creationId xmlns:a16="http://schemas.microsoft.com/office/drawing/2014/main" id="{87A78A20-13AB-4688-BEFD-049831DF26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44" y="1632"/>
              <a:ext cx="576" cy="528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6683" name="Oval 27">
              <a:extLst>
                <a:ext uri="{FF2B5EF4-FFF2-40B4-BE49-F238E27FC236}">
                  <a16:creationId xmlns:a16="http://schemas.microsoft.com/office/drawing/2014/main" id="{CDAF865C-724B-4B59-A6E4-EE07911B0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63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6684" name="Oval 28">
              <a:extLst>
                <a:ext uri="{FF2B5EF4-FFF2-40B4-BE49-F238E27FC236}">
                  <a16:creationId xmlns:a16="http://schemas.microsoft.com/office/drawing/2014/main" id="{844F1E8C-A2A6-44BB-96C8-251FD986D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2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6685" name="Oval 29">
              <a:extLst>
                <a:ext uri="{FF2B5EF4-FFF2-40B4-BE49-F238E27FC236}">
                  <a16:creationId xmlns:a16="http://schemas.microsoft.com/office/drawing/2014/main" id="{E0BEED27-3C13-4B2B-BC58-B8BCAD3E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77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6686" name="Oval 30">
              <a:extLst>
                <a:ext uri="{FF2B5EF4-FFF2-40B4-BE49-F238E27FC236}">
                  <a16:creationId xmlns:a16="http://schemas.microsoft.com/office/drawing/2014/main" id="{319CD63F-C587-4377-92DE-E9D88CEE0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06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6687" name="Line 31">
              <a:extLst>
                <a:ext uri="{FF2B5EF4-FFF2-40B4-BE49-F238E27FC236}">
                  <a16:creationId xmlns:a16="http://schemas.microsoft.com/office/drawing/2014/main" id="{5C9B7B9A-3EAC-40EC-A9EC-B7448A8B4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6688" name="Line 32">
              <a:extLst>
                <a:ext uri="{FF2B5EF4-FFF2-40B4-BE49-F238E27FC236}">
                  <a16:creationId xmlns:a16="http://schemas.microsoft.com/office/drawing/2014/main" id="{10267CB1-6338-49DF-97F7-99CAC08CA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6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6689" name="Line 33">
              <a:extLst>
                <a:ext uri="{FF2B5EF4-FFF2-40B4-BE49-F238E27FC236}">
                  <a16:creationId xmlns:a16="http://schemas.microsoft.com/office/drawing/2014/main" id="{8F0EE3E3-51F6-4658-B0A7-B33B8351F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6690" name="Line 34">
              <a:extLst>
                <a:ext uri="{FF2B5EF4-FFF2-40B4-BE49-F238E27FC236}">
                  <a16:creationId xmlns:a16="http://schemas.microsoft.com/office/drawing/2014/main" id="{6CC1A556-85FD-4101-A8D1-D5DF5C8A4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6691" name="Line 35">
              <a:extLst>
                <a:ext uri="{FF2B5EF4-FFF2-40B4-BE49-F238E27FC236}">
                  <a16:creationId xmlns:a16="http://schemas.microsoft.com/office/drawing/2014/main" id="{29FFEDF5-D4B7-4A74-96F9-57E2D1B22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26692" name="Line 36">
            <a:extLst>
              <a:ext uri="{FF2B5EF4-FFF2-40B4-BE49-F238E27FC236}">
                <a16:creationId xmlns:a16="http://schemas.microsoft.com/office/drawing/2014/main" id="{EE85B3ED-E5F1-411D-9EA6-07CDB73B2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1336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693" name="Line 37">
            <a:extLst>
              <a:ext uri="{FF2B5EF4-FFF2-40B4-BE49-F238E27FC236}">
                <a16:creationId xmlns:a16="http://schemas.microsoft.com/office/drawing/2014/main" id="{1D83B0BC-99DC-4232-979F-CE116D4A9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133600"/>
            <a:ext cx="0" cy="3962400"/>
          </a:xfrm>
          <a:prstGeom prst="line">
            <a:avLst/>
          </a:prstGeom>
          <a:noFill/>
          <a:ln w="9525">
            <a:solidFill>
              <a:srgbClr val="5E51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694" name="Line 38">
            <a:extLst>
              <a:ext uri="{FF2B5EF4-FFF2-40B4-BE49-F238E27FC236}">
                <a16:creationId xmlns:a16="http://schemas.microsoft.com/office/drawing/2014/main" id="{84BC4532-BDCD-4413-8666-141BF8914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133600"/>
            <a:ext cx="0" cy="396240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695" name="Line 39">
            <a:extLst>
              <a:ext uri="{FF2B5EF4-FFF2-40B4-BE49-F238E27FC236}">
                <a16:creationId xmlns:a16="http://schemas.microsoft.com/office/drawing/2014/main" id="{724F1D6B-738A-4540-886E-A9206A582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133600"/>
            <a:ext cx="0" cy="3962400"/>
          </a:xfrm>
          <a:prstGeom prst="line">
            <a:avLst/>
          </a:prstGeom>
          <a:noFill/>
          <a:ln w="9525">
            <a:solidFill>
              <a:srgbClr val="2D953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696" name="Line 40">
            <a:extLst>
              <a:ext uri="{FF2B5EF4-FFF2-40B4-BE49-F238E27FC236}">
                <a16:creationId xmlns:a16="http://schemas.microsoft.com/office/drawing/2014/main" id="{730F56A7-D55F-4CB3-8567-CF5191DD9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75" y="2084388"/>
            <a:ext cx="0" cy="3962400"/>
          </a:xfrm>
          <a:prstGeom prst="line">
            <a:avLst/>
          </a:prstGeom>
          <a:noFill/>
          <a:ln w="9525">
            <a:solidFill>
              <a:srgbClr val="9F74D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697" name="Line 41">
            <a:extLst>
              <a:ext uri="{FF2B5EF4-FFF2-40B4-BE49-F238E27FC236}">
                <a16:creationId xmlns:a16="http://schemas.microsoft.com/office/drawing/2014/main" id="{90D94F50-133B-43FD-A7D3-81673793A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9625" y="2133600"/>
            <a:ext cx="0" cy="3962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698" name="Line 42">
            <a:extLst>
              <a:ext uri="{FF2B5EF4-FFF2-40B4-BE49-F238E27FC236}">
                <a16:creationId xmlns:a16="http://schemas.microsoft.com/office/drawing/2014/main" id="{BA7819B1-8F64-470D-AA1B-F3B743941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0925" y="2084388"/>
            <a:ext cx="0" cy="3962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699" name="Line 43">
            <a:extLst>
              <a:ext uri="{FF2B5EF4-FFF2-40B4-BE49-F238E27FC236}">
                <a16:creationId xmlns:a16="http://schemas.microsoft.com/office/drawing/2014/main" id="{829359E9-FA7C-4C78-AB1D-3FD1546A2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7300" y="2133600"/>
            <a:ext cx="0" cy="396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00" name="Text Box 44">
            <a:extLst>
              <a:ext uri="{FF2B5EF4-FFF2-40B4-BE49-F238E27FC236}">
                <a16:creationId xmlns:a16="http://schemas.microsoft.com/office/drawing/2014/main" id="{A30E489E-6303-4A83-9BBF-56CBBA22D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400" b="1"/>
              <a:t>A</a:t>
            </a:r>
            <a:r>
              <a:rPr lang="en-GB" altLang="en-US" sz="1400" b="1" baseline="-25000"/>
              <a:t>0   </a:t>
            </a:r>
            <a:r>
              <a:rPr lang="en-GB" altLang="en-US" sz="1400" b="1"/>
              <a:t>A</a:t>
            </a:r>
            <a:r>
              <a:rPr lang="en-GB" altLang="en-US" sz="1400" b="1" baseline="-25000"/>
              <a:t>1   </a:t>
            </a:r>
            <a:r>
              <a:rPr lang="en-GB" altLang="en-US" sz="1400" b="1"/>
              <a:t>A</a:t>
            </a:r>
            <a:r>
              <a:rPr lang="en-GB" altLang="en-US" sz="1400" b="1" baseline="-25000"/>
              <a:t>2   </a:t>
            </a:r>
            <a:r>
              <a:rPr lang="en-GB" altLang="en-US" sz="1400" b="1"/>
              <a:t>A</a:t>
            </a:r>
            <a:r>
              <a:rPr lang="en-GB" altLang="en-US" sz="1400" b="1" baseline="-25000"/>
              <a:t>3   </a:t>
            </a:r>
            <a:r>
              <a:rPr lang="en-GB" altLang="en-US" sz="1400" b="1"/>
              <a:t>A</a:t>
            </a:r>
            <a:r>
              <a:rPr lang="en-GB" altLang="en-US" sz="1400" b="1" baseline="-25000"/>
              <a:t>4   </a:t>
            </a:r>
            <a:r>
              <a:rPr lang="en-GB" altLang="en-US" sz="1400" b="1"/>
              <a:t>A</a:t>
            </a:r>
            <a:r>
              <a:rPr lang="en-GB" altLang="en-US" sz="1400" b="1" baseline="-25000"/>
              <a:t>5   </a:t>
            </a:r>
            <a:r>
              <a:rPr lang="en-GB" altLang="en-US" sz="1400" b="1"/>
              <a:t>A</a:t>
            </a:r>
            <a:r>
              <a:rPr lang="en-GB" altLang="en-US" sz="1400" b="1" baseline="-25000"/>
              <a:t>6   </a:t>
            </a:r>
            <a:r>
              <a:rPr lang="en-GB" altLang="en-US" sz="1400" b="1"/>
              <a:t>A</a:t>
            </a:r>
            <a:r>
              <a:rPr lang="en-GB" altLang="en-US" sz="1400" b="1" baseline="-25000"/>
              <a:t>7</a:t>
            </a:r>
          </a:p>
        </p:txBody>
      </p:sp>
      <p:sp>
        <p:nvSpPr>
          <p:cNvPr id="326701" name="Line 45">
            <a:extLst>
              <a:ext uri="{FF2B5EF4-FFF2-40B4-BE49-F238E27FC236}">
                <a16:creationId xmlns:a16="http://schemas.microsoft.com/office/drawing/2014/main" id="{09D29EB0-989E-4378-8623-71D2998C9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765300"/>
            <a:ext cx="188913" cy="0"/>
          </a:xfrm>
          <a:prstGeom prst="line">
            <a:avLst/>
          </a:prstGeom>
          <a:noFill/>
          <a:ln w="9525">
            <a:solidFill>
              <a:srgbClr val="5E51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02" name="Line 46">
            <a:extLst>
              <a:ext uri="{FF2B5EF4-FFF2-40B4-BE49-F238E27FC236}">
                <a16:creationId xmlns:a16="http://schemas.microsoft.com/office/drawing/2014/main" id="{9F250FC3-B7D5-4E20-A9A0-44B68D3A13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622550"/>
            <a:ext cx="457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03" name="Oval 47">
            <a:extLst>
              <a:ext uri="{FF2B5EF4-FFF2-40B4-BE49-F238E27FC236}">
                <a16:creationId xmlns:a16="http://schemas.microsoft.com/office/drawing/2014/main" id="{E8D4AE64-3D95-4144-B38A-623FC7FC4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2541588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6704" name="Line 48">
            <a:extLst>
              <a:ext uri="{FF2B5EF4-FFF2-40B4-BE49-F238E27FC236}">
                <a16:creationId xmlns:a16="http://schemas.microsoft.com/office/drawing/2014/main" id="{9C2EF1B6-C85D-4742-B3AA-095E0132A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9625" y="2463800"/>
            <a:ext cx="663575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05" name="Oval 49">
            <a:extLst>
              <a:ext uri="{FF2B5EF4-FFF2-40B4-BE49-F238E27FC236}">
                <a16:creationId xmlns:a16="http://schemas.microsoft.com/office/drawing/2014/main" id="{B92DC4D3-B9DE-4E2D-9143-F8CAA73F6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2403475"/>
            <a:ext cx="152400" cy="1524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6706" name="Line 50">
            <a:extLst>
              <a:ext uri="{FF2B5EF4-FFF2-40B4-BE49-F238E27FC236}">
                <a16:creationId xmlns:a16="http://schemas.microsoft.com/office/drawing/2014/main" id="{ABAE18C6-DF2C-4E63-87FC-0F44866ECB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327275"/>
            <a:ext cx="1295400" cy="0"/>
          </a:xfrm>
          <a:prstGeom prst="line">
            <a:avLst/>
          </a:prstGeom>
          <a:noFill/>
          <a:ln w="9525">
            <a:solidFill>
              <a:srgbClr val="2D953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07" name="Oval 51">
            <a:extLst>
              <a:ext uri="{FF2B5EF4-FFF2-40B4-BE49-F238E27FC236}">
                <a16:creationId xmlns:a16="http://schemas.microsoft.com/office/drawing/2014/main" id="{EE804821-90D4-41E9-A864-A4EB6048D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51075"/>
            <a:ext cx="152400" cy="152400"/>
          </a:xfrm>
          <a:prstGeom prst="ellipse">
            <a:avLst/>
          </a:prstGeom>
          <a:solidFill>
            <a:srgbClr val="2D953C"/>
          </a:solidFill>
          <a:ln w="9525">
            <a:solidFill>
              <a:srgbClr val="2D953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6708" name="Line 52">
            <a:extLst>
              <a:ext uri="{FF2B5EF4-FFF2-40B4-BE49-F238E27FC236}">
                <a16:creationId xmlns:a16="http://schemas.microsoft.com/office/drawing/2014/main" id="{90A53972-C9F2-447D-BB71-6AB816B53B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2825" y="2182813"/>
            <a:ext cx="1752600" cy="0"/>
          </a:xfrm>
          <a:prstGeom prst="line">
            <a:avLst/>
          </a:prstGeom>
          <a:noFill/>
          <a:ln w="9525">
            <a:solidFill>
              <a:srgbClr val="5E51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09" name="Oval 53">
            <a:extLst>
              <a:ext uri="{FF2B5EF4-FFF2-40B4-BE49-F238E27FC236}">
                <a16:creationId xmlns:a16="http://schemas.microsoft.com/office/drawing/2014/main" id="{FD3F694E-D17E-4C1A-B353-E280AB3B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2078038"/>
            <a:ext cx="152400" cy="152400"/>
          </a:xfrm>
          <a:prstGeom prst="ellipse">
            <a:avLst/>
          </a:prstGeom>
          <a:solidFill>
            <a:srgbClr val="5E51C1"/>
          </a:solidFill>
          <a:ln w="9525">
            <a:solidFill>
              <a:srgbClr val="5E51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6710" name="Line 54">
            <a:extLst>
              <a:ext uri="{FF2B5EF4-FFF2-40B4-BE49-F238E27FC236}">
                <a16:creationId xmlns:a16="http://schemas.microsoft.com/office/drawing/2014/main" id="{E7323934-42AB-4C56-AB66-CAC2404D54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7775" y="3325813"/>
            <a:ext cx="1533525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11" name="Oval 55">
            <a:extLst>
              <a:ext uri="{FF2B5EF4-FFF2-40B4-BE49-F238E27FC236}">
                <a16:creationId xmlns:a16="http://schemas.microsoft.com/office/drawing/2014/main" id="{E9285185-45BE-460A-BB61-68F3E0A08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75" y="3249613"/>
            <a:ext cx="133350" cy="152400"/>
          </a:xfrm>
          <a:prstGeom prst="ellipse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6712" name="Line 56">
            <a:extLst>
              <a:ext uri="{FF2B5EF4-FFF2-40B4-BE49-F238E27FC236}">
                <a16:creationId xmlns:a16="http://schemas.microsoft.com/office/drawing/2014/main" id="{C01C558B-1C5B-4EB7-AF6B-E60757488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2725" y="3470275"/>
            <a:ext cx="1295400" cy="0"/>
          </a:xfrm>
          <a:prstGeom prst="line">
            <a:avLst/>
          </a:prstGeom>
          <a:noFill/>
          <a:ln w="9525">
            <a:solidFill>
              <a:srgbClr val="2D953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13" name="Oval 57">
            <a:extLst>
              <a:ext uri="{FF2B5EF4-FFF2-40B4-BE49-F238E27FC236}">
                <a16:creationId xmlns:a16="http://schemas.microsoft.com/office/drawing/2014/main" id="{FB0148A0-F926-4B31-8BF1-8CD56B449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414713"/>
            <a:ext cx="152400" cy="152400"/>
          </a:xfrm>
          <a:prstGeom prst="ellipse">
            <a:avLst/>
          </a:prstGeom>
          <a:solidFill>
            <a:srgbClr val="2D953C"/>
          </a:solidFill>
          <a:ln w="9525">
            <a:solidFill>
              <a:srgbClr val="2D953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6714" name="Line 58">
            <a:extLst>
              <a:ext uri="{FF2B5EF4-FFF2-40B4-BE49-F238E27FC236}">
                <a16:creationId xmlns:a16="http://schemas.microsoft.com/office/drawing/2014/main" id="{FE6EE14D-5C10-48B8-A72D-1E7C798BE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9338" y="3616325"/>
            <a:ext cx="4794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15" name="Oval 59">
            <a:extLst>
              <a:ext uri="{FF2B5EF4-FFF2-40B4-BE49-F238E27FC236}">
                <a16:creationId xmlns:a16="http://schemas.microsoft.com/office/drawing/2014/main" id="{541FF60C-4C76-4008-A216-1B0CE5335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13" y="3540125"/>
            <a:ext cx="169862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6716" name="Line 60">
            <a:extLst>
              <a:ext uri="{FF2B5EF4-FFF2-40B4-BE49-F238E27FC236}">
                <a16:creationId xmlns:a16="http://schemas.microsoft.com/office/drawing/2014/main" id="{83CDABB4-9D13-40F6-AB28-59853DD460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05075" y="3760788"/>
            <a:ext cx="330200" cy="47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17" name="Oval 61">
            <a:extLst>
              <a:ext uri="{FF2B5EF4-FFF2-40B4-BE49-F238E27FC236}">
                <a16:creationId xmlns:a16="http://schemas.microsoft.com/office/drawing/2014/main" id="{545C630A-6DF6-4DFB-8B8D-B00D985BD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3671888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6718" name="Line 62">
            <a:extLst>
              <a:ext uri="{FF2B5EF4-FFF2-40B4-BE49-F238E27FC236}">
                <a16:creationId xmlns:a16="http://schemas.microsoft.com/office/drawing/2014/main" id="{9FE26090-92E0-48B5-9F96-DE528FBD35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85925" y="4621213"/>
            <a:ext cx="1079500" cy="0"/>
          </a:xfrm>
          <a:prstGeom prst="line">
            <a:avLst/>
          </a:prstGeom>
          <a:noFill/>
          <a:ln w="9525">
            <a:solidFill>
              <a:srgbClr val="9F74D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19" name="Oval 63">
            <a:extLst>
              <a:ext uri="{FF2B5EF4-FFF2-40B4-BE49-F238E27FC236}">
                <a16:creationId xmlns:a16="http://schemas.microsoft.com/office/drawing/2014/main" id="{48336B9A-3E6B-4231-AE2D-FA28E75A8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4524375"/>
            <a:ext cx="190500" cy="192088"/>
          </a:xfrm>
          <a:prstGeom prst="ellipse">
            <a:avLst/>
          </a:prstGeom>
          <a:solidFill>
            <a:srgbClr val="9F74DE"/>
          </a:solidFill>
          <a:ln w="9525">
            <a:solidFill>
              <a:srgbClr val="9F74D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6720" name="Line 64">
            <a:extLst>
              <a:ext uri="{FF2B5EF4-FFF2-40B4-BE49-F238E27FC236}">
                <a16:creationId xmlns:a16="http://schemas.microsoft.com/office/drawing/2014/main" id="{B0EE2D7B-6270-4986-8EE9-EB15B6E6CB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2313" y="4764088"/>
            <a:ext cx="773112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21" name="Oval 65">
            <a:extLst>
              <a:ext uri="{FF2B5EF4-FFF2-40B4-BE49-F238E27FC236}">
                <a16:creationId xmlns:a16="http://schemas.microsoft.com/office/drawing/2014/main" id="{EFE43FB2-34EF-4217-946D-D5C74E78B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687888"/>
            <a:ext cx="152400" cy="152400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6722" name="Line 66">
            <a:extLst>
              <a:ext uri="{FF2B5EF4-FFF2-40B4-BE49-F238E27FC236}">
                <a16:creationId xmlns:a16="http://schemas.microsoft.com/office/drawing/2014/main" id="{474BD781-9881-497F-A9F2-E826E0D18B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49488" y="4902200"/>
            <a:ext cx="49371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23" name="Oval 67">
            <a:extLst>
              <a:ext uri="{FF2B5EF4-FFF2-40B4-BE49-F238E27FC236}">
                <a16:creationId xmlns:a16="http://schemas.microsoft.com/office/drawing/2014/main" id="{AAB604A2-3CF7-4AC2-92F3-13F5D9910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13" y="4835525"/>
            <a:ext cx="169862" cy="173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6724" name="Line 68">
            <a:extLst>
              <a:ext uri="{FF2B5EF4-FFF2-40B4-BE49-F238E27FC236}">
                <a16:creationId xmlns:a16="http://schemas.microsoft.com/office/drawing/2014/main" id="{9697013A-2951-407E-92B2-DB93D197BE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2700" y="5056188"/>
            <a:ext cx="457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25" name="Oval 69">
            <a:extLst>
              <a:ext uri="{FF2B5EF4-FFF2-40B4-BE49-F238E27FC236}">
                <a16:creationId xmlns:a16="http://schemas.microsoft.com/office/drawing/2014/main" id="{A26D24A7-E9AD-4DDE-9A46-48E78BD48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4979988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26726" name="Text Box 70">
            <a:extLst>
              <a:ext uri="{FF2B5EF4-FFF2-40B4-BE49-F238E27FC236}">
                <a16:creationId xmlns:a16="http://schemas.microsoft.com/office/drawing/2014/main" id="{8B5AB348-F790-4C53-B9C7-9542C1B62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2220913"/>
            <a:ext cx="5207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O</a:t>
            </a:r>
            <a:r>
              <a:rPr lang="en-GB" altLang="en-US" sz="1600" b="1" baseline="-25000"/>
              <a:t>0</a:t>
            </a:r>
          </a:p>
          <a:p>
            <a:pPr algn="l"/>
            <a:r>
              <a:rPr lang="en-GB" altLang="en-US" sz="1400" b="1"/>
              <a:t>LSB</a:t>
            </a:r>
          </a:p>
        </p:txBody>
      </p:sp>
      <p:sp>
        <p:nvSpPr>
          <p:cNvPr id="326727" name="Text Box 71">
            <a:extLst>
              <a:ext uri="{FF2B5EF4-FFF2-40B4-BE49-F238E27FC236}">
                <a16:creationId xmlns:a16="http://schemas.microsoft.com/office/drawing/2014/main" id="{9607F49A-7F87-4EB2-AA8A-9809028B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327400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O</a:t>
            </a:r>
            <a:r>
              <a:rPr lang="en-GB" altLang="en-US" sz="1600" b="1" baseline="-25000"/>
              <a:t>1</a:t>
            </a:r>
          </a:p>
        </p:txBody>
      </p:sp>
      <p:sp>
        <p:nvSpPr>
          <p:cNvPr id="326728" name="Text Box 72">
            <a:extLst>
              <a:ext uri="{FF2B5EF4-FFF2-40B4-BE49-F238E27FC236}">
                <a16:creationId xmlns:a16="http://schemas.microsoft.com/office/drawing/2014/main" id="{C5FA8F08-1312-43CD-A07B-8E3A2FAC0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48200"/>
            <a:ext cx="56991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O</a:t>
            </a:r>
            <a:r>
              <a:rPr lang="en-GB" altLang="en-US" sz="1600" b="1" baseline="-25000"/>
              <a:t>2</a:t>
            </a:r>
          </a:p>
          <a:p>
            <a:pPr algn="l"/>
            <a:r>
              <a:rPr lang="en-GB" altLang="en-US" sz="1400" b="1"/>
              <a:t>MSB</a:t>
            </a:r>
          </a:p>
        </p:txBody>
      </p:sp>
      <p:sp>
        <p:nvSpPr>
          <p:cNvPr id="326743" name="Text Box 87">
            <a:extLst>
              <a:ext uri="{FF2B5EF4-FFF2-40B4-BE49-F238E27FC236}">
                <a16:creationId xmlns:a16="http://schemas.microsoft.com/office/drawing/2014/main" id="{528692B2-A9B7-4E2E-B961-50BFEDA3B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326744" name="Line 88">
            <a:extLst>
              <a:ext uri="{FF2B5EF4-FFF2-40B4-BE49-F238E27FC236}">
                <a16:creationId xmlns:a16="http://schemas.microsoft.com/office/drawing/2014/main" id="{F91CA38D-4455-4C81-A5CF-7121692BE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8" y="1765300"/>
            <a:ext cx="188912" cy="0"/>
          </a:xfrm>
          <a:prstGeom prst="line">
            <a:avLst/>
          </a:prstGeom>
          <a:noFill/>
          <a:ln w="9525">
            <a:solidFill>
              <a:srgbClr val="5E51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45" name="Line 89">
            <a:extLst>
              <a:ext uri="{FF2B5EF4-FFF2-40B4-BE49-F238E27FC236}">
                <a16:creationId xmlns:a16="http://schemas.microsoft.com/office/drawing/2014/main" id="{79F33BCD-7375-4109-B9A4-D24AA8B11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8875" y="1765300"/>
            <a:ext cx="188913" cy="0"/>
          </a:xfrm>
          <a:prstGeom prst="line">
            <a:avLst/>
          </a:prstGeom>
          <a:noFill/>
          <a:ln w="9525">
            <a:solidFill>
              <a:srgbClr val="5E51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46" name="Line 90">
            <a:extLst>
              <a:ext uri="{FF2B5EF4-FFF2-40B4-BE49-F238E27FC236}">
                <a16:creationId xmlns:a16="http://schemas.microsoft.com/office/drawing/2014/main" id="{EDD44A51-708D-4EAA-8E75-0ECA5CC27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4463" y="1765300"/>
            <a:ext cx="188912" cy="0"/>
          </a:xfrm>
          <a:prstGeom prst="line">
            <a:avLst/>
          </a:prstGeom>
          <a:noFill/>
          <a:ln w="9525">
            <a:solidFill>
              <a:srgbClr val="5E51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47" name="Line 91">
            <a:extLst>
              <a:ext uri="{FF2B5EF4-FFF2-40B4-BE49-F238E27FC236}">
                <a16:creationId xmlns:a16="http://schemas.microsoft.com/office/drawing/2014/main" id="{BC9F2F37-FDD9-40C9-9C2C-41DD878DC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0213" y="1765300"/>
            <a:ext cx="188912" cy="0"/>
          </a:xfrm>
          <a:prstGeom prst="line">
            <a:avLst/>
          </a:prstGeom>
          <a:noFill/>
          <a:ln w="9525">
            <a:solidFill>
              <a:srgbClr val="5E51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48" name="Line 92">
            <a:extLst>
              <a:ext uri="{FF2B5EF4-FFF2-40B4-BE49-F238E27FC236}">
                <a16:creationId xmlns:a16="http://schemas.microsoft.com/office/drawing/2014/main" id="{E0A368DC-05B8-4E08-8A48-5512C1E2B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800" y="1765300"/>
            <a:ext cx="188913" cy="0"/>
          </a:xfrm>
          <a:prstGeom prst="line">
            <a:avLst/>
          </a:prstGeom>
          <a:noFill/>
          <a:ln w="9525">
            <a:solidFill>
              <a:srgbClr val="5E51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49" name="Line 93">
            <a:extLst>
              <a:ext uri="{FF2B5EF4-FFF2-40B4-BE49-F238E27FC236}">
                <a16:creationId xmlns:a16="http://schemas.microsoft.com/office/drawing/2014/main" id="{1EE11F37-00EA-4375-8240-E7CDD631C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9488" y="1765300"/>
            <a:ext cx="188912" cy="0"/>
          </a:xfrm>
          <a:prstGeom prst="line">
            <a:avLst/>
          </a:prstGeom>
          <a:noFill/>
          <a:ln w="9525">
            <a:solidFill>
              <a:srgbClr val="5E51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50" name="Line 94">
            <a:extLst>
              <a:ext uri="{FF2B5EF4-FFF2-40B4-BE49-F238E27FC236}">
                <a16:creationId xmlns:a16="http://schemas.microsoft.com/office/drawing/2014/main" id="{75A9D6CE-4B8B-437A-A9AC-F85FE0249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5075" y="1765300"/>
            <a:ext cx="188913" cy="0"/>
          </a:xfrm>
          <a:prstGeom prst="line">
            <a:avLst/>
          </a:prstGeom>
          <a:noFill/>
          <a:ln w="9525">
            <a:solidFill>
              <a:srgbClr val="5E51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6752" name="AutoShape 96">
            <a:extLst>
              <a:ext uri="{FF2B5EF4-FFF2-40B4-BE49-F238E27FC236}">
                <a16:creationId xmlns:a16="http://schemas.microsoft.com/office/drawing/2014/main" id="{3566765F-CC79-4E5E-86D2-FA24F2B87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1400175"/>
            <a:ext cx="2144712" cy="1528763"/>
          </a:xfrm>
          <a:prstGeom prst="wedgeRoundRectCallout">
            <a:avLst>
              <a:gd name="adj1" fmla="val -27574"/>
              <a:gd name="adj2" fmla="val 59556"/>
              <a:gd name="adj3" fmla="val 16667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>
                <a:solidFill>
                  <a:srgbClr val="5E51C1"/>
                </a:solidFill>
              </a:rPr>
              <a:t>What happens when /A3 and /A5 are both LOW?</a:t>
            </a:r>
          </a:p>
        </p:txBody>
      </p:sp>
      <p:grpSp>
        <p:nvGrpSpPr>
          <p:cNvPr id="326759" name="Group 103">
            <a:extLst>
              <a:ext uri="{FF2B5EF4-FFF2-40B4-BE49-F238E27FC236}">
                <a16:creationId xmlns:a16="http://schemas.microsoft.com/office/drawing/2014/main" id="{FD8E6572-A5B2-4F60-A74C-DC676738B806}"/>
              </a:ext>
            </a:extLst>
          </p:cNvPr>
          <p:cNvGrpSpPr>
            <a:grpSpLocks/>
          </p:cNvGrpSpPr>
          <p:nvPr/>
        </p:nvGrpSpPr>
        <p:grpSpPr bwMode="auto">
          <a:xfrm>
            <a:off x="1397000" y="1549400"/>
            <a:ext cx="825500" cy="3644900"/>
            <a:chOff x="880" y="976"/>
            <a:chExt cx="520" cy="2296"/>
          </a:xfrm>
        </p:grpSpPr>
        <p:sp>
          <p:nvSpPr>
            <p:cNvPr id="326754" name="Oval 98">
              <a:extLst>
                <a:ext uri="{FF2B5EF4-FFF2-40B4-BE49-F238E27FC236}">
                  <a16:creationId xmlns:a16="http://schemas.microsoft.com/office/drawing/2014/main" id="{986BEF68-4B65-4C37-893A-D3C76E210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76"/>
              <a:ext cx="168" cy="1416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6756" name="Oval 100">
              <a:extLst>
                <a:ext uri="{FF2B5EF4-FFF2-40B4-BE49-F238E27FC236}">
                  <a16:creationId xmlns:a16="http://schemas.microsoft.com/office/drawing/2014/main" id="{022972E2-2558-476F-9D19-AEE741ACB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976"/>
              <a:ext cx="200" cy="2296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26757" name="AutoShape 101">
            <a:extLst>
              <a:ext uri="{FF2B5EF4-FFF2-40B4-BE49-F238E27FC236}">
                <a16:creationId xmlns:a16="http://schemas.microsoft.com/office/drawing/2014/main" id="{E5593452-D10F-43C4-8607-C51CCDAE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3241675"/>
            <a:ext cx="3376612" cy="2773363"/>
          </a:xfrm>
          <a:prstGeom prst="wedgeRoundRectCallout">
            <a:avLst>
              <a:gd name="adj1" fmla="val -29361"/>
              <a:gd name="adj2" fmla="val -58759"/>
              <a:gd name="adj3" fmla="val 16667"/>
            </a:avLst>
          </a:prstGeom>
          <a:noFill/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>
                <a:solidFill>
                  <a:srgbClr val="008000"/>
                </a:solidFill>
              </a:rPr>
              <a:t>When /A3 is low, O</a:t>
            </a:r>
            <a:r>
              <a:rPr lang="en-GB" altLang="en-US" sz="2000" b="1" baseline="-25000">
                <a:solidFill>
                  <a:srgbClr val="008000"/>
                </a:solidFill>
              </a:rPr>
              <a:t>0</a:t>
            </a:r>
            <a:r>
              <a:rPr lang="en-GB" altLang="en-US" sz="2000" b="1">
                <a:solidFill>
                  <a:srgbClr val="008000"/>
                </a:solidFill>
              </a:rPr>
              <a:t> and O</a:t>
            </a:r>
            <a:r>
              <a:rPr lang="en-GB" altLang="en-US" sz="2000" b="1" baseline="-25000">
                <a:solidFill>
                  <a:srgbClr val="008000"/>
                </a:solidFill>
              </a:rPr>
              <a:t>1</a:t>
            </a:r>
            <a:r>
              <a:rPr lang="en-GB" altLang="en-US" sz="2000" b="1">
                <a:solidFill>
                  <a:srgbClr val="008000"/>
                </a:solidFill>
              </a:rPr>
              <a:t> will be ‘1’. When /A5 is low, O</a:t>
            </a:r>
            <a:r>
              <a:rPr lang="en-GB" altLang="en-US" sz="2000" b="1" baseline="-25000">
                <a:solidFill>
                  <a:srgbClr val="008000"/>
                </a:solidFill>
              </a:rPr>
              <a:t>0</a:t>
            </a:r>
            <a:r>
              <a:rPr lang="en-GB" altLang="en-US" sz="2000" b="1">
                <a:solidFill>
                  <a:srgbClr val="008000"/>
                </a:solidFill>
              </a:rPr>
              <a:t> and O</a:t>
            </a:r>
            <a:r>
              <a:rPr lang="en-GB" altLang="en-US" sz="2000" b="1" baseline="-25000">
                <a:solidFill>
                  <a:srgbClr val="008000"/>
                </a:solidFill>
              </a:rPr>
              <a:t>2</a:t>
            </a:r>
            <a:r>
              <a:rPr lang="en-GB" altLang="en-US" sz="2000" b="1">
                <a:solidFill>
                  <a:srgbClr val="008000"/>
                </a:solidFill>
              </a:rPr>
              <a:t> will be ‘1’. </a:t>
            </a:r>
          </a:p>
          <a:p>
            <a:r>
              <a:rPr lang="en-GB" altLang="en-US" sz="2000" b="1">
                <a:solidFill>
                  <a:srgbClr val="008000"/>
                </a:solidFill>
              </a:rPr>
              <a:t>i.e. the outputs will be 111. </a:t>
            </a:r>
          </a:p>
          <a:p>
            <a:r>
              <a:rPr lang="en-GB" altLang="en-US" sz="2000" b="1">
                <a:solidFill>
                  <a:srgbClr val="FF0000"/>
                </a:solidFill>
              </a:rPr>
              <a:t>The outputs correspond to  neither 3 nor 5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752" grpId="0" animBg="1"/>
      <p:bldP spid="32675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7B4C432-CBD7-4402-8BFB-68765785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5BDA9AC-1BD5-42D8-8868-35A3D7B3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A6D5-538F-4C66-8625-56BB6F3A1009}" type="slidenum">
              <a:rPr lang="en-GB" altLang="en-US"/>
              <a:pPr/>
              <a:t>45</a:t>
            </a:fld>
            <a:endParaRPr lang="en-GB" altLang="en-US" sz="1400"/>
          </a:p>
        </p:txBody>
      </p:sp>
      <p:sp>
        <p:nvSpPr>
          <p:cNvPr id="332802" name="Text Box 2">
            <a:extLst>
              <a:ext uri="{FF2B5EF4-FFF2-40B4-BE49-F238E27FC236}">
                <a16:creationId xmlns:a16="http://schemas.microsoft.com/office/drawing/2014/main" id="{5B66B38C-55FD-4420-840F-B5E8863A7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332803" name="Text Box 3">
            <a:extLst>
              <a:ext uri="{FF2B5EF4-FFF2-40B4-BE49-F238E27FC236}">
                <a16:creationId xmlns:a16="http://schemas.microsoft.com/office/drawing/2014/main" id="{96C050FF-A87B-4FC8-8A42-CE1CAFB45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84150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32804" name="Text Box 4">
            <a:extLst>
              <a:ext uri="{FF2B5EF4-FFF2-40B4-BE49-F238E27FC236}">
                <a16:creationId xmlns:a16="http://schemas.microsoft.com/office/drawing/2014/main" id="{92A8175B-4B8C-4EC9-BD16-F47F0CCA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1117600"/>
            <a:ext cx="684530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FF0000"/>
                </a:solidFill>
              </a:rPr>
              <a:t>Problem with simple encoder</a:t>
            </a:r>
          </a:p>
          <a:p>
            <a:r>
              <a:rPr lang="en-US" altLang="en-US" sz="3200">
                <a:solidFill>
                  <a:srgbClr val="5E51C1"/>
                </a:solidFill>
              </a:rPr>
              <a:t>Notice that when more than one input is active, the output code will be wrong.</a:t>
            </a:r>
          </a:p>
          <a:p>
            <a:r>
              <a:rPr lang="en-US" altLang="en-US" sz="3200">
                <a:solidFill>
                  <a:srgbClr val="5E51C1"/>
                </a:solidFill>
              </a:rPr>
              <a:t>This leads to the design of 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priority encoder.</a:t>
            </a:r>
          </a:p>
          <a:p>
            <a:endParaRPr lang="en-US" altLang="en-US" sz="3200">
              <a:solidFill>
                <a:srgbClr val="5E51C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7C61977-94C2-43FD-926F-5F8C0E2D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C05EBEF-534B-45AC-9481-559A08AD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F7D8-31E0-445A-B731-32A60BF0A190}" type="slidenum">
              <a:rPr lang="en-GB" altLang="en-US"/>
              <a:pPr/>
              <a:t>46</a:t>
            </a:fld>
            <a:endParaRPr lang="en-GB" altLang="en-US" sz="1400"/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2AADBEC5-41A3-41A4-8320-AAD5E0B3C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2400" y="762000"/>
            <a:ext cx="5651500" cy="8382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4000">
                <a:solidFill>
                  <a:srgbClr val="786DCB"/>
                </a:solidFill>
              </a:rPr>
              <a:t>Priority Encoder</a:t>
            </a:r>
          </a:p>
        </p:txBody>
      </p:sp>
      <p:sp>
        <p:nvSpPr>
          <p:cNvPr id="238609" name="Text Box 17">
            <a:extLst>
              <a:ext uri="{FF2B5EF4-FFF2-40B4-BE49-F238E27FC236}">
                <a16:creationId xmlns:a16="http://schemas.microsoft.com/office/drawing/2014/main" id="{178EB39A-8400-449C-A496-CBE77D71A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81200"/>
            <a:ext cx="6988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 algn="l">
              <a:spcBef>
                <a:spcPct val="0"/>
              </a:spcBef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4988" algn="l">
              <a:spcBef>
                <a:spcPct val="0"/>
              </a:spcBef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rgbClr val="786DCB"/>
                </a:solidFill>
              </a:rPr>
              <a:t>It ensures that when 2 or more inputs are activated, </a:t>
            </a:r>
            <a:r>
              <a:rPr lang="en-GB" altLang="en-US" b="1">
                <a:solidFill>
                  <a:srgbClr val="FF0000"/>
                </a:solidFill>
              </a:rPr>
              <a:t>the output code will correspond to the</a:t>
            </a:r>
            <a:r>
              <a:rPr lang="en-GB" altLang="en-US" b="1">
                <a:solidFill>
                  <a:srgbClr val="786DCB"/>
                </a:solidFill>
              </a:rPr>
              <a:t> </a:t>
            </a:r>
            <a:r>
              <a:rPr lang="en-GB" altLang="en-US" b="1" u="sng">
                <a:solidFill>
                  <a:srgbClr val="FF0000"/>
                </a:solidFill>
              </a:rPr>
              <a:t>highest-numbered</a:t>
            </a:r>
            <a:r>
              <a:rPr lang="en-GB" altLang="en-US" b="1">
                <a:solidFill>
                  <a:srgbClr val="FF0000"/>
                </a:solidFill>
              </a:rPr>
              <a:t> input</a:t>
            </a:r>
            <a:r>
              <a:rPr lang="en-GB" altLang="en-US" b="1">
                <a:solidFill>
                  <a:srgbClr val="786DCB"/>
                </a:solidFill>
              </a:rPr>
              <a:t>.</a:t>
            </a:r>
          </a:p>
        </p:txBody>
      </p:sp>
      <p:sp>
        <p:nvSpPr>
          <p:cNvPr id="238611" name="Text Box 19">
            <a:extLst>
              <a:ext uri="{FF2B5EF4-FFF2-40B4-BE49-F238E27FC236}">
                <a16:creationId xmlns:a16="http://schemas.microsoft.com/office/drawing/2014/main" id="{26B68B93-ED98-492A-902D-83A6E3937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386138"/>
            <a:ext cx="6221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55600" indent="-355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4988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rgbClr val="786DCB"/>
                </a:solidFill>
              </a:rPr>
              <a:t>e.g. if /A3 and /A5 are low, the output is 101</a:t>
            </a:r>
          </a:p>
        </p:txBody>
      </p:sp>
      <p:sp>
        <p:nvSpPr>
          <p:cNvPr id="238614" name="Text Box 22">
            <a:extLst>
              <a:ext uri="{FF2B5EF4-FFF2-40B4-BE49-F238E27FC236}">
                <a16:creationId xmlns:a16="http://schemas.microsoft.com/office/drawing/2014/main" id="{C3DA9B26-347E-40EF-B0CE-C27081DA1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238615" name="Text Box 23">
            <a:extLst>
              <a:ext uri="{FF2B5EF4-FFF2-40B4-BE49-F238E27FC236}">
                <a16:creationId xmlns:a16="http://schemas.microsoft.com/office/drawing/2014/main" id="{FF7A8EA0-AD94-438B-BB15-C9075C49B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4038600"/>
            <a:ext cx="167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55600" indent="-355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4988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rgbClr val="786DCB"/>
                </a:solidFill>
              </a:rPr>
              <a:t>74LS148</a:t>
            </a:r>
          </a:p>
        </p:txBody>
      </p:sp>
      <p:sp>
        <p:nvSpPr>
          <p:cNvPr id="238617" name="Text Box 25">
            <a:extLst>
              <a:ext uri="{FF2B5EF4-FFF2-40B4-BE49-F238E27FC236}">
                <a16:creationId xmlns:a16="http://schemas.microsoft.com/office/drawing/2014/main" id="{0E7A9864-A3E0-427C-877D-0135AC1B0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4013200"/>
            <a:ext cx="551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/>
              <a:t>is an Octal-to-binary </a:t>
            </a:r>
            <a:r>
              <a:rPr lang="en-GB" altLang="en-US" sz="2400" b="1" u="sng">
                <a:solidFill>
                  <a:srgbClr val="FF0066"/>
                </a:solidFill>
              </a:rPr>
              <a:t>priority</a:t>
            </a:r>
            <a:r>
              <a:rPr lang="en-GB" altLang="en-US" sz="2400" b="1"/>
              <a:t> encoder IC</a:t>
            </a:r>
          </a:p>
        </p:txBody>
      </p:sp>
      <p:sp>
        <p:nvSpPr>
          <p:cNvPr id="238618" name="Text Box 26">
            <a:extLst>
              <a:ext uri="{FF2B5EF4-FFF2-40B4-BE49-F238E27FC236}">
                <a16:creationId xmlns:a16="http://schemas.microsoft.com/office/drawing/2014/main" id="{04359813-D33E-4B29-8C86-BB813D68D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4610100"/>
            <a:ext cx="167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55600" indent="-355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34988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GB" altLang="en-US" b="1">
                <a:solidFill>
                  <a:srgbClr val="786DCB"/>
                </a:solidFill>
              </a:rPr>
              <a:t>74LS147</a:t>
            </a:r>
          </a:p>
        </p:txBody>
      </p:sp>
      <p:sp>
        <p:nvSpPr>
          <p:cNvPr id="238619" name="Text Box 27">
            <a:extLst>
              <a:ext uri="{FF2B5EF4-FFF2-40B4-BE49-F238E27FC236}">
                <a16:creationId xmlns:a16="http://schemas.microsoft.com/office/drawing/2014/main" id="{720C9FA2-7737-4CD6-BC22-9D21FBF9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4564063"/>
            <a:ext cx="565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/>
              <a:t>is a Decimal-to-BCD </a:t>
            </a:r>
            <a:r>
              <a:rPr lang="en-GB" altLang="en-US" sz="2400" b="1" u="sng">
                <a:solidFill>
                  <a:srgbClr val="FF0066"/>
                </a:solidFill>
              </a:rPr>
              <a:t>priority</a:t>
            </a:r>
            <a:r>
              <a:rPr lang="en-GB" altLang="en-US" sz="2400" b="1"/>
              <a:t> encoder 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15" grpId="0"/>
      <p:bldP spid="238617" grpId="0"/>
      <p:bldP spid="238618" grpId="0"/>
      <p:bldP spid="2386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BDE34346-9B3D-464E-8DE9-D212C71B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5D2880B6-35A9-4B72-831D-96DFE9DF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49D2-D7C0-4874-966B-33F4EE45B3A7}" type="slidenum">
              <a:rPr lang="en-GB" altLang="en-US"/>
              <a:pPr/>
              <a:t>47</a:t>
            </a:fld>
            <a:endParaRPr lang="en-GB" altLang="en-US" sz="1400"/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74F1B65D-ADFF-450E-858E-76F26899F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4100" y="698500"/>
            <a:ext cx="4826000" cy="8382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74LS147 Decimal-to-BCD</a:t>
            </a:r>
            <a:br>
              <a:rPr lang="en-GB" altLang="en-US" sz="3200">
                <a:solidFill>
                  <a:srgbClr val="786DCB"/>
                </a:solidFill>
              </a:rPr>
            </a:br>
            <a:r>
              <a:rPr lang="en-GB" altLang="en-US" sz="3200">
                <a:solidFill>
                  <a:srgbClr val="786DCB"/>
                </a:solidFill>
              </a:rPr>
              <a:t> Priority Encoder</a:t>
            </a:r>
          </a:p>
        </p:txBody>
      </p:sp>
      <p:sp>
        <p:nvSpPr>
          <p:cNvPr id="288775" name="Rectangle 7">
            <a:extLst>
              <a:ext uri="{FF2B5EF4-FFF2-40B4-BE49-F238E27FC236}">
                <a16:creationId xmlns:a16="http://schemas.microsoft.com/office/drawing/2014/main" id="{3EADDFEF-D984-40C6-8C8D-68978F5F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2046288"/>
            <a:ext cx="1439863" cy="2138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1600" b="1"/>
              <a:t>74LS147</a:t>
            </a:r>
          </a:p>
          <a:p>
            <a:r>
              <a:rPr lang="en-GB" altLang="en-US" sz="1600" b="1"/>
              <a:t>Decimal-to-BCD</a:t>
            </a:r>
          </a:p>
          <a:p>
            <a:r>
              <a:rPr lang="en-GB" altLang="en-US" sz="1600" b="1"/>
              <a:t>Priority</a:t>
            </a:r>
          </a:p>
          <a:p>
            <a:r>
              <a:rPr lang="en-GB" altLang="en-US" sz="1600" b="1"/>
              <a:t>Encoder</a:t>
            </a:r>
          </a:p>
        </p:txBody>
      </p:sp>
      <p:sp>
        <p:nvSpPr>
          <p:cNvPr id="288776" name="Oval 8">
            <a:extLst>
              <a:ext uri="{FF2B5EF4-FFF2-40B4-BE49-F238E27FC236}">
                <a16:creationId xmlns:a16="http://schemas.microsoft.com/office/drawing/2014/main" id="{F36550E3-3763-4649-9EF8-1372ED5FD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218757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88777" name="Oval 9">
            <a:extLst>
              <a:ext uri="{FF2B5EF4-FFF2-40B4-BE49-F238E27FC236}">
                <a16:creationId xmlns:a16="http://schemas.microsoft.com/office/drawing/2014/main" id="{73D65E1E-5E73-4720-8B05-86AC10D3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249237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88778" name="Oval 10">
            <a:extLst>
              <a:ext uri="{FF2B5EF4-FFF2-40B4-BE49-F238E27FC236}">
                <a16:creationId xmlns:a16="http://schemas.microsoft.com/office/drawing/2014/main" id="{FE18A9E9-F394-46DF-8477-06424B03E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340677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88779" name="Oval 11">
            <a:extLst>
              <a:ext uri="{FF2B5EF4-FFF2-40B4-BE49-F238E27FC236}">
                <a16:creationId xmlns:a16="http://schemas.microsoft.com/office/drawing/2014/main" id="{E2FC00CF-AE9E-4FCA-B87C-E62CA24DE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371157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88780" name="Oval 12">
            <a:extLst>
              <a:ext uri="{FF2B5EF4-FFF2-40B4-BE49-F238E27FC236}">
                <a16:creationId xmlns:a16="http://schemas.microsoft.com/office/drawing/2014/main" id="{7E6075CA-3222-490B-8DBA-A8D0C86C0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088" y="226695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88781" name="Oval 13">
            <a:extLst>
              <a:ext uri="{FF2B5EF4-FFF2-40B4-BE49-F238E27FC236}">
                <a16:creationId xmlns:a16="http://schemas.microsoft.com/office/drawing/2014/main" id="{C6A5830C-F843-4DD3-A29F-C19749AC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088" y="264795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88782" name="Oval 14">
            <a:extLst>
              <a:ext uri="{FF2B5EF4-FFF2-40B4-BE49-F238E27FC236}">
                <a16:creationId xmlns:a16="http://schemas.microsoft.com/office/drawing/2014/main" id="{93DB1075-1355-4F2F-932C-414D58B8F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088" y="310515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88783" name="Oval 15">
            <a:extLst>
              <a:ext uri="{FF2B5EF4-FFF2-40B4-BE49-F238E27FC236}">
                <a16:creationId xmlns:a16="http://schemas.microsoft.com/office/drawing/2014/main" id="{0B05BC89-EA64-4CD2-9417-F9BBB1FE7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088" y="356235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88784" name="Line 16">
            <a:extLst>
              <a:ext uri="{FF2B5EF4-FFF2-40B4-BE49-F238E27FC236}">
                <a16:creationId xmlns:a16="http://schemas.microsoft.com/office/drawing/2014/main" id="{2DF1D7C8-4A13-412A-BA97-EB14015B58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5700" y="22637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8785" name="Line 17">
            <a:extLst>
              <a:ext uri="{FF2B5EF4-FFF2-40B4-BE49-F238E27FC236}">
                <a16:creationId xmlns:a16="http://schemas.microsoft.com/office/drawing/2014/main" id="{3E5990B1-88B6-4B4C-967F-0A381F8A6C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5700" y="25685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8786" name="Line 18">
            <a:extLst>
              <a:ext uri="{FF2B5EF4-FFF2-40B4-BE49-F238E27FC236}">
                <a16:creationId xmlns:a16="http://schemas.microsoft.com/office/drawing/2014/main" id="{A20B1929-3CAA-4053-AE04-52BFDAA0A6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5700" y="34829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8787" name="Line 19">
            <a:extLst>
              <a:ext uri="{FF2B5EF4-FFF2-40B4-BE49-F238E27FC236}">
                <a16:creationId xmlns:a16="http://schemas.microsoft.com/office/drawing/2014/main" id="{A88CE020-75B0-4124-AD51-350C899C5B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5700" y="37877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8788" name="Line 20">
            <a:extLst>
              <a:ext uri="{FF2B5EF4-FFF2-40B4-BE49-F238E27FC236}">
                <a16:creationId xmlns:a16="http://schemas.microsoft.com/office/drawing/2014/main" id="{08A68DA8-EDD6-4D7E-9D79-0BE7BF2129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8488" y="27241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8789" name="Line 21">
            <a:extLst>
              <a:ext uri="{FF2B5EF4-FFF2-40B4-BE49-F238E27FC236}">
                <a16:creationId xmlns:a16="http://schemas.microsoft.com/office/drawing/2014/main" id="{E7D970EF-8582-4834-B8E8-93566FBFCB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8488" y="23431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8790" name="Line 22">
            <a:extLst>
              <a:ext uri="{FF2B5EF4-FFF2-40B4-BE49-F238E27FC236}">
                <a16:creationId xmlns:a16="http://schemas.microsoft.com/office/drawing/2014/main" id="{48B39C7B-3D69-4031-B692-67C371DBA3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8488" y="3181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8791" name="Line 23">
            <a:extLst>
              <a:ext uri="{FF2B5EF4-FFF2-40B4-BE49-F238E27FC236}">
                <a16:creationId xmlns:a16="http://schemas.microsoft.com/office/drawing/2014/main" id="{48B244D4-EA6E-4A49-BFA5-ADA128790E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8488" y="36385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8792" name="Text Box 24">
            <a:extLst>
              <a:ext uri="{FF2B5EF4-FFF2-40B4-BE49-F238E27FC236}">
                <a16:creationId xmlns:a16="http://schemas.microsoft.com/office/drawing/2014/main" id="{DBF88160-B219-4680-803A-569FF1802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2492375"/>
            <a:ext cx="2349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.</a:t>
            </a:r>
          </a:p>
          <a:p>
            <a:pPr algn="l"/>
            <a:r>
              <a:rPr lang="en-GB" altLang="en-US" sz="1600" b="1"/>
              <a:t>.</a:t>
            </a:r>
          </a:p>
          <a:p>
            <a:pPr algn="l"/>
            <a:r>
              <a:rPr lang="en-GB" altLang="en-US" sz="1600" b="1"/>
              <a:t>.</a:t>
            </a:r>
          </a:p>
        </p:txBody>
      </p:sp>
      <p:sp>
        <p:nvSpPr>
          <p:cNvPr id="288793" name="Text Box 25">
            <a:extLst>
              <a:ext uri="{FF2B5EF4-FFF2-40B4-BE49-F238E27FC236}">
                <a16:creationId xmlns:a16="http://schemas.microsoft.com/office/drawing/2014/main" id="{1ABE547E-6530-4F36-AE28-091F428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2046288"/>
            <a:ext cx="4889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altLang="en-US" sz="1800" b="1"/>
              <a:t>/A</a:t>
            </a:r>
            <a:r>
              <a:rPr lang="en-GB" altLang="en-US" sz="1800" b="1" baseline="-25000"/>
              <a:t>1</a:t>
            </a:r>
          </a:p>
          <a:p>
            <a:pPr algn="l">
              <a:spcBef>
                <a:spcPct val="0"/>
              </a:spcBef>
            </a:pPr>
            <a:r>
              <a:rPr lang="en-GB" altLang="en-US" sz="1800" b="1"/>
              <a:t>/A</a:t>
            </a:r>
            <a:r>
              <a:rPr lang="en-GB" altLang="en-US" sz="1800" b="1" baseline="-25000"/>
              <a:t>2</a:t>
            </a:r>
          </a:p>
          <a:p>
            <a:pPr algn="l">
              <a:spcBef>
                <a:spcPct val="0"/>
              </a:spcBef>
            </a:pPr>
            <a:endParaRPr lang="en-GB" altLang="en-US" sz="1800" b="1" baseline="-25000"/>
          </a:p>
          <a:p>
            <a:pPr algn="l">
              <a:spcBef>
                <a:spcPct val="0"/>
              </a:spcBef>
            </a:pPr>
            <a:endParaRPr lang="en-GB" altLang="en-US" sz="1800" b="1" baseline="-25000"/>
          </a:p>
          <a:p>
            <a:pPr algn="l">
              <a:spcBef>
                <a:spcPct val="0"/>
              </a:spcBef>
            </a:pPr>
            <a:endParaRPr lang="en-GB" altLang="en-US" sz="1800" b="1" baseline="-25000"/>
          </a:p>
          <a:p>
            <a:pPr algn="l">
              <a:spcBef>
                <a:spcPct val="0"/>
              </a:spcBef>
            </a:pPr>
            <a:endParaRPr lang="en-GB" altLang="en-US" sz="1800" b="1" baseline="-25000"/>
          </a:p>
          <a:p>
            <a:pPr algn="l">
              <a:spcBef>
                <a:spcPct val="0"/>
              </a:spcBef>
            </a:pPr>
            <a:r>
              <a:rPr lang="en-GB" altLang="en-US" sz="1800" b="1"/>
              <a:t>/A</a:t>
            </a:r>
            <a:r>
              <a:rPr lang="en-GB" altLang="en-US" sz="1800" b="1" baseline="-25000"/>
              <a:t>8</a:t>
            </a:r>
          </a:p>
          <a:p>
            <a:pPr algn="l">
              <a:spcBef>
                <a:spcPct val="0"/>
              </a:spcBef>
            </a:pPr>
            <a:r>
              <a:rPr lang="en-GB" altLang="en-US" sz="1800" b="1"/>
              <a:t>/A</a:t>
            </a:r>
            <a:r>
              <a:rPr lang="en-GB" altLang="en-US" sz="1800" b="1" baseline="-25000"/>
              <a:t>9</a:t>
            </a:r>
          </a:p>
        </p:txBody>
      </p:sp>
      <p:sp>
        <p:nvSpPr>
          <p:cNvPr id="288794" name="Text Box 26">
            <a:extLst>
              <a:ext uri="{FF2B5EF4-FFF2-40B4-BE49-F238E27FC236}">
                <a16:creationId xmlns:a16="http://schemas.microsoft.com/office/drawing/2014/main" id="{E1BDDA85-2349-41DA-8192-8AEA7EA05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413" y="2097088"/>
            <a:ext cx="5588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60000"/>
              </a:spcBef>
            </a:pPr>
            <a:r>
              <a:rPr lang="en-GB" altLang="en-US" sz="1800" b="1"/>
              <a:t>/O</a:t>
            </a:r>
            <a:r>
              <a:rPr lang="en-GB" altLang="en-US" sz="1800" b="1" baseline="-25000"/>
              <a:t>3</a:t>
            </a:r>
          </a:p>
          <a:p>
            <a:pPr algn="l">
              <a:spcBef>
                <a:spcPct val="60000"/>
              </a:spcBef>
            </a:pPr>
            <a:r>
              <a:rPr lang="en-GB" altLang="en-US" sz="1800" b="1"/>
              <a:t>/O</a:t>
            </a:r>
            <a:r>
              <a:rPr lang="en-GB" altLang="en-US" sz="1800" b="1" baseline="-25000"/>
              <a:t>2</a:t>
            </a:r>
          </a:p>
          <a:p>
            <a:pPr algn="l">
              <a:spcBef>
                <a:spcPct val="60000"/>
              </a:spcBef>
            </a:pPr>
            <a:r>
              <a:rPr lang="en-GB" altLang="en-US" sz="1800" b="1"/>
              <a:t>/O</a:t>
            </a:r>
            <a:r>
              <a:rPr lang="en-GB" altLang="en-US" sz="1800" b="1" baseline="-25000"/>
              <a:t>1</a:t>
            </a:r>
            <a:r>
              <a:rPr lang="en-GB" altLang="en-US" sz="1800" b="1"/>
              <a:t> </a:t>
            </a:r>
          </a:p>
          <a:p>
            <a:pPr algn="l" eaLnBrk="0" hangingPunct="0">
              <a:spcBef>
                <a:spcPct val="60000"/>
              </a:spcBef>
            </a:pPr>
            <a:r>
              <a:rPr lang="en-GB" altLang="en-US" sz="1800" b="1"/>
              <a:t>/O</a:t>
            </a:r>
            <a:r>
              <a:rPr lang="en-GB" altLang="en-US" sz="1800" b="1" baseline="-25000"/>
              <a:t>0</a:t>
            </a:r>
          </a:p>
        </p:txBody>
      </p:sp>
      <p:sp>
        <p:nvSpPr>
          <p:cNvPr id="288797" name="AutoShape 29">
            <a:extLst>
              <a:ext uri="{FF2B5EF4-FFF2-40B4-BE49-F238E27FC236}">
                <a16:creationId xmlns:a16="http://schemas.microsoft.com/office/drawing/2014/main" id="{B2527192-B92E-4D0E-A8A2-30198647D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2152650"/>
            <a:ext cx="2709863" cy="1816100"/>
          </a:xfrm>
          <a:prstGeom prst="wedgeRoundRectCallout">
            <a:avLst>
              <a:gd name="adj1" fmla="val -62889"/>
              <a:gd name="adj2" fmla="val -12148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/>
              <a:t>Take note that the outputs are also active LOW. </a:t>
            </a:r>
          </a:p>
          <a:p>
            <a:pPr algn="l"/>
            <a:r>
              <a:rPr lang="en-GB" altLang="en-US" sz="2000" b="1"/>
              <a:t>i.e.  Outputs give an </a:t>
            </a:r>
            <a:r>
              <a:rPr lang="en-GB" altLang="en-US" sz="2000" b="1">
                <a:solidFill>
                  <a:srgbClr val="FF0000"/>
                </a:solidFill>
              </a:rPr>
              <a:t>inverted BCD</a:t>
            </a:r>
            <a:r>
              <a:rPr lang="en-GB" altLang="en-US" sz="2000" b="1"/>
              <a:t>.</a:t>
            </a:r>
          </a:p>
        </p:txBody>
      </p:sp>
      <p:sp>
        <p:nvSpPr>
          <p:cNvPr id="288798" name="Text Box 30">
            <a:extLst>
              <a:ext uri="{FF2B5EF4-FFF2-40B4-BE49-F238E27FC236}">
                <a16:creationId xmlns:a16="http://schemas.microsoft.com/office/drawing/2014/main" id="{81ECD731-9C20-4EB8-8006-F506FFCF8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288799" name="AutoShape 31">
            <a:extLst>
              <a:ext uri="{FF2B5EF4-FFF2-40B4-BE49-F238E27FC236}">
                <a16:creationId xmlns:a16="http://schemas.microsoft.com/office/drawing/2014/main" id="{F67E20F3-91F7-4E5B-992E-8134990B4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4540250"/>
            <a:ext cx="2620963" cy="889000"/>
          </a:xfrm>
          <a:prstGeom prst="wedgeRoundRectCallout">
            <a:avLst>
              <a:gd name="adj1" fmla="val -28435"/>
              <a:gd name="adj2" fmla="val -75537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/>
              <a:t>There are 10 inputs.</a:t>
            </a:r>
          </a:p>
          <a:p>
            <a:pPr algn="l"/>
            <a:r>
              <a:rPr lang="en-GB" altLang="en-US" sz="2000" b="1"/>
              <a:t>All active 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97" grpId="0" animBg="1"/>
      <p:bldP spid="28879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57BF5F-45B4-4C0E-A8E8-C8DACF1C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341DB9F-1CBE-4F00-8555-1F2FC5BB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0F5-1D67-4C8C-AB03-E4F3E7323E76}" type="slidenum">
              <a:rPr lang="en-GB" altLang="en-US"/>
              <a:pPr/>
              <a:t>48</a:t>
            </a:fld>
            <a:endParaRPr lang="en-GB" altLang="en-US" sz="1400"/>
          </a:p>
        </p:txBody>
      </p:sp>
      <p:sp>
        <p:nvSpPr>
          <p:cNvPr id="289795" name="Text Box 3">
            <a:extLst>
              <a:ext uri="{FF2B5EF4-FFF2-40B4-BE49-F238E27FC236}">
                <a16:creationId xmlns:a16="http://schemas.microsoft.com/office/drawing/2014/main" id="{2F936722-AFFB-4854-A1E7-7D542080A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1776413"/>
            <a:ext cx="4648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altLang="en-US" sz="1400" b="1">
                <a:solidFill>
                  <a:srgbClr val="008000"/>
                </a:solidFill>
              </a:rPr>
              <a:t>  /A1 /A2  /A3 /A4 /A5 /A6 /A7 /A8 /A9</a:t>
            </a:r>
            <a:r>
              <a:rPr lang="en-GB" altLang="en-US" sz="1400" b="1">
                <a:solidFill>
                  <a:schemeClr val="tx1"/>
                </a:solidFill>
              </a:rPr>
              <a:t>  </a:t>
            </a:r>
            <a:r>
              <a:rPr lang="en-GB" altLang="en-US" sz="1400" b="1">
                <a:solidFill>
                  <a:srgbClr val="CC3300"/>
                </a:solidFill>
              </a:rPr>
              <a:t>/O3  /O2  /O1 /O0</a:t>
            </a:r>
          </a:p>
        </p:txBody>
      </p:sp>
      <p:sp>
        <p:nvSpPr>
          <p:cNvPr id="289797" name="Line 5">
            <a:extLst>
              <a:ext uri="{FF2B5EF4-FFF2-40B4-BE49-F238E27FC236}">
                <a16:creationId xmlns:a16="http://schemas.microsoft.com/office/drawing/2014/main" id="{25557962-CEC6-4278-9941-681F4F3BE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2020888"/>
            <a:ext cx="431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89798" name="Text Box 6">
            <a:extLst>
              <a:ext uri="{FF2B5EF4-FFF2-40B4-BE49-F238E27FC236}">
                <a16:creationId xmlns:a16="http://schemas.microsoft.com/office/drawing/2014/main" id="{767235AE-19B4-428A-899B-C53AED934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2097088"/>
            <a:ext cx="4572000" cy="408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1    1    1   1    1   1   1    1    1    </a:t>
            </a:r>
            <a:r>
              <a:rPr lang="en-GB" altLang="en-US" sz="1800" b="1">
                <a:solidFill>
                  <a:srgbClr val="FF0000"/>
                </a:solidFill>
              </a:rPr>
              <a:t>1    1    1    1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x   x 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0    1    1    0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x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1    0    1    1    1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x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1    1    1    0    0    0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1    1    1    1    0    0    1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1   1    1    1    1    0    1    0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1   1   1    1    1    1    0    1    1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1    1   1   1    1    1    1    1    0    0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1   1    1   1   1    1    1    1    1    0    1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1    1   1    1   1   1    1    1    1    1    1    0</a:t>
            </a:r>
          </a:p>
        </p:txBody>
      </p:sp>
      <p:sp>
        <p:nvSpPr>
          <p:cNvPr id="289821" name="AutoShape 29">
            <a:extLst>
              <a:ext uri="{FF2B5EF4-FFF2-40B4-BE49-F238E27FC236}">
                <a16:creationId xmlns:a16="http://schemas.microsoft.com/office/drawing/2014/main" id="{D7770556-C3CF-4EAD-9686-1BBBB6592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2190750"/>
            <a:ext cx="2278063" cy="1447800"/>
          </a:xfrm>
          <a:prstGeom prst="wedgeRoundRectCallout">
            <a:avLst>
              <a:gd name="adj1" fmla="val 78500"/>
              <a:gd name="adj2" fmla="val -42875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/>
              <a:t>When none of the inputs is active, output is the inverted “</a:t>
            </a:r>
            <a:r>
              <a:rPr lang="en-GB" altLang="en-US" sz="2000" b="1">
                <a:solidFill>
                  <a:srgbClr val="FF0000"/>
                </a:solidFill>
              </a:rPr>
              <a:t>0000</a:t>
            </a:r>
            <a:r>
              <a:rPr lang="en-GB" altLang="en-US" sz="2000" b="1"/>
              <a:t>”</a:t>
            </a:r>
          </a:p>
        </p:txBody>
      </p:sp>
      <p:sp>
        <p:nvSpPr>
          <p:cNvPr id="289822" name="Text Box 30">
            <a:extLst>
              <a:ext uri="{FF2B5EF4-FFF2-40B4-BE49-F238E27FC236}">
                <a16:creationId xmlns:a16="http://schemas.microsoft.com/office/drawing/2014/main" id="{CC005E26-F060-4C06-8BC4-B381E3E76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289824" name="Rectangle 32">
            <a:extLst>
              <a:ext uri="{FF2B5EF4-FFF2-40B4-BE49-F238E27FC236}">
                <a16:creationId xmlns:a16="http://schemas.microsoft.com/office/drawing/2014/main" id="{02D9F7CC-9EA2-4B74-A990-669353907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4100" y="698500"/>
            <a:ext cx="4826000" cy="838200"/>
          </a:xfrm>
          <a:noFill/>
          <a:ln/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74LS147 Decimal-to-BCD</a:t>
            </a:r>
            <a:br>
              <a:rPr lang="en-GB" altLang="en-US" sz="3200">
                <a:solidFill>
                  <a:srgbClr val="5E51C1"/>
                </a:solidFill>
              </a:rPr>
            </a:br>
            <a:r>
              <a:rPr lang="en-GB" altLang="en-US" sz="3200">
                <a:solidFill>
                  <a:srgbClr val="5E51C1"/>
                </a:solidFill>
              </a:rPr>
              <a:t> Priority Encoder</a:t>
            </a:r>
          </a:p>
        </p:txBody>
      </p:sp>
      <p:sp>
        <p:nvSpPr>
          <p:cNvPr id="289825" name="Text Box 33">
            <a:extLst>
              <a:ext uri="{FF2B5EF4-FFF2-40B4-BE49-F238E27FC236}">
                <a16:creationId xmlns:a16="http://schemas.microsoft.com/office/drawing/2014/main" id="{979476BC-8F9C-4093-B485-A92B3A407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689100"/>
            <a:ext cx="226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>
                <a:solidFill>
                  <a:srgbClr val="FF0000"/>
                </a:solidFill>
              </a:rPr>
              <a:t>The Truth Table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1F23A50-6F89-4A40-82CC-D79EDEC3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022CB3B-1870-4707-98F1-53C7F626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D60C1-5F1D-47E1-84B0-DBC596A0D4D9}" type="slidenum">
              <a:rPr lang="en-GB" altLang="en-US"/>
              <a:pPr/>
              <a:t>49</a:t>
            </a:fld>
            <a:endParaRPr lang="en-GB" altLang="en-US" sz="1400"/>
          </a:p>
        </p:txBody>
      </p:sp>
      <p:sp>
        <p:nvSpPr>
          <p:cNvPr id="334850" name="Text Box 2">
            <a:extLst>
              <a:ext uri="{FF2B5EF4-FFF2-40B4-BE49-F238E27FC236}">
                <a16:creationId xmlns:a16="http://schemas.microsoft.com/office/drawing/2014/main" id="{91860C16-85A3-4E04-BD2C-5F58479E9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1776413"/>
            <a:ext cx="4648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altLang="en-US" sz="1400" b="1">
                <a:solidFill>
                  <a:srgbClr val="008000"/>
                </a:solidFill>
              </a:rPr>
              <a:t>  /A1 /A2  /A3 /A4 /A5 /A6 /A7 /A8 /A9</a:t>
            </a:r>
            <a:r>
              <a:rPr lang="en-GB" altLang="en-US" sz="1400" b="1">
                <a:solidFill>
                  <a:schemeClr val="tx1"/>
                </a:solidFill>
              </a:rPr>
              <a:t>  </a:t>
            </a:r>
            <a:r>
              <a:rPr lang="en-GB" altLang="en-US" sz="1400" b="1">
                <a:solidFill>
                  <a:srgbClr val="CC3300"/>
                </a:solidFill>
              </a:rPr>
              <a:t>/O3  /O2  /O1 /O0</a:t>
            </a:r>
          </a:p>
        </p:txBody>
      </p:sp>
      <p:sp>
        <p:nvSpPr>
          <p:cNvPr id="334852" name="Line 4">
            <a:extLst>
              <a:ext uri="{FF2B5EF4-FFF2-40B4-BE49-F238E27FC236}">
                <a16:creationId xmlns:a16="http://schemas.microsoft.com/office/drawing/2014/main" id="{2AB16953-3243-4B60-B3E7-D8C7D4F41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2020888"/>
            <a:ext cx="431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4853" name="Text Box 5">
            <a:extLst>
              <a:ext uri="{FF2B5EF4-FFF2-40B4-BE49-F238E27FC236}">
                <a16:creationId xmlns:a16="http://schemas.microsoft.com/office/drawing/2014/main" id="{8953693D-81C1-4CAD-A9A6-6A8378980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2097088"/>
            <a:ext cx="4572000" cy="408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1    1    1   1    1   1   1    1    1    1    1    1    1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x   x    x    </a:t>
            </a:r>
            <a:r>
              <a:rPr lang="en-GB" altLang="en-US" sz="1800" b="1" u="sng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</a:t>
            </a:r>
            <a:r>
              <a:rPr lang="en-GB" altLang="en-US" sz="1800" b="1">
                <a:solidFill>
                  <a:srgbClr val="FF0000"/>
                </a:solidFill>
              </a:rPr>
              <a:t>0    1    1    0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x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1    0    1    1    1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x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1    1    1    0    0    0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1    1    1    1    0    0    1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1   1    1    1    1    0    1    0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1   1   1    1    1    1    0    1    1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1    1   1   1    1    1    1    1    0    0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1   1    1   1   1    1    1    1    1    0    1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1    1   1    1   1   1    1    1    1    1    1    0</a:t>
            </a:r>
          </a:p>
        </p:txBody>
      </p:sp>
      <p:sp>
        <p:nvSpPr>
          <p:cNvPr id="334854" name="AutoShape 6">
            <a:extLst>
              <a:ext uri="{FF2B5EF4-FFF2-40B4-BE49-F238E27FC236}">
                <a16:creationId xmlns:a16="http://schemas.microsoft.com/office/drawing/2014/main" id="{3619B540-72C5-440B-9D72-17C36F173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2190750"/>
            <a:ext cx="2544763" cy="2438400"/>
          </a:xfrm>
          <a:prstGeom prst="wedgeRoundRectCallout">
            <a:avLst>
              <a:gd name="adj1" fmla="val 70523"/>
              <a:gd name="adj2" fmla="val -28579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/>
              <a:t>When </a:t>
            </a:r>
            <a:r>
              <a:rPr lang="en-GB" altLang="en-US" sz="2000" b="1">
                <a:solidFill>
                  <a:srgbClr val="008000"/>
                </a:solidFill>
              </a:rPr>
              <a:t>/A9</a:t>
            </a:r>
            <a:r>
              <a:rPr lang="en-GB" altLang="en-US" sz="2000" b="1"/>
              <a:t> is active, output is the inverted </a:t>
            </a:r>
            <a:r>
              <a:rPr lang="en-GB" altLang="en-US" sz="2000" b="1">
                <a:solidFill>
                  <a:srgbClr val="FF0000"/>
                </a:solidFill>
              </a:rPr>
              <a:t>“1001</a:t>
            </a:r>
            <a:r>
              <a:rPr lang="en-GB" altLang="en-US" sz="2000" b="1"/>
              <a:t>”,  regardless of  whether the smaller numbered inputs are active.</a:t>
            </a:r>
          </a:p>
        </p:txBody>
      </p:sp>
      <p:sp>
        <p:nvSpPr>
          <p:cNvPr id="334855" name="Text Box 7">
            <a:extLst>
              <a:ext uri="{FF2B5EF4-FFF2-40B4-BE49-F238E27FC236}">
                <a16:creationId xmlns:a16="http://schemas.microsoft.com/office/drawing/2014/main" id="{4303B72D-3878-442D-9699-D20021B09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334856" name="Rectangle 8">
            <a:extLst>
              <a:ext uri="{FF2B5EF4-FFF2-40B4-BE49-F238E27FC236}">
                <a16:creationId xmlns:a16="http://schemas.microsoft.com/office/drawing/2014/main" id="{66624ADE-74A5-4FE3-A015-836625D7E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4100" y="698500"/>
            <a:ext cx="4826000" cy="838200"/>
          </a:xfrm>
          <a:noFill/>
          <a:ln/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74LS147 Decimal-to-BCD</a:t>
            </a:r>
            <a:br>
              <a:rPr lang="en-GB" altLang="en-US" sz="3200">
                <a:solidFill>
                  <a:srgbClr val="5E51C1"/>
                </a:solidFill>
              </a:rPr>
            </a:br>
            <a:r>
              <a:rPr lang="en-GB" altLang="en-US" sz="3200">
                <a:solidFill>
                  <a:srgbClr val="5E51C1"/>
                </a:solidFill>
              </a:rPr>
              <a:t> Priority Encoder</a:t>
            </a:r>
          </a:p>
        </p:txBody>
      </p:sp>
      <p:sp>
        <p:nvSpPr>
          <p:cNvPr id="334857" name="Text Box 9">
            <a:extLst>
              <a:ext uri="{FF2B5EF4-FFF2-40B4-BE49-F238E27FC236}">
                <a16:creationId xmlns:a16="http://schemas.microsoft.com/office/drawing/2014/main" id="{A4CA2A9C-003B-40F8-A513-8CBCC7FC4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689100"/>
            <a:ext cx="226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>
                <a:solidFill>
                  <a:srgbClr val="FF0000"/>
                </a:solidFill>
              </a:rPr>
              <a:t>The Truth 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1AFC5AD-6FB7-430F-A2A8-A4DECBE7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165B703-A951-4844-9AB6-14E2DE91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073C-F657-4915-8633-A725C6CD7C73}" type="slidenum">
              <a:rPr lang="en-GB" altLang="en-US"/>
              <a:pPr/>
              <a:t>5</a:t>
            </a:fld>
            <a:endParaRPr lang="en-GB" altLang="en-US" sz="1400"/>
          </a:p>
        </p:txBody>
      </p:sp>
      <p:sp>
        <p:nvSpPr>
          <p:cNvPr id="310274" name="Text Box 2">
            <a:extLst>
              <a:ext uri="{FF2B5EF4-FFF2-40B4-BE49-F238E27FC236}">
                <a16:creationId xmlns:a16="http://schemas.microsoft.com/office/drawing/2014/main" id="{06479421-B728-4AE3-96BD-797275C83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310275" name="Text Box 3">
            <a:extLst>
              <a:ext uri="{FF2B5EF4-FFF2-40B4-BE49-F238E27FC236}">
                <a16:creationId xmlns:a16="http://schemas.microsoft.com/office/drawing/2014/main" id="{2869982B-D8C4-4F38-A87F-AF93AD68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84150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10278" name="Text Box 6">
            <a:extLst>
              <a:ext uri="{FF2B5EF4-FFF2-40B4-BE49-F238E27FC236}">
                <a16:creationId xmlns:a16="http://schemas.microsoft.com/office/drawing/2014/main" id="{D5A3550C-2A1B-4C3A-BF18-D13A02F49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1968500"/>
            <a:ext cx="6756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A decoder is a logic circuit that accepts a binary number and activates only the output that corresponds to that input number.</a:t>
            </a:r>
          </a:p>
        </p:txBody>
      </p:sp>
      <p:sp>
        <p:nvSpPr>
          <p:cNvPr id="310279" name="Text Box 7">
            <a:extLst>
              <a:ext uri="{FF2B5EF4-FFF2-40B4-BE49-F238E27FC236}">
                <a16:creationId xmlns:a16="http://schemas.microsoft.com/office/drawing/2014/main" id="{745BF595-6007-4782-8648-3177C472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1130300"/>
            <a:ext cx="1841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/>
              <a:t>Decoder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F28CE35-EE7E-4FBD-B09A-70A85923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66BBD37-B517-4D5F-9808-E9C8E3F8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25FA-A2BF-4294-8D93-94364B841228}" type="slidenum">
              <a:rPr lang="en-GB" altLang="en-US"/>
              <a:pPr/>
              <a:t>50</a:t>
            </a:fld>
            <a:endParaRPr lang="en-GB" altLang="en-US" sz="1400"/>
          </a:p>
        </p:txBody>
      </p:sp>
      <p:sp>
        <p:nvSpPr>
          <p:cNvPr id="338946" name="Text Box 2">
            <a:extLst>
              <a:ext uri="{FF2B5EF4-FFF2-40B4-BE49-F238E27FC236}">
                <a16:creationId xmlns:a16="http://schemas.microsoft.com/office/drawing/2014/main" id="{AF694AF1-8163-4CF9-80D2-564692E9C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1776413"/>
            <a:ext cx="4648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altLang="en-US" sz="1400" b="1">
                <a:solidFill>
                  <a:srgbClr val="008000"/>
                </a:solidFill>
              </a:rPr>
              <a:t>  /A1 /A2  /A3 /A4 /A5 /A6 /A7 /A8 /A9</a:t>
            </a:r>
            <a:r>
              <a:rPr lang="en-GB" altLang="en-US" sz="1400" b="1">
                <a:solidFill>
                  <a:schemeClr val="tx1"/>
                </a:solidFill>
              </a:rPr>
              <a:t>  </a:t>
            </a:r>
            <a:r>
              <a:rPr lang="en-GB" altLang="en-US" sz="1400" b="1">
                <a:solidFill>
                  <a:srgbClr val="CC3300"/>
                </a:solidFill>
              </a:rPr>
              <a:t>/O3  /O2  /O1 /O0</a:t>
            </a:r>
          </a:p>
        </p:txBody>
      </p:sp>
      <p:sp>
        <p:nvSpPr>
          <p:cNvPr id="338948" name="Line 4">
            <a:extLst>
              <a:ext uri="{FF2B5EF4-FFF2-40B4-BE49-F238E27FC236}">
                <a16:creationId xmlns:a16="http://schemas.microsoft.com/office/drawing/2014/main" id="{5DEC7511-C75C-46C4-8FDC-C42788FA2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2020888"/>
            <a:ext cx="431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8949" name="Text Box 5">
            <a:extLst>
              <a:ext uri="{FF2B5EF4-FFF2-40B4-BE49-F238E27FC236}">
                <a16:creationId xmlns:a16="http://schemas.microsoft.com/office/drawing/2014/main" id="{A61BB642-89D6-4557-8534-1CC243BD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2097088"/>
            <a:ext cx="4572000" cy="408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1    1    1   1    1   1   1    1    1    1    1    1    1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x   x 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</a:t>
            </a:r>
            <a:r>
              <a:rPr lang="en-GB" altLang="en-US" sz="1800" b="1">
                <a:solidFill>
                  <a:srgbClr val="5E51C1"/>
                </a:solidFill>
              </a:rPr>
              <a:t>0    1    1    0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x   x    </a:t>
            </a:r>
            <a:r>
              <a:rPr lang="en-GB" altLang="en-US" sz="1800" b="1" u="sng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 </a:t>
            </a:r>
            <a:r>
              <a:rPr lang="en-GB" altLang="en-US" sz="1800" b="1">
                <a:solidFill>
                  <a:srgbClr val="FF0000"/>
                </a:solidFill>
              </a:rPr>
              <a:t>0    1    1    1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x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1    1    1    0    0    0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1    1    1    1    0    0    1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1   1    1    1    1    0    1    0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1   1   1    1    1    1    0    1    1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1    1   1   1    1    1    1    1    0    0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1   1    1   1   1    1    1    1    1    0    1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1    1   1    1   1   1    1    1     1   1    1    0</a:t>
            </a:r>
          </a:p>
        </p:txBody>
      </p:sp>
      <p:sp>
        <p:nvSpPr>
          <p:cNvPr id="338950" name="AutoShape 6">
            <a:extLst>
              <a:ext uri="{FF2B5EF4-FFF2-40B4-BE49-F238E27FC236}">
                <a16:creationId xmlns:a16="http://schemas.microsoft.com/office/drawing/2014/main" id="{DD5ACC32-5BE4-4F7A-976F-1ADFC2371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2597150"/>
            <a:ext cx="2544763" cy="2438400"/>
          </a:xfrm>
          <a:prstGeom prst="wedgeRoundRectCallout">
            <a:avLst>
              <a:gd name="adj1" fmla="val 70523"/>
              <a:gd name="adj2" fmla="val -28579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/>
              <a:t>When </a:t>
            </a:r>
            <a:r>
              <a:rPr lang="en-GB" altLang="en-US" sz="2000" b="1">
                <a:solidFill>
                  <a:srgbClr val="008000"/>
                </a:solidFill>
              </a:rPr>
              <a:t>/A8</a:t>
            </a:r>
            <a:r>
              <a:rPr lang="en-GB" altLang="en-US" sz="2000" b="1"/>
              <a:t> is active, output is the inverted </a:t>
            </a:r>
            <a:r>
              <a:rPr lang="en-GB" altLang="en-US" sz="2000" b="1">
                <a:solidFill>
                  <a:srgbClr val="FF0000"/>
                </a:solidFill>
              </a:rPr>
              <a:t>“1000</a:t>
            </a:r>
            <a:r>
              <a:rPr lang="en-GB" altLang="en-US" sz="2000" b="1"/>
              <a:t>”,  regardless of  whether the smaller numbered inputs are active.</a:t>
            </a:r>
          </a:p>
        </p:txBody>
      </p:sp>
      <p:sp>
        <p:nvSpPr>
          <p:cNvPr id="338951" name="Text Box 7">
            <a:extLst>
              <a:ext uri="{FF2B5EF4-FFF2-40B4-BE49-F238E27FC236}">
                <a16:creationId xmlns:a16="http://schemas.microsoft.com/office/drawing/2014/main" id="{AED9A08E-02EF-4691-A6F7-270668036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338952" name="Rectangle 8">
            <a:extLst>
              <a:ext uri="{FF2B5EF4-FFF2-40B4-BE49-F238E27FC236}">
                <a16:creationId xmlns:a16="http://schemas.microsoft.com/office/drawing/2014/main" id="{497AC68F-0B8B-4838-9EAA-2EAE37443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4100" y="698500"/>
            <a:ext cx="4826000" cy="838200"/>
          </a:xfrm>
          <a:noFill/>
          <a:ln/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74LS147 Decimal-to-BCD</a:t>
            </a:r>
            <a:br>
              <a:rPr lang="en-GB" altLang="en-US" sz="3200">
                <a:solidFill>
                  <a:srgbClr val="5E51C1"/>
                </a:solidFill>
              </a:rPr>
            </a:br>
            <a:r>
              <a:rPr lang="en-GB" altLang="en-US" sz="3200">
                <a:solidFill>
                  <a:srgbClr val="5E51C1"/>
                </a:solidFill>
              </a:rPr>
              <a:t> Priority Encoder</a:t>
            </a:r>
          </a:p>
        </p:txBody>
      </p:sp>
      <p:sp>
        <p:nvSpPr>
          <p:cNvPr id="338953" name="Text Box 9">
            <a:extLst>
              <a:ext uri="{FF2B5EF4-FFF2-40B4-BE49-F238E27FC236}">
                <a16:creationId xmlns:a16="http://schemas.microsoft.com/office/drawing/2014/main" id="{2D189EB3-1F6E-4AF3-96F5-93A94CBCC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689100"/>
            <a:ext cx="226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>
                <a:solidFill>
                  <a:srgbClr val="FF0000"/>
                </a:solidFill>
              </a:rPr>
              <a:t>The Truth Table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D80EC3F-350B-461C-AEF6-D8595B2F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A6208A1-E10D-458A-B8FC-D70DB536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236E-FB22-429B-9422-7A07FC5E93C2}" type="slidenum">
              <a:rPr lang="en-GB" altLang="en-US"/>
              <a:pPr/>
              <a:t>51</a:t>
            </a:fld>
            <a:endParaRPr lang="en-GB" altLang="en-US" sz="1400"/>
          </a:p>
        </p:txBody>
      </p:sp>
      <p:sp>
        <p:nvSpPr>
          <p:cNvPr id="339970" name="Text Box 2">
            <a:extLst>
              <a:ext uri="{FF2B5EF4-FFF2-40B4-BE49-F238E27FC236}">
                <a16:creationId xmlns:a16="http://schemas.microsoft.com/office/drawing/2014/main" id="{025B3440-C23C-4E1C-AFD9-8A408902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1776413"/>
            <a:ext cx="4648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altLang="en-US" sz="1400" b="1">
                <a:solidFill>
                  <a:srgbClr val="008000"/>
                </a:solidFill>
              </a:rPr>
              <a:t>  /A1 /A2  /A3 /A4 /A5 /A6 /A7 /A8 /</a:t>
            </a:r>
            <a:r>
              <a:rPr lang="en-GB" altLang="en-US" sz="1400" b="1">
                <a:solidFill>
                  <a:srgbClr val="CC3300"/>
                </a:solidFill>
              </a:rPr>
              <a:t>A9  /O3  /O2  /O1 /O0</a:t>
            </a:r>
          </a:p>
        </p:txBody>
      </p:sp>
      <p:sp>
        <p:nvSpPr>
          <p:cNvPr id="339972" name="Line 4">
            <a:extLst>
              <a:ext uri="{FF2B5EF4-FFF2-40B4-BE49-F238E27FC236}">
                <a16:creationId xmlns:a16="http://schemas.microsoft.com/office/drawing/2014/main" id="{EFCE596A-5A3F-4ABD-AD89-63FC4EF43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2020888"/>
            <a:ext cx="431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9973" name="Text Box 5">
            <a:extLst>
              <a:ext uri="{FF2B5EF4-FFF2-40B4-BE49-F238E27FC236}">
                <a16:creationId xmlns:a16="http://schemas.microsoft.com/office/drawing/2014/main" id="{747352AE-B8A5-4812-8674-67F8BC38D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2097088"/>
            <a:ext cx="4572000" cy="408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1    1    1   1    1   1   1    1    1    1    1    1    1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x   x 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</a:t>
            </a:r>
            <a:r>
              <a:rPr lang="en-GB" altLang="en-US" sz="1800" b="1">
                <a:solidFill>
                  <a:srgbClr val="5E51C1"/>
                </a:solidFill>
              </a:rPr>
              <a:t>0    1    1    0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x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 </a:t>
            </a:r>
            <a:r>
              <a:rPr lang="en-GB" altLang="en-US" sz="1800" b="1">
                <a:solidFill>
                  <a:srgbClr val="5E51C1"/>
                </a:solidFill>
              </a:rPr>
              <a:t>0    1    1    1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x   </a:t>
            </a:r>
            <a:r>
              <a:rPr lang="en-GB" altLang="en-US" sz="1800" b="1" u="sng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1    1    </a:t>
            </a:r>
            <a:r>
              <a:rPr lang="en-GB" altLang="en-US" sz="1800" b="1">
                <a:solidFill>
                  <a:srgbClr val="FF0000"/>
                </a:solidFill>
              </a:rPr>
              <a:t>1    0    0    0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1    1    1    1    0    0    1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1   1    1    1    1    0    1    0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1   1   1    1    1   1     0    1    1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1    1   1   1    1    1   1     1    0    0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1   1    1   1   1    1    1   1     1    0    1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1    1   1    1   1   1    1    1    1    1    1    0</a:t>
            </a:r>
          </a:p>
        </p:txBody>
      </p:sp>
      <p:sp>
        <p:nvSpPr>
          <p:cNvPr id="339974" name="AutoShape 6">
            <a:extLst>
              <a:ext uri="{FF2B5EF4-FFF2-40B4-BE49-F238E27FC236}">
                <a16:creationId xmlns:a16="http://schemas.microsoft.com/office/drawing/2014/main" id="{64DA6C68-9D9D-4E66-8506-33B90FCDE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3028950"/>
            <a:ext cx="2544763" cy="2844800"/>
          </a:xfrm>
          <a:prstGeom prst="wedgeRoundRectCallout">
            <a:avLst>
              <a:gd name="adj1" fmla="val 70523"/>
              <a:gd name="adj2" fmla="val -31639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/>
              <a:t>When </a:t>
            </a:r>
            <a:r>
              <a:rPr lang="en-GB" altLang="en-US" sz="2000" b="1">
                <a:solidFill>
                  <a:srgbClr val="008000"/>
                </a:solidFill>
              </a:rPr>
              <a:t>/A7</a:t>
            </a:r>
            <a:r>
              <a:rPr lang="en-GB" altLang="en-US" sz="2000" b="1"/>
              <a:t> is active, output is the inverted </a:t>
            </a:r>
            <a:r>
              <a:rPr lang="en-GB" altLang="en-US" sz="2000" b="1">
                <a:solidFill>
                  <a:srgbClr val="FF0000"/>
                </a:solidFill>
              </a:rPr>
              <a:t>“0111</a:t>
            </a:r>
            <a:r>
              <a:rPr lang="en-GB" altLang="en-US" sz="2000" b="1"/>
              <a:t>”,  regardless of  whether the smaller numbered inputs are active.</a:t>
            </a:r>
          </a:p>
          <a:p>
            <a:pPr algn="l"/>
            <a:r>
              <a:rPr lang="en-GB" altLang="en-US" sz="2000" b="1"/>
              <a:t>And …</a:t>
            </a:r>
          </a:p>
        </p:txBody>
      </p:sp>
      <p:sp>
        <p:nvSpPr>
          <p:cNvPr id="339975" name="Text Box 7">
            <a:extLst>
              <a:ext uri="{FF2B5EF4-FFF2-40B4-BE49-F238E27FC236}">
                <a16:creationId xmlns:a16="http://schemas.microsoft.com/office/drawing/2014/main" id="{C3154A24-97DC-4771-9C1C-DE8A1B763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339976" name="Rectangle 8">
            <a:extLst>
              <a:ext uri="{FF2B5EF4-FFF2-40B4-BE49-F238E27FC236}">
                <a16:creationId xmlns:a16="http://schemas.microsoft.com/office/drawing/2014/main" id="{E684A779-7F1A-4CFC-8FEF-BDD721A38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4100" y="698500"/>
            <a:ext cx="4826000" cy="838200"/>
          </a:xfrm>
          <a:noFill/>
          <a:ln/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74LS147 Decimal-to-BCD</a:t>
            </a:r>
            <a:br>
              <a:rPr lang="en-GB" altLang="en-US" sz="3200">
                <a:solidFill>
                  <a:srgbClr val="5E51C1"/>
                </a:solidFill>
              </a:rPr>
            </a:br>
            <a:r>
              <a:rPr lang="en-GB" altLang="en-US" sz="3200">
                <a:solidFill>
                  <a:srgbClr val="5E51C1"/>
                </a:solidFill>
              </a:rPr>
              <a:t> Priority Encoder</a:t>
            </a:r>
          </a:p>
        </p:txBody>
      </p:sp>
      <p:sp>
        <p:nvSpPr>
          <p:cNvPr id="339977" name="Text Box 9">
            <a:extLst>
              <a:ext uri="{FF2B5EF4-FFF2-40B4-BE49-F238E27FC236}">
                <a16:creationId xmlns:a16="http://schemas.microsoft.com/office/drawing/2014/main" id="{87666495-4675-4882-8F4E-FD3D2074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1689100"/>
            <a:ext cx="226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>
                <a:solidFill>
                  <a:srgbClr val="FF0000"/>
                </a:solidFill>
              </a:rPr>
              <a:t>The Truth Table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F74ABDE-8B22-47C4-9E0E-C3993BFF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1D7028F4-76BC-404A-B619-6A6FB144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65D4-8F96-419F-BDAB-26C7CD9CFCF3}" type="slidenum">
              <a:rPr lang="en-GB" altLang="en-US"/>
              <a:pPr/>
              <a:t>52</a:t>
            </a:fld>
            <a:endParaRPr lang="en-GB" altLang="en-US" sz="1400"/>
          </a:p>
        </p:txBody>
      </p:sp>
      <p:sp>
        <p:nvSpPr>
          <p:cNvPr id="333826" name="Text Box 2">
            <a:extLst>
              <a:ext uri="{FF2B5EF4-FFF2-40B4-BE49-F238E27FC236}">
                <a16:creationId xmlns:a16="http://schemas.microsoft.com/office/drawing/2014/main" id="{51A4CF19-BD00-4CE1-9649-F4363E2CB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1776413"/>
            <a:ext cx="4648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GB" altLang="en-US" sz="1400" b="1">
                <a:solidFill>
                  <a:srgbClr val="008000"/>
                </a:solidFill>
              </a:rPr>
              <a:t>  /A1 /A2  /A3 /A4 /A5 /A6 /A7 /A8 /A9</a:t>
            </a:r>
            <a:r>
              <a:rPr lang="en-GB" altLang="en-US" sz="1400" b="1">
                <a:solidFill>
                  <a:srgbClr val="CC3300"/>
                </a:solidFill>
              </a:rPr>
              <a:t>  /O3  /O2  /O1 /O0</a:t>
            </a:r>
          </a:p>
        </p:txBody>
      </p:sp>
      <p:sp>
        <p:nvSpPr>
          <p:cNvPr id="333828" name="Line 4">
            <a:extLst>
              <a:ext uri="{FF2B5EF4-FFF2-40B4-BE49-F238E27FC236}">
                <a16:creationId xmlns:a16="http://schemas.microsoft.com/office/drawing/2014/main" id="{BCD988C3-DB71-4131-AB4E-871B3338D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5" y="2020888"/>
            <a:ext cx="431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3829" name="Text Box 5">
            <a:extLst>
              <a:ext uri="{FF2B5EF4-FFF2-40B4-BE49-F238E27FC236}">
                <a16:creationId xmlns:a16="http://schemas.microsoft.com/office/drawing/2014/main" id="{320905B6-3F1F-426F-BFFC-7238641F0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2097088"/>
            <a:ext cx="4572000" cy="408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1    1    1   1    1   1   1    1    1    1    1    1    1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x   x 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0    1    1    0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x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1    0    1    1    1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x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1    1    1    0    0    0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x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1    1    1    1    0    0    1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1   1    1    1    1    0    1    0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x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1   1   1    1    1   1     0    1    1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1    1   1   1    1    1   1     1    0    0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x    </a:t>
            </a: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1   1    1   1   1    1    1   1     1    0    1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800000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    1    1   1    1   1   1    1    1    1    1    1    0</a:t>
            </a:r>
          </a:p>
        </p:txBody>
      </p:sp>
      <p:sp>
        <p:nvSpPr>
          <p:cNvPr id="333850" name="AutoShape 26">
            <a:extLst>
              <a:ext uri="{FF2B5EF4-FFF2-40B4-BE49-F238E27FC236}">
                <a16:creationId xmlns:a16="http://schemas.microsoft.com/office/drawing/2014/main" id="{F8910F56-BD28-4E69-BB24-662058120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025650"/>
            <a:ext cx="2405063" cy="1016000"/>
          </a:xfrm>
          <a:prstGeom prst="wedgeRoundRectCallout">
            <a:avLst>
              <a:gd name="adj1" fmla="val -27556"/>
              <a:gd name="adj2" fmla="val 66407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/>
              <a:t>So, if </a:t>
            </a:r>
            <a:r>
              <a:rPr lang="en-GB" altLang="en-US" sz="2000" b="1">
                <a:solidFill>
                  <a:srgbClr val="008000"/>
                </a:solidFill>
              </a:rPr>
              <a:t>/A7</a:t>
            </a:r>
            <a:r>
              <a:rPr lang="en-GB" altLang="en-US" sz="2000" b="1"/>
              <a:t> and </a:t>
            </a:r>
            <a:r>
              <a:rPr lang="en-GB" altLang="en-US" sz="2000" b="1">
                <a:solidFill>
                  <a:srgbClr val="008000"/>
                </a:solidFill>
              </a:rPr>
              <a:t>/A8</a:t>
            </a:r>
            <a:r>
              <a:rPr lang="en-GB" altLang="en-US" sz="2000" b="1"/>
              <a:t> are LOW, what is the output?</a:t>
            </a:r>
          </a:p>
          <a:p>
            <a:endParaRPr lang="en-GB" altLang="en-US" sz="2000" b="1"/>
          </a:p>
        </p:txBody>
      </p:sp>
      <p:sp>
        <p:nvSpPr>
          <p:cNvPr id="333851" name="Text Box 27">
            <a:extLst>
              <a:ext uri="{FF2B5EF4-FFF2-40B4-BE49-F238E27FC236}">
                <a16:creationId xmlns:a16="http://schemas.microsoft.com/office/drawing/2014/main" id="{30146108-C628-48E1-97A2-97251FB81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333852" name="Rectangle 28">
            <a:extLst>
              <a:ext uri="{FF2B5EF4-FFF2-40B4-BE49-F238E27FC236}">
                <a16:creationId xmlns:a16="http://schemas.microsoft.com/office/drawing/2014/main" id="{E76F48E7-6F0B-413B-9D9F-92642A79F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4100" y="698500"/>
            <a:ext cx="4826000" cy="838200"/>
          </a:xfrm>
          <a:noFill/>
          <a:ln/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5E51C1"/>
                </a:solidFill>
              </a:rPr>
              <a:t>74LS147 Decimal-to-BCD</a:t>
            </a:r>
            <a:br>
              <a:rPr lang="en-GB" altLang="en-US" sz="3200">
                <a:solidFill>
                  <a:srgbClr val="5E51C1"/>
                </a:solidFill>
              </a:rPr>
            </a:br>
            <a:r>
              <a:rPr lang="en-GB" altLang="en-US" sz="3200">
                <a:solidFill>
                  <a:srgbClr val="5E51C1"/>
                </a:solidFill>
              </a:rPr>
              <a:t> Priority Encoder</a:t>
            </a:r>
          </a:p>
        </p:txBody>
      </p:sp>
      <p:sp>
        <p:nvSpPr>
          <p:cNvPr id="333853" name="AutoShape 29">
            <a:extLst>
              <a:ext uri="{FF2B5EF4-FFF2-40B4-BE49-F238E27FC236}">
                <a16:creationId xmlns:a16="http://schemas.microsoft.com/office/drawing/2014/main" id="{FE8818A9-4AC5-4797-B152-1E86BB8CD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25" y="3562350"/>
            <a:ext cx="2735263" cy="1714500"/>
          </a:xfrm>
          <a:prstGeom prst="wedgeRoundRectCallout">
            <a:avLst>
              <a:gd name="adj1" fmla="val -15407"/>
              <a:gd name="adj2" fmla="val -5805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>
                <a:solidFill>
                  <a:srgbClr val="2D953C"/>
                </a:solidFill>
              </a:rPr>
              <a:t>The output will correspond to the highest-numbered input. i.e. the output will be “0111”.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9FC3B01-9781-4C33-9578-B8E7EF81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98EC353-F901-45EB-B1DB-2C113DBF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DAEE-D621-44E2-98B9-BA504390404D}" type="slidenum">
              <a:rPr lang="en-GB" altLang="en-US"/>
              <a:pPr/>
              <a:t>53</a:t>
            </a:fld>
            <a:endParaRPr lang="en-GB" altLang="en-US" sz="1400"/>
          </a:p>
        </p:txBody>
      </p:sp>
      <p:sp>
        <p:nvSpPr>
          <p:cNvPr id="241789" name="Text Box 125">
            <a:extLst>
              <a:ext uri="{FF2B5EF4-FFF2-40B4-BE49-F238E27FC236}">
                <a16:creationId xmlns:a16="http://schemas.microsoft.com/office/drawing/2014/main" id="{282FB4EE-8811-4F44-84AE-FAE1BDF95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681038"/>
            <a:ext cx="6408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/>
              <a:t>Design a circuit using 74LS147 to detect the depressing of the number pad (like the one on a calculator). Generate a normal BCD code to show on 4 LEDs.</a:t>
            </a:r>
          </a:p>
        </p:txBody>
      </p:sp>
      <p:grpSp>
        <p:nvGrpSpPr>
          <p:cNvPr id="241790" name="Group 126">
            <a:extLst>
              <a:ext uri="{FF2B5EF4-FFF2-40B4-BE49-F238E27FC236}">
                <a16:creationId xmlns:a16="http://schemas.microsoft.com/office/drawing/2014/main" id="{2B36DDC0-A64A-42EB-A30D-C7E86C95FA12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892175"/>
            <a:ext cx="652463" cy="657225"/>
            <a:chOff x="1020" y="1344"/>
            <a:chExt cx="411" cy="414"/>
          </a:xfrm>
        </p:grpSpPr>
        <p:sp>
          <p:nvSpPr>
            <p:cNvPr id="241791" name="Rectangle 127">
              <a:extLst>
                <a:ext uri="{FF2B5EF4-FFF2-40B4-BE49-F238E27FC236}">
                  <a16:creationId xmlns:a16="http://schemas.microsoft.com/office/drawing/2014/main" id="{5B24D30B-2ADF-4605-A818-4252A44AA6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41792" name="AutoShape 128">
              <a:extLst>
                <a:ext uri="{FF2B5EF4-FFF2-40B4-BE49-F238E27FC236}">
                  <a16:creationId xmlns:a16="http://schemas.microsoft.com/office/drawing/2014/main" id="{D10EE31B-E184-499B-A632-C40AC060E9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41793" name="Line 129">
              <a:extLst>
                <a:ext uri="{FF2B5EF4-FFF2-40B4-BE49-F238E27FC236}">
                  <a16:creationId xmlns:a16="http://schemas.microsoft.com/office/drawing/2014/main" id="{42A51F5E-D2B2-4D13-9EC2-671D02B5A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41794" name="Text Box 130">
            <a:extLst>
              <a:ext uri="{FF2B5EF4-FFF2-40B4-BE49-F238E27FC236}">
                <a16:creationId xmlns:a16="http://schemas.microsoft.com/office/drawing/2014/main" id="{40D487E1-49A3-400B-98CA-67C9087A8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oter Placeholder 3">
            <a:extLst>
              <a:ext uri="{FF2B5EF4-FFF2-40B4-BE49-F238E27FC236}">
                <a16:creationId xmlns:a16="http://schemas.microsoft.com/office/drawing/2014/main" id="{E58FF0F7-C668-4589-9A97-3F66090C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10" name="Slide Number Placeholder 4">
            <a:extLst>
              <a:ext uri="{FF2B5EF4-FFF2-40B4-BE49-F238E27FC236}">
                <a16:creationId xmlns:a16="http://schemas.microsoft.com/office/drawing/2014/main" id="{29B9016E-68FC-4AEF-B15B-2523DBBF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7C86-D98A-4C11-AD2A-84B29C5DDDB2}" type="slidenum">
              <a:rPr lang="en-GB" altLang="en-US"/>
              <a:pPr/>
              <a:t>54</a:t>
            </a:fld>
            <a:endParaRPr lang="en-GB" altLang="en-US" sz="1400"/>
          </a:p>
        </p:txBody>
      </p:sp>
      <p:grpSp>
        <p:nvGrpSpPr>
          <p:cNvPr id="354306" name="Group 2">
            <a:extLst>
              <a:ext uri="{FF2B5EF4-FFF2-40B4-BE49-F238E27FC236}">
                <a16:creationId xmlns:a16="http://schemas.microsoft.com/office/drawing/2014/main" id="{8EB3C24D-9518-4394-9D0F-F30933FAB6DC}"/>
              </a:ext>
            </a:extLst>
          </p:cNvPr>
          <p:cNvGrpSpPr>
            <a:grpSpLocks/>
          </p:cNvGrpSpPr>
          <p:nvPr/>
        </p:nvGrpSpPr>
        <p:grpSpPr bwMode="auto">
          <a:xfrm>
            <a:off x="2984500" y="2260600"/>
            <a:ext cx="2590800" cy="3657600"/>
            <a:chOff x="1880" y="1424"/>
            <a:chExt cx="1632" cy="2304"/>
          </a:xfrm>
        </p:grpSpPr>
        <p:sp>
          <p:nvSpPr>
            <p:cNvPr id="354307" name="Rectangle 3">
              <a:extLst>
                <a:ext uri="{FF2B5EF4-FFF2-40B4-BE49-F238E27FC236}">
                  <a16:creationId xmlns:a16="http://schemas.microsoft.com/office/drawing/2014/main" id="{893D7BB9-F68F-4B9D-88E3-2B0AB5672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520"/>
              <a:ext cx="720" cy="2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 sz="1600" b="1"/>
                <a:t>74147</a:t>
              </a:r>
            </a:p>
            <a:p>
              <a:r>
                <a:rPr lang="en-GB" altLang="en-US" b="1"/>
                <a:t>Decimal-to-BCD</a:t>
              </a:r>
            </a:p>
            <a:p>
              <a:r>
                <a:rPr lang="en-GB" altLang="en-US" sz="1600" b="1"/>
                <a:t>Priority</a:t>
              </a:r>
            </a:p>
            <a:p>
              <a:r>
                <a:rPr lang="en-GB" altLang="en-US" sz="1600" b="1"/>
                <a:t>Encoder</a:t>
              </a:r>
            </a:p>
          </p:txBody>
        </p:sp>
        <p:sp>
          <p:nvSpPr>
            <p:cNvPr id="354308" name="Oval 4">
              <a:extLst>
                <a:ext uri="{FF2B5EF4-FFF2-40B4-BE49-F238E27FC236}">
                  <a16:creationId xmlns:a16="http://schemas.microsoft.com/office/drawing/2014/main" id="{2E2D881D-9238-4F26-8483-99FCC0B58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04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09" name="Oval 5">
              <a:extLst>
                <a:ext uri="{FF2B5EF4-FFF2-40B4-BE49-F238E27FC236}">
                  <a16:creationId xmlns:a16="http://schemas.microsoft.com/office/drawing/2014/main" id="{FD57E9CD-5174-4D46-99BD-1D29B44CF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91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10" name="Oval 6">
              <a:extLst>
                <a:ext uri="{FF2B5EF4-FFF2-40B4-BE49-F238E27FC236}">
                  <a16:creationId xmlns:a16="http://schemas.microsoft.com/office/drawing/2014/main" id="{E344B6E5-FEB9-4C75-B810-962FC552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33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11" name="Oval 7">
              <a:extLst>
                <a:ext uri="{FF2B5EF4-FFF2-40B4-BE49-F238E27FC236}">
                  <a16:creationId xmlns:a16="http://schemas.microsoft.com/office/drawing/2014/main" id="{8C7BDFC1-C6A7-45EA-B3CD-FB77D91F7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166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12" name="Oval 8">
              <a:extLst>
                <a:ext uri="{FF2B5EF4-FFF2-40B4-BE49-F238E27FC236}">
                  <a16:creationId xmlns:a16="http://schemas.microsoft.com/office/drawing/2014/main" id="{ED4FE34F-0990-4B45-A628-6F57D385A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190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13" name="Oval 9">
              <a:extLst>
                <a:ext uri="{FF2B5EF4-FFF2-40B4-BE49-F238E27FC236}">
                  <a16:creationId xmlns:a16="http://schemas.microsoft.com/office/drawing/2014/main" id="{7E95A294-D2A1-4B1C-8842-49E4FB019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1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14" name="Oval 10">
              <a:extLst>
                <a:ext uri="{FF2B5EF4-FFF2-40B4-BE49-F238E27FC236}">
                  <a16:creationId xmlns:a16="http://schemas.microsoft.com/office/drawing/2014/main" id="{FF6C6B7D-73DE-46EE-986B-7D681D7CA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48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15" name="Line 11">
              <a:extLst>
                <a:ext uri="{FF2B5EF4-FFF2-40B4-BE49-F238E27FC236}">
                  <a16:creationId xmlns:a16="http://schemas.microsoft.com/office/drawing/2014/main" id="{0521D74E-4625-4993-8AD6-1B28543668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0" y="20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16" name="Line 12">
              <a:extLst>
                <a:ext uri="{FF2B5EF4-FFF2-40B4-BE49-F238E27FC236}">
                  <a16:creationId xmlns:a16="http://schemas.microsoft.com/office/drawing/2014/main" id="{CE4147FF-D1A5-47A5-85CA-DDC023C6E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0" y="29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17" name="Line 13">
              <a:extLst>
                <a:ext uri="{FF2B5EF4-FFF2-40B4-BE49-F238E27FC236}">
                  <a16:creationId xmlns:a16="http://schemas.microsoft.com/office/drawing/2014/main" id="{6DBC98F8-94F8-4AFF-93FD-B75E6F0C4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0" y="3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18" name="Text Box 14">
              <a:extLst>
                <a:ext uri="{FF2B5EF4-FFF2-40B4-BE49-F238E27FC236}">
                  <a16:creationId xmlns:a16="http://schemas.microsoft.com/office/drawing/2014/main" id="{324C3D73-E6B7-432A-81BE-1E6CECD37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2192"/>
              <a:ext cx="14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30000"/>
                </a:lnSpc>
              </a:pPr>
              <a:r>
                <a:rPr lang="en-GB" altLang="en-US" sz="1600" b="1"/>
                <a:t>.</a:t>
              </a:r>
            </a:p>
            <a:p>
              <a:pPr algn="l">
                <a:lnSpc>
                  <a:spcPct val="30000"/>
                </a:lnSpc>
              </a:pPr>
              <a:r>
                <a:rPr lang="en-GB" altLang="en-US" sz="1600" b="1"/>
                <a:t>.</a:t>
              </a:r>
            </a:p>
            <a:p>
              <a:pPr algn="l">
                <a:lnSpc>
                  <a:spcPct val="30000"/>
                </a:lnSpc>
              </a:pPr>
              <a:r>
                <a:rPr lang="en-GB" altLang="en-US" sz="1600" b="1"/>
                <a:t>.</a:t>
              </a:r>
            </a:p>
            <a:p>
              <a:pPr algn="l">
                <a:lnSpc>
                  <a:spcPct val="30000"/>
                </a:lnSpc>
              </a:pPr>
              <a:r>
                <a:rPr lang="en-GB" altLang="en-US" sz="1600" b="1"/>
                <a:t>.</a:t>
              </a:r>
            </a:p>
            <a:p>
              <a:pPr algn="l">
                <a:lnSpc>
                  <a:spcPct val="30000"/>
                </a:lnSpc>
              </a:pPr>
              <a:r>
                <a:rPr lang="en-GB" altLang="en-US" sz="1600" b="1"/>
                <a:t>.</a:t>
              </a:r>
            </a:p>
          </p:txBody>
        </p:sp>
        <p:sp>
          <p:nvSpPr>
            <p:cNvPr id="354319" name="Text Box 15">
              <a:extLst>
                <a:ext uri="{FF2B5EF4-FFF2-40B4-BE49-F238E27FC236}">
                  <a16:creationId xmlns:a16="http://schemas.microsoft.com/office/drawing/2014/main" id="{93255D27-A10E-4B6E-BF75-A43167230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" y="1424"/>
              <a:ext cx="288" cy="2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GB" altLang="en-US" sz="1600" b="1" baseline="-25000"/>
            </a:p>
            <a:p>
              <a:pPr algn="l">
                <a:spcBef>
                  <a:spcPct val="0"/>
                </a:spcBef>
              </a:pPr>
              <a:endParaRPr lang="en-GB" altLang="en-US" sz="1600" b="1"/>
            </a:p>
            <a:p>
              <a:pPr algn="l">
                <a:spcBef>
                  <a:spcPct val="0"/>
                </a:spcBef>
              </a:pPr>
              <a:endParaRPr lang="en-GB" altLang="en-US" sz="1600" b="1"/>
            </a:p>
            <a:p>
              <a:pPr algn="l">
                <a:spcBef>
                  <a:spcPct val="0"/>
                </a:spcBef>
              </a:pPr>
              <a:r>
                <a:rPr lang="en-GB" altLang="en-US" sz="1600" b="1"/>
                <a:t>/A</a:t>
              </a:r>
              <a:r>
                <a:rPr lang="en-GB" altLang="en-US" sz="1600" b="1" baseline="-25000"/>
                <a:t>1</a:t>
              </a:r>
            </a:p>
            <a:p>
              <a:pPr algn="l"/>
              <a:endParaRPr lang="en-GB" altLang="en-US" sz="1600" b="1" baseline="-25000"/>
            </a:p>
            <a:p>
              <a:pPr algn="l">
                <a:lnSpc>
                  <a:spcPct val="70000"/>
                </a:lnSpc>
              </a:pPr>
              <a:endParaRPr lang="en-GB" altLang="en-US" sz="1600" b="1"/>
            </a:p>
            <a:p>
              <a:pPr algn="l">
                <a:lnSpc>
                  <a:spcPct val="70000"/>
                </a:lnSpc>
              </a:pPr>
              <a:endParaRPr lang="en-GB" altLang="en-US" sz="1600" b="1"/>
            </a:p>
            <a:p>
              <a:pPr algn="l">
                <a:lnSpc>
                  <a:spcPct val="70000"/>
                </a:lnSpc>
              </a:pPr>
              <a:endParaRPr lang="en-GB" altLang="en-US" sz="1600" b="1"/>
            </a:p>
            <a:p>
              <a:pPr algn="l">
                <a:lnSpc>
                  <a:spcPct val="70000"/>
                </a:lnSpc>
              </a:pPr>
              <a:r>
                <a:rPr lang="en-GB" altLang="en-US" sz="1600" b="1"/>
                <a:t>/A</a:t>
              </a:r>
              <a:r>
                <a:rPr lang="en-GB" altLang="en-US" sz="1600" b="1" baseline="-25000"/>
                <a:t>8</a:t>
              </a:r>
            </a:p>
            <a:p>
              <a:pPr algn="l">
                <a:lnSpc>
                  <a:spcPct val="70000"/>
                </a:lnSpc>
              </a:pPr>
              <a:endParaRPr lang="en-GB" altLang="en-US" sz="1600" b="1"/>
            </a:p>
            <a:p>
              <a:pPr algn="l">
                <a:lnSpc>
                  <a:spcPct val="70000"/>
                </a:lnSpc>
              </a:pPr>
              <a:endParaRPr lang="en-GB" altLang="en-US" sz="1600" b="1"/>
            </a:p>
            <a:p>
              <a:pPr algn="l">
                <a:lnSpc>
                  <a:spcPct val="70000"/>
                </a:lnSpc>
                <a:spcBef>
                  <a:spcPct val="0"/>
                </a:spcBef>
              </a:pPr>
              <a:r>
                <a:rPr lang="en-GB" altLang="en-US" sz="1600" b="1"/>
                <a:t>/A</a:t>
              </a:r>
              <a:r>
                <a:rPr lang="en-GB" altLang="en-US" sz="1600" b="1" baseline="-25000"/>
                <a:t>9</a:t>
              </a:r>
            </a:p>
          </p:txBody>
        </p:sp>
        <p:sp>
          <p:nvSpPr>
            <p:cNvPr id="354320" name="Text Box 16">
              <a:extLst>
                <a:ext uri="{FF2B5EF4-FFF2-40B4-BE49-F238E27FC236}">
                  <a16:creationId xmlns:a16="http://schemas.microsoft.com/office/drawing/2014/main" id="{94B7BBB9-5C15-4BB1-963B-8D2829334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" y="1552"/>
              <a:ext cx="328" cy="1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/O</a:t>
              </a:r>
              <a:r>
                <a:rPr lang="en-GB" altLang="en-US" sz="1600" b="1" baseline="-25000"/>
                <a:t>3</a:t>
              </a:r>
            </a:p>
            <a:p>
              <a:pPr algn="l"/>
              <a:r>
                <a:rPr lang="en-GB" altLang="en-US" sz="1600" b="1"/>
                <a:t>/O</a:t>
              </a:r>
              <a:r>
                <a:rPr lang="en-GB" altLang="en-US" sz="1600" b="1" baseline="-25000"/>
                <a:t>2</a:t>
              </a:r>
            </a:p>
            <a:p>
              <a:pPr algn="l">
                <a:spcBef>
                  <a:spcPct val="75000"/>
                </a:spcBef>
              </a:pPr>
              <a:r>
                <a:rPr lang="en-GB" altLang="en-US" sz="1600" b="1"/>
                <a:t>/O</a:t>
              </a:r>
              <a:r>
                <a:rPr lang="en-GB" altLang="en-US" sz="1600" b="1" baseline="-25000"/>
                <a:t>1</a:t>
              </a:r>
              <a:r>
                <a:rPr lang="en-GB" altLang="en-US" sz="1600" b="1"/>
                <a:t> </a:t>
              </a:r>
            </a:p>
            <a:p>
              <a:pPr algn="l" eaLnBrk="0" hangingPunct="0">
                <a:spcBef>
                  <a:spcPct val="0"/>
                </a:spcBef>
              </a:pPr>
              <a:endParaRPr lang="en-GB" altLang="en-US" sz="1600" b="1"/>
            </a:p>
            <a:p>
              <a:pPr algn="l" eaLnBrk="0" hangingPunct="0">
                <a:spcBef>
                  <a:spcPct val="0"/>
                </a:spcBef>
              </a:pPr>
              <a:r>
                <a:rPr lang="en-GB" altLang="en-US" sz="1600" b="1"/>
                <a:t>/O</a:t>
              </a:r>
              <a:r>
                <a:rPr lang="en-GB" altLang="en-US" sz="1600" b="1" baseline="-25000"/>
                <a:t>0</a:t>
              </a:r>
            </a:p>
          </p:txBody>
        </p:sp>
      </p:grpSp>
      <p:grpSp>
        <p:nvGrpSpPr>
          <p:cNvPr id="354321" name="Group 17">
            <a:extLst>
              <a:ext uri="{FF2B5EF4-FFF2-40B4-BE49-F238E27FC236}">
                <a16:creationId xmlns:a16="http://schemas.microsoft.com/office/drawing/2014/main" id="{5B3EE22F-6C85-48EE-9D91-9C8DC8906596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578100"/>
            <a:ext cx="1752600" cy="1603375"/>
            <a:chOff x="3160" y="1616"/>
            <a:chExt cx="1104" cy="1010"/>
          </a:xfrm>
        </p:grpSpPr>
        <p:grpSp>
          <p:nvGrpSpPr>
            <p:cNvPr id="354322" name="Group 18">
              <a:extLst>
                <a:ext uri="{FF2B5EF4-FFF2-40B4-BE49-F238E27FC236}">
                  <a16:creationId xmlns:a16="http://schemas.microsoft.com/office/drawing/2014/main" id="{A2D8599B-26E1-4F4C-A989-11BB7A8791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1616"/>
              <a:ext cx="1104" cy="194"/>
              <a:chOff x="3648" y="1632"/>
              <a:chExt cx="1104" cy="194"/>
            </a:xfrm>
          </p:grpSpPr>
          <p:grpSp>
            <p:nvGrpSpPr>
              <p:cNvPr id="354323" name="Group 19">
                <a:extLst>
                  <a:ext uri="{FF2B5EF4-FFF2-40B4-BE49-F238E27FC236}">
                    <a16:creationId xmlns:a16="http://schemas.microsoft.com/office/drawing/2014/main" id="{4589751A-8108-4537-89E3-F6D3B055B9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1632"/>
                <a:ext cx="914" cy="194"/>
                <a:chOff x="3648" y="1632"/>
                <a:chExt cx="914" cy="194"/>
              </a:xfrm>
            </p:grpSpPr>
            <p:sp>
              <p:nvSpPr>
                <p:cNvPr id="354324" name="Line 20">
                  <a:extLst>
                    <a:ext uri="{FF2B5EF4-FFF2-40B4-BE49-F238E27FC236}">
                      <a16:creationId xmlns:a16="http://schemas.microsoft.com/office/drawing/2014/main" id="{1CE978AE-D1FE-404B-BB9F-AFF617C7A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48" y="172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54325" name="AutoShape 21">
                  <a:extLst>
                    <a:ext uri="{FF2B5EF4-FFF2-40B4-BE49-F238E27FC236}">
                      <a16:creationId xmlns:a16="http://schemas.microsoft.com/office/drawing/2014/main" id="{28DC059C-0928-4FCB-91BE-88CA5879D9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384084">
                  <a:off x="4247" y="1609"/>
                  <a:ext cx="194" cy="239"/>
                </a:xfrm>
                <a:prstGeom prst="flowChartExtra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54326" name="Oval 22">
                  <a:extLst>
                    <a:ext uri="{FF2B5EF4-FFF2-40B4-BE49-F238E27FC236}">
                      <a16:creationId xmlns:a16="http://schemas.microsoft.com/office/drawing/2014/main" id="{4443883F-301F-4FB0-82E2-266BC704DA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6" y="1682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354327" name="Line 23">
                <a:extLst>
                  <a:ext uri="{FF2B5EF4-FFF2-40B4-BE49-F238E27FC236}">
                    <a16:creationId xmlns:a16="http://schemas.microsoft.com/office/drawing/2014/main" id="{43A82EF6-1003-4129-ABAB-025E09AA6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54328" name="Group 24">
              <a:extLst>
                <a:ext uri="{FF2B5EF4-FFF2-40B4-BE49-F238E27FC236}">
                  <a16:creationId xmlns:a16="http://schemas.microsoft.com/office/drawing/2014/main" id="{306D8F09-30C4-4953-96D8-A3A5803F8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1856"/>
              <a:ext cx="1056" cy="194"/>
              <a:chOff x="3160" y="1856"/>
              <a:chExt cx="1056" cy="194"/>
            </a:xfrm>
          </p:grpSpPr>
          <p:sp>
            <p:nvSpPr>
              <p:cNvPr id="354329" name="Line 25">
                <a:extLst>
                  <a:ext uri="{FF2B5EF4-FFF2-40B4-BE49-F238E27FC236}">
                    <a16:creationId xmlns:a16="http://schemas.microsoft.com/office/drawing/2014/main" id="{9B954755-EB94-4522-A2E1-3ED5EB3A2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0" y="1952"/>
                <a:ext cx="5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4330" name="AutoShape 26">
                <a:extLst>
                  <a:ext uri="{FF2B5EF4-FFF2-40B4-BE49-F238E27FC236}">
                    <a16:creationId xmlns:a16="http://schemas.microsoft.com/office/drawing/2014/main" id="{A2D6A54E-A256-48DE-A6C7-1981FA082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384084">
                <a:off x="3747" y="1843"/>
                <a:ext cx="194" cy="219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4331" name="Oval 27">
                <a:extLst>
                  <a:ext uri="{FF2B5EF4-FFF2-40B4-BE49-F238E27FC236}">
                    <a16:creationId xmlns:a16="http://schemas.microsoft.com/office/drawing/2014/main" id="{F191C7B6-F1E7-49A6-B292-35B4B1921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906"/>
                <a:ext cx="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4332" name="Line 28">
                <a:extLst>
                  <a:ext uri="{FF2B5EF4-FFF2-40B4-BE49-F238E27FC236}">
                    <a16:creationId xmlns:a16="http://schemas.microsoft.com/office/drawing/2014/main" id="{267B0992-1B84-4792-8DFF-A972FEBBA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1" y="1952"/>
                <a:ext cx="1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54333" name="Group 29">
              <a:extLst>
                <a:ext uri="{FF2B5EF4-FFF2-40B4-BE49-F238E27FC236}">
                  <a16:creationId xmlns:a16="http://schemas.microsoft.com/office/drawing/2014/main" id="{8E6CEC2C-6E9E-4F16-99F3-B17BD9C93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2144"/>
              <a:ext cx="1104" cy="194"/>
              <a:chOff x="3648" y="1632"/>
              <a:chExt cx="1104" cy="194"/>
            </a:xfrm>
          </p:grpSpPr>
          <p:grpSp>
            <p:nvGrpSpPr>
              <p:cNvPr id="354334" name="Group 30">
                <a:extLst>
                  <a:ext uri="{FF2B5EF4-FFF2-40B4-BE49-F238E27FC236}">
                    <a16:creationId xmlns:a16="http://schemas.microsoft.com/office/drawing/2014/main" id="{BAC5441F-5D10-46CB-873F-E385A62C26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1632"/>
                <a:ext cx="914" cy="194"/>
                <a:chOff x="3648" y="1632"/>
                <a:chExt cx="914" cy="194"/>
              </a:xfrm>
            </p:grpSpPr>
            <p:sp>
              <p:nvSpPr>
                <p:cNvPr id="354335" name="Line 31">
                  <a:extLst>
                    <a:ext uri="{FF2B5EF4-FFF2-40B4-BE49-F238E27FC236}">
                      <a16:creationId xmlns:a16="http://schemas.microsoft.com/office/drawing/2014/main" id="{7A1EA9B7-9ACD-4E72-AAFF-33B786AFEC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48" y="172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54336" name="AutoShape 32">
                  <a:extLst>
                    <a:ext uri="{FF2B5EF4-FFF2-40B4-BE49-F238E27FC236}">
                      <a16:creationId xmlns:a16="http://schemas.microsoft.com/office/drawing/2014/main" id="{67158464-3797-4398-8C7D-EF8AE49362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384084">
                  <a:off x="4247" y="1609"/>
                  <a:ext cx="194" cy="239"/>
                </a:xfrm>
                <a:prstGeom prst="flowChartExtra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54337" name="Oval 33">
                  <a:extLst>
                    <a:ext uri="{FF2B5EF4-FFF2-40B4-BE49-F238E27FC236}">
                      <a16:creationId xmlns:a16="http://schemas.microsoft.com/office/drawing/2014/main" id="{42404912-55D6-4BB2-B620-8EBF4DD978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6" y="1682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354338" name="Line 34">
                <a:extLst>
                  <a:ext uri="{FF2B5EF4-FFF2-40B4-BE49-F238E27FC236}">
                    <a16:creationId xmlns:a16="http://schemas.microsoft.com/office/drawing/2014/main" id="{84BDD6F3-0B78-4928-BCF8-CA5511F80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54339" name="Group 35">
              <a:extLst>
                <a:ext uri="{FF2B5EF4-FFF2-40B4-BE49-F238E27FC236}">
                  <a16:creationId xmlns:a16="http://schemas.microsoft.com/office/drawing/2014/main" id="{A4B138D7-3A94-44D7-8EC0-F0E8EDF6F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2432"/>
              <a:ext cx="1104" cy="194"/>
              <a:chOff x="3648" y="1632"/>
              <a:chExt cx="1104" cy="194"/>
            </a:xfrm>
          </p:grpSpPr>
          <p:grpSp>
            <p:nvGrpSpPr>
              <p:cNvPr id="354340" name="Group 36">
                <a:extLst>
                  <a:ext uri="{FF2B5EF4-FFF2-40B4-BE49-F238E27FC236}">
                    <a16:creationId xmlns:a16="http://schemas.microsoft.com/office/drawing/2014/main" id="{4A4FFFC1-B798-4C16-BEC9-56CE2E215C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1632"/>
                <a:ext cx="914" cy="194"/>
                <a:chOff x="3648" y="1632"/>
                <a:chExt cx="914" cy="194"/>
              </a:xfrm>
            </p:grpSpPr>
            <p:sp>
              <p:nvSpPr>
                <p:cNvPr id="354341" name="Line 37">
                  <a:extLst>
                    <a:ext uri="{FF2B5EF4-FFF2-40B4-BE49-F238E27FC236}">
                      <a16:creationId xmlns:a16="http://schemas.microsoft.com/office/drawing/2014/main" id="{FF942B5C-2982-4B30-9605-834B4B115A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48" y="172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54342" name="AutoShape 38">
                  <a:extLst>
                    <a:ext uri="{FF2B5EF4-FFF2-40B4-BE49-F238E27FC236}">
                      <a16:creationId xmlns:a16="http://schemas.microsoft.com/office/drawing/2014/main" id="{D94D0ACA-60B6-4594-9456-AC2E7D11DA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384084">
                  <a:off x="4247" y="1609"/>
                  <a:ext cx="194" cy="239"/>
                </a:xfrm>
                <a:prstGeom prst="flowChartExtra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54343" name="Oval 39">
                  <a:extLst>
                    <a:ext uri="{FF2B5EF4-FFF2-40B4-BE49-F238E27FC236}">
                      <a16:creationId xmlns:a16="http://schemas.microsoft.com/office/drawing/2014/main" id="{4A531F7F-2A0E-4141-ABD0-B7AE552D5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6" y="1682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354344" name="Line 40">
                <a:extLst>
                  <a:ext uri="{FF2B5EF4-FFF2-40B4-BE49-F238E27FC236}">
                    <a16:creationId xmlns:a16="http://schemas.microsoft.com/office/drawing/2014/main" id="{C268EC7D-39F7-48A1-9008-0C9ACE973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354345" name="Group 41">
            <a:extLst>
              <a:ext uri="{FF2B5EF4-FFF2-40B4-BE49-F238E27FC236}">
                <a16:creationId xmlns:a16="http://schemas.microsoft.com/office/drawing/2014/main" id="{3DB354AA-A5D6-4A49-81E8-72965A1CC4D3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2527300"/>
            <a:ext cx="1581150" cy="1687513"/>
            <a:chOff x="4472" y="1568"/>
            <a:chExt cx="996" cy="1063"/>
          </a:xfrm>
        </p:grpSpPr>
        <p:sp>
          <p:nvSpPr>
            <p:cNvPr id="354346" name="AutoShape 42">
              <a:extLst>
                <a:ext uri="{FF2B5EF4-FFF2-40B4-BE49-F238E27FC236}">
                  <a16:creationId xmlns:a16="http://schemas.microsoft.com/office/drawing/2014/main" id="{D0D7AA51-7572-46C4-96DF-803ECA574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" y="1568"/>
              <a:ext cx="144" cy="1056"/>
            </a:xfrm>
            <a:prstGeom prst="righ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47" name="Text Box 43">
              <a:extLst>
                <a:ext uri="{FF2B5EF4-FFF2-40B4-BE49-F238E27FC236}">
                  <a16:creationId xmlns:a16="http://schemas.microsoft.com/office/drawing/2014/main" id="{58469AD9-ECF1-4F26-8A08-FF4907369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6" y="1880"/>
              <a:ext cx="712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800" b="1">
                  <a:solidFill>
                    <a:srgbClr val="CC3300"/>
                  </a:solidFill>
                </a:rPr>
                <a:t>To obtain</a:t>
              </a:r>
            </a:p>
            <a:p>
              <a:pPr algn="l"/>
              <a:r>
                <a:rPr lang="en-GB" altLang="en-US" sz="1800" b="1">
                  <a:solidFill>
                    <a:srgbClr val="CC3300"/>
                  </a:solidFill>
                </a:rPr>
                <a:t>Normal</a:t>
              </a:r>
            </a:p>
            <a:p>
              <a:pPr algn="l"/>
              <a:r>
                <a:rPr lang="en-GB" altLang="en-US" sz="1800" b="1">
                  <a:solidFill>
                    <a:srgbClr val="CC3300"/>
                  </a:solidFill>
                </a:rPr>
                <a:t>BCD</a:t>
              </a:r>
            </a:p>
          </p:txBody>
        </p:sp>
      </p:grpSp>
      <p:grpSp>
        <p:nvGrpSpPr>
          <p:cNvPr id="354348" name="Group 44">
            <a:extLst>
              <a:ext uri="{FF2B5EF4-FFF2-40B4-BE49-F238E27FC236}">
                <a16:creationId xmlns:a16="http://schemas.microsoft.com/office/drawing/2014/main" id="{972A998F-7A71-4E15-B0B9-6732947A617A}"/>
              </a:ext>
            </a:extLst>
          </p:cNvPr>
          <p:cNvGrpSpPr>
            <a:grpSpLocks/>
          </p:cNvGrpSpPr>
          <p:nvPr/>
        </p:nvGrpSpPr>
        <p:grpSpPr bwMode="auto">
          <a:xfrm>
            <a:off x="2603500" y="1652588"/>
            <a:ext cx="673100" cy="989012"/>
            <a:chOff x="1640" y="1041"/>
            <a:chExt cx="424" cy="623"/>
          </a:xfrm>
        </p:grpSpPr>
        <p:grpSp>
          <p:nvGrpSpPr>
            <p:cNvPr id="354349" name="Group 45">
              <a:extLst>
                <a:ext uri="{FF2B5EF4-FFF2-40B4-BE49-F238E27FC236}">
                  <a16:creationId xmlns:a16="http://schemas.microsoft.com/office/drawing/2014/main" id="{5A12733C-1728-4A4B-A24C-6932754C51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8" y="1232"/>
              <a:ext cx="96" cy="288"/>
              <a:chOff x="720" y="2112"/>
              <a:chExt cx="96" cy="432"/>
            </a:xfrm>
          </p:grpSpPr>
          <p:sp>
            <p:nvSpPr>
              <p:cNvPr id="354350" name="Line 46">
                <a:extLst>
                  <a:ext uri="{FF2B5EF4-FFF2-40B4-BE49-F238E27FC236}">
                    <a16:creationId xmlns:a16="http://schemas.microsoft.com/office/drawing/2014/main" id="{E5C9A934-2CD5-4D4C-99E8-624A63656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11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4351" name="Line 47">
                <a:extLst>
                  <a:ext uri="{FF2B5EF4-FFF2-40B4-BE49-F238E27FC236}">
                    <a16:creationId xmlns:a16="http://schemas.microsoft.com/office/drawing/2014/main" id="{72E162A8-45E8-4687-A45E-85CE662D3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21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4352" name="Line 48">
                <a:extLst>
                  <a:ext uri="{FF2B5EF4-FFF2-40B4-BE49-F238E27FC236}">
                    <a16:creationId xmlns:a16="http://schemas.microsoft.com/office/drawing/2014/main" id="{828AD434-7293-4473-96D0-9DE390041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2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4353" name="Line 49">
                <a:extLst>
                  <a:ext uri="{FF2B5EF4-FFF2-40B4-BE49-F238E27FC236}">
                    <a16:creationId xmlns:a16="http://schemas.microsoft.com/office/drawing/2014/main" id="{98C96719-416F-4406-8983-F97A87EF7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23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4354" name="Line 50">
                <a:extLst>
                  <a:ext uri="{FF2B5EF4-FFF2-40B4-BE49-F238E27FC236}">
                    <a16:creationId xmlns:a16="http://schemas.microsoft.com/office/drawing/2014/main" id="{86D64E9F-734E-404E-8DCF-17A6F8591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0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4355" name="Line 51">
                <a:extLst>
                  <a:ext uri="{FF2B5EF4-FFF2-40B4-BE49-F238E27FC236}">
                    <a16:creationId xmlns:a16="http://schemas.microsoft.com/office/drawing/2014/main" id="{D08B0E10-9C1C-4A3E-AA23-1A0999581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24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54356" name="Line 52">
              <a:extLst>
                <a:ext uri="{FF2B5EF4-FFF2-40B4-BE49-F238E27FC236}">
                  <a16:creationId xmlns:a16="http://schemas.microsoft.com/office/drawing/2014/main" id="{4BFECF74-388D-4B78-AC8A-E21CCCA69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" y="15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57" name="Line 53">
              <a:extLst>
                <a:ext uri="{FF2B5EF4-FFF2-40B4-BE49-F238E27FC236}">
                  <a16:creationId xmlns:a16="http://schemas.microsoft.com/office/drawing/2014/main" id="{3A6AA33E-46C9-42FB-999E-F0085C7311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8" y="11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58" name="Line 54">
              <a:extLst>
                <a:ext uri="{FF2B5EF4-FFF2-40B4-BE49-F238E27FC236}">
                  <a16:creationId xmlns:a16="http://schemas.microsoft.com/office/drawing/2014/main" id="{AC2C1943-C9E5-4CB5-A4A5-F6E8663D2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0" y="11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59" name="Text Box 55">
              <a:extLst>
                <a:ext uri="{FF2B5EF4-FFF2-40B4-BE49-F238E27FC236}">
                  <a16:creationId xmlns:a16="http://schemas.microsoft.com/office/drawing/2014/main" id="{C0F844F4-5C07-4149-B158-746609297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1041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5V</a:t>
              </a:r>
            </a:p>
          </p:txBody>
        </p:sp>
      </p:grpSp>
      <p:grpSp>
        <p:nvGrpSpPr>
          <p:cNvPr id="354360" name="Group 56">
            <a:extLst>
              <a:ext uri="{FF2B5EF4-FFF2-40B4-BE49-F238E27FC236}">
                <a16:creationId xmlns:a16="http://schemas.microsoft.com/office/drawing/2014/main" id="{001206B9-B519-4CDB-AF01-87764520082C}"/>
              </a:ext>
            </a:extLst>
          </p:cNvPr>
          <p:cNvGrpSpPr>
            <a:grpSpLocks/>
          </p:cNvGrpSpPr>
          <p:nvPr/>
        </p:nvGrpSpPr>
        <p:grpSpPr bwMode="auto">
          <a:xfrm>
            <a:off x="636588" y="862013"/>
            <a:ext cx="652462" cy="657225"/>
            <a:chOff x="1020" y="1344"/>
            <a:chExt cx="411" cy="414"/>
          </a:xfrm>
        </p:grpSpPr>
        <p:sp>
          <p:nvSpPr>
            <p:cNvPr id="354361" name="Rectangle 57">
              <a:extLst>
                <a:ext uri="{FF2B5EF4-FFF2-40B4-BE49-F238E27FC236}">
                  <a16:creationId xmlns:a16="http://schemas.microsoft.com/office/drawing/2014/main" id="{2CB4A594-32AC-445D-99FD-7600E7A8A9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62" name="AutoShape 58">
              <a:extLst>
                <a:ext uri="{FF2B5EF4-FFF2-40B4-BE49-F238E27FC236}">
                  <a16:creationId xmlns:a16="http://schemas.microsoft.com/office/drawing/2014/main" id="{3211C170-9D82-4933-8044-27F31486BA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63" name="Line 59">
              <a:extLst>
                <a:ext uri="{FF2B5EF4-FFF2-40B4-BE49-F238E27FC236}">
                  <a16:creationId xmlns:a16="http://schemas.microsoft.com/office/drawing/2014/main" id="{7BDFF09B-61DC-41C0-803B-C375A7AEA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54364" name="Group 60">
            <a:extLst>
              <a:ext uri="{FF2B5EF4-FFF2-40B4-BE49-F238E27FC236}">
                <a16:creationId xmlns:a16="http://schemas.microsoft.com/office/drawing/2014/main" id="{748417B4-1AC4-4F0F-9AE1-C9BBA45E88C4}"/>
              </a:ext>
            </a:extLst>
          </p:cNvPr>
          <p:cNvGrpSpPr>
            <a:grpSpLocks/>
          </p:cNvGrpSpPr>
          <p:nvPr/>
        </p:nvGrpSpPr>
        <p:grpSpPr bwMode="auto">
          <a:xfrm>
            <a:off x="1231900" y="1981200"/>
            <a:ext cx="1196975" cy="4165600"/>
            <a:chOff x="776" y="1248"/>
            <a:chExt cx="754" cy="2624"/>
          </a:xfrm>
        </p:grpSpPr>
        <p:sp>
          <p:nvSpPr>
            <p:cNvPr id="354365" name="Oval 61">
              <a:extLst>
                <a:ext uri="{FF2B5EF4-FFF2-40B4-BE49-F238E27FC236}">
                  <a16:creationId xmlns:a16="http://schemas.microsoft.com/office/drawing/2014/main" id="{FDF4397F-1BB9-4053-9A1F-00462E982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616"/>
              <a:ext cx="48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66" name="Oval 62">
              <a:extLst>
                <a:ext uri="{FF2B5EF4-FFF2-40B4-BE49-F238E27FC236}">
                  <a16:creationId xmlns:a16="http://schemas.microsoft.com/office/drawing/2014/main" id="{A55CD03A-31AC-4B8B-BC7A-E3A50DB85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048"/>
              <a:ext cx="48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67" name="Oval 63">
              <a:extLst>
                <a:ext uri="{FF2B5EF4-FFF2-40B4-BE49-F238E27FC236}">
                  <a16:creationId xmlns:a16="http://schemas.microsoft.com/office/drawing/2014/main" id="{D274C2DD-B073-4098-B4B9-7E838F6D3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912"/>
              <a:ext cx="48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68" name="Oval 64">
              <a:extLst>
                <a:ext uri="{FF2B5EF4-FFF2-40B4-BE49-F238E27FC236}">
                  <a16:creationId xmlns:a16="http://schemas.microsoft.com/office/drawing/2014/main" id="{80E1B61B-4DE1-4ABB-BF97-1DA66C7E4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1616"/>
              <a:ext cx="48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69" name="Oval 65">
              <a:extLst>
                <a:ext uri="{FF2B5EF4-FFF2-40B4-BE49-F238E27FC236}">
                  <a16:creationId xmlns:a16="http://schemas.microsoft.com/office/drawing/2014/main" id="{6737B628-0D8A-45DD-8B35-1A752E3A2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048"/>
              <a:ext cx="48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70" name="Oval 66">
              <a:extLst>
                <a:ext uri="{FF2B5EF4-FFF2-40B4-BE49-F238E27FC236}">
                  <a16:creationId xmlns:a16="http://schemas.microsoft.com/office/drawing/2014/main" id="{73B4609A-DBDE-4DD5-98C6-D0107BA6B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2912"/>
              <a:ext cx="48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71" name="Oval 67">
              <a:extLst>
                <a:ext uri="{FF2B5EF4-FFF2-40B4-BE49-F238E27FC236}">
                  <a16:creationId xmlns:a16="http://schemas.microsoft.com/office/drawing/2014/main" id="{2162D03F-53FA-4690-B455-9D2541AC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3392"/>
              <a:ext cx="48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372" name="Oval 68">
              <a:extLst>
                <a:ext uri="{FF2B5EF4-FFF2-40B4-BE49-F238E27FC236}">
                  <a16:creationId xmlns:a16="http://schemas.microsoft.com/office/drawing/2014/main" id="{92CCC10E-A55D-40C4-A396-AFA077AED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3392"/>
              <a:ext cx="48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354373" name="Group 69">
              <a:extLst>
                <a:ext uri="{FF2B5EF4-FFF2-40B4-BE49-F238E27FC236}">
                  <a16:creationId xmlns:a16="http://schemas.microsoft.com/office/drawing/2014/main" id="{20CB8056-5D43-48A9-8AB6-6E1F95DB4B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8" y="3248"/>
              <a:ext cx="240" cy="96"/>
              <a:chOff x="1680" y="3264"/>
              <a:chExt cx="240" cy="96"/>
            </a:xfrm>
          </p:grpSpPr>
          <p:sp>
            <p:nvSpPr>
              <p:cNvPr id="354374" name="Line 70">
                <a:extLst>
                  <a:ext uri="{FF2B5EF4-FFF2-40B4-BE49-F238E27FC236}">
                    <a16:creationId xmlns:a16="http://schemas.microsoft.com/office/drawing/2014/main" id="{FAE8560A-3EDE-4B8A-8BCB-F8CCF4506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4375" name="Rectangle 71">
                <a:extLst>
                  <a:ext uri="{FF2B5EF4-FFF2-40B4-BE49-F238E27FC236}">
                    <a16:creationId xmlns:a16="http://schemas.microsoft.com/office/drawing/2014/main" id="{3AD5E103-F1CB-4C3F-BB70-3DD9511F4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264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354376" name="Group 72">
              <a:extLst>
                <a:ext uri="{FF2B5EF4-FFF2-40B4-BE49-F238E27FC236}">
                  <a16:creationId xmlns:a16="http://schemas.microsoft.com/office/drawing/2014/main" id="{20FB092A-DEA4-46AC-BBC5-37F171E1A7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8" y="2768"/>
              <a:ext cx="240" cy="96"/>
              <a:chOff x="1680" y="3264"/>
              <a:chExt cx="240" cy="96"/>
            </a:xfrm>
          </p:grpSpPr>
          <p:sp>
            <p:nvSpPr>
              <p:cNvPr id="354377" name="Line 73">
                <a:extLst>
                  <a:ext uri="{FF2B5EF4-FFF2-40B4-BE49-F238E27FC236}">
                    <a16:creationId xmlns:a16="http://schemas.microsoft.com/office/drawing/2014/main" id="{FF9B0494-D1AC-4976-AADE-479C3D8A0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4378" name="Rectangle 74">
                <a:extLst>
                  <a:ext uri="{FF2B5EF4-FFF2-40B4-BE49-F238E27FC236}">
                    <a16:creationId xmlns:a16="http://schemas.microsoft.com/office/drawing/2014/main" id="{5EFCB984-7597-439B-AE88-DD7DAEE68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264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354379" name="Group 75">
              <a:extLst>
                <a:ext uri="{FF2B5EF4-FFF2-40B4-BE49-F238E27FC236}">
                  <a16:creationId xmlns:a16="http://schemas.microsoft.com/office/drawing/2014/main" id="{85E98149-309F-4200-938A-A30293BE24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8" y="1904"/>
              <a:ext cx="240" cy="96"/>
              <a:chOff x="1680" y="3264"/>
              <a:chExt cx="240" cy="96"/>
            </a:xfrm>
          </p:grpSpPr>
          <p:sp>
            <p:nvSpPr>
              <p:cNvPr id="354380" name="Line 76">
                <a:extLst>
                  <a:ext uri="{FF2B5EF4-FFF2-40B4-BE49-F238E27FC236}">
                    <a16:creationId xmlns:a16="http://schemas.microsoft.com/office/drawing/2014/main" id="{67C17897-D5EA-4B7E-AF7D-3B00B14D6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4381" name="Rectangle 77">
                <a:extLst>
                  <a:ext uri="{FF2B5EF4-FFF2-40B4-BE49-F238E27FC236}">
                    <a16:creationId xmlns:a16="http://schemas.microsoft.com/office/drawing/2014/main" id="{437B073A-E2A4-4AE6-BD3E-1C372CABE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264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354382" name="Group 78">
              <a:extLst>
                <a:ext uri="{FF2B5EF4-FFF2-40B4-BE49-F238E27FC236}">
                  <a16:creationId xmlns:a16="http://schemas.microsoft.com/office/drawing/2014/main" id="{CC00E2A4-F6DA-4491-8C1E-6FE026B02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8" y="1472"/>
              <a:ext cx="240" cy="96"/>
              <a:chOff x="1680" y="3264"/>
              <a:chExt cx="240" cy="96"/>
            </a:xfrm>
          </p:grpSpPr>
          <p:sp>
            <p:nvSpPr>
              <p:cNvPr id="354383" name="Line 79">
                <a:extLst>
                  <a:ext uri="{FF2B5EF4-FFF2-40B4-BE49-F238E27FC236}">
                    <a16:creationId xmlns:a16="http://schemas.microsoft.com/office/drawing/2014/main" id="{FCF5BEED-9693-499C-80AE-CFD7D91BC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4384" name="Rectangle 80">
                <a:extLst>
                  <a:ext uri="{FF2B5EF4-FFF2-40B4-BE49-F238E27FC236}">
                    <a16:creationId xmlns:a16="http://schemas.microsoft.com/office/drawing/2014/main" id="{CF7847DF-771F-4C25-B2F5-C71B58C90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264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354385" name="Text Box 81">
              <a:extLst>
                <a:ext uri="{FF2B5EF4-FFF2-40B4-BE49-F238E27FC236}">
                  <a16:creationId xmlns:a16="http://schemas.microsoft.com/office/drawing/2014/main" id="{46080ADB-E53B-462B-838A-F5757E883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1248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sw0</a:t>
              </a:r>
            </a:p>
          </p:txBody>
        </p:sp>
        <p:sp>
          <p:nvSpPr>
            <p:cNvPr id="354386" name="Text Box 82">
              <a:extLst>
                <a:ext uri="{FF2B5EF4-FFF2-40B4-BE49-F238E27FC236}">
                  <a16:creationId xmlns:a16="http://schemas.microsoft.com/office/drawing/2014/main" id="{63099D28-94CA-4922-8021-B3A901DC8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1680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sw1</a:t>
              </a:r>
            </a:p>
          </p:txBody>
        </p:sp>
        <p:sp>
          <p:nvSpPr>
            <p:cNvPr id="354387" name="Text Box 83">
              <a:extLst>
                <a:ext uri="{FF2B5EF4-FFF2-40B4-BE49-F238E27FC236}">
                  <a16:creationId xmlns:a16="http://schemas.microsoft.com/office/drawing/2014/main" id="{4C7BD987-03AA-4B4E-BFB7-270B82ACE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254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sw8</a:t>
              </a:r>
            </a:p>
          </p:txBody>
        </p:sp>
        <p:sp>
          <p:nvSpPr>
            <p:cNvPr id="354388" name="Text Box 84">
              <a:extLst>
                <a:ext uri="{FF2B5EF4-FFF2-40B4-BE49-F238E27FC236}">
                  <a16:creationId xmlns:a16="http://schemas.microsoft.com/office/drawing/2014/main" id="{B24FF849-F396-42BF-BE29-E1C500F9A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302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sw9</a:t>
              </a:r>
            </a:p>
          </p:txBody>
        </p:sp>
        <p:sp>
          <p:nvSpPr>
            <p:cNvPr id="354389" name="Line 85">
              <a:extLst>
                <a:ext uri="{FF2B5EF4-FFF2-40B4-BE49-F238E27FC236}">
                  <a16:creationId xmlns:a16="http://schemas.microsoft.com/office/drawing/2014/main" id="{8B63C5C8-39AA-4496-BFA5-4040AD3D5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0" y="1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90" name="Line 86">
              <a:extLst>
                <a:ext uri="{FF2B5EF4-FFF2-40B4-BE49-F238E27FC236}">
                  <a16:creationId xmlns:a16="http://schemas.microsoft.com/office/drawing/2014/main" id="{51D6D41E-C0EC-4117-8CCB-91D744D98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1664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91" name="Line 87">
              <a:extLst>
                <a:ext uri="{FF2B5EF4-FFF2-40B4-BE49-F238E27FC236}">
                  <a16:creationId xmlns:a16="http://schemas.microsoft.com/office/drawing/2014/main" id="{0F535928-9615-4184-BB79-D5320ECBE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0" y="20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92" name="Line 88">
              <a:extLst>
                <a:ext uri="{FF2B5EF4-FFF2-40B4-BE49-F238E27FC236}">
                  <a16:creationId xmlns:a16="http://schemas.microsoft.com/office/drawing/2014/main" id="{76C94919-38FE-49E6-A869-BD8B8C0D4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0" y="29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93" name="Line 89">
              <a:extLst>
                <a:ext uri="{FF2B5EF4-FFF2-40B4-BE49-F238E27FC236}">
                  <a16:creationId xmlns:a16="http://schemas.microsoft.com/office/drawing/2014/main" id="{2E931BBE-5203-4261-97AF-219C18179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0" y="3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94" name="Line 90">
              <a:extLst>
                <a:ext uri="{FF2B5EF4-FFF2-40B4-BE49-F238E27FC236}">
                  <a16:creationId xmlns:a16="http://schemas.microsoft.com/office/drawing/2014/main" id="{82B06F65-EEE4-4348-9799-1DDB32C12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" y="37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95" name="Line 91">
              <a:extLst>
                <a:ext uri="{FF2B5EF4-FFF2-40B4-BE49-F238E27FC236}">
                  <a16:creationId xmlns:a16="http://schemas.microsoft.com/office/drawing/2014/main" id="{75148CF7-285F-4EBF-A30D-55F494F19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3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96" name="Line 92">
              <a:extLst>
                <a:ext uri="{FF2B5EF4-FFF2-40B4-BE49-F238E27FC236}">
                  <a16:creationId xmlns:a16="http://schemas.microsoft.com/office/drawing/2014/main" id="{6FDE65F9-6450-495F-B3B9-0939D792B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387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397" name="Line 93">
              <a:extLst>
                <a:ext uri="{FF2B5EF4-FFF2-40B4-BE49-F238E27FC236}">
                  <a16:creationId xmlns:a16="http://schemas.microsoft.com/office/drawing/2014/main" id="{68953C06-7356-4904-A38C-C9FE6CF65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1664"/>
              <a:ext cx="0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54398" name="Group 94">
            <a:extLst>
              <a:ext uri="{FF2B5EF4-FFF2-40B4-BE49-F238E27FC236}">
                <a16:creationId xmlns:a16="http://schemas.microsoft.com/office/drawing/2014/main" id="{799DEACE-4917-4A9E-97C7-6E2B83AB3D8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65400"/>
            <a:ext cx="1079500" cy="2971800"/>
            <a:chOff x="1440" y="1616"/>
            <a:chExt cx="680" cy="1872"/>
          </a:xfrm>
        </p:grpSpPr>
        <p:sp>
          <p:nvSpPr>
            <p:cNvPr id="354399" name="Line 95">
              <a:extLst>
                <a:ext uri="{FF2B5EF4-FFF2-40B4-BE49-F238E27FC236}">
                  <a16:creationId xmlns:a16="http://schemas.microsoft.com/office/drawing/2014/main" id="{5423C938-FF24-4321-97D2-A7FB1EC65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20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400" name="Line 96">
              <a:extLst>
                <a:ext uri="{FF2B5EF4-FFF2-40B4-BE49-F238E27FC236}">
                  <a16:creationId xmlns:a16="http://schemas.microsoft.com/office/drawing/2014/main" id="{5C6ED8A7-85A4-4DA9-B806-06989D7E5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29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401" name="Line 97">
              <a:extLst>
                <a:ext uri="{FF2B5EF4-FFF2-40B4-BE49-F238E27FC236}">
                  <a16:creationId xmlns:a16="http://schemas.microsoft.com/office/drawing/2014/main" id="{5837E45F-508A-4FD2-A02C-1DB41B956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3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402" name="Oval 98">
              <a:extLst>
                <a:ext uri="{FF2B5EF4-FFF2-40B4-BE49-F238E27FC236}">
                  <a16:creationId xmlns:a16="http://schemas.microsoft.com/office/drawing/2014/main" id="{374F1D44-2D89-43CD-BA69-52D0F7469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6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403" name="Oval 99">
              <a:extLst>
                <a:ext uri="{FF2B5EF4-FFF2-40B4-BE49-F238E27FC236}">
                  <a16:creationId xmlns:a16="http://schemas.microsoft.com/office/drawing/2014/main" id="{8E52A9E0-CC43-4352-91C1-BB61488B1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0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404" name="Line 100">
              <a:extLst>
                <a:ext uri="{FF2B5EF4-FFF2-40B4-BE49-F238E27FC236}">
                  <a16:creationId xmlns:a16="http://schemas.microsoft.com/office/drawing/2014/main" id="{2CE73626-96D7-4D56-A3F9-F23728AE8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8" y="19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405" name="Oval 101">
              <a:extLst>
                <a:ext uri="{FF2B5EF4-FFF2-40B4-BE49-F238E27FC236}">
                  <a16:creationId xmlns:a16="http://schemas.microsoft.com/office/drawing/2014/main" id="{E206984F-83E4-46A5-9F9E-C6B10D83B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9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406" name="Line 102">
              <a:extLst>
                <a:ext uri="{FF2B5EF4-FFF2-40B4-BE49-F238E27FC236}">
                  <a16:creationId xmlns:a16="http://schemas.microsoft.com/office/drawing/2014/main" id="{D6DB1D7A-E8D1-4F77-9F29-57DEA9F22B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6" y="2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407" name="Oval 103">
              <a:extLst>
                <a:ext uri="{FF2B5EF4-FFF2-40B4-BE49-F238E27FC236}">
                  <a16:creationId xmlns:a16="http://schemas.microsoft.com/office/drawing/2014/main" id="{FE138B9E-AFCB-4047-B0C0-9BD96316F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3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4408" name="Line 104">
              <a:extLst>
                <a:ext uri="{FF2B5EF4-FFF2-40B4-BE49-F238E27FC236}">
                  <a16:creationId xmlns:a16="http://schemas.microsoft.com/office/drawing/2014/main" id="{1E11372C-5127-40CA-95D1-339402EFF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6" y="3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4409" name="Line 105">
              <a:extLst>
                <a:ext uri="{FF2B5EF4-FFF2-40B4-BE49-F238E27FC236}">
                  <a16:creationId xmlns:a16="http://schemas.microsoft.com/office/drawing/2014/main" id="{9C1C52AF-3F05-4DB3-8F6E-C164270E6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54410" name="Text Box 106">
            <a:extLst>
              <a:ext uri="{FF2B5EF4-FFF2-40B4-BE49-F238E27FC236}">
                <a16:creationId xmlns:a16="http://schemas.microsoft.com/office/drawing/2014/main" id="{E89F1B4D-8F2B-46FA-99EB-D254CDC74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354411" name="Text Box 107">
            <a:extLst>
              <a:ext uri="{FF2B5EF4-FFF2-40B4-BE49-F238E27FC236}">
                <a16:creationId xmlns:a16="http://schemas.microsoft.com/office/drawing/2014/main" id="{2DDB1A14-204A-44D2-A0A4-850C7A11E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668338"/>
            <a:ext cx="6408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/>
              <a:t>Design a circuit using 74LS147 to detect the depressing of the number pad (like the one on a calculator). Generate a normal BCD code to show on 4 LEDs.</a:t>
            </a:r>
          </a:p>
        </p:txBody>
      </p:sp>
      <p:sp>
        <p:nvSpPr>
          <p:cNvPr id="354412" name="AutoShape 108">
            <a:extLst>
              <a:ext uri="{FF2B5EF4-FFF2-40B4-BE49-F238E27FC236}">
                <a16:creationId xmlns:a16="http://schemas.microsoft.com/office/drawing/2014/main" id="{85051538-0475-4CFE-B977-2D3DDB045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286250"/>
            <a:ext cx="2900363" cy="1752600"/>
          </a:xfrm>
          <a:prstGeom prst="wedgeRoundRectCallout">
            <a:avLst>
              <a:gd name="adj1" fmla="val -139981"/>
              <a:gd name="adj2" fmla="val -96287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Every input is connected to a pull-up resistor. For space constraint, only one is shown.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4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ooter Placeholder 3">
            <a:extLst>
              <a:ext uri="{FF2B5EF4-FFF2-40B4-BE49-F238E27FC236}">
                <a16:creationId xmlns:a16="http://schemas.microsoft.com/office/drawing/2014/main" id="{91DE9228-4B86-4E21-9DE2-802D8F0B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14" name="Slide Number Placeholder 4">
            <a:extLst>
              <a:ext uri="{FF2B5EF4-FFF2-40B4-BE49-F238E27FC236}">
                <a16:creationId xmlns:a16="http://schemas.microsoft.com/office/drawing/2014/main" id="{CEEA82EE-12BE-4E48-81E9-B909A52D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45C6-2DC0-4474-88E6-053A5C7C21B4}" type="slidenum">
              <a:rPr lang="en-GB" altLang="en-US"/>
              <a:pPr/>
              <a:t>55</a:t>
            </a:fld>
            <a:endParaRPr lang="en-GB" altLang="en-US" sz="1400"/>
          </a:p>
        </p:txBody>
      </p:sp>
      <p:grpSp>
        <p:nvGrpSpPr>
          <p:cNvPr id="355330" name="Group 2">
            <a:extLst>
              <a:ext uri="{FF2B5EF4-FFF2-40B4-BE49-F238E27FC236}">
                <a16:creationId xmlns:a16="http://schemas.microsoft.com/office/drawing/2014/main" id="{976A3BE2-A27D-4A55-A17E-6297EA7D3B9B}"/>
              </a:ext>
            </a:extLst>
          </p:cNvPr>
          <p:cNvGrpSpPr>
            <a:grpSpLocks/>
          </p:cNvGrpSpPr>
          <p:nvPr/>
        </p:nvGrpSpPr>
        <p:grpSpPr bwMode="auto">
          <a:xfrm>
            <a:off x="2984500" y="2260600"/>
            <a:ext cx="2590800" cy="3657600"/>
            <a:chOff x="1880" y="1424"/>
            <a:chExt cx="1632" cy="2304"/>
          </a:xfrm>
        </p:grpSpPr>
        <p:sp>
          <p:nvSpPr>
            <p:cNvPr id="355331" name="Rectangle 3">
              <a:extLst>
                <a:ext uri="{FF2B5EF4-FFF2-40B4-BE49-F238E27FC236}">
                  <a16:creationId xmlns:a16="http://schemas.microsoft.com/office/drawing/2014/main" id="{4716458E-C63C-42AA-A934-073E41D4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520"/>
              <a:ext cx="720" cy="2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 sz="1600" b="1"/>
                <a:t>74147</a:t>
              </a:r>
            </a:p>
            <a:p>
              <a:r>
                <a:rPr lang="en-GB" altLang="en-US" b="1"/>
                <a:t>Decimal-to-BCD</a:t>
              </a:r>
            </a:p>
            <a:p>
              <a:r>
                <a:rPr lang="en-GB" altLang="en-US" sz="1600" b="1"/>
                <a:t>Priority</a:t>
              </a:r>
            </a:p>
            <a:p>
              <a:r>
                <a:rPr lang="en-GB" altLang="en-US" sz="1600" b="1"/>
                <a:t>Encoder</a:t>
              </a:r>
            </a:p>
          </p:txBody>
        </p:sp>
        <p:sp>
          <p:nvSpPr>
            <p:cNvPr id="355332" name="Oval 4">
              <a:extLst>
                <a:ext uri="{FF2B5EF4-FFF2-40B4-BE49-F238E27FC236}">
                  <a16:creationId xmlns:a16="http://schemas.microsoft.com/office/drawing/2014/main" id="{02143A6F-76F7-4967-8A68-BAF92A0A0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04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5333" name="Oval 5">
              <a:extLst>
                <a:ext uri="{FF2B5EF4-FFF2-40B4-BE49-F238E27FC236}">
                  <a16:creationId xmlns:a16="http://schemas.microsoft.com/office/drawing/2014/main" id="{9411F64C-49A0-4357-ABEF-50149EB6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91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5334" name="Oval 6">
              <a:extLst>
                <a:ext uri="{FF2B5EF4-FFF2-40B4-BE49-F238E27FC236}">
                  <a16:creationId xmlns:a16="http://schemas.microsoft.com/office/drawing/2014/main" id="{D54C0973-67ED-4589-97F1-84E74EC6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33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5335" name="Oval 7">
              <a:extLst>
                <a:ext uri="{FF2B5EF4-FFF2-40B4-BE49-F238E27FC236}">
                  <a16:creationId xmlns:a16="http://schemas.microsoft.com/office/drawing/2014/main" id="{EF38FD3E-6F32-4ADE-BC34-607C44AEC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166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5336" name="Oval 8">
              <a:extLst>
                <a:ext uri="{FF2B5EF4-FFF2-40B4-BE49-F238E27FC236}">
                  <a16:creationId xmlns:a16="http://schemas.microsoft.com/office/drawing/2014/main" id="{0374A11A-20C6-47C5-B033-FF56881C8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190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5337" name="Oval 9">
              <a:extLst>
                <a:ext uri="{FF2B5EF4-FFF2-40B4-BE49-F238E27FC236}">
                  <a16:creationId xmlns:a16="http://schemas.microsoft.com/office/drawing/2014/main" id="{5FBB344F-393A-4884-9EE1-E273E6769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1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5338" name="Oval 10">
              <a:extLst>
                <a:ext uri="{FF2B5EF4-FFF2-40B4-BE49-F238E27FC236}">
                  <a16:creationId xmlns:a16="http://schemas.microsoft.com/office/drawing/2014/main" id="{D300E43F-E7CC-46E3-9E7E-EB8F4850F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48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5339" name="Line 11">
              <a:extLst>
                <a:ext uri="{FF2B5EF4-FFF2-40B4-BE49-F238E27FC236}">
                  <a16:creationId xmlns:a16="http://schemas.microsoft.com/office/drawing/2014/main" id="{710CD5A4-BDAC-4C6C-9188-150EE5525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0" y="20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5340" name="Line 12">
              <a:extLst>
                <a:ext uri="{FF2B5EF4-FFF2-40B4-BE49-F238E27FC236}">
                  <a16:creationId xmlns:a16="http://schemas.microsoft.com/office/drawing/2014/main" id="{3630FFA3-BF54-45C0-AE3F-95A09D59E8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0" y="29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5341" name="Line 13">
              <a:extLst>
                <a:ext uri="{FF2B5EF4-FFF2-40B4-BE49-F238E27FC236}">
                  <a16:creationId xmlns:a16="http://schemas.microsoft.com/office/drawing/2014/main" id="{747A6186-6FD0-4263-A2CE-F486964E1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0" y="3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5342" name="Text Box 14">
              <a:extLst>
                <a:ext uri="{FF2B5EF4-FFF2-40B4-BE49-F238E27FC236}">
                  <a16:creationId xmlns:a16="http://schemas.microsoft.com/office/drawing/2014/main" id="{04EBEA27-1A87-4EF9-B556-F4F5D869F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2192"/>
              <a:ext cx="14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30000"/>
                </a:lnSpc>
              </a:pPr>
              <a:r>
                <a:rPr lang="en-GB" altLang="en-US" sz="1600" b="1"/>
                <a:t>.</a:t>
              </a:r>
            </a:p>
            <a:p>
              <a:pPr algn="l">
                <a:lnSpc>
                  <a:spcPct val="30000"/>
                </a:lnSpc>
              </a:pPr>
              <a:r>
                <a:rPr lang="en-GB" altLang="en-US" sz="1600" b="1"/>
                <a:t>.</a:t>
              </a:r>
            </a:p>
            <a:p>
              <a:pPr algn="l">
                <a:lnSpc>
                  <a:spcPct val="30000"/>
                </a:lnSpc>
              </a:pPr>
              <a:r>
                <a:rPr lang="en-GB" altLang="en-US" sz="1600" b="1"/>
                <a:t>.</a:t>
              </a:r>
            </a:p>
            <a:p>
              <a:pPr algn="l">
                <a:lnSpc>
                  <a:spcPct val="30000"/>
                </a:lnSpc>
              </a:pPr>
              <a:r>
                <a:rPr lang="en-GB" altLang="en-US" sz="1600" b="1"/>
                <a:t>.</a:t>
              </a:r>
            </a:p>
            <a:p>
              <a:pPr algn="l">
                <a:lnSpc>
                  <a:spcPct val="30000"/>
                </a:lnSpc>
              </a:pPr>
              <a:r>
                <a:rPr lang="en-GB" altLang="en-US" sz="1600" b="1"/>
                <a:t>.</a:t>
              </a:r>
            </a:p>
          </p:txBody>
        </p:sp>
        <p:sp>
          <p:nvSpPr>
            <p:cNvPr id="355343" name="Text Box 15">
              <a:extLst>
                <a:ext uri="{FF2B5EF4-FFF2-40B4-BE49-F238E27FC236}">
                  <a16:creationId xmlns:a16="http://schemas.microsoft.com/office/drawing/2014/main" id="{303C0D6A-A67E-486E-8246-A87802F14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" y="1424"/>
              <a:ext cx="288" cy="2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GB" altLang="en-US" sz="1600" b="1" baseline="-25000"/>
            </a:p>
            <a:p>
              <a:pPr algn="l">
                <a:spcBef>
                  <a:spcPct val="0"/>
                </a:spcBef>
              </a:pPr>
              <a:endParaRPr lang="en-GB" altLang="en-US" sz="1600" b="1"/>
            </a:p>
            <a:p>
              <a:pPr algn="l">
                <a:spcBef>
                  <a:spcPct val="0"/>
                </a:spcBef>
              </a:pPr>
              <a:endParaRPr lang="en-GB" altLang="en-US" sz="1600" b="1"/>
            </a:p>
            <a:p>
              <a:pPr algn="l">
                <a:spcBef>
                  <a:spcPct val="0"/>
                </a:spcBef>
              </a:pPr>
              <a:r>
                <a:rPr lang="en-GB" altLang="en-US" sz="1600" b="1">
                  <a:solidFill>
                    <a:srgbClr val="FF0000"/>
                  </a:solidFill>
                </a:rPr>
                <a:t>/A</a:t>
              </a:r>
              <a:r>
                <a:rPr lang="en-GB" altLang="en-US" sz="1600" b="1" baseline="-25000">
                  <a:solidFill>
                    <a:srgbClr val="FF0000"/>
                  </a:solidFill>
                </a:rPr>
                <a:t>1</a:t>
              </a:r>
            </a:p>
            <a:p>
              <a:pPr algn="l"/>
              <a:endParaRPr lang="en-GB" altLang="en-US" sz="1600" b="1" baseline="-25000">
                <a:solidFill>
                  <a:srgbClr val="FF0000"/>
                </a:solidFill>
              </a:endParaRPr>
            </a:p>
            <a:p>
              <a:pPr algn="l">
                <a:lnSpc>
                  <a:spcPct val="70000"/>
                </a:lnSpc>
              </a:pPr>
              <a:endParaRPr lang="en-GB" altLang="en-US" sz="1600" b="1"/>
            </a:p>
            <a:p>
              <a:pPr algn="l">
                <a:lnSpc>
                  <a:spcPct val="70000"/>
                </a:lnSpc>
              </a:pPr>
              <a:endParaRPr lang="en-GB" altLang="en-US" sz="1600" b="1"/>
            </a:p>
            <a:p>
              <a:pPr algn="l">
                <a:lnSpc>
                  <a:spcPct val="70000"/>
                </a:lnSpc>
              </a:pPr>
              <a:endParaRPr lang="en-GB" altLang="en-US" sz="1600" b="1"/>
            </a:p>
            <a:p>
              <a:pPr algn="l">
                <a:lnSpc>
                  <a:spcPct val="70000"/>
                </a:lnSpc>
              </a:pPr>
              <a:r>
                <a:rPr lang="en-GB" altLang="en-US" sz="1600" b="1"/>
                <a:t>/A</a:t>
              </a:r>
              <a:r>
                <a:rPr lang="en-GB" altLang="en-US" sz="1600" b="1" baseline="-25000"/>
                <a:t>8</a:t>
              </a:r>
            </a:p>
            <a:p>
              <a:pPr algn="l">
                <a:lnSpc>
                  <a:spcPct val="70000"/>
                </a:lnSpc>
              </a:pPr>
              <a:endParaRPr lang="en-GB" altLang="en-US" sz="1600" b="1"/>
            </a:p>
            <a:p>
              <a:pPr algn="l">
                <a:lnSpc>
                  <a:spcPct val="70000"/>
                </a:lnSpc>
              </a:pPr>
              <a:endParaRPr lang="en-GB" altLang="en-US" sz="1600" b="1"/>
            </a:p>
            <a:p>
              <a:pPr algn="l">
                <a:lnSpc>
                  <a:spcPct val="70000"/>
                </a:lnSpc>
                <a:spcBef>
                  <a:spcPct val="0"/>
                </a:spcBef>
              </a:pPr>
              <a:r>
                <a:rPr lang="en-GB" altLang="en-US" sz="1600" b="1"/>
                <a:t>/A</a:t>
              </a:r>
              <a:r>
                <a:rPr lang="en-GB" altLang="en-US" sz="1600" b="1" baseline="-25000"/>
                <a:t>9</a:t>
              </a:r>
            </a:p>
          </p:txBody>
        </p:sp>
        <p:sp>
          <p:nvSpPr>
            <p:cNvPr id="355344" name="Text Box 16">
              <a:extLst>
                <a:ext uri="{FF2B5EF4-FFF2-40B4-BE49-F238E27FC236}">
                  <a16:creationId xmlns:a16="http://schemas.microsoft.com/office/drawing/2014/main" id="{390779DC-1168-4D0A-B64B-653C8BD92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" y="1552"/>
              <a:ext cx="328" cy="1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/O</a:t>
              </a:r>
              <a:r>
                <a:rPr lang="en-GB" altLang="en-US" sz="1600" b="1" baseline="-25000"/>
                <a:t>3</a:t>
              </a:r>
            </a:p>
            <a:p>
              <a:pPr algn="l"/>
              <a:r>
                <a:rPr lang="en-GB" altLang="en-US" sz="1600" b="1"/>
                <a:t>/O</a:t>
              </a:r>
              <a:r>
                <a:rPr lang="en-GB" altLang="en-US" sz="1600" b="1" baseline="-25000"/>
                <a:t>2</a:t>
              </a:r>
            </a:p>
            <a:p>
              <a:pPr algn="l">
                <a:spcBef>
                  <a:spcPct val="75000"/>
                </a:spcBef>
              </a:pPr>
              <a:r>
                <a:rPr lang="en-GB" altLang="en-US" sz="1600" b="1"/>
                <a:t>/O</a:t>
              </a:r>
              <a:r>
                <a:rPr lang="en-GB" altLang="en-US" sz="1600" b="1" baseline="-25000"/>
                <a:t>1</a:t>
              </a:r>
              <a:r>
                <a:rPr lang="en-GB" altLang="en-US" sz="1600" b="1"/>
                <a:t> </a:t>
              </a:r>
            </a:p>
            <a:p>
              <a:pPr algn="l" eaLnBrk="0" hangingPunct="0">
                <a:spcBef>
                  <a:spcPct val="0"/>
                </a:spcBef>
              </a:pPr>
              <a:endParaRPr lang="en-GB" altLang="en-US" sz="1600" b="1"/>
            </a:p>
            <a:p>
              <a:pPr algn="l" eaLnBrk="0" hangingPunct="0">
                <a:spcBef>
                  <a:spcPct val="0"/>
                </a:spcBef>
              </a:pPr>
              <a:r>
                <a:rPr lang="en-GB" altLang="en-US" sz="1600" b="1"/>
                <a:t>/O</a:t>
              </a:r>
              <a:r>
                <a:rPr lang="en-GB" altLang="en-US" sz="1600" b="1" baseline="-25000"/>
                <a:t>0</a:t>
              </a:r>
            </a:p>
          </p:txBody>
        </p:sp>
      </p:grpSp>
      <p:grpSp>
        <p:nvGrpSpPr>
          <p:cNvPr id="355345" name="Group 17">
            <a:extLst>
              <a:ext uri="{FF2B5EF4-FFF2-40B4-BE49-F238E27FC236}">
                <a16:creationId xmlns:a16="http://schemas.microsoft.com/office/drawing/2014/main" id="{357986CA-786A-4FFC-8AA1-54D59249A752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578100"/>
            <a:ext cx="1752600" cy="1603375"/>
            <a:chOff x="3160" y="1616"/>
            <a:chExt cx="1104" cy="1010"/>
          </a:xfrm>
        </p:grpSpPr>
        <p:grpSp>
          <p:nvGrpSpPr>
            <p:cNvPr id="355346" name="Group 18">
              <a:extLst>
                <a:ext uri="{FF2B5EF4-FFF2-40B4-BE49-F238E27FC236}">
                  <a16:creationId xmlns:a16="http://schemas.microsoft.com/office/drawing/2014/main" id="{365B8B08-3654-437A-99A7-0781F599C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1616"/>
              <a:ext cx="1104" cy="194"/>
              <a:chOff x="3648" y="1632"/>
              <a:chExt cx="1104" cy="194"/>
            </a:xfrm>
          </p:grpSpPr>
          <p:grpSp>
            <p:nvGrpSpPr>
              <p:cNvPr id="355347" name="Group 19">
                <a:extLst>
                  <a:ext uri="{FF2B5EF4-FFF2-40B4-BE49-F238E27FC236}">
                    <a16:creationId xmlns:a16="http://schemas.microsoft.com/office/drawing/2014/main" id="{990E8596-E1D9-4C5C-9466-C3F6DA38B7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1632"/>
                <a:ext cx="914" cy="194"/>
                <a:chOff x="3648" y="1632"/>
                <a:chExt cx="914" cy="194"/>
              </a:xfrm>
            </p:grpSpPr>
            <p:sp>
              <p:nvSpPr>
                <p:cNvPr id="355348" name="Line 20">
                  <a:extLst>
                    <a:ext uri="{FF2B5EF4-FFF2-40B4-BE49-F238E27FC236}">
                      <a16:creationId xmlns:a16="http://schemas.microsoft.com/office/drawing/2014/main" id="{B7E63B3B-03AF-4852-A1EC-8AB5176E89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48" y="172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55349" name="AutoShape 21">
                  <a:extLst>
                    <a:ext uri="{FF2B5EF4-FFF2-40B4-BE49-F238E27FC236}">
                      <a16:creationId xmlns:a16="http://schemas.microsoft.com/office/drawing/2014/main" id="{1CA831B8-C7A0-48A9-8549-8DD4529B5A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384084">
                  <a:off x="4247" y="1609"/>
                  <a:ext cx="194" cy="239"/>
                </a:xfrm>
                <a:prstGeom prst="flowChartExtra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55350" name="Oval 22">
                  <a:extLst>
                    <a:ext uri="{FF2B5EF4-FFF2-40B4-BE49-F238E27FC236}">
                      <a16:creationId xmlns:a16="http://schemas.microsoft.com/office/drawing/2014/main" id="{DBD7E8A1-DD38-46D2-8B5E-84A3D088F2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6" y="1682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355351" name="Line 23">
                <a:extLst>
                  <a:ext uri="{FF2B5EF4-FFF2-40B4-BE49-F238E27FC236}">
                    <a16:creationId xmlns:a16="http://schemas.microsoft.com/office/drawing/2014/main" id="{42686C84-9911-4000-A41E-93EDF7B69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55352" name="Group 24">
              <a:extLst>
                <a:ext uri="{FF2B5EF4-FFF2-40B4-BE49-F238E27FC236}">
                  <a16:creationId xmlns:a16="http://schemas.microsoft.com/office/drawing/2014/main" id="{E85E0BA1-6AF2-4F45-909F-08FA05043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1856"/>
              <a:ext cx="1056" cy="194"/>
              <a:chOff x="3160" y="1856"/>
              <a:chExt cx="1056" cy="194"/>
            </a:xfrm>
          </p:grpSpPr>
          <p:sp>
            <p:nvSpPr>
              <p:cNvPr id="355353" name="Line 25">
                <a:extLst>
                  <a:ext uri="{FF2B5EF4-FFF2-40B4-BE49-F238E27FC236}">
                    <a16:creationId xmlns:a16="http://schemas.microsoft.com/office/drawing/2014/main" id="{8CF7BA03-5526-4373-AE39-92B250A24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0" y="1952"/>
                <a:ext cx="5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5354" name="AutoShape 26">
                <a:extLst>
                  <a:ext uri="{FF2B5EF4-FFF2-40B4-BE49-F238E27FC236}">
                    <a16:creationId xmlns:a16="http://schemas.microsoft.com/office/drawing/2014/main" id="{89C30C0C-C7A0-4C8A-9EF9-CB9378D5D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384084">
                <a:off x="3747" y="1843"/>
                <a:ext cx="194" cy="219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5355" name="Oval 27">
                <a:extLst>
                  <a:ext uri="{FF2B5EF4-FFF2-40B4-BE49-F238E27FC236}">
                    <a16:creationId xmlns:a16="http://schemas.microsoft.com/office/drawing/2014/main" id="{762D868A-5125-4323-A1D1-BBCB94512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906"/>
                <a:ext cx="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5356" name="Line 28">
                <a:extLst>
                  <a:ext uri="{FF2B5EF4-FFF2-40B4-BE49-F238E27FC236}">
                    <a16:creationId xmlns:a16="http://schemas.microsoft.com/office/drawing/2014/main" id="{A9662C5B-CC90-4E7C-9C72-3BB9490EB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1" y="1952"/>
                <a:ext cx="1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55357" name="Group 29">
              <a:extLst>
                <a:ext uri="{FF2B5EF4-FFF2-40B4-BE49-F238E27FC236}">
                  <a16:creationId xmlns:a16="http://schemas.microsoft.com/office/drawing/2014/main" id="{45B4A975-25E6-4767-AE2F-DD3504DAA4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2144"/>
              <a:ext cx="1104" cy="194"/>
              <a:chOff x="3648" y="1632"/>
              <a:chExt cx="1104" cy="194"/>
            </a:xfrm>
          </p:grpSpPr>
          <p:grpSp>
            <p:nvGrpSpPr>
              <p:cNvPr id="355358" name="Group 30">
                <a:extLst>
                  <a:ext uri="{FF2B5EF4-FFF2-40B4-BE49-F238E27FC236}">
                    <a16:creationId xmlns:a16="http://schemas.microsoft.com/office/drawing/2014/main" id="{19DED13C-F706-4AF4-B0E8-D81E7185FF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1632"/>
                <a:ext cx="914" cy="194"/>
                <a:chOff x="3648" y="1632"/>
                <a:chExt cx="914" cy="194"/>
              </a:xfrm>
            </p:grpSpPr>
            <p:sp>
              <p:nvSpPr>
                <p:cNvPr id="355359" name="Line 31">
                  <a:extLst>
                    <a:ext uri="{FF2B5EF4-FFF2-40B4-BE49-F238E27FC236}">
                      <a16:creationId xmlns:a16="http://schemas.microsoft.com/office/drawing/2014/main" id="{1B68828D-98AA-4C02-A69E-4FC69096C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48" y="172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55360" name="AutoShape 32">
                  <a:extLst>
                    <a:ext uri="{FF2B5EF4-FFF2-40B4-BE49-F238E27FC236}">
                      <a16:creationId xmlns:a16="http://schemas.microsoft.com/office/drawing/2014/main" id="{CFE11819-9335-4C77-A81D-D23639B5F9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384084">
                  <a:off x="4247" y="1609"/>
                  <a:ext cx="194" cy="239"/>
                </a:xfrm>
                <a:prstGeom prst="flowChartExtra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55361" name="Oval 33">
                  <a:extLst>
                    <a:ext uri="{FF2B5EF4-FFF2-40B4-BE49-F238E27FC236}">
                      <a16:creationId xmlns:a16="http://schemas.microsoft.com/office/drawing/2014/main" id="{34D681C5-4E26-4349-8EFE-656D6A7DB1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6" y="1682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355362" name="Line 34">
                <a:extLst>
                  <a:ext uri="{FF2B5EF4-FFF2-40B4-BE49-F238E27FC236}">
                    <a16:creationId xmlns:a16="http://schemas.microsoft.com/office/drawing/2014/main" id="{C56CCF9F-39E5-4D88-A0F8-8ECE4847B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55363" name="Group 35">
              <a:extLst>
                <a:ext uri="{FF2B5EF4-FFF2-40B4-BE49-F238E27FC236}">
                  <a16:creationId xmlns:a16="http://schemas.microsoft.com/office/drawing/2014/main" id="{68D66374-BF22-4B8E-97B8-BD7B983BBD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2432"/>
              <a:ext cx="1104" cy="194"/>
              <a:chOff x="3648" y="1632"/>
              <a:chExt cx="1104" cy="194"/>
            </a:xfrm>
          </p:grpSpPr>
          <p:grpSp>
            <p:nvGrpSpPr>
              <p:cNvPr id="355364" name="Group 36">
                <a:extLst>
                  <a:ext uri="{FF2B5EF4-FFF2-40B4-BE49-F238E27FC236}">
                    <a16:creationId xmlns:a16="http://schemas.microsoft.com/office/drawing/2014/main" id="{BCCEB594-82E1-41B6-87E9-311DE950B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1632"/>
                <a:ext cx="914" cy="194"/>
                <a:chOff x="3648" y="1632"/>
                <a:chExt cx="914" cy="194"/>
              </a:xfrm>
            </p:grpSpPr>
            <p:sp>
              <p:nvSpPr>
                <p:cNvPr id="355365" name="Line 37">
                  <a:extLst>
                    <a:ext uri="{FF2B5EF4-FFF2-40B4-BE49-F238E27FC236}">
                      <a16:creationId xmlns:a16="http://schemas.microsoft.com/office/drawing/2014/main" id="{EC0197E8-5991-478B-A6F2-2ECA795304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48" y="172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55366" name="AutoShape 38">
                  <a:extLst>
                    <a:ext uri="{FF2B5EF4-FFF2-40B4-BE49-F238E27FC236}">
                      <a16:creationId xmlns:a16="http://schemas.microsoft.com/office/drawing/2014/main" id="{A6C6D501-949D-4FF7-A57C-73580BA17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384084">
                  <a:off x="4247" y="1609"/>
                  <a:ext cx="194" cy="239"/>
                </a:xfrm>
                <a:prstGeom prst="flowChartExtra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55367" name="Oval 39">
                  <a:extLst>
                    <a:ext uri="{FF2B5EF4-FFF2-40B4-BE49-F238E27FC236}">
                      <a16:creationId xmlns:a16="http://schemas.microsoft.com/office/drawing/2014/main" id="{5B6D017A-3AFD-4E23-A7BA-F15E7FB6E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6" y="1682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355368" name="Line 40">
                <a:extLst>
                  <a:ext uri="{FF2B5EF4-FFF2-40B4-BE49-F238E27FC236}">
                    <a16:creationId xmlns:a16="http://schemas.microsoft.com/office/drawing/2014/main" id="{EF2DD8CB-2FC4-4670-857D-304896D14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355369" name="Group 41">
            <a:extLst>
              <a:ext uri="{FF2B5EF4-FFF2-40B4-BE49-F238E27FC236}">
                <a16:creationId xmlns:a16="http://schemas.microsoft.com/office/drawing/2014/main" id="{0D826471-EED0-44F6-8F4A-7694C785EFA2}"/>
              </a:ext>
            </a:extLst>
          </p:cNvPr>
          <p:cNvGrpSpPr>
            <a:grpSpLocks/>
          </p:cNvGrpSpPr>
          <p:nvPr/>
        </p:nvGrpSpPr>
        <p:grpSpPr bwMode="auto">
          <a:xfrm>
            <a:off x="6864350" y="2586038"/>
            <a:ext cx="1384300" cy="1676400"/>
            <a:chOff x="4472" y="1568"/>
            <a:chExt cx="872" cy="1056"/>
          </a:xfrm>
        </p:grpSpPr>
        <p:sp>
          <p:nvSpPr>
            <p:cNvPr id="355370" name="AutoShape 42">
              <a:extLst>
                <a:ext uri="{FF2B5EF4-FFF2-40B4-BE49-F238E27FC236}">
                  <a16:creationId xmlns:a16="http://schemas.microsoft.com/office/drawing/2014/main" id="{DCB7A3AB-5673-48A3-8E2B-CC33F0D40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" y="1568"/>
              <a:ext cx="144" cy="1056"/>
            </a:xfrm>
            <a:prstGeom prst="righ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5371" name="Text Box 43">
              <a:extLst>
                <a:ext uri="{FF2B5EF4-FFF2-40B4-BE49-F238E27FC236}">
                  <a16:creationId xmlns:a16="http://schemas.microsoft.com/office/drawing/2014/main" id="{04B4F4F1-45BD-473C-94B1-28984583C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6" y="1880"/>
              <a:ext cx="588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800" b="1">
                  <a:solidFill>
                    <a:srgbClr val="CC3300"/>
                  </a:solidFill>
                </a:rPr>
                <a:t>Normal</a:t>
              </a:r>
            </a:p>
            <a:p>
              <a:pPr algn="l"/>
              <a:r>
                <a:rPr lang="en-GB" altLang="en-US" sz="1800" b="1">
                  <a:solidFill>
                    <a:srgbClr val="CC3300"/>
                  </a:solidFill>
                </a:rPr>
                <a:t>BCD</a:t>
              </a:r>
            </a:p>
          </p:txBody>
        </p:sp>
      </p:grpSp>
      <p:grpSp>
        <p:nvGrpSpPr>
          <p:cNvPr id="355372" name="Group 44">
            <a:extLst>
              <a:ext uri="{FF2B5EF4-FFF2-40B4-BE49-F238E27FC236}">
                <a16:creationId xmlns:a16="http://schemas.microsoft.com/office/drawing/2014/main" id="{14CD9CFB-8A23-4408-97B2-2567E6D0DBF3}"/>
              </a:ext>
            </a:extLst>
          </p:cNvPr>
          <p:cNvGrpSpPr>
            <a:grpSpLocks/>
          </p:cNvGrpSpPr>
          <p:nvPr/>
        </p:nvGrpSpPr>
        <p:grpSpPr bwMode="auto">
          <a:xfrm>
            <a:off x="2603500" y="1652588"/>
            <a:ext cx="673100" cy="989012"/>
            <a:chOff x="1640" y="1041"/>
            <a:chExt cx="424" cy="623"/>
          </a:xfrm>
        </p:grpSpPr>
        <p:grpSp>
          <p:nvGrpSpPr>
            <p:cNvPr id="355373" name="Group 45">
              <a:extLst>
                <a:ext uri="{FF2B5EF4-FFF2-40B4-BE49-F238E27FC236}">
                  <a16:creationId xmlns:a16="http://schemas.microsoft.com/office/drawing/2014/main" id="{6F14BD59-A265-43C1-9464-80A987EB38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8" y="1232"/>
              <a:ext cx="96" cy="288"/>
              <a:chOff x="720" y="2112"/>
              <a:chExt cx="96" cy="432"/>
            </a:xfrm>
          </p:grpSpPr>
          <p:sp>
            <p:nvSpPr>
              <p:cNvPr id="355374" name="Line 46">
                <a:extLst>
                  <a:ext uri="{FF2B5EF4-FFF2-40B4-BE49-F238E27FC236}">
                    <a16:creationId xmlns:a16="http://schemas.microsoft.com/office/drawing/2014/main" id="{4649E62C-F3D1-4C2D-B919-6B4BCA96D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11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5375" name="Line 47">
                <a:extLst>
                  <a:ext uri="{FF2B5EF4-FFF2-40B4-BE49-F238E27FC236}">
                    <a16:creationId xmlns:a16="http://schemas.microsoft.com/office/drawing/2014/main" id="{AE4B2E7E-BB43-458D-8775-1FF24E024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21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5376" name="Line 48">
                <a:extLst>
                  <a:ext uri="{FF2B5EF4-FFF2-40B4-BE49-F238E27FC236}">
                    <a16:creationId xmlns:a16="http://schemas.microsoft.com/office/drawing/2014/main" id="{441BDFFF-2341-4ED2-B87D-79AA41686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2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5377" name="Line 49">
                <a:extLst>
                  <a:ext uri="{FF2B5EF4-FFF2-40B4-BE49-F238E27FC236}">
                    <a16:creationId xmlns:a16="http://schemas.microsoft.com/office/drawing/2014/main" id="{96241A3F-99C1-4D22-B68F-9A7B53310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23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5378" name="Line 50">
                <a:extLst>
                  <a:ext uri="{FF2B5EF4-FFF2-40B4-BE49-F238E27FC236}">
                    <a16:creationId xmlns:a16="http://schemas.microsoft.com/office/drawing/2014/main" id="{F9BC0668-0C07-4B5F-B9F0-A19CB8691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0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5379" name="Line 51">
                <a:extLst>
                  <a:ext uri="{FF2B5EF4-FFF2-40B4-BE49-F238E27FC236}">
                    <a16:creationId xmlns:a16="http://schemas.microsoft.com/office/drawing/2014/main" id="{7922DCFF-ADB8-4FF3-96F8-F0389D34E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24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55380" name="Line 52">
              <a:extLst>
                <a:ext uri="{FF2B5EF4-FFF2-40B4-BE49-F238E27FC236}">
                  <a16:creationId xmlns:a16="http://schemas.microsoft.com/office/drawing/2014/main" id="{B0CE92D0-4D28-4CD6-863D-41EC73A09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" y="15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5381" name="Line 53">
              <a:extLst>
                <a:ext uri="{FF2B5EF4-FFF2-40B4-BE49-F238E27FC236}">
                  <a16:creationId xmlns:a16="http://schemas.microsoft.com/office/drawing/2014/main" id="{253EC00C-23CA-460F-A03F-FA9E944C26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8" y="11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5382" name="Line 54">
              <a:extLst>
                <a:ext uri="{FF2B5EF4-FFF2-40B4-BE49-F238E27FC236}">
                  <a16:creationId xmlns:a16="http://schemas.microsoft.com/office/drawing/2014/main" id="{EB4DEA74-34DD-46B8-B039-8C23D238C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0" y="11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5383" name="Text Box 55">
              <a:extLst>
                <a:ext uri="{FF2B5EF4-FFF2-40B4-BE49-F238E27FC236}">
                  <a16:creationId xmlns:a16="http://schemas.microsoft.com/office/drawing/2014/main" id="{B1FACF7E-C9C4-4709-AAC0-67E28238F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1041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5V</a:t>
              </a:r>
            </a:p>
          </p:txBody>
        </p:sp>
      </p:grpSp>
      <p:grpSp>
        <p:nvGrpSpPr>
          <p:cNvPr id="355384" name="Group 56">
            <a:extLst>
              <a:ext uri="{FF2B5EF4-FFF2-40B4-BE49-F238E27FC236}">
                <a16:creationId xmlns:a16="http://schemas.microsoft.com/office/drawing/2014/main" id="{570A5EC9-2951-4D99-90B3-45CE6A3C343D}"/>
              </a:ext>
            </a:extLst>
          </p:cNvPr>
          <p:cNvGrpSpPr>
            <a:grpSpLocks/>
          </p:cNvGrpSpPr>
          <p:nvPr/>
        </p:nvGrpSpPr>
        <p:grpSpPr bwMode="auto">
          <a:xfrm>
            <a:off x="636588" y="862013"/>
            <a:ext cx="652462" cy="657225"/>
            <a:chOff x="1020" y="1344"/>
            <a:chExt cx="411" cy="414"/>
          </a:xfrm>
        </p:grpSpPr>
        <p:sp>
          <p:nvSpPr>
            <p:cNvPr id="355385" name="Rectangle 57">
              <a:extLst>
                <a:ext uri="{FF2B5EF4-FFF2-40B4-BE49-F238E27FC236}">
                  <a16:creationId xmlns:a16="http://schemas.microsoft.com/office/drawing/2014/main" id="{E98820F9-A25E-4B83-B4F0-924D946927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5386" name="AutoShape 58">
              <a:extLst>
                <a:ext uri="{FF2B5EF4-FFF2-40B4-BE49-F238E27FC236}">
                  <a16:creationId xmlns:a16="http://schemas.microsoft.com/office/drawing/2014/main" id="{24E8ACCC-C2FE-4D89-88BD-628F4B6EA0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5387" name="Line 59">
              <a:extLst>
                <a:ext uri="{FF2B5EF4-FFF2-40B4-BE49-F238E27FC236}">
                  <a16:creationId xmlns:a16="http://schemas.microsoft.com/office/drawing/2014/main" id="{251D07A1-809F-4A13-997F-2BABB4A55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55389" name="Oval 61">
            <a:extLst>
              <a:ext uri="{FF2B5EF4-FFF2-40B4-BE49-F238E27FC236}">
                <a16:creationId xmlns:a16="http://schemas.microsoft.com/office/drawing/2014/main" id="{635F1F8B-D3DA-4AE8-838B-3AAE36A51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2565400"/>
            <a:ext cx="762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5390" name="Oval 62">
            <a:extLst>
              <a:ext uri="{FF2B5EF4-FFF2-40B4-BE49-F238E27FC236}">
                <a16:creationId xmlns:a16="http://schemas.microsoft.com/office/drawing/2014/main" id="{D106183B-2751-4ABB-AB7C-5F3BAA051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251200"/>
            <a:ext cx="762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5391" name="Oval 63">
            <a:extLst>
              <a:ext uri="{FF2B5EF4-FFF2-40B4-BE49-F238E27FC236}">
                <a16:creationId xmlns:a16="http://schemas.microsoft.com/office/drawing/2014/main" id="{0BFA3379-3412-4FC6-BF9D-A99D5B70B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622800"/>
            <a:ext cx="762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5392" name="Oval 64">
            <a:extLst>
              <a:ext uri="{FF2B5EF4-FFF2-40B4-BE49-F238E27FC236}">
                <a16:creationId xmlns:a16="http://schemas.microsoft.com/office/drawing/2014/main" id="{0B0D9107-9FAA-4227-8104-4775406FA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2565400"/>
            <a:ext cx="762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5393" name="Oval 65">
            <a:extLst>
              <a:ext uri="{FF2B5EF4-FFF2-40B4-BE49-F238E27FC236}">
                <a16:creationId xmlns:a16="http://schemas.microsoft.com/office/drawing/2014/main" id="{402EDCA4-B41E-4DD5-ABF7-C9659B14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3251200"/>
            <a:ext cx="762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5394" name="Oval 66">
            <a:extLst>
              <a:ext uri="{FF2B5EF4-FFF2-40B4-BE49-F238E27FC236}">
                <a16:creationId xmlns:a16="http://schemas.microsoft.com/office/drawing/2014/main" id="{C5CD5E67-61E5-4BD3-AF2E-02C78EAD7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0" y="4622800"/>
            <a:ext cx="762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5395" name="Oval 67">
            <a:extLst>
              <a:ext uri="{FF2B5EF4-FFF2-40B4-BE49-F238E27FC236}">
                <a16:creationId xmlns:a16="http://schemas.microsoft.com/office/drawing/2014/main" id="{021055AD-AE24-4868-89D7-A9A8E5490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0" y="5384800"/>
            <a:ext cx="762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5396" name="Oval 68">
            <a:extLst>
              <a:ext uri="{FF2B5EF4-FFF2-40B4-BE49-F238E27FC236}">
                <a16:creationId xmlns:a16="http://schemas.microsoft.com/office/drawing/2014/main" id="{971ACE5A-C6D8-4EB9-8A88-7FA9F36A2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5384800"/>
            <a:ext cx="762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355397" name="Group 69">
            <a:extLst>
              <a:ext uri="{FF2B5EF4-FFF2-40B4-BE49-F238E27FC236}">
                <a16:creationId xmlns:a16="http://schemas.microsoft.com/office/drawing/2014/main" id="{45C073F4-D267-40C3-BEC3-9FAE5FD5FCC9}"/>
              </a:ext>
            </a:extLst>
          </p:cNvPr>
          <p:cNvGrpSpPr>
            <a:grpSpLocks/>
          </p:cNvGrpSpPr>
          <p:nvPr/>
        </p:nvGrpSpPr>
        <p:grpSpPr bwMode="auto">
          <a:xfrm>
            <a:off x="1917700" y="5156200"/>
            <a:ext cx="381000" cy="152400"/>
            <a:chOff x="1680" y="3264"/>
            <a:chExt cx="240" cy="96"/>
          </a:xfrm>
        </p:grpSpPr>
        <p:sp>
          <p:nvSpPr>
            <p:cNvPr id="355398" name="Line 70">
              <a:extLst>
                <a:ext uri="{FF2B5EF4-FFF2-40B4-BE49-F238E27FC236}">
                  <a16:creationId xmlns:a16="http://schemas.microsoft.com/office/drawing/2014/main" id="{6D2D5DC8-C9D3-4ACD-8477-5445D5675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3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5399" name="Rectangle 71">
              <a:extLst>
                <a:ext uri="{FF2B5EF4-FFF2-40B4-BE49-F238E27FC236}">
                  <a16:creationId xmlns:a16="http://schemas.microsoft.com/office/drawing/2014/main" id="{6B27BD20-7C58-4DD3-9127-46F157F63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64"/>
              <a:ext cx="48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55400" name="Group 72">
            <a:extLst>
              <a:ext uri="{FF2B5EF4-FFF2-40B4-BE49-F238E27FC236}">
                <a16:creationId xmlns:a16="http://schemas.microsoft.com/office/drawing/2014/main" id="{DFB5AC6E-0AF6-4B40-B5D6-DE51FC36BDCF}"/>
              </a:ext>
            </a:extLst>
          </p:cNvPr>
          <p:cNvGrpSpPr>
            <a:grpSpLocks/>
          </p:cNvGrpSpPr>
          <p:nvPr/>
        </p:nvGrpSpPr>
        <p:grpSpPr bwMode="auto">
          <a:xfrm>
            <a:off x="1917700" y="4394200"/>
            <a:ext cx="381000" cy="152400"/>
            <a:chOff x="1680" y="3264"/>
            <a:chExt cx="240" cy="96"/>
          </a:xfrm>
        </p:grpSpPr>
        <p:sp>
          <p:nvSpPr>
            <p:cNvPr id="355401" name="Line 73">
              <a:extLst>
                <a:ext uri="{FF2B5EF4-FFF2-40B4-BE49-F238E27FC236}">
                  <a16:creationId xmlns:a16="http://schemas.microsoft.com/office/drawing/2014/main" id="{C5C4E521-430C-486D-8460-33B54685F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3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5402" name="Rectangle 74">
              <a:extLst>
                <a:ext uri="{FF2B5EF4-FFF2-40B4-BE49-F238E27FC236}">
                  <a16:creationId xmlns:a16="http://schemas.microsoft.com/office/drawing/2014/main" id="{37EF19F0-4939-4AB9-A129-802F8D3E7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64"/>
              <a:ext cx="48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55403" name="Group 75">
            <a:extLst>
              <a:ext uri="{FF2B5EF4-FFF2-40B4-BE49-F238E27FC236}">
                <a16:creationId xmlns:a16="http://schemas.microsoft.com/office/drawing/2014/main" id="{C03EC2B0-F845-45D1-89F1-12C7673AA1E7}"/>
              </a:ext>
            </a:extLst>
          </p:cNvPr>
          <p:cNvGrpSpPr>
            <a:grpSpLocks/>
          </p:cNvGrpSpPr>
          <p:nvPr/>
        </p:nvGrpSpPr>
        <p:grpSpPr bwMode="auto">
          <a:xfrm>
            <a:off x="1874838" y="3108325"/>
            <a:ext cx="381000" cy="152400"/>
            <a:chOff x="1680" y="3264"/>
            <a:chExt cx="240" cy="96"/>
          </a:xfrm>
        </p:grpSpPr>
        <p:sp>
          <p:nvSpPr>
            <p:cNvPr id="355404" name="Line 76">
              <a:extLst>
                <a:ext uri="{FF2B5EF4-FFF2-40B4-BE49-F238E27FC236}">
                  <a16:creationId xmlns:a16="http://schemas.microsoft.com/office/drawing/2014/main" id="{5130EE4A-AE98-4465-9A0A-CD3E0001F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3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5405" name="Rectangle 77">
              <a:extLst>
                <a:ext uri="{FF2B5EF4-FFF2-40B4-BE49-F238E27FC236}">
                  <a16:creationId xmlns:a16="http://schemas.microsoft.com/office/drawing/2014/main" id="{5BFF644E-CC01-47F6-86BA-5E962363C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64"/>
              <a:ext cx="48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55406" name="Group 78">
            <a:extLst>
              <a:ext uri="{FF2B5EF4-FFF2-40B4-BE49-F238E27FC236}">
                <a16:creationId xmlns:a16="http://schemas.microsoft.com/office/drawing/2014/main" id="{A7650B22-F3A1-4C6C-ADBA-EE9F72612B7E}"/>
              </a:ext>
            </a:extLst>
          </p:cNvPr>
          <p:cNvGrpSpPr>
            <a:grpSpLocks/>
          </p:cNvGrpSpPr>
          <p:nvPr/>
        </p:nvGrpSpPr>
        <p:grpSpPr bwMode="auto">
          <a:xfrm>
            <a:off x="1917700" y="2336800"/>
            <a:ext cx="381000" cy="152400"/>
            <a:chOff x="1680" y="3264"/>
            <a:chExt cx="240" cy="96"/>
          </a:xfrm>
        </p:grpSpPr>
        <p:sp>
          <p:nvSpPr>
            <p:cNvPr id="355407" name="Line 79">
              <a:extLst>
                <a:ext uri="{FF2B5EF4-FFF2-40B4-BE49-F238E27FC236}">
                  <a16:creationId xmlns:a16="http://schemas.microsoft.com/office/drawing/2014/main" id="{F793B61E-D8E1-4020-83DB-817224ADC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3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5408" name="Rectangle 80">
              <a:extLst>
                <a:ext uri="{FF2B5EF4-FFF2-40B4-BE49-F238E27FC236}">
                  <a16:creationId xmlns:a16="http://schemas.microsoft.com/office/drawing/2014/main" id="{3E10028D-B278-4A49-B0E9-A1F8564D1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64"/>
              <a:ext cx="48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55409" name="Text Box 81">
            <a:extLst>
              <a:ext uri="{FF2B5EF4-FFF2-40B4-BE49-F238E27FC236}">
                <a16:creationId xmlns:a16="http://schemas.microsoft.com/office/drawing/2014/main" id="{CD12553E-C873-4948-A21E-B2527366A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198120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sw0</a:t>
            </a:r>
          </a:p>
        </p:txBody>
      </p:sp>
      <p:sp>
        <p:nvSpPr>
          <p:cNvPr id="355410" name="Text Box 82">
            <a:extLst>
              <a:ext uri="{FF2B5EF4-FFF2-40B4-BE49-F238E27FC236}">
                <a16:creationId xmlns:a16="http://schemas.microsoft.com/office/drawing/2014/main" id="{989CEB07-BF92-4583-B272-10E4A57AE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266700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sw1</a:t>
            </a:r>
          </a:p>
        </p:txBody>
      </p:sp>
      <p:sp>
        <p:nvSpPr>
          <p:cNvPr id="355411" name="Text Box 83">
            <a:extLst>
              <a:ext uri="{FF2B5EF4-FFF2-40B4-BE49-F238E27FC236}">
                <a16:creationId xmlns:a16="http://schemas.microsoft.com/office/drawing/2014/main" id="{6B936618-D455-49AD-9A72-3AE70E5C8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403860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sw8</a:t>
            </a:r>
          </a:p>
        </p:txBody>
      </p:sp>
      <p:sp>
        <p:nvSpPr>
          <p:cNvPr id="355412" name="Text Box 84">
            <a:extLst>
              <a:ext uri="{FF2B5EF4-FFF2-40B4-BE49-F238E27FC236}">
                <a16:creationId xmlns:a16="http://schemas.microsoft.com/office/drawing/2014/main" id="{8E9D3013-D076-4C98-8799-6E8962D63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480060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sw9</a:t>
            </a:r>
          </a:p>
        </p:txBody>
      </p:sp>
      <p:sp>
        <p:nvSpPr>
          <p:cNvPr id="355413" name="Line 85">
            <a:extLst>
              <a:ext uri="{FF2B5EF4-FFF2-40B4-BE49-F238E27FC236}">
                <a16:creationId xmlns:a16="http://schemas.microsoft.com/office/drawing/2014/main" id="{AB927048-0017-4A9A-AB5F-6D0C5915E4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0500" y="264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5414" name="Line 86">
            <a:extLst>
              <a:ext uri="{FF2B5EF4-FFF2-40B4-BE49-F238E27FC236}">
                <a16:creationId xmlns:a16="http://schemas.microsoft.com/office/drawing/2014/main" id="{0BCF8D33-68E4-4F55-8F9A-22C6A7D45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0500" y="26416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5415" name="Line 87">
            <a:extLst>
              <a:ext uri="{FF2B5EF4-FFF2-40B4-BE49-F238E27FC236}">
                <a16:creationId xmlns:a16="http://schemas.microsoft.com/office/drawing/2014/main" id="{29BC61D7-FD27-4031-9321-D963E91CD8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0500" y="332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5416" name="Line 88">
            <a:extLst>
              <a:ext uri="{FF2B5EF4-FFF2-40B4-BE49-F238E27FC236}">
                <a16:creationId xmlns:a16="http://schemas.microsoft.com/office/drawing/2014/main" id="{6871CB30-663E-483A-9F4C-69C7F7E884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0500" y="469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5417" name="Line 89">
            <a:extLst>
              <a:ext uri="{FF2B5EF4-FFF2-40B4-BE49-F238E27FC236}">
                <a16:creationId xmlns:a16="http://schemas.microsoft.com/office/drawing/2014/main" id="{7B01BAF0-648B-4993-B9B1-3BACE4AD92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0500" y="546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5418" name="Line 90">
            <a:extLst>
              <a:ext uri="{FF2B5EF4-FFF2-40B4-BE49-F238E27FC236}">
                <a16:creationId xmlns:a16="http://schemas.microsoft.com/office/drawing/2014/main" id="{29A9E323-7B2E-4328-AF08-0075E08EE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1900" y="599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5419" name="Line 91">
            <a:extLst>
              <a:ext uri="{FF2B5EF4-FFF2-40B4-BE49-F238E27FC236}">
                <a16:creationId xmlns:a16="http://schemas.microsoft.com/office/drawing/2014/main" id="{DAAB46D2-70D2-416E-8CD2-09A19D3B4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4300" y="607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5420" name="Line 92">
            <a:extLst>
              <a:ext uri="{FF2B5EF4-FFF2-40B4-BE49-F238E27FC236}">
                <a16:creationId xmlns:a16="http://schemas.microsoft.com/office/drawing/2014/main" id="{17C2D8CC-9DC9-4128-B2F5-70C8B4E42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0500" y="6146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5421" name="Line 93">
            <a:extLst>
              <a:ext uri="{FF2B5EF4-FFF2-40B4-BE49-F238E27FC236}">
                <a16:creationId xmlns:a16="http://schemas.microsoft.com/office/drawing/2014/main" id="{AA0868A0-5082-483F-974C-95DC31AFF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0500" y="2641600"/>
            <a:ext cx="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55422" name="Group 94">
            <a:extLst>
              <a:ext uri="{FF2B5EF4-FFF2-40B4-BE49-F238E27FC236}">
                <a16:creationId xmlns:a16="http://schemas.microsoft.com/office/drawing/2014/main" id="{ECD52B93-CCA2-49DD-BC5E-15514BA0F81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65400"/>
            <a:ext cx="1079500" cy="2971800"/>
            <a:chOff x="1440" y="1616"/>
            <a:chExt cx="680" cy="1872"/>
          </a:xfrm>
        </p:grpSpPr>
        <p:sp>
          <p:nvSpPr>
            <p:cNvPr id="355423" name="Line 95">
              <a:extLst>
                <a:ext uri="{FF2B5EF4-FFF2-40B4-BE49-F238E27FC236}">
                  <a16:creationId xmlns:a16="http://schemas.microsoft.com/office/drawing/2014/main" id="{2FF74799-43FA-4C0F-A023-71075016D5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20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5424" name="Line 96">
              <a:extLst>
                <a:ext uri="{FF2B5EF4-FFF2-40B4-BE49-F238E27FC236}">
                  <a16:creationId xmlns:a16="http://schemas.microsoft.com/office/drawing/2014/main" id="{78713995-5902-46CA-B16A-F47009CB6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29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5425" name="Line 97">
              <a:extLst>
                <a:ext uri="{FF2B5EF4-FFF2-40B4-BE49-F238E27FC236}">
                  <a16:creationId xmlns:a16="http://schemas.microsoft.com/office/drawing/2014/main" id="{4DD57343-A10E-4C2D-8206-ADFA7C269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3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5426" name="Oval 98">
              <a:extLst>
                <a:ext uri="{FF2B5EF4-FFF2-40B4-BE49-F238E27FC236}">
                  <a16:creationId xmlns:a16="http://schemas.microsoft.com/office/drawing/2014/main" id="{3705B741-F6C7-490E-B825-0982B35B0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6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5427" name="Oval 99">
              <a:extLst>
                <a:ext uri="{FF2B5EF4-FFF2-40B4-BE49-F238E27FC236}">
                  <a16:creationId xmlns:a16="http://schemas.microsoft.com/office/drawing/2014/main" id="{6C809963-676F-470E-83FA-7C7619C4F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0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5428" name="Line 100">
              <a:extLst>
                <a:ext uri="{FF2B5EF4-FFF2-40B4-BE49-F238E27FC236}">
                  <a16:creationId xmlns:a16="http://schemas.microsoft.com/office/drawing/2014/main" id="{B2E6995A-5122-49DF-9128-31F20C0F8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8" y="19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5429" name="Oval 101">
              <a:extLst>
                <a:ext uri="{FF2B5EF4-FFF2-40B4-BE49-F238E27FC236}">
                  <a16:creationId xmlns:a16="http://schemas.microsoft.com/office/drawing/2014/main" id="{3DD936D1-E8C8-456E-AE60-066C2AF0D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9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5430" name="Line 102">
              <a:extLst>
                <a:ext uri="{FF2B5EF4-FFF2-40B4-BE49-F238E27FC236}">
                  <a16:creationId xmlns:a16="http://schemas.microsoft.com/office/drawing/2014/main" id="{28A631A2-37F4-4AA7-B09D-F29C0C0FC7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6" y="2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5431" name="Oval 103">
              <a:extLst>
                <a:ext uri="{FF2B5EF4-FFF2-40B4-BE49-F238E27FC236}">
                  <a16:creationId xmlns:a16="http://schemas.microsoft.com/office/drawing/2014/main" id="{7E3CEFCB-E3DC-4B19-81A2-73E0C381F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3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5432" name="Line 104">
              <a:extLst>
                <a:ext uri="{FF2B5EF4-FFF2-40B4-BE49-F238E27FC236}">
                  <a16:creationId xmlns:a16="http://schemas.microsoft.com/office/drawing/2014/main" id="{FA82D03A-9425-46A2-86D8-744ADAC54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6" y="3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5433" name="Line 105">
              <a:extLst>
                <a:ext uri="{FF2B5EF4-FFF2-40B4-BE49-F238E27FC236}">
                  <a16:creationId xmlns:a16="http://schemas.microsoft.com/office/drawing/2014/main" id="{907E2342-554A-4955-86F2-523BB507F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55434" name="Text Box 106">
            <a:extLst>
              <a:ext uri="{FF2B5EF4-FFF2-40B4-BE49-F238E27FC236}">
                <a16:creationId xmlns:a16="http://schemas.microsoft.com/office/drawing/2014/main" id="{9E71629B-B3B9-4076-B19D-C9805D85E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355435" name="Text Box 107">
            <a:extLst>
              <a:ext uri="{FF2B5EF4-FFF2-40B4-BE49-F238E27FC236}">
                <a16:creationId xmlns:a16="http://schemas.microsoft.com/office/drawing/2014/main" id="{AD3D0458-F6C0-4CC4-926A-D567C4CF5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668338"/>
            <a:ext cx="6408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/>
              <a:t>Design a circuit using 74LS147 to detect the depressing of the number pad (like the one on a calculator). Generate a normal BCD code to show on 4 LEDs.</a:t>
            </a:r>
          </a:p>
        </p:txBody>
      </p:sp>
      <p:grpSp>
        <p:nvGrpSpPr>
          <p:cNvPr id="355436" name="Group 108">
            <a:extLst>
              <a:ext uri="{FF2B5EF4-FFF2-40B4-BE49-F238E27FC236}">
                <a16:creationId xmlns:a16="http://schemas.microsoft.com/office/drawing/2014/main" id="{7AEB3F22-45E5-48E6-893A-DC17AA81462A}"/>
              </a:ext>
            </a:extLst>
          </p:cNvPr>
          <p:cNvGrpSpPr>
            <a:grpSpLocks/>
          </p:cNvGrpSpPr>
          <p:nvPr/>
        </p:nvGrpSpPr>
        <p:grpSpPr bwMode="auto">
          <a:xfrm>
            <a:off x="1320800" y="3416300"/>
            <a:ext cx="6618288" cy="2647950"/>
            <a:chOff x="832" y="2152"/>
            <a:chExt cx="4169" cy="1668"/>
          </a:xfrm>
        </p:grpSpPr>
        <p:sp>
          <p:nvSpPr>
            <p:cNvPr id="355437" name="AutoShape 109">
              <a:extLst>
                <a:ext uri="{FF2B5EF4-FFF2-40B4-BE49-F238E27FC236}">
                  <a16:creationId xmlns:a16="http://schemas.microsoft.com/office/drawing/2014/main" id="{D5FD6702-7870-4A05-847A-306DDECB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2780"/>
              <a:ext cx="1595" cy="1040"/>
            </a:xfrm>
            <a:prstGeom prst="wedgeRoundRectCallout">
              <a:avLst>
                <a:gd name="adj1" fmla="val -171130"/>
                <a:gd name="adj2" fmla="val -101444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r>
                <a:rPr lang="en-GB" altLang="en-US" sz="2000" b="1"/>
                <a:t>e.g. when sw1 is depressed, /A</a:t>
              </a:r>
              <a:r>
                <a:rPr lang="en-GB" altLang="en-US" sz="2000" b="1" baseline="-25000"/>
                <a:t>1</a:t>
              </a:r>
              <a:r>
                <a:rPr lang="en-GB" altLang="en-US" sz="2000" b="1"/>
                <a:t> is shorted to ground, thus generating a ‘0’ at the /A</a:t>
              </a:r>
              <a:r>
                <a:rPr lang="en-GB" altLang="en-US" sz="2000" b="1" baseline="-25000"/>
                <a:t>1 </a:t>
              </a:r>
              <a:r>
                <a:rPr lang="en-GB" altLang="en-US" sz="2000" b="1"/>
                <a:t>input.</a:t>
              </a:r>
            </a:p>
            <a:p>
              <a:endParaRPr lang="en-GB" altLang="en-US" sz="2000" b="1"/>
            </a:p>
          </p:txBody>
        </p:sp>
        <p:grpSp>
          <p:nvGrpSpPr>
            <p:cNvPr id="355438" name="Group 110">
              <a:extLst>
                <a:ext uri="{FF2B5EF4-FFF2-40B4-BE49-F238E27FC236}">
                  <a16:creationId xmlns:a16="http://schemas.microsoft.com/office/drawing/2014/main" id="{5C52861A-1CD0-4D44-8DCE-4B83D9FF9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152"/>
              <a:ext cx="355" cy="1544"/>
              <a:chOff x="808" y="2160"/>
              <a:chExt cx="312" cy="1544"/>
            </a:xfrm>
          </p:grpSpPr>
          <p:sp>
            <p:nvSpPr>
              <p:cNvPr id="355439" name="Line 111">
                <a:extLst>
                  <a:ext uri="{FF2B5EF4-FFF2-40B4-BE49-F238E27FC236}">
                    <a16:creationId xmlns:a16="http://schemas.microsoft.com/office/drawing/2014/main" id="{680E8539-BF68-4BF1-9579-C0A72B95D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8" y="2160"/>
                <a:ext cx="0" cy="15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5440" name="Line 112">
                <a:extLst>
                  <a:ext uri="{FF2B5EF4-FFF2-40B4-BE49-F238E27FC236}">
                    <a16:creationId xmlns:a16="http://schemas.microsoft.com/office/drawing/2014/main" id="{2DA75B4E-B559-49CE-A6B6-F10FEB824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8" y="2160"/>
                <a:ext cx="31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55441" name="AutoShape 113">
            <a:extLst>
              <a:ext uri="{FF2B5EF4-FFF2-40B4-BE49-F238E27FC236}">
                <a16:creationId xmlns:a16="http://schemas.microsoft.com/office/drawing/2014/main" id="{0FCC4DCF-CC31-4CFC-93AB-AC09A13A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1339850"/>
            <a:ext cx="2443163" cy="1054100"/>
          </a:xfrm>
          <a:prstGeom prst="wedgeRoundRectCallout">
            <a:avLst>
              <a:gd name="adj1" fmla="val 23556"/>
              <a:gd name="adj2" fmla="val 65815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The outputs after the inverters will be ‘</a:t>
            </a:r>
            <a:r>
              <a:rPr lang="en-GB" altLang="en-US" sz="2000" b="1">
                <a:solidFill>
                  <a:srgbClr val="FF0000"/>
                </a:solidFill>
              </a:rPr>
              <a:t>0001</a:t>
            </a:r>
            <a:r>
              <a:rPr lang="en-GB" altLang="en-US" sz="2000" b="1"/>
              <a:t>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44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oter Placeholder 3">
            <a:extLst>
              <a:ext uri="{FF2B5EF4-FFF2-40B4-BE49-F238E27FC236}">
                <a16:creationId xmlns:a16="http://schemas.microsoft.com/office/drawing/2014/main" id="{EF6F448A-00DE-498E-85CA-696EF087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11" name="Slide Number Placeholder 4">
            <a:extLst>
              <a:ext uri="{FF2B5EF4-FFF2-40B4-BE49-F238E27FC236}">
                <a16:creationId xmlns:a16="http://schemas.microsoft.com/office/drawing/2014/main" id="{42C66C16-6446-48A4-BC17-C6536BCC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B8A-62B9-43EE-82B6-1BEA8200A47F}" type="slidenum">
              <a:rPr lang="en-GB" altLang="en-US"/>
              <a:pPr/>
              <a:t>56</a:t>
            </a:fld>
            <a:endParaRPr lang="en-GB" altLang="en-US" sz="1400"/>
          </a:p>
        </p:txBody>
      </p:sp>
      <p:grpSp>
        <p:nvGrpSpPr>
          <p:cNvPr id="356354" name="Group 2">
            <a:extLst>
              <a:ext uri="{FF2B5EF4-FFF2-40B4-BE49-F238E27FC236}">
                <a16:creationId xmlns:a16="http://schemas.microsoft.com/office/drawing/2014/main" id="{1D933B45-0D50-4AD1-BAA3-E574A4E6C880}"/>
              </a:ext>
            </a:extLst>
          </p:cNvPr>
          <p:cNvGrpSpPr>
            <a:grpSpLocks/>
          </p:cNvGrpSpPr>
          <p:nvPr/>
        </p:nvGrpSpPr>
        <p:grpSpPr bwMode="auto">
          <a:xfrm>
            <a:off x="2984500" y="2260600"/>
            <a:ext cx="2590800" cy="3657600"/>
            <a:chOff x="1880" y="1424"/>
            <a:chExt cx="1632" cy="2304"/>
          </a:xfrm>
        </p:grpSpPr>
        <p:sp>
          <p:nvSpPr>
            <p:cNvPr id="356355" name="Rectangle 3">
              <a:extLst>
                <a:ext uri="{FF2B5EF4-FFF2-40B4-BE49-F238E27FC236}">
                  <a16:creationId xmlns:a16="http://schemas.microsoft.com/office/drawing/2014/main" id="{F5140FE7-8625-4795-920F-B3B561C0E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520"/>
              <a:ext cx="720" cy="2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 sz="1600" b="1"/>
                <a:t>74147</a:t>
              </a:r>
            </a:p>
            <a:p>
              <a:r>
                <a:rPr lang="en-GB" altLang="en-US" b="1"/>
                <a:t>Decimal-to-BCD</a:t>
              </a:r>
            </a:p>
            <a:p>
              <a:r>
                <a:rPr lang="en-GB" altLang="en-US" sz="1600" b="1"/>
                <a:t>Priority</a:t>
              </a:r>
            </a:p>
            <a:p>
              <a:r>
                <a:rPr lang="en-GB" altLang="en-US" sz="1600" b="1"/>
                <a:t>Encoder</a:t>
              </a:r>
            </a:p>
          </p:txBody>
        </p:sp>
        <p:sp>
          <p:nvSpPr>
            <p:cNvPr id="356356" name="Oval 4">
              <a:extLst>
                <a:ext uri="{FF2B5EF4-FFF2-40B4-BE49-F238E27FC236}">
                  <a16:creationId xmlns:a16="http://schemas.microsoft.com/office/drawing/2014/main" id="{B30D0F76-E868-4C2F-ACB3-AE7628168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04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357" name="Oval 5">
              <a:extLst>
                <a:ext uri="{FF2B5EF4-FFF2-40B4-BE49-F238E27FC236}">
                  <a16:creationId xmlns:a16="http://schemas.microsoft.com/office/drawing/2014/main" id="{2ADD05F3-A1E1-4F62-BB6E-DDBD2A421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91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358" name="Oval 6">
              <a:extLst>
                <a:ext uri="{FF2B5EF4-FFF2-40B4-BE49-F238E27FC236}">
                  <a16:creationId xmlns:a16="http://schemas.microsoft.com/office/drawing/2014/main" id="{D058B73C-F49A-4534-8A50-1D5CFEDB5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33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359" name="Oval 7">
              <a:extLst>
                <a:ext uri="{FF2B5EF4-FFF2-40B4-BE49-F238E27FC236}">
                  <a16:creationId xmlns:a16="http://schemas.microsoft.com/office/drawing/2014/main" id="{25D0DDE4-A439-43AA-8C89-57E8D9412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166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360" name="Oval 8">
              <a:extLst>
                <a:ext uri="{FF2B5EF4-FFF2-40B4-BE49-F238E27FC236}">
                  <a16:creationId xmlns:a16="http://schemas.microsoft.com/office/drawing/2014/main" id="{472947A8-6B25-4C6F-8151-3A1AB47AD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190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361" name="Oval 9">
              <a:extLst>
                <a:ext uri="{FF2B5EF4-FFF2-40B4-BE49-F238E27FC236}">
                  <a16:creationId xmlns:a16="http://schemas.microsoft.com/office/drawing/2014/main" id="{8F85F9B8-BC2C-4F99-AC00-221D61639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1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362" name="Oval 10">
              <a:extLst>
                <a:ext uri="{FF2B5EF4-FFF2-40B4-BE49-F238E27FC236}">
                  <a16:creationId xmlns:a16="http://schemas.microsoft.com/office/drawing/2014/main" id="{ABEB2EC7-C924-4460-ADB3-4FD4B14BB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48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363" name="Line 11">
              <a:extLst>
                <a:ext uri="{FF2B5EF4-FFF2-40B4-BE49-F238E27FC236}">
                  <a16:creationId xmlns:a16="http://schemas.microsoft.com/office/drawing/2014/main" id="{0360A199-79AD-40FA-ADA3-BF7907D92D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0" y="20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364" name="Line 12">
              <a:extLst>
                <a:ext uri="{FF2B5EF4-FFF2-40B4-BE49-F238E27FC236}">
                  <a16:creationId xmlns:a16="http://schemas.microsoft.com/office/drawing/2014/main" id="{41C547BD-A4FE-420F-96F8-4DC4EAA5E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0" y="29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365" name="Line 13">
              <a:extLst>
                <a:ext uri="{FF2B5EF4-FFF2-40B4-BE49-F238E27FC236}">
                  <a16:creationId xmlns:a16="http://schemas.microsoft.com/office/drawing/2014/main" id="{7D6EE99E-82E4-4389-A6A1-1B9F413C2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0" y="3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366" name="Text Box 14">
              <a:extLst>
                <a:ext uri="{FF2B5EF4-FFF2-40B4-BE49-F238E27FC236}">
                  <a16:creationId xmlns:a16="http://schemas.microsoft.com/office/drawing/2014/main" id="{2ED6B01F-D828-4478-8C11-737495E5A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2192"/>
              <a:ext cx="14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30000"/>
                </a:lnSpc>
              </a:pPr>
              <a:r>
                <a:rPr lang="en-GB" altLang="en-US" sz="1600" b="1"/>
                <a:t>.</a:t>
              </a:r>
            </a:p>
            <a:p>
              <a:pPr algn="l">
                <a:lnSpc>
                  <a:spcPct val="30000"/>
                </a:lnSpc>
              </a:pPr>
              <a:r>
                <a:rPr lang="en-GB" altLang="en-US" sz="1600" b="1"/>
                <a:t>.</a:t>
              </a:r>
            </a:p>
            <a:p>
              <a:pPr algn="l">
                <a:lnSpc>
                  <a:spcPct val="30000"/>
                </a:lnSpc>
              </a:pPr>
              <a:r>
                <a:rPr lang="en-GB" altLang="en-US" sz="1600" b="1"/>
                <a:t>.</a:t>
              </a:r>
            </a:p>
            <a:p>
              <a:pPr algn="l">
                <a:lnSpc>
                  <a:spcPct val="30000"/>
                </a:lnSpc>
              </a:pPr>
              <a:r>
                <a:rPr lang="en-GB" altLang="en-US" sz="1600" b="1"/>
                <a:t>.</a:t>
              </a:r>
            </a:p>
            <a:p>
              <a:pPr algn="l">
                <a:lnSpc>
                  <a:spcPct val="30000"/>
                </a:lnSpc>
              </a:pPr>
              <a:r>
                <a:rPr lang="en-GB" altLang="en-US" sz="1600" b="1"/>
                <a:t>.</a:t>
              </a:r>
            </a:p>
          </p:txBody>
        </p:sp>
        <p:sp>
          <p:nvSpPr>
            <p:cNvPr id="356367" name="Text Box 15">
              <a:extLst>
                <a:ext uri="{FF2B5EF4-FFF2-40B4-BE49-F238E27FC236}">
                  <a16:creationId xmlns:a16="http://schemas.microsoft.com/office/drawing/2014/main" id="{818B50CA-1D62-40FF-BDBB-3A2749002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0" y="1424"/>
              <a:ext cx="288" cy="2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GB" altLang="en-US" sz="1600" b="1" baseline="-25000"/>
            </a:p>
            <a:p>
              <a:pPr algn="l">
                <a:spcBef>
                  <a:spcPct val="0"/>
                </a:spcBef>
              </a:pPr>
              <a:endParaRPr lang="en-GB" altLang="en-US" sz="1600" b="1"/>
            </a:p>
            <a:p>
              <a:pPr algn="l">
                <a:spcBef>
                  <a:spcPct val="0"/>
                </a:spcBef>
              </a:pPr>
              <a:endParaRPr lang="en-GB" altLang="en-US" sz="1600" b="1"/>
            </a:p>
            <a:p>
              <a:pPr algn="l">
                <a:spcBef>
                  <a:spcPct val="0"/>
                </a:spcBef>
              </a:pPr>
              <a:r>
                <a:rPr lang="en-GB" altLang="en-US" sz="1600" b="1"/>
                <a:t>/A</a:t>
              </a:r>
              <a:r>
                <a:rPr lang="en-GB" altLang="en-US" sz="1600" b="1" baseline="-25000"/>
                <a:t>1</a:t>
              </a:r>
            </a:p>
            <a:p>
              <a:pPr algn="l"/>
              <a:endParaRPr lang="en-GB" altLang="en-US" sz="1600" b="1" baseline="-25000"/>
            </a:p>
            <a:p>
              <a:pPr algn="l">
                <a:lnSpc>
                  <a:spcPct val="70000"/>
                </a:lnSpc>
              </a:pPr>
              <a:endParaRPr lang="en-GB" altLang="en-US" sz="1600" b="1"/>
            </a:p>
            <a:p>
              <a:pPr algn="l">
                <a:lnSpc>
                  <a:spcPct val="70000"/>
                </a:lnSpc>
              </a:pPr>
              <a:endParaRPr lang="en-GB" altLang="en-US" sz="1600" b="1"/>
            </a:p>
            <a:p>
              <a:pPr algn="l">
                <a:lnSpc>
                  <a:spcPct val="70000"/>
                </a:lnSpc>
              </a:pPr>
              <a:endParaRPr lang="en-GB" altLang="en-US" sz="1600" b="1"/>
            </a:p>
            <a:p>
              <a:pPr algn="l">
                <a:lnSpc>
                  <a:spcPct val="70000"/>
                </a:lnSpc>
              </a:pPr>
              <a:r>
                <a:rPr lang="en-GB" altLang="en-US" sz="1600" b="1"/>
                <a:t>/A</a:t>
              </a:r>
              <a:r>
                <a:rPr lang="en-GB" altLang="en-US" sz="1600" b="1" baseline="-25000"/>
                <a:t>8</a:t>
              </a:r>
            </a:p>
            <a:p>
              <a:pPr algn="l">
                <a:lnSpc>
                  <a:spcPct val="70000"/>
                </a:lnSpc>
              </a:pPr>
              <a:endParaRPr lang="en-GB" altLang="en-US" sz="1600" b="1"/>
            </a:p>
            <a:p>
              <a:pPr algn="l">
                <a:lnSpc>
                  <a:spcPct val="70000"/>
                </a:lnSpc>
              </a:pPr>
              <a:endParaRPr lang="en-GB" altLang="en-US" sz="1600" b="1"/>
            </a:p>
            <a:p>
              <a:pPr algn="l">
                <a:lnSpc>
                  <a:spcPct val="70000"/>
                </a:lnSpc>
                <a:spcBef>
                  <a:spcPct val="0"/>
                </a:spcBef>
              </a:pPr>
              <a:r>
                <a:rPr lang="en-GB" altLang="en-US" sz="1600" b="1"/>
                <a:t>/A</a:t>
              </a:r>
              <a:r>
                <a:rPr lang="en-GB" altLang="en-US" sz="1600" b="1" baseline="-25000"/>
                <a:t>9</a:t>
              </a:r>
            </a:p>
          </p:txBody>
        </p:sp>
        <p:sp>
          <p:nvSpPr>
            <p:cNvPr id="356368" name="Text Box 16">
              <a:extLst>
                <a:ext uri="{FF2B5EF4-FFF2-40B4-BE49-F238E27FC236}">
                  <a16:creationId xmlns:a16="http://schemas.microsoft.com/office/drawing/2014/main" id="{260DFD3A-AEA2-4DF6-99F7-B2E70B470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" y="1552"/>
              <a:ext cx="328" cy="1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/O</a:t>
              </a:r>
              <a:r>
                <a:rPr lang="en-GB" altLang="en-US" sz="1600" b="1" baseline="-25000"/>
                <a:t>3</a:t>
              </a:r>
            </a:p>
            <a:p>
              <a:pPr algn="l"/>
              <a:r>
                <a:rPr lang="en-GB" altLang="en-US" sz="1600" b="1"/>
                <a:t>/O</a:t>
              </a:r>
              <a:r>
                <a:rPr lang="en-GB" altLang="en-US" sz="1600" b="1" baseline="-25000"/>
                <a:t>2</a:t>
              </a:r>
            </a:p>
            <a:p>
              <a:pPr algn="l">
                <a:spcBef>
                  <a:spcPct val="75000"/>
                </a:spcBef>
              </a:pPr>
              <a:r>
                <a:rPr lang="en-GB" altLang="en-US" sz="1600" b="1"/>
                <a:t>/O</a:t>
              </a:r>
              <a:r>
                <a:rPr lang="en-GB" altLang="en-US" sz="1600" b="1" baseline="-25000"/>
                <a:t>1</a:t>
              </a:r>
              <a:r>
                <a:rPr lang="en-GB" altLang="en-US" sz="1600" b="1"/>
                <a:t> </a:t>
              </a:r>
            </a:p>
            <a:p>
              <a:pPr algn="l" eaLnBrk="0" hangingPunct="0">
                <a:spcBef>
                  <a:spcPct val="0"/>
                </a:spcBef>
              </a:pPr>
              <a:endParaRPr lang="en-GB" altLang="en-US" sz="1600" b="1"/>
            </a:p>
            <a:p>
              <a:pPr algn="l" eaLnBrk="0" hangingPunct="0">
                <a:spcBef>
                  <a:spcPct val="0"/>
                </a:spcBef>
              </a:pPr>
              <a:r>
                <a:rPr lang="en-GB" altLang="en-US" sz="1600" b="1"/>
                <a:t>/O</a:t>
              </a:r>
              <a:r>
                <a:rPr lang="en-GB" altLang="en-US" sz="1600" b="1" baseline="-25000"/>
                <a:t>0</a:t>
              </a:r>
            </a:p>
          </p:txBody>
        </p:sp>
      </p:grpSp>
      <p:grpSp>
        <p:nvGrpSpPr>
          <p:cNvPr id="356369" name="Group 17">
            <a:extLst>
              <a:ext uri="{FF2B5EF4-FFF2-40B4-BE49-F238E27FC236}">
                <a16:creationId xmlns:a16="http://schemas.microsoft.com/office/drawing/2014/main" id="{B47B46F8-8EBF-4144-9729-B9DAA988C90D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578100"/>
            <a:ext cx="1752600" cy="1603375"/>
            <a:chOff x="3160" y="1616"/>
            <a:chExt cx="1104" cy="1010"/>
          </a:xfrm>
        </p:grpSpPr>
        <p:grpSp>
          <p:nvGrpSpPr>
            <p:cNvPr id="356370" name="Group 18">
              <a:extLst>
                <a:ext uri="{FF2B5EF4-FFF2-40B4-BE49-F238E27FC236}">
                  <a16:creationId xmlns:a16="http://schemas.microsoft.com/office/drawing/2014/main" id="{B6F5408B-4375-4982-94F4-C8525471E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1616"/>
              <a:ext cx="1104" cy="194"/>
              <a:chOff x="3648" y="1632"/>
              <a:chExt cx="1104" cy="194"/>
            </a:xfrm>
          </p:grpSpPr>
          <p:grpSp>
            <p:nvGrpSpPr>
              <p:cNvPr id="356371" name="Group 19">
                <a:extLst>
                  <a:ext uri="{FF2B5EF4-FFF2-40B4-BE49-F238E27FC236}">
                    <a16:creationId xmlns:a16="http://schemas.microsoft.com/office/drawing/2014/main" id="{AB0F6DD4-F9FC-4F09-B8A9-47E82AB89C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1632"/>
                <a:ext cx="914" cy="194"/>
                <a:chOff x="3648" y="1632"/>
                <a:chExt cx="914" cy="194"/>
              </a:xfrm>
            </p:grpSpPr>
            <p:sp>
              <p:nvSpPr>
                <p:cNvPr id="356372" name="Line 20">
                  <a:extLst>
                    <a:ext uri="{FF2B5EF4-FFF2-40B4-BE49-F238E27FC236}">
                      <a16:creationId xmlns:a16="http://schemas.microsoft.com/office/drawing/2014/main" id="{2FE4F395-FF3F-44BA-8DAE-6C142DE9F8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48" y="172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56373" name="AutoShape 21">
                  <a:extLst>
                    <a:ext uri="{FF2B5EF4-FFF2-40B4-BE49-F238E27FC236}">
                      <a16:creationId xmlns:a16="http://schemas.microsoft.com/office/drawing/2014/main" id="{F528983B-FBF8-47D9-A732-9DB183400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384084">
                  <a:off x="4247" y="1609"/>
                  <a:ext cx="194" cy="239"/>
                </a:xfrm>
                <a:prstGeom prst="flowChartExtra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56374" name="Oval 22">
                  <a:extLst>
                    <a:ext uri="{FF2B5EF4-FFF2-40B4-BE49-F238E27FC236}">
                      <a16:creationId xmlns:a16="http://schemas.microsoft.com/office/drawing/2014/main" id="{5D4FEF58-3085-4CCE-9FF6-6FA86CF719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6" y="1682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356375" name="Line 23">
                <a:extLst>
                  <a:ext uri="{FF2B5EF4-FFF2-40B4-BE49-F238E27FC236}">
                    <a16:creationId xmlns:a16="http://schemas.microsoft.com/office/drawing/2014/main" id="{D9DC8B9D-880A-48E5-B6F1-C6405B76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56376" name="Group 24">
              <a:extLst>
                <a:ext uri="{FF2B5EF4-FFF2-40B4-BE49-F238E27FC236}">
                  <a16:creationId xmlns:a16="http://schemas.microsoft.com/office/drawing/2014/main" id="{FDD1C871-3CD2-4922-BCF6-FBC01F07D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1856"/>
              <a:ext cx="1056" cy="194"/>
              <a:chOff x="3160" y="1856"/>
              <a:chExt cx="1056" cy="194"/>
            </a:xfrm>
          </p:grpSpPr>
          <p:sp>
            <p:nvSpPr>
              <p:cNvPr id="356377" name="Line 25">
                <a:extLst>
                  <a:ext uri="{FF2B5EF4-FFF2-40B4-BE49-F238E27FC236}">
                    <a16:creationId xmlns:a16="http://schemas.microsoft.com/office/drawing/2014/main" id="{A61CE2D7-8D70-4AF2-874F-18B831631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0" y="1952"/>
                <a:ext cx="5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6378" name="AutoShape 26">
                <a:extLst>
                  <a:ext uri="{FF2B5EF4-FFF2-40B4-BE49-F238E27FC236}">
                    <a16:creationId xmlns:a16="http://schemas.microsoft.com/office/drawing/2014/main" id="{E6F1819A-A07A-408A-8574-D77C0846F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384084">
                <a:off x="3747" y="1843"/>
                <a:ext cx="194" cy="219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6379" name="Oval 27">
                <a:extLst>
                  <a:ext uri="{FF2B5EF4-FFF2-40B4-BE49-F238E27FC236}">
                    <a16:creationId xmlns:a16="http://schemas.microsoft.com/office/drawing/2014/main" id="{E0A10D2E-6B23-447B-8D68-54F40D4DD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906"/>
                <a:ext cx="88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6380" name="Line 28">
                <a:extLst>
                  <a:ext uri="{FF2B5EF4-FFF2-40B4-BE49-F238E27FC236}">
                    <a16:creationId xmlns:a16="http://schemas.microsoft.com/office/drawing/2014/main" id="{47F820E5-EED0-4F77-8CF4-66FA80B79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1" y="1952"/>
                <a:ext cx="1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56381" name="Group 29">
              <a:extLst>
                <a:ext uri="{FF2B5EF4-FFF2-40B4-BE49-F238E27FC236}">
                  <a16:creationId xmlns:a16="http://schemas.microsoft.com/office/drawing/2014/main" id="{A8FC4D00-2532-40CC-AE62-C09CB5BA5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2144"/>
              <a:ext cx="1104" cy="194"/>
              <a:chOff x="3648" y="1632"/>
              <a:chExt cx="1104" cy="194"/>
            </a:xfrm>
          </p:grpSpPr>
          <p:grpSp>
            <p:nvGrpSpPr>
              <p:cNvPr id="356382" name="Group 30">
                <a:extLst>
                  <a:ext uri="{FF2B5EF4-FFF2-40B4-BE49-F238E27FC236}">
                    <a16:creationId xmlns:a16="http://schemas.microsoft.com/office/drawing/2014/main" id="{811EC727-8727-44DA-9A51-8A08D63DCA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1632"/>
                <a:ext cx="914" cy="194"/>
                <a:chOff x="3648" y="1632"/>
                <a:chExt cx="914" cy="194"/>
              </a:xfrm>
            </p:grpSpPr>
            <p:sp>
              <p:nvSpPr>
                <p:cNvPr id="356383" name="Line 31">
                  <a:extLst>
                    <a:ext uri="{FF2B5EF4-FFF2-40B4-BE49-F238E27FC236}">
                      <a16:creationId xmlns:a16="http://schemas.microsoft.com/office/drawing/2014/main" id="{B3650293-4B57-4600-A3E0-975C84F0F9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48" y="172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56384" name="AutoShape 32">
                  <a:extLst>
                    <a:ext uri="{FF2B5EF4-FFF2-40B4-BE49-F238E27FC236}">
                      <a16:creationId xmlns:a16="http://schemas.microsoft.com/office/drawing/2014/main" id="{628B01FF-BAC4-43A3-B176-2FCD42D5BB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384084">
                  <a:off x="4247" y="1609"/>
                  <a:ext cx="194" cy="239"/>
                </a:xfrm>
                <a:prstGeom prst="flowChartExtra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56385" name="Oval 33">
                  <a:extLst>
                    <a:ext uri="{FF2B5EF4-FFF2-40B4-BE49-F238E27FC236}">
                      <a16:creationId xmlns:a16="http://schemas.microsoft.com/office/drawing/2014/main" id="{3CC31ADA-43CB-42D4-8C0E-00B51DA927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6" y="1682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356386" name="Line 34">
                <a:extLst>
                  <a:ext uri="{FF2B5EF4-FFF2-40B4-BE49-F238E27FC236}">
                    <a16:creationId xmlns:a16="http://schemas.microsoft.com/office/drawing/2014/main" id="{F4DC3E1E-9A2B-46EA-B523-9B61044AC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56387" name="Group 35">
              <a:extLst>
                <a:ext uri="{FF2B5EF4-FFF2-40B4-BE49-F238E27FC236}">
                  <a16:creationId xmlns:a16="http://schemas.microsoft.com/office/drawing/2014/main" id="{B7062516-B543-447C-AC6E-B9B27FA17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0" y="2432"/>
              <a:ext cx="1104" cy="194"/>
              <a:chOff x="3648" y="1632"/>
              <a:chExt cx="1104" cy="194"/>
            </a:xfrm>
          </p:grpSpPr>
          <p:grpSp>
            <p:nvGrpSpPr>
              <p:cNvPr id="356388" name="Group 36">
                <a:extLst>
                  <a:ext uri="{FF2B5EF4-FFF2-40B4-BE49-F238E27FC236}">
                    <a16:creationId xmlns:a16="http://schemas.microsoft.com/office/drawing/2014/main" id="{752A92A7-4E91-4871-82AA-44F5681A32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1632"/>
                <a:ext cx="914" cy="194"/>
                <a:chOff x="3648" y="1632"/>
                <a:chExt cx="914" cy="194"/>
              </a:xfrm>
            </p:grpSpPr>
            <p:sp>
              <p:nvSpPr>
                <p:cNvPr id="356389" name="Line 37">
                  <a:extLst>
                    <a:ext uri="{FF2B5EF4-FFF2-40B4-BE49-F238E27FC236}">
                      <a16:creationId xmlns:a16="http://schemas.microsoft.com/office/drawing/2014/main" id="{82EF150F-A9A5-496A-A736-A43292B64E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48" y="172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56390" name="AutoShape 38">
                  <a:extLst>
                    <a:ext uri="{FF2B5EF4-FFF2-40B4-BE49-F238E27FC236}">
                      <a16:creationId xmlns:a16="http://schemas.microsoft.com/office/drawing/2014/main" id="{3FDBE0BC-8504-4962-9E9B-CE56CD7554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384084">
                  <a:off x="4247" y="1609"/>
                  <a:ext cx="194" cy="239"/>
                </a:xfrm>
                <a:prstGeom prst="flowChartExtra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56391" name="Oval 39">
                  <a:extLst>
                    <a:ext uri="{FF2B5EF4-FFF2-40B4-BE49-F238E27FC236}">
                      <a16:creationId xmlns:a16="http://schemas.microsoft.com/office/drawing/2014/main" id="{EEB698C7-1778-4F55-AFF8-294FB9BB14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6" y="1682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356392" name="Line 40">
                <a:extLst>
                  <a:ext uri="{FF2B5EF4-FFF2-40B4-BE49-F238E27FC236}">
                    <a16:creationId xmlns:a16="http://schemas.microsoft.com/office/drawing/2014/main" id="{853138DF-CFA6-4793-9FEA-F7FE171773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356393" name="Group 41">
            <a:extLst>
              <a:ext uri="{FF2B5EF4-FFF2-40B4-BE49-F238E27FC236}">
                <a16:creationId xmlns:a16="http://schemas.microsoft.com/office/drawing/2014/main" id="{E4045219-781D-4B25-817C-1D8A7D602D3E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2527300"/>
            <a:ext cx="1384300" cy="1676400"/>
            <a:chOff x="4472" y="1568"/>
            <a:chExt cx="872" cy="1056"/>
          </a:xfrm>
        </p:grpSpPr>
        <p:sp>
          <p:nvSpPr>
            <p:cNvPr id="356394" name="AutoShape 42">
              <a:extLst>
                <a:ext uri="{FF2B5EF4-FFF2-40B4-BE49-F238E27FC236}">
                  <a16:creationId xmlns:a16="http://schemas.microsoft.com/office/drawing/2014/main" id="{A549C389-9156-41D1-9BFE-0376A90D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" y="1568"/>
              <a:ext cx="144" cy="1056"/>
            </a:xfrm>
            <a:prstGeom prst="rightBrace">
              <a:avLst>
                <a:gd name="adj1" fmla="val 611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395" name="Text Box 43">
              <a:extLst>
                <a:ext uri="{FF2B5EF4-FFF2-40B4-BE49-F238E27FC236}">
                  <a16:creationId xmlns:a16="http://schemas.microsoft.com/office/drawing/2014/main" id="{49F88656-54AC-45D5-924B-4E249E435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6" y="1880"/>
              <a:ext cx="588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800" b="1">
                  <a:solidFill>
                    <a:srgbClr val="CC3300"/>
                  </a:solidFill>
                </a:rPr>
                <a:t>Normal</a:t>
              </a:r>
            </a:p>
            <a:p>
              <a:pPr algn="l"/>
              <a:r>
                <a:rPr lang="en-GB" altLang="en-US" sz="1800" b="1">
                  <a:solidFill>
                    <a:srgbClr val="CC3300"/>
                  </a:solidFill>
                </a:rPr>
                <a:t>BCD</a:t>
              </a:r>
            </a:p>
          </p:txBody>
        </p:sp>
      </p:grpSp>
      <p:grpSp>
        <p:nvGrpSpPr>
          <p:cNvPr id="356396" name="Group 44">
            <a:extLst>
              <a:ext uri="{FF2B5EF4-FFF2-40B4-BE49-F238E27FC236}">
                <a16:creationId xmlns:a16="http://schemas.microsoft.com/office/drawing/2014/main" id="{23172B99-F017-48BE-ACB5-8869693C427A}"/>
              </a:ext>
            </a:extLst>
          </p:cNvPr>
          <p:cNvGrpSpPr>
            <a:grpSpLocks/>
          </p:cNvGrpSpPr>
          <p:nvPr/>
        </p:nvGrpSpPr>
        <p:grpSpPr bwMode="auto">
          <a:xfrm>
            <a:off x="2603500" y="1652588"/>
            <a:ext cx="673100" cy="989012"/>
            <a:chOff x="1640" y="1041"/>
            <a:chExt cx="424" cy="623"/>
          </a:xfrm>
        </p:grpSpPr>
        <p:grpSp>
          <p:nvGrpSpPr>
            <p:cNvPr id="356397" name="Group 45">
              <a:extLst>
                <a:ext uri="{FF2B5EF4-FFF2-40B4-BE49-F238E27FC236}">
                  <a16:creationId xmlns:a16="http://schemas.microsoft.com/office/drawing/2014/main" id="{1BE867A1-2A29-4E89-ADF2-F43E8C7FC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8" y="1232"/>
              <a:ext cx="96" cy="288"/>
              <a:chOff x="720" y="2112"/>
              <a:chExt cx="96" cy="432"/>
            </a:xfrm>
          </p:grpSpPr>
          <p:sp>
            <p:nvSpPr>
              <p:cNvPr id="356398" name="Line 46">
                <a:extLst>
                  <a:ext uri="{FF2B5EF4-FFF2-40B4-BE49-F238E27FC236}">
                    <a16:creationId xmlns:a16="http://schemas.microsoft.com/office/drawing/2014/main" id="{71364B23-770C-4760-8FF7-9ACE8316B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11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6399" name="Line 47">
                <a:extLst>
                  <a:ext uri="{FF2B5EF4-FFF2-40B4-BE49-F238E27FC236}">
                    <a16:creationId xmlns:a16="http://schemas.microsoft.com/office/drawing/2014/main" id="{CB5E2B5B-7A2E-41A7-A0D6-B9B3735B1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21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6400" name="Line 48">
                <a:extLst>
                  <a:ext uri="{FF2B5EF4-FFF2-40B4-BE49-F238E27FC236}">
                    <a16:creationId xmlns:a16="http://schemas.microsoft.com/office/drawing/2014/main" id="{9E2C9101-EB1A-405C-8C50-7674A13CD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2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6401" name="Line 49">
                <a:extLst>
                  <a:ext uri="{FF2B5EF4-FFF2-40B4-BE49-F238E27FC236}">
                    <a16:creationId xmlns:a16="http://schemas.microsoft.com/office/drawing/2014/main" id="{94B7551F-3AD6-4775-9DF6-51EADD3A3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23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6402" name="Line 50">
                <a:extLst>
                  <a:ext uri="{FF2B5EF4-FFF2-40B4-BE49-F238E27FC236}">
                    <a16:creationId xmlns:a16="http://schemas.microsoft.com/office/drawing/2014/main" id="{8E108860-1936-420B-B684-259E43857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0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6403" name="Line 51">
                <a:extLst>
                  <a:ext uri="{FF2B5EF4-FFF2-40B4-BE49-F238E27FC236}">
                    <a16:creationId xmlns:a16="http://schemas.microsoft.com/office/drawing/2014/main" id="{7DA53A0C-5A92-40A2-B17E-581ECF9AB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24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56404" name="Line 52">
              <a:extLst>
                <a:ext uri="{FF2B5EF4-FFF2-40B4-BE49-F238E27FC236}">
                  <a16:creationId xmlns:a16="http://schemas.microsoft.com/office/drawing/2014/main" id="{8A27073F-725A-4232-92D8-BE357197F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" y="15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405" name="Line 53">
              <a:extLst>
                <a:ext uri="{FF2B5EF4-FFF2-40B4-BE49-F238E27FC236}">
                  <a16:creationId xmlns:a16="http://schemas.microsoft.com/office/drawing/2014/main" id="{9195870B-CA22-4A9C-BF91-C7F4FBFF0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8" y="11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406" name="Line 54">
              <a:extLst>
                <a:ext uri="{FF2B5EF4-FFF2-40B4-BE49-F238E27FC236}">
                  <a16:creationId xmlns:a16="http://schemas.microsoft.com/office/drawing/2014/main" id="{B3705178-570B-4CCE-BC45-68919F5D5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0" y="11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407" name="Text Box 55">
              <a:extLst>
                <a:ext uri="{FF2B5EF4-FFF2-40B4-BE49-F238E27FC236}">
                  <a16:creationId xmlns:a16="http://schemas.microsoft.com/office/drawing/2014/main" id="{5A6922B4-F80C-42BE-9736-7BBE5C24A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1041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5V</a:t>
              </a:r>
            </a:p>
          </p:txBody>
        </p:sp>
      </p:grpSp>
      <p:grpSp>
        <p:nvGrpSpPr>
          <p:cNvPr id="356408" name="Group 56">
            <a:extLst>
              <a:ext uri="{FF2B5EF4-FFF2-40B4-BE49-F238E27FC236}">
                <a16:creationId xmlns:a16="http://schemas.microsoft.com/office/drawing/2014/main" id="{F8CF5B86-903C-4CE1-A45E-82E0787B8110}"/>
              </a:ext>
            </a:extLst>
          </p:cNvPr>
          <p:cNvGrpSpPr>
            <a:grpSpLocks/>
          </p:cNvGrpSpPr>
          <p:nvPr/>
        </p:nvGrpSpPr>
        <p:grpSpPr bwMode="auto">
          <a:xfrm>
            <a:off x="636588" y="862013"/>
            <a:ext cx="652462" cy="657225"/>
            <a:chOff x="1020" y="1344"/>
            <a:chExt cx="411" cy="414"/>
          </a:xfrm>
        </p:grpSpPr>
        <p:sp>
          <p:nvSpPr>
            <p:cNvPr id="356409" name="Rectangle 57">
              <a:extLst>
                <a:ext uri="{FF2B5EF4-FFF2-40B4-BE49-F238E27FC236}">
                  <a16:creationId xmlns:a16="http://schemas.microsoft.com/office/drawing/2014/main" id="{4266B050-3C37-430F-AF78-148DE1086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410" name="AutoShape 58">
              <a:extLst>
                <a:ext uri="{FF2B5EF4-FFF2-40B4-BE49-F238E27FC236}">
                  <a16:creationId xmlns:a16="http://schemas.microsoft.com/office/drawing/2014/main" id="{AE4F3D25-59AE-41B7-90A4-D3F4F6052B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411" name="Line 59">
              <a:extLst>
                <a:ext uri="{FF2B5EF4-FFF2-40B4-BE49-F238E27FC236}">
                  <a16:creationId xmlns:a16="http://schemas.microsoft.com/office/drawing/2014/main" id="{512A9056-A133-4598-A8E7-4C1D71CF8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56412" name="Group 60">
            <a:extLst>
              <a:ext uri="{FF2B5EF4-FFF2-40B4-BE49-F238E27FC236}">
                <a16:creationId xmlns:a16="http://schemas.microsoft.com/office/drawing/2014/main" id="{296B1108-33E3-41C0-99E1-E6154F25A1CF}"/>
              </a:ext>
            </a:extLst>
          </p:cNvPr>
          <p:cNvGrpSpPr>
            <a:grpSpLocks/>
          </p:cNvGrpSpPr>
          <p:nvPr/>
        </p:nvGrpSpPr>
        <p:grpSpPr bwMode="auto">
          <a:xfrm>
            <a:off x="1231900" y="1981200"/>
            <a:ext cx="1196975" cy="4165600"/>
            <a:chOff x="776" y="1248"/>
            <a:chExt cx="754" cy="2624"/>
          </a:xfrm>
        </p:grpSpPr>
        <p:sp>
          <p:nvSpPr>
            <p:cNvPr id="356413" name="Oval 61">
              <a:extLst>
                <a:ext uri="{FF2B5EF4-FFF2-40B4-BE49-F238E27FC236}">
                  <a16:creationId xmlns:a16="http://schemas.microsoft.com/office/drawing/2014/main" id="{853EB679-5BA8-41DD-BCE0-FD81574DC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616"/>
              <a:ext cx="48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414" name="Oval 62">
              <a:extLst>
                <a:ext uri="{FF2B5EF4-FFF2-40B4-BE49-F238E27FC236}">
                  <a16:creationId xmlns:a16="http://schemas.microsoft.com/office/drawing/2014/main" id="{8A808BF0-CC8A-4129-9DDC-E1B506C99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048"/>
              <a:ext cx="48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415" name="Oval 63">
              <a:extLst>
                <a:ext uri="{FF2B5EF4-FFF2-40B4-BE49-F238E27FC236}">
                  <a16:creationId xmlns:a16="http://schemas.microsoft.com/office/drawing/2014/main" id="{822E218D-4463-4DE8-9832-2D83D6249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912"/>
              <a:ext cx="48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416" name="Oval 64">
              <a:extLst>
                <a:ext uri="{FF2B5EF4-FFF2-40B4-BE49-F238E27FC236}">
                  <a16:creationId xmlns:a16="http://schemas.microsoft.com/office/drawing/2014/main" id="{B010AE83-EF5C-4945-8643-C01D37C6A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1616"/>
              <a:ext cx="48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417" name="Oval 65">
              <a:extLst>
                <a:ext uri="{FF2B5EF4-FFF2-40B4-BE49-F238E27FC236}">
                  <a16:creationId xmlns:a16="http://schemas.microsoft.com/office/drawing/2014/main" id="{2BAE046A-B81C-4ABF-9C54-65F24E25F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048"/>
              <a:ext cx="48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418" name="Oval 66">
              <a:extLst>
                <a:ext uri="{FF2B5EF4-FFF2-40B4-BE49-F238E27FC236}">
                  <a16:creationId xmlns:a16="http://schemas.microsoft.com/office/drawing/2014/main" id="{A777C5A3-0E07-4D47-8536-735CCADB5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2912"/>
              <a:ext cx="48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419" name="Oval 67">
              <a:extLst>
                <a:ext uri="{FF2B5EF4-FFF2-40B4-BE49-F238E27FC236}">
                  <a16:creationId xmlns:a16="http://schemas.microsoft.com/office/drawing/2014/main" id="{C95E284A-C887-41B5-B94C-13EDA501E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3392"/>
              <a:ext cx="48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420" name="Oval 68">
              <a:extLst>
                <a:ext uri="{FF2B5EF4-FFF2-40B4-BE49-F238E27FC236}">
                  <a16:creationId xmlns:a16="http://schemas.microsoft.com/office/drawing/2014/main" id="{1E3B8ADA-D9C8-49B9-8026-6CFBD5B30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3392"/>
              <a:ext cx="48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356421" name="Group 69">
              <a:extLst>
                <a:ext uri="{FF2B5EF4-FFF2-40B4-BE49-F238E27FC236}">
                  <a16:creationId xmlns:a16="http://schemas.microsoft.com/office/drawing/2014/main" id="{ACB47DB0-E982-4DC9-989C-2488011B6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8" y="3248"/>
              <a:ext cx="240" cy="96"/>
              <a:chOff x="1680" y="3264"/>
              <a:chExt cx="240" cy="96"/>
            </a:xfrm>
          </p:grpSpPr>
          <p:sp>
            <p:nvSpPr>
              <p:cNvPr id="356422" name="Line 70">
                <a:extLst>
                  <a:ext uri="{FF2B5EF4-FFF2-40B4-BE49-F238E27FC236}">
                    <a16:creationId xmlns:a16="http://schemas.microsoft.com/office/drawing/2014/main" id="{35BE84C2-7ABA-493B-87C9-86A9B4000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6423" name="Rectangle 71">
                <a:extLst>
                  <a:ext uri="{FF2B5EF4-FFF2-40B4-BE49-F238E27FC236}">
                    <a16:creationId xmlns:a16="http://schemas.microsoft.com/office/drawing/2014/main" id="{ADE5F162-527A-49C2-8B3B-A7E52AB51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264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356424" name="Group 72">
              <a:extLst>
                <a:ext uri="{FF2B5EF4-FFF2-40B4-BE49-F238E27FC236}">
                  <a16:creationId xmlns:a16="http://schemas.microsoft.com/office/drawing/2014/main" id="{C8468E55-2A99-498F-A347-5879EEFBD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8" y="2768"/>
              <a:ext cx="240" cy="96"/>
              <a:chOff x="1680" y="3264"/>
              <a:chExt cx="240" cy="96"/>
            </a:xfrm>
          </p:grpSpPr>
          <p:sp>
            <p:nvSpPr>
              <p:cNvPr id="356425" name="Line 73">
                <a:extLst>
                  <a:ext uri="{FF2B5EF4-FFF2-40B4-BE49-F238E27FC236}">
                    <a16:creationId xmlns:a16="http://schemas.microsoft.com/office/drawing/2014/main" id="{5CC2F03E-426F-41AF-ADB9-AA41D8BE2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6426" name="Rectangle 74">
                <a:extLst>
                  <a:ext uri="{FF2B5EF4-FFF2-40B4-BE49-F238E27FC236}">
                    <a16:creationId xmlns:a16="http://schemas.microsoft.com/office/drawing/2014/main" id="{02D3A8B2-AE74-4962-9917-9887CA232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264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356427" name="Group 75">
              <a:extLst>
                <a:ext uri="{FF2B5EF4-FFF2-40B4-BE49-F238E27FC236}">
                  <a16:creationId xmlns:a16="http://schemas.microsoft.com/office/drawing/2014/main" id="{71078B05-66E6-45AE-871F-A4F4207A8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8" y="1904"/>
              <a:ext cx="240" cy="96"/>
              <a:chOff x="1680" y="3264"/>
              <a:chExt cx="240" cy="96"/>
            </a:xfrm>
          </p:grpSpPr>
          <p:sp>
            <p:nvSpPr>
              <p:cNvPr id="356428" name="Line 76">
                <a:extLst>
                  <a:ext uri="{FF2B5EF4-FFF2-40B4-BE49-F238E27FC236}">
                    <a16:creationId xmlns:a16="http://schemas.microsoft.com/office/drawing/2014/main" id="{405A292D-499F-4CBA-A6BF-29FA0A3D0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6429" name="Rectangle 77">
                <a:extLst>
                  <a:ext uri="{FF2B5EF4-FFF2-40B4-BE49-F238E27FC236}">
                    <a16:creationId xmlns:a16="http://schemas.microsoft.com/office/drawing/2014/main" id="{177DD01E-F31B-46EB-875A-B9C857ABE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264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356430" name="Group 78">
              <a:extLst>
                <a:ext uri="{FF2B5EF4-FFF2-40B4-BE49-F238E27FC236}">
                  <a16:creationId xmlns:a16="http://schemas.microsoft.com/office/drawing/2014/main" id="{EA510B70-A8DC-419E-8021-0EF584E249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8" y="1472"/>
              <a:ext cx="240" cy="96"/>
              <a:chOff x="1680" y="3264"/>
              <a:chExt cx="240" cy="96"/>
            </a:xfrm>
          </p:grpSpPr>
          <p:sp>
            <p:nvSpPr>
              <p:cNvPr id="356431" name="Line 79">
                <a:extLst>
                  <a:ext uri="{FF2B5EF4-FFF2-40B4-BE49-F238E27FC236}">
                    <a16:creationId xmlns:a16="http://schemas.microsoft.com/office/drawing/2014/main" id="{902D3B79-FBF8-4C54-9CA8-CD476B4B8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6432" name="Rectangle 80">
                <a:extLst>
                  <a:ext uri="{FF2B5EF4-FFF2-40B4-BE49-F238E27FC236}">
                    <a16:creationId xmlns:a16="http://schemas.microsoft.com/office/drawing/2014/main" id="{A6A44CAF-7B3F-4FD0-BC2C-F162992F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264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356433" name="Text Box 81">
              <a:extLst>
                <a:ext uri="{FF2B5EF4-FFF2-40B4-BE49-F238E27FC236}">
                  <a16:creationId xmlns:a16="http://schemas.microsoft.com/office/drawing/2014/main" id="{518D0D40-E211-478E-916D-189A1B13F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1248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sw0</a:t>
              </a:r>
            </a:p>
          </p:txBody>
        </p:sp>
        <p:sp>
          <p:nvSpPr>
            <p:cNvPr id="356434" name="Text Box 82">
              <a:extLst>
                <a:ext uri="{FF2B5EF4-FFF2-40B4-BE49-F238E27FC236}">
                  <a16:creationId xmlns:a16="http://schemas.microsoft.com/office/drawing/2014/main" id="{9ED8D128-D7C2-41ED-9D44-D31081784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1680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sw1</a:t>
              </a:r>
            </a:p>
          </p:txBody>
        </p:sp>
        <p:sp>
          <p:nvSpPr>
            <p:cNvPr id="356435" name="Text Box 83">
              <a:extLst>
                <a:ext uri="{FF2B5EF4-FFF2-40B4-BE49-F238E27FC236}">
                  <a16:creationId xmlns:a16="http://schemas.microsoft.com/office/drawing/2014/main" id="{91B42FE3-868E-4798-9BB7-C5CDB7BC7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254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sw8</a:t>
              </a:r>
            </a:p>
          </p:txBody>
        </p:sp>
        <p:sp>
          <p:nvSpPr>
            <p:cNvPr id="356436" name="Text Box 84">
              <a:extLst>
                <a:ext uri="{FF2B5EF4-FFF2-40B4-BE49-F238E27FC236}">
                  <a16:creationId xmlns:a16="http://schemas.microsoft.com/office/drawing/2014/main" id="{DA3555E7-E64F-4C9C-9784-5EBC81E09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302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sw9</a:t>
              </a:r>
            </a:p>
          </p:txBody>
        </p:sp>
        <p:sp>
          <p:nvSpPr>
            <p:cNvPr id="356437" name="Line 85">
              <a:extLst>
                <a:ext uri="{FF2B5EF4-FFF2-40B4-BE49-F238E27FC236}">
                  <a16:creationId xmlns:a16="http://schemas.microsoft.com/office/drawing/2014/main" id="{27FD4DA7-A32C-412B-80A3-78E172BDE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0" y="1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438" name="Line 86">
              <a:extLst>
                <a:ext uri="{FF2B5EF4-FFF2-40B4-BE49-F238E27FC236}">
                  <a16:creationId xmlns:a16="http://schemas.microsoft.com/office/drawing/2014/main" id="{D0DCAC07-CDC4-46A5-B9F3-CEB0C4309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1664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439" name="Line 87">
              <a:extLst>
                <a:ext uri="{FF2B5EF4-FFF2-40B4-BE49-F238E27FC236}">
                  <a16:creationId xmlns:a16="http://schemas.microsoft.com/office/drawing/2014/main" id="{E85391E0-8A8C-41BF-A383-B3EC0FE01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0" y="20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440" name="Line 88">
              <a:extLst>
                <a:ext uri="{FF2B5EF4-FFF2-40B4-BE49-F238E27FC236}">
                  <a16:creationId xmlns:a16="http://schemas.microsoft.com/office/drawing/2014/main" id="{ED041A36-81CC-49EE-A00F-433660F40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0" y="29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441" name="Line 89">
              <a:extLst>
                <a:ext uri="{FF2B5EF4-FFF2-40B4-BE49-F238E27FC236}">
                  <a16:creationId xmlns:a16="http://schemas.microsoft.com/office/drawing/2014/main" id="{6F4C3CB5-DC4A-4660-ABCB-0A6E23F4F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0" y="3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442" name="Line 90">
              <a:extLst>
                <a:ext uri="{FF2B5EF4-FFF2-40B4-BE49-F238E27FC236}">
                  <a16:creationId xmlns:a16="http://schemas.microsoft.com/office/drawing/2014/main" id="{2ED70CD1-2EC7-49CE-AA63-5374197F3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" y="37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443" name="Line 91">
              <a:extLst>
                <a:ext uri="{FF2B5EF4-FFF2-40B4-BE49-F238E27FC236}">
                  <a16:creationId xmlns:a16="http://schemas.microsoft.com/office/drawing/2014/main" id="{8C33CB1E-8BB2-4267-AB05-3655F42F9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" y="3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444" name="Line 92">
              <a:extLst>
                <a:ext uri="{FF2B5EF4-FFF2-40B4-BE49-F238E27FC236}">
                  <a16:creationId xmlns:a16="http://schemas.microsoft.com/office/drawing/2014/main" id="{66342D11-3CD3-4164-A6B6-F3962D464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387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445" name="Line 93">
              <a:extLst>
                <a:ext uri="{FF2B5EF4-FFF2-40B4-BE49-F238E27FC236}">
                  <a16:creationId xmlns:a16="http://schemas.microsoft.com/office/drawing/2014/main" id="{4FBE5ECF-6450-4638-9B29-CC555602E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1664"/>
              <a:ext cx="0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56446" name="Group 94">
            <a:extLst>
              <a:ext uri="{FF2B5EF4-FFF2-40B4-BE49-F238E27FC236}">
                <a16:creationId xmlns:a16="http://schemas.microsoft.com/office/drawing/2014/main" id="{4889B184-33B4-41C2-B3FD-5A946EC42E5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65400"/>
            <a:ext cx="1079500" cy="2971800"/>
            <a:chOff x="1440" y="1616"/>
            <a:chExt cx="680" cy="1872"/>
          </a:xfrm>
        </p:grpSpPr>
        <p:sp>
          <p:nvSpPr>
            <p:cNvPr id="356447" name="Line 95">
              <a:extLst>
                <a:ext uri="{FF2B5EF4-FFF2-40B4-BE49-F238E27FC236}">
                  <a16:creationId xmlns:a16="http://schemas.microsoft.com/office/drawing/2014/main" id="{39C990D5-9A37-438E-9001-F174E943A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20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448" name="Line 96">
              <a:extLst>
                <a:ext uri="{FF2B5EF4-FFF2-40B4-BE49-F238E27FC236}">
                  <a16:creationId xmlns:a16="http://schemas.microsoft.com/office/drawing/2014/main" id="{EED0FD95-6E8E-49BF-8BD6-D65916F79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29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449" name="Line 97">
              <a:extLst>
                <a:ext uri="{FF2B5EF4-FFF2-40B4-BE49-F238E27FC236}">
                  <a16:creationId xmlns:a16="http://schemas.microsoft.com/office/drawing/2014/main" id="{84372862-76BA-4862-86F7-22553EB06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3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450" name="Oval 98">
              <a:extLst>
                <a:ext uri="{FF2B5EF4-FFF2-40B4-BE49-F238E27FC236}">
                  <a16:creationId xmlns:a16="http://schemas.microsoft.com/office/drawing/2014/main" id="{7C579518-F237-45E2-B1FD-142096B7B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16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451" name="Oval 99">
              <a:extLst>
                <a:ext uri="{FF2B5EF4-FFF2-40B4-BE49-F238E27FC236}">
                  <a16:creationId xmlns:a16="http://schemas.microsoft.com/office/drawing/2014/main" id="{81FDF2A3-C763-441A-9523-74135C732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0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452" name="Line 100">
              <a:extLst>
                <a:ext uri="{FF2B5EF4-FFF2-40B4-BE49-F238E27FC236}">
                  <a16:creationId xmlns:a16="http://schemas.microsoft.com/office/drawing/2014/main" id="{4D36BBDE-E982-4630-9752-ED4CE46C5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8" y="19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453" name="Oval 101">
              <a:extLst>
                <a:ext uri="{FF2B5EF4-FFF2-40B4-BE49-F238E27FC236}">
                  <a16:creationId xmlns:a16="http://schemas.microsoft.com/office/drawing/2014/main" id="{E948F401-053F-4546-8148-B78D22A2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9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454" name="Line 102">
              <a:extLst>
                <a:ext uri="{FF2B5EF4-FFF2-40B4-BE49-F238E27FC236}">
                  <a16:creationId xmlns:a16="http://schemas.microsoft.com/office/drawing/2014/main" id="{680907F3-CCA0-4D0C-9A09-50FDA7E33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6" y="2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455" name="Oval 103">
              <a:extLst>
                <a:ext uri="{FF2B5EF4-FFF2-40B4-BE49-F238E27FC236}">
                  <a16:creationId xmlns:a16="http://schemas.microsoft.com/office/drawing/2014/main" id="{90B3544E-3345-43C9-A0B0-8EEA90292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3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6456" name="Line 104">
              <a:extLst>
                <a:ext uri="{FF2B5EF4-FFF2-40B4-BE49-F238E27FC236}">
                  <a16:creationId xmlns:a16="http://schemas.microsoft.com/office/drawing/2014/main" id="{8735CD98-0C33-4609-A046-F04BF68A2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6" y="3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6457" name="Line 105">
              <a:extLst>
                <a:ext uri="{FF2B5EF4-FFF2-40B4-BE49-F238E27FC236}">
                  <a16:creationId xmlns:a16="http://schemas.microsoft.com/office/drawing/2014/main" id="{8D870663-70A8-405C-B424-692E64211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56458" name="Text Box 106">
            <a:extLst>
              <a:ext uri="{FF2B5EF4-FFF2-40B4-BE49-F238E27FC236}">
                <a16:creationId xmlns:a16="http://schemas.microsoft.com/office/drawing/2014/main" id="{D869C92E-DF2D-46E1-86E5-9FE58BFB0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356459" name="Text Box 107">
            <a:extLst>
              <a:ext uri="{FF2B5EF4-FFF2-40B4-BE49-F238E27FC236}">
                <a16:creationId xmlns:a16="http://schemas.microsoft.com/office/drawing/2014/main" id="{32A62F05-7835-4335-86D3-DB0F3E428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668338"/>
            <a:ext cx="6408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/>
              <a:t>Design a circuit using 74LS147 to detect the depressing of the number pad (like the one on a calculator). Generate a normal BCD code to show on 4 LEDs.</a:t>
            </a:r>
          </a:p>
        </p:txBody>
      </p:sp>
      <p:sp>
        <p:nvSpPr>
          <p:cNvPr id="356460" name="AutoShape 108">
            <a:extLst>
              <a:ext uri="{FF2B5EF4-FFF2-40B4-BE49-F238E27FC236}">
                <a16:creationId xmlns:a16="http://schemas.microsoft.com/office/drawing/2014/main" id="{3016FCF0-5876-4579-B225-6E990A35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4413250"/>
            <a:ext cx="2824163" cy="1765300"/>
          </a:xfrm>
          <a:prstGeom prst="wedgeRoundRectCallout">
            <a:avLst>
              <a:gd name="adj1" fmla="val -143759"/>
              <a:gd name="adj2" fmla="val -136958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/>
              <a:t>e.g. when none of the switches is depressed, or when sw0 is depressed,  ALL inputs are ‘1’.</a:t>
            </a:r>
          </a:p>
        </p:txBody>
      </p:sp>
      <p:sp>
        <p:nvSpPr>
          <p:cNvPr id="356461" name="AutoShape 109">
            <a:extLst>
              <a:ext uri="{FF2B5EF4-FFF2-40B4-BE49-F238E27FC236}">
                <a16:creationId xmlns:a16="http://schemas.microsoft.com/office/drawing/2014/main" id="{E23B419A-57F8-42D8-8233-C3A4DE303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1339850"/>
            <a:ext cx="2443163" cy="1054100"/>
          </a:xfrm>
          <a:prstGeom prst="wedgeRoundRectCallout">
            <a:avLst>
              <a:gd name="adj1" fmla="val 23556"/>
              <a:gd name="adj2" fmla="val 65815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The outputs after the inverters will be ‘</a:t>
            </a:r>
            <a:r>
              <a:rPr lang="en-GB" altLang="en-US" sz="2000" b="1">
                <a:solidFill>
                  <a:srgbClr val="FF0000"/>
                </a:solidFill>
              </a:rPr>
              <a:t>0000</a:t>
            </a:r>
            <a:r>
              <a:rPr lang="en-GB" altLang="en-US" sz="2000" b="1"/>
              <a:t>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460" grpId="0" animBg="1"/>
      <p:bldP spid="35646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ooter Placeholder 3">
            <a:extLst>
              <a:ext uri="{FF2B5EF4-FFF2-40B4-BE49-F238E27FC236}">
                <a16:creationId xmlns:a16="http://schemas.microsoft.com/office/drawing/2014/main" id="{EE998F2C-D6EA-4952-9CEE-4BD10D15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06" name="Slide Number Placeholder 4">
            <a:extLst>
              <a:ext uri="{FF2B5EF4-FFF2-40B4-BE49-F238E27FC236}">
                <a16:creationId xmlns:a16="http://schemas.microsoft.com/office/drawing/2014/main" id="{B4DC3983-A60A-46B9-AF39-72D6D3F0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15BF-C51A-42C9-8799-244D44966CEB}" type="slidenum">
              <a:rPr lang="en-GB" altLang="en-US"/>
              <a:pPr/>
              <a:t>57</a:t>
            </a:fld>
            <a:endParaRPr lang="en-GB" altLang="en-US" sz="1400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772273D7-01A4-4203-B354-8729F81E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2413000"/>
            <a:ext cx="1143000" cy="350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1600" b="1"/>
              <a:t>74147</a:t>
            </a:r>
          </a:p>
          <a:p>
            <a:r>
              <a:rPr lang="en-GB" altLang="en-US" b="1"/>
              <a:t>Decimal-to-BCD</a:t>
            </a:r>
          </a:p>
          <a:p>
            <a:r>
              <a:rPr lang="en-GB" altLang="en-US" sz="1600" b="1"/>
              <a:t>Priority</a:t>
            </a:r>
          </a:p>
          <a:p>
            <a:r>
              <a:rPr lang="en-GB" altLang="en-US" sz="1600" b="1"/>
              <a:t>Encoder</a:t>
            </a:r>
          </a:p>
        </p:txBody>
      </p:sp>
      <p:sp>
        <p:nvSpPr>
          <p:cNvPr id="357379" name="Oval 3">
            <a:extLst>
              <a:ext uri="{FF2B5EF4-FFF2-40B4-BE49-F238E27FC236}">
                <a16:creationId xmlns:a16="http://schemas.microsoft.com/office/drawing/2014/main" id="{6FB3D60A-9B3B-4253-8FCA-80523AE9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3251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380" name="Oval 4">
            <a:extLst>
              <a:ext uri="{FF2B5EF4-FFF2-40B4-BE49-F238E27FC236}">
                <a16:creationId xmlns:a16="http://schemas.microsoft.com/office/drawing/2014/main" id="{D0885223-9893-470D-B2C4-4E134D39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4622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381" name="Oval 5">
            <a:extLst>
              <a:ext uri="{FF2B5EF4-FFF2-40B4-BE49-F238E27FC236}">
                <a16:creationId xmlns:a16="http://schemas.microsoft.com/office/drawing/2014/main" id="{C1D75FDA-AEC2-4A8D-BCCA-9AD566AB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5384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382" name="Oval 6">
            <a:extLst>
              <a:ext uri="{FF2B5EF4-FFF2-40B4-BE49-F238E27FC236}">
                <a16:creationId xmlns:a16="http://schemas.microsoft.com/office/drawing/2014/main" id="{76FBE514-7B3D-4A37-8809-1BDAAEC7C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0" y="2641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383" name="Oval 7">
            <a:extLst>
              <a:ext uri="{FF2B5EF4-FFF2-40B4-BE49-F238E27FC236}">
                <a16:creationId xmlns:a16="http://schemas.microsoft.com/office/drawing/2014/main" id="{B22BAE8A-0BF4-4C7F-B440-35447A0BE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0" y="3022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384" name="Oval 8">
            <a:extLst>
              <a:ext uri="{FF2B5EF4-FFF2-40B4-BE49-F238E27FC236}">
                <a16:creationId xmlns:a16="http://schemas.microsoft.com/office/drawing/2014/main" id="{B16B4297-D6FB-429A-8B30-108EE9033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0" y="3479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385" name="Oval 9">
            <a:extLst>
              <a:ext uri="{FF2B5EF4-FFF2-40B4-BE49-F238E27FC236}">
                <a16:creationId xmlns:a16="http://schemas.microsoft.com/office/drawing/2014/main" id="{EB1EB919-0F68-4DEB-AF70-3689929F7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0" y="3937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386" name="Line 10">
            <a:extLst>
              <a:ext uri="{FF2B5EF4-FFF2-40B4-BE49-F238E27FC236}">
                <a16:creationId xmlns:a16="http://schemas.microsoft.com/office/drawing/2014/main" id="{5AAB4FFF-4775-4F06-AAF5-9A73763AFE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5500" y="332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387" name="Line 11">
            <a:extLst>
              <a:ext uri="{FF2B5EF4-FFF2-40B4-BE49-F238E27FC236}">
                <a16:creationId xmlns:a16="http://schemas.microsoft.com/office/drawing/2014/main" id="{C7CD683A-85CB-4252-B4AD-32B0955DF5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5500" y="469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388" name="Line 12">
            <a:extLst>
              <a:ext uri="{FF2B5EF4-FFF2-40B4-BE49-F238E27FC236}">
                <a16:creationId xmlns:a16="http://schemas.microsoft.com/office/drawing/2014/main" id="{2B495B53-DCB8-44B4-9A45-C0EC0DD1B9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5500" y="546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389" name="Line 13">
            <a:extLst>
              <a:ext uri="{FF2B5EF4-FFF2-40B4-BE49-F238E27FC236}">
                <a16:creationId xmlns:a16="http://schemas.microsoft.com/office/drawing/2014/main" id="{58A30311-6440-45C5-9E58-2DD0BBF9D3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1900" y="309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390" name="Text Box 14">
            <a:extLst>
              <a:ext uri="{FF2B5EF4-FFF2-40B4-BE49-F238E27FC236}">
                <a16:creationId xmlns:a16="http://schemas.microsoft.com/office/drawing/2014/main" id="{3100DFBA-5AD1-4B18-9147-1B66B2D5F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3479800"/>
            <a:ext cx="2349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30000"/>
              </a:lnSpc>
            </a:pPr>
            <a:r>
              <a:rPr lang="en-GB" altLang="en-US" sz="1600" b="1"/>
              <a:t>.</a:t>
            </a:r>
          </a:p>
          <a:p>
            <a:pPr algn="l">
              <a:lnSpc>
                <a:spcPct val="30000"/>
              </a:lnSpc>
            </a:pPr>
            <a:r>
              <a:rPr lang="en-GB" altLang="en-US" sz="1600" b="1"/>
              <a:t>.</a:t>
            </a:r>
          </a:p>
          <a:p>
            <a:pPr algn="l">
              <a:lnSpc>
                <a:spcPct val="30000"/>
              </a:lnSpc>
            </a:pPr>
            <a:r>
              <a:rPr lang="en-GB" altLang="en-US" sz="1600" b="1"/>
              <a:t>.</a:t>
            </a:r>
          </a:p>
          <a:p>
            <a:pPr algn="l">
              <a:lnSpc>
                <a:spcPct val="30000"/>
              </a:lnSpc>
            </a:pPr>
            <a:r>
              <a:rPr lang="en-GB" altLang="en-US" sz="1600" b="1"/>
              <a:t>.</a:t>
            </a:r>
          </a:p>
          <a:p>
            <a:pPr algn="l">
              <a:lnSpc>
                <a:spcPct val="30000"/>
              </a:lnSpc>
            </a:pPr>
            <a:r>
              <a:rPr lang="en-GB" altLang="en-US" sz="1600" b="1"/>
              <a:t>.</a:t>
            </a:r>
          </a:p>
        </p:txBody>
      </p:sp>
      <p:sp>
        <p:nvSpPr>
          <p:cNvPr id="357391" name="Text Box 15">
            <a:extLst>
              <a:ext uri="{FF2B5EF4-FFF2-40B4-BE49-F238E27FC236}">
                <a16:creationId xmlns:a16="http://schemas.microsoft.com/office/drawing/2014/main" id="{57A6937F-B4B5-44BD-BD9A-734655C83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0" y="2260600"/>
            <a:ext cx="457200" cy="317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GB" altLang="en-US" sz="1600" b="1" baseline="-25000"/>
          </a:p>
          <a:p>
            <a:pPr algn="l">
              <a:spcBef>
                <a:spcPct val="0"/>
              </a:spcBef>
            </a:pPr>
            <a:endParaRPr lang="en-GB" altLang="en-US" sz="1600" b="1"/>
          </a:p>
          <a:p>
            <a:pPr algn="l">
              <a:spcBef>
                <a:spcPct val="0"/>
              </a:spcBef>
            </a:pPr>
            <a:endParaRPr lang="en-GB" altLang="en-US" sz="1600" b="1"/>
          </a:p>
          <a:p>
            <a:pPr algn="l">
              <a:spcBef>
                <a:spcPct val="0"/>
              </a:spcBef>
            </a:pPr>
            <a:r>
              <a:rPr lang="en-GB" altLang="en-US" sz="1600" b="1"/>
              <a:t>/A</a:t>
            </a:r>
            <a:r>
              <a:rPr lang="en-GB" altLang="en-US" sz="1600" b="1" baseline="-25000"/>
              <a:t>1</a:t>
            </a:r>
          </a:p>
          <a:p>
            <a:pPr algn="l"/>
            <a:endParaRPr lang="en-GB" altLang="en-US" sz="1600" b="1" baseline="-25000"/>
          </a:p>
          <a:p>
            <a:pPr algn="l">
              <a:lnSpc>
                <a:spcPct val="70000"/>
              </a:lnSpc>
            </a:pPr>
            <a:endParaRPr lang="en-GB" altLang="en-US" sz="1600" b="1"/>
          </a:p>
          <a:p>
            <a:pPr algn="l">
              <a:lnSpc>
                <a:spcPct val="70000"/>
              </a:lnSpc>
            </a:pPr>
            <a:endParaRPr lang="en-GB" altLang="en-US" sz="1600" b="1"/>
          </a:p>
          <a:p>
            <a:pPr algn="l">
              <a:lnSpc>
                <a:spcPct val="70000"/>
              </a:lnSpc>
            </a:pPr>
            <a:endParaRPr lang="en-GB" altLang="en-US" sz="1600" b="1"/>
          </a:p>
          <a:p>
            <a:pPr algn="l">
              <a:lnSpc>
                <a:spcPct val="70000"/>
              </a:lnSpc>
            </a:pPr>
            <a:r>
              <a:rPr lang="en-GB" altLang="en-US" sz="1600" b="1"/>
              <a:t>/A</a:t>
            </a:r>
            <a:r>
              <a:rPr lang="en-GB" altLang="en-US" sz="1600" b="1" baseline="-25000"/>
              <a:t>8</a:t>
            </a:r>
          </a:p>
          <a:p>
            <a:pPr algn="l">
              <a:lnSpc>
                <a:spcPct val="70000"/>
              </a:lnSpc>
            </a:pPr>
            <a:endParaRPr lang="en-GB" altLang="en-US" sz="1600" b="1"/>
          </a:p>
          <a:p>
            <a:pPr algn="l">
              <a:lnSpc>
                <a:spcPct val="70000"/>
              </a:lnSpc>
            </a:pPr>
            <a:endParaRPr lang="en-GB" altLang="en-US" sz="1600" b="1"/>
          </a:p>
          <a:p>
            <a:pPr algn="l">
              <a:lnSpc>
                <a:spcPct val="70000"/>
              </a:lnSpc>
              <a:spcBef>
                <a:spcPct val="0"/>
              </a:spcBef>
            </a:pPr>
            <a:r>
              <a:rPr lang="en-GB" altLang="en-US" sz="1600" b="1"/>
              <a:t>/A</a:t>
            </a:r>
            <a:r>
              <a:rPr lang="en-GB" altLang="en-US" sz="1600" b="1" baseline="-25000"/>
              <a:t>9</a:t>
            </a:r>
          </a:p>
        </p:txBody>
      </p:sp>
      <p:sp>
        <p:nvSpPr>
          <p:cNvPr id="357392" name="Text Box 16">
            <a:extLst>
              <a:ext uri="{FF2B5EF4-FFF2-40B4-BE49-F238E27FC236}">
                <a16:creationId xmlns:a16="http://schemas.microsoft.com/office/drawing/2014/main" id="{994924A1-4F32-4728-AA02-814EFEA27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2336800"/>
            <a:ext cx="520700" cy="16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/O</a:t>
            </a:r>
            <a:r>
              <a:rPr lang="en-GB" altLang="en-US" sz="1600" b="1" baseline="-25000"/>
              <a:t>3</a:t>
            </a:r>
          </a:p>
          <a:p>
            <a:pPr algn="l"/>
            <a:r>
              <a:rPr lang="en-GB" altLang="en-US" sz="1600" b="1"/>
              <a:t>/O</a:t>
            </a:r>
            <a:r>
              <a:rPr lang="en-GB" altLang="en-US" sz="1600" b="1" baseline="-25000"/>
              <a:t>2</a:t>
            </a:r>
          </a:p>
          <a:p>
            <a:pPr algn="l">
              <a:spcBef>
                <a:spcPct val="75000"/>
              </a:spcBef>
            </a:pPr>
            <a:r>
              <a:rPr lang="en-GB" altLang="en-US" sz="1600" b="1"/>
              <a:t>/O</a:t>
            </a:r>
            <a:r>
              <a:rPr lang="en-GB" altLang="en-US" sz="1600" b="1" baseline="-25000"/>
              <a:t>1</a:t>
            </a:r>
            <a:r>
              <a:rPr lang="en-GB" altLang="en-US" sz="1600" b="1"/>
              <a:t> </a:t>
            </a:r>
          </a:p>
          <a:p>
            <a:pPr algn="l" eaLnBrk="0" hangingPunct="0">
              <a:spcBef>
                <a:spcPct val="0"/>
              </a:spcBef>
            </a:pPr>
            <a:endParaRPr lang="en-GB" altLang="en-US" sz="1600" b="1"/>
          </a:p>
          <a:p>
            <a:pPr algn="l" eaLnBrk="0" hangingPunct="0">
              <a:spcBef>
                <a:spcPct val="0"/>
              </a:spcBef>
            </a:pPr>
            <a:r>
              <a:rPr lang="en-GB" altLang="en-US" sz="1600" b="1"/>
              <a:t>/O</a:t>
            </a:r>
            <a:r>
              <a:rPr lang="en-GB" altLang="en-US" sz="1600" b="1" baseline="-25000"/>
              <a:t>0</a:t>
            </a:r>
          </a:p>
        </p:txBody>
      </p:sp>
      <p:grpSp>
        <p:nvGrpSpPr>
          <p:cNvPr id="357393" name="Group 17">
            <a:extLst>
              <a:ext uri="{FF2B5EF4-FFF2-40B4-BE49-F238E27FC236}">
                <a16:creationId xmlns:a16="http://schemas.microsoft.com/office/drawing/2014/main" id="{997C1703-07D9-46A2-BD9B-BF42E6834582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565400"/>
            <a:ext cx="1752600" cy="307975"/>
            <a:chOff x="3648" y="1632"/>
            <a:chExt cx="1104" cy="194"/>
          </a:xfrm>
        </p:grpSpPr>
        <p:grpSp>
          <p:nvGrpSpPr>
            <p:cNvPr id="357394" name="Group 18">
              <a:extLst>
                <a:ext uri="{FF2B5EF4-FFF2-40B4-BE49-F238E27FC236}">
                  <a16:creationId xmlns:a16="http://schemas.microsoft.com/office/drawing/2014/main" id="{EBE62221-FBF3-401B-B322-AB4E2D0893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632"/>
              <a:ext cx="914" cy="194"/>
              <a:chOff x="3648" y="1632"/>
              <a:chExt cx="914" cy="194"/>
            </a:xfrm>
          </p:grpSpPr>
          <p:sp>
            <p:nvSpPr>
              <p:cNvPr id="357395" name="Line 19">
                <a:extLst>
                  <a:ext uri="{FF2B5EF4-FFF2-40B4-BE49-F238E27FC236}">
                    <a16:creationId xmlns:a16="http://schemas.microsoft.com/office/drawing/2014/main" id="{70905AF0-BDB5-4BFB-8B24-F71980667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172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7396" name="AutoShape 20">
                <a:extLst>
                  <a:ext uri="{FF2B5EF4-FFF2-40B4-BE49-F238E27FC236}">
                    <a16:creationId xmlns:a16="http://schemas.microsoft.com/office/drawing/2014/main" id="{16A1776F-71F3-4308-BC29-E77F8C9B7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384084">
                <a:off x="4247" y="1609"/>
                <a:ext cx="194" cy="239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7397" name="Oval 21">
                <a:extLst>
                  <a:ext uri="{FF2B5EF4-FFF2-40B4-BE49-F238E27FC236}">
                    <a16:creationId xmlns:a16="http://schemas.microsoft.com/office/drawing/2014/main" id="{B6EEE1BC-47BD-45ED-833D-08C656B7C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68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357398" name="Line 22">
              <a:extLst>
                <a:ext uri="{FF2B5EF4-FFF2-40B4-BE49-F238E27FC236}">
                  <a16:creationId xmlns:a16="http://schemas.microsoft.com/office/drawing/2014/main" id="{AADB2C05-2953-4FFA-B78A-2A623A3A7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57399" name="Group 23">
            <a:extLst>
              <a:ext uri="{FF2B5EF4-FFF2-40B4-BE49-F238E27FC236}">
                <a16:creationId xmlns:a16="http://schemas.microsoft.com/office/drawing/2014/main" id="{F12973ED-07AB-41F3-B329-149ACBE5B4C3}"/>
              </a:ext>
            </a:extLst>
          </p:cNvPr>
          <p:cNvGrpSpPr>
            <a:grpSpLocks/>
          </p:cNvGrpSpPr>
          <p:nvPr/>
        </p:nvGrpSpPr>
        <p:grpSpPr bwMode="auto">
          <a:xfrm>
            <a:off x="5118100" y="2946400"/>
            <a:ext cx="1600200" cy="307975"/>
            <a:chOff x="3648" y="1632"/>
            <a:chExt cx="1104" cy="194"/>
          </a:xfrm>
        </p:grpSpPr>
        <p:grpSp>
          <p:nvGrpSpPr>
            <p:cNvPr id="357400" name="Group 24">
              <a:extLst>
                <a:ext uri="{FF2B5EF4-FFF2-40B4-BE49-F238E27FC236}">
                  <a16:creationId xmlns:a16="http://schemas.microsoft.com/office/drawing/2014/main" id="{FA2A1C73-4580-417A-B287-62DDFDC824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632"/>
              <a:ext cx="914" cy="194"/>
              <a:chOff x="3648" y="1632"/>
              <a:chExt cx="914" cy="194"/>
            </a:xfrm>
          </p:grpSpPr>
          <p:sp>
            <p:nvSpPr>
              <p:cNvPr id="357401" name="Line 25">
                <a:extLst>
                  <a:ext uri="{FF2B5EF4-FFF2-40B4-BE49-F238E27FC236}">
                    <a16:creationId xmlns:a16="http://schemas.microsoft.com/office/drawing/2014/main" id="{D3FDBFB0-8C31-4E97-85D0-37D01AD7B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172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7402" name="AutoShape 26">
                <a:extLst>
                  <a:ext uri="{FF2B5EF4-FFF2-40B4-BE49-F238E27FC236}">
                    <a16:creationId xmlns:a16="http://schemas.microsoft.com/office/drawing/2014/main" id="{795EDCF7-59AA-4BDE-BE48-8D2EFA04C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384084">
                <a:off x="4247" y="1609"/>
                <a:ext cx="194" cy="239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7403" name="Oval 27">
                <a:extLst>
                  <a:ext uri="{FF2B5EF4-FFF2-40B4-BE49-F238E27FC236}">
                    <a16:creationId xmlns:a16="http://schemas.microsoft.com/office/drawing/2014/main" id="{8B45E5E7-C901-411C-B1D0-9265DCCDE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68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357404" name="Line 28">
              <a:extLst>
                <a:ext uri="{FF2B5EF4-FFF2-40B4-BE49-F238E27FC236}">
                  <a16:creationId xmlns:a16="http://schemas.microsoft.com/office/drawing/2014/main" id="{12B0072C-00FB-44CA-B03E-010FB1DFA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57405" name="Group 29">
            <a:extLst>
              <a:ext uri="{FF2B5EF4-FFF2-40B4-BE49-F238E27FC236}">
                <a16:creationId xmlns:a16="http://schemas.microsoft.com/office/drawing/2014/main" id="{628F94A8-D241-4C6B-B3BE-F6A8E3F54757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3403600"/>
            <a:ext cx="1752600" cy="307975"/>
            <a:chOff x="3648" y="1632"/>
            <a:chExt cx="1104" cy="194"/>
          </a:xfrm>
        </p:grpSpPr>
        <p:grpSp>
          <p:nvGrpSpPr>
            <p:cNvPr id="357406" name="Group 30">
              <a:extLst>
                <a:ext uri="{FF2B5EF4-FFF2-40B4-BE49-F238E27FC236}">
                  <a16:creationId xmlns:a16="http://schemas.microsoft.com/office/drawing/2014/main" id="{554DB4EB-88AC-41D0-9350-A21B9B0F8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632"/>
              <a:ext cx="914" cy="194"/>
              <a:chOff x="3648" y="1632"/>
              <a:chExt cx="914" cy="194"/>
            </a:xfrm>
          </p:grpSpPr>
          <p:sp>
            <p:nvSpPr>
              <p:cNvPr id="357407" name="Line 31">
                <a:extLst>
                  <a:ext uri="{FF2B5EF4-FFF2-40B4-BE49-F238E27FC236}">
                    <a16:creationId xmlns:a16="http://schemas.microsoft.com/office/drawing/2014/main" id="{818769CB-BC6B-4012-A5AD-3FBBFB9519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172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7408" name="AutoShape 32">
                <a:extLst>
                  <a:ext uri="{FF2B5EF4-FFF2-40B4-BE49-F238E27FC236}">
                    <a16:creationId xmlns:a16="http://schemas.microsoft.com/office/drawing/2014/main" id="{14EABAA5-6ED3-4BAB-B5D1-08A3D23C8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384084">
                <a:off x="4247" y="1609"/>
                <a:ext cx="194" cy="239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7409" name="Oval 33">
                <a:extLst>
                  <a:ext uri="{FF2B5EF4-FFF2-40B4-BE49-F238E27FC236}">
                    <a16:creationId xmlns:a16="http://schemas.microsoft.com/office/drawing/2014/main" id="{693C90BE-BB3A-4FD9-8DB3-F53184D2D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68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357410" name="Line 34">
              <a:extLst>
                <a:ext uri="{FF2B5EF4-FFF2-40B4-BE49-F238E27FC236}">
                  <a16:creationId xmlns:a16="http://schemas.microsoft.com/office/drawing/2014/main" id="{ED89A8FA-0E3C-463F-AD35-A32A993BD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57411" name="Group 35">
            <a:extLst>
              <a:ext uri="{FF2B5EF4-FFF2-40B4-BE49-F238E27FC236}">
                <a16:creationId xmlns:a16="http://schemas.microsoft.com/office/drawing/2014/main" id="{581B5390-D4AB-49D8-B97D-19BF0D3F6402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3860800"/>
            <a:ext cx="1752600" cy="307975"/>
            <a:chOff x="3648" y="1632"/>
            <a:chExt cx="1104" cy="194"/>
          </a:xfrm>
        </p:grpSpPr>
        <p:grpSp>
          <p:nvGrpSpPr>
            <p:cNvPr id="357412" name="Group 36">
              <a:extLst>
                <a:ext uri="{FF2B5EF4-FFF2-40B4-BE49-F238E27FC236}">
                  <a16:creationId xmlns:a16="http://schemas.microsoft.com/office/drawing/2014/main" id="{0D3BE123-84ED-4B8D-94C1-CAE8BBE38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632"/>
              <a:ext cx="914" cy="194"/>
              <a:chOff x="3648" y="1632"/>
              <a:chExt cx="914" cy="194"/>
            </a:xfrm>
          </p:grpSpPr>
          <p:sp>
            <p:nvSpPr>
              <p:cNvPr id="357413" name="Line 37">
                <a:extLst>
                  <a:ext uri="{FF2B5EF4-FFF2-40B4-BE49-F238E27FC236}">
                    <a16:creationId xmlns:a16="http://schemas.microsoft.com/office/drawing/2014/main" id="{4CFA9EA3-E5C6-4377-A601-1D13CC843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172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7414" name="AutoShape 38">
                <a:extLst>
                  <a:ext uri="{FF2B5EF4-FFF2-40B4-BE49-F238E27FC236}">
                    <a16:creationId xmlns:a16="http://schemas.microsoft.com/office/drawing/2014/main" id="{9796E16A-DAEA-4058-9294-493447FEF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384084">
                <a:off x="4247" y="1609"/>
                <a:ext cx="194" cy="239"/>
              </a:xfrm>
              <a:prstGeom prst="flowChartExtra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57415" name="Oval 39">
                <a:extLst>
                  <a:ext uri="{FF2B5EF4-FFF2-40B4-BE49-F238E27FC236}">
                    <a16:creationId xmlns:a16="http://schemas.microsoft.com/office/drawing/2014/main" id="{0CD8FB2A-ADC4-4E4D-B749-EDD4D2C5B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6" y="168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357416" name="Line 40">
              <a:extLst>
                <a:ext uri="{FF2B5EF4-FFF2-40B4-BE49-F238E27FC236}">
                  <a16:creationId xmlns:a16="http://schemas.microsoft.com/office/drawing/2014/main" id="{7A3EAC98-26E3-456C-8D3D-C906215EB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57417" name="AutoShape 41">
            <a:extLst>
              <a:ext uri="{FF2B5EF4-FFF2-40B4-BE49-F238E27FC236}">
                <a16:creationId xmlns:a16="http://schemas.microsoft.com/office/drawing/2014/main" id="{7D7307CA-8140-4505-8FF2-5C2C55C1109B}"/>
              </a:ext>
            </a:extLst>
          </p:cNvPr>
          <p:cNvSpPr>
            <a:spLocks/>
          </p:cNvSpPr>
          <p:nvPr/>
        </p:nvSpPr>
        <p:spPr bwMode="auto">
          <a:xfrm>
            <a:off x="7099300" y="2489200"/>
            <a:ext cx="228600" cy="1676400"/>
          </a:xfrm>
          <a:prstGeom prst="rightBrace">
            <a:avLst>
              <a:gd name="adj1" fmla="val 6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418" name="Text Box 42">
            <a:extLst>
              <a:ext uri="{FF2B5EF4-FFF2-40B4-BE49-F238E27FC236}">
                <a16:creationId xmlns:a16="http://schemas.microsoft.com/office/drawing/2014/main" id="{2A4AF13C-0F3F-48B9-8AB2-44BDB1F59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2959100"/>
            <a:ext cx="9334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CC3300"/>
                </a:solidFill>
              </a:rPr>
              <a:t>Normal</a:t>
            </a:r>
          </a:p>
          <a:p>
            <a:pPr algn="l"/>
            <a:r>
              <a:rPr lang="en-GB" altLang="en-US" sz="1800" b="1">
                <a:solidFill>
                  <a:srgbClr val="CC3300"/>
                </a:solidFill>
              </a:rPr>
              <a:t>BCD</a:t>
            </a:r>
          </a:p>
        </p:txBody>
      </p:sp>
      <p:sp>
        <p:nvSpPr>
          <p:cNvPr id="357419" name="Line 43">
            <a:extLst>
              <a:ext uri="{FF2B5EF4-FFF2-40B4-BE49-F238E27FC236}">
                <a16:creationId xmlns:a16="http://schemas.microsoft.com/office/drawing/2014/main" id="{AC74CC8B-BDB2-4DAB-A2B1-667D6275EC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8700" y="332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420" name="Line 44">
            <a:extLst>
              <a:ext uri="{FF2B5EF4-FFF2-40B4-BE49-F238E27FC236}">
                <a16:creationId xmlns:a16="http://schemas.microsoft.com/office/drawing/2014/main" id="{2E469FB2-286E-4DF1-B326-57DDE406A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8700" y="469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421" name="Line 45">
            <a:extLst>
              <a:ext uri="{FF2B5EF4-FFF2-40B4-BE49-F238E27FC236}">
                <a16:creationId xmlns:a16="http://schemas.microsoft.com/office/drawing/2014/main" id="{A3E8240A-2BEA-4485-B7AD-5E78E1B82E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8700" y="5461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422" name="Oval 46">
            <a:extLst>
              <a:ext uri="{FF2B5EF4-FFF2-40B4-BE49-F238E27FC236}">
                <a16:creationId xmlns:a16="http://schemas.microsoft.com/office/drawing/2014/main" id="{1F2B02D5-F10E-4908-931F-F7486BFC7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2565400"/>
            <a:ext cx="762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423" name="Oval 47">
            <a:extLst>
              <a:ext uri="{FF2B5EF4-FFF2-40B4-BE49-F238E27FC236}">
                <a16:creationId xmlns:a16="http://schemas.microsoft.com/office/drawing/2014/main" id="{4F99FFA1-6884-4A6F-BC56-EEFA73ECD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251200"/>
            <a:ext cx="762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424" name="Oval 48">
            <a:extLst>
              <a:ext uri="{FF2B5EF4-FFF2-40B4-BE49-F238E27FC236}">
                <a16:creationId xmlns:a16="http://schemas.microsoft.com/office/drawing/2014/main" id="{E366DE07-8D86-41F4-8E72-3F1E2DCAD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4622800"/>
            <a:ext cx="762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425" name="Oval 49">
            <a:extLst>
              <a:ext uri="{FF2B5EF4-FFF2-40B4-BE49-F238E27FC236}">
                <a16:creationId xmlns:a16="http://schemas.microsoft.com/office/drawing/2014/main" id="{783655C7-3162-419B-B4F2-E3EE48C6C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2565400"/>
            <a:ext cx="762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426" name="Oval 50">
            <a:extLst>
              <a:ext uri="{FF2B5EF4-FFF2-40B4-BE49-F238E27FC236}">
                <a16:creationId xmlns:a16="http://schemas.microsoft.com/office/drawing/2014/main" id="{CB49B4EC-937A-4E91-9D7C-F3636FDEF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3251200"/>
            <a:ext cx="762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427" name="Oval 51">
            <a:extLst>
              <a:ext uri="{FF2B5EF4-FFF2-40B4-BE49-F238E27FC236}">
                <a16:creationId xmlns:a16="http://schemas.microsoft.com/office/drawing/2014/main" id="{9554DF77-1F02-467D-999C-CEA6395D0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0" y="4622800"/>
            <a:ext cx="762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428" name="Oval 52">
            <a:extLst>
              <a:ext uri="{FF2B5EF4-FFF2-40B4-BE49-F238E27FC236}">
                <a16:creationId xmlns:a16="http://schemas.microsoft.com/office/drawing/2014/main" id="{5D8FAC6E-9B9A-4291-8A16-34012DCA8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0" y="5384800"/>
            <a:ext cx="762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429" name="Oval 53">
            <a:extLst>
              <a:ext uri="{FF2B5EF4-FFF2-40B4-BE49-F238E27FC236}">
                <a16:creationId xmlns:a16="http://schemas.microsoft.com/office/drawing/2014/main" id="{EFCA8134-07E8-439A-96C1-5BC821F5C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5384800"/>
            <a:ext cx="762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357430" name="Group 54">
            <a:extLst>
              <a:ext uri="{FF2B5EF4-FFF2-40B4-BE49-F238E27FC236}">
                <a16:creationId xmlns:a16="http://schemas.microsoft.com/office/drawing/2014/main" id="{16FD7BD4-6B2A-4764-8E40-AB042FB3DD23}"/>
              </a:ext>
            </a:extLst>
          </p:cNvPr>
          <p:cNvGrpSpPr>
            <a:grpSpLocks/>
          </p:cNvGrpSpPr>
          <p:nvPr/>
        </p:nvGrpSpPr>
        <p:grpSpPr bwMode="auto">
          <a:xfrm>
            <a:off x="1917700" y="5156200"/>
            <a:ext cx="381000" cy="152400"/>
            <a:chOff x="1680" y="3264"/>
            <a:chExt cx="240" cy="96"/>
          </a:xfrm>
        </p:grpSpPr>
        <p:sp>
          <p:nvSpPr>
            <p:cNvPr id="357431" name="Line 55">
              <a:extLst>
                <a:ext uri="{FF2B5EF4-FFF2-40B4-BE49-F238E27FC236}">
                  <a16:creationId xmlns:a16="http://schemas.microsoft.com/office/drawing/2014/main" id="{89CD95A5-83CF-4FEB-AA18-86AF51E7C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3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32" name="Rectangle 56">
              <a:extLst>
                <a:ext uri="{FF2B5EF4-FFF2-40B4-BE49-F238E27FC236}">
                  <a16:creationId xmlns:a16="http://schemas.microsoft.com/office/drawing/2014/main" id="{342B9EF8-0F3D-426F-AA27-B77C6F9A7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64"/>
              <a:ext cx="48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57433" name="Group 57">
            <a:extLst>
              <a:ext uri="{FF2B5EF4-FFF2-40B4-BE49-F238E27FC236}">
                <a16:creationId xmlns:a16="http://schemas.microsoft.com/office/drawing/2014/main" id="{05914C05-0054-401C-A816-CA22BB3BDA48}"/>
              </a:ext>
            </a:extLst>
          </p:cNvPr>
          <p:cNvGrpSpPr>
            <a:grpSpLocks/>
          </p:cNvGrpSpPr>
          <p:nvPr/>
        </p:nvGrpSpPr>
        <p:grpSpPr bwMode="auto">
          <a:xfrm>
            <a:off x="1917700" y="4394200"/>
            <a:ext cx="381000" cy="152400"/>
            <a:chOff x="1680" y="3264"/>
            <a:chExt cx="240" cy="96"/>
          </a:xfrm>
        </p:grpSpPr>
        <p:sp>
          <p:nvSpPr>
            <p:cNvPr id="357434" name="Line 58">
              <a:extLst>
                <a:ext uri="{FF2B5EF4-FFF2-40B4-BE49-F238E27FC236}">
                  <a16:creationId xmlns:a16="http://schemas.microsoft.com/office/drawing/2014/main" id="{56C13CC3-8400-44A0-8041-832AB92F7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3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35" name="Rectangle 59">
              <a:extLst>
                <a:ext uri="{FF2B5EF4-FFF2-40B4-BE49-F238E27FC236}">
                  <a16:creationId xmlns:a16="http://schemas.microsoft.com/office/drawing/2014/main" id="{F87C333C-8249-414A-9E35-8F49623E5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64"/>
              <a:ext cx="48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57436" name="Group 60">
            <a:extLst>
              <a:ext uri="{FF2B5EF4-FFF2-40B4-BE49-F238E27FC236}">
                <a16:creationId xmlns:a16="http://schemas.microsoft.com/office/drawing/2014/main" id="{5D9B20C5-3A33-48AB-AB5E-0DA20E053FA1}"/>
              </a:ext>
            </a:extLst>
          </p:cNvPr>
          <p:cNvGrpSpPr>
            <a:grpSpLocks/>
          </p:cNvGrpSpPr>
          <p:nvPr/>
        </p:nvGrpSpPr>
        <p:grpSpPr bwMode="auto">
          <a:xfrm>
            <a:off x="1917700" y="3022600"/>
            <a:ext cx="381000" cy="152400"/>
            <a:chOff x="1680" y="3264"/>
            <a:chExt cx="240" cy="96"/>
          </a:xfrm>
        </p:grpSpPr>
        <p:sp>
          <p:nvSpPr>
            <p:cNvPr id="357437" name="Line 61">
              <a:extLst>
                <a:ext uri="{FF2B5EF4-FFF2-40B4-BE49-F238E27FC236}">
                  <a16:creationId xmlns:a16="http://schemas.microsoft.com/office/drawing/2014/main" id="{32B7E955-29A8-4FB0-B60D-27CEE34E8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3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38" name="Rectangle 62">
              <a:extLst>
                <a:ext uri="{FF2B5EF4-FFF2-40B4-BE49-F238E27FC236}">
                  <a16:creationId xmlns:a16="http://schemas.microsoft.com/office/drawing/2014/main" id="{0C804B64-209D-4BA3-BB86-357B478C5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64"/>
              <a:ext cx="48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57439" name="Group 63">
            <a:extLst>
              <a:ext uri="{FF2B5EF4-FFF2-40B4-BE49-F238E27FC236}">
                <a16:creationId xmlns:a16="http://schemas.microsoft.com/office/drawing/2014/main" id="{2FDD21FA-4192-409B-BB67-E369884B4D03}"/>
              </a:ext>
            </a:extLst>
          </p:cNvPr>
          <p:cNvGrpSpPr>
            <a:grpSpLocks/>
          </p:cNvGrpSpPr>
          <p:nvPr/>
        </p:nvGrpSpPr>
        <p:grpSpPr bwMode="auto">
          <a:xfrm>
            <a:off x="1917700" y="2336800"/>
            <a:ext cx="381000" cy="152400"/>
            <a:chOff x="1680" y="3264"/>
            <a:chExt cx="240" cy="96"/>
          </a:xfrm>
        </p:grpSpPr>
        <p:sp>
          <p:nvSpPr>
            <p:cNvPr id="357440" name="Line 64">
              <a:extLst>
                <a:ext uri="{FF2B5EF4-FFF2-40B4-BE49-F238E27FC236}">
                  <a16:creationId xmlns:a16="http://schemas.microsoft.com/office/drawing/2014/main" id="{9EAA5B02-AE88-4A76-B75E-874D92979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3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41" name="Rectangle 65">
              <a:extLst>
                <a:ext uri="{FF2B5EF4-FFF2-40B4-BE49-F238E27FC236}">
                  <a16:creationId xmlns:a16="http://schemas.microsoft.com/office/drawing/2014/main" id="{ACE482A1-EE67-4726-912B-19CDC0384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64"/>
              <a:ext cx="48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57442" name="Text Box 66">
            <a:extLst>
              <a:ext uri="{FF2B5EF4-FFF2-40B4-BE49-F238E27FC236}">
                <a16:creationId xmlns:a16="http://schemas.microsoft.com/office/drawing/2014/main" id="{172A02F3-0885-484A-84FD-183B86121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198120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sw0</a:t>
            </a:r>
          </a:p>
        </p:txBody>
      </p:sp>
      <p:sp>
        <p:nvSpPr>
          <p:cNvPr id="357443" name="Text Box 67">
            <a:extLst>
              <a:ext uri="{FF2B5EF4-FFF2-40B4-BE49-F238E27FC236}">
                <a16:creationId xmlns:a16="http://schemas.microsoft.com/office/drawing/2014/main" id="{09C9CDA7-6E20-4BD9-862F-075BBB8F6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266700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sw1</a:t>
            </a:r>
          </a:p>
        </p:txBody>
      </p:sp>
      <p:sp>
        <p:nvSpPr>
          <p:cNvPr id="357444" name="Text Box 68">
            <a:extLst>
              <a:ext uri="{FF2B5EF4-FFF2-40B4-BE49-F238E27FC236}">
                <a16:creationId xmlns:a16="http://schemas.microsoft.com/office/drawing/2014/main" id="{3D66ECCB-DF4E-43AC-B54B-18BE0B4C8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403860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sw8</a:t>
            </a:r>
          </a:p>
        </p:txBody>
      </p:sp>
      <p:sp>
        <p:nvSpPr>
          <p:cNvPr id="357445" name="Text Box 69">
            <a:extLst>
              <a:ext uri="{FF2B5EF4-FFF2-40B4-BE49-F238E27FC236}">
                <a16:creationId xmlns:a16="http://schemas.microsoft.com/office/drawing/2014/main" id="{140D07B2-042E-400D-B3B3-2C7B86FF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480060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sw9</a:t>
            </a:r>
          </a:p>
        </p:txBody>
      </p:sp>
      <p:sp>
        <p:nvSpPr>
          <p:cNvPr id="357446" name="Line 70">
            <a:extLst>
              <a:ext uri="{FF2B5EF4-FFF2-40B4-BE49-F238E27FC236}">
                <a16:creationId xmlns:a16="http://schemas.microsoft.com/office/drawing/2014/main" id="{27C1ED5D-7514-4828-A415-C54751E30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0500" y="264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447" name="Line 71">
            <a:extLst>
              <a:ext uri="{FF2B5EF4-FFF2-40B4-BE49-F238E27FC236}">
                <a16:creationId xmlns:a16="http://schemas.microsoft.com/office/drawing/2014/main" id="{2F1EF44B-1408-43AD-BF5B-6CFD8E04A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0500" y="26416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448" name="Line 72">
            <a:extLst>
              <a:ext uri="{FF2B5EF4-FFF2-40B4-BE49-F238E27FC236}">
                <a16:creationId xmlns:a16="http://schemas.microsoft.com/office/drawing/2014/main" id="{571D6DF1-7ACF-4C1C-913A-B8146B1EE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0500" y="332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449" name="Line 73">
            <a:extLst>
              <a:ext uri="{FF2B5EF4-FFF2-40B4-BE49-F238E27FC236}">
                <a16:creationId xmlns:a16="http://schemas.microsoft.com/office/drawing/2014/main" id="{3D8328BB-9F2F-42ED-8088-E1E790F5B5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0500" y="469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450" name="Line 74">
            <a:extLst>
              <a:ext uri="{FF2B5EF4-FFF2-40B4-BE49-F238E27FC236}">
                <a16:creationId xmlns:a16="http://schemas.microsoft.com/office/drawing/2014/main" id="{82A909A5-8896-4F58-86C0-FF36B9E149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0500" y="546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451" name="Line 75">
            <a:extLst>
              <a:ext uri="{FF2B5EF4-FFF2-40B4-BE49-F238E27FC236}">
                <a16:creationId xmlns:a16="http://schemas.microsoft.com/office/drawing/2014/main" id="{9D99F4B2-DAB3-4AB4-BDED-B1B0A4384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1900" y="599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452" name="Line 76">
            <a:extLst>
              <a:ext uri="{FF2B5EF4-FFF2-40B4-BE49-F238E27FC236}">
                <a16:creationId xmlns:a16="http://schemas.microsoft.com/office/drawing/2014/main" id="{F300FEA5-D601-4FDB-B4E7-B33CC82B7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4300" y="607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453" name="Line 77">
            <a:extLst>
              <a:ext uri="{FF2B5EF4-FFF2-40B4-BE49-F238E27FC236}">
                <a16:creationId xmlns:a16="http://schemas.microsoft.com/office/drawing/2014/main" id="{FCA17B02-F23F-4B3D-98B9-82AB3C58F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0500" y="6146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57454" name="Group 78">
            <a:extLst>
              <a:ext uri="{FF2B5EF4-FFF2-40B4-BE49-F238E27FC236}">
                <a16:creationId xmlns:a16="http://schemas.microsoft.com/office/drawing/2014/main" id="{61554E86-0920-4994-863F-E2086A10820D}"/>
              </a:ext>
            </a:extLst>
          </p:cNvPr>
          <p:cNvGrpSpPr>
            <a:grpSpLocks/>
          </p:cNvGrpSpPr>
          <p:nvPr/>
        </p:nvGrpSpPr>
        <p:grpSpPr bwMode="auto">
          <a:xfrm>
            <a:off x="2679700" y="1955800"/>
            <a:ext cx="152400" cy="457200"/>
            <a:chOff x="720" y="2112"/>
            <a:chExt cx="96" cy="432"/>
          </a:xfrm>
        </p:grpSpPr>
        <p:sp>
          <p:nvSpPr>
            <p:cNvPr id="357455" name="Line 79">
              <a:extLst>
                <a:ext uri="{FF2B5EF4-FFF2-40B4-BE49-F238E27FC236}">
                  <a16:creationId xmlns:a16="http://schemas.microsoft.com/office/drawing/2014/main" id="{F424BF03-1030-49C2-BB5C-110B38BF0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11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56" name="Line 80">
              <a:extLst>
                <a:ext uri="{FF2B5EF4-FFF2-40B4-BE49-F238E27FC236}">
                  <a16:creationId xmlns:a16="http://schemas.microsoft.com/office/drawing/2014/main" id="{4BB0F790-B2FF-430C-980D-EE8719634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1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57" name="Line 81">
              <a:extLst>
                <a:ext uri="{FF2B5EF4-FFF2-40B4-BE49-F238E27FC236}">
                  <a16:creationId xmlns:a16="http://schemas.microsoft.com/office/drawing/2014/main" id="{C47F23E0-0B23-4468-AA34-412FA6BDE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2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58" name="Line 82">
              <a:extLst>
                <a:ext uri="{FF2B5EF4-FFF2-40B4-BE49-F238E27FC236}">
                  <a16:creationId xmlns:a16="http://schemas.microsoft.com/office/drawing/2014/main" id="{0F75C1EC-5893-45B9-B4BF-7B5BAF7B2F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59" name="Line 83">
              <a:extLst>
                <a:ext uri="{FF2B5EF4-FFF2-40B4-BE49-F238E27FC236}">
                  <a16:creationId xmlns:a16="http://schemas.microsoft.com/office/drawing/2014/main" id="{25A3EC6E-3E13-4193-8EDD-2BA81D12C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40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7460" name="Line 84">
              <a:extLst>
                <a:ext uri="{FF2B5EF4-FFF2-40B4-BE49-F238E27FC236}">
                  <a16:creationId xmlns:a16="http://schemas.microsoft.com/office/drawing/2014/main" id="{089FA2D1-DA07-4D3D-B02D-1E1B1091C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57461" name="Line 85">
            <a:extLst>
              <a:ext uri="{FF2B5EF4-FFF2-40B4-BE49-F238E27FC236}">
                <a16:creationId xmlns:a16="http://schemas.microsoft.com/office/drawing/2014/main" id="{616BA927-9689-48DE-8AC6-8017B442A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9700" y="241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462" name="Line 86">
            <a:extLst>
              <a:ext uri="{FF2B5EF4-FFF2-40B4-BE49-F238E27FC236}">
                <a16:creationId xmlns:a16="http://schemas.microsoft.com/office/drawing/2014/main" id="{85A0224A-BFEB-40F9-91E7-8E75025363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79700" y="1803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463" name="Line 87">
            <a:extLst>
              <a:ext uri="{FF2B5EF4-FFF2-40B4-BE49-F238E27FC236}">
                <a16:creationId xmlns:a16="http://schemas.microsoft.com/office/drawing/2014/main" id="{4BC72961-A165-4888-B90D-CD01AA85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0" y="1803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464" name="Text Box 88">
            <a:extLst>
              <a:ext uri="{FF2B5EF4-FFF2-40B4-BE49-F238E27FC236}">
                <a16:creationId xmlns:a16="http://schemas.microsoft.com/office/drawing/2014/main" id="{48D52FD0-AB10-42DD-B426-244DDB060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1627188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5V</a:t>
            </a:r>
          </a:p>
        </p:txBody>
      </p:sp>
      <p:sp>
        <p:nvSpPr>
          <p:cNvPr id="357465" name="Oval 89">
            <a:extLst>
              <a:ext uri="{FF2B5EF4-FFF2-40B4-BE49-F238E27FC236}">
                <a16:creationId xmlns:a16="http://schemas.microsoft.com/office/drawing/2014/main" id="{3A323CBB-957B-4C0F-877F-7E59C67F1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256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466" name="Oval 90">
            <a:extLst>
              <a:ext uri="{FF2B5EF4-FFF2-40B4-BE49-F238E27FC236}">
                <a16:creationId xmlns:a16="http://schemas.microsoft.com/office/drawing/2014/main" id="{493D0421-BDC7-42FA-AB78-3DF43482A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325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467" name="Line 91">
            <a:extLst>
              <a:ext uri="{FF2B5EF4-FFF2-40B4-BE49-F238E27FC236}">
                <a16:creationId xmlns:a16="http://schemas.microsoft.com/office/drawing/2014/main" id="{DE24538E-303D-4C5A-B064-46D4D3F658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79700" y="309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468" name="Oval 92">
            <a:extLst>
              <a:ext uri="{FF2B5EF4-FFF2-40B4-BE49-F238E27FC236}">
                <a16:creationId xmlns:a16="http://schemas.microsoft.com/office/drawing/2014/main" id="{9679B41F-1211-4541-9606-A8687690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462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469" name="Line 93">
            <a:extLst>
              <a:ext uri="{FF2B5EF4-FFF2-40B4-BE49-F238E27FC236}">
                <a16:creationId xmlns:a16="http://schemas.microsoft.com/office/drawing/2014/main" id="{533428D9-7B61-4331-B892-8E007A93D8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5900" y="447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470" name="Oval 94">
            <a:extLst>
              <a:ext uri="{FF2B5EF4-FFF2-40B4-BE49-F238E27FC236}">
                <a16:creationId xmlns:a16="http://schemas.microsoft.com/office/drawing/2014/main" id="{F9C6FC44-7E6E-4693-BBB0-009660EA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538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57471" name="Line 95">
            <a:extLst>
              <a:ext uri="{FF2B5EF4-FFF2-40B4-BE49-F238E27FC236}">
                <a16:creationId xmlns:a16="http://schemas.microsoft.com/office/drawing/2014/main" id="{D1AF4884-BCE5-49AC-9763-395DB428B5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5900" y="5232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57472" name="Group 96">
            <a:extLst>
              <a:ext uri="{FF2B5EF4-FFF2-40B4-BE49-F238E27FC236}">
                <a16:creationId xmlns:a16="http://schemas.microsoft.com/office/drawing/2014/main" id="{2180D2FA-F589-44DF-8937-31B74B3176B6}"/>
              </a:ext>
            </a:extLst>
          </p:cNvPr>
          <p:cNvGrpSpPr>
            <a:grpSpLocks/>
          </p:cNvGrpSpPr>
          <p:nvPr/>
        </p:nvGrpSpPr>
        <p:grpSpPr bwMode="auto">
          <a:xfrm>
            <a:off x="636588" y="862013"/>
            <a:ext cx="652462" cy="657225"/>
            <a:chOff x="1020" y="1344"/>
            <a:chExt cx="411" cy="414"/>
          </a:xfrm>
        </p:grpSpPr>
        <p:sp>
          <p:nvSpPr>
            <p:cNvPr id="357473" name="Rectangle 97">
              <a:extLst>
                <a:ext uri="{FF2B5EF4-FFF2-40B4-BE49-F238E27FC236}">
                  <a16:creationId xmlns:a16="http://schemas.microsoft.com/office/drawing/2014/main" id="{20E0EAC4-EDE3-44AD-852A-D33D662BA5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7474" name="AutoShape 98">
              <a:extLst>
                <a:ext uri="{FF2B5EF4-FFF2-40B4-BE49-F238E27FC236}">
                  <a16:creationId xmlns:a16="http://schemas.microsoft.com/office/drawing/2014/main" id="{25AA4D14-235E-4822-9358-AD5A04CCE0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7475" name="Line 99">
              <a:extLst>
                <a:ext uri="{FF2B5EF4-FFF2-40B4-BE49-F238E27FC236}">
                  <a16:creationId xmlns:a16="http://schemas.microsoft.com/office/drawing/2014/main" id="{EEFDA1B0-7D54-4578-B821-7F1C26724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57476" name="Line 100">
            <a:extLst>
              <a:ext uri="{FF2B5EF4-FFF2-40B4-BE49-F238E27FC236}">
                <a16:creationId xmlns:a16="http://schemas.microsoft.com/office/drawing/2014/main" id="{B7957200-2B9E-47AC-8CF1-44D1F35A8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0500" y="2641600"/>
            <a:ext cx="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477" name="Line 101">
            <a:extLst>
              <a:ext uri="{FF2B5EF4-FFF2-40B4-BE49-F238E27FC236}">
                <a16:creationId xmlns:a16="http://schemas.microsoft.com/office/drawing/2014/main" id="{C413D6AB-90FD-4482-BF4E-B239A530D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264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57478" name="Text Box 102">
            <a:extLst>
              <a:ext uri="{FF2B5EF4-FFF2-40B4-BE49-F238E27FC236}">
                <a16:creationId xmlns:a16="http://schemas.microsoft.com/office/drawing/2014/main" id="{E9FB0887-E91C-4D0F-8E4F-9460A511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68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357479" name="Text Box 103">
            <a:extLst>
              <a:ext uri="{FF2B5EF4-FFF2-40B4-BE49-F238E27FC236}">
                <a16:creationId xmlns:a16="http://schemas.microsoft.com/office/drawing/2014/main" id="{6558B6A3-F6D1-4E4C-8B1C-12C01DA18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668338"/>
            <a:ext cx="6408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/>
              <a:t>Design a circuit using 74LS147 to detect the depressing of the number pad (like the one on a calculator). Generate a normal BCD code to show on 4 LEDs.</a:t>
            </a:r>
          </a:p>
        </p:txBody>
      </p:sp>
      <p:sp>
        <p:nvSpPr>
          <p:cNvPr id="357480" name="AutoShape 104">
            <a:extLst>
              <a:ext uri="{FF2B5EF4-FFF2-40B4-BE49-F238E27FC236}">
                <a16:creationId xmlns:a16="http://schemas.microsoft.com/office/drawing/2014/main" id="{554D60C3-44A9-46C1-B8BB-36D0F76B8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4273550"/>
            <a:ext cx="2900363" cy="2019300"/>
          </a:xfrm>
          <a:prstGeom prst="wedgeRoundRectCallout">
            <a:avLst>
              <a:gd name="adj1" fmla="val 36042"/>
              <a:gd name="adj2" fmla="val -57468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When you depress buttons 3 and 6 at the same time on your calculator, what number gets displayed?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266FA7-D243-449A-809C-718E44E3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84878C0-80E5-416D-83FA-BBD679A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071A-7FFF-4F73-A1D6-B51C9D254FE0}" type="slidenum">
              <a:rPr lang="en-GB" altLang="en-US"/>
              <a:pPr/>
              <a:t>58</a:t>
            </a:fld>
            <a:endParaRPr lang="en-GB" altLang="en-US" sz="1400"/>
          </a:p>
        </p:txBody>
      </p:sp>
      <p:sp>
        <p:nvSpPr>
          <p:cNvPr id="358402" name="Text Box 2">
            <a:extLst>
              <a:ext uri="{FF2B5EF4-FFF2-40B4-BE49-F238E27FC236}">
                <a16:creationId xmlns:a16="http://schemas.microsoft.com/office/drawing/2014/main" id="{DF429C36-3E04-4F34-9149-9EC1F0F8A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820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9-4 Encoders</a:t>
            </a:r>
          </a:p>
        </p:txBody>
      </p:sp>
      <p:sp>
        <p:nvSpPr>
          <p:cNvPr id="358403" name="Text Box 3">
            <a:extLst>
              <a:ext uri="{FF2B5EF4-FFF2-40B4-BE49-F238E27FC236}">
                <a16:creationId xmlns:a16="http://schemas.microsoft.com/office/drawing/2014/main" id="{8838FCBD-9965-4FDA-801B-A368D432B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84150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58404" name="Text Box 4">
            <a:extLst>
              <a:ext uri="{FF2B5EF4-FFF2-40B4-BE49-F238E27FC236}">
                <a16:creationId xmlns:a16="http://schemas.microsoft.com/office/drawing/2014/main" id="{0A65A958-EF57-45D9-A6D8-4ACF52E68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2684463"/>
            <a:ext cx="3424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/>
              <a:t>End of Encoder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C25D502-0D75-4388-9226-D7486104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2430FA3-0CF0-4B0E-A8AD-056E2DD3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4D924-713E-4D32-A478-4B9CA21D78D1}" type="slidenum">
              <a:rPr lang="en-GB" altLang="en-US"/>
              <a:pPr/>
              <a:t>59</a:t>
            </a:fld>
            <a:endParaRPr lang="en-GB" altLang="en-US" sz="1400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FF2667F0-4507-45A0-9DBB-4E397E35B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876300"/>
            <a:ext cx="7772400" cy="5588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Multiplexer (Data Selectors)</a:t>
            </a:r>
          </a:p>
        </p:txBody>
      </p:sp>
      <p:sp>
        <p:nvSpPr>
          <p:cNvPr id="359427" name="Text Box 3">
            <a:extLst>
              <a:ext uri="{FF2B5EF4-FFF2-40B4-BE49-F238E27FC236}">
                <a16:creationId xmlns:a16="http://schemas.microsoft.com/office/drawing/2014/main" id="{8AC64651-B6EA-4F9C-8E00-9F26E743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1727200"/>
            <a:ext cx="62261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 b="1"/>
              <a:t>A Multiplexer (in short, MUX) has </a:t>
            </a:r>
            <a:r>
              <a:rPr lang="en-GB" altLang="en-US" sz="2400" b="1">
                <a:solidFill>
                  <a:srgbClr val="FF0000"/>
                </a:solidFill>
              </a:rPr>
              <a:t>many inputs</a:t>
            </a:r>
            <a:r>
              <a:rPr lang="en-GB" altLang="en-US" sz="2400" b="1"/>
              <a:t> but </a:t>
            </a:r>
            <a:r>
              <a:rPr lang="en-GB" altLang="en-US" sz="2400" b="1">
                <a:solidFill>
                  <a:srgbClr val="FF0000"/>
                </a:solidFill>
              </a:rPr>
              <a:t>only one</a:t>
            </a:r>
            <a:r>
              <a:rPr lang="en-GB" altLang="en-US" sz="2400" b="1"/>
              <a:t> output. </a:t>
            </a:r>
          </a:p>
          <a:p>
            <a:r>
              <a:rPr lang="en-GB" altLang="en-US" sz="2400" b="1"/>
              <a:t>The MUX selects out of the many inputs, </a:t>
            </a:r>
            <a:r>
              <a:rPr lang="en-GB" altLang="en-US" sz="2400" b="1">
                <a:solidFill>
                  <a:srgbClr val="FF0000"/>
                </a:solidFill>
              </a:rPr>
              <a:t>one</a:t>
            </a:r>
            <a:r>
              <a:rPr lang="en-GB" altLang="en-US" sz="2400" b="1"/>
              <a:t> to be transmitted to the output.</a:t>
            </a:r>
          </a:p>
          <a:p>
            <a:r>
              <a:rPr lang="en-GB" altLang="en-US" sz="2400" b="1"/>
              <a:t>Which input the MUX selects depends on a set of select inputs.</a:t>
            </a:r>
          </a:p>
        </p:txBody>
      </p:sp>
      <p:sp>
        <p:nvSpPr>
          <p:cNvPr id="359428" name="Text Box 4">
            <a:extLst>
              <a:ext uri="{FF2B5EF4-FFF2-40B4-BE49-F238E27FC236}">
                <a16:creationId xmlns:a16="http://schemas.microsoft.com/office/drawing/2014/main" id="{88EAA232-29F9-4A01-9BE9-578E86A47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88905C3E-3F0B-41FF-A380-56F23755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9E8172C1-06B2-40BF-A502-A4AABBF7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395D-6C44-4512-96AF-1EE493E01AFE}" type="slidenum">
              <a:rPr lang="en-GB" altLang="en-US"/>
              <a:pPr/>
              <a:t>6</a:t>
            </a:fld>
            <a:endParaRPr lang="en-GB" altLang="en-US" sz="1400"/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BF7561D7-DAEF-4797-A7B8-C0E97FD90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2113" y="920750"/>
            <a:ext cx="5321300" cy="6985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Decoders – </a:t>
            </a:r>
            <a:r>
              <a:rPr lang="en-GB" altLang="en-US" sz="3600">
                <a:solidFill>
                  <a:srgbClr val="FF0000"/>
                </a:solidFill>
              </a:rPr>
              <a:t>e.g.</a:t>
            </a:r>
          </a:p>
        </p:txBody>
      </p:sp>
      <p:sp>
        <p:nvSpPr>
          <p:cNvPr id="312324" name="Text Box 4">
            <a:extLst>
              <a:ext uri="{FF2B5EF4-FFF2-40B4-BE49-F238E27FC236}">
                <a16:creationId xmlns:a16="http://schemas.microsoft.com/office/drawing/2014/main" id="{17538E0D-9FF3-4115-8336-8C3815846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grpSp>
        <p:nvGrpSpPr>
          <p:cNvPr id="312346" name="Group 26">
            <a:extLst>
              <a:ext uri="{FF2B5EF4-FFF2-40B4-BE49-F238E27FC236}">
                <a16:creationId xmlns:a16="http://schemas.microsoft.com/office/drawing/2014/main" id="{5271FA0A-C60B-47D7-AE63-D2194B9E4D45}"/>
              </a:ext>
            </a:extLst>
          </p:cNvPr>
          <p:cNvGrpSpPr>
            <a:grpSpLocks/>
          </p:cNvGrpSpPr>
          <p:nvPr/>
        </p:nvGrpSpPr>
        <p:grpSpPr bwMode="auto">
          <a:xfrm>
            <a:off x="2513013" y="1901825"/>
            <a:ext cx="4267200" cy="1930400"/>
            <a:chOff x="1583" y="1198"/>
            <a:chExt cx="2688" cy="1216"/>
          </a:xfrm>
        </p:grpSpPr>
        <p:sp>
          <p:nvSpPr>
            <p:cNvPr id="312323" name="Rectangle 3">
              <a:extLst>
                <a:ext uri="{FF2B5EF4-FFF2-40B4-BE49-F238E27FC236}">
                  <a16:creationId xmlns:a16="http://schemas.microsoft.com/office/drawing/2014/main" id="{FDDEB374-12AF-4B8B-99D7-13474DFFB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1339"/>
              <a:ext cx="1392" cy="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70000"/>
                </a:lnSpc>
              </a:pPr>
              <a:r>
                <a:rPr lang="en-GB" altLang="en-US" sz="3600"/>
                <a:t>1-of-8</a:t>
              </a:r>
            </a:p>
            <a:p>
              <a:pPr>
                <a:lnSpc>
                  <a:spcPct val="70000"/>
                </a:lnSpc>
              </a:pPr>
              <a:r>
                <a:rPr lang="en-GB" altLang="en-US" sz="3600"/>
                <a:t>Decoder</a:t>
              </a:r>
            </a:p>
          </p:txBody>
        </p:sp>
        <p:sp>
          <p:nvSpPr>
            <p:cNvPr id="312327" name="Line 7">
              <a:extLst>
                <a:ext uri="{FF2B5EF4-FFF2-40B4-BE49-F238E27FC236}">
                  <a16:creationId xmlns:a16="http://schemas.microsoft.com/office/drawing/2014/main" id="{72907F22-D17F-4EDB-8F19-5839A5FFE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3" y="143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2328" name="Line 8">
              <a:extLst>
                <a:ext uri="{FF2B5EF4-FFF2-40B4-BE49-F238E27FC236}">
                  <a16:creationId xmlns:a16="http://schemas.microsoft.com/office/drawing/2014/main" id="{5808412D-2ABA-475A-B666-8C3F4AB5F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1" y="176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2329" name="Line 9">
              <a:extLst>
                <a:ext uri="{FF2B5EF4-FFF2-40B4-BE49-F238E27FC236}">
                  <a16:creationId xmlns:a16="http://schemas.microsoft.com/office/drawing/2014/main" id="{3D219857-3E87-46A9-8035-C591E5602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1" y="211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2331" name="Text Box 11">
              <a:extLst>
                <a:ext uri="{FF2B5EF4-FFF2-40B4-BE49-F238E27FC236}">
                  <a16:creationId xmlns:a16="http://schemas.microsoft.com/office/drawing/2014/main" id="{26C8070C-26E8-4F34-AF63-A6C6BC602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" y="1198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A</a:t>
              </a:r>
              <a:r>
                <a:rPr lang="en-GB" altLang="en-US" sz="2000" b="1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12332" name="Text Box 12">
              <a:extLst>
                <a:ext uri="{FF2B5EF4-FFF2-40B4-BE49-F238E27FC236}">
                  <a16:creationId xmlns:a16="http://schemas.microsoft.com/office/drawing/2014/main" id="{C4C3653E-FFCC-4480-B0D7-741C8B33B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1" y="1534"/>
              <a:ext cx="23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A</a:t>
              </a:r>
              <a:r>
                <a:rPr lang="en-GB" altLang="en-US" sz="2000" b="1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12333" name="Text Box 13">
              <a:extLst>
                <a:ext uri="{FF2B5EF4-FFF2-40B4-BE49-F238E27FC236}">
                  <a16:creationId xmlns:a16="http://schemas.microsoft.com/office/drawing/2014/main" id="{85FF9612-B433-4168-B696-453C81B69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1" y="1886"/>
              <a:ext cx="2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altLang="en-US" sz="2000" b="1"/>
                <a:t>A</a:t>
              </a:r>
              <a:r>
                <a:rPr lang="en-GB" altLang="en-US" sz="2000" b="1" baseline="-25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12334" name="AutoShape 14">
              <a:extLst>
                <a:ext uri="{FF2B5EF4-FFF2-40B4-BE49-F238E27FC236}">
                  <a16:creationId xmlns:a16="http://schemas.microsoft.com/office/drawing/2014/main" id="{74A2556D-97DF-44A7-BD14-2F1F9E7BD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" y="1352"/>
              <a:ext cx="304" cy="912"/>
            </a:xfrm>
            <a:prstGeom prst="rightBrace">
              <a:avLst>
                <a:gd name="adj1" fmla="val 27625"/>
                <a:gd name="adj2" fmla="val 45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312335" name="Group 15">
              <a:extLst>
                <a:ext uri="{FF2B5EF4-FFF2-40B4-BE49-F238E27FC236}">
                  <a16:creationId xmlns:a16="http://schemas.microsoft.com/office/drawing/2014/main" id="{A9B61DBF-296D-40D2-8F54-0B2198015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5" y="1214"/>
              <a:ext cx="584" cy="1200"/>
              <a:chOff x="3551" y="1198"/>
              <a:chExt cx="584" cy="1200"/>
            </a:xfrm>
          </p:grpSpPr>
          <p:sp>
            <p:nvSpPr>
              <p:cNvPr id="312336" name="Line 16">
                <a:extLst>
                  <a:ext uri="{FF2B5EF4-FFF2-40B4-BE49-F238E27FC236}">
                    <a16:creationId xmlns:a16="http://schemas.microsoft.com/office/drawing/2014/main" id="{76A9420E-8F43-499F-BD49-741852BC3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43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2337" name="Line 17">
                <a:extLst>
                  <a:ext uri="{FF2B5EF4-FFF2-40B4-BE49-F238E27FC236}">
                    <a16:creationId xmlns:a16="http://schemas.microsoft.com/office/drawing/2014/main" id="{3E303D7E-ED5B-4198-93E3-3E0AEE899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63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2338" name="Line 18">
                <a:extLst>
                  <a:ext uri="{FF2B5EF4-FFF2-40B4-BE49-F238E27FC236}">
                    <a16:creationId xmlns:a16="http://schemas.microsoft.com/office/drawing/2014/main" id="{E7274993-9B1D-4C2F-8BD9-4F40C81F3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220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2339" name="Text Box 19">
                <a:extLst>
                  <a:ext uri="{FF2B5EF4-FFF2-40B4-BE49-F238E27FC236}">
                    <a16:creationId xmlns:a16="http://schemas.microsoft.com/office/drawing/2014/main" id="{EC53C5D4-7302-455C-A3E2-8FDA9ECBC6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1" y="1646"/>
                <a:ext cx="148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65000"/>
                  </a:lnSpc>
                </a:pPr>
                <a:r>
                  <a:rPr lang="en-GB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</a:p>
              <a:p>
                <a:pPr algn="l">
                  <a:lnSpc>
                    <a:spcPct val="65000"/>
                  </a:lnSpc>
                </a:pPr>
                <a:r>
                  <a:rPr lang="en-GB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</a:p>
              <a:p>
                <a:pPr algn="l">
                  <a:lnSpc>
                    <a:spcPct val="65000"/>
                  </a:lnSpc>
                </a:pPr>
                <a:r>
                  <a:rPr lang="en-GB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</a:p>
            </p:txBody>
          </p:sp>
          <p:sp>
            <p:nvSpPr>
              <p:cNvPr id="312340" name="Text Box 20">
                <a:extLst>
                  <a:ext uri="{FF2B5EF4-FFF2-40B4-BE49-F238E27FC236}">
                    <a16:creationId xmlns:a16="http://schemas.microsoft.com/office/drawing/2014/main" id="{CADE5B6B-1A90-4E9B-8230-068ACE369F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1198"/>
                <a:ext cx="23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GB" altLang="en-US" sz="2000" b="1"/>
                  <a:t>O</a:t>
                </a:r>
                <a:r>
                  <a:rPr lang="en-GB" altLang="en-US" sz="2000" b="1" baseline="-250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312341" name="Text Box 21">
                <a:extLst>
                  <a:ext uri="{FF2B5EF4-FFF2-40B4-BE49-F238E27FC236}">
                    <a16:creationId xmlns:a16="http://schemas.microsoft.com/office/drawing/2014/main" id="{66A596E9-DE3D-400F-8CFA-A31348EDD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1438"/>
                <a:ext cx="23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GB" altLang="en-US" sz="2000" b="1"/>
                  <a:t>O</a:t>
                </a:r>
                <a:r>
                  <a:rPr lang="en-GB" altLang="en-US" sz="2000" b="1" baseline="-250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312342" name="Text Box 22">
                <a:extLst>
                  <a:ext uri="{FF2B5EF4-FFF2-40B4-BE49-F238E27FC236}">
                    <a16:creationId xmlns:a16="http://schemas.microsoft.com/office/drawing/2014/main" id="{B78715B6-A362-49FB-96CB-24AE198FD3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206"/>
                <a:ext cx="3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GB" altLang="en-US" sz="2000" b="1"/>
                  <a:t>O</a:t>
                </a:r>
                <a:r>
                  <a:rPr lang="en-GB" altLang="en-US" sz="2000" b="1" baseline="-25000">
                    <a:solidFill>
                      <a:srgbClr val="FF0000"/>
                    </a:solidFill>
                  </a:rPr>
                  <a:t>7</a:t>
                </a:r>
              </a:p>
            </p:txBody>
          </p:sp>
        </p:grpSp>
      </p:grpSp>
      <p:sp>
        <p:nvSpPr>
          <p:cNvPr id="312343" name="AutoShape 23">
            <a:extLst>
              <a:ext uri="{FF2B5EF4-FFF2-40B4-BE49-F238E27FC236}">
                <a16:creationId xmlns:a16="http://schemas.microsoft.com/office/drawing/2014/main" id="{7E500001-2C6B-4997-9121-AD2DD3370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2057400"/>
            <a:ext cx="1752600" cy="1333500"/>
          </a:xfrm>
          <a:prstGeom prst="wedgeRoundRectCallout">
            <a:avLst>
              <a:gd name="adj1" fmla="val 57699"/>
              <a:gd name="adj2" fmla="val 14764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2400"/>
              <a:t>Inputs can accept a </a:t>
            </a:r>
          </a:p>
          <a:p>
            <a:pPr>
              <a:spcBef>
                <a:spcPct val="0"/>
              </a:spcBef>
            </a:pPr>
            <a:r>
              <a:rPr lang="en-GB" altLang="en-US" sz="2400">
                <a:solidFill>
                  <a:srgbClr val="FF0000"/>
                </a:solidFill>
              </a:rPr>
              <a:t>3</a:t>
            </a:r>
            <a:r>
              <a:rPr lang="en-GB" altLang="en-US" sz="2400"/>
              <a:t>-bit binary</a:t>
            </a:r>
            <a:endParaRPr lang="en-US" altLang="en-US" sz="2400"/>
          </a:p>
        </p:txBody>
      </p:sp>
      <p:sp>
        <p:nvSpPr>
          <p:cNvPr id="312344" name="AutoShape 24">
            <a:extLst>
              <a:ext uri="{FF2B5EF4-FFF2-40B4-BE49-F238E27FC236}">
                <a16:creationId xmlns:a16="http://schemas.microsoft.com/office/drawing/2014/main" id="{E2C81321-B758-44AD-8C7C-BC9EED195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2006600"/>
            <a:ext cx="1638300" cy="571500"/>
          </a:xfrm>
          <a:prstGeom prst="wedgeRoundRectCallout">
            <a:avLst>
              <a:gd name="adj1" fmla="val -39440"/>
              <a:gd name="adj2" fmla="val 90000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2400">
                <a:solidFill>
                  <a:srgbClr val="FF0000"/>
                </a:solidFill>
              </a:rPr>
              <a:t>8</a:t>
            </a:r>
            <a:r>
              <a:rPr lang="en-GB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en-US" sz="2400"/>
              <a:t>outputs</a:t>
            </a:r>
          </a:p>
        </p:txBody>
      </p:sp>
      <p:sp>
        <p:nvSpPr>
          <p:cNvPr id="312345" name="AutoShape 25">
            <a:extLst>
              <a:ext uri="{FF2B5EF4-FFF2-40B4-BE49-F238E27FC236}">
                <a16:creationId xmlns:a16="http://schemas.microsoft.com/office/drawing/2014/main" id="{289FF8C0-CD48-4B28-AEDC-06844411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4344988"/>
            <a:ext cx="4049713" cy="1470025"/>
          </a:xfrm>
          <a:prstGeom prst="wedgeRoundRectCallout">
            <a:avLst>
              <a:gd name="adj1" fmla="val 28440"/>
              <a:gd name="adj2" fmla="val -74620"/>
              <a:gd name="adj3" fmla="val 16667"/>
            </a:avLst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/>
              <a:t>Each output detects a different input code. e.g. </a:t>
            </a:r>
            <a:r>
              <a:rPr lang="en-GB" altLang="en-US" sz="2000">
                <a:solidFill>
                  <a:srgbClr val="FF0066"/>
                </a:solidFill>
              </a:rPr>
              <a:t>O</a:t>
            </a:r>
            <a:r>
              <a:rPr lang="en-GB" altLang="en-US" sz="2000" baseline="-25000">
                <a:solidFill>
                  <a:srgbClr val="FF0066"/>
                </a:solidFill>
              </a:rPr>
              <a:t>6</a:t>
            </a:r>
            <a:r>
              <a:rPr lang="en-GB" altLang="en-US" sz="2000"/>
              <a:t> detects binary </a:t>
            </a:r>
            <a:r>
              <a:rPr lang="en-GB" altLang="en-US" sz="2000">
                <a:solidFill>
                  <a:srgbClr val="FF0066"/>
                </a:solidFill>
              </a:rPr>
              <a:t>110</a:t>
            </a:r>
            <a:r>
              <a:rPr lang="en-GB" altLang="en-US" sz="2000"/>
              <a:t>, i.e. </a:t>
            </a:r>
            <a:r>
              <a:rPr lang="en-GB" altLang="en-US" sz="2000">
                <a:solidFill>
                  <a:srgbClr val="FF0066"/>
                </a:solidFill>
              </a:rPr>
              <a:t>O</a:t>
            </a:r>
            <a:r>
              <a:rPr lang="en-GB" altLang="en-US" sz="2000" baseline="-25000">
                <a:solidFill>
                  <a:srgbClr val="FF0066"/>
                </a:solidFill>
              </a:rPr>
              <a:t>6</a:t>
            </a:r>
            <a:r>
              <a:rPr lang="en-GB" altLang="en-US" sz="2000"/>
              <a:t> will become </a:t>
            </a:r>
            <a:r>
              <a:rPr lang="en-GB" altLang="en-US" sz="2000">
                <a:solidFill>
                  <a:srgbClr val="FF0000"/>
                </a:solidFill>
              </a:rPr>
              <a:t>active</a:t>
            </a:r>
            <a:r>
              <a:rPr lang="en-GB" altLang="en-US" sz="2000"/>
              <a:t> only when input is </a:t>
            </a:r>
            <a:r>
              <a:rPr lang="en-GB" altLang="en-US" sz="2000">
                <a:solidFill>
                  <a:srgbClr val="FF0066"/>
                </a:solidFill>
              </a:rPr>
              <a:t>110</a:t>
            </a:r>
            <a:r>
              <a:rPr lang="en-GB" altLang="en-US" sz="2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43" grpId="0" animBg="1"/>
      <p:bldP spid="312344" grpId="0" animBg="1"/>
      <p:bldP spid="31234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72F0DFEA-3EB1-4ED1-928B-45A01872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845E6577-D0E0-49D7-A2E0-275D3604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FF69-926E-46FA-B387-17E1CFDAD089}" type="slidenum">
              <a:rPr lang="en-GB" altLang="en-US"/>
              <a:pPr/>
              <a:t>60</a:t>
            </a:fld>
            <a:endParaRPr lang="en-GB" altLang="en-US" sz="1400"/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175A1E91-A3DF-4E9E-81A7-B080DC6A3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876300"/>
            <a:ext cx="7772400" cy="5588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Multiplexer – </a:t>
            </a:r>
            <a:r>
              <a:rPr lang="en-GB" altLang="en-US" sz="3600">
                <a:solidFill>
                  <a:srgbClr val="FF0000"/>
                </a:solidFill>
              </a:rPr>
              <a:t>e.g. 2-input MUX</a:t>
            </a:r>
          </a:p>
        </p:txBody>
      </p:sp>
      <p:sp>
        <p:nvSpPr>
          <p:cNvPr id="360451" name="Text Box 3">
            <a:extLst>
              <a:ext uri="{FF2B5EF4-FFF2-40B4-BE49-F238E27FC236}">
                <a16:creationId xmlns:a16="http://schemas.microsoft.com/office/drawing/2014/main" id="{76AA4F49-D1C3-4754-AC5F-A796FB224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  <p:grpSp>
        <p:nvGrpSpPr>
          <p:cNvPr id="360452" name="Group 4">
            <a:extLst>
              <a:ext uri="{FF2B5EF4-FFF2-40B4-BE49-F238E27FC236}">
                <a16:creationId xmlns:a16="http://schemas.microsoft.com/office/drawing/2014/main" id="{8C102E67-88CC-420E-9744-8C250199B59A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2006600"/>
            <a:ext cx="1152525" cy="1343025"/>
            <a:chOff x="4752" y="2850"/>
            <a:chExt cx="726" cy="846"/>
          </a:xfrm>
        </p:grpSpPr>
        <p:sp>
          <p:nvSpPr>
            <p:cNvPr id="360453" name="Text Box 5">
              <a:extLst>
                <a:ext uri="{FF2B5EF4-FFF2-40B4-BE49-F238E27FC236}">
                  <a16:creationId xmlns:a16="http://schemas.microsoft.com/office/drawing/2014/main" id="{94F56567-2C1C-43A1-9E87-B9730B9B9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106"/>
              <a:ext cx="63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2D953C"/>
                  </a:solidFill>
                </a:rPr>
                <a:t>0        I</a:t>
              </a:r>
              <a:r>
                <a:rPr lang="en-GB" altLang="en-US" sz="2000" b="1" baseline="-25000">
                  <a:solidFill>
                    <a:srgbClr val="2D953C"/>
                  </a:solidFill>
                </a:rPr>
                <a:t>0</a:t>
              </a:r>
            </a:p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1        I</a:t>
              </a:r>
              <a:r>
                <a:rPr lang="en-GB" altLang="en-US" sz="2000" b="1" baseline="-250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360454" name="Line 6">
              <a:extLst>
                <a:ext uri="{FF2B5EF4-FFF2-40B4-BE49-F238E27FC236}">
                  <a16:creationId xmlns:a16="http://schemas.microsoft.com/office/drawing/2014/main" id="{9C95E509-10DD-45CC-9F73-D61BEBDE0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1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0455" name="Line 7">
              <a:extLst>
                <a:ext uri="{FF2B5EF4-FFF2-40B4-BE49-F238E27FC236}">
                  <a16:creationId xmlns:a16="http://schemas.microsoft.com/office/drawing/2014/main" id="{2FDA67C4-A96D-425A-96A1-A8FCDC111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8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0456" name="Text Box 8">
              <a:extLst>
                <a:ext uri="{FF2B5EF4-FFF2-40B4-BE49-F238E27FC236}">
                  <a16:creationId xmlns:a16="http://schemas.microsoft.com/office/drawing/2014/main" id="{44B0E2BF-EE36-43FC-9F2D-909CC5F02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85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S</a:t>
              </a:r>
            </a:p>
          </p:txBody>
        </p:sp>
        <p:sp>
          <p:nvSpPr>
            <p:cNvPr id="360457" name="Text Box 9">
              <a:extLst>
                <a:ext uri="{FF2B5EF4-FFF2-40B4-BE49-F238E27FC236}">
                  <a16:creationId xmlns:a16="http://schemas.microsoft.com/office/drawing/2014/main" id="{27C00C4D-1A7D-4020-8D8B-056FD331C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85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/>
                <a:t>Z</a:t>
              </a:r>
            </a:p>
          </p:txBody>
        </p:sp>
      </p:grpSp>
      <p:sp>
        <p:nvSpPr>
          <p:cNvPr id="360458" name="Rectangle 10">
            <a:extLst>
              <a:ext uri="{FF2B5EF4-FFF2-40B4-BE49-F238E27FC236}">
                <a16:creationId xmlns:a16="http://schemas.microsoft.com/office/drawing/2014/main" id="{1986E7F5-B950-4FF0-A450-C289072F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2057400"/>
            <a:ext cx="3251200" cy="31369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0459" name="AutoShape 11">
            <a:extLst>
              <a:ext uri="{FF2B5EF4-FFF2-40B4-BE49-F238E27FC236}">
                <a16:creationId xmlns:a16="http://schemas.microsoft.com/office/drawing/2014/main" id="{B20F60A2-CFD0-4830-8E25-BB5494273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2590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0460" name="AutoShape 12">
            <a:extLst>
              <a:ext uri="{FF2B5EF4-FFF2-40B4-BE49-F238E27FC236}">
                <a16:creationId xmlns:a16="http://schemas.microsoft.com/office/drawing/2014/main" id="{7DA19D6F-B1E5-4CCF-A979-F7B9DB347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733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0461" name="Text Box 13">
            <a:extLst>
              <a:ext uri="{FF2B5EF4-FFF2-40B4-BE49-F238E27FC236}">
                <a16:creationId xmlns:a16="http://schemas.microsoft.com/office/drawing/2014/main" id="{A2468A12-599E-428F-BC1A-924EBEF7B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2209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1</a:t>
            </a:r>
            <a:endParaRPr lang="en-GB" altLang="en-US" sz="1600" b="1"/>
          </a:p>
        </p:txBody>
      </p:sp>
      <p:sp>
        <p:nvSpPr>
          <p:cNvPr id="360462" name="Text Box 14">
            <a:extLst>
              <a:ext uri="{FF2B5EF4-FFF2-40B4-BE49-F238E27FC236}">
                <a16:creationId xmlns:a16="http://schemas.microsoft.com/office/drawing/2014/main" id="{F50394B1-B1D4-46A9-AE70-D09720BD0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3352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0</a:t>
            </a:r>
            <a:endParaRPr lang="en-GB" altLang="en-US" sz="1600" b="1"/>
          </a:p>
        </p:txBody>
      </p:sp>
      <p:sp>
        <p:nvSpPr>
          <p:cNvPr id="360463" name="AutoShape 15">
            <a:extLst>
              <a:ext uri="{FF2B5EF4-FFF2-40B4-BE49-F238E27FC236}">
                <a16:creationId xmlns:a16="http://schemas.microsoft.com/office/drawing/2014/main" id="{06783481-DDF8-4E8C-BA6E-F632F68CA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31750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0464" name="Text Box 16">
            <a:extLst>
              <a:ext uri="{FF2B5EF4-FFF2-40B4-BE49-F238E27FC236}">
                <a16:creationId xmlns:a16="http://schemas.microsoft.com/office/drawing/2014/main" id="{A04F69F1-53B7-4CDB-A7A4-BCFA97E41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600" y="27178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360465" name="Line 17">
            <a:extLst>
              <a:ext uri="{FF2B5EF4-FFF2-40B4-BE49-F238E27FC236}">
                <a16:creationId xmlns:a16="http://schemas.microsoft.com/office/drawing/2014/main" id="{3F9C2753-96CB-4DBB-9A2C-7C49D181B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2819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0466" name="Line 18">
            <a:extLst>
              <a:ext uri="{FF2B5EF4-FFF2-40B4-BE49-F238E27FC236}">
                <a16:creationId xmlns:a16="http://schemas.microsoft.com/office/drawing/2014/main" id="{8E53D815-2DA8-445E-9B89-F0DE8D113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050" y="26924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0467" name="Line 19">
            <a:extLst>
              <a:ext uri="{FF2B5EF4-FFF2-40B4-BE49-F238E27FC236}">
                <a16:creationId xmlns:a16="http://schemas.microsoft.com/office/drawing/2014/main" id="{CF1A3530-D06A-42D8-AA48-5EB8E983B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050" y="38481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0468" name="Line 20">
            <a:extLst>
              <a:ext uri="{FF2B5EF4-FFF2-40B4-BE49-F238E27FC236}">
                <a16:creationId xmlns:a16="http://schemas.microsoft.com/office/drawing/2014/main" id="{309EA618-BB53-4746-9962-612D7341A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550" y="32893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0469" name="AutoShape 21">
            <a:extLst>
              <a:ext uri="{FF2B5EF4-FFF2-40B4-BE49-F238E27FC236}">
                <a16:creationId xmlns:a16="http://schemas.microsoft.com/office/drawing/2014/main" id="{E2EEA42E-9BB6-420B-A63E-B0D0CE9E0DB5}"/>
              </a:ext>
            </a:extLst>
          </p:cNvPr>
          <p:cNvSpPr>
            <a:spLocks noChangeArrowheads="1"/>
          </p:cNvSpPr>
          <p:nvPr/>
        </p:nvSpPr>
        <p:spPr bwMode="auto">
          <a:xfrm rot="16090232">
            <a:off x="3378200" y="54864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0470" name="Text Box 22">
            <a:extLst>
              <a:ext uri="{FF2B5EF4-FFF2-40B4-BE49-F238E27FC236}">
                <a16:creationId xmlns:a16="http://schemas.microsoft.com/office/drawing/2014/main" id="{50E33A51-AFB3-4CE7-9463-510B34F9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57912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>
                <a:solidFill>
                  <a:srgbClr val="CC3300"/>
                </a:solidFill>
              </a:rPr>
              <a:t>S</a:t>
            </a:r>
          </a:p>
        </p:txBody>
      </p:sp>
      <p:sp>
        <p:nvSpPr>
          <p:cNvPr id="360471" name="Line 23">
            <a:extLst>
              <a:ext uri="{FF2B5EF4-FFF2-40B4-BE49-F238E27FC236}">
                <a16:creationId xmlns:a16="http://schemas.microsoft.com/office/drawing/2014/main" id="{15564563-3389-4DB1-AD69-E6759FFF5A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6000" y="51943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0472" name="AutoShape 24">
            <a:extLst>
              <a:ext uri="{FF2B5EF4-FFF2-40B4-BE49-F238E27FC236}">
                <a16:creationId xmlns:a16="http://schemas.microsoft.com/office/drawing/2014/main" id="{E1ACD3AA-C2D0-4DE8-A399-655B57822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4514850"/>
            <a:ext cx="1300163" cy="558800"/>
          </a:xfrm>
          <a:prstGeom prst="wedgeRoundRectCallout">
            <a:avLst>
              <a:gd name="adj1" fmla="val 26681"/>
              <a:gd name="adj2" fmla="val -131532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2 inputs</a:t>
            </a:r>
          </a:p>
        </p:txBody>
      </p:sp>
      <p:sp>
        <p:nvSpPr>
          <p:cNvPr id="360473" name="AutoShape 25">
            <a:extLst>
              <a:ext uri="{FF2B5EF4-FFF2-40B4-BE49-F238E27FC236}">
                <a16:creationId xmlns:a16="http://schemas.microsoft.com/office/drawing/2014/main" id="{49C19C85-B6D9-4FCA-B6E3-8F273E7C1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5353050"/>
            <a:ext cx="1617663" cy="838200"/>
          </a:xfrm>
          <a:prstGeom prst="wedgeRoundRectCallout">
            <a:avLst>
              <a:gd name="adj1" fmla="val 53241"/>
              <a:gd name="adj2" fmla="val -58903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1-bit select input</a:t>
            </a:r>
          </a:p>
        </p:txBody>
      </p:sp>
      <p:sp>
        <p:nvSpPr>
          <p:cNvPr id="360474" name="AutoShape 26">
            <a:extLst>
              <a:ext uri="{FF2B5EF4-FFF2-40B4-BE49-F238E27FC236}">
                <a16:creationId xmlns:a16="http://schemas.microsoft.com/office/drawing/2014/main" id="{60498D9A-4369-4C3B-AB8D-78494869A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3676650"/>
            <a:ext cx="1300163" cy="558800"/>
          </a:xfrm>
          <a:prstGeom prst="wedgeRoundRectCallout">
            <a:avLst>
              <a:gd name="adj1" fmla="val -31931"/>
              <a:gd name="adj2" fmla="val -83806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1 output</a:t>
            </a:r>
          </a:p>
        </p:txBody>
      </p:sp>
      <p:sp>
        <p:nvSpPr>
          <p:cNvPr id="360475" name="AutoShape 27">
            <a:extLst>
              <a:ext uri="{FF2B5EF4-FFF2-40B4-BE49-F238E27FC236}">
                <a16:creationId xmlns:a16="http://schemas.microsoft.com/office/drawing/2014/main" id="{3523462B-0811-40F0-9EF2-61D47CCD4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4464050"/>
            <a:ext cx="2887663" cy="1473200"/>
          </a:xfrm>
          <a:prstGeom prst="wedgeRoundRectCallout">
            <a:avLst>
              <a:gd name="adj1" fmla="val 14431"/>
              <a:gd name="adj2" fmla="val -124894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When S = 0, data at I</a:t>
            </a:r>
            <a:r>
              <a:rPr lang="en-GB" altLang="en-US" sz="2000" b="1" baseline="-25000"/>
              <a:t>0</a:t>
            </a:r>
            <a:r>
              <a:rPr lang="en-GB" altLang="en-US" sz="2000" b="1"/>
              <a:t> gets transmitted to Z, when S=1, data at I</a:t>
            </a:r>
            <a:r>
              <a:rPr lang="en-GB" altLang="en-US" sz="2000" b="1" baseline="-25000"/>
              <a:t>1</a:t>
            </a:r>
            <a:r>
              <a:rPr lang="en-GB" altLang="en-US" sz="2000" b="1"/>
              <a:t> gets transmitted to 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72" grpId="0" animBg="1"/>
      <p:bldP spid="360473" grpId="0" animBg="1"/>
      <p:bldP spid="360474" grpId="0" animBg="1"/>
      <p:bldP spid="36047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3AECAF8E-5231-42C0-B1DA-5EC74EBF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DADC0425-FCBC-45BA-B3F1-D38B967B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1565B-AEE9-4522-88AE-F856E6EB5212}" type="slidenum">
              <a:rPr lang="en-GB" altLang="en-US"/>
              <a:pPr/>
              <a:t>61</a:t>
            </a:fld>
            <a:endParaRPr lang="en-GB" altLang="en-US" sz="1400"/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87DF2C66-1DC4-4EE0-B105-549FDB049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876300"/>
            <a:ext cx="7772400" cy="5588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Multiplexer – </a:t>
            </a:r>
            <a:r>
              <a:rPr lang="en-GB" altLang="en-US" sz="3600">
                <a:solidFill>
                  <a:srgbClr val="FF0000"/>
                </a:solidFill>
              </a:rPr>
              <a:t>in general</a:t>
            </a:r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A2E43CE-FFCE-4C92-8E41-6BF5B6538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2133600"/>
            <a:ext cx="1985963" cy="2967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1476" name="AutoShape 4">
            <a:extLst>
              <a:ext uri="{FF2B5EF4-FFF2-40B4-BE49-F238E27FC236}">
                <a16:creationId xmlns:a16="http://schemas.microsoft.com/office/drawing/2014/main" id="{2323C4E0-8236-42C1-9C5A-781D75DE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63" y="2346325"/>
            <a:ext cx="1090612" cy="282575"/>
          </a:xfrm>
          <a:prstGeom prst="rightArrow">
            <a:avLst>
              <a:gd name="adj1" fmla="val 50000"/>
              <a:gd name="adj2" fmla="val 964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1477" name="AutoShape 5">
            <a:extLst>
              <a:ext uri="{FF2B5EF4-FFF2-40B4-BE49-F238E27FC236}">
                <a16:creationId xmlns:a16="http://schemas.microsoft.com/office/drawing/2014/main" id="{610D2752-27CA-4824-8151-C9E60E541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63" y="2981325"/>
            <a:ext cx="1090612" cy="282575"/>
          </a:xfrm>
          <a:prstGeom prst="rightArrow">
            <a:avLst>
              <a:gd name="adj1" fmla="val 50000"/>
              <a:gd name="adj2" fmla="val 964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1478" name="AutoShape 6">
            <a:extLst>
              <a:ext uri="{FF2B5EF4-FFF2-40B4-BE49-F238E27FC236}">
                <a16:creationId xmlns:a16="http://schemas.microsoft.com/office/drawing/2014/main" id="{0301DA63-6A84-435B-98CE-70F4A367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63" y="4324350"/>
            <a:ext cx="1090612" cy="282575"/>
          </a:xfrm>
          <a:prstGeom prst="rightArrow">
            <a:avLst>
              <a:gd name="adj1" fmla="val 50000"/>
              <a:gd name="adj2" fmla="val 964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1479" name="AutoShape 7">
            <a:extLst>
              <a:ext uri="{FF2B5EF4-FFF2-40B4-BE49-F238E27FC236}">
                <a16:creationId xmlns:a16="http://schemas.microsoft.com/office/drawing/2014/main" id="{ACA248C8-A4CE-4530-B594-3F1F7467F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3405188"/>
            <a:ext cx="1090612" cy="282575"/>
          </a:xfrm>
          <a:prstGeom prst="rightArrow">
            <a:avLst>
              <a:gd name="adj1" fmla="val 50000"/>
              <a:gd name="adj2" fmla="val 964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1480" name="AutoShape 8">
            <a:extLst>
              <a:ext uri="{FF2B5EF4-FFF2-40B4-BE49-F238E27FC236}">
                <a16:creationId xmlns:a16="http://schemas.microsoft.com/office/drawing/2014/main" id="{7D503DA9-AC04-4F2B-B174-71920D76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5100638"/>
            <a:ext cx="193675" cy="919162"/>
          </a:xfrm>
          <a:prstGeom prst="upArrow">
            <a:avLst>
              <a:gd name="adj1" fmla="val 50000"/>
              <a:gd name="adj2" fmla="val 11864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1481" name="Line 9">
            <a:extLst>
              <a:ext uri="{FF2B5EF4-FFF2-40B4-BE49-F238E27FC236}">
                <a16:creationId xmlns:a16="http://schemas.microsoft.com/office/drawing/2014/main" id="{6E888FB5-4D69-4E6B-B1F6-4E3CFB71F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3546475"/>
            <a:ext cx="639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1482" name="Oval 10">
            <a:extLst>
              <a:ext uri="{FF2B5EF4-FFF2-40B4-BE49-F238E27FC236}">
                <a16:creationId xmlns:a16="http://schemas.microsoft.com/office/drawing/2014/main" id="{E6778343-FB59-44D6-80EA-714D6808C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3476625"/>
            <a:ext cx="128587" cy="1412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1483" name="Oval 11">
            <a:extLst>
              <a:ext uri="{FF2B5EF4-FFF2-40B4-BE49-F238E27FC236}">
                <a16:creationId xmlns:a16="http://schemas.microsoft.com/office/drawing/2014/main" id="{5BEEEBA5-29ED-4FE5-B6D3-36A938BFE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3052763"/>
            <a:ext cx="128587" cy="141287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1484" name="Oval 12">
            <a:extLst>
              <a:ext uri="{FF2B5EF4-FFF2-40B4-BE49-F238E27FC236}">
                <a16:creationId xmlns:a16="http://schemas.microsoft.com/office/drawing/2014/main" id="{94CF668D-A23E-4DDE-B430-DB05021A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3052763"/>
            <a:ext cx="127000" cy="141287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1485" name="Oval 13">
            <a:extLst>
              <a:ext uri="{FF2B5EF4-FFF2-40B4-BE49-F238E27FC236}">
                <a16:creationId xmlns:a16="http://schemas.microsoft.com/office/drawing/2014/main" id="{6B92ADA3-A34B-4B0A-A51F-2BEF078C5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3405188"/>
            <a:ext cx="128588" cy="141287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1486" name="Oval 14">
            <a:extLst>
              <a:ext uri="{FF2B5EF4-FFF2-40B4-BE49-F238E27FC236}">
                <a16:creationId xmlns:a16="http://schemas.microsoft.com/office/drawing/2014/main" id="{A0DFFE7D-3907-4409-9E94-8218D0F0C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3900488"/>
            <a:ext cx="127000" cy="141287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1487" name="Oval 15">
            <a:extLst>
              <a:ext uri="{FF2B5EF4-FFF2-40B4-BE49-F238E27FC236}">
                <a16:creationId xmlns:a16="http://schemas.microsoft.com/office/drawing/2014/main" id="{7AC6BAD9-BEB3-4A57-A816-381FEF51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4111625"/>
            <a:ext cx="128587" cy="141288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1488" name="Line 16">
            <a:extLst>
              <a:ext uri="{FF2B5EF4-FFF2-40B4-BE49-F238E27FC236}">
                <a16:creationId xmlns:a16="http://schemas.microsoft.com/office/drawing/2014/main" id="{F071C54E-F84E-4904-8637-73C4A241D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7775" y="4465638"/>
            <a:ext cx="6397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1489" name="Line 17">
            <a:extLst>
              <a:ext uri="{FF2B5EF4-FFF2-40B4-BE49-F238E27FC236}">
                <a16:creationId xmlns:a16="http://schemas.microsoft.com/office/drawing/2014/main" id="{7874BA2B-C1C5-48F5-82DC-B4D9BCED1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7538" y="4183063"/>
            <a:ext cx="385762" cy="2825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1490" name="Line 18">
            <a:extLst>
              <a:ext uri="{FF2B5EF4-FFF2-40B4-BE49-F238E27FC236}">
                <a16:creationId xmlns:a16="http://schemas.microsoft.com/office/drawing/2014/main" id="{C71ED1E8-940C-4D68-9631-F4AB2B6939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7775" y="3970338"/>
            <a:ext cx="5127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1491" name="Line 19">
            <a:extLst>
              <a:ext uri="{FF2B5EF4-FFF2-40B4-BE49-F238E27FC236}">
                <a16:creationId xmlns:a16="http://schemas.microsoft.com/office/drawing/2014/main" id="{A855ACF3-A338-4D07-BDBB-334D4A2A24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7775" y="3476625"/>
            <a:ext cx="4476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1492" name="Line 20">
            <a:extLst>
              <a:ext uri="{FF2B5EF4-FFF2-40B4-BE49-F238E27FC236}">
                <a16:creationId xmlns:a16="http://schemas.microsoft.com/office/drawing/2014/main" id="{0F4514F4-8403-4420-A408-0AC6F2934E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7775" y="3122613"/>
            <a:ext cx="7048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1493" name="Line 21">
            <a:extLst>
              <a:ext uri="{FF2B5EF4-FFF2-40B4-BE49-F238E27FC236}">
                <a16:creationId xmlns:a16="http://schemas.microsoft.com/office/drawing/2014/main" id="{04D53A1F-F89A-4F7D-9CFB-FA1FEAAA8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7775" y="2487613"/>
            <a:ext cx="8318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1494" name="Line 22">
            <a:extLst>
              <a:ext uri="{FF2B5EF4-FFF2-40B4-BE49-F238E27FC236}">
                <a16:creationId xmlns:a16="http://schemas.microsoft.com/office/drawing/2014/main" id="{3050CF3F-A448-4366-A1D6-6324AA1D3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625" y="2487613"/>
            <a:ext cx="514350" cy="635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1495" name="Line 23">
            <a:extLst>
              <a:ext uri="{FF2B5EF4-FFF2-40B4-BE49-F238E27FC236}">
                <a16:creationId xmlns:a16="http://schemas.microsoft.com/office/drawing/2014/main" id="{9DD4433F-854A-48C7-A223-B3565F025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3975" y="3194050"/>
            <a:ext cx="0" cy="2825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1496" name="Text Box 24">
            <a:extLst>
              <a:ext uri="{FF2B5EF4-FFF2-40B4-BE49-F238E27FC236}">
                <a16:creationId xmlns:a16="http://schemas.microsoft.com/office/drawing/2014/main" id="{8E18CE2F-3E38-4BD5-A4FD-AE5FDA8ED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5524500"/>
            <a:ext cx="157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>
                <a:solidFill>
                  <a:srgbClr val="CC3300"/>
                </a:solidFill>
              </a:rPr>
              <a:t>SELECT inputs</a:t>
            </a:r>
          </a:p>
        </p:txBody>
      </p:sp>
      <p:sp>
        <p:nvSpPr>
          <p:cNvPr id="361497" name="Text Box 25">
            <a:extLst>
              <a:ext uri="{FF2B5EF4-FFF2-40B4-BE49-F238E27FC236}">
                <a16:creationId xmlns:a16="http://schemas.microsoft.com/office/drawing/2014/main" id="{6ED4995E-9754-41E2-AA56-5CA3F8711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733800"/>
            <a:ext cx="100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Output Z</a:t>
            </a:r>
          </a:p>
        </p:txBody>
      </p:sp>
      <p:sp>
        <p:nvSpPr>
          <p:cNvPr id="361498" name="Text Box 26">
            <a:extLst>
              <a:ext uri="{FF2B5EF4-FFF2-40B4-BE49-F238E27FC236}">
                <a16:creationId xmlns:a16="http://schemas.microsoft.com/office/drawing/2014/main" id="{8C62C147-B162-45B6-AF37-6BCA20990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74888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0</a:t>
            </a:r>
            <a:endParaRPr lang="en-GB" altLang="en-US" sz="1600" b="1"/>
          </a:p>
        </p:txBody>
      </p:sp>
      <p:sp>
        <p:nvSpPr>
          <p:cNvPr id="361499" name="Text Box 27">
            <a:extLst>
              <a:ext uri="{FF2B5EF4-FFF2-40B4-BE49-F238E27FC236}">
                <a16:creationId xmlns:a16="http://schemas.microsoft.com/office/drawing/2014/main" id="{7C9DAFCB-25FC-4E42-B169-451D8CA0F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2911475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1</a:t>
            </a:r>
            <a:endParaRPr lang="en-GB" altLang="en-US" sz="1600" b="1"/>
          </a:p>
        </p:txBody>
      </p:sp>
      <p:sp>
        <p:nvSpPr>
          <p:cNvPr id="361500" name="Text Box 28">
            <a:extLst>
              <a:ext uri="{FF2B5EF4-FFF2-40B4-BE49-F238E27FC236}">
                <a16:creationId xmlns:a16="http://schemas.microsoft.com/office/drawing/2014/main" id="{8358D7AE-901B-4353-AF49-EB7A7A345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4252913"/>
            <a:ext cx="481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N-1</a:t>
            </a:r>
            <a:endParaRPr lang="en-GB" altLang="en-US" sz="1600" b="1"/>
          </a:p>
        </p:txBody>
      </p:sp>
      <p:sp>
        <p:nvSpPr>
          <p:cNvPr id="361501" name="Text Box 29">
            <a:extLst>
              <a:ext uri="{FF2B5EF4-FFF2-40B4-BE49-F238E27FC236}">
                <a16:creationId xmlns:a16="http://schemas.microsoft.com/office/drawing/2014/main" id="{B93D242A-CFDB-41AF-A9D7-A0783980E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25" y="2362200"/>
            <a:ext cx="2911475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/>
              <a:t>A MUX select one</a:t>
            </a:r>
          </a:p>
          <a:p>
            <a:pPr algn="l"/>
            <a:r>
              <a:rPr lang="en-GB" altLang="en-US" sz="2400" b="1"/>
              <a:t>out of N inputs and</a:t>
            </a:r>
          </a:p>
          <a:p>
            <a:pPr algn="l"/>
            <a:r>
              <a:rPr lang="en-GB" altLang="en-US" sz="2400" b="1"/>
              <a:t>transmit it to</a:t>
            </a:r>
          </a:p>
          <a:p>
            <a:pPr algn="l"/>
            <a:r>
              <a:rPr lang="en-GB" altLang="en-US" sz="2400" b="1"/>
              <a:t>the output</a:t>
            </a:r>
          </a:p>
        </p:txBody>
      </p:sp>
      <p:sp>
        <p:nvSpPr>
          <p:cNvPr id="361502" name="Text Box 30">
            <a:extLst>
              <a:ext uri="{FF2B5EF4-FFF2-40B4-BE49-F238E27FC236}">
                <a16:creationId xmlns:a16="http://schemas.microsoft.com/office/drawing/2014/main" id="{0AD0E19E-0795-4794-8FD3-CBC34C815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076C3692-5DE0-411D-AD8A-6DE41096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10D4B46F-17DC-4F26-841F-4BE71203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73B1D-3F22-4BF8-8230-22EE9A8B57FC}" type="slidenum">
              <a:rPr lang="en-GB" altLang="en-US"/>
              <a:pPr/>
              <a:t>62</a:t>
            </a:fld>
            <a:endParaRPr lang="en-GB" altLang="en-US" sz="1400"/>
          </a:p>
        </p:txBody>
      </p:sp>
      <p:sp>
        <p:nvSpPr>
          <p:cNvPr id="362498" name="Rectangle 2">
            <a:extLst>
              <a:ext uri="{FF2B5EF4-FFF2-40B4-BE49-F238E27FC236}">
                <a16:creationId xmlns:a16="http://schemas.microsoft.com/office/drawing/2014/main" id="{5BEC4FA6-EF1B-46C5-9E70-49DC5412C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876300"/>
            <a:ext cx="7772400" cy="5588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Two-input Multiplexer – </a:t>
            </a:r>
            <a:r>
              <a:rPr lang="en-GB" altLang="en-US" sz="3600">
                <a:solidFill>
                  <a:srgbClr val="FF0000"/>
                </a:solidFill>
              </a:rPr>
              <a:t>in detail</a:t>
            </a:r>
          </a:p>
        </p:txBody>
      </p:sp>
      <p:sp>
        <p:nvSpPr>
          <p:cNvPr id="362499" name="Text Box 3">
            <a:extLst>
              <a:ext uri="{FF2B5EF4-FFF2-40B4-BE49-F238E27FC236}">
                <a16:creationId xmlns:a16="http://schemas.microsoft.com/office/drawing/2014/main" id="{7F0D37D1-B15E-493E-8175-3AC5465B7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  <p:grpSp>
        <p:nvGrpSpPr>
          <p:cNvPr id="362500" name="Group 4">
            <a:extLst>
              <a:ext uri="{FF2B5EF4-FFF2-40B4-BE49-F238E27FC236}">
                <a16:creationId xmlns:a16="http://schemas.microsoft.com/office/drawing/2014/main" id="{47D54FA6-2C0B-455D-91D3-A4DE8272CD00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57400"/>
            <a:ext cx="7502525" cy="4070350"/>
            <a:chOff x="576" y="1296"/>
            <a:chExt cx="4726" cy="2564"/>
          </a:xfrm>
        </p:grpSpPr>
        <p:grpSp>
          <p:nvGrpSpPr>
            <p:cNvPr id="362501" name="Group 5">
              <a:extLst>
                <a:ext uri="{FF2B5EF4-FFF2-40B4-BE49-F238E27FC236}">
                  <a16:creationId xmlns:a16="http://schemas.microsoft.com/office/drawing/2014/main" id="{230186CE-43F7-45FE-82F8-319F93BDF3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6" y="2312"/>
              <a:ext cx="726" cy="846"/>
              <a:chOff x="4752" y="2850"/>
              <a:chExt cx="726" cy="846"/>
            </a:xfrm>
          </p:grpSpPr>
          <p:sp>
            <p:nvSpPr>
              <p:cNvPr id="362502" name="Text Box 6">
                <a:extLst>
                  <a:ext uri="{FF2B5EF4-FFF2-40B4-BE49-F238E27FC236}">
                    <a16:creationId xmlns:a16="http://schemas.microsoft.com/office/drawing/2014/main" id="{6EE0C7A5-7739-45A4-BA58-995876F46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3106"/>
                <a:ext cx="630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GB" altLang="en-US" sz="2000" b="1">
                    <a:solidFill>
                      <a:srgbClr val="2D953C"/>
                    </a:solidFill>
                  </a:rPr>
                  <a:t>0        I</a:t>
                </a:r>
                <a:r>
                  <a:rPr lang="en-GB" altLang="en-US" sz="2000" b="1" baseline="-25000">
                    <a:solidFill>
                      <a:srgbClr val="2D953C"/>
                    </a:solidFill>
                  </a:rPr>
                  <a:t>0</a:t>
                </a:r>
              </a:p>
              <a:p>
                <a:pPr algn="l"/>
                <a:r>
                  <a:rPr lang="en-GB" altLang="en-US" sz="2000" b="1">
                    <a:solidFill>
                      <a:srgbClr val="CC3300"/>
                    </a:solidFill>
                  </a:rPr>
                  <a:t>1        I</a:t>
                </a:r>
                <a:r>
                  <a:rPr lang="en-GB" altLang="en-US" sz="2000" b="1" baseline="-25000">
                    <a:solidFill>
                      <a:srgbClr val="CC3300"/>
                    </a:solidFill>
                  </a:rPr>
                  <a:t>1</a:t>
                </a:r>
              </a:p>
            </p:txBody>
          </p:sp>
          <p:sp>
            <p:nvSpPr>
              <p:cNvPr id="362503" name="Line 7">
                <a:extLst>
                  <a:ext uri="{FF2B5EF4-FFF2-40B4-BE49-F238E27FC236}">
                    <a16:creationId xmlns:a16="http://schemas.microsoft.com/office/drawing/2014/main" id="{F7ECAB27-DC2B-452A-B357-8E7B3027E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312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2504" name="Line 8">
                <a:extLst>
                  <a:ext uri="{FF2B5EF4-FFF2-40B4-BE49-F238E27FC236}">
                    <a16:creationId xmlns:a16="http://schemas.microsoft.com/office/drawing/2014/main" id="{25850DEF-9D35-4004-AD6C-8F2ADBF5B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880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2505" name="Text Box 9">
                <a:extLst>
                  <a:ext uri="{FF2B5EF4-FFF2-40B4-BE49-F238E27FC236}">
                    <a16:creationId xmlns:a16="http://schemas.microsoft.com/office/drawing/2014/main" id="{5B683A5D-61AD-4C5B-BE98-8B71F48E84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85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GB" altLang="en-US" sz="2000" b="1">
                    <a:solidFill>
                      <a:srgbClr val="CC3300"/>
                    </a:solidFill>
                  </a:rPr>
                  <a:t>S</a:t>
                </a:r>
              </a:p>
            </p:txBody>
          </p:sp>
          <p:sp>
            <p:nvSpPr>
              <p:cNvPr id="362506" name="Text Box 10">
                <a:extLst>
                  <a:ext uri="{FF2B5EF4-FFF2-40B4-BE49-F238E27FC236}">
                    <a16:creationId xmlns:a16="http://schemas.microsoft.com/office/drawing/2014/main" id="{0BDBE15C-B328-48DC-8B46-DD4BC40C85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2850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GB" altLang="en-US" sz="2000" b="1"/>
                  <a:t>Z</a:t>
                </a:r>
              </a:p>
            </p:txBody>
          </p:sp>
        </p:grpSp>
        <p:sp>
          <p:nvSpPr>
            <p:cNvPr id="362507" name="Rectangle 11">
              <a:extLst>
                <a:ext uri="{FF2B5EF4-FFF2-40B4-BE49-F238E27FC236}">
                  <a16:creationId xmlns:a16="http://schemas.microsoft.com/office/drawing/2014/main" id="{16188A28-95B4-450E-AF93-E140A9CA0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96"/>
              <a:ext cx="3456" cy="19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62508" name="AutoShape 12">
              <a:extLst>
                <a:ext uri="{FF2B5EF4-FFF2-40B4-BE49-F238E27FC236}">
                  <a16:creationId xmlns:a16="http://schemas.microsoft.com/office/drawing/2014/main" id="{3C137B78-695B-417E-856B-D9A66167E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32"/>
              <a:ext cx="240" cy="144"/>
            </a:xfrm>
            <a:prstGeom prst="homePlate">
              <a:avLst>
                <a:gd name="adj" fmla="val 41667"/>
              </a:avLst>
            </a:prstGeom>
            <a:solidFill>
              <a:srgbClr val="0C0B0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62509" name="AutoShape 13">
              <a:extLst>
                <a:ext uri="{FF2B5EF4-FFF2-40B4-BE49-F238E27FC236}">
                  <a16:creationId xmlns:a16="http://schemas.microsoft.com/office/drawing/2014/main" id="{9C12AE5C-2D36-4A24-B571-3C891936C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52"/>
              <a:ext cx="240" cy="144"/>
            </a:xfrm>
            <a:prstGeom prst="homePlate">
              <a:avLst>
                <a:gd name="adj" fmla="val 41667"/>
              </a:avLst>
            </a:prstGeom>
            <a:solidFill>
              <a:srgbClr val="0C0B0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62510" name="Text Box 14">
              <a:extLst>
                <a:ext uri="{FF2B5EF4-FFF2-40B4-BE49-F238E27FC236}">
                  <a16:creationId xmlns:a16="http://schemas.microsoft.com/office/drawing/2014/main" id="{941C1E2C-F342-4923-913C-5F70DDAC1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392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I</a:t>
              </a:r>
              <a:r>
                <a:rPr lang="en-GB" altLang="en-US" sz="1600" b="1" baseline="-25000"/>
                <a:t>1</a:t>
              </a:r>
              <a:endParaRPr lang="en-GB" altLang="en-US" sz="1600" b="1"/>
            </a:p>
          </p:txBody>
        </p:sp>
        <p:sp>
          <p:nvSpPr>
            <p:cNvPr id="362511" name="Text Box 15">
              <a:extLst>
                <a:ext uri="{FF2B5EF4-FFF2-40B4-BE49-F238E27FC236}">
                  <a16:creationId xmlns:a16="http://schemas.microsoft.com/office/drawing/2014/main" id="{9552EF08-FDDB-4194-8B3D-00FEB4F16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I</a:t>
              </a:r>
              <a:r>
                <a:rPr lang="en-GB" altLang="en-US" sz="1600" b="1" baseline="-25000"/>
                <a:t>0</a:t>
              </a:r>
              <a:endParaRPr lang="en-GB" altLang="en-US" sz="1600" b="1"/>
            </a:p>
          </p:txBody>
        </p:sp>
        <p:sp>
          <p:nvSpPr>
            <p:cNvPr id="362512" name="AutoShape 16">
              <a:extLst>
                <a:ext uri="{FF2B5EF4-FFF2-40B4-BE49-F238E27FC236}">
                  <a16:creationId xmlns:a16="http://schemas.microsoft.com/office/drawing/2014/main" id="{D5EEE73A-7E42-416D-A6B9-F6443A273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064"/>
              <a:ext cx="240" cy="144"/>
            </a:xfrm>
            <a:prstGeom prst="homePlate">
              <a:avLst>
                <a:gd name="adj" fmla="val 41667"/>
              </a:avLst>
            </a:prstGeom>
            <a:solidFill>
              <a:srgbClr val="0C0B0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62513" name="Text Box 17">
              <a:extLst>
                <a:ext uri="{FF2B5EF4-FFF2-40B4-BE49-F238E27FC236}">
                  <a16:creationId xmlns:a16="http://schemas.microsoft.com/office/drawing/2014/main" id="{03C299F6-1BB0-42E9-BAB7-11AB067AE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77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/>
                <a:t>Z</a:t>
              </a:r>
            </a:p>
          </p:txBody>
        </p:sp>
        <p:sp>
          <p:nvSpPr>
            <p:cNvPr id="362514" name="Line 18">
              <a:extLst>
                <a:ext uri="{FF2B5EF4-FFF2-40B4-BE49-F238E27FC236}">
                  <a16:creationId xmlns:a16="http://schemas.microsoft.com/office/drawing/2014/main" id="{90B82E87-FAED-41DD-AD02-1631AB748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77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2515" name="Line 19">
              <a:extLst>
                <a:ext uri="{FF2B5EF4-FFF2-40B4-BE49-F238E27FC236}">
                  <a16:creationId xmlns:a16="http://schemas.microsoft.com/office/drawing/2014/main" id="{2FC54CF7-6962-44D1-AE41-33B8E0D46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1696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2516" name="Line 20">
              <a:extLst>
                <a:ext uri="{FF2B5EF4-FFF2-40B4-BE49-F238E27FC236}">
                  <a16:creationId xmlns:a16="http://schemas.microsoft.com/office/drawing/2014/main" id="{D3C9F419-2A46-4941-9310-45461FFE1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2424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2517" name="Line 21">
              <a:extLst>
                <a:ext uri="{FF2B5EF4-FFF2-40B4-BE49-F238E27FC236}">
                  <a16:creationId xmlns:a16="http://schemas.microsoft.com/office/drawing/2014/main" id="{C1E95EEA-17C0-4289-B9C2-BE3B5277F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6" y="2136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2518" name="AutoShape 22">
              <a:extLst>
                <a:ext uri="{FF2B5EF4-FFF2-40B4-BE49-F238E27FC236}">
                  <a16:creationId xmlns:a16="http://schemas.microsoft.com/office/drawing/2014/main" id="{E663C6C3-26B1-4CB9-BBF7-D56389A4AD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90232">
              <a:off x="1968" y="3456"/>
              <a:ext cx="240" cy="144"/>
            </a:xfrm>
            <a:prstGeom prst="homePlate">
              <a:avLst>
                <a:gd name="adj" fmla="val 41667"/>
              </a:avLst>
            </a:prstGeom>
            <a:solidFill>
              <a:srgbClr val="0C0B0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62519" name="Text Box 23">
              <a:extLst>
                <a:ext uri="{FF2B5EF4-FFF2-40B4-BE49-F238E27FC236}">
                  <a16:creationId xmlns:a16="http://schemas.microsoft.com/office/drawing/2014/main" id="{1DB9CE13-71F8-49D8-BFC1-8A9FE6B02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6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1600" b="1">
                  <a:solidFill>
                    <a:srgbClr val="CC3300"/>
                  </a:solidFill>
                </a:rPr>
                <a:t>S</a:t>
              </a:r>
            </a:p>
          </p:txBody>
        </p:sp>
        <p:sp>
          <p:nvSpPr>
            <p:cNvPr id="362520" name="Line 24">
              <a:extLst>
                <a:ext uri="{FF2B5EF4-FFF2-40B4-BE49-F238E27FC236}">
                  <a16:creationId xmlns:a16="http://schemas.microsoft.com/office/drawing/2014/main" id="{D55D643F-7703-442D-A211-CD0D94DFB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0" y="32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62521" name="AutoShape 25">
            <a:extLst>
              <a:ext uri="{FF2B5EF4-FFF2-40B4-BE49-F238E27FC236}">
                <a16:creationId xmlns:a16="http://schemas.microsoft.com/office/drawing/2014/main" id="{AEE77285-CE7E-4363-9F02-1665C19D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2787650"/>
            <a:ext cx="1770063" cy="1308100"/>
          </a:xfrm>
          <a:prstGeom prst="wedgeRoundRectCallout">
            <a:avLst>
              <a:gd name="adj1" fmla="val -83361"/>
              <a:gd name="adj2" fmla="val -45023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What goes inside this box???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2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84ECBD68-CDF5-43C4-B8DC-41FB6A7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17B42933-195B-4942-8CA0-006B215B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D435-40C7-43F1-8E20-7CB2F06132D5}" type="slidenum">
              <a:rPr lang="en-GB" altLang="en-US"/>
              <a:pPr/>
              <a:t>63</a:t>
            </a:fld>
            <a:endParaRPr lang="en-GB" altLang="en-US" sz="1400"/>
          </a:p>
        </p:txBody>
      </p:sp>
      <p:sp>
        <p:nvSpPr>
          <p:cNvPr id="363522" name="Rectangle 2">
            <a:extLst>
              <a:ext uri="{FF2B5EF4-FFF2-40B4-BE49-F238E27FC236}">
                <a16:creationId xmlns:a16="http://schemas.microsoft.com/office/drawing/2014/main" id="{F0872D83-9AF1-4FF6-A5D5-523CA8646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7772400" cy="5969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Two-input Multiplexer</a:t>
            </a:r>
          </a:p>
        </p:txBody>
      </p:sp>
      <p:sp>
        <p:nvSpPr>
          <p:cNvPr id="363523" name="Text Box 3">
            <a:extLst>
              <a:ext uri="{FF2B5EF4-FFF2-40B4-BE49-F238E27FC236}">
                <a16:creationId xmlns:a16="http://schemas.microsoft.com/office/drawing/2014/main" id="{017D0857-82E8-4E02-B5CE-DA2DBE27A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  <p:grpSp>
        <p:nvGrpSpPr>
          <p:cNvPr id="363524" name="Group 4">
            <a:extLst>
              <a:ext uri="{FF2B5EF4-FFF2-40B4-BE49-F238E27FC236}">
                <a16:creationId xmlns:a16="http://schemas.microsoft.com/office/drawing/2014/main" id="{A245FFFB-E97E-4D90-8B33-1C72C6A9ECEA}"/>
              </a:ext>
            </a:extLst>
          </p:cNvPr>
          <p:cNvGrpSpPr>
            <a:grpSpLocks/>
          </p:cNvGrpSpPr>
          <p:nvPr/>
        </p:nvGrpSpPr>
        <p:grpSpPr bwMode="auto">
          <a:xfrm>
            <a:off x="7251700" y="3708400"/>
            <a:ext cx="1152525" cy="1343025"/>
            <a:chOff x="4752" y="2850"/>
            <a:chExt cx="726" cy="846"/>
          </a:xfrm>
        </p:grpSpPr>
        <p:sp>
          <p:nvSpPr>
            <p:cNvPr id="363525" name="Text Box 5">
              <a:extLst>
                <a:ext uri="{FF2B5EF4-FFF2-40B4-BE49-F238E27FC236}">
                  <a16:creationId xmlns:a16="http://schemas.microsoft.com/office/drawing/2014/main" id="{0EF0E178-8591-45B5-9BF0-509C8DA1A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106"/>
              <a:ext cx="63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2D953C"/>
                  </a:solidFill>
                </a:rPr>
                <a:t>0        I</a:t>
              </a:r>
              <a:r>
                <a:rPr lang="en-GB" altLang="en-US" sz="2000" b="1" baseline="-25000">
                  <a:solidFill>
                    <a:srgbClr val="2D953C"/>
                  </a:solidFill>
                </a:rPr>
                <a:t>0</a:t>
              </a:r>
            </a:p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1        I</a:t>
              </a:r>
              <a:r>
                <a:rPr lang="en-GB" altLang="en-US" sz="2000" b="1" baseline="-250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363526" name="Line 6">
              <a:extLst>
                <a:ext uri="{FF2B5EF4-FFF2-40B4-BE49-F238E27FC236}">
                  <a16:creationId xmlns:a16="http://schemas.microsoft.com/office/drawing/2014/main" id="{2E0B211A-F329-406D-823C-E3613F6E9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1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3527" name="Line 7">
              <a:extLst>
                <a:ext uri="{FF2B5EF4-FFF2-40B4-BE49-F238E27FC236}">
                  <a16:creationId xmlns:a16="http://schemas.microsoft.com/office/drawing/2014/main" id="{A919E676-90AC-4CC1-B847-AAEFA694A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8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3528" name="Text Box 8">
              <a:extLst>
                <a:ext uri="{FF2B5EF4-FFF2-40B4-BE49-F238E27FC236}">
                  <a16:creationId xmlns:a16="http://schemas.microsoft.com/office/drawing/2014/main" id="{CD449663-FA45-4569-A7C6-A3A8C0F95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85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S</a:t>
              </a:r>
            </a:p>
          </p:txBody>
        </p:sp>
        <p:sp>
          <p:nvSpPr>
            <p:cNvPr id="363529" name="Text Box 9">
              <a:extLst>
                <a:ext uri="{FF2B5EF4-FFF2-40B4-BE49-F238E27FC236}">
                  <a16:creationId xmlns:a16="http://schemas.microsoft.com/office/drawing/2014/main" id="{FCDAFD02-2C30-4715-A5F7-4DB4BC148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85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/>
                <a:t>Z</a:t>
              </a:r>
            </a:p>
          </p:txBody>
        </p:sp>
      </p:grpSp>
      <p:sp>
        <p:nvSpPr>
          <p:cNvPr id="363530" name="Rectangle 10">
            <a:extLst>
              <a:ext uri="{FF2B5EF4-FFF2-40B4-BE49-F238E27FC236}">
                <a16:creationId xmlns:a16="http://schemas.microsoft.com/office/drawing/2014/main" id="{F3638C22-28BF-47CF-9D61-0012019F9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2070100"/>
            <a:ext cx="5486400" cy="3124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3531" name="AutoShape 11">
            <a:extLst>
              <a:ext uri="{FF2B5EF4-FFF2-40B4-BE49-F238E27FC236}">
                <a16:creationId xmlns:a16="http://schemas.microsoft.com/office/drawing/2014/main" id="{839AC05B-FF3C-4069-981F-8B9E25C61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90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3532" name="AutoShape 12">
            <a:extLst>
              <a:ext uri="{FF2B5EF4-FFF2-40B4-BE49-F238E27FC236}">
                <a16:creationId xmlns:a16="http://schemas.microsoft.com/office/drawing/2014/main" id="{5632C5B0-B363-41B9-B5AF-B8C8A0A89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3533" name="Text Box 13">
            <a:extLst>
              <a:ext uri="{FF2B5EF4-FFF2-40B4-BE49-F238E27FC236}">
                <a16:creationId xmlns:a16="http://schemas.microsoft.com/office/drawing/2014/main" id="{7E3D8C2F-F438-454D-8D6F-E03375C1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1</a:t>
            </a:r>
            <a:endParaRPr lang="en-GB" altLang="en-US" sz="1600" b="1"/>
          </a:p>
        </p:txBody>
      </p:sp>
      <p:sp>
        <p:nvSpPr>
          <p:cNvPr id="363534" name="Text Box 14">
            <a:extLst>
              <a:ext uri="{FF2B5EF4-FFF2-40B4-BE49-F238E27FC236}">
                <a16:creationId xmlns:a16="http://schemas.microsoft.com/office/drawing/2014/main" id="{029E8505-4B14-47ED-A1E3-D4F59C431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0</a:t>
            </a:r>
            <a:endParaRPr lang="en-GB" altLang="en-US" sz="1600" b="1"/>
          </a:p>
        </p:txBody>
      </p:sp>
      <p:sp>
        <p:nvSpPr>
          <p:cNvPr id="363535" name="AutoShape 15">
            <a:extLst>
              <a:ext uri="{FF2B5EF4-FFF2-40B4-BE49-F238E27FC236}">
                <a16:creationId xmlns:a16="http://schemas.microsoft.com/office/drawing/2014/main" id="{3EF63F68-457E-4D4F-9602-750DCEA5F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766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3536" name="Text Box 16">
            <a:extLst>
              <a:ext uri="{FF2B5EF4-FFF2-40B4-BE49-F238E27FC236}">
                <a16:creationId xmlns:a16="http://schemas.microsoft.com/office/drawing/2014/main" id="{CBF44997-6382-4987-9CD0-359471970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194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363537" name="Line 17">
            <a:extLst>
              <a:ext uri="{FF2B5EF4-FFF2-40B4-BE49-F238E27FC236}">
                <a16:creationId xmlns:a16="http://schemas.microsoft.com/office/drawing/2014/main" id="{6F44297E-DA05-4F93-A4B1-231F11C4C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3538" name="Line 18">
            <a:extLst>
              <a:ext uri="{FF2B5EF4-FFF2-40B4-BE49-F238E27FC236}">
                <a16:creationId xmlns:a16="http://schemas.microsoft.com/office/drawing/2014/main" id="{D67EC98A-265D-4A9A-A377-4B85A5497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50" y="26924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3539" name="Line 19">
            <a:extLst>
              <a:ext uri="{FF2B5EF4-FFF2-40B4-BE49-F238E27FC236}">
                <a16:creationId xmlns:a16="http://schemas.microsoft.com/office/drawing/2014/main" id="{5EA1365A-0E23-4C6D-A6D6-A8526F9EA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50" y="38481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3540" name="Line 20">
            <a:extLst>
              <a:ext uri="{FF2B5EF4-FFF2-40B4-BE49-F238E27FC236}">
                <a16:creationId xmlns:a16="http://schemas.microsoft.com/office/drawing/2014/main" id="{C853EF48-BFBC-426F-8586-EF9007198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150" y="33909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3541" name="AutoShape 21">
            <a:extLst>
              <a:ext uri="{FF2B5EF4-FFF2-40B4-BE49-F238E27FC236}">
                <a16:creationId xmlns:a16="http://schemas.microsoft.com/office/drawing/2014/main" id="{98CBF6FA-BD12-421C-BFC4-D6EF8A5ED84A}"/>
              </a:ext>
            </a:extLst>
          </p:cNvPr>
          <p:cNvSpPr>
            <a:spLocks noChangeArrowheads="1"/>
          </p:cNvSpPr>
          <p:nvPr/>
        </p:nvSpPr>
        <p:spPr bwMode="auto">
          <a:xfrm rot="16090232">
            <a:off x="3124200" y="54864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3542" name="Text Box 22">
            <a:extLst>
              <a:ext uri="{FF2B5EF4-FFF2-40B4-BE49-F238E27FC236}">
                <a16:creationId xmlns:a16="http://schemas.microsoft.com/office/drawing/2014/main" id="{4BB2CF17-28DE-4E8B-9DB0-1E8D192FE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7912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>
                <a:solidFill>
                  <a:srgbClr val="CC3300"/>
                </a:solidFill>
              </a:rPr>
              <a:t>S</a:t>
            </a:r>
          </a:p>
        </p:txBody>
      </p:sp>
      <p:sp>
        <p:nvSpPr>
          <p:cNvPr id="363543" name="Line 23">
            <a:extLst>
              <a:ext uri="{FF2B5EF4-FFF2-40B4-BE49-F238E27FC236}">
                <a16:creationId xmlns:a16="http://schemas.microsoft.com/office/drawing/2014/main" id="{C088B811-8949-4D1F-9A7C-941AF995EB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2000" y="51943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aphicFrame>
        <p:nvGraphicFramePr>
          <p:cNvPr id="363544" name="Group 24">
            <a:extLst>
              <a:ext uri="{FF2B5EF4-FFF2-40B4-BE49-F238E27FC236}">
                <a16:creationId xmlns:a16="http://schemas.microsoft.com/office/drawing/2014/main" id="{36CD9FA7-B701-4681-8AF4-4C8D45C970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66900" y="2292350"/>
          <a:ext cx="2844800" cy="2587625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88798840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5499733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45164082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90844187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400579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97998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287307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697403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494324"/>
                  </a:ext>
                </a:extLst>
              </a:tr>
            </a:tbl>
          </a:graphicData>
        </a:graphic>
      </p:graphicFrame>
      <p:sp>
        <p:nvSpPr>
          <p:cNvPr id="363576" name="AutoShape 56">
            <a:extLst>
              <a:ext uri="{FF2B5EF4-FFF2-40B4-BE49-F238E27FC236}">
                <a16:creationId xmlns:a16="http://schemas.microsoft.com/office/drawing/2014/main" id="{1FF0FD82-7D53-4D8F-8216-A095761EF041}"/>
              </a:ext>
            </a:extLst>
          </p:cNvPr>
          <p:cNvSpPr>
            <a:spLocks/>
          </p:cNvSpPr>
          <p:nvPr/>
        </p:nvSpPr>
        <p:spPr bwMode="auto">
          <a:xfrm rot="5400000">
            <a:off x="2724150" y="1225550"/>
            <a:ext cx="266700" cy="1625600"/>
          </a:xfrm>
          <a:prstGeom prst="leftBrace">
            <a:avLst>
              <a:gd name="adj1" fmla="val 507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3577" name="AutoShape 57">
            <a:extLst>
              <a:ext uri="{FF2B5EF4-FFF2-40B4-BE49-F238E27FC236}">
                <a16:creationId xmlns:a16="http://schemas.microsoft.com/office/drawing/2014/main" id="{2E3CEDE3-7F6D-45DF-A200-0168E3351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1339850"/>
            <a:ext cx="4056063" cy="558800"/>
          </a:xfrm>
          <a:prstGeom prst="wedgeRoundRectCallout">
            <a:avLst>
              <a:gd name="adj1" fmla="val -53602"/>
              <a:gd name="adj2" fmla="val 48009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2 data inputs and 1 select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7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4">
            <a:extLst>
              <a:ext uri="{FF2B5EF4-FFF2-40B4-BE49-F238E27FC236}">
                <a16:creationId xmlns:a16="http://schemas.microsoft.com/office/drawing/2014/main" id="{49BBD943-FD78-4E92-8D7F-770D444F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38DD128A-1337-4388-B111-FDBA285F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D36C-D49C-4450-BCF9-3D3965AE39A6}" type="slidenum">
              <a:rPr lang="en-GB" altLang="en-US"/>
              <a:pPr/>
              <a:t>64</a:t>
            </a:fld>
            <a:endParaRPr lang="en-GB" altLang="en-US" sz="1400"/>
          </a:p>
        </p:txBody>
      </p:sp>
      <p:sp>
        <p:nvSpPr>
          <p:cNvPr id="364546" name="Rectangle 2">
            <a:extLst>
              <a:ext uri="{FF2B5EF4-FFF2-40B4-BE49-F238E27FC236}">
                <a16:creationId xmlns:a16="http://schemas.microsoft.com/office/drawing/2014/main" id="{2888C9C6-3430-4492-A8D2-7B59C392D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7772400" cy="5969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Two-input Multiplexer</a:t>
            </a:r>
          </a:p>
        </p:txBody>
      </p:sp>
      <p:sp>
        <p:nvSpPr>
          <p:cNvPr id="364547" name="Text Box 3">
            <a:extLst>
              <a:ext uri="{FF2B5EF4-FFF2-40B4-BE49-F238E27FC236}">
                <a16:creationId xmlns:a16="http://schemas.microsoft.com/office/drawing/2014/main" id="{997E4721-AA65-40C6-961C-577C2F0AC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  <p:grpSp>
        <p:nvGrpSpPr>
          <p:cNvPr id="364548" name="Group 4">
            <a:extLst>
              <a:ext uri="{FF2B5EF4-FFF2-40B4-BE49-F238E27FC236}">
                <a16:creationId xmlns:a16="http://schemas.microsoft.com/office/drawing/2014/main" id="{CE730F13-EF81-4D04-B2FF-997EC8E59F84}"/>
              </a:ext>
            </a:extLst>
          </p:cNvPr>
          <p:cNvGrpSpPr>
            <a:grpSpLocks/>
          </p:cNvGrpSpPr>
          <p:nvPr/>
        </p:nvGrpSpPr>
        <p:grpSpPr bwMode="auto">
          <a:xfrm>
            <a:off x="7251700" y="3708400"/>
            <a:ext cx="1152525" cy="1343025"/>
            <a:chOff x="4752" y="2850"/>
            <a:chExt cx="726" cy="846"/>
          </a:xfrm>
        </p:grpSpPr>
        <p:sp>
          <p:nvSpPr>
            <p:cNvPr id="364549" name="Text Box 5">
              <a:extLst>
                <a:ext uri="{FF2B5EF4-FFF2-40B4-BE49-F238E27FC236}">
                  <a16:creationId xmlns:a16="http://schemas.microsoft.com/office/drawing/2014/main" id="{9C45C8D4-D2AC-41F5-9F4F-3F39AB358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106"/>
              <a:ext cx="63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2D953C"/>
                  </a:solidFill>
                </a:rPr>
                <a:t>0        I</a:t>
              </a:r>
              <a:r>
                <a:rPr lang="en-GB" altLang="en-US" sz="2000" b="1" baseline="-25000">
                  <a:solidFill>
                    <a:srgbClr val="2D953C"/>
                  </a:solidFill>
                </a:rPr>
                <a:t>0</a:t>
              </a:r>
            </a:p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1        I</a:t>
              </a:r>
              <a:r>
                <a:rPr lang="en-GB" altLang="en-US" sz="2000" b="1" baseline="-250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364550" name="Line 6">
              <a:extLst>
                <a:ext uri="{FF2B5EF4-FFF2-40B4-BE49-F238E27FC236}">
                  <a16:creationId xmlns:a16="http://schemas.microsoft.com/office/drawing/2014/main" id="{B1C135CC-CF34-4A5A-AE96-407B8D485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1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4551" name="Line 7">
              <a:extLst>
                <a:ext uri="{FF2B5EF4-FFF2-40B4-BE49-F238E27FC236}">
                  <a16:creationId xmlns:a16="http://schemas.microsoft.com/office/drawing/2014/main" id="{7D2A8C11-B329-4433-B27E-F7A59699C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8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4552" name="Text Box 8">
              <a:extLst>
                <a:ext uri="{FF2B5EF4-FFF2-40B4-BE49-F238E27FC236}">
                  <a16:creationId xmlns:a16="http://schemas.microsoft.com/office/drawing/2014/main" id="{BB106A2B-C533-4D87-B5C8-483AFFA92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85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S</a:t>
              </a:r>
            </a:p>
          </p:txBody>
        </p:sp>
        <p:sp>
          <p:nvSpPr>
            <p:cNvPr id="364553" name="Text Box 9">
              <a:extLst>
                <a:ext uri="{FF2B5EF4-FFF2-40B4-BE49-F238E27FC236}">
                  <a16:creationId xmlns:a16="http://schemas.microsoft.com/office/drawing/2014/main" id="{B542BDAB-B9AA-4A75-A1E8-D89C618A6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85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/>
                <a:t>Z</a:t>
              </a:r>
            </a:p>
          </p:txBody>
        </p:sp>
      </p:grpSp>
      <p:sp>
        <p:nvSpPr>
          <p:cNvPr id="364554" name="Rectangle 10">
            <a:extLst>
              <a:ext uri="{FF2B5EF4-FFF2-40B4-BE49-F238E27FC236}">
                <a16:creationId xmlns:a16="http://schemas.microsoft.com/office/drawing/2014/main" id="{D41D46BB-0276-4515-B4F3-50313B55A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2070100"/>
            <a:ext cx="5486400" cy="3124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4555" name="AutoShape 11">
            <a:extLst>
              <a:ext uri="{FF2B5EF4-FFF2-40B4-BE49-F238E27FC236}">
                <a16:creationId xmlns:a16="http://schemas.microsoft.com/office/drawing/2014/main" id="{4E3D95EC-7170-43E2-B6D0-958E3C3ED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90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4556" name="AutoShape 12">
            <a:extLst>
              <a:ext uri="{FF2B5EF4-FFF2-40B4-BE49-F238E27FC236}">
                <a16:creationId xmlns:a16="http://schemas.microsoft.com/office/drawing/2014/main" id="{0AC5973A-8FE2-40C5-8AC5-DBE882005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4557" name="Text Box 13">
            <a:extLst>
              <a:ext uri="{FF2B5EF4-FFF2-40B4-BE49-F238E27FC236}">
                <a16:creationId xmlns:a16="http://schemas.microsoft.com/office/drawing/2014/main" id="{99E9833B-F3B8-41E3-9D16-33B55AD7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1</a:t>
            </a:r>
            <a:endParaRPr lang="en-GB" altLang="en-US" sz="1600" b="1"/>
          </a:p>
        </p:txBody>
      </p:sp>
      <p:sp>
        <p:nvSpPr>
          <p:cNvPr id="364558" name="Text Box 14">
            <a:extLst>
              <a:ext uri="{FF2B5EF4-FFF2-40B4-BE49-F238E27FC236}">
                <a16:creationId xmlns:a16="http://schemas.microsoft.com/office/drawing/2014/main" id="{8BDF8C66-4812-4B20-AA0A-19D441FFC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0</a:t>
            </a:r>
            <a:endParaRPr lang="en-GB" altLang="en-US" sz="1600" b="1"/>
          </a:p>
        </p:txBody>
      </p:sp>
      <p:sp>
        <p:nvSpPr>
          <p:cNvPr id="364559" name="AutoShape 15">
            <a:extLst>
              <a:ext uri="{FF2B5EF4-FFF2-40B4-BE49-F238E27FC236}">
                <a16:creationId xmlns:a16="http://schemas.microsoft.com/office/drawing/2014/main" id="{C8C304E3-A5C5-44B5-931E-A3E15059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766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4560" name="Text Box 16">
            <a:extLst>
              <a:ext uri="{FF2B5EF4-FFF2-40B4-BE49-F238E27FC236}">
                <a16:creationId xmlns:a16="http://schemas.microsoft.com/office/drawing/2014/main" id="{66DE5F9F-5FEF-4807-ADAC-461FA7B46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194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364561" name="Line 17">
            <a:extLst>
              <a:ext uri="{FF2B5EF4-FFF2-40B4-BE49-F238E27FC236}">
                <a16:creationId xmlns:a16="http://schemas.microsoft.com/office/drawing/2014/main" id="{3B2B9BEC-3110-4D8D-9DE5-36D06E4D8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4562" name="Line 18">
            <a:extLst>
              <a:ext uri="{FF2B5EF4-FFF2-40B4-BE49-F238E27FC236}">
                <a16:creationId xmlns:a16="http://schemas.microsoft.com/office/drawing/2014/main" id="{EAD31850-724D-4BF0-B263-C0B7FD66E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50" y="26924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4563" name="Line 19">
            <a:extLst>
              <a:ext uri="{FF2B5EF4-FFF2-40B4-BE49-F238E27FC236}">
                <a16:creationId xmlns:a16="http://schemas.microsoft.com/office/drawing/2014/main" id="{FAB2BD8F-E0E5-49EC-B646-2C7D90929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50" y="38481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4564" name="Line 20">
            <a:extLst>
              <a:ext uri="{FF2B5EF4-FFF2-40B4-BE49-F238E27FC236}">
                <a16:creationId xmlns:a16="http://schemas.microsoft.com/office/drawing/2014/main" id="{CC098436-A871-43EE-B039-F52BACC4B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150" y="33909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4565" name="AutoShape 21">
            <a:extLst>
              <a:ext uri="{FF2B5EF4-FFF2-40B4-BE49-F238E27FC236}">
                <a16:creationId xmlns:a16="http://schemas.microsoft.com/office/drawing/2014/main" id="{90BAC58C-462D-4375-B94C-9046317A9164}"/>
              </a:ext>
            </a:extLst>
          </p:cNvPr>
          <p:cNvSpPr>
            <a:spLocks noChangeArrowheads="1"/>
          </p:cNvSpPr>
          <p:nvPr/>
        </p:nvSpPr>
        <p:spPr bwMode="auto">
          <a:xfrm rot="16090232">
            <a:off x="3124200" y="54864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4566" name="Text Box 22">
            <a:extLst>
              <a:ext uri="{FF2B5EF4-FFF2-40B4-BE49-F238E27FC236}">
                <a16:creationId xmlns:a16="http://schemas.microsoft.com/office/drawing/2014/main" id="{2B9691F0-E3BD-4FC0-8A83-3094EDEA4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7912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>
                <a:solidFill>
                  <a:srgbClr val="CC3300"/>
                </a:solidFill>
              </a:rPr>
              <a:t>S</a:t>
            </a:r>
          </a:p>
        </p:txBody>
      </p:sp>
      <p:sp>
        <p:nvSpPr>
          <p:cNvPr id="364567" name="Line 23">
            <a:extLst>
              <a:ext uri="{FF2B5EF4-FFF2-40B4-BE49-F238E27FC236}">
                <a16:creationId xmlns:a16="http://schemas.microsoft.com/office/drawing/2014/main" id="{EC68A5A0-1C9B-476D-B7F2-6638CFCB51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2000" y="51943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aphicFrame>
        <p:nvGraphicFramePr>
          <p:cNvPr id="364568" name="Group 24">
            <a:extLst>
              <a:ext uri="{FF2B5EF4-FFF2-40B4-BE49-F238E27FC236}">
                <a16:creationId xmlns:a16="http://schemas.microsoft.com/office/drawing/2014/main" id="{D99EEBCA-A25E-4C93-B54F-33CB8D2C34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66900" y="2292350"/>
          <a:ext cx="2844800" cy="2587625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11390852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56916743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90345470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710352099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09802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934872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538949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192987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08217"/>
                  </a:ext>
                </a:extLst>
              </a:tr>
            </a:tbl>
          </a:graphicData>
        </a:graphic>
      </p:graphicFrame>
      <p:sp>
        <p:nvSpPr>
          <p:cNvPr id="364600" name="AutoShape 56">
            <a:extLst>
              <a:ext uri="{FF2B5EF4-FFF2-40B4-BE49-F238E27FC236}">
                <a16:creationId xmlns:a16="http://schemas.microsoft.com/office/drawing/2014/main" id="{E9D67931-97EC-4638-81C7-40644E5F0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2787650"/>
            <a:ext cx="1706563" cy="1993900"/>
          </a:xfrm>
          <a:prstGeom prst="wedgeRoundRectCallout">
            <a:avLst>
              <a:gd name="adj1" fmla="val -63023"/>
              <a:gd name="adj2" fmla="val -20620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When S=0, I</a:t>
            </a:r>
            <a:r>
              <a:rPr lang="en-GB" altLang="en-US" sz="2000" b="1" baseline="-25000"/>
              <a:t>0</a:t>
            </a:r>
            <a:r>
              <a:rPr lang="en-GB" altLang="en-US" sz="2000" b="1"/>
              <a:t> will get transmitted to Z. It is like Z will follow I</a:t>
            </a:r>
            <a:r>
              <a:rPr lang="en-GB" altLang="en-US" sz="2000" b="1" baseline="-25000"/>
              <a:t>0</a:t>
            </a:r>
            <a:r>
              <a:rPr lang="en-GB" altLang="en-US" sz="20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0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4">
            <a:extLst>
              <a:ext uri="{FF2B5EF4-FFF2-40B4-BE49-F238E27FC236}">
                <a16:creationId xmlns:a16="http://schemas.microsoft.com/office/drawing/2014/main" id="{4B0AB5AC-6448-4CE3-81EB-AD523FC9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75610B16-6366-46E8-B3D0-B4AD9C05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9EA4-94E8-40C8-A00A-728E7CC3D800}" type="slidenum">
              <a:rPr lang="en-GB" altLang="en-US"/>
              <a:pPr/>
              <a:t>65</a:t>
            </a:fld>
            <a:endParaRPr lang="en-GB" altLang="en-US" sz="1400"/>
          </a:p>
        </p:txBody>
      </p:sp>
      <p:sp>
        <p:nvSpPr>
          <p:cNvPr id="365570" name="Rectangle 2">
            <a:extLst>
              <a:ext uri="{FF2B5EF4-FFF2-40B4-BE49-F238E27FC236}">
                <a16:creationId xmlns:a16="http://schemas.microsoft.com/office/drawing/2014/main" id="{5072F8A9-A67E-460C-BB87-D962BA486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889000"/>
            <a:ext cx="7772400" cy="5969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Two-input Multiplexer</a:t>
            </a:r>
          </a:p>
        </p:txBody>
      </p:sp>
      <p:sp>
        <p:nvSpPr>
          <p:cNvPr id="365571" name="Text Box 3">
            <a:extLst>
              <a:ext uri="{FF2B5EF4-FFF2-40B4-BE49-F238E27FC236}">
                <a16:creationId xmlns:a16="http://schemas.microsoft.com/office/drawing/2014/main" id="{4E034DD8-9F56-437B-A867-E9CCFED28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  <p:grpSp>
        <p:nvGrpSpPr>
          <p:cNvPr id="365572" name="Group 4">
            <a:extLst>
              <a:ext uri="{FF2B5EF4-FFF2-40B4-BE49-F238E27FC236}">
                <a16:creationId xmlns:a16="http://schemas.microsoft.com/office/drawing/2014/main" id="{0379F652-4FD6-422F-83B1-51070E49F7F0}"/>
              </a:ext>
            </a:extLst>
          </p:cNvPr>
          <p:cNvGrpSpPr>
            <a:grpSpLocks/>
          </p:cNvGrpSpPr>
          <p:nvPr/>
        </p:nvGrpSpPr>
        <p:grpSpPr bwMode="auto">
          <a:xfrm>
            <a:off x="7251700" y="3708400"/>
            <a:ext cx="1152525" cy="1343025"/>
            <a:chOff x="4752" y="2850"/>
            <a:chExt cx="726" cy="846"/>
          </a:xfrm>
        </p:grpSpPr>
        <p:sp>
          <p:nvSpPr>
            <p:cNvPr id="365573" name="Text Box 5">
              <a:extLst>
                <a:ext uri="{FF2B5EF4-FFF2-40B4-BE49-F238E27FC236}">
                  <a16:creationId xmlns:a16="http://schemas.microsoft.com/office/drawing/2014/main" id="{BFB382D4-6647-41DB-B042-453330438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106"/>
              <a:ext cx="63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2D953C"/>
                  </a:solidFill>
                </a:rPr>
                <a:t>0        I</a:t>
              </a:r>
              <a:r>
                <a:rPr lang="en-GB" altLang="en-US" sz="2000" b="1" baseline="-25000">
                  <a:solidFill>
                    <a:srgbClr val="2D953C"/>
                  </a:solidFill>
                </a:rPr>
                <a:t>0</a:t>
              </a:r>
            </a:p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1        I</a:t>
              </a:r>
              <a:r>
                <a:rPr lang="en-GB" altLang="en-US" sz="2000" b="1" baseline="-250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365574" name="Line 6">
              <a:extLst>
                <a:ext uri="{FF2B5EF4-FFF2-40B4-BE49-F238E27FC236}">
                  <a16:creationId xmlns:a16="http://schemas.microsoft.com/office/drawing/2014/main" id="{CA493783-9BB1-4225-971E-E6405C1F0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1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5575" name="Line 7">
              <a:extLst>
                <a:ext uri="{FF2B5EF4-FFF2-40B4-BE49-F238E27FC236}">
                  <a16:creationId xmlns:a16="http://schemas.microsoft.com/office/drawing/2014/main" id="{6B9261DC-0A56-49CA-816E-CA8BCCADB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8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5576" name="Text Box 8">
              <a:extLst>
                <a:ext uri="{FF2B5EF4-FFF2-40B4-BE49-F238E27FC236}">
                  <a16:creationId xmlns:a16="http://schemas.microsoft.com/office/drawing/2014/main" id="{93A229BD-DE03-4E67-BB26-96BD9005C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85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S</a:t>
              </a:r>
            </a:p>
          </p:txBody>
        </p:sp>
        <p:sp>
          <p:nvSpPr>
            <p:cNvPr id="365577" name="Text Box 9">
              <a:extLst>
                <a:ext uri="{FF2B5EF4-FFF2-40B4-BE49-F238E27FC236}">
                  <a16:creationId xmlns:a16="http://schemas.microsoft.com/office/drawing/2014/main" id="{8F87468E-B3EF-439D-890F-420F3ED45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85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/>
                <a:t>Z</a:t>
              </a:r>
            </a:p>
          </p:txBody>
        </p:sp>
      </p:grpSp>
      <p:sp>
        <p:nvSpPr>
          <p:cNvPr id="365578" name="Rectangle 10">
            <a:extLst>
              <a:ext uri="{FF2B5EF4-FFF2-40B4-BE49-F238E27FC236}">
                <a16:creationId xmlns:a16="http://schemas.microsoft.com/office/drawing/2014/main" id="{884A218C-D427-4EA2-A5EB-5BAE43A5D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2070100"/>
            <a:ext cx="5486400" cy="3124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5579" name="AutoShape 11">
            <a:extLst>
              <a:ext uri="{FF2B5EF4-FFF2-40B4-BE49-F238E27FC236}">
                <a16:creationId xmlns:a16="http://schemas.microsoft.com/office/drawing/2014/main" id="{36D0822B-C966-4280-B25F-1314EAEA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90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5580" name="AutoShape 12">
            <a:extLst>
              <a:ext uri="{FF2B5EF4-FFF2-40B4-BE49-F238E27FC236}">
                <a16:creationId xmlns:a16="http://schemas.microsoft.com/office/drawing/2014/main" id="{0A243DFF-B51E-4DC2-AE57-75B69822F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5581" name="Text Box 13">
            <a:extLst>
              <a:ext uri="{FF2B5EF4-FFF2-40B4-BE49-F238E27FC236}">
                <a16:creationId xmlns:a16="http://schemas.microsoft.com/office/drawing/2014/main" id="{6056D1EE-5398-4920-8ED7-71FC7F2FA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1</a:t>
            </a:r>
            <a:endParaRPr lang="en-GB" altLang="en-US" sz="1600" b="1"/>
          </a:p>
        </p:txBody>
      </p:sp>
      <p:sp>
        <p:nvSpPr>
          <p:cNvPr id="365582" name="Text Box 14">
            <a:extLst>
              <a:ext uri="{FF2B5EF4-FFF2-40B4-BE49-F238E27FC236}">
                <a16:creationId xmlns:a16="http://schemas.microsoft.com/office/drawing/2014/main" id="{88F1025B-5EA1-4191-93AE-FC5602D3D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0</a:t>
            </a:r>
            <a:endParaRPr lang="en-GB" altLang="en-US" sz="1600" b="1"/>
          </a:p>
        </p:txBody>
      </p:sp>
      <p:sp>
        <p:nvSpPr>
          <p:cNvPr id="365583" name="AutoShape 15">
            <a:extLst>
              <a:ext uri="{FF2B5EF4-FFF2-40B4-BE49-F238E27FC236}">
                <a16:creationId xmlns:a16="http://schemas.microsoft.com/office/drawing/2014/main" id="{2B1F5B8C-86CB-4C7F-B812-79463114F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766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5584" name="Text Box 16">
            <a:extLst>
              <a:ext uri="{FF2B5EF4-FFF2-40B4-BE49-F238E27FC236}">
                <a16:creationId xmlns:a16="http://schemas.microsoft.com/office/drawing/2014/main" id="{90C30032-5AA0-4FDD-8AA5-ED0D788B8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194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365585" name="Line 17">
            <a:extLst>
              <a:ext uri="{FF2B5EF4-FFF2-40B4-BE49-F238E27FC236}">
                <a16:creationId xmlns:a16="http://schemas.microsoft.com/office/drawing/2014/main" id="{F354000D-1A50-4B48-AF31-8C8FC283E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5586" name="Line 18">
            <a:extLst>
              <a:ext uri="{FF2B5EF4-FFF2-40B4-BE49-F238E27FC236}">
                <a16:creationId xmlns:a16="http://schemas.microsoft.com/office/drawing/2014/main" id="{EC13902B-4EB6-41D7-ABCA-75B262625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50" y="26924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5587" name="Line 19">
            <a:extLst>
              <a:ext uri="{FF2B5EF4-FFF2-40B4-BE49-F238E27FC236}">
                <a16:creationId xmlns:a16="http://schemas.microsoft.com/office/drawing/2014/main" id="{C4D34260-0D0E-4189-B9B8-F70F808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50" y="38481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5588" name="Line 20">
            <a:extLst>
              <a:ext uri="{FF2B5EF4-FFF2-40B4-BE49-F238E27FC236}">
                <a16:creationId xmlns:a16="http://schemas.microsoft.com/office/drawing/2014/main" id="{C7722912-A561-47A5-AEDF-84C2282BB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150" y="33909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5589" name="AutoShape 21">
            <a:extLst>
              <a:ext uri="{FF2B5EF4-FFF2-40B4-BE49-F238E27FC236}">
                <a16:creationId xmlns:a16="http://schemas.microsoft.com/office/drawing/2014/main" id="{0522592E-7ABE-45DA-BDEF-5BD9627DD742}"/>
              </a:ext>
            </a:extLst>
          </p:cNvPr>
          <p:cNvSpPr>
            <a:spLocks noChangeArrowheads="1"/>
          </p:cNvSpPr>
          <p:nvPr/>
        </p:nvSpPr>
        <p:spPr bwMode="auto">
          <a:xfrm rot="16090232">
            <a:off x="3124200" y="54864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5590" name="Text Box 22">
            <a:extLst>
              <a:ext uri="{FF2B5EF4-FFF2-40B4-BE49-F238E27FC236}">
                <a16:creationId xmlns:a16="http://schemas.microsoft.com/office/drawing/2014/main" id="{EC0D9378-5FC9-42C0-AD6B-EA30EADC8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7912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>
                <a:solidFill>
                  <a:srgbClr val="CC3300"/>
                </a:solidFill>
              </a:rPr>
              <a:t>S</a:t>
            </a:r>
          </a:p>
        </p:txBody>
      </p:sp>
      <p:sp>
        <p:nvSpPr>
          <p:cNvPr id="365591" name="Line 23">
            <a:extLst>
              <a:ext uri="{FF2B5EF4-FFF2-40B4-BE49-F238E27FC236}">
                <a16:creationId xmlns:a16="http://schemas.microsoft.com/office/drawing/2014/main" id="{BF0FB324-1C03-4EC8-A1B6-053ABF6BA1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2000" y="51943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aphicFrame>
        <p:nvGraphicFramePr>
          <p:cNvPr id="365592" name="Group 24">
            <a:extLst>
              <a:ext uri="{FF2B5EF4-FFF2-40B4-BE49-F238E27FC236}">
                <a16:creationId xmlns:a16="http://schemas.microsoft.com/office/drawing/2014/main" id="{931C1F23-6EE8-43BB-880D-12BBD89D7A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66900" y="2292350"/>
          <a:ext cx="2844800" cy="2587625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405830910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98302604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13683705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58408879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278163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808691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71680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546010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656057"/>
                  </a:ext>
                </a:extLst>
              </a:tr>
            </a:tbl>
          </a:graphicData>
        </a:graphic>
      </p:graphicFrame>
      <p:sp>
        <p:nvSpPr>
          <p:cNvPr id="365624" name="AutoShape 56">
            <a:extLst>
              <a:ext uri="{FF2B5EF4-FFF2-40B4-BE49-F238E27FC236}">
                <a16:creationId xmlns:a16="http://schemas.microsoft.com/office/drawing/2014/main" id="{90250D95-AE85-424F-B945-CB06E5EC4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2787650"/>
            <a:ext cx="1706563" cy="1993900"/>
          </a:xfrm>
          <a:prstGeom prst="wedgeRoundRectCallout">
            <a:avLst>
              <a:gd name="adj1" fmla="val -63023"/>
              <a:gd name="adj2" fmla="val -20620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When S=0, I</a:t>
            </a:r>
            <a:r>
              <a:rPr lang="en-GB" altLang="en-US" sz="2000" b="1" baseline="-25000"/>
              <a:t>0</a:t>
            </a:r>
            <a:r>
              <a:rPr lang="en-GB" altLang="en-US" sz="2000" b="1"/>
              <a:t> will get transmitted to Z. It is like Z will follow I</a:t>
            </a:r>
            <a:r>
              <a:rPr lang="en-GB" altLang="en-US" sz="2000" b="1" baseline="-25000"/>
              <a:t>0</a:t>
            </a:r>
            <a:r>
              <a:rPr lang="en-GB" altLang="en-US" sz="2000" b="1"/>
              <a:t>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4">
            <a:extLst>
              <a:ext uri="{FF2B5EF4-FFF2-40B4-BE49-F238E27FC236}">
                <a16:creationId xmlns:a16="http://schemas.microsoft.com/office/drawing/2014/main" id="{25C4BD66-1B93-406C-91CC-3881E3FE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984F143B-8CA5-4EA7-A83C-1B5460F2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1AB8-B3A4-41C0-B16C-B3F9FE72D246}" type="slidenum">
              <a:rPr lang="en-GB" altLang="en-US"/>
              <a:pPr/>
              <a:t>66</a:t>
            </a:fld>
            <a:endParaRPr lang="en-GB" altLang="en-US" sz="1400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FD44B5AE-BF53-49F2-A449-5BC94026E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9800" y="876300"/>
            <a:ext cx="7772400" cy="5969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Two-input Multiplexer</a:t>
            </a:r>
          </a:p>
        </p:txBody>
      </p:sp>
      <p:sp>
        <p:nvSpPr>
          <p:cNvPr id="366595" name="Text Box 3">
            <a:extLst>
              <a:ext uri="{FF2B5EF4-FFF2-40B4-BE49-F238E27FC236}">
                <a16:creationId xmlns:a16="http://schemas.microsoft.com/office/drawing/2014/main" id="{0A381487-51AE-427A-93C6-5EE6303F0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  <p:grpSp>
        <p:nvGrpSpPr>
          <p:cNvPr id="366596" name="Group 4">
            <a:extLst>
              <a:ext uri="{FF2B5EF4-FFF2-40B4-BE49-F238E27FC236}">
                <a16:creationId xmlns:a16="http://schemas.microsoft.com/office/drawing/2014/main" id="{FE0D4CEC-46BA-42B5-AC8F-B94F623250E6}"/>
              </a:ext>
            </a:extLst>
          </p:cNvPr>
          <p:cNvGrpSpPr>
            <a:grpSpLocks/>
          </p:cNvGrpSpPr>
          <p:nvPr/>
        </p:nvGrpSpPr>
        <p:grpSpPr bwMode="auto">
          <a:xfrm>
            <a:off x="7251700" y="3708400"/>
            <a:ext cx="1152525" cy="1343025"/>
            <a:chOff x="4752" y="2850"/>
            <a:chExt cx="726" cy="846"/>
          </a:xfrm>
        </p:grpSpPr>
        <p:sp>
          <p:nvSpPr>
            <p:cNvPr id="366597" name="Text Box 5">
              <a:extLst>
                <a:ext uri="{FF2B5EF4-FFF2-40B4-BE49-F238E27FC236}">
                  <a16:creationId xmlns:a16="http://schemas.microsoft.com/office/drawing/2014/main" id="{9FF0F19D-9305-437F-8E7B-7A5104943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106"/>
              <a:ext cx="63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2D953C"/>
                  </a:solidFill>
                </a:rPr>
                <a:t>0        I</a:t>
              </a:r>
              <a:r>
                <a:rPr lang="en-GB" altLang="en-US" sz="2000" b="1" baseline="-25000">
                  <a:solidFill>
                    <a:srgbClr val="2D953C"/>
                  </a:solidFill>
                </a:rPr>
                <a:t>0</a:t>
              </a:r>
            </a:p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1        I</a:t>
              </a:r>
              <a:r>
                <a:rPr lang="en-GB" altLang="en-US" sz="2000" b="1" baseline="-250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366598" name="Line 6">
              <a:extLst>
                <a:ext uri="{FF2B5EF4-FFF2-40B4-BE49-F238E27FC236}">
                  <a16:creationId xmlns:a16="http://schemas.microsoft.com/office/drawing/2014/main" id="{C9C97055-1DD5-4F51-8734-C8957DB35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1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6599" name="Line 7">
              <a:extLst>
                <a:ext uri="{FF2B5EF4-FFF2-40B4-BE49-F238E27FC236}">
                  <a16:creationId xmlns:a16="http://schemas.microsoft.com/office/drawing/2014/main" id="{BD0EB2C4-E129-47B6-844F-B6054957B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8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6600" name="Text Box 8">
              <a:extLst>
                <a:ext uri="{FF2B5EF4-FFF2-40B4-BE49-F238E27FC236}">
                  <a16:creationId xmlns:a16="http://schemas.microsoft.com/office/drawing/2014/main" id="{923D55FB-805F-4FCF-AB04-126D94983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85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S</a:t>
              </a:r>
            </a:p>
          </p:txBody>
        </p:sp>
        <p:sp>
          <p:nvSpPr>
            <p:cNvPr id="366601" name="Text Box 9">
              <a:extLst>
                <a:ext uri="{FF2B5EF4-FFF2-40B4-BE49-F238E27FC236}">
                  <a16:creationId xmlns:a16="http://schemas.microsoft.com/office/drawing/2014/main" id="{1B9D9A9A-9BF2-4173-BE44-3D14E156E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85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/>
                <a:t>Z</a:t>
              </a:r>
            </a:p>
          </p:txBody>
        </p:sp>
      </p:grpSp>
      <p:sp>
        <p:nvSpPr>
          <p:cNvPr id="366602" name="Rectangle 10">
            <a:extLst>
              <a:ext uri="{FF2B5EF4-FFF2-40B4-BE49-F238E27FC236}">
                <a16:creationId xmlns:a16="http://schemas.microsoft.com/office/drawing/2014/main" id="{7ABCBBE7-B08D-4DBB-9FB1-84AF90AD5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2070100"/>
            <a:ext cx="5486400" cy="3124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6603" name="AutoShape 11">
            <a:extLst>
              <a:ext uri="{FF2B5EF4-FFF2-40B4-BE49-F238E27FC236}">
                <a16:creationId xmlns:a16="http://schemas.microsoft.com/office/drawing/2014/main" id="{2E0316FD-808C-4FB0-9224-00EF09059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90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6604" name="AutoShape 12">
            <a:extLst>
              <a:ext uri="{FF2B5EF4-FFF2-40B4-BE49-F238E27FC236}">
                <a16:creationId xmlns:a16="http://schemas.microsoft.com/office/drawing/2014/main" id="{732EFE39-0D53-4A0E-A182-91828C120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6605" name="Text Box 13">
            <a:extLst>
              <a:ext uri="{FF2B5EF4-FFF2-40B4-BE49-F238E27FC236}">
                <a16:creationId xmlns:a16="http://schemas.microsoft.com/office/drawing/2014/main" id="{FDAAF487-3D38-4BFB-BE58-DE290BE90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1</a:t>
            </a:r>
            <a:endParaRPr lang="en-GB" altLang="en-US" sz="1600" b="1"/>
          </a:p>
        </p:txBody>
      </p:sp>
      <p:sp>
        <p:nvSpPr>
          <p:cNvPr id="366606" name="Text Box 14">
            <a:extLst>
              <a:ext uri="{FF2B5EF4-FFF2-40B4-BE49-F238E27FC236}">
                <a16:creationId xmlns:a16="http://schemas.microsoft.com/office/drawing/2014/main" id="{DEC1AFE2-DB9D-4DF9-B008-30C2D3C2F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0</a:t>
            </a:r>
            <a:endParaRPr lang="en-GB" altLang="en-US" sz="1600" b="1"/>
          </a:p>
        </p:txBody>
      </p:sp>
      <p:sp>
        <p:nvSpPr>
          <p:cNvPr id="366607" name="AutoShape 15">
            <a:extLst>
              <a:ext uri="{FF2B5EF4-FFF2-40B4-BE49-F238E27FC236}">
                <a16:creationId xmlns:a16="http://schemas.microsoft.com/office/drawing/2014/main" id="{EDB2E6F6-DC17-41D0-92A0-9F66253A3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766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6608" name="Text Box 16">
            <a:extLst>
              <a:ext uri="{FF2B5EF4-FFF2-40B4-BE49-F238E27FC236}">
                <a16:creationId xmlns:a16="http://schemas.microsoft.com/office/drawing/2014/main" id="{6AD31C1C-46E7-4502-B6BD-7F8AC25A8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194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366609" name="Line 17">
            <a:extLst>
              <a:ext uri="{FF2B5EF4-FFF2-40B4-BE49-F238E27FC236}">
                <a16:creationId xmlns:a16="http://schemas.microsoft.com/office/drawing/2014/main" id="{DF33F703-B5FA-468C-BC96-7851A2081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6610" name="Line 18">
            <a:extLst>
              <a:ext uri="{FF2B5EF4-FFF2-40B4-BE49-F238E27FC236}">
                <a16:creationId xmlns:a16="http://schemas.microsoft.com/office/drawing/2014/main" id="{630C5FD0-CAC6-4850-9231-FF7AE4B40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50" y="26924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6611" name="Line 19">
            <a:extLst>
              <a:ext uri="{FF2B5EF4-FFF2-40B4-BE49-F238E27FC236}">
                <a16:creationId xmlns:a16="http://schemas.microsoft.com/office/drawing/2014/main" id="{3644AEFC-C473-4396-AADE-CE5455C4A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50" y="38481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6612" name="Line 20">
            <a:extLst>
              <a:ext uri="{FF2B5EF4-FFF2-40B4-BE49-F238E27FC236}">
                <a16:creationId xmlns:a16="http://schemas.microsoft.com/office/drawing/2014/main" id="{27998B41-49E2-4573-AF74-A60360167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150" y="33909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6613" name="AutoShape 21">
            <a:extLst>
              <a:ext uri="{FF2B5EF4-FFF2-40B4-BE49-F238E27FC236}">
                <a16:creationId xmlns:a16="http://schemas.microsoft.com/office/drawing/2014/main" id="{15DEC702-DF64-4E91-B59F-74F4B1530C5E}"/>
              </a:ext>
            </a:extLst>
          </p:cNvPr>
          <p:cNvSpPr>
            <a:spLocks noChangeArrowheads="1"/>
          </p:cNvSpPr>
          <p:nvPr/>
        </p:nvSpPr>
        <p:spPr bwMode="auto">
          <a:xfrm rot="16090232">
            <a:off x="3124200" y="54864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6614" name="Text Box 22">
            <a:extLst>
              <a:ext uri="{FF2B5EF4-FFF2-40B4-BE49-F238E27FC236}">
                <a16:creationId xmlns:a16="http://schemas.microsoft.com/office/drawing/2014/main" id="{756C337B-44A6-4BA2-83F0-C62702DE8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7912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>
                <a:solidFill>
                  <a:srgbClr val="CC3300"/>
                </a:solidFill>
              </a:rPr>
              <a:t>S</a:t>
            </a:r>
          </a:p>
        </p:txBody>
      </p:sp>
      <p:sp>
        <p:nvSpPr>
          <p:cNvPr id="366615" name="Line 23">
            <a:extLst>
              <a:ext uri="{FF2B5EF4-FFF2-40B4-BE49-F238E27FC236}">
                <a16:creationId xmlns:a16="http://schemas.microsoft.com/office/drawing/2014/main" id="{C9A4A168-8549-4BE3-BB26-D8014A0D0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2000" y="51943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aphicFrame>
        <p:nvGraphicFramePr>
          <p:cNvPr id="366616" name="Group 24">
            <a:extLst>
              <a:ext uri="{FF2B5EF4-FFF2-40B4-BE49-F238E27FC236}">
                <a16:creationId xmlns:a16="http://schemas.microsoft.com/office/drawing/2014/main" id="{EAA74D82-B29D-4159-95B3-82D8B70C3A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66900" y="2292350"/>
          <a:ext cx="2844800" cy="2587625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356495040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49917750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72591032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28058089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048369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953508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190864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984028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394675"/>
                  </a:ext>
                </a:extLst>
              </a:tr>
            </a:tbl>
          </a:graphicData>
        </a:graphic>
      </p:graphicFrame>
      <p:sp>
        <p:nvSpPr>
          <p:cNvPr id="366648" name="AutoShape 56">
            <a:extLst>
              <a:ext uri="{FF2B5EF4-FFF2-40B4-BE49-F238E27FC236}">
                <a16:creationId xmlns:a16="http://schemas.microsoft.com/office/drawing/2014/main" id="{1D87F3B4-67EC-4182-BB0E-D29D2A140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2787650"/>
            <a:ext cx="1706563" cy="1993900"/>
          </a:xfrm>
          <a:prstGeom prst="wedgeRoundRectCallout">
            <a:avLst>
              <a:gd name="adj1" fmla="val -63023"/>
              <a:gd name="adj2" fmla="val -20620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When S=0, I</a:t>
            </a:r>
            <a:r>
              <a:rPr lang="en-GB" altLang="en-US" sz="2000" b="1" baseline="-25000"/>
              <a:t>0</a:t>
            </a:r>
            <a:r>
              <a:rPr lang="en-GB" altLang="en-US" sz="2000" b="1"/>
              <a:t> will get transmitted to Z. It is like Z will follow I</a:t>
            </a:r>
            <a:r>
              <a:rPr lang="en-GB" altLang="en-US" sz="2000" b="1" baseline="-25000"/>
              <a:t>0</a:t>
            </a:r>
            <a:r>
              <a:rPr lang="en-GB" altLang="en-US" sz="2000" b="1"/>
              <a:t>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4">
            <a:extLst>
              <a:ext uri="{FF2B5EF4-FFF2-40B4-BE49-F238E27FC236}">
                <a16:creationId xmlns:a16="http://schemas.microsoft.com/office/drawing/2014/main" id="{75FCAC72-6B72-4C08-AB16-1738FD97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70FB1786-02E8-4718-83F2-C9499D07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CA50C-8D78-44A4-9EDC-A7344E83C18C}" type="slidenum">
              <a:rPr lang="en-GB" altLang="en-US"/>
              <a:pPr/>
              <a:t>67</a:t>
            </a:fld>
            <a:endParaRPr lang="en-GB" altLang="en-US" sz="1400"/>
          </a:p>
        </p:txBody>
      </p:sp>
      <p:sp>
        <p:nvSpPr>
          <p:cNvPr id="367618" name="Rectangle 2">
            <a:extLst>
              <a:ext uri="{FF2B5EF4-FFF2-40B4-BE49-F238E27FC236}">
                <a16:creationId xmlns:a16="http://schemas.microsoft.com/office/drawing/2014/main" id="{EB7D6B3A-0ED7-4481-A565-918B8F9B3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939800"/>
            <a:ext cx="7772400" cy="5969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Two-input Multiplexer</a:t>
            </a:r>
          </a:p>
        </p:txBody>
      </p:sp>
      <p:sp>
        <p:nvSpPr>
          <p:cNvPr id="367619" name="Text Box 3">
            <a:extLst>
              <a:ext uri="{FF2B5EF4-FFF2-40B4-BE49-F238E27FC236}">
                <a16:creationId xmlns:a16="http://schemas.microsoft.com/office/drawing/2014/main" id="{36BCC3F6-6966-4E97-8D8C-F1D1684FA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  <p:grpSp>
        <p:nvGrpSpPr>
          <p:cNvPr id="367620" name="Group 4">
            <a:extLst>
              <a:ext uri="{FF2B5EF4-FFF2-40B4-BE49-F238E27FC236}">
                <a16:creationId xmlns:a16="http://schemas.microsoft.com/office/drawing/2014/main" id="{34A6CA60-45C7-48D5-AB32-4B1A0DE6D08B}"/>
              </a:ext>
            </a:extLst>
          </p:cNvPr>
          <p:cNvGrpSpPr>
            <a:grpSpLocks/>
          </p:cNvGrpSpPr>
          <p:nvPr/>
        </p:nvGrpSpPr>
        <p:grpSpPr bwMode="auto">
          <a:xfrm>
            <a:off x="7251700" y="3708400"/>
            <a:ext cx="1152525" cy="1343025"/>
            <a:chOff x="4752" y="2850"/>
            <a:chExt cx="726" cy="846"/>
          </a:xfrm>
        </p:grpSpPr>
        <p:sp>
          <p:nvSpPr>
            <p:cNvPr id="367621" name="Text Box 5">
              <a:extLst>
                <a:ext uri="{FF2B5EF4-FFF2-40B4-BE49-F238E27FC236}">
                  <a16:creationId xmlns:a16="http://schemas.microsoft.com/office/drawing/2014/main" id="{0500C7D7-BC27-470E-B337-49D23344F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106"/>
              <a:ext cx="63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2D953C"/>
                  </a:solidFill>
                </a:rPr>
                <a:t>0        I</a:t>
              </a:r>
              <a:r>
                <a:rPr lang="en-GB" altLang="en-US" sz="2000" b="1" baseline="-25000">
                  <a:solidFill>
                    <a:srgbClr val="2D953C"/>
                  </a:solidFill>
                </a:rPr>
                <a:t>0</a:t>
              </a:r>
            </a:p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1        I</a:t>
              </a:r>
              <a:r>
                <a:rPr lang="en-GB" altLang="en-US" sz="2000" b="1" baseline="-250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367622" name="Line 6">
              <a:extLst>
                <a:ext uri="{FF2B5EF4-FFF2-40B4-BE49-F238E27FC236}">
                  <a16:creationId xmlns:a16="http://schemas.microsoft.com/office/drawing/2014/main" id="{A51236C9-B3D4-4987-B510-D7FE527C3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1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7623" name="Line 7">
              <a:extLst>
                <a:ext uri="{FF2B5EF4-FFF2-40B4-BE49-F238E27FC236}">
                  <a16:creationId xmlns:a16="http://schemas.microsoft.com/office/drawing/2014/main" id="{20CB544D-66E0-42EC-A3E2-E4A62E11B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8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7624" name="Text Box 8">
              <a:extLst>
                <a:ext uri="{FF2B5EF4-FFF2-40B4-BE49-F238E27FC236}">
                  <a16:creationId xmlns:a16="http://schemas.microsoft.com/office/drawing/2014/main" id="{458255E4-B170-4C3F-A79B-31E4AC1F5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85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S</a:t>
              </a:r>
            </a:p>
          </p:txBody>
        </p:sp>
        <p:sp>
          <p:nvSpPr>
            <p:cNvPr id="367625" name="Text Box 9">
              <a:extLst>
                <a:ext uri="{FF2B5EF4-FFF2-40B4-BE49-F238E27FC236}">
                  <a16:creationId xmlns:a16="http://schemas.microsoft.com/office/drawing/2014/main" id="{8135F259-D565-478C-A529-A905F4E4E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85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/>
                <a:t>Z</a:t>
              </a:r>
            </a:p>
          </p:txBody>
        </p:sp>
      </p:grpSp>
      <p:sp>
        <p:nvSpPr>
          <p:cNvPr id="367626" name="Rectangle 10">
            <a:extLst>
              <a:ext uri="{FF2B5EF4-FFF2-40B4-BE49-F238E27FC236}">
                <a16:creationId xmlns:a16="http://schemas.microsoft.com/office/drawing/2014/main" id="{DE424DF8-E87E-464A-919D-B74E9EE64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2070100"/>
            <a:ext cx="5486400" cy="3124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7627" name="AutoShape 11">
            <a:extLst>
              <a:ext uri="{FF2B5EF4-FFF2-40B4-BE49-F238E27FC236}">
                <a16:creationId xmlns:a16="http://schemas.microsoft.com/office/drawing/2014/main" id="{1D1FE090-7DA1-4A9E-B6AC-D21861AA0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90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7628" name="AutoShape 12">
            <a:extLst>
              <a:ext uri="{FF2B5EF4-FFF2-40B4-BE49-F238E27FC236}">
                <a16:creationId xmlns:a16="http://schemas.microsoft.com/office/drawing/2014/main" id="{47DFA749-F5F8-4192-9C09-1A33AC0A9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7629" name="Text Box 13">
            <a:extLst>
              <a:ext uri="{FF2B5EF4-FFF2-40B4-BE49-F238E27FC236}">
                <a16:creationId xmlns:a16="http://schemas.microsoft.com/office/drawing/2014/main" id="{4AE0D931-6942-424A-A7EB-F6E194573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1</a:t>
            </a:r>
            <a:endParaRPr lang="en-GB" altLang="en-US" sz="1600" b="1"/>
          </a:p>
        </p:txBody>
      </p:sp>
      <p:sp>
        <p:nvSpPr>
          <p:cNvPr id="367630" name="Text Box 14">
            <a:extLst>
              <a:ext uri="{FF2B5EF4-FFF2-40B4-BE49-F238E27FC236}">
                <a16:creationId xmlns:a16="http://schemas.microsoft.com/office/drawing/2014/main" id="{99FFD1EC-0FE3-49B7-9E1D-5C94EDC24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0</a:t>
            </a:r>
            <a:endParaRPr lang="en-GB" altLang="en-US" sz="1600" b="1"/>
          </a:p>
        </p:txBody>
      </p:sp>
      <p:sp>
        <p:nvSpPr>
          <p:cNvPr id="367631" name="AutoShape 15">
            <a:extLst>
              <a:ext uri="{FF2B5EF4-FFF2-40B4-BE49-F238E27FC236}">
                <a16:creationId xmlns:a16="http://schemas.microsoft.com/office/drawing/2014/main" id="{4F8FF1FC-BD2E-4ACF-8DE2-BEE80991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766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7632" name="Text Box 16">
            <a:extLst>
              <a:ext uri="{FF2B5EF4-FFF2-40B4-BE49-F238E27FC236}">
                <a16:creationId xmlns:a16="http://schemas.microsoft.com/office/drawing/2014/main" id="{6D9ED86A-C6FE-4802-9E56-AA0130487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194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367633" name="Line 17">
            <a:extLst>
              <a:ext uri="{FF2B5EF4-FFF2-40B4-BE49-F238E27FC236}">
                <a16:creationId xmlns:a16="http://schemas.microsoft.com/office/drawing/2014/main" id="{378CCBD7-E05B-42D5-9D8A-CE43444D4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7634" name="Line 18">
            <a:extLst>
              <a:ext uri="{FF2B5EF4-FFF2-40B4-BE49-F238E27FC236}">
                <a16:creationId xmlns:a16="http://schemas.microsoft.com/office/drawing/2014/main" id="{682CF774-4B52-4172-9AF0-00E26D000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50" y="26924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7635" name="Line 19">
            <a:extLst>
              <a:ext uri="{FF2B5EF4-FFF2-40B4-BE49-F238E27FC236}">
                <a16:creationId xmlns:a16="http://schemas.microsoft.com/office/drawing/2014/main" id="{DC4A0C3D-E014-427C-95B7-31BF52801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50" y="38481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7636" name="Line 20">
            <a:extLst>
              <a:ext uri="{FF2B5EF4-FFF2-40B4-BE49-F238E27FC236}">
                <a16:creationId xmlns:a16="http://schemas.microsoft.com/office/drawing/2014/main" id="{03770F67-BEDA-439C-B735-E82CA75A1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150" y="33909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7637" name="AutoShape 21">
            <a:extLst>
              <a:ext uri="{FF2B5EF4-FFF2-40B4-BE49-F238E27FC236}">
                <a16:creationId xmlns:a16="http://schemas.microsoft.com/office/drawing/2014/main" id="{75FC32E2-BCF0-45E9-B18F-B3EE5EC511D6}"/>
              </a:ext>
            </a:extLst>
          </p:cNvPr>
          <p:cNvSpPr>
            <a:spLocks noChangeArrowheads="1"/>
          </p:cNvSpPr>
          <p:nvPr/>
        </p:nvSpPr>
        <p:spPr bwMode="auto">
          <a:xfrm rot="16090232">
            <a:off x="3124200" y="54864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7638" name="Text Box 22">
            <a:extLst>
              <a:ext uri="{FF2B5EF4-FFF2-40B4-BE49-F238E27FC236}">
                <a16:creationId xmlns:a16="http://schemas.microsoft.com/office/drawing/2014/main" id="{39303FBB-A3BB-4CF0-8879-D51F86307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7912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>
                <a:solidFill>
                  <a:srgbClr val="CC3300"/>
                </a:solidFill>
              </a:rPr>
              <a:t>S</a:t>
            </a:r>
          </a:p>
        </p:txBody>
      </p:sp>
      <p:sp>
        <p:nvSpPr>
          <p:cNvPr id="367639" name="Line 23">
            <a:extLst>
              <a:ext uri="{FF2B5EF4-FFF2-40B4-BE49-F238E27FC236}">
                <a16:creationId xmlns:a16="http://schemas.microsoft.com/office/drawing/2014/main" id="{7DCFFEC8-D838-42EA-9DBE-0C2653B42C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2000" y="51943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aphicFrame>
        <p:nvGraphicFramePr>
          <p:cNvPr id="367640" name="Group 24">
            <a:extLst>
              <a:ext uri="{FF2B5EF4-FFF2-40B4-BE49-F238E27FC236}">
                <a16:creationId xmlns:a16="http://schemas.microsoft.com/office/drawing/2014/main" id="{B4BB2C00-2107-4255-97AA-9F1ADFB03B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66900" y="2292350"/>
          <a:ext cx="2844800" cy="2587625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393947236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9783501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82188310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31750707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515192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106983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104943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996852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356474"/>
                  </a:ext>
                </a:extLst>
              </a:tr>
            </a:tbl>
          </a:graphicData>
        </a:graphic>
      </p:graphicFrame>
      <p:sp>
        <p:nvSpPr>
          <p:cNvPr id="367672" name="AutoShape 56">
            <a:extLst>
              <a:ext uri="{FF2B5EF4-FFF2-40B4-BE49-F238E27FC236}">
                <a16:creationId xmlns:a16="http://schemas.microsoft.com/office/drawing/2014/main" id="{237038DD-1A7C-4DB4-B661-B58167054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2584450"/>
            <a:ext cx="1693863" cy="2197100"/>
          </a:xfrm>
          <a:prstGeom prst="wedgeRoundRectCallout">
            <a:avLst>
              <a:gd name="adj1" fmla="val -65370"/>
              <a:gd name="adj2" fmla="val 31574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When S=1, I</a:t>
            </a:r>
            <a:r>
              <a:rPr lang="en-GB" altLang="en-US" sz="2000" b="1" baseline="-25000"/>
              <a:t>1 </a:t>
            </a:r>
            <a:r>
              <a:rPr lang="en-GB" altLang="en-US" sz="2000" b="1"/>
              <a:t>will get transmitted to Z. It is like Z will follow I</a:t>
            </a:r>
            <a:r>
              <a:rPr lang="en-GB" altLang="en-US" sz="2000" b="1" baseline="-25000"/>
              <a:t>1</a:t>
            </a:r>
            <a:r>
              <a:rPr lang="en-GB" altLang="en-US" sz="20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7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4">
            <a:extLst>
              <a:ext uri="{FF2B5EF4-FFF2-40B4-BE49-F238E27FC236}">
                <a16:creationId xmlns:a16="http://schemas.microsoft.com/office/drawing/2014/main" id="{95673180-6A4F-46FB-9E48-D21EDBC3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D800BA30-F21E-4397-B765-0D191AD7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E7AA-FD5E-4455-A37A-0715FBCA7DC7}" type="slidenum">
              <a:rPr lang="en-GB" altLang="en-US"/>
              <a:pPr/>
              <a:t>68</a:t>
            </a:fld>
            <a:endParaRPr lang="en-GB" altLang="en-US" sz="1400"/>
          </a:p>
        </p:txBody>
      </p:sp>
      <p:sp>
        <p:nvSpPr>
          <p:cNvPr id="368642" name="Rectangle 2">
            <a:extLst>
              <a:ext uri="{FF2B5EF4-FFF2-40B4-BE49-F238E27FC236}">
                <a16:creationId xmlns:a16="http://schemas.microsoft.com/office/drawing/2014/main" id="{228F4C92-C440-4AE8-9FCF-5ED1DF1C8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4100" y="990600"/>
            <a:ext cx="7772400" cy="5969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Two-input Multiplexer</a:t>
            </a:r>
          </a:p>
        </p:txBody>
      </p:sp>
      <p:sp>
        <p:nvSpPr>
          <p:cNvPr id="368643" name="Text Box 3">
            <a:extLst>
              <a:ext uri="{FF2B5EF4-FFF2-40B4-BE49-F238E27FC236}">
                <a16:creationId xmlns:a16="http://schemas.microsoft.com/office/drawing/2014/main" id="{028680D6-D87F-4F5E-B182-00F178952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  <p:grpSp>
        <p:nvGrpSpPr>
          <p:cNvPr id="368644" name="Group 4">
            <a:extLst>
              <a:ext uri="{FF2B5EF4-FFF2-40B4-BE49-F238E27FC236}">
                <a16:creationId xmlns:a16="http://schemas.microsoft.com/office/drawing/2014/main" id="{7921A7E9-7365-4E70-9A4F-951E108A049A}"/>
              </a:ext>
            </a:extLst>
          </p:cNvPr>
          <p:cNvGrpSpPr>
            <a:grpSpLocks/>
          </p:cNvGrpSpPr>
          <p:nvPr/>
        </p:nvGrpSpPr>
        <p:grpSpPr bwMode="auto">
          <a:xfrm>
            <a:off x="7251700" y="3708400"/>
            <a:ext cx="1152525" cy="1343025"/>
            <a:chOff x="4752" y="2850"/>
            <a:chExt cx="726" cy="846"/>
          </a:xfrm>
        </p:grpSpPr>
        <p:sp>
          <p:nvSpPr>
            <p:cNvPr id="368645" name="Text Box 5">
              <a:extLst>
                <a:ext uri="{FF2B5EF4-FFF2-40B4-BE49-F238E27FC236}">
                  <a16:creationId xmlns:a16="http://schemas.microsoft.com/office/drawing/2014/main" id="{341D1B3C-8630-4A6A-9D0C-03DDE0E6D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106"/>
              <a:ext cx="63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2D953C"/>
                  </a:solidFill>
                </a:rPr>
                <a:t>0        I</a:t>
              </a:r>
              <a:r>
                <a:rPr lang="en-GB" altLang="en-US" sz="2000" b="1" baseline="-25000">
                  <a:solidFill>
                    <a:srgbClr val="2D953C"/>
                  </a:solidFill>
                </a:rPr>
                <a:t>0</a:t>
              </a:r>
            </a:p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1        I</a:t>
              </a:r>
              <a:r>
                <a:rPr lang="en-GB" altLang="en-US" sz="2000" b="1" baseline="-250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368646" name="Line 6">
              <a:extLst>
                <a:ext uri="{FF2B5EF4-FFF2-40B4-BE49-F238E27FC236}">
                  <a16:creationId xmlns:a16="http://schemas.microsoft.com/office/drawing/2014/main" id="{7934A9FD-A05B-4B1C-AB7E-B93C47C69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1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8647" name="Line 7">
              <a:extLst>
                <a:ext uri="{FF2B5EF4-FFF2-40B4-BE49-F238E27FC236}">
                  <a16:creationId xmlns:a16="http://schemas.microsoft.com/office/drawing/2014/main" id="{31B41851-1BAA-47D6-A953-E640D3EFE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8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8648" name="Text Box 8">
              <a:extLst>
                <a:ext uri="{FF2B5EF4-FFF2-40B4-BE49-F238E27FC236}">
                  <a16:creationId xmlns:a16="http://schemas.microsoft.com/office/drawing/2014/main" id="{F86076DA-34BD-4B73-8102-E3882765B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85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S</a:t>
              </a:r>
            </a:p>
          </p:txBody>
        </p:sp>
        <p:sp>
          <p:nvSpPr>
            <p:cNvPr id="368649" name="Text Box 9">
              <a:extLst>
                <a:ext uri="{FF2B5EF4-FFF2-40B4-BE49-F238E27FC236}">
                  <a16:creationId xmlns:a16="http://schemas.microsoft.com/office/drawing/2014/main" id="{DB93A774-227D-4478-BD6E-52CB1796C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85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/>
                <a:t>Z</a:t>
              </a:r>
            </a:p>
          </p:txBody>
        </p:sp>
      </p:grpSp>
      <p:sp>
        <p:nvSpPr>
          <p:cNvPr id="368650" name="Rectangle 10">
            <a:extLst>
              <a:ext uri="{FF2B5EF4-FFF2-40B4-BE49-F238E27FC236}">
                <a16:creationId xmlns:a16="http://schemas.microsoft.com/office/drawing/2014/main" id="{B9E8AE76-F18B-4468-88E8-A3D38CA08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2070100"/>
            <a:ext cx="5486400" cy="3124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8651" name="AutoShape 11">
            <a:extLst>
              <a:ext uri="{FF2B5EF4-FFF2-40B4-BE49-F238E27FC236}">
                <a16:creationId xmlns:a16="http://schemas.microsoft.com/office/drawing/2014/main" id="{7053ADEC-73B1-4603-9B25-8C1740954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90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8652" name="AutoShape 12">
            <a:extLst>
              <a:ext uri="{FF2B5EF4-FFF2-40B4-BE49-F238E27FC236}">
                <a16:creationId xmlns:a16="http://schemas.microsoft.com/office/drawing/2014/main" id="{9BD3F962-C45B-48F0-B64A-AD9272882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8653" name="Text Box 13">
            <a:extLst>
              <a:ext uri="{FF2B5EF4-FFF2-40B4-BE49-F238E27FC236}">
                <a16:creationId xmlns:a16="http://schemas.microsoft.com/office/drawing/2014/main" id="{52B6CD82-1BEA-4013-A924-080123631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1</a:t>
            </a:r>
            <a:endParaRPr lang="en-GB" altLang="en-US" sz="1600" b="1"/>
          </a:p>
        </p:txBody>
      </p:sp>
      <p:sp>
        <p:nvSpPr>
          <p:cNvPr id="368654" name="Text Box 14">
            <a:extLst>
              <a:ext uri="{FF2B5EF4-FFF2-40B4-BE49-F238E27FC236}">
                <a16:creationId xmlns:a16="http://schemas.microsoft.com/office/drawing/2014/main" id="{596509DA-FC4E-4D1D-810A-9EE67AB0F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0</a:t>
            </a:r>
            <a:endParaRPr lang="en-GB" altLang="en-US" sz="1600" b="1"/>
          </a:p>
        </p:txBody>
      </p:sp>
      <p:sp>
        <p:nvSpPr>
          <p:cNvPr id="368655" name="AutoShape 15">
            <a:extLst>
              <a:ext uri="{FF2B5EF4-FFF2-40B4-BE49-F238E27FC236}">
                <a16:creationId xmlns:a16="http://schemas.microsoft.com/office/drawing/2014/main" id="{CC3649D8-AEF5-4DB6-83AE-4F718E87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766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8656" name="Text Box 16">
            <a:extLst>
              <a:ext uri="{FF2B5EF4-FFF2-40B4-BE49-F238E27FC236}">
                <a16:creationId xmlns:a16="http://schemas.microsoft.com/office/drawing/2014/main" id="{A12B42F2-6E9A-489E-A8B0-5D490A0DE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194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368657" name="Line 17">
            <a:extLst>
              <a:ext uri="{FF2B5EF4-FFF2-40B4-BE49-F238E27FC236}">
                <a16:creationId xmlns:a16="http://schemas.microsoft.com/office/drawing/2014/main" id="{1A74703B-D8A2-48AE-852D-C0EC2774D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8658" name="Line 18">
            <a:extLst>
              <a:ext uri="{FF2B5EF4-FFF2-40B4-BE49-F238E27FC236}">
                <a16:creationId xmlns:a16="http://schemas.microsoft.com/office/drawing/2014/main" id="{CA827C21-295F-4D09-BE18-57423D9EE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50" y="26924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8659" name="Line 19">
            <a:extLst>
              <a:ext uri="{FF2B5EF4-FFF2-40B4-BE49-F238E27FC236}">
                <a16:creationId xmlns:a16="http://schemas.microsoft.com/office/drawing/2014/main" id="{A0B98033-260E-4430-A6FD-B9C10E7D1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50" y="38481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8660" name="Line 20">
            <a:extLst>
              <a:ext uri="{FF2B5EF4-FFF2-40B4-BE49-F238E27FC236}">
                <a16:creationId xmlns:a16="http://schemas.microsoft.com/office/drawing/2014/main" id="{EE50E489-90D6-4689-B471-5896F48A6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150" y="33909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8661" name="AutoShape 21">
            <a:extLst>
              <a:ext uri="{FF2B5EF4-FFF2-40B4-BE49-F238E27FC236}">
                <a16:creationId xmlns:a16="http://schemas.microsoft.com/office/drawing/2014/main" id="{8218E16D-0206-4FC0-B499-960DFCED71D7}"/>
              </a:ext>
            </a:extLst>
          </p:cNvPr>
          <p:cNvSpPr>
            <a:spLocks noChangeArrowheads="1"/>
          </p:cNvSpPr>
          <p:nvPr/>
        </p:nvSpPr>
        <p:spPr bwMode="auto">
          <a:xfrm rot="16090232">
            <a:off x="3124200" y="54864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8662" name="Text Box 22">
            <a:extLst>
              <a:ext uri="{FF2B5EF4-FFF2-40B4-BE49-F238E27FC236}">
                <a16:creationId xmlns:a16="http://schemas.microsoft.com/office/drawing/2014/main" id="{286A068B-BFD6-4D6E-85A5-7B592C658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7912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>
                <a:solidFill>
                  <a:srgbClr val="CC3300"/>
                </a:solidFill>
              </a:rPr>
              <a:t>S</a:t>
            </a:r>
          </a:p>
        </p:txBody>
      </p:sp>
      <p:sp>
        <p:nvSpPr>
          <p:cNvPr id="368663" name="Line 23">
            <a:extLst>
              <a:ext uri="{FF2B5EF4-FFF2-40B4-BE49-F238E27FC236}">
                <a16:creationId xmlns:a16="http://schemas.microsoft.com/office/drawing/2014/main" id="{A2AF1940-5F6E-4637-9E56-DC8D9F2A61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2000" y="51943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aphicFrame>
        <p:nvGraphicFramePr>
          <p:cNvPr id="368664" name="Group 24">
            <a:extLst>
              <a:ext uri="{FF2B5EF4-FFF2-40B4-BE49-F238E27FC236}">
                <a16:creationId xmlns:a16="http://schemas.microsoft.com/office/drawing/2014/main" id="{14BE3A90-73C9-411B-964C-DB49EDF952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66900" y="2292350"/>
          <a:ext cx="2844800" cy="2587625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410481279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6895116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6463861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081774977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924560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567870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863650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740738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957692"/>
                  </a:ext>
                </a:extLst>
              </a:tr>
            </a:tbl>
          </a:graphicData>
        </a:graphic>
      </p:graphicFrame>
      <p:sp>
        <p:nvSpPr>
          <p:cNvPr id="368696" name="AutoShape 56">
            <a:extLst>
              <a:ext uri="{FF2B5EF4-FFF2-40B4-BE49-F238E27FC236}">
                <a16:creationId xmlns:a16="http://schemas.microsoft.com/office/drawing/2014/main" id="{AA5AB45F-D994-4DBC-84D1-491B6DB7C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2584450"/>
            <a:ext cx="1693863" cy="2197100"/>
          </a:xfrm>
          <a:prstGeom prst="wedgeRoundRectCallout">
            <a:avLst>
              <a:gd name="adj1" fmla="val -65370"/>
              <a:gd name="adj2" fmla="val 31574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When S=1, I</a:t>
            </a:r>
            <a:r>
              <a:rPr lang="en-GB" altLang="en-US" sz="2000" b="1" baseline="-25000"/>
              <a:t>1 </a:t>
            </a:r>
            <a:r>
              <a:rPr lang="en-GB" altLang="en-US" sz="2000" b="1"/>
              <a:t>will get transmitted to Z. It is like Z will follow I</a:t>
            </a:r>
            <a:r>
              <a:rPr lang="en-GB" altLang="en-US" sz="2000" b="1" baseline="-25000"/>
              <a:t>1</a:t>
            </a:r>
            <a:r>
              <a:rPr lang="en-GB" altLang="en-US" sz="2000" b="1"/>
              <a:t>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4">
            <a:extLst>
              <a:ext uri="{FF2B5EF4-FFF2-40B4-BE49-F238E27FC236}">
                <a16:creationId xmlns:a16="http://schemas.microsoft.com/office/drawing/2014/main" id="{E5FEDFC6-687D-4990-BE15-AAD38191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FACBF93A-125A-403E-88F9-3EA6F9E3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53A2-07D8-4B37-AB28-A755BEA2571F}" type="slidenum">
              <a:rPr lang="en-GB" altLang="en-US"/>
              <a:pPr/>
              <a:t>69</a:t>
            </a:fld>
            <a:endParaRPr lang="en-GB" altLang="en-US" sz="1400"/>
          </a:p>
        </p:txBody>
      </p:sp>
      <p:sp>
        <p:nvSpPr>
          <p:cNvPr id="369666" name="Rectangle 2">
            <a:extLst>
              <a:ext uri="{FF2B5EF4-FFF2-40B4-BE49-F238E27FC236}">
                <a16:creationId xmlns:a16="http://schemas.microsoft.com/office/drawing/2014/main" id="{7F4F0001-6459-4182-BF10-BE66A923B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4100" y="990600"/>
            <a:ext cx="7772400" cy="5969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Two-input Multiplexer</a:t>
            </a:r>
          </a:p>
        </p:txBody>
      </p:sp>
      <p:sp>
        <p:nvSpPr>
          <p:cNvPr id="369667" name="Text Box 3">
            <a:extLst>
              <a:ext uri="{FF2B5EF4-FFF2-40B4-BE49-F238E27FC236}">
                <a16:creationId xmlns:a16="http://schemas.microsoft.com/office/drawing/2014/main" id="{EF003760-6E17-4ACF-9B1A-8885DF2A7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  <p:grpSp>
        <p:nvGrpSpPr>
          <p:cNvPr id="369668" name="Group 4">
            <a:extLst>
              <a:ext uri="{FF2B5EF4-FFF2-40B4-BE49-F238E27FC236}">
                <a16:creationId xmlns:a16="http://schemas.microsoft.com/office/drawing/2014/main" id="{7CBE68CF-C726-4DE0-9527-76A3FDEC7D1D}"/>
              </a:ext>
            </a:extLst>
          </p:cNvPr>
          <p:cNvGrpSpPr>
            <a:grpSpLocks/>
          </p:cNvGrpSpPr>
          <p:nvPr/>
        </p:nvGrpSpPr>
        <p:grpSpPr bwMode="auto">
          <a:xfrm>
            <a:off x="7251700" y="3708400"/>
            <a:ext cx="1152525" cy="1343025"/>
            <a:chOff x="4752" y="2850"/>
            <a:chExt cx="726" cy="846"/>
          </a:xfrm>
        </p:grpSpPr>
        <p:sp>
          <p:nvSpPr>
            <p:cNvPr id="369669" name="Text Box 5">
              <a:extLst>
                <a:ext uri="{FF2B5EF4-FFF2-40B4-BE49-F238E27FC236}">
                  <a16:creationId xmlns:a16="http://schemas.microsoft.com/office/drawing/2014/main" id="{2CD5D89D-8EF6-4DBC-94CA-62A6B2BC8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106"/>
              <a:ext cx="63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2D953C"/>
                  </a:solidFill>
                </a:rPr>
                <a:t>0        I</a:t>
              </a:r>
              <a:r>
                <a:rPr lang="en-GB" altLang="en-US" sz="2000" b="1" baseline="-25000">
                  <a:solidFill>
                    <a:srgbClr val="2D953C"/>
                  </a:solidFill>
                </a:rPr>
                <a:t>0</a:t>
              </a:r>
            </a:p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1        I</a:t>
              </a:r>
              <a:r>
                <a:rPr lang="en-GB" altLang="en-US" sz="2000" b="1" baseline="-250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369670" name="Line 6">
              <a:extLst>
                <a:ext uri="{FF2B5EF4-FFF2-40B4-BE49-F238E27FC236}">
                  <a16:creationId xmlns:a16="http://schemas.microsoft.com/office/drawing/2014/main" id="{C5472494-C480-4B43-9271-7C4F8BAAE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1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9671" name="Line 7">
              <a:extLst>
                <a:ext uri="{FF2B5EF4-FFF2-40B4-BE49-F238E27FC236}">
                  <a16:creationId xmlns:a16="http://schemas.microsoft.com/office/drawing/2014/main" id="{39C73220-BA2F-4E09-8EB6-C4E695FF7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8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9672" name="Text Box 8">
              <a:extLst>
                <a:ext uri="{FF2B5EF4-FFF2-40B4-BE49-F238E27FC236}">
                  <a16:creationId xmlns:a16="http://schemas.microsoft.com/office/drawing/2014/main" id="{5DA2CFD2-AC5F-467C-A7FD-B4E5E08EA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85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S</a:t>
              </a:r>
            </a:p>
          </p:txBody>
        </p:sp>
        <p:sp>
          <p:nvSpPr>
            <p:cNvPr id="369673" name="Text Box 9">
              <a:extLst>
                <a:ext uri="{FF2B5EF4-FFF2-40B4-BE49-F238E27FC236}">
                  <a16:creationId xmlns:a16="http://schemas.microsoft.com/office/drawing/2014/main" id="{845D7C5D-AD02-43FF-AF1C-492C825FE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85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/>
                <a:t>Z</a:t>
              </a:r>
            </a:p>
          </p:txBody>
        </p:sp>
      </p:grpSp>
      <p:sp>
        <p:nvSpPr>
          <p:cNvPr id="369674" name="Rectangle 10">
            <a:extLst>
              <a:ext uri="{FF2B5EF4-FFF2-40B4-BE49-F238E27FC236}">
                <a16:creationId xmlns:a16="http://schemas.microsoft.com/office/drawing/2014/main" id="{24EEA1DF-349F-4B90-9189-794D753D1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2070100"/>
            <a:ext cx="5486400" cy="3124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9675" name="AutoShape 11">
            <a:extLst>
              <a:ext uri="{FF2B5EF4-FFF2-40B4-BE49-F238E27FC236}">
                <a16:creationId xmlns:a16="http://schemas.microsoft.com/office/drawing/2014/main" id="{84BD937C-0EAD-4A90-A37D-1F230A2B6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90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9676" name="AutoShape 12">
            <a:extLst>
              <a:ext uri="{FF2B5EF4-FFF2-40B4-BE49-F238E27FC236}">
                <a16:creationId xmlns:a16="http://schemas.microsoft.com/office/drawing/2014/main" id="{755837FE-99B3-4DBF-8488-F5AFDA18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9677" name="Text Box 13">
            <a:extLst>
              <a:ext uri="{FF2B5EF4-FFF2-40B4-BE49-F238E27FC236}">
                <a16:creationId xmlns:a16="http://schemas.microsoft.com/office/drawing/2014/main" id="{0805BA36-0CEA-4115-B02A-4A4ECA7FD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1</a:t>
            </a:r>
            <a:endParaRPr lang="en-GB" altLang="en-US" sz="1600" b="1"/>
          </a:p>
        </p:txBody>
      </p:sp>
      <p:sp>
        <p:nvSpPr>
          <p:cNvPr id="369678" name="Text Box 14">
            <a:extLst>
              <a:ext uri="{FF2B5EF4-FFF2-40B4-BE49-F238E27FC236}">
                <a16:creationId xmlns:a16="http://schemas.microsoft.com/office/drawing/2014/main" id="{B9979EEA-D744-46CF-8A13-9B81841FF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0</a:t>
            </a:r>
            <a:endParaRPr lang="en-GB" altLang="en-US" sz="1600" b="1"/>
          </a:p>
        </p:txBody>
      </p:sp>
      <p:sp>
        <p:nvSpPr>
          <p:cNvPr id="369679" name="AutoShape 15">
            <a:extLst>
              <a:ext uri="{FF2B5EF4-FFF2-40B4-BE49-F238E27FC236}">
                <a16:creationId xmlns:a16="http://schemas.microsoft.com/office/drawing/2014/main" id="{AB2AD518-7AB8-4DA5-932F-DDF783A50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766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9680" name="Text Box 16">
            <a:extLst>
              <a:ext uri="{FF2B5EF4-FFF2-40B4-BE49-F238E27FC236}">
                <a16:creationId xmlns:a16="http://schemas.microsoft.com/office/drawing/2014/main" id="{49BFE726-A214-4051-935F-D9FE07380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194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369681" name="Line 17">
            <a:extLst>
              <a:ext uri="{FF2B5EF4-FFF2-40B4-BE49-F238E27FC236}">
                <a16:creationId xmlns:a16="http://schemas.microsoft.com/office/drawing/2014/main" id="{DFE8B5CE-AC5E-46A6-8821-E174EA809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9682" name="Line 18">
            <a:extLst>
              <a:ext uri="{FF2B5EF4-FFF2-40B4-BE49-F238E27FC236}">
                <a16:creationId xmlns:a16="http://schemas.microsoft.com/office/drawing/2014/main" id="{3516DDA5-F65F-40F9-ACDC-8FF2771D0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50" y="26924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9683" name="Line 19">
            <a:extLst>
              <a:ext uri="{FF2B5EF4-FFF2-40B4-BE49-F238E27FC236}">
                <a16:creationId xmlns:a16="http://schemas.microsoft.com/office/drawing/2014/main" id="{79AC498B-4982-4FB2-8116-2672C6660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50" y="38481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9684" name="Line 20">
            <a:extLst>
              <a:ext uri="{FF2B5EF4-FFF2-40B4-BE49-F238E27FC236}">
                <a16:creationId xmlns:a16="http://schemas.microsoft.com/office/drawing/2014/main" id="{62F8D489-BE6B-4511-A4A3-EC7BDD367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150" y="33909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69685" name="AutoShape 21">
            <a:extLst>
              <a:ext uri="{FF2B5EF4-FFF2-40B4-BE49-F238E27FC236}">
                <a16:creationId xmlns:a16="http://schemas.microsoft.com/office/drawing/2014/main" id="{927E998B-B1F0-4511-B1A8-DB7102E8D540}"/>
              </a:ext>
            </a:extLst>
          </p:cNvPr>
          <p:cNvSpPr>
            <a:spLocks noChangeArrowheads="1"/>
          </p:cNvSpPr>
          <p:nvPr/>
        </p:nvSpPr>
        <p:spPr bwMode="auto">
          <a:xfrm rot="16090232">
            <a:off x="3124200" y="54864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69686" name="Text Box 22">
            <a:extLst>
              <a:ext uri="{FF2B5EF4-FFF2-40B4-BE49-F238E27FC236}">
                <a16:creationId xmlns:a16="http://schemas.microsoft.com/office/drawing/2014/main" id="{33B871CF-48E5-4687-931C-6EF30E74A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7912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>
                <a:solidFill>
                  <a:srgbClr val="CC3300"/>
                </a:solidFill>
              </a:rPr>
              <a:t>S</a:t>
            </a:r>
          </a:p>
        </p:txBody>
      </p:sp>
      <p:sp>
        <p:nvSpPr>
          <p:cNvPr id="369687" name="Line 23">
            <a:extLst>
              <a:ext uri="{FF2B5EF4-FFF2-40B4-BE49-F238E27FC236}">
                <a16:creationId xmlns:a16="http://schemas.microsoft.com/office/drawing/2014/main" id="{6699E114-126A-4D3E-A2B9-759526D754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2000" y="51943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aphicFrame>
        <p:nvGraphicFramePr>
          <p:cNvPr id="369688" name="Group 24">
            <a:extLst>
              <a:ext uri="{FF2B5EF4-FFF2-40B4-BE49-F238E27FC236}">
                <a16:creationId xmlns:a16="http://schemas.microsoft.com/office/drawing/2014/main" id="{06616266-78A2-4237-B734-4E1F04E3FE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66900" y="2292350"/>
          <a:ext cx="2844800" cy="2587625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28517671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2639828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46370558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82173100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855441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21494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396483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729179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132361"/>
                  </a:ext>
                </a:extLst>
              </a:tr>
            </a:tbl>
          </a:graphicData>
        </a:graphic>
      </p:graphicFrame>
      <p:sp>
        <p:nvSpPr>
          <p:cNvPr id="369720" name="AutoShape 56">
            <a:extLst>
              <a:ext uri="{FF2B5EF4-FFF2-40B4-BE49-F238E27FC236}">
                <a16:creationId xmlns:a16="http://schemas.microsoft.com/office/drawing/2014/main" id="{4EB75935-DD35-4592-830A-B4F391766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2584450"/>
            <a:ext cx="1693863" cy="2197100"/>
          </a:xfrm>
          <a:prstGeom prst="wedgeRoundRectCallout">
            <a:avLst>
              <a:gd name="adj1" fmla="val -65370"/>
              <a:gd name="adj2" fmla="val 31574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When S=1, I</a:t>
            </a:r>
            <a:r>
              <a:rPr lang="en-GB" altLang="en-US" sz="2000" b="1" baseline="-25000"/>
              <a:t>1 </a:t>
            </a:r>
            <a:r>
              <a:rPr lang="en-GB" altLang="en-US" sz="2000" b="1"/>
              <a:t>will get transmitted to Z. It is like Z will follow I</a:t>
            </a:r>
            <a:r>
              <a:rPr lang="en-GB" altLang="en-US" sz="2000" b="1" baseline="-25000"/>
              <a:t>1</a:t>
            </a:r>
            <a:r>
              <a:rPr lang="en-GB" altLang="en-US" sz="2000" b="1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FEB18098-62F8-4DA6-B561-3CEFABC0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3BA40657-6AA1-4270-AAFC-E078FE53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91F86-0800-48B9-803A-65FB964AA7F9}" type="slidenum">
              <a:rPr lang="en-GB" altLang="en-US"/>
              <a:pPr/>
              <a:t>7</a:t>
            </a:fld>
            <a:endParaRPr lang="en-GB" altLang="en-US" sz="1400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14772CB2-94C5-4D55-BC3A-AF4A5A647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2113" y="920750"/>
            <a:ext cx="5321300" cy="5461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Decoders – </a:t>
            </a:r>
            <a:r>
              <a:rPr lang="en-GB" altLang="en-US" sz="3200">
                <a:solidFill>
                  <a:srgbClr val="FF0000"/>
                </a:solidFill>
              </a:rPr>
              <a:t>in general</a:t>
            </a:r>
          </a:p>
        </p:txBody>
      </p:sp>
      <p:sp>
        <p:nvSpPr>
          <p:cNvPr id="163877" name="Text Box 37">
            <a:extLst>
              <a:ext uri="{FF2B5EF4-FFF2-40B4-BE49-F238E27FC236}">
                <a16:creationId xmlns:a16="http://schemas.microsoft.com/office/drawing/2014/main" id="{C757CC48-2FF0-45C3-A3D5-225724F04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grpSp>
        <p:nvGrpSpPr>
          <p:cNvPr id="163893" name="Group 53">
            <a:extLst>
              <a:ext uri="{FF2B5EF4-FFF2-40B4-BE49-F238E27FC236}">
                <a16:creationId xmlns:a16="http://schemas.microsoft.com/office/drawing/2014/main" id="{DB014323-4856-4B8C-8EAD-489F1ADD20DF}"/>
              </a:ext>
            </a:extLst>
          </p:cNvPr>
          <p:cNvGrpSpPr>
            <a:grpSpLocks/>
          </p:cNvGrpSpPr>
          <p:nvPr/>
        </p:nvGrpSpPr>
        <p:grpSpPr bwMode="auto">
          <a:xfrm>
            <a:off x="2322513" y="1901825"/>
            <a:ext cx="4457700" cy="1930400"/>
            <a:chOff x="1463" y="1198"/>
            <a:chExt cx="2808" cy="1216"/>
          </a:xfrm>
        </p:grpSpPr>
        <p:sp>
          <p:nvSpPr>
            <p:cNvPr id="163845" name="Rectangle 5">
              <a:extLst>
                <a:ext uri="{FF2B5EF4-FFF2-40B4-BE49-F238E27FC236}">
                  <a16:creationId xmlns:a16="http://schemas.microsoft.com/office/drawing/2014/main" id="{9B80168F-3A4E-4796-8F9E-742BBDC41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1339"/>
              <a:ext cx="1392" cy="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 sz="3600"/>
                <a:t>Decoder</a:t>
              </a:r>
            </a:p>
          </p:txBody>
        </p:sp>
        <p:sp>
          <p:nvSpPr>
            <p:cNvPr id="163868" name="AutoShape 28">
              <a:extLst>
                <a:ext uri="{FF2B5EF4-FFF2-40B4-BE49-F238E27FC236}">
                  <a16:creationId xmlns:a16="http://schemas.microsoft.com/office/drawing/2014/main" id="{AE293F16-CE04-4275-9B73-6F9E55AF3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" y="1366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63887" name="Group 47">
              <a:extLst>
                <a:ext uri="{FF2B5EF4-FFF2-40B4-BE49-F238E27FC236}">
                  <a16:creationId xmlns:a16="http://schemas.microsoft.com/office/drawing/2014/main" id="{4CFCA168-FA1D-414A-BFA9-5DD64F48B4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7" y="1198"/>
              <a:ext cx="528" cy="1200"/>
              <a:chOff x="1407" y="1198"/>
              <a:chExt cx="528" cy="1200"/>
            </a:xfrm>
          </p:grpSpPr>
          <p:sp>
            <p:nvSpPr>
              <p:cNvPr id="163846" name="Line 6">
                <a:extLst>
                  <a:ext uri="{FF2B5EF4-FFF2-40B4-BE49-F238E27FC236}">
                    <a16:creationId xmlns:a16="http://schemas.microsoft.com/office/drawing/2014/main" id="{2470B439-2B9D-4057-B9FD-33EEC5C80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43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3847" name="Line 7">
                <a:extLst>
                  <a:ext uri="{FF2B5EF4-FFF2-40B4-BE49-F238E27FC236}">
                    <a16:creationId xmlns:a16="http://schemas.microsoft.com/office/drawing/2014/main" id="{02389CCA-0AA7-47D4-B788-0B8B2BE25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163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3851" name="Line 11">
                <a:extLst>
                  <a:ext uri="{FF2B5EF4-FFF2-40B4-BE49-F238E27FC236}">
                    <a16:creationId xmlns:a16="http://schemas.microsoft.com/office/drawing/2014/main" id="{459A8DAF-969C-415C-A663-C51B818A0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220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3852" name="Text Box 12">
                <a:extLst>
                  <a:ext uri="{FF2B5EF4-FFF2-40B4-BE49-F238E27FC236}">
                    <a16:creationId xmlns:a16="http://schemas.microsoft.com/office/drawing/2014/main" id="{51BCAD1E-B0AD-43B6-85AD-4CCDCA3D8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3" y="1622"/>
                <a:ext cx="148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65000"/>
                  </a:lnSpc>
                </a:pPr>
                <a:r>
                  <a:rPr lang="en-GB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</a:p>
              <a:p>
                <a:pPr algn="l">
                  <a:lnSpc>
                    <a:spcPct val="65000"/>
                  </a:lnSpc>
                </a:pPr>
                <a:r>
                  <a:rPr lang="en-GB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</a:p>
              <a:p>
                <a:pPr algn="l">
                  <a:lnSpc>
                    <a:spcPct val="65000"/>
                  </a:lnSpc>
                </a:pPr>
                <a:r>
                  <a:rPr lang="en-GB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</a:p>
            </p:txBody>
          </p:sp>
          <p:sp>
            <p:nvSpPr>
              <p:cNvPr id="163858" name="Text Box 18">
                <a:extLst>
                  <a:ext uri="{FF2B5EF4-FFF2-40B4-BE49-F238E27FC236}">
                    <a16:creationId xmlns:a16="http://schemas.microsoft.com/office/drawing/2014/main" id="{73CD96ED-75B8-478A-A978-8F0ECB6777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3" y="1198"/>
                <a:ext cx="23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GB" altLang="en-US" sz="2000" b="1"/>
                  <a:t>A</a:t>
                </a:r>
                <a:r>
                  <a:rPr lang="en-GB" altLang="en-US" sz="2000" b="1" baseline="-25000"/>
                  <a:t>0</a:t>
                </a:r>
              </a:p>
            </p:txBody>
          </p:sp>
          <p:sp>
            <p:nvSpPr>
              <p:cNvPr id="163878" name="Text Box 38">
                <a:extLst>
                  <a:ext uri="{FF2B5EF4-FFF2-40B4-BE49-F238E27FC236}">
                    <a16:creationId xmlns:a16="http://schemas.microsoft.com/office/drawing/2014/main" id="{58C031D2-75B9-4B7D-B495-264E531237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3" y="1438"/>
                <a:ext cx="23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GB" altLang="en-US" sz="2000" b="1"/>
                  <a:t>A</a:t>
                </a:r>
                <a:r>
                  <a:rPr lang="en-GB" altLang="en-US" sz="2000" b="1" baseline="-25000"/>
                  <a:t>1</a:t>
                </a:r>
              </a:p>
            </p:txBody>
          </p:sp>
          <p:sp>
            <p:nvSpPr>
              <p:cNvPr id="163879" name="Text Box 39">
                <a:extLst>
                  <a:ext uri="{FF2B5EF4-FFF2-40B4-BE49-F238E27FC236}">
                    <a16:creationId xmlns:a16="http://schemas.microsoft.com/office/drawing/2014/main" id="{3E0139F3-AE33-492B-BF9A-7F2023F87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5" y="220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GB" altLang="en-US" sz="2000" b="1"/>
                  <a:t>A</a:t>
                </a:r>
                <a:r>
                  <a:rPr lang="en-GB" altLang="en-US" sz="2000" b="1" baseline="-25000">
                    <a:solidFill>
                      <a:srgbClr val="FF0000"/>
                    </a:solidFill>
                  </a:rPr>
                  <a:t>N-1</a:t>
                </a:r>
              </a:p>
            </p:txBody>
          </p:sp>
        </p:grpSp>
        <p:sp>
          <p:nvSpPr>
            <p:cNvPr id="163869" name="AutoShape 29">
              <a:extLst>
                <a:ext uri="{FF2B5EF4-FFF2-40B4-BE49-F238E27FC236}">
                  <a16:creationId xmlns:a16="http://schemas.microsoft.com/office/drawing/2014/main" id="{5BFE10DB-7F06-4179-BE8A-A1740974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" y="1352"/>
              <a:ext cx="304" cy="912"/>
            </a:xfrm>
            <a:prstGeom prst="rightBrace">
              <a:avLst>
                <a:gd name="adj1" fmla="val 27625"/>
                <a:gd name="adj2" fmla="val 45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63886" name="Group 46">
              <a:extLst>
                <a:ext uri="{FF2B5EF4-FFF2-40B4-BE49-F238E27FC236}">
                  <a16:creationId xmlns:a16="http://schemas.microsoft.com/office/drawing/2014/main" id="{BCCB8DC9-F7E5-48AB-AD70-CA3FE765A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5" y="1214"/>
              <a:ext cx="584" cy="1200"/>
              <a:chOff x="3551" y="1198"/>
              <a:chExt cx="584" cy="1200"/>
            </a:xfrm>
          </p:grpSpPr>
          <p:sp>
            <p:nvSpPr>
              <p:cNvPr id="163853" name="Line 13">
                <a:extLst>
                  <a:ext uri="{FF2B5EF4-FFF2-40B4-BE49-F238E27FC236}">
                    <a16:creationId xmlns:a16="http://schemas.microsoft.com/office/drawing/2014/main" id="{10B49B8A-7655-4663-9535-098624E2E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43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3854" name="Line 14">
                <a:extLst>
                  <a:ext uri="{FF2B5EF4-FFF2-40B4-BE49-F238E27FC236}">
                    <a16:creationId xmlns:a16="http://schemas.microsoft.com/office/drawing/2014/main" id="{A5DDF17D-E349-4AF6-9EFC-62DC3CCAA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63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3856" name="Line 16">
                <a:extLst>
                  <a:ext uri="{FF2B5EF4-FFF2-40B4-BE49-F238E27FC236}">
                    <a16:creationId xmlns:a16="http://schemas.microsoft.com/office/drawing/2014/main" id="{3A7F20DC-4FB3-4AFA-B22B-0A0C71F94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220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3857" name="Text Box 17">
                <a:extLst>
                  <a:ext uri="{FF2B5EF4-FFF2-40B4-BE49-F238E27FC236}">
                    <a16:creationId xmlns:a16="http://schemas.microsoft.com/office/drawing/2014/main" id="{3FA853C3-120A-44A8-B717-54F9D26C73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1" y="1646"/>
                <a:ext cx="148" cy="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65000"/>
                  </a:lnSpc>
                </a:pPr>
                <a:r>
                  <a:rPr lang="en-GB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</a:p>
              <a:p>
                <a:pPr algn="l">
                  <a:lnSpc>
                    <a:spcPct val="65000"/>
                  </a:lnSpc>
                </a:pPr>
                <a:r>
                  <a:rPr lang="en-GB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</a:p>
              <a:p>
                <a:pPr algn="l">
                  <a:lnSpc>
                    <a:spcPct val="65000"/>
                  </a:lnSpc>
                </a:pPr>
                <a:r>
                  <a:rPr lang="en-GB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</a:p>
            </p:txBody>
          </p:sp>
          <p:sp>
            <p:nvSpPr>
              <p:cNvPr id="163880" name="Text Box 40">
                <a:extLst>
                  <a:ext uri="{FF2B5EF4-FFF2-40B4-BE49-F238E27FC236}">
                    <a16:creationId xmlns:a16="http://schemas.microsoft.com/office/drawing/2014/main" id="{A9902266-DA16-4832-9FCE-E94EBDE73D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1198"/>
                <a:ext cx="23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GB" altLang="en-US" sz="2000" b="1"/>
                  <a:t>O</a:t>
                </a:r>
                <a:r>
                  <a:rPr lang="en-GB" altLang="en-US" sz="2000" b="1" baseline="-25000"/>
                  <a:t>0</a:t>
                </a:r>
              </a:p>
            </p:txBody>
          </p:sp>
          <p:sp>
            <p:nvSpPr>
              <p:cNvPr id="163881" name="Text Box 41">
                <a:extLst>
                  <a:ext uri="{FF2B5EF4-FFF2-40B4-BE49-F238E27FC236}">
                    <a16:creationId xmlns:a16="http://schemas.microsoft.com/office/drawing/2014/main" id="{EF16FBFE-D61D-4ADF-80E2-467F5EAFCF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1438"/>
                <a:ext cx="23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GB" altLang="en-US" sz="2000" b="1"/>
                  <a:t>O</a:t>
                </a:r>
                <a:r>
                  <a:rPr lang="en-GB" altLang="en-US" sz="2000" b="1" baseline="-25000"/>
                  <a:t>1</a:t>
                </a:r>
              </a:p>
            </p:txBody>
          </p:sp>
          <p:sp>
            <p:nvSpPr>
              <p:cNvPr id="163882" name="Text Box 42">
                <a:extLst>
                  <a:ext uri="{FF2B5EF4-FFF2-40B4-BE49-F238E27FC236}">
                    <a16:creationId xmlns:a16="http://schemas.microsoft.com/office/drawing/2014/main" id="{506EE144-6911-4D61-83F4-F30E90016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5" y="2206"/>
                <a:ext cx="3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GB" altLang="en-US" sz="2000" b="1"/>
                  <a:t>O</a:t>
                </a:r>
                <a:r>
                  <a:rPr lang="en-GB" altLang="en-US" sz="2000" b="1" baseline="-25000">
                    <a:solidFill>
                      <a:srgbClr val="FF0000"/>
                    </a:solidFill>
                  </a:rPr>
                  <a:t>M-1</a:t>
                </a:r>
              </a:p>
            </p:txBody>
          </p:sp>
        </p:grpSp>
      </p:grpSp>
      <p:sp>
        <p:nvSpPr>
          <p:cNvPr id="163888" name="AutoShape 48">
            <a:extLst>
              <a:ext uri="{FF2B5EF4-FFF2-40B4-BE49-F238E27FC236}">
                <a16:creationId xmlns:a16="http://schemas.microsoft.com/office/drawing/2014/main" id="{D18BD428-15D5-4BAB-ACCF-B04ADF5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2057400"/>
            <a:ext cx="1778000" cy="1625600"/>
          </a:xfrm>
          <a:prstGeom prst="wedgeRoundRectCallout">
            <a:avLst>
              <a:gd name="adj1" fmla="val 56162"/>
              <a:gd name="adj2" fmla="val 3125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2400"/>
              <a:t>Inputs can accept an </a:t>
            </a:r>
            <a:r>
              <a:rPr lang="en-GB" altLang="en-US" sz="2400">
                <a:solidFill>
                  <a:srgbClr val="FF0000"/>
                </a:solidFill>
              </a:rPr>
              <a:t>N</a:t>
            </a:r>
            <a:r>
              <a:rPr lang="en-GB" altLang="en-US" sz="2400"/>
              <a:t>-bit binary</a:t>
            </a:r>
            <a:endParaRPr lang="en-US" altLang="en-US" sz="2400"/>
          </a:p>
        </p:txBody>
      </p:sp>
      <p:sp>
        <p:nvSpPr>
          <p:cNvPr id="163892" name="AutoShape 52">
            <a:extLst>
              <a:ext uri="{FF2B5EF4-FFF2-40B4-BE49-F238E27FC236}">
                <a16:creationId xmlns:a16="http://schemas.microsoft.com/office/drawing/2014/main" id="{CBFCB3A5-75C7-43D9-94EC-FD44D0D3B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1968500"/>
            <a:ext cx="1778000" cy="1625600"/>
          </a:xfrm>
          <a:prstGeom prst="wedgeRoundRectCallout">
            <a:avLst>
              <a:gd name="adj1" fmla="val -56694"/>
              <a:gd name="adj2" fmla="val -8593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2400">
                <a:solidFill>
                  <a:srgbClr val="FF0000"/>
                </a:solidFill>
              </a:rPr>
              <a:t>M</a:t>
            </a:r>
            <a:r>
              <a:rPr lang="en-GB" altLang="en-US" sz="2400"/>
              <a:t> outputs,</a:t>
            </a:r>
          </a:p>
          <a:p>
            <a:pPr>
              <a:spcBef>
                <a:spcPct val="0"/>
              </a:spcBef>
            </a:pPr>
            <a:r>
              <a:rPr lang="en-GB" altLang="en-US" sz="2400">
                <a:solidFill>
                  <a:srgbClr val="FF0000"/>
                </a:solidFill>
              </a:rPr>
              <a:t>M</a:t>
            </a:r>
            <a:r>
              <a:rPr lang="en-GB" altLang="en-US" sz="2400"/>
              <a:t> can be less than or equal to </a:t>
            </a:r>
            <a:r>
              <a:rPr lang="en-GB" altLang="en-US" sz="2400">
                <a:solidFill>
                  <a:srgbClr val="FF0000"/>
                </a:solidFill>
              </a:rPr>
              <a:t>2</a:t>
            </a:r>
            <a:r>
              <a:rPr lang="en-GB" altLang="en-US" sz="2400" baseline="30000">
                <a:solidFill>
                  <a:srgbClr val="FF0000"/>
                </a:solidFill>
              </a:rPr>
              <a:t>N</a:t>
            </a:r>
            <a:r>
              <a:rPr lang="en-GB" altLang="en-US" sz="2400"/>
              <a:t> 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8" grpId="0" animBg="1"/>
      <p:bldP spid="16389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4">
            <a:extLst>
              <a:ext uri="{FF2B5EF4-FFF2-40B4-BE49-F238E27FC236}">
                <a16:creationId xmlns:a16="http://schemas.microsoft.com/office/drawing/2014/main" id="{77E95A79-E76E-4E39-B74C-54DF2CD5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id="{D1CA63D8-BD8A-43D2-B222-706D4474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CBA6-3B43-44A7-A984-57BE831BC6BD}" type="slidenum">
              <a:rPr lang="en-GB" altLang="en-US"/>
              <a:pPr/>
              <a:t>70</a:t>
            </a:fld>
            <a:endParaRPr lang="en-GB" altLang="en-US" sz="1400"/>
          </a:p>
        </p:txBody>
      </p:sp>
      <p:sp>
        <p:nvSpPr>
          <p:cNvPr id="370690" name="Rectangle 2">
            <a:extLst>
              <a:ext uri="{FF2B5EF4-FFF2-40B4-BE49-F238E27FC236}">
                <a16:creationId xmlns:a16="http://schemas.microsoft.com/office/drawing/2014/main" id="{27DCA1B2-A0D4-4358-ADEB-6344316A1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4100" y="990600"/>
            <a:ext cx="7772400" cy="5969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Two-input Multiplexer</a:t>
            </a:r>
          </a:p>
        </p:txBody>
      </p:sp>
      <p:sp>
        <p:nvSpPr>
          <p:cNvPr id="370691" name="Text Box 3">
            <a:extLst>
              <a:ext uri="{FF2B5EF4-FFF2-40B4-BE49-F238E27FC236}">
                <a16:creationId xmlns:a16="http://schemas.microsoft.com/office/drawing/2014/main" id="{41203F83-137B-4F02-9A95-9E34B7DD4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  <p:grpSp>
        <p:nvGrpSpPr>
          <p:cNvPr id="370692" name="Group 4">
            <a:extLst>
              <a:ext uri="{FF2B5EF4-FFF2-40B4-BE49-F238E27FC236}">
                <a16:creationId xmlns:a16="http://schemas.microsoft.com/office/drawing/2014/main" id="{FD45D82B-5DCE-46C9-8A1F-B8DEDAF6C1EB}"/>
              </a:ext>
            </a:extLst>
          </p:cNvPr>
          <p:cNvGrpSpPr>
            <a:grpSpLocks/>
          </p:cNvGrpSpPr>
          <p:nvPr/>
        </p:nvGrpSpPr>
        <p:grpSpPr bwMode="auto">
          <a:xfrm>
            <a:off x="7251700" y="3708400"/>
            <a:ext cx="1152525" cy="1343025"/>
            <a:chOff x="4752" y="2850"/>
            <a:chExt cx="726" cy="846"/>
          </a:xfrm>
        </p:grpSpPr>
        <p:sp>
          <p:nvSpPr>
            <p:cNvPr id="370693" name="Text Box 5">
              <a:extLst>
                <a:ext uri="{FF2B5EF4-FFF2-40B4-BE49-F238E27FC236}">
                  <a16:creationId xmlns:a16="http://schemas.microsoft.com/office/drawing/2014/main" id="{E3106489-4216-4BFD-BBBD-BB342B6BB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106"/>
              <a:ext cx="63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2D953C"/>
                  </a:solidFill>
                </a:rPr>
                <a:t>0        I</a:t>
              </a:r>
              <a:r>
                <a:rPr lang="en-GB" altLang="en-US" sz="2000" b="1" baseline="-25000">
                  <a:solidFill>
                    <a:srgbClr val="2D953C"/>
                  </a:solidFill>
                </a:rPr>
                <a:t>0</a:t>
              </a:r>
            </a:p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1        I</a:t>
              </a:r>
              <a:r>
                <a:rPr lang="en-GB" altLang="en-US" sz="2000" b="1" baseline="-2500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370694" name="Line 6">
              <a:extLst>
                <a:ext uri="{FF2B5EF4-FFF2-40B4-BE49-F238E27FC236}">
                  <a16:creationId xmlns:a16="http://schemas.microsoft.com/office/drawing/2014/main" id="{B2D4162C-C0D8-463E-B4C1-A0357956F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1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0695" name="Line 7">
              <a:extLst>
                <a:ext uri="{FF2B5EF4-FFF2-40B4-BE49-F238E27FC236}">
                  <a16:creationId xmlns:a16="http://schemas.microsoft.com/office/drawing/2014/main" id="{DDDED7E7-A729-40A0-8F67-CF9A3C20C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8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0696" name="Text Box 8">
              <a:extLst>
                <a:ext uri="{FF2B5EF4-FFF2-40B4-BE49-F238E27FC236}">
                  <a16:creationId xmlns:a16="http://schemas.microsoft.com/office/drawing/2014/main" id="{3B976AAC-3814-4075-B252-DEFF7A797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85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S</a:t>
              </a:r>
            </a:p>
          </p:txBody>
        </p:sp>
        <p:sp>
          <p:nvSpPr>
            <p:cNvPr id="370697" name="Text Box 9">
              <a:extLst>
                <a:ext uri="{FF2B5EF4-FFF2-40B4-BE49-F238E27FC236}">
                  <a16:creationId xmlns:a16="http://schemas.microsoft.com/office/drawing/2014/main" id="{4407D3FD-110F-4241-9E7A-F06D69A7E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85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/>
                <a:t>Z</a:t>
              </a:r>
            </a:p>
          </p:txBody>
        </p:sp>
      </p:grpSp>
      <p:sp>
        <p:nvSpPr>
          <p:cNvPr id="370698" name="Rectangle 10">
            <a:extLst>
              <a:ext uri="{FF2B5EF4-FFF2-40B4-BE49-F238E27FC236}">
                <a16:creationId xmlns:a16="http://schemas.microsoft.com/office/drawing/2014/main" id="{4C867861-7A6B-4B82-B10A-EA398E5BD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2070100"/>
            <a:ext cx="5486400" cy="3124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0699" name="AutoShape 11">
            <a:extLst>
              <a:ext uri="{FF2B5EF4-FFF2-40B4-BE49-F238E27FC236}">
                <a16:creationId xmlns:a16="http://schemas.microsoft.com/office/drawing/2014/main" id="{F6BF6858-050A-446D-AD92-6EEE87D4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90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0700" name="AutoShape 12">
            <a:extLst>
              <a:ext uri="{FF2B5EF4-FFF2-40B4-BE49-F238E27FC236}">
                <a16:creationId xmlns:a16="http://schemas.microsoft.com/office/drawing/2014/main" id="{289C1DA9-79C8-4123-B568-12E18AB72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0701" name="Text Box 13">
            <a:extLst>
              <a:ext uri="{FF2B5EF4-FFF2-40B4-BE49-F238E27FC236}">
                <a16:creationId xmlns:a16="http://schemas.microsoft.com/office/drawing/2014/main" id="{CB7C86CA-1C16-40DF-A1BC-F6D01881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1</a:t>
            </a:r>
            <a:endParaRPr lang="en-GB" altLang="en-US" sz="1600" b="1"/>
          </a:p>
        </p:txBody>
      </p:sp>
      <p:sp>
        <p:nvSpPr>
          <p:cNvPr id="370702" name="Text Box 14">
            <a:extLst>
              <a:ext uri="{FF2B5EF4-FFF2-40B4-BE49-F238E27FC236}">
                <a16:creationId xmlns:a16="http://schemas.microsoft.com/office/drawing/2014/main" id="{A808DC9C-1103-4871-9B9E-8DAE73546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333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I</a:t>
            </a:r>
            <a:r>
              <a:rPr lang="en-GB" altLang="en-US" sz="1600" b="1" baseline="-25000"/>
              <a:t>0</a:t>
            </a:r>
            <a:endParaRPr lang="en-GB" altLang="en-US" sz="1600" b="1"/>
          </a:p>
        </p:txBody>
      </p:sp>
      <p:sp>
        <p:nvSpPr>
          <p:cNvPr id="370703" name="AutoShape 15">
            <a:extLst>
              <a:ext uri="{FF2B5EF4-FFF2-40B4-BE49-F238E27FC236}">
                <a16:creationId xmlns:a16="http://schemas.microsoft.com/office/drawing/2014/main" id="{20761D6B-C494-490A-A589-ACFBB4E87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766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0704" name="Text Box 16">
            <a:extLst>
              <a:ext uri="{FF2B5EF4-FFF2-40B4-BE49-F238E27FC236}">
                <a16:creationId xmlns:a16="http://schemas.microsoft.com/office/drawing/2014/main" id="{0F916610-AFE4-4064-821E-2D574FCEB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8194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370705" name="Line 17">
            <a:extLst>
              <a:ext uri="{FF2B5EF4-FFF2-40B4-BE49-F238E27FC236}">
                <a16:creationId xmlns:a16="http://schemas.microsoft.com/office/drawing/2014/main" id="{0D722AC2-9DD8-4C00-B838-B216EBB67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0706" name="Line 18">
            <a:extLst>
              <a:ext uri="{FF2B5EF4-FFF2-40B4-BE49-F238E27FC236}">
                <a16:creationId xmlns:a16="http://schemas.microsoft.com/office/drawing/2014/main" id="{361E72AE-655E-4EDE-ABCB-81581CFEE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50" y="26924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0707" name="Line 19">
            <a:extLst>
              <a:ext uri="{FF2B5EF4-FFF2-40B4-BE49-F238E27FC236}">
                <a16:creationId xmlns:a16="http://schemas.microsoft.com/office/drawing/2014/main" id="{F07B8000-6DD6-42E1-A81E-856C9E71A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2050" y="38481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0708" name="Line 20">
            <a:extLst>
              <a:ext uri="{FF2B5EF4-FFF2-40B4-BE49-F238E27FC236}">
                <a16:creationId xmlns:a16="http://schemas.microsoft.com/office/drawing/2014/main" id="{B4518CAA-F8C3-44E9-A010-880AA3D60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150" y="33909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0709" name="AutoShape 21">
            <a:extLst>
              <a:ext uri="{FF2B5EF4-FFF2-40B4-BE49-F238E27FC236}">
                <a16:creationId xmlns:a16="http://schemas.microsoft.com/office/drawing/2014/main" id="{8810F8C1-B2D5-4EF3-86FB-D0D7941FE62E}"/>
              </a:ext>
            </a:extLst>
          </p:cNvPr>
          <p:cNvSpPr>
            <a:spLocks noChangeArrowheads="1"/>
          </p:cNvSpPr>
          <p:nvPr/>
        </p:nvSpPr>
        <p:spPr bwMode="auto">
          <a:xfrm rot="16090232">
            <a:off x="3124200" y="54864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0710" name="Text Box 22">
            <a:extLst>
              <a:ext uri="{FF2B5EF4-FFF2-40B4-BE49-F238E27FC236}">
                <a16:creationId xmlns:a16="http://schemas.microsoft.com/office/drawing/2014/main" id="{5D49FE96-7679-4ECD-92DE-5A1A4EC57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7912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>
                <a:solidFill>
                  <a:srgbClr val="CC3300"/>
                </a:solidFill>
              </a:rPr>
              <a:t>S</a:t>
            </a:r>
          </a:p>
        </p:txBody>
      </p:sp>
      <p:sp>
        <p:nvSpPr>
          <p:cNvPr id="370711" name="Line 23">
            <a:extLst>
              <a:ext uri="{FF2B5EF4-FFF2-40B4-BE49-F238E27FC236}">
                <a16:creationId xmlns:a16="http://schemas.microsoft.com/office/drawing/2014/main" id="{7F440E7B-0CFA-44CD-AA4A-F444EABEF2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2000" y="5194300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aphicFrame>
        <p:nvGraphicFramePr>
          <p:cNvPr id="370712" name="Group 24">
            <a:extLst>
              <a:ext uri="{FF2B5EF4-FFF2-40B4-BE49-F238E27FC236}">
                <a16:creationId xmlns:a16="http://schemas.microsoft.com/office/drawing/2014/main" id="{6ADF6245-53AD-4565-B2EB-C7F66AB544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66900" y="2292350"/>
          <a:ext cx="2844800" cy="2587625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127741619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79017365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01980544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91503880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r>
                        <a:rPr kumimoji="0" lang="en-GB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446069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484492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28402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019638"/>
                  </a:ext>
                </a:extLst>
              </a:tr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260451"/>
                  </a:ext>
                </a:extLst>
              </a:tr>
            </a:tbl>
          </a:graphicData>
        </a:graphic>
      </p:graphicFrame>
      <p:sp>
        <p:nvSpPr>
          <p:cNvPr id="370744" name="Text Box 56">
            <a:extLst>
              <a:ext uri="{FF2B5EF4-FFF2-40B4-BE49-F238E27FC236}">
                <a16:creationId xmlns:a16="http://schemas.microsoft.com/office/drawing/2014/main" id="{987B7641-6D0A-42CE-955E-D1CCD931F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2400300"/>
            <a:ext cx="208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>
                <a:solidFill>
                  <a:srgbClr val="CC3300"/>
                </a:solidFill>
              </a:rPr>
              <a:t>Z = I</a:t>
            </a:r>
            <a:r>
              <a:rPr lang="en-GB" altLang="en-US" sz="2400" b="1" baseline="-25000">
                <a:solidFill>
                  <a:srgbClr val="CC3300"/>
                </a:solidFill>
              </a:rPr>
              <a:t>0 </a:t>
            </a:r>
            <a:r>
              <a:rPr lang="en-GB" altLang="en-US" sz="2400" b="1">
                <a:solidFill>
                  <a:srgbClr val="CC3300"/>
                </a:solidFill>
              </a:rPr>
              <a:t>/S + I</a:t>
            </a:r>
            <a:r>
              <a:rPr lang="en-GB" altLang="en-US" sz="2400" b="1" baseline="-25000">
                <a:solidFill>
                  <a:srgbClr val="CC3300"/>
                </a:solidFill>
              </a:rPr>
              <a:t>1 </a:t>
            </a:r>
            <a:r>
              <a:rPr lang="en-GB" altLang="en-US" sz="2400" b="1">
                <a:solidFill>
                  <a:srgbClr val="CC3300"/>
                </a:solidFill>
              </a:rPr>
              <a:t>S</a:t>
            </a:r>
          </a:p>
        </p:txBody>
      </p:sp>
      <p:sp>
        <p:nvSpPr>
          <p:cNvPr id="370745" name="Freeform 57">
            <a:extLst>
              <a:ext uri="{FF2B5EF4-FFF2-40B4-BE49-F238E27FC236}">
                <a16:creationId xmlns:a16="http://schemas.microsoft.com/office/drawing/2014/main" id="{482B0BCF-A69D-4026-AE61-BB86F24E107E}"/>
              </a:ext>
            </a:extLst>
          </p:cNvPr>
          <p:cNvSpPr>
            <a:spLocks/>
          </p:cNvSpPr>
          <p:nvPr/>
        </p:nvSpPr>
        <p:spPr bwMode="auto">
          <a:xfrm>
            <a:off x="4711700" y="2857500"/>
            <a:ext cx="1016000" cy="863600"/>
          </a:xfrm>
          <a:custGeom>
            <a:avLst/>
            <a:gdLst>
              <a:gd name="T0" fmla="*/ 640 w 640"/>
              <a:gd name="T1" fmla="*/ 0 h 544"/>
              <a:gd name="T2" fmla="*/ 440 w 640"/>
              <a:gd name="T3" fmla="*/ 456 h 544"/>
              <a:gd name="T4" fmla="*/ 0 w 640"/>
              <a:gd name="T5" fmla="*/ 528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0" h="544">
                <a:moveTo>
                  <a:pt x="640" y="0"/>
                </a:moveTo>
                <a:cubicBezTo>
                  <a:pt x="593" y="184"/>
                  <a:pt x="547" y="368"/>
                  <a:pt x="440" y="456"/>
                </a:cubicBezTo>
                <a:cubicBezTo>
                  <a:pt x="333" y="544"/>
                  <a:pt x="75" y="517"/>
                  <a:pt x="0" y="52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0746" name="Freeform 58">
            <a:extLst>
              <a:ext uri="{FF2B5EF4-FFF2-40B4-BE49-F238E27FC236}">
                <a16:creationId xmlns:a16="http://schemas.microsoft.com/office/drawing/2014/main" id="{EC541DF2-C44C-475E-9CD5-52A0E517C0D1}"/>
              </a:ext>
            </a:extLst>
          </p:cNvPr>
          <p:cNvSpPr>
            <a:spLocks/>
          </p:cNvSpPr>
          <p:nvPr/>
        </p:nvSpPr>
        <p:spPr bwMode="auto">
          <a:xfrm>
            <a:off x="4699000" y="2832100"/>
            <a:ext cx="1909763" cy="1778000"/>
          </a:xfrm>
          <a:custGeom>
            <a:avLst/>
            <a:gdLst>
              <a:gd name="T0" fmla="*/ 1120 w 1203"/>
              <a:gd name="T1" fmla="*/ 0 h 1120"/>
              <a:gd name="T2" fmla="*/ 1016 w 1203"/>
              <a:gd name="T3" fmla="*/ 904 h 1120"/>
              <a:gd name="T4" fmla="*/ 0 w 1203"/>
              <a:gd name="T5" fmla="*/ 112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3" h="1120">
                <a:moveTo>
                  <a:pt x="1120" y="0"/>
                </a:moveTo>
                <a:cubicBezTo>
                  <a:pt x="1161" y="358"/>
                  <a:pt x="1203" y="717"/>
                  <a:pt x="1016" y="904"/>
                </a:cubicBezTo>
                <a:cubicBezTo>
                  <a:pt x="829" y="1091"/>
                  <a:pt x="414" y="1105"/>
                  <a:pt x="0" y="112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0747" name="AutoShape 59">
            <a:extLst>
              <a:ext uri="{FF2B5EF4-FFF2-40B4-BE49-F238E27FC236}">
                <a16:creationId xmlns:a16="http://schemas.microsoft.com/office/drawing/2014/main" id="{065B3AB0-16D2-45EF-BD19-598C015CC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1619250"/>
            <a:ext cx="4830763" cy="444500"/>
          </a:xfrm>
          <a:prstGeom prst="wedgeRoundRectCallout">
            <a:avLst>
              <a:gd name="adj1" fmla="val 33472"/>
              <a:gd name="adj2" fmla="val 7035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Writing the output expression: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44" grpId="0"/>
      <p:bldP spid="37074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3">
            <a:extLst>
              <a:ext uri="{FF2B5EF4-FFF2-40B4-BE49-F238E27FC236}">
                <a16:creationId xmlns:a16="http://schemas.microsoft.com/office/drawing/2014/main" id="{F0E84379-C2E3-4C76-88A0-8BC35B66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49" name="Slide Number Placeholder 4">
            <a:extLst>
              <a:ext uri="{FF2B5EF4-FFF2-40B4-BE49-F238E27FC236}">
                <a16:creationId xmlns:a16="http://schemas.microsoft.com/office/drawing/2014/main" id="{E36186BA-8737-4231-8DB0-753E579B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5C32-D7A6-44FA-89EC-F96E1B7F405C}" type="slidenum">
              <a:rPr lang="en-GB" altLang="en-US"/>
              <a:pPr/>
              <a:t>71</a:t>
            </a:fld>
            <a:endParaRPr lang="en-GB" altLang="en-US" sz="1400"/>
          </a:p>
        </p:txBody>
      </p:sp>
      <p:sp>
        <p:nvSpPr>
          <p:cNvPr id="371714" name="Rectangle 2">
            <a:extLst>
              <a:ext uri="{FF2B5EF4-FFF2-40B4-BE49-F238E27FC236}">
                <a16:creationId xmlns:a16="http://schemas.microsoft.com/office/drawing/2014/main" id="{15712C24-9A28-4863-AF29-8AADF6791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52500"/>
            <a:ext cx="7772400" cy="5715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Two-input Multiplexer</a:t>
            </a:r>
          </a:p>
        </p:txBody>
      </p:sp>
      <p:sp>
        <p:nvSpPr>
          <p:cNvPr id="371715" name="AutoShape 3">
            <a:extLst>
              <a:ext uri="{FF2B5EF4-FFF2-40B4-BE49-F238E27FC236}">
                <a16:creationId xmlns:a16="http://schemas.microsoft.com/office/drawing/2014/main" id="{D169DA1B-A370-442F-AD74-DC9026A5D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657600"/>
            <a:ext cx="838200" cy="6096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1716" name="AutoShape 4">
            <a:extLst>
              <a:ext uri="{FF2B5EF4-FFF2-40B4-BE49-F238E27FC236}">
                <a16:creationId xmlns:a16="http://schemas.microsoft.com/office/drawing/2014/main" id="{E90F85E2-AAD6-4B4E-84E7-0E570B3B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14600"/>
            <a:ext cx="838200" cy="6096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1717" name="AutoShape 5">
            <a:extLst>
              <a:ext uri="{FF2B5EF4-FFF2-40B4-BE49-F238E27FC236}">
                <a16:creationId xmlns:a16="http://schemas.microsoft.com/office/drawing/2014/main" id="{B0A084D9-9A15-47C7-AF76-CA4092949962}"/>
              </a:ext>
            </a:extLst>
          </p:cNvPr>
          <p:cNvSpPr>
            <a:spLocks noChangeArrowheads="1"/>
          </p:cNvSpPr>
          <p:nvPr/>
        </p:nvSpPr>
        <p:spPr bwMode="auto">
          <a:xfrm rot="10769627">
            <a:off x="5257800" y="3124200"/>
            <a:ext cx="914400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1718" name="Line 6">
            <a:extLst>
              <a:ext uri="{FF2B5EF4-FFF2-40B4-BE49-F238E27FC236}">
                <a16:creationId xmlns:a16="http://schemas.microsoft.com/office/drawing/2014/main" id="{44EFAF14-1746-423A-9F1E-F9304105C1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1719" name="AutoShape 7">
            <a:extLst>
              <a:ext uri="{FF2B5EF4-FFF2-40B4-BE49-F238E27FC236}">
                <a16:creationId xmlns:a16="http://schemas.microsoft.com/office/drawing/2014/main" id="{C06D3E31-2F6D-46B1-814E-CBF2C744F8CC}"/>
              </a:ext>
            </a:extLst>
          </p:cNvPr>
          <p:cNvSpPr>
            <a:spLocks noChangeArrowheads="1"/>
          </p:cNvSpPr>
          <p:nvPr/>
        </p:nvSpPr>
        <p:spPr bwMode="auto">
          <a:xfrm rot="5384084">
            <a:off x="2626519" y="3926681"/>
            <a:ext cx="307975" cy="379413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1720" name="Oval 8">
            <a:extLst>
              <a:ext uri="{FF2B5EF4-FFF2-40B4-BE49-F238E27FC236}">
                <a16:creationId xmlns:a16="http://schemas.microsoft.com/office/drawing/2014/main" id="{F5F0EF1D-303A-4DAC-BD85-73ED038EC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404177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1721" name="Line 9">
            <a:extLst>
              <a:ext uri="{FF2B5EF4-FFF2-40B4-BE49-F238E27FC236}">
                <a16:creationId xmlns:a16="http://schemas.microsoft.com/office/drawing/2014/main" id="{2F58A00D-810A-4B15-9203-11F0215D8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114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1722" name="Line 10">
            <a:extLst>
              <a:ext uri="{FF2B5EF4-FFF2-40B4-BE49-F238E27FC236}">
                <a16:creationId xmlns:a16="http://schemas.microsoft.com/office/drawing/2014/main" id="{FE0946DE-5DF5-4CC9-B7FE-795CB40C1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1723" name="Line 11">
            <a:extLst>
              <a:ext uri="{FF2B5EF4-FFF2-40B4-BE49-F238E27FC236}">
                <a16:creationId xmlns:a16="http://schemas.microsoft.com/office/drawing/2014/main" id="{2854ACD2-2215-4689-B590-76EF0183F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1724" name="Line 12">
            <a:extLst>
              <a:ext uri="{FF2B5EF4-FFF2-40B4-BE49-F238E27FC236}">
                <a16:creationId xmlns:a16="http://schemas.microsoft.com/office/drawing/2014/main" id="{4B212EE5-C099-4B65-B9C2-D9DA70F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1725" name="Line 13">
            <a:extLst>
              <a:ext uri="{FF2B5EF4-FFF2-40B4-BE49-F238E27FC236}">
                <a16:creationId xmlns:a16="http://schemas.microsoft.com/office/drawing/2014/main" id="{573200C9-2E6D-4A46-A038-5633804BA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1726" name="Line 14">
            <a:extLst>
              <a:ext uri="{FF2B5EF4-FFF2-40B4-BE49-F238E27FC236}">
                <a16:creationId xmlns:a16="http://schemas.microsoft.com/office/drawing/2014/main" id="{AA642486-7F34-4045-A2C3-F62A2EFBD4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1727" name="Line 15">
            <a:extLst>
              <a:ext uri="{FF2B5EF4-FFF2-40B4-BE49-F238E27FC236}">
                <a16:creationId xmlns:a16="http://schemas.microsoft.com/office/drawing/2014/main" id="{66BEE3D9-A052-4CD8-93EE-DF188B295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1728" name="Line 16">
            <a:extLst>
              <a:ext uri="{FF2B5EF4-FFF2-40B4-BE49-F238E27FC236}">
                <a16:creationId xmlns:a16="http://schemas.microsoft.com/office/drawing/2014/main" id="{31F7EECB-FB31-4A18-97C1-261A96A63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42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1729" name="Line 17">
            <a:extLst>
              <a:ext uri="{FF2B5EF4-FFF2-40B4-BE49-F238E27FC236}">
                <a16:creationId xmlns:a16="http://schemas.microsoft.com/office/drawing/2014/main" id="{7B642355-8C6A-4890-8304-3D7A87007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66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1730" name="Line 18">
            <a:extLst>
              <a:ext uri="{FF2B5EF4-FFF2-40B4-BE49-F238E27FC236}">
                <a16:creationId xmlns:a16="http://schemas.microsoft.com/office/drawing/2014/main" id="{C3175468-E3A7-4E15-92C4-746002A7C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10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1731" name="Line 19">
            <a:extLst>
              <a:ext uri="{FF2B5EF4-FFF2-40B4-BE49-F238E27FC236}">
                <a16:creationId xmlns:a16="http://schemas.microsoft.com/office/drawing/2014/main" id="{8461A9BC-6761-43E8-8DA4-F9E0A3A4A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1732" name="Line 20">
            <a:extLst>
              <a:ext uri="{FF2B5EF4-FFF2-40B4-BE49-F238E27FC236}">
                <a16:creationId xmlns:a16="http://schemas.microsoft.com/office/drawing/2014/main" id="{B56F62E3-7381-4A3A-8299-D83C759D30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895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1733" name="Line 21">
            <a:extLst>
              <a:ext uri="{FF2B5EF4-FFF2-40B4-BE49-F238E27FC236}">
                <a16:creationId xmlns:a16="http://schemas.microsoft.com/office/drawing/2014/main" id="{F7C0523A-71B1-4771-BC36-0CE43CC90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953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1734" name="Line 22">
            <a:extLst>
              <a:ext uri="{FF2B5EF4-FFF2-40B4-BE49-F238E27FC236}">
                <a16:creationId xmlns:a16="http://schemas.microsoft.com/office/drawing/2014/main" id="{95E9D797-5D1F-424D-B747-CF2DEB277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1735" name="Rectangle 23">
            <a:extLst>
              <a:ext uri="{FF2B5EF4-FFF2-40B4-BE49-F238E27FC236}">
                <a16:creationId xmlns:a16="http://schemas.microsoft.com/office/drawing/2014/main" id="{43135071-5344-47DB-BD1C-563CB3536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57400"/>
            <a:ext cx="5486400" cy="3124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1736" name="AutoShape 24">
            <a:extLst>
              <a:ext uri="{FF2B5EF4-FFF2-40B4-BE49-F238E27FC236}">
                <a16:creationId xmlns:a16="http://schemas.microsoft.com/office/drawing/2014/main" id="{7DB1BBBC-022D-412B-831E-99F22589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90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1737" name="AutoShape 25">
            <a:extLst>
              <a:ext uri="{FF2B5EF4-FFF2-40B4-BE49-F238E27FC236}">
                <a16:creationId xmlns:a16="http://schemas.microsoft.com/office/drawing/2014/main" id="{C8F82709-970C-410D-BE33-C30A04206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1738" name="AutoShape 26">
            <a:extLst>
              <a:ext uri="{FF2B5EF4-FFF2-40B4-BE49-F238E27FC236}">
                <a16:creationId xmlns:a16="http://schemas.microsoft.com/office/drawing/2014/main" id="{A5D4E7D7-FA4A-4002-8EFF-3CE47E9AD536}"/>
              </a:ext>
            </a:extLst>
          </p:cNvPr>
          <p:cNvSpPr>
            <a:spLocks noChangeArrowheads="1"/>
          </p:cNvSpPr>
          <p:nvPr/>
        </p:nvSpPr>
        <p:spPr bwMode="auto">
          <a:xfrm rot="16090232">
            <a:off x="3124200" y="54864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1739" name="AutoShape 27">
            <a:extLst>
              <a:ext uri="{FF2B5EF4-FFF2-40B4-BE49-F238E27FC236}">
                <a16:creationId xmlns:a16="http://schemas.microsoft.com/office/drawing/2014/main" id="{5675AE86-BA0A-4B94-80AA-24B705CB8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766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1740" name="Text Box 28">
            <a:extLst>
              <a:ext uri="{FF2B5EF4-FFF2-40B4-BE49-F238E27FC236}">
                <a16:creationId xmlns:a16="http://schemas.microsoft.com/office/drawing/2014/main" id="{1A31AF55-538C-42C7-A972-64E28D078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98663"/>
            <a:ext cx="442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800" b="1"/>
              <a:t>I</a:t>
            </a:r>
            <a:r>
              <a:rPr lang="en-GB" altLang="en-US" sz="2800" b="1" baseline="-25000"/>
              <a:t>1</a:t>
            </a:r>
            <a:endParaRPr lang="en-GB" altLang="en-US" sz="2800" b="1"/>
          </a:p>
        </p:txBody>
      </p:sp>
      <p:sp>
        <p:nvSpPr>
          <p:cNvPr id="371741" name="Text Box 29">
            <a:extLst>
              <a:ext uri="{FF2B5EF4-FFF2-40B4-BE49-F238E27FC236}">
                <a16:creationId xmlns:a16="http://schemas.microsoft.com/office/drawing/2014/main" id="{8E451291-4C9A-4C18-9128-70880C0D0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154363"/>
            <a:ext cx="442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800" b="1"/>
              <a:t>I</a:t>
            </a:r>
            <a:r>
              <a:rPr lang="en-GB" altLang="en-US" sz="2800" b="1" baseline="-25000"/>
              <a:t>0</a:t>
            </a:r>
            <a:endParaRPr lang="en-GB" altLang="en-US" sz="2800" b="1"/>
          </a:p>
        </p:txBody>
      </p:sp>
      <p:sp>
        <p:nvSpPr>
          <p:cNvPr id="371742" name="Text Box 30">
            <a:extLst>
              <a:ext uri="{FF2B5EF4-FFF2-40B4-BE49-F238E27FC236}">
                <a16:creationId xmlns:a16="http://schemas.microsoft.com/office/drawing/2014/main" id="{9360DCB7-2D10-401F-9355-ACED9C777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038" y="5792788"/>
            <a:ext cx="41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800" b="1">
                <a:solidFill>
                  <a:srgbClr val="CC3300"/>
                </a:solidFill>
              </a:rPr>
              <a:t>S</a:t>
            </a:r>
          </a:p>
        </p:txBody>
      </p:sp>
      <p:sp>
        <p:nvSpPr>
          <p:cNvPr id="371743" name="Text Box 31">
            <a:extLst>
              <a:ext uri="{FF2B5EF4-FFF2-40B4-BE49-F238E27FC236}">
                <a16:creationId xmlns:a16="http://schemas.microsoft.com/office/drawing/2014/main" id="{B7606B20-179F-45BE-A60D-DF5A9C61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052763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800" b="1"/>
              <a:t>Z</a:t>
            </a:r>
          </a:p>
        </p:txBody>
      </p:sp>
      <p:sp>
        <p:nvSpPr>
          <p:cNvPr id="371744" name="Text Box 32">
            <a:extLst>
              <a:ext uri="{FF2B5EF4-FFF2-40B4-BE49-F238E27FC236}">
                <a16:creationId xmlns:a16="http://schemas.microsoft.com/office/drawing/2014/main" id="{4DC067CC-5594-4E15-97E1-05A9356D1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8495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1745" name="Text Box 33">
            <a:extLst>
              <a:ext uri="{FF2B5EF4-FFF2-40B4-BE49-F238E27FC236}">
                <a16:creationId xmlns:a16="http://schemas.microsoft.com/office/drawing/2014/main" id="{84AE0471-56BE-42B0-BB78-A90E68CC9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36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1746" name="Text Box 34">
            <a:extLst>
              <a:ext uri="{FF2B5EF4-FFF2-40B4-BE49-F238E27FC236}">
                <a16:creationId xmlns:a16="http://schemas.microsoft.com/office/drawing/2014/main" id="{3A13DD7D-E136-4DDC-8053-0226874F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19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1747" name="Text Box 35">
            <a:extLst>
              <a:ext uri="{FF2B5EF4-FFF2-40B4-BE49-F238E27FC236}">
                <a16:creationId xmlns:a16="http://schemas.microsoft.com/office/drawing/2014/main" id="{5C501286-0F67-443D-8658-29A9E49C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0" y="28368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1748" name="Text Box 36">
            <a:extLst>
              <a:ext uri="{FF2B5EF4-FFF2-40B4-BE49-F238E27FC236}">
                <a16:creationId xmlns:a16="http://schemas.microsoft.com/office/drawing/2014/main" id="{C2746F08-ED49-4CFC-8FED-FFD0D9501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3598863"/>
            <a:ext cx="442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800" b="1">
                <a:solidFill>
                  <a:srgbClr val="FF0000"/>
                </a:solidFill>
              </a:rPr>
              <a:t>I</a:t>
            </a:r>
            <a:r>
              <a:rPr lang="en-GB" altLang="en-US" sz="2800" b="1" baseline="-25000">
                <a:solidFill>
                  <a:srgbClr val="FF0000"/>
                </a:solidFill>
              </a:rPr>
              <a:t>0</a:t>
            </a:r>
            <a:endParaRPr lang="en-GB" altLang="en-US" sz="2800" b="1">
              <a:solidFill>
                <a:srgbClr val="FF0000"/>
              </a:solidFill>
            </a:endParaRPr>
          </a:p>
        </p:txBody>
      </p:sp>
      <p:sp>
        <p:nvSpPr>
          <p:cNvPr id="371749" name="Text Box 37">
            <a:extLst>
              <a:ext uri="{FF2B5EF4-FFF2-40B4-BE49-F238E27FC236}">
                <a16:creationId xmlns:a16="http://schemas.microsoft.com/office/drawing/2014/main" id="{9463D0CE-C8EF-49F4-8A36-E740F3F88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2646363"/>
            <a:ext cx="442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800" b="1">
                <a:solidFill>
                  <a:srgbClr val="FF0000"/>
                </a:solidFill>
              </a:rPr>
              <a:t>I</a:t>
            </a:r>
            <a:r>
              <a:rPr lang="en-GB" altLang="en-US" sz="2800" b="1" baseline="-25000">
                <a:solidFill>
                  <a:srgbClr val="FF0000"/>
                </a:solidFill>
              </a:rPr>
              <a:t>0</a:t>
            </a:r>
            <a:endParaRPr lang="en-GB" altLang="en-US" sz="2800" b="1">
              <a:solidFill>
                <a:srgbClr val="FF0000"/>
              </a:solidFill>
            </a:endParaRPr>
          </a:p>
        </p:txBody>
      </p:sp>
      <p:sp>
        <p:nvSpPr>
          <p:cNvPr id="371750" name="Oval 38">
            <a:extLst>
              <a:ext uri="{FF2B5EF4-FFF2-40B4-BE49-F238E27FC236}">
                <a16:creationId xmlns:a16="http://schemas.microsoft.com/office/drawing/2014/main" id="{342061A7-4740-4CDB-A0C7-A89AEF118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371751" name="Group 39">
            <a:extLst>
              <a:ext uri="{FF2B5EF4-FFF2-40B4-BE49-F238E27FC236}">
                <a16:creationId xmlns:a16="http://schemas.microsoft.com/office/drawing/2014/main" id="{7E7BCC2B-9A5B-42B6-9817-0A5F4EB8168F}"/>
              </a:ext>
            </a:extLst>
          </p:cNvPr>
          <p:cNvGrpSpPr>
            <a:grpSpLocks/>
          </p:cNvGrpSpPr>
          <p:nvPr/>
        </p:nvGrpSpPr>
        <p:grpSpPr bwMode="auto">
          <a:xfrm>
            <a:off x="7213600" y="4016375"/>
            <a:ext cx="1152525" cy="1343025"/>
            <a:chOff x="4544" y="2530"/>
            <a:chExt cx="726" cy="846"/>
          </a:xfrm>
        </p:grpSpPr>
        <p:sp>
          <p:nvSpPr>
            <p:cNvPr id="371752" name="Text Box 40">
              <a:extLst>
                <a:ext uri="{FF2B5EF4-FFF2-40B4-BE49-F238E27FC236}">
                  <a16:creationId xmlns:a16="http://schemas.microsoft.com/office/drawing/2014/main" id="{DC3E0323-5265-4829-9996-11AC1A4DA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" y="2786"/>
              <a:ext cx="630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FF0000"/>
                  </a:solidFill>
                </a:rPr>
                <a:t>0        I</a:t>
              </a:r>
              <a:r>
                <a:rPr lang="en-GB" altLang="en-US" sz="2000" b="1" baseline="-25000">
                  <a:solidFill>
                    <a:srgbClr val="FF0000"/>
                  </a:solidFill>
                </a:rPr>
                <a:t>0</a:t>
              </a:r>
            </a:p>
            <a:p>
              <a:pPr algn="l"/>
              <a:endParaRPr lang="en-GB" altLang="en-US" sz="2000" b="1" baseline="-25000">
                <a:solidFill>
                  <a:srgbClr val="CC3300"/>
                </a:solidFill>
              </a:endParaRPr>
            </a:p>
          </p:txBody>
        </p:sp>
        <p:sp>
          <p:nvSpPr>
            <p:cNvPr id="371753" name="Line 41">
              <a:extLst>
                <a:ext uri="{FF2B5EF4-FFF2-40B4-BE49-F238E27FC236}">
                  <a16:creationId xmlns:a16="http://schemas.microsoft.com/office/drawing/2014/main" id="{99BCFAD1-6A0B-451B-9B4D-F546CC6DC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4" y="28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1754" name="Line 42">
              <a:extLst>
                <a:ext uri="{FF2B5EF4-FFF2-40B4-BE49-F238E27FC236}">
                  <a16:creationId xmlns:a16="http://schemas.microsoft.com/office/drawing/2014/main" id="{77E08032-E956-47DC-BCC5-1F82B6003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8" y="256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1755" name="Text Box 43">
              <a:extLst>
                <a:ext uri="{FF2B5EF4-FFF2-40B4-BE49-F238E27FC236}">
                  <a16:creationId xmlns:a16="http://schemas.microsoft.com/office/drawing/2014/main" id="{B4D67857-BBFB-4E37-B4D2-CFC25B98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" y="2530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>
                  <a:solidFill>
                    <a:srgbClr val="CC3300"/>
                  </a:solidFill>
                </a:rPr>
                <a:t>S</a:t>
              </a:r>
            </a:p>
          </p:txBody>
        </p:sp>
        <p:sp>
          <p:nvSpPr>
            <p:cNvPr id="371756" name="Text Box 44">
              <a:extLst>
                <a:ext uri="{FF2B5EF4-FFF2-40B4-BE49-F238E27FC236}">
                  <a16:creationId xmlns:a16="http://schemas.microsoft.com/office/drawing/2014/main" id="{4B8794A6-1F2D-4B9B-957A-305AAD3DE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4" y="253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/>
                <a:t>Z</a:t>
              </a:r>
            </a:p>
          </p:txBody>
        </p:sp>
      </p:grpSp>
      <p:sp>
        <p:nvSpPr>
          <p:cNvPr id="371757" name="Text Box 45">
            <a:extLst>
              <a:ext uri="{FF2B5EF4-FFF2-40B4-BE49-F238E27FC236}">
                <a16:creationId xmlns:a16="http://schemas.microsoft.com/office/drawing/2014/main" id="{C128BF3C-E17B-4943-8604-A2C5EDA25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  <p:sp>
        <p:nvSpPr>
          <p:cNvPr id="371758" name="Text Box 46">
            <a:extLst>
              <a:ext uri="{FF2B5EF4-FFF2-40B4-BE49-F238E27FC236}">
                <a16:creationId xmlns:a16="http://schemas.microsoft.com/office/drawing/2014/main" id="{D3ACD4B9-509E-4915-B9B8-56D0FB625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0" y="1574800"/>
            <a:ext cx="208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>
                <a:solidFill>
                  <a:srgbClr val="CC3300"/>
                </a:solidFill>
              </a:rPr>
              <a:t>Z = I</a:t>
            </a:r>
            <a:r>
              <a:rPr lang="en-GB" altLang="en-US" sz="2400" b="1" baseline="-25000">
                <a:solidFill>
                  <a:srgbClr val="CC3300"/>
                </a:solidFill>
              </a:rPr>
              <a:t>0 </a:t>
            </a:r>
            <a:r>
              <a:rPr lang="en-GB" altLang="en-US" sz="2400" b="1">
                <a:solidFill>
                  <a:srgbClr val="CC3300"/>
                </a:solidFill>
              </a:rPr>
              <a:t>/S + I</a:t>
            </a:r>
            <a:r>
              <a:rPr lang="en-GB" altLang="en-US" sz="2400" b="1" baseline="-25000">
                <a:solidFill>
                  <a:srgbClr val="CC3300"/>
                </a:solidFill>
              </a:rPr>
              <a:t>1 </a:t>
            </a:r>
            <a:r>
              <a:rPr lang="en-GB" altLang="en-US" sz="2400" b="1">
                <a:solidFill>
                  <a:srgbClr val="CC3300"/>
                </a:solidFill>
              </a:rPr>
              <a:t>S</a:t>
            </a:r>
          </a:p>
        </p:txBody>
      </p:sp>
      <p:sp>
        <p:nvSpPr>
          <p:cNvPr id="371759" name="AutoShape 47">
            <a:extLst>
              <a:ext uri="{FF2B5EF4-FFF2-40B4-BE49-F238E27FC236}">
                <a16:creationId xmlns:a16="http://schemas.microsoft.com/office/drawing/2014/main" id="{76287EA7-3EE4-4A0C-80AA-1C36A06CD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590550"/>
            <a:ext cx="1770063" cy="1308100"/>
          </a:xfrm>
          <a:prstGeom prst="wedgeRoundRectCallout">
            <a:avLst>
              <a:gd name="adj1" fmla="val -17356"/>
              <a:gd name="adj2" fmla="val 60801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See the data flow in action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44" grpId="0" autoUpdateAnimBg="0"/>
      <p:bldP spid="371745" grpId="0" autoUpdateAnimBg="0"/>
      <p:bldP spid="371746" grpId="0" autoUpdateAnimBg="0"/>
      <p:bldP spid="371747" grpId="0" autoUpdateAnimBg="0"/>
      <p:bldP spid="371748" grpId="0" autoUpdateAnimBg="0"/>
      <p:bldP spid="371749" grpId="0" autoUpdateAnimBg="0"/>
      <p:bldP spid="37175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3">
            <a:extLst>
              <a:ext uri="{FF2B5EF4-FFF2-40B4-BE49-F238E27FC236}">
                <a16:creationId xmlns:a16="http://schemas.microsoft.com/office/drawing/2014/main" id="{16280755-F253-4539-AC30-BE1E5A14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48" name="Slide Number Placeholder 4">
            <a:extLst>
              <a:ext uri="{FF2B5EF4-FFF2-40B4-BE49-F238E27FC236}">
                <a16:creationId xmlns:a16="http://schemas.microsoft.com/office/drawing/2014/main" id="{BD68F4A5-3481-4CB6-9346-0C1651E7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BF55-7E88-4D4D-94FD-9612C665A7DE}" type="slidenum">
              <a:rPr lang="en-GB" altLang="en-US"/>
              <a:pPr/>
              <a:t>72</a:t>
            </a:fld>
            <a:endParaRPr lang="en-GB" altLang="en-US" sz="1400"/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B0665AA9-4ED2-4DA9-A23B-10B5C79BD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0900" y="1054100"/>
            <a:ext cx="7772400" cy="5080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Two-input Multiplexer</a:t>
            </a:r>
          </a:p>
        </p:txBody>
      </p:sp>
      <p:sp>
        <p:nvSpPr>
          <p:cNvPr id="372739" name="AutoShape 3">
            <a:extLst>
              <a:ext uri="{FF2B5EF4-FFF2-40B4-BE49-F238E27FC236}">
                <a16:creationId xmlns:a16="http://schemas.microsoft.com/office/drawing/2014/main" id="{9597822C-0460-4350-BE5B-FBF575C31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657600"/>
            <a:ext cx="838200" cy="6096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2740" name="AutoShape 4">
            <a:extLst>
              <a:ext uri="{FF2B5EF4-FFF2-40B4-BE49-F238E27FC236}">
                <a16:creationId xmlns:a16="http://schemas.microsoft.com/office/drawing/2014/main" id="{18956BBD-E982-4BF1-925B-B8BEEE5AC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14600"/>
            <a:ext cx="838200" cy="6096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2741" name="AutoShape 5">
            <a:extLst>
              <a:ext uri="{FF2B5EF4-FFF2-40B4-BE49-F238E27FC236}">
                <a16:creationId xmlns:a16="http://schemas.microsoft.com/office/drawing/2014/main" id="{4C844469-8F81-40F7-89D2-84A6E397BE7C}"/>
              </a:ext>
            </a:extLst>
          </p:cNvPr>
          <p:cNvSpPr>
            <a:spLocks noChangeArrowheads="1"/>
          </p:cNvSpPr>
          <p:nvPr/>
        </p:nvSpPr>
        <p:spPr bwMode="auto">
          <a:xfrm rot="10769627">
            <a:off x="5257800" y="3124200"/>
            <a:ext cx="914400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2742" name="Line 6">
            <a:extLst>
              <a:ext uri="{FF2B5EF4-FFF2-40B4-BE49-F238E27FC236}">
                <a16:creationId xmlns:a16="http://schemas.microsoft.com/office/drawing/2014/main" id="{28CBEFBB-C42B-4A38-B023-F748DC2FA9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2743" name="AutoShape 7">
            <a:extLst>
              <a:ext uri="{FF2B5EF4-FFF2-40B4-BE49-F238E27FC236}">
                <a16:creationId xmlns:a16="http://schemas.microsoft.com/office/drawing/2014/main" id="{7160CCF4-6FA3-4E5A-BF9C-0853CDD58C31}"/>
              </a:ext>
            </a:extLst>
          </p:cNvPr>
          <p:cNvSpPr>
            <a:spLocks noChangeArrowheads="1"/>
          </p:cNvSpPr>
          <p:nvPr/>
        </p:nvSpPr>
        <p:spPr bwMode="auto">
          <a:xfrm rot="5384084">
            <a:off x="2626519" y="3926681"/>
            <a:ext cx="307975" cy="379413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2744" name="Oval 8">
            <a:extLst>
              <a:ext uri="{FF2B5EF4-FFF2-40B4-BE49-F238E27FC236}">
                <a16:creationId xmlns:a16="http://schemas.microsoft.com/office/drawing/2014/main" id="{44F4319E-41CC-44AC-8F97-E9114DFBF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404177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2745" name="Line 9">
            <a:extLst>
              <a:ext uri="{FF2B5EF4-FFF2-40B4-BE49-F238E27FC236}">
                <a16:creationId xmlns:a16="http://schemas.microsoft.com/office/drawing/2014/main" id="{FB08B43F-24EC-4B87-8BA9-F6787B96F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114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2746" name="Line 10">
            <a:extLst>
              <a:ext uri="{FF2B5EF4-FFF2-40B4-BE49-F238E27FC236}">
                <a16:creationId xmlns:a16="http://schemas.microsoft.com/office/drawing/2014/main" id="{E3DCEFA2-5EA4-4D9C-AD21-58786EEA7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2747" name="Line 11">
            <a:extLst>
              <a:ext uri="{FF2B5EF4-FFF2-40B4-BE49-F238E27FC236}">
                <a16:creationId xmlns:a16="http://schemas.microsoft.com/office/drawing/2014/main" id="{52B02DE1-8113-41E5-B2D2-7B3E0A878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2748" name="Line 12">
            <a:extLst>
              <a:ext uri="{FF2B5EF4-FFF2-40B4-BE49-F238E27FC236}">
                <a16:creationId xmlns:a16="http://schemas.microsoft.com/office/drawing/2014/main" id="{7B22B9A7-D3DC-4202-AF8E-7AEB05C56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2749" name="Line 13">
            <a:extLst>
              <a:ext uri="{FF2B5EF4-FFF2-40B4-BE49-F238E27FC236}">
                <a16:creationId xmlns:a16="http://schemas.microsoft.com/office/drawing/2014/main" id="{80721745-8EA7-4B48-B9F5-42C6BD58B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2750" name="Line 14">
            <a:extLst>
              <a:ext uri="{FF2B5EF4-FFF2-40B4-BE49-F238E27FC236}">
                <a16:creationId xmlns:a16="http://schemas.microsoft.com/office/drawing/2014/main" id="{C237048D-EE89-426D-91E3-D54DBF9B2C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2751" name="Line 15">
            <a:extLst>
              <a:ext uri="{FF2B5EF4-FFF2-40B4-BE49-F238E27FC236}">
                <a16:creationId xmlns:a16="http://schemas.microsoft.com/office/drawing/2014/main" id="{70CB215A-89AE-4CE4-B07C-7D67A8B0E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2752" name="Line 16">
            <a:extLst>
              <a:ext uri="{FF2B5EF4-FFF2-40B4-BE49-F238E27FC236}">
                <a16:creationId xmlns:a16="http://schemas.microsoft.com/office/drawing/2014/main" id="{8CEA005C-0242-43E1-8815-6B4B79971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42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2753" name="Line 17">
            <a:extLst>
              <a:ext uri="{FF2B5EF4-FFF2-40B4-BE49-F238E27FC236}">
                <a16:creationId xmlns:a16="http://schemas.microsoft.com/office/drawing/2014/main" id="{798FFC12-1389-4E0E-AC66-F09DF6071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66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2754" name="Line 18">
            <a:extLst>
              <a:ext uri="{FF2B5EF4-FFF2-40B4-BE49-F238E27FC236}">
                <a16:creationId xmlns:a16="http://schemas.microsoft.com/office/drawing/2014/main" id="{EE046B8C-619D-475E-BC4A-144D6A43B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10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2755" name="Line 19">
            <a:extLst>
              <a:ext uri="{FF2B5EF4-FFF2-40B4-BE49-F238E27FC236}">
                <a16:creationId xmlns:a16="http://schemas.microsoft.com/office/drawing/2014/main" id="{B7866A75-56E0-443F-9B1B-9563867B9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2756" name="Line 20">
            <a:extLst>
              <a:ext uri="{FF2B5EF4-FFF2-40B4-BE49-F238E27FC236}">
                <a16:creationId xmlns:a16="http://schemas.microsoft.com/office/drawing/2014/main" id="{48379FF1-9673-42BB-ABD6-42048C681C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895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2757" name="Line 21">
            <a:extLst>
              <a:ext uri="{FF2B5EF4-FFF2-40B4-BE49-F238E27FC236}">
                <a16:creationId xmlns:a16="http://schemas.microsoft.com/office/drawing/2014/main" id="{179600BF-C358-4C9C-B304-30B9FB5AD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953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2758" name="Line 22">
            <a:extLst>
              <a:ext uri="{FF2B5EF4-FFF2-40B4-BE49-F238E27FC236}">
                <a16:creationId xmlns:a16="http://schemas.microsoft.com/office/drawing/2014/main" id="{F428024C-B30C-4D1A-A610-25884D731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2759" name="Rectangle 23">
            <a:extLst>
              <a:ext uri="{FF2B5EF4-FFF2-40B4-BE49-F238E27FC236}">
                <a16:creationId xmlns:a16="http://schemas.microsoft.com/office/drawing/2014/main" id="{B9714DA1-E8DC-4C9F-A6C9-CE12EC1DD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57400"/>
            <a:ext cx="5486400" cy="3124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2760" name="AutoShape 24">
            <a:extLst>
              <a:ext uri="{FF2B5EF4-FFF2-40B4-BE49-F238E27FC236}">
                <a16:creationId xmlns:a16="http://schemas.microsoft.com/office/drawing/2014/main" id="{8637823C-692C-406C-9E51-9D8A973A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90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2761" name="AutoShape 25">
            <a:extLst>
              <a:ext uri="{FF2B5EF4-FFF2-40B4-BE49-F238E27FC236}">
                <a16:creationId xmlns:a16="http://schemas.microsoft.com/office/drawing/2014/main" id="{50AE40F1-092C-4002-9400-D715A90EE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2762" name="AutoShape 26">
            <a:extLst>
              <a:ext uri="{FF2B5EF4-FFF2-40B4-BE49-F238E27FC236}">
                <a16:creationId xmlns:a16="http://schemas.microsoft.com/office/drawing/2014/main" id="{709F3B23-D981-4FDA-8824-7CB30588F909}"/>
              </a:ext>
            </a:extLst>
          </p:cNvPr>
          <p:cNvSpPr>
            <a:spLocks noChangeArrowheads="1"/>
          </p:cNvSpPr>
          <p:nvPr/>
        </p:nvSpPr>
        <p:spPr bwMode="auto">
          <a:xfrm rot="16090232">
            <a:off x="3124200" y="54864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2763" name="AutoShape 27">
            <a:extLst>
              <a:ext uri="{FF2B5EF4-FFF2-40B4-BE49-F238E27FC236}">
                <a16:creationId xmlns:a16="http://schemas.microsoft.com/office/drawing/2014/main" id="{5B551304-DFA4-4FF3-B486-07F65977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766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2764" name="Text Box 28">
            <a:extLst>
              <a:ext uri="{FF2B5EF4-FFF2-40B4-BE49-F238E27FC236}">
                <a16:creationId xmlns:a16="http://schemas.microsoft.com/office/drawing/2014/main" id="{E1BCA517-934C-453B-B0F6-911851639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98663"/>
            <a:ext cx="442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800" b="1"/>
              <a:t>I</a:t>
            </a:r>
            <a:r>
              <a:rPr lang="en-GB" altLang="en-US" sz="2800" b="1" baseline="-25000"/>
              <a:t>1</a:t>
            </a:r>
            <a:endParaRPr lang="en-GB" altLang="en-US" sz="2800" b="1"/>
          </a:p>
        </p:txBody>
      </p:sp>
      <p:sp>
        <p:nvSpPr>
          <p:cNvPr id="372765" name="Text Box 29">
            <a:extLst>
              <a:ext uri="{FF2B5EF4-FFF2-40B4-BE49-F238E27FC236}">
                <a16:creationId xmlns:a16="http://schemas.microsoft.com/office/drawing/2014/main" id="{D50CBA8E-6EF8-489D-9918-94E7A2367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154363"/>
            <a:ext cx="442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800" b="1"/>
              <a:t>I</a:t>
            </a:r>
            <a:r>
              <a:rPr lang="en-GB" altLang="en-US" sz="2800" b="1" baseline="-25000"/>
              <a:t>0</a:t>
            </a:r>
            <a:endParaRPr lang="en-GB" altLang="en-US" sz="2800" b="1"/>
          </a:p>
        </p:txBody>
      </p:sp>
      <p:sp>
        <p:nvSpPr>
          <p:cNvPr id="372766" name="Text Box 30">
            <a:extLst>
              <a:ext uri="{FF2B5EF4-FFF2-40B4-BE49-F238E27FC236}">
                <a16:creationId xmlns:a16="http://schemas.microsoft.com/office/drawing/2014/main" id="{A073C2C8-3D29-464C-891D-67026CE01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038" y="5792788"/>
            <a:ext cx="41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800" b="1">
                <a:solidFill>
                  <a:srgbClr val="CC3300"/>
                </a:solidFill>
              </a:rPr>
              <a:t>S</a:t>
            </a:r>
          </a:p>
        </p:txBody>
      </p:sp>
      <p:sp>
        <p:nvSpPr>
          <p:cNvPr id="372767" name="Text Box 31">
            <a:extLst>
              <a:ext uri="{FF2B5EF4-FFF2-40B4-BE49-F238E27FC236}">
                <a16:creationId xmlns:a16="http://schemas.microsoft.com/office/drawing/2014/main" id="{3A40124F-ADBD-47D9-A4DE-5A2121253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052763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800" b="1"/>
              <a:t>Z</a:t>
            </a:r>
          </a:p>
        </p:txBody>
      </p:sp>
      <p:sp>
        <p:nvSpPr>
          <p:cNvPr id="372768" name="Text Box 32">
            <a:extLst>
              <a:ext uri="{FF2B5EF4-FFF2-40B4-BE49-F238E27FC236}">
                <a16:creationId xmlns:a16="http://schemas.microsoft.com/office/drawing/2014/main" id="{AD1EEE58-2F68-4A82-BCA6-79FA9E82F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41322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2769" name="Text Box 33">
            <a:extLst>
              <a:ext uri="{FF2B5EF4-FFF2-40B4-BE49-F238E27FC236}">
                <a16:creationId xmlns:a16="http://schemas.microsoft.com/office/drawing/2014/main" id="{5CAAEE1B-E413-40A2-8BAB-40F7F1C76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3641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2770" name="Text Box 34">
            <a:extLst>
              <a:ext uri="{FF2B5EF4-FFF2-40B4-BE49-F238E27FC236}">
                <a16:creationId xmlns:a16="http://schemas.microsoft.com/office/drawing/2014/main" id="{80A1E6C2-D3F0-4B71-A22B-8182D3E99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0" y="29003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2771" name="Text Box 35">
            <a:extLst>
              <a:ext uri="{FF2B5EF4-FFF2-40B4-BE49-F238E27FC236}">
                <a16:creationId xmlns:a16="http://schemas.microsoft.com/office/drawing/2014/main" id="{5103129A-DB1E-4B8F-A030-693DB3943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35734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2772" name="Text Box 36">
            <a:extLst>
              <a:ext uri="{FF2B5EF4-FFF2-40B4-BE49-F238E27FC236}">
                <a16:creationId xmlns:a16="http://schemas.microsoft.com/office/drawing/2014/main" id="{39C6698B-978E-4CFC-97EC-48C6EC208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2735263"/>
            <a:ext cx="442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800" b="1">
                <a:solidFill>
                  <a:srgbClr val="FF0000"/>
                </a:solidFill>
              </a:rPr>
              <a:t>I</a:t>
            </a:r>
            <a:r>
              <a:rPr lang="en-GB" altLang="en-US" sz="2800" b="1" baseline="-25000">
                <a:solidFill>
                  <a:srgbClr val="FF0000"/>
                </a:solidFill>
              </a:rPr>
              <a:t>1</a:t>
            </a:r>
            <a:endParaRPr lang="en-GB" altLang="en-US" sz="2800" b="1">
              <a:solidFill>
                <a:srgbClr val="FF0000"/>
              </a:solidFill>
            </a:endParaRPr>
          </a:p>
        </p:txBody>
      </p:sp>
      <p:sp>
        <p:nvSpPr>
          <p:cNvPr id="372773" name="Text Box 37">
            <a:extLst>
              <a:ext uri="{FF2B5EF4-FFF2-40B4-BE49-F238E27FC236}">
                <a16:creationId xmlns:a16="http://schemas.microsoft.com/office/drawing/2014/main" id="{371FD4CF-C16C-4AEF-8E4C-1253CEE84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2646363"/>
            <a:ext cx="442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800" b="1">
                <a:solidFill>
                  <a:srgbClr val="FF0000"/>
                </a:solidFill>
              </a:rPr>
              <a:t>I</a:t>
            </a:r>
            <a:r>
              <a:rPr lang="en-GB" altLang="en-US" sz="2800" b="1" baseline="-25000">
                <a:solidFill>
                  <a:srgbClr val="FF0000"/>
                </a:solidFill>
              </a:rPr>
              <a:t>1</a:t>
            </a:r>
            <a:endParaRPr lang="en-GB" altLang="en-US" sz="2800" b="1">
              <a:solidFill>
                <a:srgbClr val="FF0000"/>
              </a:solidFill>
            </a:endParaRPr>
          </a:p>
        </p:txBody>
      </p:sp>
      <p:sp>
        <p:nvSpPr>
          <p:cNvPr id="372774" name="Oval 38">
            <a:extLst>
              <a:ext uri="{FF2B5EF4-FFF2-40B4-BE49-F238E27FC236}">
                <a16:creationId xmlns:a16="http://schemas.microsoft.com/office/drawing/2014/main" id="{A0B7093E-8AB5-47A8-8D57-BAAC59DB6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72775" name="Text Box 39">
            <a:extLst>
              <a:ext uri="{FF2B5EF4-FFF2-40B4-BE49-F238E27FC236}">
                <a16:creationId xmlns:a16="http://schemas.microsoft.com/office/drawing/2014/main" id="{880F63EC-3C40-4243-AA9B-7574A2EE8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4422775"/>
            <a:ext cx="1025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2D953C"/>
                </a:solidFill>
              </a:rPr>
              <a:t>0        I</a:t>
            </a:r>
            <a:r>
              <a:rPr lang="en-GB" altLang="en-US" sz="2000" b="1" baseline="-25000">
                <a:solidFill>
                  <a:srgbClr val="2D953C"/>
                </a:solidFill>
              </a:rPr>
              <a:t>0</a:t>
            </a:r>
            <a:endParaRPr lang="en-GB" altLang="en-US" sz="2000" b="1" baseline="-25000">
              <a:solidFill>
                <a:srgbClr val="CC3300"/>
              </a:solidFill>
            </a:endParaRPr>
          </a:p>
        </p:txBody>
      </p:sp>
      <p:sp>
        <p:nvSpPr>
          <p:cNvPr id="372776" name="Line 40">
            <a:extLst>
              <a:ext uri="{FF2B5EF4-FFF2-40B4-BE49-F238E27FC236}">
                <a16:creationId xmlns:a16="http://schemas.microsoft.com/office/drawing/2014/main" id="{C2D195D7-014C-4E1B-A263-A17ABFCAE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600" y="4445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2777" name="Line 41">
            <a:extLst>
              <a:ext uri="{FF2B5EF4-FFF2-40B4-BE49-F238E27FC236}">
                <a16:creationId xmlns:a16="http://schemas.microsoft.com/office/drawing/2014/main" id="{79E7A596-F250-4573-AE88-FA4C3E616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3200" y="4064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72778" name="Text Box 42">
            <a:extLst>
              <a:ext uri="{FF2B5EF4-FFF2-40B4-BE49-F238E27FC236}">
                <a16:creationId xmlns:a16="http://schemas.microsoft.com/office/drawing/2014/main" id="{BD52BFA0-9FEF-42C5-A8C2-2480E6F95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40163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>
                <a:solidFill>
                  <a:srgbClr val="CC3300"/>
                </a:solidFill>
              </a:rPr>
              <a:t>S</a:t>
            </a:r>
          </a:p>
        </p:txBody>
      </p:sp>
      <p:sp>
        <p:nvSpPr>
          <p:cNvPr id="372779" name="Text Box 43">
            <a:extLst>
              <a:ext uri="{FF2B5EF4-FFF2-40B4-BE49-F238E27FC236}">
                <a16:creationId xmlns:a16="http://schemas.microsoft.com/office/drawing/2014/main" id="{854D4850-574B-4D7C-BCF8-8C4B2639F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600" y="40163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Z</a:t>
            </a:r>
          </a:p>
        </p:txBody>
      </p:sp>
      <p:sp>
        <p:nvSpPr>
          <p:cNvPr id="372780" name="Text Box 44">
            <a:extLst>
              <a:ext uri="{FF2B5EF4-FFF2-40B4-BE49-F238E27FC236}">
                <a16:creationId xmlns:a16="http://schemas.microsoft.com/office/drawing/2014/main" id="{2F20B614-2C7D-4BB1-B2A1-4913AFB82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  <p:sp>
        <p:nvSpPr>
          <p:cNvPr id="372781" name="Text Box 45">
            <a:extLst>
              <a:ext uri="{FF2B5EF4-FFF2-40B4-BE49-F238E27FC236}">
                <a16:creationId xmlns:a16="http://schemas.microsoft.com/office/drawing/2014/main" id="{D9EB6265-C1A7-4FB3-9A2B-96F218C2C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8700" y="4816475"/>
            <a:ext cx="1101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FF0000"/>
                </a:solidFill>
              </a:rPr>
              <a:t>1        I</a:t>
            </a:r>
            <a:r>
              <a:rPr lang="en-GB" altLang="en-US" sz="2000" b="1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2782" name="Text Box 46">
            <a:extLst>
              <a:ext uri="{FF2B5EF4-FFF2-40B4-BE49-F238E27FC236}">
                <a16:creationId xmlns:a16="http://schemas.microsoft.com/office/drawing/2014/main" id="{82A55CD8-4D3B-4000-AF38-7279610C8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1612900"/>
            <a:ext cx="208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400" b="1">
                <a:solidFill>
                  <a:srgbClr val="CC3300"/>
                </a:solidFill>
              </a:rPr>
              <a:t>Z = I</a:t>
            </a:r>
            <a:r>
              <a:rPr lang="en-GB" altLang="en-US" sz="2400" b="1" baseline="-25000">
                <a:solidFill>
                  <a:srgbClr val="CC3300"/>
                </a:solidFill>
              </a:rPr>
              <a:t>0 </a:t>
            </a:r>
            <a:r>
              <a:rPr lang="en-GB" altLang="en-US" sz="2400" b="1">
                <a:solidFill>
                  <a:srgbClr val="CC3300"/>
                </a:solidFill>
              </a:rPr>
              <a:t>/S + I</a:t>
            </a:r>
            <a:r>
              <a:rPr lang="en-GB" altLang="en-US" sz="2400" b="1" baseline="-25000">
                <a:solidFill>
                  <a:srgbClr val="CC3300"/>
                </a:solidFill>
              </a:rPr>
              <a:t>1 </a:t>
            </a:r>
            <a:r>
              <a:rPr lang="en-GB" altLang="en-US" sz="2400" b="1">
                <a:solidFill>
                  <a:srgbClr val="CC3300"/>
                </a:solidFill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68" grpId="0" autoUpdateAnimBg="0"/>
      <p:bldP spid="372769" grpId="0" autoUpdateAnimBg="0"/>
      <p:bldP spid="372770" grpId="0" autoUpdateAnimBg="0"/>
      <p:bldP spid="372771" grpId="0" autoUpdateAnimBg="0"/>
      <p:bldP spid="372772" grpId="0" autoUpdateAnimBg="0"/>
      <p:bldP spid="372773" grpId="0"/>
      <p:bldP spid="37278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450DC-457A-4FC2-9640-5B06B269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4E758-8D7B-41DB-9761-4CDBEB38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D2EB-4F64-4A5E-9E4F-E5955D83B87A}" type="slidenum">
              <a:rPr lang="en-GB" altLang="en-US"/>
              <a:pPr/>
              <a:t>73</a:t>
            </a:fld>
            <a:endParaRPr lang="en-GB" altLang="en-US" sz="1400"/>
          </a:p>
        </p:txBody>
      </p:sp>
      <p:sp>
        <p:nvSpPr>
          <p:cNvPr id="373762" name="Text Box 2">
            <a:extLst>
              <a:ext uri="{FF2B5EF4-FFF2-40B4-BE49-F238E27FC236}">
                <a16:creationId xmlns:a16="http://schemas.microsoft.com/office/drawing/2014/main" id="{3576DC73-6401-480E-964D-BA602102A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1727200"/>
            <a:ext cx="687387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400" b="1"/>
              <a:t>In the next slide, we will see a 4-input multiplexer.</a:t>
            </a:r>
          </a:p>
          <a:p>
            <a:r>
              <a:rPr lang="en-GB" altLang="en-US" sz="2400" b="1"/>
              <a:t>In order to be able to select 1 out of 4 inputs, we need a 2-bit select code.</a:t>
            </a:r>
          </a:p>
        </p:txBody>
      </p:sp>
      <p:sp>
        <p:nvSpPr>
          <p:cNvPr id="373763" name="Text Box 3">
            <a:extLst>
              <a:ext uri="{FF2B5EF4-FFF2-40B4-BE49-F238E27FC236}">
                <a16:creationId xmlns:a16="http://schemas.microsoft.com/office/drawing/2014/main" id="{3F720337-71D3-4990-BDD8-D5475720A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3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oter Placeholder 3">
            <a:extLst>
              <a:ext uri="{FF2B5EF4-FFF2-40B4-BE49-F238E27FC236}">
                <a16:creationId xmlns:a16="http://schemas.microsoft.com/office/drawing/2014/main" id="{66ADA27D-87F9-4C34-AF4D-14301C6B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72" name="Slide Number Placeholder 4">
            <a:extLst>
              <a:ext uri="{FF2B5EF4-FFF2-40B4-BE49-F238E27FC236}">
                <a16:creationId xmlns:a16="http://schemas.microsoft.com/office/drawing/2014/main" id="{0C27CB05-404F-4E20-B5B1-AD5DA152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1B56F-1946-42BF-9613-FB428FC23655}" type="slidenum">
              <a:rPr lang="en-GB" altLang="en-US"/>
              <a:pPr/>
              <a:t>74</a:t>
            </a:fld>
            <a:endParaRPr lang="en-GB" altLang="en-US" sz="1400"/>
          </a:p>
        </p:txBody>
      </p:sp>
      <p:sp>
        <p:nvSpPr>
          <p:cNvPr id="245762" name="Rectangle 2">
            <a:extLst>
              <a:ext uri="{FF2B5EF4-FFF2-40B4-BE49-F238E27FC236}">
                <a16:creationId xmlns:a16="http://schemas.microsoft.com/office/drawing/2014/main" id="{C32AD15A-82E4-4783-9081-6C42C9BDA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72400" cy="5334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Four-input Multiplexer</a:t>
            </a:r>
          </a:p>
        </p:txBody>
      </p:sp>
      <p:sp>
        <p:nvSpPr>
          <p:cNvPr id="245763" name="AutoShape 3">
            <a:extLst>
              <a:ext uri="{FF2B5EF4-FFF2-40B4-BE49-F238E27FC236}">
                <a16:creationId xmlns:a16="http://schemas.microsoft.com/office/drawing/2014/main" id="{025ABB5C-9EB9-4D6B-8BBF-4E3ABBCE2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81200"/>
            <a:ext cx="838200" cy="6096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5764" name="AutoShape 4">
            <a:extLst>
              <a:ext uri="{FF2B5EF4-FFF2-40B4-BE49-F238E27FC236}">
                <a16:creationId xmlns:a16="http://schemas.microsoft.com/office/drawing/2014/main" id="{D54BE8D3-DB9F-48FE-9613-D64284C1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124200"/>
            <a:ext cx="838200" cy="6096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5765" name="AutoShape 5">
            <a:extLst>
              <a:ext uri="{FF2B5EF4-FFF2-40B4-BE49-F238E27FC236}">
                <a16:creationId xmlns:a16="http://schemas.microsoft.com/office/drawing/2014/main" id="{68D8D3A9-3804-4D26-936A-E21D0E9CB307}"/>
              </a:ext>
            </a:extLst>
          </p:cNvPr>
          <p:cNvSpPr>
            <a:spLocks noChangeArrowheads="1"/>
          </p:cNvSpPr>
          <p:nvPr/>
        </p:nvSpPr>
        <p:spPr bwMode="auto">
          <a:xfrm rot="10769627">
            <a:off x="6172200" y="3048000"/>
            <a:ext cx="914400" cy="6096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5766" name="Line 6">
            <a:extLst>
              <a:ext uri="{FF2B5EF4-FFF2-40B4-BE49-F238E27FC236}">
                <a16:creationId xmlns:a16="http://schemas.microsoft.com/office/drawing/2014/main" id="{B0F6D23E-E318-4390-8E57-9FEABDE8E1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767" name="AutoShape 7">
            <a:extLst>
              <a:ext uri="{FF2B5EF4-FFF2-40B4-BE49-F238E27FC236}">
                <a16:creationId xmlns:a16="http://schemas.microsoft.com/office/drawing/2014/main" id="{2317539F-B823-4F96-A9D5-1EA46BC1075B}"/>
              </a:ext>
            </a:extLst>
          </p:cNvPr>
          <p:cNvSpPr>
            <a:spLocks noChangeArrowheads="1"/>
          </p:cNvSpPr>
          <p:nvPr/>
        </p:nvSpPr>
        <p:spPr bwMode="auto">
          <a:xfrm rot="5384084">
            <a:off x="2855119" y="2326481"/>
            <a:ext cx="307975" cy="379413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5768" name="Oval 8">
            <a:extLst>
              <a:ext uri="{FF2B5EF4-FFF2-40B4-BE49-F238E27FC236}">
                <a16:creationId xmlns:a16="http://schemas.microsoft.com/office/drawing/2014/main" id="{BFF2456F-E644-4DF9-A58E-7F8E81269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44157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5769" name="Line 9">
            <a:extLst>
              <a:ext uri="{FF2B5EF4-FFF2-40B4-BE49-F238E27FC236}">
                <a16:creationId xmlns:a16="http://schemas.microsoft.com/office/drawing/2014/main" id="{4151AB86-CF43-47DA-B4FE-613307E79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772" name="Line 12">
            <a:extLst>
              <a:ext uri="{FF2B5EF4-FFF2-40B4-BE49-F238E27FC236}">
                <a16:creationId xmlns:a16="http://schemas.microsoft.com/office/drawing/2014/main" id="{BDA8C06A-01AE-4E36-9AC6-FC11E12A0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12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773" name="Line 13">
            <a:extLst>
              <a:ext uri="{FF2B5EF4-FFF2-40B4-BE49-F238E27FC236}">
                <a16:creationId xmlns:a16="http://schemas.microsoft.com/office/drawing/2014/main" id="{C2FDF715-4C96-4A2B-994A-B101461B4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775" name="Line 15">
            <a:extLst>
              <a:ext uri="{FF2B5EF4-FFF2-40B4-BE49-F238E27FC236}">
                <a16:creationId xmlns:a16="http://schemas.microsoft.com/office/drawing/2014/main" id="{C90C1747-0100-417C-82BE-28F358843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581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776" name="Line 16">
            <a:extLst>
              <a:ext uri="{FF2B5EF4-FFF2-40B4-BE49-F238E27FC236}">
                <a16:creationId xmlns:a16="http://schemas.microsoft.com/office/drawing/2014/main" id="{26D5D0F6-95EE-4515-BB96-5B4884F3B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777" name="Line 17">
            <a:extLst>
              <a:ext uri="{FF2B5EF4-FFF2-40B4-BE49-F238E27FC236}">
                <a16:creationId xmlns:a16="http://schemas.microsoft.com/office/drawing/2014/main" id="{FD78064A-411B-4162-BA10-4B12CAC4D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276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778" name="Line 18">
            <a:extLst>
              <a:ext uri="{FF2B5EF4-FFF2-40B4-BE49-F238E27FC236}">
                <a16:creationId xmlns:a16="http://schemas.microsoft.com/office/drawing/2014/main" id="{118E7A57-5015-4440-AC9D-6F90B28F4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05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779" name="Line 19">
            <a:extLst>
              <a:ext uri="{FF2B5EF4-FFF2-40B4-BE49-F238E27FC236}">
                <a16:creationId xmlns:a16="http://schemas.microsoft.com/office/drawing/2014/main" id="{A27C08B5-CB3E-4A78-AFC3-9411FFD4D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787" name="AutoShape 27">
            <a:extLst>
              <a:ext uri="{FF2B5EF4-FFF2-40B4-BE49-F238E27FC236}">
                <a16:creationId xmlns:a16="http://schemas.microsoft.com/office/drawing/2014/main" id="{EABA9097-F546-4FEE-869F-7AF8D31A2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00400"/>
            <a:ext cx="381000" cy="228600"/>
          </a:xfrm>
          <a:prstGeom prst="homePlate">
            <a:avLst>
              <a:gd name="adj" fmla="val 41667"/>
            </a:avLst>
          </a:prstGeom>
          <a:solidFill>
            <a:srgbClr val="0C0B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5788" name="Text Box 28">
            <a:extLst>
              <a:ext uri="{FF2B5EF4-FFF2-40B4-BE49-F238E27FC236}">
                <a16:creationId xmlns:a16="http://schemas.microsoft.com/office/drawing/2014/main" id="{B6DA6804-A928-4239-B191-680245E27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241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/>
              <a:t>I</a:t>
            </a:r>
            <a:r>
              <a:rPr lang="en-GB" altLang="en-US" sz="1800" b="1" baseline="-25000"/>
              <a:t>1</a:t>
            </a:r>
            <a:endParaRPr lang="en-GB" altLang="en-US" sz="1800" b="1"/>
          </a:p>
        </p:txBody>
      </p:sp>
      <p:sp>
        <p:nvSpPr>
          <p:cNvPr id="245789" name="Text Box 29">
            <a:extLst>
              <a:ext uri="{FF2B5EF4-FFF2-40B4-BE49-F238E27FC236}">
                <a16:creationId xmlns:a16="http://schemas.microsoft.com/office/drawing/2014/main" id="{96E41B82-DFE3-4ECE-89E3-4C21F7809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049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/>
              <a:t>I</a:t>
            </a:r>
            <a:r>
              <a:rPr lang="en-GB" altLang="en-US" sz="1800" b="1" baseline="-25000"/>
              <a:t>0</a:t>
            </a:r>
            <a:endParaRPr lang="en-GB" altLang="en-US" sz="1800" b="1"/>
          </a:p>
        </p:txBody>
      </p:sp>
      <p:sp>
        <p:nvSpPr>
          <p:cNvPr id="245791" name="Text Box 31">
            <a:extLst>
              <a:ext uri="{FF2B5EF4-FFF2-40B4-BE49-F238E27FC236}">
                <a16:creationId xmlns:a16="http://schemas.microsoft.com/office/drawing/2014/main" id="{306500B7-4DB5-4A11-ACF2-A07F41AFA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124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245801" name="Oval 41">
            <a:extLst>
              <a:ext uri="{FF2B5EF4-FFF2-40B4-BE49-F238E27FC236}">
                <a16:creationId xmlns:a16="http://schemas.microsoft.com/office/drawing/2014/main" id="{B94B89CB-5E82-4384-978E-8189B6B55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4384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5803" name="Text Box 43">
            <a:extLst>
              <a:ext uri="{FF2B5EF4-FFF2-40B4-BE49-F238E27FC236}">
                <a16:creationId xmlns:a16="http://schemas.microsoft.com/office/drawing/2014/main" id="{0A48E982-1941-41D7-B887-FAFAE1503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600" y="4332288"/>
            <a:ext cx="114935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2D953C"/>
                </a:solidFill>
              </a:rPr>
              <a:t>0     0     I</a:t>
            </a:r>
            <a:r>
              <a:rPr lang="en-GB" altLang="en-US" sz="1800" b="1" baseline="-25000">
                <a:solidFill>
                  <a:srgbClr val="2D953C"/>
                </a:solidFill>
              </a:rPr>
              <a:t>0</a:t>
            </a:r>
          </a:p>
          <a:p>
            <a:pPr algn="l"/>
            <a:r>
              <a:rPr lang="en-GB" altLang="en-US" sz="1800" b="1">
                <a:solidFill>
                  <a:srgbClr val="FF0066"/>
                </a:solidFill>
              </a:rPr>
              <a:t>0     1     I</a:t>
            </a:r>
            <a:r>
              <a:rPr lang="en-GB" altLang="en-US" sz="1800" b="1" baseline="-25000">
                <a:solidFill>
                  <a:srgbClr val="FF0066"/>
                </a:solidFill>
              </a:rPr>
              <a:t>1</a:t>
            </a:r>
          </a:p>
          <a:p>
            <a:pPr algn="l"/>
            <a:r>
              <a:rPr lang="en-GB" altLang="en-US" sz="1800" b="1">
                <a:solidFill>
                  <a:srgbClr val="5E51C1"/>
                </a:solidFill>
              </a:rPr>
              <a:t>1     0     I</a:t>
            </a:r>
            <a:r>
              <a:rPr lang="en-GB" altLang="en-US" sz="1800" b="1" baseline="-25000">
                <a:solidFill>
                  <a:srgbClr val="5E51C1"/>
                </a:solidFill>
              </a:rPr>
              <a:t>2</a:t>
            </a:r>
          </a:p>
          <a:p>
            <a:pPr algn="l"/>
            <a:r>
              <a:rPr lang="en-GB" altLang="en-US" sz="1800" b="1">
                <a:solidFill>
                  <a:srgbClr val="8E4700"/>
                </a:solidFill>
              </a:rPr>
              <a:t>1     1     I</a:t>
            </a:r>
            <a:r>
              <a:rPr lang="en-GB" altLang="en-US" sz="1800" b="1" baseline="-25000">
                <a:solidFill>
                  <a:srgbClr val="8E4700"/>
                </a:solidFill>
              </a:rPr>
              <a:t>3</a:t>
            </a:r>
          </a:p>
        </p:txBody>
      </p:sp>
      <p:sp>
        <p:nvSpPr>
          <p:cNvPr id="245804" name="Line 44">
            <a:extLst>
              <a:ext uri="{FF2B5EF4-FFF2-40B4-BE49-F238E27FC236}">
                <a16:creationId xmlns:a16="http://schemas.microsoft.com/office/drawing/2014/main" id="{210020FB-A168-4192-8125-E1FCA6D9C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2200" y="4330700"/>
            <a:ext cx="132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05" name="Line 45">
            <a:extLst>
              <a:ext uri="{FF2B5EF4-FFF2-40B4-BE49-F238E27FC236}">
                <a16:creationId xmlns:a16="http://schemas.microsoft.com/office/drawing/2014/main" id="{ED725101-F629-4339-A7CE-89D95DA79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0400" y="4025900"/>
            <a:ext cx="0" cy="185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06" name="Text Box 46">
            <a:extLst>
              <a:ext uri="{FF2B5EF4-FFF2-40B4-BE49-F238E27FC236}">
                <a16:creationId xmlns:a16="http://schemas.microsoft.com/office/drawing/2014/main" id="{7B1CCF9E-DB97-4BA9-A781-D0AA91374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8400" y="3925888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/>
              <a:t>S</a:t>
            </a:r>
            <a:r>
              <a:rPr lang="en-GB" altLang="en-US" sz="1800" b="1" baseline="-25000"/>
              <a:t>1</a:t>
            </a:r>
            <a:r>
              <a:rPr lang="en-GB" altLang="en-US" sz="1800" b="1">
                <a:solidFill>
                  <a:srgbClr val="CC3300"/>
                </a:solidFill>
              </a:rPr>
              <a:t>  </a:t>
            </a:r>
            <a:r>
              <a:rPr lang="en-GB" altLang="en-US" sz="1800" b="1"/>
              <a:t>S</a:t>
            </a:r>
            <a:r>
              <a:rPr lang="en-GB" altLang="en-US" sz="1800" b="1" baseline="-25000"/>
              <a:t>0</a:t>
            </a:r>
            <a:endParaRPr lang="en-GB" altLang="en-US" sz="1800" b="1">
              <a:solidFill>
                <a:srgbClr val="CC3300"/>
              </a:solidFill>
            </a:endParaRPr>
          </a:p>
        </p:txBody>
      </p:sp>
      <p:sp>
        <p:nvSpPr>
          <p:cNvPr id="245807" name="Text Box 47">
            <a:extLst>
              <a:ext uri="{FF2B5EF4-FFF2-40B4-BE49-F238E27FC236}">
                <a16:creationId xmlns:a16="http://schemas.microsoft.com/office/drawing/2014/main" id="{C8A5EF30-030D-45AD-9727-BB825892C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100" y="3925888"/>
            <a:ext cx="393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/>
              <a:t> Z</a:t>
            </a:r>
          </a:p>
        </p:txBody>
      </p:sp>
      <p:sp>
        <p:nvSpPr>
          <p:cNvPr id="245814" name="Line 54">
            <a:extLst>
              <a:ext uri="{FF2B5EF4-FFF2-40B4-BE49-F238E27FC236}">
                <a16:creationId xmlns:a16="http://schemas.microsoft.com/office/drawing/2014/main" id="{FAD26511-4D67-4D43-996A-356ABC6C3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286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15" name="Line 55">
            <a:extLst>
              <a:ext uri="{FF2B5EF4-FFF2-40B4-BE49-F238E27FC236}">
                <a16:creationId xmlns:a16="http://schemas.microsoft.com/office/drawing/2014/main" id="{32051661-4E80-4EBD-8009-5B2B11048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429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16" name="AutoShape 56">
            <a:extLst>
              <a:ext uri="{FF2B5EF4-FFF2-40B4-BE49-F238E27FC236}">
                <a16:creationId xmlns:a16="http://schemas.microsoft.com/office/drawing/2014/main" id="{1E0A47B5-3238-4ED2-B767-C52E847A0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14800"/>
            <a:ext cx="838200" cy="6096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5817" name="Line 57">
            <a:extLst>
              <a:ext uri="{FF2B5EF4-FFF2-40B4-BE49-F238E27FC236}">
                <a16:creationId xmlns:a16="http://schemas.microsoft.com/office/drawing/2014/main" id="{BE41322B-B06B-4600-A08F-D9449583E9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45858" name="Group 98">
            <a:extLst>
              <a:ext uri="{FF2B5EF4-FFF2-40B4-BE49-F238E27FC236}">
                <a16:creationId xmlns:a16="http://schemas.microsoft.com/office/drawing/2014/main" id="{DFB5FBC0-A604-4559-82B0-8A4E870CC1A1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495800"/>
            <a:ext cx="536575" cy="307975"/>
            <a:chOff x="1824" y="2832"/>
            <a:chExt cx="338" cy="194"/>
          </a:xfrm>
        </p:grpSpPr>
        <p:sp>
          <p:nvSpPr>
            <p:cNvPr id="245818" name="AutoShape 58">
              <a:extLst>
                <a:ext uri="{FF2B5EF4-FFF2-40B4-BE49-F238E27FC236}">
                  <a16:creationId xmlns:a16="http://schemas.microsoft.com/office/drawing/2014/main" id="{9AF6071B-EB47-4D3B-952F-9C3B9B54FD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84084">
              <a:off x="1847" y="2809"/>
              <a:ext cx="194" cy="239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45819" name="Oval 59">
              <a:extLst>
                <a:ext uri="{FF2B5EF4-FFF2-40B4-BE49-F238E27FC236}">
                  <a16:creationId xmlns:a16="http://schemas.microsoft.com/office/drawing/2014/main" id="{8A51CAEF-CBC6-4D22-A0CE-88B14635F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" y="288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45820" name="Line 60">
            <a:extLst>
              <a:ext uri="{FF2B5EF4-FFF2-40B4-BE49-F238E27FC236}">
                <a16:creationId xmlns:a16="http://schemas.microsoft.com/office/drawing/2014/main" id="{0693A951-3E24-4F44-8B12-2E1CF5E8B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21" name="Line 61">
            <a:extLst>
              <a:ext uri="{FF2B5EF4-FFF2-40B4-BE49-F238E27FC236}">
                <a16:creationId xmlns:a16="http://schemas.microsoft.com/office/drawing/2014/main" id="{2BCA46F7-4677-4D98-ADF4-B5DE43954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22" name="Line 62">
            <a:extLst>
              <a:ext uri="{FF2B5EF4-FFF2-40B4-BE49-F238E27FC236}">
                <a16:creationId xmlns:a16="http://schemas.microsoft.com/office/drawing/2014/main" id="{B6C93F35-7AEB-4A41-A0CF-8C89B7ED8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191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23" name="Text Box 63">
            <a:extLst>
              <a:ext uri="{FF2B5EF4-FFF2-40B4-BE49-F238E27FC236}">
                <a16:creationId xmlns:a16="http://schemas.microsoft.com/office/drawing/2014/main" id="{5CECAEDB-BBAC-44ED-BAE6-E1ACD49E0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385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/>
              <a:t>I</a:t>
            </a:r>
            <a:r>
              <a:rPr lang="en-GB" altLang="en-US" sz="1800" b="1" baseline="-25000"/>
              <a:t>2</a:t>
            </a:r>
            <a:endParaRPr lang="en-GB" altLang="en-US" sz="1800" b="1"/>
          </a:p>
        </p:txBody>
      </p:sp>
      <p:sp>
        <p:nvSpPr>
          <p:cNvPr id="245824" name="Oval 64">
            <a:extLst>
              <a:ext uri="{FF2B5EF4-FFF2-40B4-BE49-F238E27FC236}">
                <a16:creationId xmlns:a16="http://schemas.microsoft.com/office/drawing/2014/main" id="{997C707D-980B-4F6D-BF4C-4649633A5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5825" name="Line 65">
            <a:extLst>
              <a:ext uri="{FF2B5EF4-FFF2-40B4-BE49-F238E27FC236}">
                <a16:creationId xmlns:a16="http://schemas.microsoft.com/office/drawing/2014/main" id="{0FB978D3-CA90-4207-8870-357F6F170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419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26" name="AutoShape 66">
            <a:extLst>
              <a:ext uri="{FF2B5EF4-FFF2-40B4-BE49-F238E27FC236}">
                <a16:creationId xmlns:a16="http://schemas.microsoft.com/office/drawing/2014/main" id="{D31F9DDF-E858-4281-8EDB-DCBD07D2B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81600"/>
            <a:ext cx="838200" cy="6096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5827" name="Line 67">
            <a:extLst>
              <a:ext uri="{FF2B5EF4-FFF2-40B4-BE49-F238E27FC236}">
                <a16:creationId xmlns:a16="http://schemas.microsoft.com/office/drawing/2014/main" id="{0A7E13EE-F90E-4C09-9C28-E82E53A68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334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28" name="Line 68">
            <a:extLst>
              <a:ext uri="{FF2B5EF4-FFF2-40B4-BE49-F238E27FC236}">
                <a16:creationId xmlns:a16="http://schemas.microsoft.com/office/drawing/2014/main" id="{FA7E0A6A-8773-456E-A7EC-69F31DEA2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71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29" name="Text Box 69">
            <a:extLst>
              <a:ext uri="{FF2B5EF4-FFF2-40B4-BE49-F238E27FC236}">
                <a16:creationId xmlns:a16="http://schemas.microsoft.com/office/drawing/2014/main" id="{CBEB9D85-F935-4A95-86A2-1D4933218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577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/>
              <a:t>I</a:t>
            </a:r>
            <a:r>
              <a:rPr lang="en-GB" altLang="en-US" sz="1800" b="1" baseline="-25000"/>
              <a:t>3</a:t>
            </a:r>
            <a:endParaRPr lang="en-GB" altLang="en-US" sz="1800" b="1"/>
          </a:p>
        </p:txBody>
      </p:sp>
      <p:sp>
        <p:nvSpPr>
          <p:cNvPr id="245830" name="Line 70">
            <a:extLst>
              <a:ext uri="{FF2B5EF4-FFF2-40B4-BE49-F238E27FC236}">
                <a16:creationId xmlns:a16="http://schemas.microsoft.com/office/drawing/2014/main" id="{B490F91F-F08F-44D1-A13F-388358172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48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31" name="Line 71">
            <a:extLst>
              <a:ext uri="{FF2B5EF4-FFF2-40B4-BE49-F238E27FC236}">
                <a16:creationId xmlns:a16="http://schemas.microsoft.com/office/drawing/2014/main" id="{636A928A-87BC-44D2-B459-0FBC07E56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32" name="Oval 72">
            <a:extLst>
              <a:ext uri="{FF2B5EF4-FFF2-40B4-BE49-F238E27FC236}">
                <a16:creationId xmlns:a16="http://schemas.microsoft.com/office/drawing/2014/main" id="{887D05DD-354E-4A67-ACEB-E53F8064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6388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5833" name="Oval 73">
            <a:extLst>
              <a:ext uri="{FF2B5EF4-FFF2-40B4-BE49-F238E27FC236}">
                <a16:creationId xmlns:a16="http://schemas.microsoft.com/office/drawing/2014/main" id="{216703E9-B1FC-4F7D-89F1-7E41622D7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814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5834" name="Text Box 74">
            <a:extLst>
              <a:ext uri="{FF2B5EF4-FFF2-40B4-BE49-F238E27FC236}">
                <a16:creationId xmlns:a16="http://schemas.microsoft.com/office/drawing/2014/main" id="{917174A0-9D74-474F-9078-BF5C63200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3007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/>
              <a:t>S</a:t>
            </a:r>
            <a:r>
              <a:rPr lang="en-GB" altLang="en-US" sz="1800" b="1" baseline="-25000"/>
              <a:t>0</a:t>
            </a:r>
            <a:endParaRPr lang="en-GB" altLang="en-US" sz="1800" b="1"/>
          </a:p>
        </p:txBody>
      </p:sp>
      <p:grpSp>
        <p:nvGrpSpPr>
          <p:cNvPr id="245838" name="Group 78">
            <a:extLst>
              <a:ext uri="{FF2B5EF4-FFF2-40B4-BE49-F238E27FC236}">
                <a16:creationId xmlns:a16="http://schemas.microsoft.com/office/drawing/2014/main" id="{9C448918-BDC7-4160-85ED-7952B10C4938}"/>
              </a:ext>
            </a:extLst>
          </p:cNvPr>
          <p:cNvGrpSpPr>
            <a:grpSpLocks/>
          </p:cNvGrpSpPr>
          <p:nvPr/>
        </p:nvGrpSpPr>
        <p:grpSpPr bwMode="auto">
          <a:xfrm rot="-5339776">
            <a:off x="1562100" y="3695700"/>
            <a:ext cx="536575" cy="307975"/>
            <a:chOff x="816" y="3600"/>
            <a:chExt cx="338" cy="194"/>
          </a:xfrm>
        </p:grpSpPr>
        <p:sp>
          <p:nvSpPr>
            <p:cNvPr id="245836" name="AutoShape 76">
              <a:extLst>
                <a:ext uri="{FF2B5EF4-FFF2-40B4-BE49-F238E27FC236}">
                  <a16:creationId xmlns:a16="http://schemas.microsoft.com/office/drawing/2014/main" id="{23BABDC6-7383-4814-BD3B-8393900978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84084">
              <a:off x="839" y="3577"/>
              <a:ext cx="194" cy="239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45837" name="Oval 77">
              <a:extLst>
                <a:ext uri="{FF2B5EF4-FFF2-40B4-BE49-F238E27FC236}">
                  <a16:creationId xmlns:a16="http://schemas.microsoft.com/office/drawing/2014/main" id="{DFBF9BA6-2C54-418F-B3B0-B933C6496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365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45839" name="Line 79">
            <a:extLst>
              <a:ext uri="{FF2B5EF4-FFF2-40B4-BE49-F238E27FC236}">
                <a16:creationId xmlns:a16="http://schemas.microsoft.com/office/drawing/2014/main" id="{9834AB98-5F92-4AE8-A645-AA7CCC6D6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4114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40" name="Text Box 80">
            <a:extLst>
              <a:ext uri="{FF2B5EF4-FFF2-40B4-BE49-F238E27FC236}">
                <a16:creationId xmlns:a16="http://schemas.microsoft.com/office/drawing/2014/main" id="{5CCEE826-0CE7-4BF1-9CDD-91DCF24CE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3007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/>
              <a:t>S</a:t>
            </a:r>
            <a:r>
              <a:rPr lang="en-GB" altLang="en-US" sz="1800" b="1" baseline="-25000"/>
              <a:t>1</a:t>
            </a:r>
            <a:endParaRPr lang="en-GB" altLang="en-US" sz="1800" b="1"/>
          </a:p>
        </p:txBody>
      </p:sp>
      <p:sp>
        <p:nvSpPr>
          <p:cNvPr id="245842" name="Oval 82">
            <a:extLst>
              <a:ext uri="{FF2B5EF4-FFF2-40B4-BE49-F238E27FC236}">
                <a16:creationId xmlns:a16="http://schemas.microsoft.com/office/drawing/2014/main" id="{CB689BC8-D247-45FF-AB92-9F3455590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3434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5843" name="Oval 83">
            <a:extLst>
              <a:ext uri="{FF2B5EF4-FFF2-40B4-BE49-F238E27FC236}">
                <a16:creationId xmlns:a16="http://schemas.microsoft.com/office/drawing/2014/main" id="{7509A4E7-4597-48F1-BA84-D1EFB769F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3528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5844" name="Oval 84">
            <a:extLst>
              <a:ext uri="{FF2B5EF4-FFF2-40B4-BE49-F238E27FC236}">
                <a16:creationId xmlns:a16="http://schemas.microsoft.com/office/drawing/2014/main" id="{05924A5D-B3A0-4C29-855F-4AD293911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098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5845" name="Line 85">
            <a:extLst>
              <a:ext uri="{FF2B5EF4-FFF2-40B4-BE49-F238E27FC236}">
                <a16:creationId xmlns:a16="http://schemas.microsoft.com/office/drawing/2014/main" id="{E967AF3E-00CC-4197-AF1C-E9BE9CD8D9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362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46" name="Oval 86">
            <a:extLst>
              <a:ext uri="{FF2B5EF4-FFF2-40B4-BE49-F238E27FC236}">
                <a16:creationId xmlns:a16="http://schemas.microsoft.com/office/drawing/2014/main" id="{862AE3B1-23FC-42E9-81CE-C0BC9AC8C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10200"/>
            <a:ext cx="152400" cy="152400"/>
          </a:xfrm>
          <a:prstGeom prst="ellipse">
            <a:avLst/>
          </a:prstGeom>
          <a:solidFill>
            <a:srgbClr val="0C0B0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5847" name="Line 87">
            <a:extLst>
              <a:ext uri="{FF2B5EF4-FFF2-40B4-BE49-F238E27FC236}">
                <a16:creationId xmlns:a16="http://schemas.microsoft.com/office/drawing/2014/main" id="{05E3331F-B8C6-47BE-9173-EB6F7E8A7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48" name="Line 88">
            <a:extLst>
              <a:ext uri="{FF2B5EF4-FFF2-40B4-BE49-F238E27FC236}">
                <a16:creationId xmlns:a16="http://schemas.microsoft.com/office/drawing/2014/main" id="{8AD10F19-1C49-4777-B0F9-0A7BDB091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49" name="Line 89">
            <a:extLst>
              <a:ext uri="{FF2B5EF4-FFF2-40B4-BE49-F238E27FC236}">
                <a16:creationId xmlns:a16="http://schemas.microsoft.com/office/drawing/2014/main" id="{DDF384E0-5701-41E6-83C3-673176DF5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50" name="Line 90">
            <a:extLst>
              <a:ext uri="{FF2B5EF4-FFF2-40B4-BE49-F238E27FC236}">
                <a16:creationId xmlns:a16="http://schemas.microsoft.com/office/drawing/2014/main" id="{D21F4E26-D9B0-4944-BBA3-2772C59D4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276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51" name="Line 91">
            <a:extLst>
              <a:ext uri="{FF2B5EF4-FFF2-40B4-BE49-F238E27FC236}">
                <a16:creationId xmlns:a16="http://schemas.microsoft.com/office/drawing/2014/main" id="{F9FA5790-EED6-481C-84C8-27F47657A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286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52" name="Line 92">
            <a:extLst>
              <a:ext uri="{FF2B5EF4-FFF2-40B4-BE49-F238E27FC236}">
                <a16:creationId xmlns:a16="http://schemas.microsoft.com/office/drawing/2014/main" id="{8797F66A-65D9-457C-86D2-3E8980EA78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581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53" name="Line 93">
            <a:extLst>
              <a:ext uri="{FF2B5EF4-FFF2-40B4-BE49-F238E27FC236}">
                <a16:creationId xmlns:a16="http://schemas.microsoft.com/office/drawing/2014/main" id="{15EA66DF-EDEE-4A90-91AF-C3B5870100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429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54" name="Line 94">
            <a:extLst>
              <a:ext uri="{FF2B5EF4-FFF2-40B4-BE49-F238E27FC236}">
                <a16:creationId xmlns:a16="http://schemas.microsoft.com/office/drawing/2014/main" id="{3279AC96-830E-49B4-836B-4C7216E3A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276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45855" name="Rectangle 95">
            <a:extLst>
              <a:ext uri="{FF2B5EF4-FFF2-40B4-BE49-F238E27FC236}">
                <a16:creationId xmlns:a16="http://schemas.microsoft.com/office/drawing/2014/main" id="{8CFAD13F-6456-4B4C-A4FF-D88E3B20A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524000"/>
            <a:ext cx="6248400" cy="44958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5857" name="Text Box 97">
            <a:extLst>
              <a:ext uri="{FF2B5EF4-FFF2-40B4-BE49-F238E27FC236}">
                <a16:creationId xmlns:a16="http://schemas.microsoft.com/office/drawing/2014/main" id="{EFDC84D8-E206-4211-B082-E742146BC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0" y="1549400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800" b="1">
                <a:solidFill>
                  <a:srgbClr val="CC3300"/>
                </a:solidFill>
              </a:rPr>
              <a:t>Z = I</a:t>
            </a:r>
            <a:r>
              <a:rPr lang="en-GB" altLang="en-US" sz="1800" b="1" baseline="-25000">
                <a:solidFill>
                  <a:srgbClr val="CC3300"/>
                </a:solidFill>
              </a:rPr>
              <a:t>0 </a:t>
            </a:r>
            <a:r>
              <a:rPr lang="en-GB" altLang="en-US" sz="1800" b="1">
                <a:solidFill>
                  <a:srgbClr val="CC3300"/>
                </a:solidFill>
              </a:rPr>
              <a:t>/S</a:t>
            </a:r>
            <a:r>
              <a:rPr lang="en-GB" altLang="en-US" sz="1800" b="1" baseline="-25000">
                <a:solidFill>
                  <a:srgbClr val="CC3300"/>
                </a:solidFill>
              </a:rPr>
              <a:t>0</a:t>
            </a:r>
            <a:r>
              <a:rPr lang="en-GB" altLang="en-US" sz="1800" b="1">
                <a:solidFill>
                  <a:srgbClr val="CC3300"/>
                </a:solidFill>
              </a:rPr>
              <a:t>/S</a:t>
            </a:r>
            <a:r>
              <a:rPr lang="en-GB" altLang="en-US" sz="1800" b="1" baseline="-25000">
                <a:solidFill>
                  <a:srgbClr val="CC3300"/>
                </a:solidFill>
              </a:rPr>
              <a:t>1</a:t>
            </a:r>
            <a:r>
              <a:rPr lang="en-GB" altLang="en-US" sz="1800" b="1">
                <a:solidFill>
                  <a:srgbClr val="CC3300"/>
                </a:solidFill>
              </a:rPr>
              <a:t> + I</a:t>
            </a:r>
            <a:r>
              <a:rPr lang="en-GB" altLang="en-US" sz="1800" b="1" baseline="-25000">
                <a:solidFill>
                  <a:srgbClr val="CC3300"/>
                </a:solidFill>
              </a:rPr>
              <a:t>1 </a:t>
            </a:r>
            <a:r>
              <a:rPr lang="en-GB" altLang="en-US" sz="1800" b="1">
                <a:solidFill>
                  <a:srgbClr val="CC3300"/>
                </a:solidFill>
              </a:rPr>
              <a:t>S</a:t>
            </a:r>
            <a:r>
              <a:rPr lang="en-GB" altLang="en-US" sz="1800" b="1" baseline="-25000">
                <a:solidFill>
                  <a:srgbClr val="CC3300"/>
                </a:solidFill>
              </a:rPr>
              <a:t>0</a:t>
            </a:r>
            <a:r>
              <a:rPr lang="en-GB" altLang="en-US" sz="1800" b="1">
                <a:solidFill>
                  <a:srgbClr val="CC3300"/>
                </a:solidFill>
              </a:rPr>
              <a:t>/S</a:t>
            </a:r>
            <a:r>
              <a:rPr lang="en-GB" altLang="en-US" sz="1800" b="1" baseline="-25000">
                <a:solidFill>
                  <a:srgbClr val="CC3300"/>
                </a:solidFill>
              </a:rPr>
              <a:t>1</a:t>
            </a:r>
            <a:r>
              <a:rPr lang="en-GB" altLang="en-US" sz="1800" b="1">
                <a:solidFill>
                  <a:srgbClr val="CC3300"/>
                </a:solidFill>
              </a:rPr>
              <a:t> + I</a:t>
            </a:r>
            <a:r>
              <a:rPr lang="en-GB" altLang="en-US" sz="1800" b="1" baseline="-25000">
                <a:solidFill>
                  <a:srgbClr val="CC3300"/>
                </a:solidFill>
              </a:rPr>
              <a:t>2 </a:t>
            </a:r>
            <a:r>
              <a:rPr lang="en-GB" altLang="en-US" sz="1800" b="1">
                <a:solidFill>
                  <a:srgbClr val="CC3300"/>
                </a:solidFill>
              </a:rPr>
              <a:t>/S</a:t>
            </a:r>
            <a:r>
              <a:rPr lang="en-GB" altLang="en-US" sz="1800" b="1" baseline="-25000">
                <a:solidFill>
                  <a:srgbClr val="CC3300"/>
                </a:solidFill>
              </a:rPr>
              <a:t>0</a:t>
            </a:r>
            <a:r>
              <a:rPr lang="en-GB" altLang="en-US" sz="1800" b="1">
                <a:solidFill>
                  <a:srgbClr val="CC3300"/>
                </a:solidFill>
              </a:rPr>
              <a:t>S</a:t>
            </a:r>
            <a:r>
              <a:rPr lang="en-GB" altLang="en-US" sz="1800" b="1" baseline="-25000">
                <a:solidFill>
                  <a:srgbClr val="CC3300"/>
                </a:solidFill>
              </a:rPr>
              <a:t>1</a:t>
            </a:r>
            <a:r>
              <a:rPr lang="en-GB" altLang="en-US" sz="1800" b="1">
                <a:solidFill>
                  <a:srgbClr val="CC3300"/>
                </a:solidFill>
              </a:rPr>
              <a:t> + I</a:t>
            </a:r>
            <a:r>
              <a:rPr lang="en-GB" altLang="en-US" sz="1800" b="1" baseline="-25000">
                <a:solidFill>
                  <a:srgbClr val="CC3300"/>
                </a:solidFill>
              </a:rPr>
              <a:t>3 </a:t>
            </a:r>
            <a:r>
              <a:rPr lang="en-GB" altLang="en-US" sz="1800" b="1">
                <a:solidFill>
                  <a:srgbClr val="CC3300"/>
                </a:solidFill>
              </a:rPr>
              <a:t>S</a:t>
            </a:r>
            <a:r>
              <a:rPr lang="en-GB" altLang="en-US" sz="1800" b="1" baseline="-25000">
                <a:solidFill>
                  <a:srgbClr val="CC3300"/>
                </a:solidFill>
              </a:rPr>
              <a:t>0</a:t>
            </a:r>
            <a:r>
              <a:rPr lang="en-GB" altLang="en-US" sz="1800" b="1">
                <a:solidFill>
                  <a:srgbClr val="CC3300"/>
                </a:solidFill>
              </a:rPr>
              <a:t>S</a:t>
            </a:r>
            <a:r>
              <a:rPr lang="en-GB" altLang="en-US" sz="1800" b="1" baseline="-25000">
                <a:solidFill>
                  <a:srgbClr val="CC3300"/>
                </a:solidFill>
              </a:rPr>
              <a:t>1</a:t>
            </a:r>
            <a:r>
              <a:rPr lang="en-GB" altLang="en-US" sz="1600" b="1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245859" name="Text Box 99">
            <a:extLst>
              <a:ext uri="{FF2B5EF4-FFF2-40B4-BE49-F238E27FC236}">
                <a16:creationId xmlns:a16="http://schemas.microsoft.com/office/drawing/2014/main" id="{3E0F5626-CDBE-475E-8F44-B37BF8CA4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  <p:sp>
        <p:nvSpPr>
          <p:cNvPr id="245860" name="AutoShape 100">
            <a:extLst>
              <a:ext uri="{FF2B5EF4-FFF2-40B4-BE49-F238E27FC236}">
                <a16:creationId xmlns:a16="http://schemas.microsoft.com/office/drawing/2014/main" id="{3A712C02-F708-417B-9EFC-0F666C0F2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374650"/>
            <a:ext cx="1741488" cy="873125"/>
          </a:xfrm>
          <a:prstGeom prst="wedgeRoundRectCallout">
            <a:avLst>
              <a:gd name="adj1" fmla="val 19097"/>
              <a:gd name="adj2" fmla="val 8836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Try to digest this yourself.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850FD14-9F3B-42FF-B08E-7728A396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8602F97-60D4-4527-B977-A133302B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60A8-B7BF-4DD4-9B6B-7B5E59569522}" type="slidenum">
              <a:rPr lang="en-GB" altLang="en-US"/>
              <a:pPr/>
              <a:t>75</a:t>
            </a:fld>
            <a:endParaRPr lang="en-GB" altLang="en-US" sz="1400"/>
          </a:p>
        </p:txBody>
      </p:sp>
      <p:sp>
        <p:nvSpPr>
          <p:cNvPr id="345090" name="Text Box 2">
            <a:extLst>
              <a:ext uri="{FF2B5EF4-FFF2-40B4-BE49-F238E27FC236}">
                <a16:creationId xmlns:a16="http://schemas.microsoft.com/office/drawing/2014/main" id="{B9CB65CD-1E9D-4BD0-84F9-02220337D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345091" name="Text Box 3">
            <a:extLst>
              <a:ext uri="{FF2B5EF4-FFF2-40B4-BE49-F238E27FC236}">
                <a16:creationId xmlns:a16="http://schemas.microsoft.com/office/drawing/2014/main" id="{33CB79BC-31F5-4664-A88F-5DF488BD9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84150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F8B17A45-B28B-4A82-9B0F-E6489C8EF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850900"/>
            <a:ext cx="7962900" cy="673100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800">
                <a:solidFill>
                  <a:srgbClr val="786DCB"/>
                </a:solidFill>
              </a:rPr>
              <a:t>Next slide introduces 8-Input </a:t>
            </a:r>
            <a:r>
              <a:rPr lang="en-GB" altLang="en-US" sz="2800">
                <a:solidFill>
                  <a:srgbClr val="5E51C1"/>
                </a:solidFill>
              </a:rPr>
              <a:t>74LS151 Multiplexer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53B25D55-AEB8-4027-B116-435B5CFB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B147E020-4F19-4BB4-BECF-1DEB7009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253B-B0C5-4B6D-B54F-E3B69E52A2DD}" type="slidenum">
              <a:rPr lang="en-GB" altLang="en-US"/>
              <a:pPr/>
              <a:t>76</a:t>
            </a:fld>
            <a:endParaRPr lang="en-GB" altLang="en-US" sz="1400"/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F7402379-1EBB-412A-843D-5CE42F250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3675" y="828675"/>
            <a:ext cx="6829425" cy="619125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74LS151 Eight-input Multiplexer</a:t>
            </a:r>
          </a:p>
        </p:txBody>
      </p:sp>
      <p:sp>
        <p:nvSpPr>
          <p:cNvPr id="299011" name="Text Box 3">
            <a:extLst>
              <a:ext uri="{FF2B5EF4-FFF2-40B4-BE49-F238E27FC236}">
                <a16:creationId xmlns:a16="http://schemas.microsoft.com/office/drawing/2014/main" id="{3977E547-3B79-485F-AD2D-89244E710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805488"/>
            <a:ext cx="3033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Figure 9-22 show internal circuit</a:t>
            </a:r>
          </a:p>
        </p:txBody>
      </p:sp>
      <p:sp>
        <p:nvSpPr>
          <p:cNvPr id="299012" name="Rectangle 4">
            <a:extLst>
              <a:ext uri="{FF2B5EF4-FFF2-40B4-BE49-F238E27FC236}">
                <a16:creationId xmlns:a16="http://schemas.microsoft.com/office/drawing/2014/main" id="{7F10C960-23E0-4521-A044-8C6937CD4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844675"/>
            <a:ext cx="1657350" cy="316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99013" name="Oval 5">
            <a:extLst>
              <a:ext uri="{FF2B5EF4-FFF2-40B4-BE49-F238E27FC236}">
                <a16:creationId xmlns:a16="http://schemas.microsoft.com/office/drawing/2014/main" id="{A4469F75-EA44-4A91-AC5E-87809F47C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3827463"/>
            <a:ext cx="152400" cy="15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99014" name="Line 6">
            <a:extLst>
              <a:ext uri="{FF2B5EF4-FFF2-40B4-BE49-F238E27FC236}">
                <a16:creationId xmlns:a16="http://schemas.microsoft.com/office/drawing/2014/main" id="{829B4490-AE3D-42F8-B34B-742161F08E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9150" y="1968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9015" name="Line 7">
            <a:extLst>
              <a:ext uri="{FF2B5EF4-FFF2-40B4-BE49-F238E27FC236}">
                <a16:creationId xmlns:a16="http://schemas.microsoft.com/office/drawing/2014/main" id="{67E15138-7650-4EAB-8977-D1BD69F698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9150" y="21828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9016" name="Line 8">
            <a:extLst>
              <a:ext uri="{FF2B5EF4-FFF2-40B4-BE49-F238E27FC236}">
                <a16:creationId xmlns:a16="http://schemas.microsoft.com/office/drawing/2014/main" id="{4B18CBA9-D13C-4EF8-9151-619B63AEC5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9313" y="23971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9017" name="Line 9">
            <a:extLst>
              <a:ext uri="{FF2B5EF4-FFF2-40B4-BE49-F238E27FC236}">
                <a16:creationId xmlns:a16="http://schemas.microsoft.com/office/drawing/2014/main" id="{C32A07AD-316C-4797-832A-8171F4DA4F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9313" y="26114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9018" name="Line 10">
            <a:extLst>
              <a:ext uri="{FF2B5EF4-FFF2-40B4-BE49-F238E27FC236}">
                <a16:creationId xmlns:a16="http://schemas.microsoft.com/office/drawing/2014/main" id="{9F143FDD-87AB-4084-92F2-7E004D420F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9313" y="28273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9019" name="Line 11">
            <a:extLst>
              <a:ext uri="{FF2B5EF4-FFF2-40B4-BE49-F238E27FC236}">
                <a16:creationId xmlns:a16="http://schemas.microsoft.com/office/drawing/2014/main" id="{8CCCD8F6-4909-45C9-9111-6E5CC8A38E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9313" y="30416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9020" name="Line 12">
            <a:extLst>
              <a:ext uri="{FF2B5EF4-FFF2-40B4-BE49-F238E27FC236}">
                <a16:creationId xmlns:a16="http://schemas.microsoft.com/office/drawing/2014/main" id="{905A322E-C630-4C6C-8DD2-A9BDC893B3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9313" y="325596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9021" name="Line 13">
            <a:extLst>
              <a:ext uri="{FF2B5EF4-FFF2-40B4-BE49-F238E27FC236}">
                <a16:creationId xmlns:a16="http://schemas.microsoft.com/office/drawing/2014/main" id="{E5CFD0F6-0949-4E60-B621-A755D1184D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9313" y="347186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9022" name="AutoShape 14">
            <a:extLst>
              <a:ext uri="{FF2B5EF4-FFF2-40B4-BE49-F238E27FC236}">
                <a16:creationId xmlns:a16="http://schemas.microsoft.com/office/drawing/2014/main" id="{880AECAA-F24C-48ED-938F-AEE2B878158F}"/>
              </a:ext>
            </a:extLst>
          </p:cNvPr>
          <p:cNvSpPr>
            <a:spLocks/>
          </p:cNvSpPr>
          <p:nvPr/>
        </p:nvSpPr>
        <p:spPr bwMode="auto">
          <a:xfrm>
            <a:off x="1865313" y="1976438"/>
            <a:ext cx="152400" cy="1498600"/>
          </a:xfrm>
          <a:prstGeom prst="leftBrace">
            <a:avLst>
              <a:gd name="adj1" fmla="val 81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99023" name="Text Box 15">
            <a:extLst>
              <a:ext uri="{FF2B5EF4-FFF2-40B4-BE49-F238E27FC236}">
                <a16:creationId xmlns:a16="http://schemas.microsoft.com/office/drawing/2014/main" id="{4C66DE50-D66D-4175-87CE-33E59BDF6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5542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FF0000"/>
                </a:solidFill>
              </a:rPr>
              <a:t>8 Data In</a:t>
            </a:r>
          </a:p>
        </p:txBody>
      </p:sp>
      <p:sp>
        <p:nvSpPr>
          <p:cNvPr id="299024" name="Text Box 16">
            <a:extLst>
              <a:ext uri="{FF2B5EF4-FFF2-40B4-BE49-F238E27FC236}">
                <a16:creationId xmlns:a16="http://schemas.microsoft.com/office/drawing/2014/main" id="{02C4AA07-31DA-406C-95DC-481486E1F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916113"/>
            <a:ext cx="431800" cy="171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30000"/>
              </a:lnSpc>
            </a:pPr>
            <a:r>
              <a:rPr lang="en-GB" altLang="en-US" sz="1800" b="1"/>
              <a:t>I</a:t>
            </a:r>
            <a:r>
              <a:rPr lang="en-GB" altLang="en-US" sz="1800" b="1" baseline="-25000"/>
              <a:t>7</a:t>
            </a:r>
          </a:p>
          <a:p>
            <a:pPr algn="l">
              <a:lnSpc>
                <a:spcPct val="30000"/>
              </a:lnSpc>
            </a:pPr>
            <a:r>
              <a:rPr lang="en-GB" altLang="en-US" sz="1800" b="1"/>
              <a:t>I</a:t>
            </a:r>
            <a:r>
              <a:rPr lang="en-GB" altLang="en-US" sz="1800" b="1" baseline="-25000"/>
              <a:t>6</a:t>
            </a:r>
            <a:endParaRPr lang="en-GB" altLang="en-US" sz="1800" b="1"/>
          </a:p>
          <a:p>
            <a:pPr algn="l">
              <a:lnSpc>
                <a:spcPct val="30000"/>
              </a:lnSpc>
            </a:pPr>
            <a:r>
              <a:rPr lang="en-GB" altLang="en-US" sz="1800" b="1"/>
              <a:t>I</a:t>
            </a:r>
            <a:r>
              <a:rPr lang="en-GB" altLang="en-US" sz="1800" b="1" baseline="-25000"/>
              <a:t>5</a:t>
            </a:r>
            <a:endParaRPr lang="en-GB" altLang="en-US" sz="1800" b="1"/>
          </a:p>
          <a:p>
            <a:pPr algn="l">
              <a:lnSpc>
                <a:spcPct val="30000"/>
              </a:lnSpc>
            </a:pPr>
            <a:r>
              <a:rPr lang="en-GB" altLang="en-US" sz="1800" b="1"/>
              <a:t>I</a:t>
            </a:r>
            <a:r>
              <a:rPr lang="en-GB" altLang="en-US" sz="1800" b="1" baseline="-25000"/>
              <a:t>4</a:t>
            </a:r>
            <a:endParaRPr lang="en-GB" altLang="en-US" sz="1800" b="1"/>
          </a:p>
          <a:p>
            <a:pPr algn="l">
              <a:lnSpc>
                <a:spcPct val="30000"/>
              </a:lnSpc>
            </a:pPr>
            <a:r>
              <a:rPr lang="en-GB" altLang="en-US" sz="1800" b="1"/>
              <a:t>I</a:t>
            </a:r>
            <a:r>
              <a:rPr lang="en-GB" altLang="en-US" sz="1800" b="1" baseline="-25000"/>
              <a:t>3</a:t>
            </a:r>
            <a:endParaRPr lang="en-GB" altLang="en-US" sz="1800" b="1"/>
          </a:p>
          <a:p>
            <a:pPr algn="l">
              <a:lnSpc>
                <a:spcPct val="30000"/>
              </a:lnSpc>
            </a:pPr>
            <a:r>
              <a:rPr lang="en-GB" altLang="en-US" sz="1800" b="1"/>
              <a:t>I</a:t>
            </a:r>
            <a:r>
              <a:rPr lang="en-GB" altLang="en-US" sz="1800" b="1" baseline="-25000"/>
              <a:t>2</a:t>
            </a:r>
            <a:endParaRPr lang="en-GB" altLang="en-US" sz="1800" b="1"/>
          </a:p>
          <a:p>
            <a:pPr algn="l">
              <a:lnSpc>
                <a:spcPct val="30000"/>
              </a:lnSpc>
            </a:pPr>
            <a:r>
              <a:rPr lang="en-GB" altLang="en-US" sz="1800" b="1"/>
              <a:t>I</a:t>
            </a:r>
            <a:r>
              <a:rPr lang="en-GB" altLang="en-US" sz="1800" b="1" baseline="-25000"/>
              <a:t>1</a:t>
            </a:r>
            <a:endParaRPr lang="en-GB" altLang="en-US" sz="1800" b="1"/>
          </a:p>
          <a:p>
            <a:pPr algn="l">
              <a:lnSpc>
                <a:spcPct val="30000"/>
              </a:lnSpc>
            </a:pPr>
            <a:r>
              <a:rPr lang="en-GB" altLang="en-US" sz="1800" b="1"/>
              <a:t>I</a:t>
            </a:r>
            <a:r>
              <a:rPr lang="en-GB" altLang="en-US" sz="1800" b="1" baseline="-25000"/>
              <a:t>0</a:t>
            </a:r>
            <a:endParaRPr lang="en-GB" altLang="en-US" sz="1800" b="1"/>
          </a:p>
        </p:txBody>
      </p:sp>
      <p:sp>
        <p:nvSpPr>
          <p:cNvPr id="299025" name="Text Box 17">
            <a:extLst>
              <a:ext uri="{FF2B5EF4-FFF2-40B4-BE49-F238E27FC236}">
                <a16:creationId xmlns:a16="http://schemas.microsoft.com/office/drawing/2014/main" id="{BFE3D7FE-4FBE-4FEA-AAD3-B31320D01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27574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299026" name="Text Box 18">
            <a:extLst>
              <a:ext uri="{FF2B5EF4-FFF2-40B4-BE49-F238E27FC236}">
                <a16:creationId xmlns:a16="http://schemas.microsoft.com/office/drawing/2014/main" id="{91C8F5AF-FF97-4CDA-96CB-2079ECF84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068638"/>
            <a:ext cx="13144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000" b="1"/>
              <a:t>74ALS151</a:t>
            </a:r>
          </a:p>
          <a:p>
            <a:pPr algn="l"/>
            <a:r>
              <a:rPr lang="en-GB" altLang="en-US" sz="2000" b="1"/>
              <a:t>MUX</a:t>
            </a:r>
          </a:p>
        </p:txBody>
      </p:sp>
      <p:sp>
        <p:nvSpPr>
          <p:cNvPr id="299027" name="Text Box 19">
            <a:extLst>
              <a:ext uri="{FF2B5EF4-FFF2-40B4-BE49-F238E27FC236}">
                <a16:creationId xmlns:a16="http://schemas.microsoft.com/office/drawing/2014/main" id="{82C8C7B4-C6EC-45C8-8625-5C633F34F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3" y="3632200"/>
            <a:ext cx="431800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30000"/>
              </a:lnSpc>
            </a:pPr>
            <a:endParaRPr lang="en-GB" altLang="en-US" sz="1600" b="1"/>
          </a:p>
          <a:p>
            <a:pPr algn="l">
              <a:lnSpc>
                <a:spcPct val="30000"/>
              </a:lnSpc>
            </a:pPr>
            <a:r>
              <a:rPr lang="en-GB" altLang="en-US" sz="1800" b="1"/>
              <a:t>/E</a:t>
            </a:r>
          </a:p>
          <a:p>
            <a:pPr algn="l">
              <a:lnSpc>
                <a:spcPct val="30000"/>
              </a:lnSpc>
            </a:pPr>
            <a:endParaRPr lang="en-GB" altLang="en-US" sz="1800" b="1"/>
          </a:p>
          <a:p>
            <a:pPr algn="l">
              <a:lnSpc>
                <a:spcPct val="30000"/>
              </a:lnSpc>
            </a:pPr>
            <a:r>
              <a:rPr lang="en-GB" altLang="en-US" sz="1800" b="1"/>
              <a:t>S</a:t>
            </a:r>
            <a:r>
              <a:rPr lang="en-GB" altLang="en-US" sz="1800" b="1" baseline="-25000"/>
              <a:t>2</a:t>
            </a:r>
            <a:endParaRPr lang="en-GB" altLang="en-US" sz="1800" b="1"/>
          </a:p>
          <a:p>
            <a:pPr algn="l">
              <a:lnSpc>
                <a:spcPct val="30000"/>
              </a:lnSpc>
            </a:pPr>
            <a:r>
              <a:rPr lang="en-GB" altLang="en-US" sz="1800" b="1"/>
              <a:t>S</a:t>
            </a:r>
            <a:r>
              <a:rPr lang="en-GB" altLang="en-US" sz="1800" b="1" baseline="-25000"/>
              <a:t>1</a:t>
            </a:r>
            <a:endParaRPr lang="en-GB" altLang="en-US" sz="1800" b="1"/>
          </a:p>
          <a:p>
            <a:pPr algn="l">
              <a:lnSpc>
                <a:spcPct val="30000"/>
              </a:lnSpc>
            </a:pPr>
            <a:r>
              <a:rPr lang="en-GB" altLang="en-US" sz="1800" b="1"/>
              <a:t>S</a:t>
            </a:r>
            <a:r>
              <a:rPr lang="en-GB" altLang="en-US" sz="1800" b="1" baseline="-25000"/>
              <a:t>0</a:t>
            </a:r>
            <a:endParaRPr lang="en-GB" altLang="en-US" sz="1800" b="1"/>
          </a:p>
        </p:txBody>
      </p:sp>
      <p:sp>
        <p:nvSpPr>
          <p:cNvPr id="299028" name="Line 20">
            <a:extLst>
              <a:ext uri="{FF2B5EF4-FFF2-40B4-BE49-F238E27FC236}">
                <a16:creationId xmlns:a16="http://schemas.microsoft.com/office/drawing/2014/main" id="{90C6D155-738B-4652-BF93-DA371C4226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9150" y="436086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9029" name="Line 21">
            <a:extLst>
              <a:ext uri="{FF2B5EF4-FFF2-40B4-BE49-F238E27FC236}">
                <a16:creationId xmlns:a16="http://schemas.microsoft.com/office/drawing/2014/main" id="{87AB287A-C9B7-4708-A589-AE9536C2D1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9150" y="457676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9030" name="Line 22">
            <a:extLst>
              <a:ext uri="{FF2B5EF4-FFF2-40B4-BE49-F238E27FC236}">
                <a16:creationId xmlns:a16="http://schemas.microsoft.com/office/drawing/2014/main" id="{F085D4EA-F8CE-4A6F-BBE2-A91917A0ED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9150" y="479266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9031" name="Line 23">
            <a:extLst>
              <a:ext uri="{FF2B5EF4-FFF2-40B4-BE49-F238E27FC236}">
                <a16:creationId xmlns:a16="http://schemas.microsoft.com/office/drawing/2014/main" id="{3C2D86FC-480E-4A7B-AF0E-043DC4DC2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29241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9032" name="Line 24">
            <a:extLst>
              <a:ext uri="{FF2B5EF4-FFF2-40B4-BE49-F238E27FC236}">
                <a16:creationId xmlns:a16="http://schemas.microsoft.com/office/drawing/2014/main" id="{C613ABDB-33E1-46D9-BC65-83432D730D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8350" y="38989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9033" name="Text Box 25">
            <a:extLst>
              <a:ext uri="{FF2B5EF4-FFF2-40B4-BE49-F238E27FC236}">
                <a16:creationId xmlns:a16="http://schemas.microsoft.com/office/drawing/2014/main" id="{2A6CF2FB-E6BE-494F-9B73-4B022083C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1730375"/>
            <a:ext cx="3443287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FF0000"/>
                </a:solidFill>
              </a:rPr>
              <a:t>/E</a:t>
            </a:r>
            <a:r>
              <a:rPr lang="en-GB" altLang="en-US" sz="1800" b="1">
                <a:solidFill>
                  <a:srgbClr val="786DCB"/>
                </a:solidFill>
              </a:rPr>
              <a:t>     S2      S1    S0    Z    /Z</a:t>
            </a:r>
            <a:r>
              <a:rPr lang="en-GB" altLang="en-US" sz="1800" b="1" u="sng">
                <a:solidFill>
                  <a:srgbClr val="786DCB"/>
                </a:solidFill>
              </a:rPr>
              <a:t>         </a:t>
            </a:r>
          </a:p>
          <a:p>
            <a:pPr>
              <a:spcBef>
                <a:spcPct val="50000"/>
              </a:spcBef>
              <a:buFontTx/>
              <a:buAutoNum type="arabicPlain"/>
            </a:pPr>
            <a:r>
              <a:rPr lang="en-GB" altLang="en-US" sz="1800" b="1">
                <a:solidFill>
                  <a:srgbClr val="786DCB"/>
                </a:solidFill>
              </a:rPr>
              <a:t>X       X      X      0      1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0       0        0       0     I0    /I0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0       0        0       1     I1    /I1 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0       0        1       0     I2    /I2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0       0        1       1     I3    /I3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0       1        0       0     I4    /I4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0       1        0       1     I5    /I5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0       1        1       0     I6    /I6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0       1        1       1     I7    /I7</a:t>
            </a:r>
          </a:p>
        </p:txBody>
      </p:sp>
      <p:sp>
        <p:nvSpPr>
          <p:cNvPr id="299034" name="Oval 26">
            <a:extLst>
              <a:ext uri="{FF2B5EF4-FFF2-40B4-BE49-F238E27FC236}">
                <a16:creationId xmlns:a16="http://schemas.microsoft.com/office/drawing/2014/main" id="{C9135DBC-E9E8-49D7-A7D3-6AD87CE90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573463"/>
            <a:ext cx="144462" cy="1428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99035" name="Line 27">
            <a:extLst>
              <a:ext uri="{FF2B5EF4-FFF2-40B4-BE49-F238E27FC236}">
                <a16:creationId xmlns:a16="http://schemas.microsoft.com/office/drawing/2014/main" id="{47195F70-8FE3-418C-AC75-0212AD408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6449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9036" name="Text Box 28">
            <a:extLst>
              <a:ext uri="{FF2B5EF4-FFF2-40B4-BE49-F238E27FC236}">
                <a16:creationId xmlns:a16="http://schemas.microsoft.com/office/drawing/2014/main" id="{75D15E7B-ADA4-4242-B1C9-F8816C329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163" y="3425825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/>
              <a:t>/Z</a:t>
            </a:r>
          </a:p>
        </p:txBody>
      </p:sp>
      <p:sp>
        <p:nvSpPr>
          <p:cNvPr id="299037" name="Line 29">
            <a:extLst>
              <a:ext uri="{FF2B5EF4-FFF2-40B4-BE49-F238E27FC236}">
                <a16:creationId xmlns:a16="http://schemas.microsoft.com/office/drawing/2014/main" id="{8A1A1F20-C7E7-4F7C-8145-112C38C57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2688" y="1582738"/>
            <a:ext cx="0" cy="427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9038" name="Text Box 30">
            <a:extLst>
              <a:ext uri="{FF2B5EF4-FFF2-40B4-BE49-F238E27FC236}">
                <a16:creationId xmlns:a16="http://schemas.microsoft.com/office/drawing/2014/main" id="{A13D778D-FF00-4A6C-B21B-9859C2969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  <p:sp>
        <p:nvSpPr>
          <p:cNvPr id="299039" name="Line 31">
            <a:extLst>
              <a:ext uri="{FF2B5EF4-FFF2-40B4-BE49-F238E27FC236}">
                <a16:creationId xmlns:a16="http://schemas.microsoft.com/office/drawing/2014/main" id="{F2DE015A-B929-45D1-A43E-6DD0A1BDB5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120900"/>
            <a:ext cx="346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9040" name="Text Box 32">
            <a:extLst>
              <a:ext uri="{FF2B5EF4-FFF2-40B4-BE49-F238E27FC236}">
                <a16:creationId xmlns:a16="http://schemas.microsoft.com/office/drawing/2014/main" id="{8E16AB79-8504-47CD-8945-30A7B42D5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3709988"/>
            <a:ext cx="104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FF0000"/>
                </a:solidFill>
              </a:rPr>
              <a:t>1 Enable</a:t>
            </a:r>
          </a:p>
        </p:txBody>
      </p:sp>
      <p:sp>
        <p:nvSpPr>
          <p:cNvPr id="299041" name="Text Box 33">
            <a:extLst>
              <a:ext uri="{FF2B5EF4-FFF2-40B4-BE49-F238E27FC236}">
                <a16:creationId xmlns:a16="http://schemas.microsoft.com/office/drawing/2014/main" id="{72166745-D801-40B7-A69D-BEB9AA9C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439578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800" b="1">
                <a:solidFill>
                  <a:srgbClr val="FF0000"/>
                </a:solidFill>
              </a:rPr>
              <a:t>3 Select Inputs</a:t>
            </a:r>
          </a:p>
        </p:txBody>
      </p:sp>
      <p:sp>
        <p:nvSpPr>
          <p:cNvPr id="299042" name="AutoShape 34">
            <a:extLst>
              <a:ext uri="{FF2B5EF4-FFF2-40B4-BE49-F238E27FC236}">
                <a16:creationId xmlns:a16="http://schemas.microsoft.com/office/drawing/2014/main" id="{C48E58BE-82D0-4FB4-BA33-3BC574B15E29}"/>
              </a:ext>
            </a:extLst>
          </p:cNvPr>
          <p:cNvSpPr>
            <a:spLocks/>
          </p:cNvSpPr>
          <p:nvPr/>
        </p:nvSpPr>
        <p:spPr bwMode="auto">
          <a:xfrm>
            <a:off x="1954213" y="4275138"/>
            <a:ext cx="101600" cy="584200"/>
          </a:xfrm>
          <a:prstGeom prst="lef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3" grpId="0"/>
      <p:bldP spid="299040" grpId="0"/>
      <p:bldP spid="29904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8EA8DC9-24EB-4E8D-9507-6F417754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4587BDA-75E7-4000-B91B-C6BC2003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880F-1441-4B62-AA7F-585B060D17C7}" type="slidenum">
              <a:rPr lang="en-GB" altLang="en-US"/>
              <a:pPr/>
              <a:t>77</a:t>
            </a:fld>
            <a:endParaRPr lang="en-GB" altLang="en-US" sz="1400"/>
          </a:p>
        </p:txBody>
      </p:sp>
      <p:sp>
        <p:nvSpPr>
          <p:cNvPr id="248891" name="Text Box 59">
            <a:extLst>
              <a:ext uri="{FF2B5EF4-FFF2-40B4-BE49-F238E27FC236}">
                <a16:creationId xmlns:a16="http://schemas.microsoft.com/office/drawing/2014/main" id="{0A286EEE-5128-4275-A6AC-89CF96A72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790575"/>
            <a:ext cx="513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/>
              <a:t>Using 74151S, design a </a:t>
            </a:r>
            <a:r>
              <a:rPr lang="en-GB" altLang="en-US" sz="2400" b="1" u="sng"/>
              <a:t>16</a:t>
            </a:r>
            <a:r>
              <a:rPr lang="en-GB" altLang="en-US" sz="2400" b="1"/>
              <a:t>-input MUX</a:t>
            </a:r>
          </a:p>
        </p:txBody>
      </p:sp>
      <p:sp>
        <p:nvSpPr>
          <p:cNvPr id="248892" name="Rectangle 60">
            <a:extLst>
              <a:ext uri="{FF2B5EF4-FFF2-40B4-BE49-F238E27FC236}">
                <a16:creationId xmlns:a16="http://schemas.microsoft.com/office/drawing/2014/main" id="{F35B1376-581F-4979-B605-CD7C3C1D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38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70000"/>
              </a:lnSpc>
            </a:pPr>
            <a:endParaRPr lang="en-US" altLang="en-US" sz="4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48894" name="Group 62">
            <a:extLst>
              <a:ext uri="{FF2B5EF4-FFF2-40B4-BE49-F238E27FC236}">
                <a16:creationId xmlns:a16="http://schemas.microsoft.com/office/drawing/2014/main" id="{0144DB30-9E97-421B-87DA-AD3769269EB1}"/>
              </a:ext>
            </a:extLst>
          </p:cNvPr>
          <p:cNvGrpSpPr>
            <a:grpSpLocks/>
          </p:cNvGrpSpPr>
          <p:nvPr/>
        </p:nvGrpSpPr>
        <p:grpSpPr bwMode="auto">
          <a:xfrm>
            <a:off x="763588" y="744538"/>
            <a:ext cx="652462" cy="657225"/>
            <a:chOff x="1020" y="1344"/>
            <a:chExt cx="411" cy="414"/>
          </a:xfrm>
        </p:grpSpPr>
        <p:sp>
          <p:nvSpPr>
            <p:cNvPr id="248895" name="Rectangle 63">
              <a:extLst>
                <a:ext uri="{FF2B5EF4-FFF2-40B4-BE49-F238E27FC236}">
                  <a16:creationId xmlns:a16="http://schemas.microsoft.com/office/drawing/2014/main" id="{B1D5BDBD-2688-4AC9-AF96-14683D03D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48896" name="AutoShape 64">
              <a:extLst>
                <a:ext uri="{FF2B5EF4-FFF2-40B4-BE49-F238E27FC236}">
                  <a16:creationId xmlns:a16="http://schemas.microsoft.com/office/drawing/2014/main" id="{4195C67C-7F55-4DE7-A59A-CE2265BC52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48897" name="Line 65">
              <a:extLst>
                <a:ext uri="{FF2B5EF4-FFF2-40B4-BE49-F238E27FC236}">
                  <a16:creationId xmlns:a16="http://schemas.microsoft.com/office/drawing/2014/main" id="{1A1C1755-9E35-4DF4-8704-2AAB0DEF6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48898" name="Text Box 66">
            <a:extLst>
              <a:ext uri="{FF2B5EF4-FFF2-40B4-BE49-F238E27FC236}">
                <a16:creationId xmlns:a16="http://schemas.microsoft.com/office/drawing/2014/main" id="{E1B2B24B-77E9-4004-9B17-C9E7A91C9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92D16447-0E6E-4D99-83DF-74165930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BAADECCF-E358-405C-BF64-F12B0025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2E28-6CBD-4EDC-A520-E98FAC99B30A}" type="slidenum">
              <a:rPr lang="en-GB" altLang="en-US"/>
              <a:pPr/>
              <a:t>78</a:t>
            </a:fld>
            <a:endParaRPr lang="en-GB" altLang="en-US" sz="1400"/>
          </a:p>
        </p:txBody>
      </p:sp>
      <p:sp>
        <p:nvSpPr>
          <p:cNvPr id="374786" name="Text Box 2">
            <a:extLst>
              <a:ext uri="{FF2B5EF4-FFF2-40B4-BE49-F238E27FC236}">
                <a16:creationId xmlns:a16="http://schemas.microsoft.com/office/drawing/2014/main" id="{A2A9E718-4DC5-4006-A2AD-4D1D9CC35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790575"/>
            <a:ext cx="513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/>
              <a:t>Using 74151S, design a 16-input MUX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31B2358A-AF69-4321-BF91-41B92A6AC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38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70000"/>
              </a:lnSpc>
            </a:pPr>
            <a:endParaRPr lang="en-US" altLang="en-US" sz="4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74788" name="Group 4">
            <a:extLst>
              <a:ext uri="{FF2B5EF4-FFF2-40B4-BE49-F238E27FC236}">
                <a16:creationId xmlns:a16="http://schemas.microsoft.com/office/drawing/2014/main" id="{50B2FC98-E908-4017-B140-449ED13BE695}"/>
              </a:ext>
            </a:extLst>
          </p:cNvPr>
          <p:cNvGrpSpPr>
            <a:grpSpLocks/>
          </p:cNvGrpSpPr>
          <p:nvPr/>
        </p:nvGrpSpPr>
        <p:grpSpPr bwMode="auto">
          <a:xfrm>
            <a:off x="763588" y="744538"/>
            <a:ext cx="652462" cy="657225"/>
            <a:chOff x="1020" y="1344"/>
            <a:chExt cx="411" cy="414"/>
          </a:xfrm>
        </p:grpSpPr>
        <p:sp>
          <p:nvSpPr>
            <p:cNvPr id="374789" name="Rectangle 5">
              <a:extLst>
                <a:ext uri="{FF2B5EF4-FFF2-40B4-BE49-F238E27FC236}">
                  <a16:creationId xmlns:a16="http://schemas.microsoft.com/office/drawing/2014/main" id="{A2E12C39-BDCD-4AA6-9F9D-12A235A825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4790" name="AutoShape 6">
              <a:extLst>
                <a:ext uri="{FF2B5EF4-FFF2-40B4-BE49-F238E27FC236}">
                  <a16:creationId xmlns:a16="http://schemas.microsoft.com/office/drawing/2014/main" id="{490BD898-074F-443E-A7A5-E74442D1FB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4791" name="Line 7">
              <a:extLst>
                <a:ext uri="{FF2B5EF4-FFF2-40B4-BE49-F238E27FC236}">
                  <a16:creationId xmlns:a16="http://schemas.microsoft.com/office/drawing/2014/main" id="{E6948998-757D-4C91-BE05-B5CD33B10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74792" name="Text Box 8">
            <a:extLst>
              <a:ext uri="{FF2B5EF4-FFF2-40B4-BE49-F238E27FC236}">
                <a16:creationId xmlns:a16="http://schemas.microsoft.com/office/drawing/2014/main" id="{617B4283-6EFE-46DE-81B6-97B06141F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  <p:sp>
        <p:nvSpPr>
          <p:cNvPr id="374793" name="AutoShape 9">
            <a:extLst>
              <a:ext uri="{FF2B5EF4-FFF2-40B4-BE49-F238E27FC236}">
                <a16:creationId xmlns:a16="http://schemas.microsoft.com/office/drawing/2014/main" id="{079E3901-CBB7-4668-840C-8768BA60B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403350"/>
            <a:ext cx="3598863" cy="723900"/>
          </a:xfrm>
          <a:prstGeom prst="wedgeRoundRectCallout">
            <a:avLst>
              <a:gd name="adj1" fmla="val -54764"/>
              <a:gd name="adj2" fmla="val 39694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/>
              <a:t>Since each 74151 has only 8 inputs, we will need </a:t>
            </a:r>
            <a:r>
              <a:rPr lang="en-GB" altLang="en-US" sz="2000" b="1">
                <a:solidFill>
                  <a:srgbClr val="FF0000"/>
                </a:solidFill>
              </a:rPr>
              <a:t>2</a:t>
            </a:r>
            <a:r>
              <a:rPr lang="en-GB" altLang="en-US" sz="2000" b="1"/>
              <a:t>  74151.</a:t>
            </a:r>
          </a:p>
          <a:p>
            <a:endParaRPr lang="en-GB" altLang="en-US" sz="2000" b="1"/>
          </a:p>
        </p:txBody>
      </p:sp>
      <p:sp>
        <p:nvSpPr>
          <p:cNvPr id="374794" name="AutoShape 10">
            <a:extLst>
              <a:ext uri="{FF2B5EF4-FFF2-40B4-BE49-F238E27FC236}">
                <a16:creationId xmlns:a16="http://schemas.microsoft.com/office/drawing/2014/main" id="{BC3CDC15-5B9D-4351-B922-688ADB24C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2266950"/>
            <a:ext cx="3802063" cy="1028700"/>
          </a:xfrm>
          <a:prstGeom prst="wedgeRoundRectCallout">
            <a:avLst>
              <a:gd name="adj1" fmla="val -54176"/>
              <a:gd name="adj2" fmla="val 43981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/>
              <a:t>To be able to select one out of 16 inputs, we need a </a:t>
            </a:r>
            <a:r>
              <a:rPr lang="en-GB" altLang="en-US" sz="2000" b="1">
                <a:solidFill>
                  <a:srgbClr val="FF0000"/>
                </a:solidFill>
              </a:rPr>
              <a:t>4-bit</a:t>
            </a:r>
            <a:r>
              <a:rPr lang="en-GB" altLang="en-US" sz="2000" b="1"/>
              <a:t> selection code.</a:t>
            </a:r>
          </a:p>
        </p:txBody>
      </p:sp>
      <p:sp>
        <p:nvSpPr>
          <p:cNvPr id="374795" name="AutoShape 11">
            <a:extLst>
              <a:ext uri="{FF2B5EF4-FFF2-40B4-BE49-F238E27FC236}">
                <a16:creationId xmlns:a16="http://schemas.microsoft.com/office/drawing/2014/main" id="{A0FC376C-D60C-4A53-BC4F-8F7AA1D64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3371850"/>
            <a:ext cx="4259263" cy="1524000"/>
          </a:xfrm>
          <a:prstGeom prst="wedgeRoundRectCallout">
            <a:avLst>
              <a:gd name="adj1" fmla="val -52532"/>
              <a:gd name="adj2" fmla="val 3510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/>
              <a:t>We can make use of the </a:t>
            </a:r>
            <a:r>
              <a:rPr lang="en-GB" altLang="en-US" sz="2000" b="1">
                <a:solidFill>
                  <a:srgbClr val="FF0000"/>
                </a:solidFill>
              </a:rPr>
              <a:t>‘/E’</a:t>
            </a:r>
            <a:r>
              <a:rPr lang="en-GB" altLang="en-US" sz="2000" b="1"/>
              <a:t> input (as the MSB of the selection code.) In fact ‘/E’ is used to select which 74151 to be enabled.</a:t>
            </a:r>
          </a:p>
        </p:txBody>
      </p:sp>
      <p:sp>
        <p:nvSpPr>
          <p:cNvPr id="374796" name="AutoShape 12">
            <a:extLst>
              <a:ext uri="{FF2B5EF4-FFF2-40B4-BE49-F238E27FC236}">
                <a16:creationId xmlns:a16="http://schemas.microsoft.com/office/drawing/2014/main" id="{828B9080-3B58-4F0F-83D9-6E757C222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1339850"/>
            <a:ext cx="2354263" cy="889000"/>
          </a:xfrm>
          <a:prstGeom prst="wedgeRoundRectCallout">
            <a:avLst>
              <a:gd name="adj1" fmla="val 57620"/>
              <a:gd name="adj2" fmla="val 55894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>
                <a:solidFill>
                  <a:srgbClr val="2D953C"/>
                </a:solidFill>
              </a:rPr>
              <a:t>How many 74151 do we need?</a:t>
            </a:r>
          </a:p>
        </p:txBody>
      </p:sp>
      <p:sp>
        <p:nvSpPr>
          <p:cNvPr id="374797" name="AutoShape 13">
            <a:extLst>
              <a:ext uri="{FF2B5EF4-FFF2-40B4-BE49-F238E27FC236}">
                <a16:creationId xmlns:a16="http://schemas.microsoft.com/office/drawing/2014/main" id="{647EE872-D1DA-44CC-804D-C67FAEC51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3384550"/>
            <a:ext cx="2354263" cy="1168400"/>
          </a:xfrm>
          <a:prstGeom prst="wedgeRoundRectCallout">
            <a:avLst>
              <a:gd name="adj1" fmla="val 58699"/>
              <a:gd name="adj2" fmla="val 41440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>
                <a:solidFill>
                  <a:srgbClr val="2D953C"/>
                </a:solidFill>
              </a:rPr>
              <a:t>But every 74151 only allow a 3-bit selection code?</a:t>
            </a:r>
          </a:p>
        </p:txBody>
      </p:sp>
      <p:sp>
        <p:nvSpPr>
          <p:cNvPr id="374798" name="AutoShape 14">
            <a:extLst>
              <a:ext uri="{FF2B5EF4-FFF2-40B4-BE49-F238E27FC236}">
                <a16:creationId xmlns:a16="http://schemas.microsoft.com/office/drawing/2014/main" id="{C97D8F2E-0BC9-4821-9FEF-6633F64BC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2292350"/>
            <a:ext cx="2176463" cy="1028700"/>
          </a:xfrm>
          <a:prstGeom prst="wedgeRoundRectCallout">
            <a:avLst>
              <a:gd name="adj1" fmla="val 68162"/>
              <a:gd name="adj2" fmla="val 48921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>
                <a:solidFill>
                  <a:srgbClr val="2D953C"/>
                </a:solidFill>
              </a:rPr>
              <a:t>How do we select one out of 16 inputs?</a:t>
            </a:r>
          </a:p>
        </p:txBody>
      </p:sp>
      <p:sp>
        <p:nvSpPr>
          <p:cNvPr id="374799" name="AutoShape 15">
            <a:extLst>
              <a:ext uri="{FF2B5EF4-FFF2-40B4-BE49-F238E27FC236}">
                <a16:creationId xmlns:a16="http://schemas.microsoft.com/office/drawing/2014/main" id="{F745A2BF-0B60-4EA4-90ED-4E44525FC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4629150"/>
            <a:ext cx="2392363" cy="1358900"/>
          </a:xfrm>
          <a:prstGeom prst="wedgeRoundRectCallout">
            <a:avLst>
              <a:gd name="adj1" fmla="val 59620"/>
              <a:gd name="adj2" fmla="val 8995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>
                <a:solidFill>
                  <a:srgbClr val="2D953C"/>
                </a:solidFill>
              </a:rPr>
              <a:t>Hmm… how do I combine the output from the 2 74151?</a:t>
            </a:r>
          </a:p>
        </p:txBody>
      </p:sp>
      <p:sp>
        <p:nvSpPr>
          <p:cNvPr id="374800" name="AutoShape 16">
            <a:extLst>
              <a:ext uri="{FF2B5EF4-FFF2-40B4-BE49-F238E27FC236}">
                <a16:creationId xmlns:a16="http://schemas.microsoft.com/office/drawing/2014/main" id="{D21DE7A5-60E3-43B1-83EA-0B98E55D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4959350"/>
            <a:ext cx="3954463" cy="1054100"/>
          </a:xfrm>
          <a:prstGeom prst="wedgeRoundRectCallout">
            <a:avLst>
              <a:gd name="adj1" fmla="val -57870"/>
              <a:gd name="adj2" fmla="val 15213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/>
              <a:t>Since at any one time, only one 74151 is enabled, we can </a:t>
            </a:r>
            <a:r>
              <a:rPr lang="en-GB" altLang="en-US" sz="2000" b="1">
                <a:solidFill>
                  <a:srgbClr val="FF0000"/>
                </a:solidFill>
              </a:rPr>
              <a:t>OR</a:t>
            </a:r>
            <a:r>
              <a:rPr lang="en-GB" altLang="en-US" sz="2000" b="1"/>
              <a:t> the ‘Z’ from the 2   74151.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3" grpId="0" animBg="1"/>
      <p:bldP spid="374794" grpId="0" animBg="1"/>
      <p:bldP spid="374795" grpId="0" animBg="1"/>
      <p:bldP spid="374796" grpId="0" animBg="1"/>
      <p:bldP spid="374797" grpId="0" animBg="1"/>
      <p:bldP spid="374798" grpId="0" animBg="1"/>
      <p:bldP spid="374799" grpId="0" animBg="1"/>
      <p:bldP spid="37480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ooter Placeholder 3">
            <a:extLst>
              <a:ext uri="{FF2B5EF4-FFF2-40B4-BE49-F238E27FC236}">
                <a16:creationId xmlns:a16="http://schemas.microsoft.com/office/drawing/2014/main" id="{51A6B9C0-9BC5-4FD4-8CAC-DB9ED368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93" name="Slide Number Placeholder 4">
            <a:extLst>
              <a:ext uri="{FF2B5EF4-FFF2-40B4-BE49-F238E27FC236}">
                <a16:creationId xmlns:a16="http://schemas.microsoft.com/office/drawing/2014/main" id="{D63A542F-7DD9-4A7B-AF54-F06FD605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21C2-3893-4BE4-B202-AC0EB0D1A546}" type="slidenum">
              <a:rPr lang="en-GB" altLang="en-US"/>
              <a:pPr/>
              <a:t>79</a:t>
            </a:fld>
            <a:endParaRPr lang="en-GB" altLang="en-US" sz="1400"/>
          </a:p>
        </p:txBody>
      </p:sp>
      <p:sp>
        <p:nvSpPr>
          <p:cNvPr id="375810" name="Text Box 2">
            <a:extLst>
              <a:ext uri="{FF2B5EF4-FFF2-40B4-BE49-F238E27FC236}">
                <a16:creationId xmlns:a16="http://schemas.microsoft.com/office/drawing/2014/main" id="{6FFBB7A0-F8C4-42E2-8DCA-9BFF3FF15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1593850"/>
            <a:ext cx="4714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altLang="en-US" sz="2000" b="1">
                <a:solidFill>
                  <a:schemeClr val="tx1"/>
                </a:solidFill>
              </a:rPr>
              <a:t>S</a:t>
            </a:r>
            <a:r>
              <a:rPr lang="en-GB" altLang="en-US" sz="2000" b="1" baseline="-25000">
                <a:solidFill>
                  <a:schemeClr val="tx1"/>
                </a:solidFill>
              </a:rPr>
              <a:t>3</a:t>
            </a:r>
            <a:endParaRPr lang="en-GB" altLang="en-US" sz="2000" b="1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</a:pPr>
            <a:r>
              <a:rPr lang="en-GB" altLang="en-US" sz="2000" b="1">
                <a:solidFill>
                  <a:schemeClr val="tx1"/>
                </a:solidFill>
              </a:rPr>
              <a:t>S</a:t>
            </a:r>
            <a:r>
              <a:rPr lang="en-GB" altLang="en-US" sz="2000" b="1" baseline="-25000">
                <a:solidFill>
                  <a:schemeClr val="tx1"/>
                </a:solidFill>
              </a:rPr>
              <a:t>2</a:t>
            </a:r>
            <a:endParaRPr lang="en-GB" altLang="en-US" sz="2000" b="1">
              <a:solidFill>
                <a:schemeClr val="tx1"/>
              </a:solidFill>
            </a:endParaRPr>
          </a:p>
          <a:p>
            <a:pPr algn="l" eaLnBrk="0" hangingPunct="0">
              <a:spcBef>
                <a:spcPct val="0"/>
              </a:spcBef>
            </a:pPr>
            <a:r>
              <a:rPr lang="en-GB" altLang="en-US" sz="2000" b="1">
                <a:solidFill>
                  <a:schemeClr val="tx1"/>
                </a:solidFill>
              </a:rPr>
              <a:t>S</a:t>
            </a:r>
            <a:r>
              <a:rPr lang="en-GB" altLang="en-US" sz="2000" b="1" baseline="-25000">
                <a:solidFill>
                  <a:schemeClr val="tx1"/>
                </a:solidFill>
              </a:rPr>
              <a:t>1</a:t>
            </a:r>
            <a:r>
              <a:rPr lang="en-GB" altLang="en-US" sz="2000" b="1">
                <a:solidFill>
                  <a:schemeClr val="tx1"/>
                </a:solidFill>
              </a:rPr>
              <a:t> </a:t>
            </a:r>
          </a:p>
          <a:p>
            <a:pPr algn="l" eaLnBrk="0" hangingPunct="0">
              <a:spcBef>
                <a:spcPct val="0"/>
              </a:spcBef>
            </a:pPr>
            <a:r>
              <a:rPr lang="en-GB" altLang="en-US" sz="2000" b="1">
                <a:solidFill>
                  <a:schemeClr val="tx1"/>
                </a:solidFill>
              </a:rPr>
              <a:t>S</a:t>
            </a:r>
            <a:r>
              <a:rPr lang="en-GB" altLang="en-US" sz="2000" b="1" baseline="-2500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375811" name="Group 3">
            <a:extLst>
              <a:ext uri="{FF2B5EF4-FFF2-40B4-BE49-F238E27FC236}">
                <a16:creationId xmlns:a16="http://schemas.microsoft.com/office/drawing/2014/main" id="{84795660-16B1-4D96-9A9B-45380BCE3D01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735013"/>
            <a:ext cx="652463" cy="657225"/>
            <a:chOff x="1020" y="1344"/>
            <a:chExt cx="411" cy="414"/>
          </a:xfrm>
        </p:grpSpPr>
        <p:sp>
          <p:nvSpPr>
            <p:cNvPr id="375812" name="Rectangle 4">
              <a:extLst>
                <a:ext uri="{FF2B5EF4-FFF2-40B4-BE49-F238E27FC236}">
                  <a16:creationId xmlns:a16="http://schemas.microsoft.com/office/drawing/2014/main" id="{F46C1010-7A86-4589-AEC4-15614C17D1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5813" name="AutoShape 5">
              <a:extLst>
                <a:ext uri="{FF2B5EF4-FFF2-40B4-BE49-F238E27FC236}">
                  <a16:creationId xmlns:a16="http://schemas.microsoft.com/office/drawing/2014/main" id="{F884071B-8E04-4052-819A-8FE9DEAC1C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5814" name="Line 6">
              <a:extLst>
                <a:ext uri="{FF2B5EF4-FFF2-40B4-BE49-F238E27FC236}">
                  <a16:creationId xmlns:a16="http://schemas.microsoft.com/office/drawing/2014/main" id="{33E69C7D-1AF2-414B-A60B-473D9839A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75815" name="Text Box 7">
            <a:extLst>
              <a:ext uri="{FF2B5EF4-FFF2-40B4-BE49-F238E27FC236}">
                <a16:creationId xmlns:a16="http://schemas.microsoft.com/office/drawing/2014/main" id="{6A0CC6D0-6ECF-47CE-8956-F3B317B05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  <p:sp>
        <p:nvSpPr>
          <p:cNvPr id="375816" name="Text Box 8">
            <a:extLst>
              <a:ext uri="{FF2B5EF4-FFF2-40B4-BE49-F238E27FC236}">
                <a16:creationId xmlns:a16="http://schemas.microsoft.com/office/drawing/2014/main" id="{DB1E7597-739F-4356-9952-FB8B3754F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790575"/>
            <a:ext cx="549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/>
              <a:t>Using 74151 ICs, design a 16-input MUX</a:t>
            </a:r>
          </a:p>
        </p:txBody>
      </p:sp>
      <p:grpSp>
        <p:nvGrpSpPr>
          <p:cNvPr id="375817" name="Group 9">
            <a:extLst>
              <a:ext uri="{FF2B5EF4-FFF2-40B4-BE49-F238E27FC236}">
                <a16:creationId xmlns:a16="http://schemas.microsoft.com/office/drawing/2014/main" id="{004333F8-C345-4CE2-AF4F-7E7E87C89867}"/>
              </a:ext>
            </a:extLst>
          </p:cNvPr>
          <p:cNvGrpSpPr>
            <a:grpSpLocks/>
          </p:cNvGrpSpPr>
          <p:nvPr/>
        </p:nvGrpSpPr>
        <p:grpSpPr bwMode="auto">
          <a:xfrm>
            <a:off x="1717675" y="3698875"/>
            <a:ext cx="2892425" cy="1466850"/>
            <a:chOff x="1082" y="2330"/>
            <a:chExt cx="1822" cy="924"/>
          </a:xfrm>
        </p:grpSpPr>
        <p:sp>
          <p:nvSpPr>
            <p:cNvPr id="375818" name="Rectangle 10">
              <a:extLst>
                <a:ext uri="{FF2B5EF4-FFF2-40B4-BE49-F238E27FC236}">
                  <a16:creationId xmlns:a16="http://schemas.microsoft.com/office/drawing/2014/main" id="{DCE88AE5-BBB8-48AE-9A20-1D81BF0940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578" y="1912"/>
              <a:ext cx="908" cy="17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5819" name="Text Box 11">
              <a:extLst>
                <a:ext uri="{FF2B5EF4-FFF2-40B4-BE49-F238E27FC236}">
                  <a16:creationId xmlns:a16="http://schemas.microsoft.com/office/drawing/2014/main" id="{274EDE1B-9417-4FF3-B692-0EC2AD30A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" y="2724"/>
              <a:ext cx="115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2000" b="1"/>
                <a:t>74151 Mux</a:t>
              </a:r>
            </a:p>
          </p:txBody>
        </p:sp>
        <p:sp>
          <p:nvSpPr>
            <p:cNvPr id="375820" name="Oval 12">
              <a:extLst>
                <a:ext uri="{FF2B5EF4-FFF2-40B4-BE49-F238E27FC236}">
                  <a16:creationId xmlns:a16="http://schemas.microsoft.com/office/drawing/2014/main" id="{BB7B1B43-9F62-43EE-955D-2170E0A17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2405"/>
              <a:ext cx="88" cy="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5821" name="Text Box 13">
              <a:extLst>
                <a:ext uri="{FF2B5EF4-FFF2-40B4-BE49-F238E27FC236}">
                  <a16:creationId xmlns:a16="http://schemas.microsoft.com/office/drawing/2014/main" id="{7B8FBBB9-672D-47BA-AF3C-9FC761747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600000">
              <a:off x="1504" y="2343"/>
              <a:ext cx="13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GB" altLang="en-US" sz="2000" b="1">
                  <a:solidFill>
                    <a:schemeClr val="tx1"/>
                  </a:solidFill>
                </a:rPr>
                <a:t>I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0  </a:t>
              </a:r>
              <a:r>
                <a:rPr lang="en-GB" altLang="en-US" sz="2000" b="1">
                  <a:solidFill>
                    <a:schemeClr val="tx1"/>
                  </a:solidFill>
                </a:rPr>
                <a:t>I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1  </a:t>
              </a:r>
              <a:r>
                <a:rPr lang="en-GB" altLang="en-US" sz="2000" b="1">
                  <a:solidFill>
                    <a:schemeClr val="tx1"/>
                  </a:solidFill>
                </a:rPr>
                <a:t>I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2  </a:t>
              </a:r>
              <a:r>
                <a:rPr lang="en-GB" altLang="en-US" sz="2000" b="1">
                  <a:solidFill>
                    <a:schemeClr val="tx1"/>
                  </a:solidFill>
                </a:rPr>
                <a:t>I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3  </a:t>
              </a:r>
              <a:r>
                <a:rPr lang="en-GB" altLang="en-US" sz="2000" b="1">
                  <a:solidFill>
                    <a:schemeClr val="tx1"/>
                  </a:solidFill>
                </a:rPr>
                <a:t>I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4  </a:t>
              </a:r>
              <a:r>
                <a:rPr lang="en-GB" altLang="en-US" sz="2000" b="1">
                  <a:solidFill>
                    <a:schemeClr val="tx1"/>
                  </a:solidFill>
                </a:rPr>
                <a:t>I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5  </a:t>
              </a:r>
              <a:r>
                <a:rPr lang="en-GB" altLang="en-US" sz="2000" b="1">
                  <a:solidFill>
                    <a:schemeClr val="tx1"/>
                  </a:solidFill>
                </a:rPr>
                <a:t>I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6  </a:t>
              </a:r>
              <a:r>
                <a:rPr lang="en-GB" altLang="en-US" sz="2000" b="1">
                  <a:solidFill>
                    <a:schemeClr val="tx1"/>
                  </a:solidFill>
                </a:rPr>
                <a:t>I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7</a:t>
              </a:r>
              <a:endParaRPr lang="en-GB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75822" name="Text Box 14">
              <a:extLst>
                <a:ext uri="{FF2B5EF4-FFF2-40B4-BE49-F238E27FC236}">
                  <a16:creationId xmlns:a16="http://schemas.microsoft.com/office/drawing/2014/main" id="{26A6F20F-39F3-4E18-9692-C5189F034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3003"/>
              <a:ext cx="2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2000" b="1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75823" name="Text Box 15">
              <a:extLst>
                <a:ext uri="{FF2B5EF4-FFF2-40B4-BE49-F238E27FC236}">
                  <a16:creationId xmlns:a16="http://schemas.microsoft.com/office/drawing/2014/main" id="{EE8DE256-6D64-43CE-9F86-4D8681CEC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" y="2724"/>
              <a:ext cx="115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2000" b="1"/>
                <a:t>74151 Mux</a:t>
              </a:r>
            </a:p>
          </p:txBody>
        </p:sp>
        <p:sp>
          <p:nvSpPr>
            <p:cNvPr id="375824" name="Text Box 16">
              <a:extLst>
                <a:ext uri="{FF2B5EF4-FFF2-40B4-BE49-F238E27FC236}">
                  <a16:creationId xmlns:a16="http://schemas.microsoft.com/office/drawing/2014/main" id="{6645AF98-ABCC-4BC4-AA69-D63A18623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2390"/>
              <a:ext cx="296" cy="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en-GB" altLang="en-US" sz="2000" b="1">
                  <a:solidFill>
                    <a:schemeClr val="tx1"/>
                  </a:solidFill>
                </a:rPr>
                <a:t>/E</a:t>
              </a:r>
            </a:p>
            <a:p>
              <a:pPr algn="l">
                <a:lnSpc>
                  <a:spcPct val="50000"/>
                </a:lnSpc>
              </a:pPr>
              <a:r>
                <a:rPr lang="en-GB" altLang="en-US" sz="2000" b="1">
                  <a:solidFill>
                    <a:schemeClr val="tx1"/>
                  </a:solidFill>
                </a:rPr>
                <a:t>S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2</a:t>
              </a:r>
            </a:p>
            <a:p>
              <a:pPr algn="l">
                <a:lnSpc>
                  <a:spcPct val="50000"/>
                </a:lnSpc>
              </a:pPr>
              <a:r>
                <a:rPr lang="en-GB" altLang="en-US" sz="2000" b="1">
                  <a:solidFill>
                    <a:schemeClr val="tx1"/>
                  </a:solidFill>
                </a:rPr>
                <a:t>S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1</a:t>
              </a:r>
            </a:p>
            <a:p>
              <a:pPr algn="l">
                <a:lnSpc>
                  <a:spcPct val="50000"/>
                </a:lnSpc>
              </a:pPr>
              <a:r>
                <a:rPr lang="en-GB" altLang="en-US" sz="2000" b="1">
                  <a:solidFill>
                    <a:schemeClr val="tx1"/>
                  </a:solidFill>
                </a:rPr>
                <a:t>S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0</a:t>
              </a:r>
              <a:endParaRPr lang="en-GB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375825" name="Text Box 17">
            <a:extLst>
              <a:ext uri="{FF2B5EF4-FFF2-40B4-BE49-F238E27FC236}">
                <a16:creationId xmlns:a16="http://schemas.microsoft.com/office/drawing/2014/main" id="{00630323-FEC1-4264-95EF-07654C16049C}"/>
              </a:ext>
            </a:extLst>
          </p:cNvPr>
          <p:cNvSpPr txBox="1">
            <a:spLocks noChangeArrowheads="1"/>
          </p:cNvSpPr>
          <p:nvPr/>
        </p:nvSpPr>
        <p:spPr bwMode="auto">
          <a:xfrm rot="21600000">
            <a:off x="2260600" y="2973388"/>
            <a:ext cx="614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>
                <a:solidFill>
                  <a:schemeClr val="tx1"/>
                </a:solidFill>
              </a:rPr>
              <a:t>I</a:t>
            </a:r>
            <a:r>
              <a:rPr lang="en-GB" altLang="en-US" sz="2000" b="1" baseline="-25000">
                <a:solidFill>
                  <a:schemeClr val="tx1"/>
                </a:solidFill>
              </a:rPr>
              <a:t>0  </a:t>
            </a:r>
            <a:r>
              <a:rPr lang="en-GB" altLang="en-US" sz="2000" b="1">
                <a:solidFill>
                  <a:schemeClr val="tx1"/>
                </a:solidFill>
              </a:rPr>
              <a:t>I</a:t>
            </a:r>
            <a:r>
              <a:rPr lang="en-GB" altLang="en-US" sz="2000" b="1" baseline="-25000">
                <a:solidFill>
                  <a:schemeClr val="tx1"/>
                </a:solidFill>
              </a:rPr>
              <a:t>1  </a:t>
            </a:r>
            <a:r>
              <a:rPr lang="en-GB" altLang="en-US" sz="2000" b="1">
                <a:solidFill>
                  <a:schemeClr val="tx1"/>
                </a:solidFill>
              </a:rPr>
              <a:t>I</a:t>
            </a:r>
            <a:r>
              <a:rPr lang="en-GB" altLang="en-US" sz="2000" b="1" baseline="-25000">
                <a:solidFill>
                  <a:schemeClr val="tx1"/>
                </a:solidFill>
              </a:rPr>
              <a:t>2  </a:t>
            </a:r>
            <a:r>
              <a:rPr lang="en-GB" altLang="en-US" sz="2000" b="1">
                <a:solidFill>
                  <a:schemeClr val="tx1"/>
                </a:solidFill>
              </a:rPr>
              <a:t>I</a:t>
            </a:r>
            <a:r>
              <a:rPr lang="en-GB" altLang="en-US" sz="2000" b="1" baseline="-25000">
                <a:solidFill>
                  <a:schemeClr val="tx1"/>
                </a:solidFill>
              </a:rPr>
              <a:t>3  </a:t>
            </a:r>
            <a:r>
              <a:rPr lang="en-GB" altLang="en-US" sz="2000" b="1">
                <a:solidFill>
                  <a:schemeClr val="tx1"/>
                </a:solidFill>
              </a:rPr>
              <a:t>I</a:t>
            </a:r>
            <a:r>
              <a:rPr lang="en-GB" altLang="en-US" sz="2000" b="1" baseline="-25000">
                <a:solidFill>
                  <a:schemeClr val="tx1"/>
                </a:solidFill>
              </a:rPr>
              <a:t>4  </a:t>
            </a:r>
            <a:r>
              <a:rPr lang="en-GB" altLang="en-US" sz="2000" b="1">
                <a:solidFill>
                  <a:schemeClr val="tx1"/>
                </a:solidFill>
              </a:rPr>
              <a:t>I</a:t>
            </a:r>
            <a:r>
              <a:rPr lang="en-GB" altLang="en-US" sz="2000" b="1" baseline="-25000">
                <a:solidFill>
                  <a:schemeClr val="tx1"/>
                </a:solidFill>
              </a:rPr>
              <a:t>5  </a:t>
            </a:r>
            <a:r>
              <a:rPr lang="en-GB" altLang="en-US" sz="2000" b="1">
                <a:solidFill>
                  <a:schemeClr val="tx1"/>
                </a:solidFill>
              </a:rPr>
              <a:t>I</a:t>
            </a:r>
            <a:r>
              <a:rPr lang="en-GB" altLang="en-US" sz="2000" b="1" baseline="-25000">
                <a:solidFill>
                  <a:schemeClr val="tx1"/>
                </a:solidFill>
              </a:rPr>
              <a:t>6 </a:t>
            </a:r>
            <a:r>
              <a:rPr lang="en-GB" altLang="en-US" sz="2000" b="1">
                <a:solidFill>
                  <a:schemeClr val="tx1"/>
                </a:solidFill>
              </a:rPr>
              <a:t>I</a:t>
            </a:r>
            <a:r>
              <a:rPr lang="en-GB" altLang="en-US" sz="2000" b="1" baseline="-25000">
                <a:solidFill>
                  <a:schemeClr val="tx1"/>
                </a:solidFill>
              </a:rPr>
              <a:t>7</a:t>
            </a:r>
            <a:r>
              <a:rPr lang="en-GB" altLang="en-US" sz="2000" b="1">
                <a:solidFill>
                  <a:schemeClr val="tx1"/>
                </a:solidFill>
              </a:rPr>
              <a:t>                               I</a:t>
            </a:r>
            <a:r>
              <a:rPr lang="en-GB" altLang="en-US" sz="2000" b="1" baseline="-25000">
                <a:solidFill>
                  <a:schemeClr val="tx1"/>
                </a:solidFill>
              </a:rPr>
              <a:t>8</a:t>
            </a:r>
            <a:r>
              <a:rPr lang="en-GB" altLang="en-US" sz="2000" b="1">
                <a:solidFill>
                  <a:schemeClr val="tx1"/>
                </a:solidFill>
              </a:rPr>
              <a:t>I</a:t>
            </a:r>
            <a:r>
              <a:rPr lang="en-GB" altLang="en-US" sz="2000" b="1" baseline="-25000">
                <a:solidFill>
                  <a:schemeClr val="tx1"/>
                </a:solidFill>
              </a:rPr>
              <a:t>9</a:t>
            </a:r>
            <a:r>
              <a:rPr lang="en-GB" altLang="en-US" sz="2000" b="1">
                <a:solidFill>
                  <a:schemeClr val="tx1"/>
                </a:solidFill>
              </a:rPr>
              <a:t>I</a:t>
            </a:r>
            <a:r>
              <a:rPr lang="en-GB" altLang="en-US" sz="2000" b="1" baseline="-25000">
                <a:solidFill>
                  <a:schemeClr val="tx1"/>
                </a:solidFill>
              </a:rPr>
              <a:t>10</a:t>
            </a:r>
            <a:r>
              <a:rPr lang="en-GB" altLang="en-US" sz="2000" b="1">
                <a:solidFill>
                  <a:schemeClr val="tx1"/>
                </a:solidFill>
              </a:rPr>
              <a:t>I</a:t>
            </a:r>
            <a:r>
              <a:rPr lang="en-GB" altLang="en-US" sz="2000" b="1" baseline="-25000">
                <a:solidFill>
                  <a:schemeClr val="tx1"/>
                </a:solidFill>
              </a:rPr>
              <a:t>11</a:t>
            </a:r>
            <a:r>
              <a:rPr lang="en-GB" altLang="en-US" sz="2000" b="1">
                <a:solidFill>
                  <a:schemeClr val="tx1"/>
                </a:solidFill>
              </a:rPr>
              <a:t>I</a:t>
            </a:r>
            <a:r>
              <a:rPr lang="en-GB" altLang="en-US" sz="2000" b="1" baseline="-25000">
                <a:solidFill>
                  <a:schemeClr val="tx1"/>
                </a:solidFill>
              </a:rPr>
              <a:t>12</a:t>
            </a:r>
            <a:r>
              <a:rPr lang="en-GB" altLang="en-US" sz="2000" b="1">
                <a:solidFill>
                  <a:schemeClr val="tx1"/>
                </a:solidFill>
              </a:rPr>
              <a:t>I</a:t>
            </a:r>
            <a:r>
              <a:rPr lang="en-GB" altLang="en-US" sz="2000" b="1" baseline="-25000">
                <a:solidFill>
                  <a:schemeClr val="tx1"/>
                </a:solidFill>
              </a:rPr>
              <a:t>13</a:t>
            </a:r>
            <a:r>
              <a:rPr lang="en-GB" altLang="en-US" sz="2000" b="1">
                <a:solidFill>
                  <a:schemeClr val="tx1"/>
                </a:solidFill>
              </a:rPr>
              <a:t>I</a:t>
            </a:r>
            <a:r>
              <a:rPr lang="en-GB" altLang="en-US" sz="2000" b="1" baseline="-25000">
                <a:solidFill>
                  <a:schemeClr val="tx1"/>
                </a:solidFill>
              </a:rPr>
              <a:t>14</a:t>
            </a:r>
            <a:r>
              <a:rPr lang="en-GB" altLang="en-US" sz="2000" b="1">
                <a:solidFill>
                  <a:schemeClr val="tx1"/>
                </a:solidFill>
              </a:rPr>
              <a:t>I</a:t>
            </a:r>
            <a:r>
              <a:rPr lang="en-GB" altLang="en-US" sz="2000" b="1" baseline="-25000">
                <a:solidFill>
                  <a:schemeClr val="tx1"/>
                </a:solidFill>
              </a:rPr>
              <a:t>15</a:t>
            </a:r>
          </a:p>
        </p:txBody>
      </p:sp>
      <p:grpSp>
        <p:nvGrpSpPr>
          <p:cNvPr id="375826" name="Group 18">
            <a:extLst>
              <a:ext uri="{FF2B5EF4-FFF2-40B4-BE49-F238E27FC236}">
                <a16:creationId xmlns:a16="http://schemas.microsoft.com/office/drawing/2014/main" id="{1AFEDA32-8FF1-41DC-AAD5-B90F1CA405E4}"/>
              </a:ext>
            </a:extLst>
          </p:cNvPr>
          <p:cNvGrpSpPr>
            <a:grpSpLocks/>
          </p:cNvGrpSpPr>
          <p:nvPr/>
        </p:nvGrpSpPr>
        <p:grpSpPr bwMode="auto">
          <a:xfrm>
            <a:off x="2387600" y="3302000"/>
            <a:ext cx="1841500" cy="381000"/>
            <a:chOff x="2048" y="2176"/>
            <a:chExt cx="992" cy="312"/>
          </a:xfrm>
        </p:grpSpPr>
        <p:sp>
          <p:nvSpPr>
            <p:cNvPr id="375827" name="Line 19">
              <a:extLst>
                <a:ext uri="{FF2B5EF4-FFF2-40B4-BE49-F238E27FC236}">
                  <a16:creationId xmlns:a16="http://schemas.microsoft.com/office/drawing/2014/main" id="{5B89AAA2-4347-4356-B7BA-0D81CF2A8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217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28" name="Line 20">
              <a:extLst>
                <a:ext uri="{FF2B5EF4-FFF2-40B4-BE49-F238E27FC236}">
                  <a16:creationId xmlns:a16="http://schemas.microsoft.com/office/drawing/2014/main" id="{A11D6C3F-2726-43DB-AF58-E3528D157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217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29" name="Line 21">
              <a:extLst>
                <a:ext uri="{FF2B5EF4-FFF2-40B4-BE49-F238E27FC236}">
                  <a16:creationId xmlns:a16="http://schemas.microsoft.com/office/drawing/2014/main" id="{17925FBE-88DE-4232-8C78-4D4F81B98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1" y="217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30" name="Line 22">
              <a:extLst>
                <a:ext uri="{FF2B5EF4-FFF2-40B4-BE49-F238E27FC236}">
                  <a16:creationId xmlns:a16="http://schemas.microsoft.com/office/drawing/2014/main" id="{52D3CA24-827B-4CD2-9FB9-4102A129B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217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31" name="Line 23">
              <a:extLst>
                <a:ext uri="{FF2B5EF4-FFF2-40B4-BE49-F238E27FC236}">
                  <a16:creationId xmlns:a16="http://schemas.microsoft.com/office/drawing/2014/main" id="{D21DCA1E-9C10-407C-A5EB-6612A7BAE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" y="217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32" name="Line 24">
              <a:extLst>
                <a:ext uri="{FF2B5EF4-FFF2-40B4-BE49-F238E27FC236}">
                  <a16:creationId xmlns:a16="http://schemas.microsoft.com/office/drawing/2014/main" id="{B55252CB-2392-40CF-B666-5E5FC25C3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217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33" name="Line 25">
              <a:extLst>
                <a:ext uri="{FF2B5EF4-FFF2-40B4-BE49-F238E27FC236}">
                  <a16:creationId xmlns:a16="http://schemas.microsoft.com/office/drawing/2014/main" id="{0A0C3FC8-81EE-4D11-8C4F-912C2D98C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217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34" name="Line 26">
              <a:extLst>
                <a:ext uri="{FF2B5EF4-FFF2-40B4-BE49-F238E27FC236}">
                  <a16:creationId xmlns:a16="http://schemas.microsoft.com/office/drawing/2014/main" id="{147D2FAC-4E3E-479B-AFAB-DF25360BD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217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75835" name="Group 27">
            <a:extLst>
              <a:ext uri="{FF2B5EF4-FFF2-40B4-BE49-F238E27FC236}">
                <a16:creationId xmlns:a16="http://schemas.microsoft.com/office/drawing/2014/main" id="{250F3D31-2DAD-4F3E-80AA-06A77280C583}"/>
              </a:ext>
            </a:extLst>
          </p:cNvPr>
          <p:cNvGrpSpPr>
            <a:grpSpLocks/>
          </p:cNvGrpSpPr>
          <p:nvPr/>
        </p:nvGrpSpPr>
        <p:grpSpPr bwMode="auto">
          <a:xfrm>
            <a:off x="6350000" y="3314700"/>
            <a:ext cx="1790700" cy="381000"/>
            <a:chOff x="2048" y="2176"/>
            <a:chExt cx="992" cy="312"/>
          </a:xfrm>
        </p:grpSpPr>
        <p:sp>
          <p:nvSpPr>
            <p:cNvPr id="375836" name="Line 28">
              <a:extLst>
                <a:ext uri="{FF2B5EF4-FFF2-40B4-BE49-F238E27FC236}">
                  <a16:creationId xmlns:a16="http://schemas.microsoft.com/office/drawing/2014/main" id="{B022D13D-E609-4E82-9944-068F4263A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217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37" name="Line 29">
              <a:extLst>
                <a:ext uri="{FF2B5EF4-FFF2-40B4-BE49-F238E27FC236}">
                  <a16:creationId xmlns:a16="http://schemas.microsoft.com/office/drawing/2014/main" id="{5A4D4F75-E5BD-42CA-BEB8-1FCF160E3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217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38" name="Line 30">
              <a:extLst>
                <a:ext uri="{FF2B5EF4-FFF2-40B4-BE49-F238E27FC236}">
                  <a16:creationId xmlns:a16="http://schemas.microsoft.com/office/drawing/2014/main" id="{851463E8-84B6-4CB3-9134-DB57E8FD6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1" y="217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39" name="Line 31">
              <a:extLst>
                <a:ext uri="{FF2B5EF4-FFF2-40B4-BE49-F238E27FC236}">
                  <a16:creationId xmlns:a16="http://schemas.microsoft.com/office/drawing/2014/main" id="{EEF0E752-3F5D-45CD-AD0F-19B42C10A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217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40" name="Line 32">
              <a:extLst>
                <a:ext uri="{FF2B5EF4-FFF2-40B4-BE49-F238E27FC236}">
                  <a16:creationId xmlns:a16="http://schemas.microsoft.com/office/drawing/2014/main" id="{F1838BDF-1F98-40D9-99EF-75403C0A9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" y="217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41" name="Line 33">
              <a:extLst>
                <a:ext uri="{FF2B5EF4-FFF2-40B4-BE49-F238E27FC236}">
                  <a16:creationId xmlns:a16="http://schemas.microsoft.com/office/drawing/2014/main" id="{0725667D-01BC-4100-B3E1-1208E88C8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217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42" name="Line 34">
              <a:extLst>
                <a:ext uri="{FF2B5EF4-FFF2-40B4-BE49-F238E27FC236}">
                  <a16:creationId xmlns:a16="http://schemas.microsoft.com/office/drawing/2014/main" id="{BBDD3366-3C94-43C8-8C8D-A33E1BD41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217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43" name="Line 35">
              <a:extLst>
                <a:ext uri="{FF2B5EF4-FFF2-40B4-BE49-F238E27FC236}">
                  <a16:creationId xmlns:a16="http://schemas.microsoft.com/office/drawing/2014/main" id="{EDA64D07-67F3-47E0-9ECD-37C62A133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217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75844" name="Group 36">
            <a:extLst>
              <a:ext uri="{FF2B5EF4-FFF2-40B4-BE49-F238E27FC236}">
                <a16:creationId xmlns:a16="http://schemas.microsoft.com/office/drawing/2014/main" id="{CA6CA114-F378-4ED0-8B6E-E7F2648686DD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2120900"/>
            <a:ext cx="4889500" cy="2120900"/>
            <a:chOff x="464" y="1336"/>
            <a:chExt cx="3080" cy="1336"/>
          </a:xfrm>
        </p:grpSpPr>
        <p:sp>
          <p:nvSpPr>
            <p:cNvPr id="375845" name="Line 37">
              <a:extLst>
                <a:ext uri="{FF2B5EF4-FFF2-40B4-BE49-F238E27FC236}">
                  <a16:creationId xmlns:a16="http://schemas.microsoft.com/office/drawing/2014/main" id="{B82227A1-ED13-4BC1-9522-ADA5CC133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1" y="1336"/>
              <a:ext cx="0" cy="1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46" name="Line 38">
              <a:extLst>
                <a:ext uri="{FF2B5EF4-FFF2-40B4-BE49-F238E27FC236}">
                  <a16:creationId xmlns:a16="http://schemas.microsoft.com/office/drawing/2014/main" id="{82F8D3E2-A259-4950-B826-698E06EF2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1" y="2672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47" name="Line 39">
              <a:extLst>
                <a:ext uri="{FF2B5EF4-FFF2-40B4-BE49-F238E27FC236}">
                  <a16:creationId xmlns:a16="http://schemas.microsoft.com/office/drawing/2014/main" id="{DB1D79D9-C65D-41F5-8611-BFBF9D94F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" y="1336"/>
              <a:ext cx="2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75848" name="Group 40">
            <a:extLst>
              <a:ext uri="{FF2B5EF4-FFF2-40B4-BE49-F238E27FC236}">
                <a16:creationId xmlns:a16="http://schemas.microsoft.com/office/drawing/2014/main" id="{8DB6B804-1071-42BE-9709-B89A473580FA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2425700"/>
            <a:ext cx="4902200" cy="2082800"/>
            <a:chOff x="464" y="1528"/>
            <a:chExt cx="3088" cy="1312"/>
          </a:xfrm>
        </p:grpSpPr>
        <p:sp>
          <p:nvSpPr>
            <p:cNvPr id="375849" name="Line 41">
              <a:extLst>
                <a:ext uri="{FF2B5EF4-FFF2-40B4-BE49-F238E27FC236}">
                  <a16:creationId xmlns:a16="http://schemas.microsoft.com/office/drawing/2014/main" id="{902AD92D-9E3B-41AD-963E-7A61EEEF6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" y="1528"/>
              <a:ext cx="2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50" name="Line 42">
              <a:extLst>
                <a:ext uri="{FF2B5EF4-FFF2-40B4-BE49-F238E27FC236}">
                  <a16:creationId xmlns:a16="http://schemas.microsoft.com/office/drawing/2014/main" id="{EB5410E9-E487-43C2-9F13-7871D68CD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536"/>
              <a:ext cx="0" cy="1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51" name="Line 43">
              <a:extLst>
                <a:ext uri="{FF2B5EF4-FFF2-40B4-BE49-F238E27FC236}">
                  <a16:creationId xmlns:a16="http://schemas.microsoft.com/office/drawing/2014/main" id="{333EF98B-242E-404C-B406-DF4E05E12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2840"/>
              <a:ext cx="4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75852" name="Group 44">
            <a:extLst>
              <a:ext uri="{FF2B5EF4-FFF2-40B4-BE49-F238E27FC236}">
                <a16:creationId xmlns:a16="http://schemas.microsoft.com/office/drawing/2014/main" id="{0CA38511-51AD-42C3-A3F7-B8EFEF524FF0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2730500"/>
            <a:ext cx="4889500" cy="2057400"/>
            <a:chOff x="464" y="1720"/>
            <a:chExt cx="3080" cy="1296"/>
          </a:xfrm>
        </p:grpSpPr>
        <p:sp>
          <p:nvSpPr>
            <p:cNvPr id="375853" name="Line 45">
              <a:extLst>
                <a:ext uri="{FF2B5EF4-FFF2-40B4-BE49-F238E27FC236}">
                  <a16:creationId xmlns:a16="http://schemas.microsoft.com/office/drawing/2014/main" id="{2A5EC9F7-A23D-4AD5-9B78-47039BB1F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" y="1720"/>
              <a:ext cx="2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54" name="Line 46">
              <a:extLst>
                <a:ext uri="{FF2B5EF4-FFF2-40B4-BE49-F238E27FC236}">
                  <a16:creationId xmlns:a16="http://schemas.microsoft.com/office/drawing/2014/main" id="{A50F39B1-27B0-495D-B293-664ABF39E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8" y="1720"/>
              <a:ext cx="0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55" name="Line 47">
              <a:extLst>
                <a:ext uri="{FF2B5EF4-FFF2-40B4-BE49-F238E27FC236}">
                  <a16:creationId xmlns:a16="http://schemas.microsoft.com/office/drawing/2014/main" id="{29ECBBB3-EC38-4745-AE6B-DC75215E8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3016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75856" name="Group 48">
            <a:extLst>
              <a:ext uri="{FF2B5EF4-FFF2-40B4-BE49-F238E27FC236}">
                <a16:creationId xmlns:a16="http://schemas.microsoft.com/office/drawing/2014/main" id="{C3BB659E-D2CF-4771-BBF2-8D066E50806B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386013"/>
            <a:ext cx="838200" cy="2097087"/>
            <a:chOff x="624" y="1503"/>
            <a:chExt cx="528" cy="1321"/>
          </a:xfrm>
        </p:grpSpPr>
        <p:sp>
          <p:nvSpPr>
            <p:cNvPr id="375857" name="Line 49">
              <a:extLst>
                <a:ext uri="{FF2B5EF4-FFF2-40B4-BE49-F238E27FC236}">
                  <a16:creationId xmlns:a16="http://schemas.microsoft.com/office/drawing/2014/main" id="{6DC3A92E-7699-431E-BD22-CD3D3E8F3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1528"/>
              <a:ext cx="0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58" name="Line 50">
              <a:extLst>
                <a:ext uri="{FF2B5EF4-FFF2-40B4-BE49-F238E27FC236}">
                  <a16:creationId xmlns:a16="http://schemas.microsoft.com/office/drawing/2014/main" id="{48E580D0-AA83-48C7-A570-41A482F6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2824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59" name="Oval 51">
              <a:extLst>
                <a:ext uri="{FF2B5EF4-FFF2-40B4-BE49-F238E27FC236}">
                  <a16:creationId xmlns:a16="http://schemas.microsoft.com/office/drawing/2014/main" id="{9CAAE7FD-7CF8-44DC-AD23-AF92F0AF3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503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75860" name="Group 52">
            <a:extLst>
              <a:ext uri="{FF2B5EF4-FFF2-40B4-BE49-F238E27FC236}">
                <a16:creationId xmlns:a16="http://schemas.microsoft.com/office/drawing/2014/main" id="{616301AD-288A-4A5E-89DA-D708A5636AAD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2690813"/>
            <a:ext cx="1003300" cy="2084387"/>
            <a:chOff x="536" y="1695"/>
            <a:chExt cx="632" cy="1313"/>
          </a:xfrm>
        </p:grpSpPr>
        <p:sp>
          <p:nvSpPr>
            <p:cNvPr id="375861" name="Line 53">
              <a:extLst>
                <a:ext uri="{FF2B5EF4-FFF2-40B4-BE49-F238E27FC236}">
                  <a16:creationId xmlns:a16="http://schemas.microsoft.com/office/drawing/2014/main" id="{77BFD0B5-7CE4-49C1-B4FF-3A550CF23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1728"/>
              <a:ext cx="0" cy="1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62" name="Line 54">
              <a:extLst>
                <a:ext uri="{FF2B5EF4-FFF2-40B4-BE49-F238E27FC236}">
                  <a16:creationId xmlns:a16="http://schemas.microsoft.com/office/drawing/2014/main" id="{D077C2CD-9FA7-4C23-905E-0CD886968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3008"/>
              <a:ext cx="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63" name="Oval 55">
              <a:extLst>
                <a:ext uri="{FF2B5EF4-FFF2-40B4-BE49-F238E27FC236}">
                  <a16:creationId xmlns:a16="http://schemas.microsoft.com/office/drawing/2014/main" id="{004ADA89-0136-41E6-959F-46540F372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1695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75864" name="Group 56">
            <a:extLst>
              <a:ext uri="{FF2B5EF4-FFF2-40B4-BE49-F238E27FC236}">
                <a16:creationId xmlns:a16="http://schemas.microsoft.com/office/drawing/2014/main" id="{858E2073-E0EB-4A19-A932-3CB9F4860EB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93913"/>
            <a:ext cx="711200" cy="2147887"/>
            <a:chOff x="720" y="1319"/>
            <a:chExt cx="448" cy="1353"/>
          </a:xfrm>
        </p:grpSpPr>
        <p:sp>
          <p:nvSpPr>
            <p:cNvPr id="375865" name="Line 57">
              <a:extLst>
                <a:ext uri="{FF2B5EF4-FFF2-40B4-BE49-F238E27FC236}">
                  <a16:creationId xmlns:a16="http://schemas.microsoft.com/office/drawing/2014/main" id="{45FD1A09-FF2C-4767-837D-49F9279D7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" y="1344"/>
              <a:ext cx="0" cy="1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66" name="Line 58">
              <a:extLst>
                <a:ext uri="{FF2B5EF4-FFF2-40B4-BE49-F238E27FC236}">
                  <a16:creationId xmlns:a16="http://schemas.microsoft.com/office/drawing/2014/main" id="{D655114E-1232-4E01-B690-209B33653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" y="2672"/>
              <a:ext cx="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67" name="Oval 59">
              <a:extLst>
                <a:ext uri="{FF2B5EF4-FFF2-40B4-BE49-F238E27FC236}">
                  <a16:creationId xmlns:a16="http://schemas.microsoft.com/office/drawing/2014/main" id="{943845D4-E67F-4740-83B5-7DB11EDDA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319"/>
              <a:ext cx="56" cy="5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75868" name="Group 60">
            <a:extLst>
              <a:ext uri="{FF2B5EF4-FFF2-40B4-BE49-F238E27FC236}">
                <a16:creationId xmlns:a16="http://schemas.microsoft.com/office/drawing/2014/main" id="{586C39EF-6313-42CE-9A94-B7A4A9B3442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30800"/>
            <a:ext cx="3797300" cy="1092200"/>
            <a:chOff x="2064" y="3232"/>
            <a:chExt cx="2392" cy="688"/>
          </a:xfrm>
        </p:grpSpPr>
        <p:sp>
          <p:nvSpPr>
            <p:cNvPr id="375869" name="AutoShape 61">
              <a:extLst>
                <a:ext uri="{FF2B5EF4-FFF2-40B4-BE49-F238E27FC236}">
                  <a16:creationId xmlns:a16="http://schemas.microsoft.com/office/drawing/2014/main" id="{6A22BD71-CA31-47B2-8437-1338E9B29E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168026">
              <a:off x="3047" y="3448"/>
              <a:ext cx="399" cy="336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5870" name="Line 62">
              <a:extLst>
                <a:ext uri="{FF2B5EF4-FFF2-40B4-BE49-F238E27FC236}">
                  <a16:creationId xmlns:a16="http://schemas.microsoft.com/office/drawing/2014/main" id="{F1FD5413-B278-40F1-B627-C83243C78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232"/>
              <a:ext cx="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71" name="Line 63">
              <a:extLst>
                <a:ext uri="{FF2B5EF4-FFF2-40B4-BE49-F238E27FC236}">
                  <a16:creationId xmlns:a16="http://schemas.microsoft.com/office/drawing/2014/main" id="{D32CACBE-8B23-4AE9-81DF-104E9AD15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8" y="3240"/>
              <a:ext cx="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72" name="Line 64">
              <a:extLst>
                <a:ext uri="{FF2B5EF4-FFF2-40B4-BE49-F238E27FC236}">
                  <a16:creationId xmlns:a16="http://schemas.microsoft.com/office/drawing/2014/main" id="{6C4532C8-8F70-43ED-9456-5116A41C3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368"/>
              <a:ext cx="1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73" name="Line 65">
              <a:extLst>
                <a:ext uri="{FF2B5EF4-FFF2-40B4-BE49-F238E27FC236}">
                  <a16:creationId xmlns:a16="http://schemas.microsoft.com/office/drawing/2014/main" id="{97795885-60E4-4516-9767-EE287669C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3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74" name="Line 66">
              <a:extLst>
                <a:ext uri="{FF2B5EF4-FFF2-40B4-BE49-F238E27FC236}">
                  <a16:creationId xmlns:a16="http://schemas.microsoft.com/office/drawing/2014/main" id="{B141A09E-28C8-4A6C-A3E3-47276CA73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368"/>
              <a:ext cx="0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75" name="Line 67">
              <a:extLst>
                <a:ext uri="{FF2B5EF4-FFF2-40B4-BE49-F238E27FC236}">
                  <a16:creationId xmlns:a16="http://schemas.microsoft.com/office/drawing/2014/main" id="{93C86682-E8FF-4BB6-8F40-2DDD14EC8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360"/>
              <a:ext cx="0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5876" name="Line 68">
              <a:extLst>
                <a:ext uri="{FF2B5EF4-FFF2-40B4-BE49-F238E27FC236}">
                  <a16:creationId xmlns:a16="http://schemas.microsoft.com/office/drawing/2014/main" id="{A57E29CC-0363-4ED4-A906-23C9539EE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3808"/>
              <a:ext cx="0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75877" name="Text Box 69">
            <a:extLst>
              <a:ext uri="{FF2B5EF4-FFF2-40B4-BE49-F238E27FC236}">
                <a16:creationId xmlns:a16="http://schemas.microsoft.com/office/drawing/2014/main" id="{67D0363B-C101-46AF-88BB-461A30133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616585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altLang="en-US" sz="2000" b="1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375878" name="Group 70">
            <a:extLst>
              <a:ext uri="{FF2B5EF4-FFF2-40B4-BE49-F238E27FC236}">
                <a16:creationId xmlns:a16="http://schemas.microsoft.com/office/drawing/2014/main" id="{865378FE-7455-43F3-A4FB-22471A890148}"/>
              </a:ext>
            </a:extLst>
          </p:cNvPr>
          <p:cNvGrpSpPr>
            <a:grpSpLocks/>
          </p:cNvGrpSpPr>
          <p:nvPr/>
        </p:nvGrpSpPr>
        <p:grpSpPr bwMode="auto">
          <a:xfrm>
            <a:off x="5527675" y="3711575"/>
            <a:ext cx="2892425" cy="1466850"/>
            <a:chOff x="1082" y="2330"/>
            <a:chExt cx="1822" cy="924"/>
          </a:xfrm>
        </p:grpSpPr>
        <p:sp>
          <p:nvSpPr>
            <p:cNvPr id="375879" name="Rectangle 71">
              <a:extLst>
                <a:ext uri="{FF2B5EF4-FFF2-40B4-BE49-F238E27FC236}">
                  <a16:creationId xmlns:a16="http://schemas.microsoft.com/office/drawing/2014/main" id="{B7878FEF-7706-43A7-A339-E33FC6DE8A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578" y="1912"/>
              <a:ext cx="908" cy="17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5880" name="Text Box 72">
              <a:extLst>
                <a:ext uri="{FF2B5EF4-FFF2-40B4-BE49-F238E27FC236}">
                  <a16:creationId xmlns:a16="http://schemas.microsoft.com/office/drawing/2014/main" id="{F3B760CA-83FA-4B2C-B02F-6F59CFBB0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" y="2724"/>
              <a:ext cx="115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2000" b="1"/>
                <a:t>74151 Mux</a:t>
              </a:r>
            </a:p>
          </p:txBody>
        </p:sp>
        <p:sp>
          <p:nvSpPr>
            <p:cNvPr id="375881" name="Oval 73">
              <a:extLst>
                <a:ext uri="{FF2B5EF4-FFF2-40B4-BE49-F238E27FC236}">
                  <a16:creationId xmlns:a16="http://schemas.microsoft.com/office/drawing/2014/main" id="{56CE2770-C7D3-4373-9ED1-CC1C795AD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2405"/>
              <a:ext cx="88" cy="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5882" name="Text Box 74">
              <a:extLst>
                <a:ext uri="{FF2B5EF4-FFF2-40B4-BE49-F238E27FC236}">
                  <a16:creationId xmlns:a16="http://schemas.microsoft.com/office/drawing/2014/main" id="{DDAC767A-FFFC-4B44-8C81-79F421197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600000">
              <a:off x="1504" y="2343"/>
              <a:ext cx="13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70000"/>
                </a:lnSpc>
              </a:pPr>
              <a:r>
                <a:rPr lang="en-GB" altLang="en-US" sz="2000" b="1">
                  <a:solidFill>
                    <a:schemeClr val="tx1"/>
                  </a:solidFill>
                </a:rPr>
                <a:t>I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0  </a:t>
              </a:r>
              <a:r>
                <a:rPr lang="en-GB" altLang="en-US" sz="2000" b="1">
                  <a:solidFill>
                    <a:schemeClr val="tx1"/>
                  </a:solidFill>
                </a:rPr>
                <a:t>I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1  </a:t>
              </a:r>
              <a:r>
                <a:rPr lang="en-GB" altLang="en-US" sz="2000" b="1">
                  <a:solidFill>
                    <a:schemeClr val="tx1"/>
                  </a:solidFill>
                </a:rPr>
                <a:t>I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2  </a:t>
              </a:r>
              <a:r>
                <a:rPr lang="en-GB" altLang="en-US" sz="2000" b="1">
                  <a:solidFill>
                    <a:schemeClr val="tx1"/>
                  </a:solidFill>
                </a:rPr>
                <a:t>I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3  </a:t>
              </a:r>
              <a:r>
                <a:rPr lang="en-GB" altLang="en-US" sz="2000" b="1">
                  <a:solidFill>
                    <a:schemeClr val="tx1"/>
                  </a:solidFill>
                </a:rPr>
                <a:t>I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4  </a:t>
              </a:r>
              <a:r>
                <a:rPr lang="en-GB" altLang="en-US" sz="2000" b="1">
                  <a:solidFill>
                    <a:schemeClr val="tx1"/>
                  </a:solidFill>
                </a:rPr>
                <a:t>I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5  </a:t>
              </a:r>
              <a:r>
                <a:rPr lang="en-GB" altLang="en-US" sz="2000" b="1">
                  <a:solidFill>
                    <a:schemeClr val="tx1"/>
                  </a:solidFill>
                </a:rPr>
                <a:t>I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6  </a:t>
              </a:r>
              <a:r>
                <a:rPr lang="en-GB" altLang="en-US" sz="2000" b="1">
                  <a:solidFill>
                    <a:schemeClr val="tx1"/>
                  </a:solidFill>
                </a:rPr>
                <a:t>I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7</a:t>
              </a:r>
              <a:endParaRPr lang="en-GB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75883" name="Text Box 75">
              <a:extLst>
                <a:ext uri="{FF2B5EF4-FFF2-40B4-BE49-F238E27FC236}">
                  <a16:creationId xmlns:a16="http://schemas.microsoft.com/office/drawing/2014/main" id="{45E92924-2C9E-4004-B3FB-77DB3381E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3003"/>
              <a:ext cx="22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2000" b="1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75884" name="Text Box 76">
              <a:extLst>
                <a:ext uri="{FF2B5EF4-FFF2-40B4-BE49-F238E27FC236}">
                  <a16:creationId xmlns:a16="http://schemas.microsoft.com/office/drawing/2014/main" id="{08890F6D-A28C-4A17-ADFE-AB26A16EC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" y="2724"/>
              <a:ext cx="115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2000" b="1"/>
                <a:t>74151 Mux</a:t>
              </a:r>
            </a:p>
          </p:txBody>
        </p:sp>
        <p:sp>
          <p:nvSpPr>
            <p:cNvPr id="375885" name="Text Box 77">
              <a:extLst>
                <a:ext uri="{FF2B5EF4-FFF2-40B4-BE49-F238E27FC236}">
                  <a16:creationId xmlns:a16="http://schemas.microsoft.com/office/drawing/2014/main" id="{C282DEBC-2142-4372-B1D0-C84D2ECC9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2390"/>
              <a:ext cx="296" cy="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50000"/>
                </a:lnSpc>
              </a:pPr>
              <a:r>
                <a:rPr lang="en-GB" altLang="en-US" sz="2000" b="1">
                  <a:solidFill>
                    <a:schemeClr val="tx1"/>
                  </a:solidFill>
                </a:rPr>
                <a:t>/E</a:t>
              </a:r>
            </a:p>
            <a:p>
              <a:pPr algn="l">
                <a:lnSpc>
                  <a:spcPct val="50000"/>
                </a:lnSpc>
              </a:pPr>
              <a:r>
                <a:rPr lang="en-GB" altLang="en-US" sz="2000" b="1">
                  <a:solidFill>
                    <a:schemeClr val="tx1"/>
                  </a:solidFill>
                </a:rPr>
                <a:t>S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2</a:t>
              </a:r>
            </a:p>
            <a:p>
              <a:pPr algn="l">
                <a:lnSpc>
                  <a:spcPct val="50000"/>
                </a:lnSpc>
              </a:pPr>
              <a:r>
                <a:rPr lang="en-GB" altLang="en-US" sz="2000" b="1">
                  <a:solidFill>
                    <a:schemeClr val="tx1"/>
                  </a:solidFill>
                </a:rPr>
                <a:t>S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1</a:t>
              </a:r>
            </a:p>
            <a:p>
              <a:pPr algn="l">
                <a:lnSpc>
                  <a:spcPct val="50000"/>
                </a:lnSpc>
              </a:pPr>
              <a:r>
                <a:rPr lang="en-GB" altLang="en-US" sz="2000" b="1">
                  <a:solidFill>
                    <a:schemeClr val="tx1"/>
                  </a:solidFill>
                </a:rPr>
                <a:t>S</a:t>
              </a:r>
              <a:r>
                <a:rPr lang="en-GB" altLang="en-US" sz="2000" b="1" baseline="-25000">
                  <a:solidFill>
                    <a:schemeClr val="tx1"/>
                  </a:solidFill>
                </a:rPr>
                <a:t>0</a:t>
              </a:r>
              <a:endParaRPr lang="en-GB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75886" name="Group 78">
            <a:extLst>
              <a:ext uri="{FF2B5EF4-FFF2-40B4-BE49-F238E27FC236}">
                <a16:creationId xmlns:a16="http://schemas.microsoft.com/office/drawing/2014/main" id="{A8C09F6E-80D0-4EAB-8380-323B619B3592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1776413"/>
            <a:ext cx="4778375" cy="2135187"/>
            <a:chOff x="464" y="1119"/>
            <a:chExt cx="3010" cy="1345"/>
          </a:xfrm>
        </p:grpSpPr>
        <p:grpSp>
          <p:nvGrpSpPr>
            <p:cNvPr id="375887" name="Group 79">
              <a:extLst>
                <a:ext uri="{FF2B5EF4-FFF2-40B4-BE49-F238E27FC236}">
                  <a16:creationId xmlns:a16="http://schemas.microsoft.com/office/drawing/2014/main" id="{3E481946-722C-4ECA-9801-4A3BD14A8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119"/>
              <a:ext cx="200" cy="1313"/>
              <a:chOff x="864" y="1119"/>
              <a:chExt cx="200" cy="1313"/>
            </a:xfrm>
          </p:grpSpPr>
          <p:sp>
            <p:nvSpPr>
              <p:cNvPr id="375888" name="Oval 80">
                <a:extLst>
                  <a:ext uri="{FF2B5EF4-FFF2-40B4-BE49-F238E27FC236}">
                    <a16:creationId xmlns:a16="http://schemas.microsoft.com/office/drawing/2014/main" id="{5323E548-A7DC-475D-8F3A-19A604C23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119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75889" name="Line 81">
                <a:extLst>
                  <a:ext uri="{FF2B5EF4-FFF2-40B4-BE49-F238E27FC236}">
                    <a16:creationId xmlns:a16="http://schemas.microsoft.com/office/drawing/2014/main" id="{06463318-2CC2-4389-A689-9942A5AEF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8" y="1152"/>
                <a:ext cx="0" cy="12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75890" name="Line 82">
                <a:extLst>
                  <a:ext uri="{FF2B5EF4-FFF2-40B4-BE49-F238E27FC236}">
                    <a16:creationId xmlns:a16="http://schemas.microsoft.com/office/drawing/2014/main" id="{4DBA9743-D072-4364-882F-7E8F25E5A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6" y="2432"/>
                <a:ext cx="16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75891" name="Group 83">
              <a:extLst>
                <a:ext uri="{FF2B5EF4-FFF2-40B4-BE49-F238E27FC236}">
                  <a16:creationId xmlns:a16="http://schemas.microsoft.com/office/drawing/2014/main" id="{2F5F8E49-6793-41A9-B15F-6D6CAAC9E4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" y="1144"/>
              <a:ext cx="3010" cy="1320"/>
              <a:chOff x="464" y="1144"/>
              <a:chExt cx="3010" cy="1320"/>
            </a:xfrm>
          </p:grpSpPr>
          <p:sp>
            <p:nvSpPr>
              <p:cNvPr id="375892" name="Line 84">
                <a:extLst>
                  <a:ext uri="{FF2B5EF4-FFF2-40B4-BE49-F238E27FC236}">
                    <a16:creationId xmlns:a16="http://schemas.microsoft.com/office/drawing/2014/main" id="{EF52711B-A785-4474-8399-93B8994E7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144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75893" name="Line 85">
                <a:extLst>
                  <a:ext uri="{FF2B5EF4-FFF2-40B4-BE49-F238E27FC236}">
                    <a16:creationId xmlns:a16="http://schemas.microsoft.com/office/drawing/2014/main" id="{8B1E51A6-8A8C-4CA9-8172-110EA54AFD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0" y="2464"/>
                <a:ext cx="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75894" name="Line 86">
                <a:extLst>
                  <a:ext uri="{FF2B5EF4-FFF2-40B4-BE49-F238E27FC236}">
                    <a16:creationId xmlns:a16="http://schemas.microsoft.com/office/drawing/2014/main" id="{BCBF7C5D-F6B2-44B7-8AB6-47DA6981C3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" y="1144"/>
                <a:ext cx="290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375895" name="Group 87">
                <a:extLst>
                  <a:ext uri="{FF2B5EF4-FFF2-40B4-BE49-F238E27FC236}">
                    <a16:creationId xmlns:a16="http://schemas.microsoft.com/office/drawing/2014/main" id="{4387E404-0DAF-4005-ADA1-23B5CF18D4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3208" y="2000"/>
                <a:ext cx="338" cy="194"/>
                <a:chOff x="1824" y="2832"/>
                <a:chExt cx="338" cy="194"/>
              </a:xfrm>
            </p:grpSpPr>
            <p:sp>
              <p:nvSpPr>
                <p:cNvPr id="375896" name="AutoShape 88">
                  <a:extLst>
                    <a:ext uri="{FF2B5EF4-FFF2-40B4-BE49-F238E27FC236}">
                      <a16:creationId xmlns:a16="http://schemas.microsoft.com/office/drawing/2014/main" id="{C16A79A6-12B8-40FF-9645-720167A926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384084">
                  <a:off x="1847" y="2809"/>
                  <a:ext cx="194" cy="239"/>
                </a:xfrm>
                <a:prstGeom prst="flowChartExtra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75897" name="Oval 89">
                  <a:extLst>
                    <a:ext uri="{FF2B5EF4-FFF2-40B4-BE49-F238E27FC236}">
                      <a16:creationId xmlns:a16="http://schemas.microsoft.com/office/drawing/2014/main" id="{3F778B90-FDB6-4F85-B552-284BEF030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6" y="2882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sp>
            <p:nvSpPr>
              <p:cNvPr id="375898" name="Line 90">
                <a:extLst>
                  <a:ext uri="{FF2B5EF4-FFF2-40B4-BE49-F238E27FC236}">
                    <a16:creationId xmlns:a16="http://schemas.microsoft.com/office/drawing/2014/main" id="{5D2E3267-BA5C-4B11-AC68-1EFB6EFC3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8" y="2256"/>
                <a:ext cx="0" cy="2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75899" name="AutoShape 91">
            <a:extLst>
              <a:ext uri="{FF2B5EF4-FFF2-40B4-BE49-F238E27FC236}">
                <a16:creationId xmlns:a16="http://schemas.microsoft.com/office/drawing/2014/main" id="{BA3D5DCF-07D9-4BA1-8B92-7D5062FA5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1606550"/>
            <a:ext cx="1770063" cy="1092200"/>
          </a:xfrm>
          <a:prstGeom prst="wedgeRoundRectCallout">
            <a:avLst>
              <a:gd name="adj1" fmla="val 33588"/>
              <a:gd name="adj2" fmla="val -69620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See the solution unfold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7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/>
      <p:bldP spid="375825" grpId="0"/>
      <p:bldP spid="375877" grpId="0"/>
      <p:bldP spid="3758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E58199C-132F-4CB1-88A7-5A7F4079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28D3FA8-1A5D-4EC1-865C-487307A6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777A-A021-44B5-8E29-4B851063198F}" type="slidenum">
              <a:rPr lang="en-GB" altLang="en-US"/>
              <a:pPr/>
              <a:t>8</a:t>
            </a:fld>
            <a:endParaRPr lang="en-GB" altLang="en-US" sz="1400"/>
          </a:p>
        </p:txBody>
      </p:sp>
      <p:sp>
        <p:nvSpPr>
          <p:cNvPr id="313346" name="Text Box 2">
            <a:extLst>
              <a:ext uri="{FF2B5EF4-FFF2-40B4-BE49-F238E27FC236}">
                <a16:creationId xmlns:a16="http://schemas.microsoft.com/office/drawing/2014/main" id="{737ADDF5-D706-470C-88AA-F5FDFF1E5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313347" name="Text Box 3">
            <a:extLst>
              <a:ext uri="{FF2B5EF4-FFF2-40B4-BE49-F238E27FC236}">
                <a16:creationId xmlns:a16="http://schemas.microsoft.com/office/drawing/2014/main" id="{37B3908B-DA32-4D84-8D69-D66DDF86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84150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13348" name="Text Box 4">
            <a:extLst>
              <a:ext uri="{FF2B5EF4-FFF2-40B4-BE49-F238E27FC236}">
                <a16:creationId xmlns:a16="http://schemas.microsoft.com/office/drawing/2014/main" id="{445DD0EA-802E-467D-92F6-F14A5EDAF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11430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400"/>
              <a:t>Next slide introduces 74LS138 decoder IC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37FCD0A-B279-416D-827A-E5A02F6F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491784A-0247-45DC-8F3E-D5343EB5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B759-21F8-4230-8F67-680C6A529E89}" type="slidenum">
              <a:rPr lang="en-GB" altLang="en-US"/>
              <a:pPr/>
              <a:t>80</a:t>
            </a:fld>
            <a:endParaRPr lang="en-GB" altLang="en-US" sz="1400"/>
          </a:p>
        </p:txBody>
      </p:sp>
      <p:sp>
        <p:nvSpPr>
          <p:cNvPr id="347138" name="Text Box 2">
            <a:extLst>
              <a:ext uri="{FF2B5EF4-FFF2-40B4-BE49-F238E27FC236}">
                <a16:creationId xmlns:a16="http://schemas.microsoft.com/office/drawing/2014/main" id="{F4252994-A5B4-4ED6-BD2F-8CB8EC5EC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347139" name="Text Box 3">
            <a:extLst>
              <a:ext uri="{FF2B5EF4-FFF2-40B4-BE49-F238E27FC236}">
                <a16:creationId xmlns:a16="http://schemas.microsoft.com/office/drawing/2014/main" id="{EB515F88-5C17-4462-AD72-D865379F0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841500"/>
            <a:ext cx="241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47140" name="Rectangle 4">
            <a:extLst>
              <a:ext uri="{FF2B5EF4-FFF2-40B4-BE49-F238E27FC236}">
                <a16:creationId xmlns:a16="http://schemas.microsoft.com/office/drawing/2014/main" id="{1C2A065A-EE2A-4FA0-99AD-FE827D037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850900"/>
            <a:ext cx="7962900" cy="673100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800">
                <a:solidFill>
                  <a:srgbClr val="786DCB"/>
                </a:solidFill>
              </a:rPr>
              <a:t>Next slide introduces </a:t>
            </a:r>
            <a:r>
              <a:rPr lang="en-US" altLang="en-US" sz="2800">
                <a:solidFill>
                  <a:srgbClr val="CC3300"/>
                </a:solidFill>
              </a:rPr>
              <a:t>74LS157</a:t>
            </a:r>
            <a:r>
              <a:rPr lang="en-US" altLang="en-US" sz="2800">
                <a:solidFill>
                  <a:srgbClr val="786DCB"/>
                </a:solidFill>
              </a:rPr>
              <a:t> Quad 2-Input</a:t>
            </a:r>
            <a:r>
              <a:rPr lang="en-GB" altLang="en-US" sz="2800">
                <a:solidFill>
                  <a:srgbClr val="5E51C1"/>
                </a:solidFill>
              </a:rPr>
              <a:t> MUX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8338CE9B-988A-4679-A146-ECCF9B3B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AE88C056-573E-4A5F-BFCC-F5BE6661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4A2C-7A4D-49BA-B73E-C75C9AD2C75F}" type="slidenum">
              <a:rPr lang="en-GB" altLang="en-US"/>
              <a:pPr/>
              <a:t>81</a:t>
            </a:fld>
            <a:endParaRPr lang="en-GB" altLang="en-US" sz="1400"/>
          </a:p>
        </p:txBody>
      </p:sp>
      <p:sp>
        <p:nvSpPr>
          <p:cNvPr id="293890" name="Rectangle 2">
            <a:extLst>
              <a:ext uri="{FF2B5EF4-FFF2-40B4-BE49-F238E27FC236}">
                <a16:creationId xmlns:a16="http://schemas.microsoft.com/office/drawing/2014/main" id="{EC84D120-54C8-4705-B29A-223287B4B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4388" y="828675"/>
            <a:ext cx="7772400" cy="62230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74LS157 Quad Two-input Multiplexer</a:t>
            </a:r>
          </a:p>
        </p:txBody>
      </p:sp>
      <p:sp>
        <p:nvSpPr>
          <p:cNvPr id="293891" name="Text Box 3">
            <a:extLst>
              <a:ext uri="{FF2B5EF4-FFF2-40B4-BE49-F238E27FC236}">
                <a16:creationId xmlns:a16="http://schemas.microsoft.com/office/drawing/2014/main" id="{1F9AAA22-970F-47AB-B889-B162D3604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589588"/>
            <a:ext cx="118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Figure 9-24</a:t>
            </a:r>
          </a:p>
        </p:txBody>
      </p:sp>
      <p:sp>
        <p:nvSpPr>
          <p:cNvPr id="293892" name="Rectangle 4">
            <a:extLst>
              <a:ext uri="{FF2B5EF4-FFF2-40B4-BE49-F238E27FC236}">
                <a16:creationId xmlns:a16="http://schemas.microsoft.com/office/drawing/2014/main" id="{9DD47F31-3167-4D9B-8CBF-1747B225D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2593975"/>
            <a:ext cx="3887787" cy="1225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93893" name="Text Box 5">
            <a:extLst>
              <a:ext uri="{FF2B5EF4-FFF2-40B4-BE49-F238E27FC236}">
                <a16:creationId xmlns:a16="http://schemas.microsoft.com/office/drawing/2014/main" id="{79C0000B-DC54-4217-976B-7BF8695B3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3027363"/>
            <a:ext cx="216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000" b="1"/>
              <a:t>74LS157 MUX</a:t>
            </a:r>
          </a:p>
        </p:txBody>
      </p:sp>
      <p:sp>
        <p:nvSpPr>
          <p:cNvPr id="293894" name="Oval 6">
            <a:extLst>
              <a:ext uri="{FF2B5EF4-FFF2-40B4-BE49-F238E27FC236}">
                <a16:creationId xmlns:a16="http://schemas.microsoft.com/office/drawing/2014/main" id="{B86C6BAF-C806-41DF-A9D3-C43BC591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75" y="2882900"/>
            <a:ext cx="142875" cy="1428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93895" name="Text Box 7">
            <a:extLst>
              <a:ext uri="{FF2B5EF4-FFF2-40B4-BE49-F238E27FC236}">
                <a16:creationId xmlns:a16="http://schemas.microsoft.com/office/drawing/2014/main" id="{24920B5C-7CD8-4861-B21D-16B661CFB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2809875"/>
            <a:ext cx="287338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1800" b="1">
                <a:solidFill>
                  <a:schemeClr val="tx1"/>
                </a:solidFill>
              </a:rPr>
              <a:t>/E</a:t>
            </a:r>
          </a:p>
          <a:p>
            <a:r>
              <a:rPr lang="en-GB" altLang="en-US" sz="1800" b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93896" name="Line 8">
            <a:extLst>
              <a:ext uri="{FF2B5EF4-FFF2-40B4-BE49-F238E27FC236}">
                <a16:creationId xmlns:a16="http://schemas.microsoft.com/office/drawing/2014/main" id="{F04A07AF-6B6B-443C-B37B-FAC27F696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8875" y="29543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3897" name="Line 9">
            <a:extLst>
              <a:ext uri="{FF2B5EF4-FFF2-40B4-BE49-F238E27FC236}">
                <a16:creationId xmlns:a16="http://schemas.microsoft.com/office/drawing/2014/main" id="{EA67AA0D-FE00-49B4-A9D4-9A8E8060B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8875" y="3314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3898" name="Line 10">
            <a:extLst>
              <a:ext uri="{FF2B5EF4-FFF2-40B4-BE49-F238E27FC236}">
                <a16:creationId xmlns:a16="http://schemas.microsoft.com/office/drawing/2014/main" id="{D3CB94B3-99B9-4B81-8E96-F839EADBF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400" y="38195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3899" name="Line 11">
            <a:extLst>
              <a:ext uri="{FF2B5EF4-FFF2-40B4-BE49-F238E27FC236}">
                <a16:creationId xmlns:a16="http://schemas.microsoft.com/office/drawing/2014/main" id="{8AD4BE9B-E57A-4455-8966-34923AE3C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538" y="38195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3900" name="Line 12">
            <a:extLst>
              <a:ext uri="{FF2B5EF4-FFF2-40B4-BE49-F238E27FC236}">
                <a16:creationId xmlns:a16="http://schemas.microsoft.com/office/drawing/2014/main" id="{157FE507-865F-441B-BD0C-8A550186C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1263" y="38195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3901" name="Line 13">
            <a:extLst>
              <a:ext uri="{FF2B5EF4-FFF2-40B4-BE49-F238E27FC236}">
                <a16:creationId xmlns:a16="http://schemas.microsoft.com/office/drawing/2014/main" id="{3D3A46D0-0F29-49B7-B4DD-3C4369CD8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3425" y="38195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3902" name="Line 14">
            <a:extLst>
              <a:ext uri="{FF2B5EF4-FFF2-40B4-BE49-F238E27FC236}">
                <a16:creationId xmlns:a16="http://schemas.microsoft.com/office/drawing/2014/main" id="{EFA81578-7B00-4484-9FEF-A730ECCE5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2475" y="20907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3903" name="Line 15">
            <a:extLst>
              <a:ext uri="{FF2B5EF4-FFF2-40B4-BE49-F238E27FC236}">
                <a16:creationId xmlns:a16="http://schemas.microsoft.com/office/drawing/2014/main" id="{A71D07BB-8B53-470B-B0F8-C35B635E0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838" y="20907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3904" name="Line 16">
            <a:extLst>
              <a:ext uri="{FF2B5EF4-FFF2-40B4-BE49-F238E27FC236}">
                <a16:creationId xmlns:a16="http://schemas.microsoft.com/office/drawing/2014/main" id="{370D6BEF-5348-40A4-A3E4-85193CB84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0907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3905" name="Line 17">
            <a:extLst>
              <a:ext uri="{FF2B5EF4-FFF2-40B4-BE49-F238E27FC236}">
                <a16:creationId xmlns:a16="http://schemas.microsoft.com/office/drawing/2014/main" id="{DE471DD2-69BC-4EB5-A0D2-DBC80789D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3563" y="20907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3906" name="Line 18">
            <a:extLst>
              <a:ext uri="{FF2B5EF4-FFF2-40B4-BE49-F238E27FC236}">
                <a16:creationId xmlns:a16="http://schemas.microsoft.com/office/drawing/2014/main" id="{E0D201DC-5416-4CB7-967C-EE4FE042F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2700" y="20907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3907" name="Line 19">
            <a:extLst>
              <a:ext uri="{FF2B5EF4-FFF2-40B4-BE49-F238E27FC236}">
                <a16:creationId xmlns:a16="http://schemas.microsoft.com/office/drawing/2014/main" id="{3D9AA738-FFFF-483C-B74C-FE436FE95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20907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3908" name="Line 20">
            <a:extLst>
              <a:ext uri="{FF2B5EF4-FFF2-40B4-BE49-F238E27FC236}">
                <a16:creationId xmlns:a16="http://schemas.microsoft.com/office/drawing/2014/main" id="{15AE421C-1B07-437B-AD7E-8E9B65491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4863" y="20907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3909" name="Line 21">
            <a:extLst>
              <a:ext uri="{FF2B5EF4-FFF2-40B4-BE49-F238E27FC236}">
                <a16:creationId xmlns:a16="http://schemas.microsoft.com/office/drawing/2014/main" id="{D1A29425-EA09-4CB2-9991-633B5F452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5225" y="20907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3910" name="Text Box 22">
            <a:extLst>
              <a:ext uri="{FF2B5EF4-FFF2-40B4-BE49-F238E27FC236}">
                <a16:creationId xmlns:a16="http://schemas.microsoft.com/office/drawing/2014/main" id="{8B21FA5C-E6B1-4E3D-83EE-11072FED1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4394200"/>
            <a:ext cx="3097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b="1">
                <a:solidFill>
                  <a:schemeClr val="tx1"/>
                </a:solidFill>
              </a:rPr>
              <a:t>  Z</a:t>
            </a:r>
            <a:r>
              <a:rPr lang="en-GB" altLang="en-US" sz="1800" b="1">
                <a:solidFill>
                  <a:srgbClr val="FF0000"/>
                </a:solidFill>
              </a:rPr>
              <a:t>a</a:t>
            </a:r>
            <a:r>
              <a:rPr lang="en-GB" altLang="en-US" sz="1800" b="1">
                <a:solidFill>
                  <a:schemeClr val="tx1"/>
                </a:solidFill>
              </a:rPr>
              <a:t>        Z</a:t>
            </a:r>
            <a:r>
              <a:rPr lang="en-GB" altLang="en-US" sz="1800" b="1">
                <a:solidFill>
                  <a:srgbClr val="FF0000"/>
                </a:solidFill>
              </a:rPr>
              <a:t>b</a:t>
            </a:r>
            <a:r>
              <a:rPr lang="en-GB" altLang="en-US" sz="1800" b="1">
                <a:solidFill>
                  <a:schemeClr val="tx1"/>
                </a:solidFill>
              </a:rPr>
              <a:t>        Z</a:t>
            </a:r>
            <a:r>
              <a:rPr lang="en-GB" altLang="en-US" sz="1800" b="1">
                <a:solidFill>
                  <a:srgbClr val="FF0000"/>
                </a:solidFill>
              </a:rPr>
              <a:t>c</a:t>
            </a:r>
            <a:r>
              <a:rPr lang="en-GB" altLang="en-US" sz="1800" b="1">
                <a:solidFill>
                  <a:schemeClr val="tx1"/>
                </a:solidFill>
              </a:rPr>
              <a:t>        Z</a:t>
            </a:r>
            <a:r>
              <a:rPr lang="en-GB" altLang="en-US" sz="1800" b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93911" name="Text Box 23">
            <a:extLst>
              <a:ext uri="{FF2B5EF4-FFF2-40B4-BE49-F238E27FC236}">
                <a16:creationId xmlns:a16="http://schemas.microsoft.com/office/drawing/2014/main" id="{E78EA3AE-4BD9-4827-8435-86B4DCDC9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5" y="1730375"/>
            <a:ext cx="1871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b="1">
                <a:solidFill>
                  <a:srgbClr val="2D953C"/>
                </a:solidFill>
              </a:rPr>
              <a:t>I</a:t>
            </a:r>
            <a:r>
              <a:rPr lang="en-GB" altLang="en-US" sz="1800" b="1" baseline="-25000">
                <a:solidFill>
                  <a:srgbClr val="2D953C"/>
                </a:solidFill>
              </a:rPr>
              <a:t>1</a:t>
            </a:r>
            <a:r>
              <a:rPr lang="en-GB" altLang="en-US" sz="1800" b="1">
                <a:solidFill>
                  <a:srgbClr val="FF0000"/>
                </a:solidFill>
              </a:rPr>
              <a:t>a</a:t>
            </a:r>
            <a:r>
              <a:rPr lang="en-GB" altLang="en-US" sz="1800" b="1">
                <a:solidFill>
                  <a:schemeClr val="tx1"/>
                </a:solidFill>
              </a:rPr>
              <a:t>  </a:t>
            </a:r>
            <a:r>
              <a:rPr lang="en-GB" altLang="en-US" sz="1800" b="1">
                <a:solidFill>
                  <a:srgbClr val="2D953C"/>
                </a:solidFill>
              </a:rPr>
              <a:t>I</a:t>
            </a:r>
            <a:r>
              <a:rPr lang="en-GB" altLang="en-US" sz="1800" b="1" baseline="-25000">
                <a:solidFill>
                  <a:srgbClr val="2D953C"/>
                </a:solidFill>
              </a:rPr>
              <a:t>1</a:t>
            </a:r>
            <a:r>
              <a:rPr lang="en-GB" altLang="en-US" sz="1800" b="1">
                <a:solidFill>
                  <a:srgbClr val="FF0000"/>
                </a:solidFill>
              </a:rPr>
              <a:t>b</a:t>
            </a:r>
            <a:r>
              <a:rPr lang="en-GB" altLang="en-US" sz="1800" b="1">
                <a:solidFill>
                  <a:schemeClr val="tx1"/>
                </a:solidFill>
              </a:rPr>
              <a:t>  </a:t>
            </a:r>
            <a:r>
              <a:rPr lang="en-GB" altLang="en-US" sz="1800" b="1">
                <a:solidFill>
                  <a:srgbClr val="2D953C"/>
                </a:solidFill>
              </a:rPr>
              <a:t>I</a:t>
            </a:r>
            <a:r>
              <a:rPr lang="en-GB" altLang="en-US" sz="1800" b="1" baseline="-25000">
                <a:solidFill>
                  <a:srgbClr val="2D953C"/>
                </a:solidFill>
              </a:rPr>
              <a:t>1</a:t>
            </a:r>
            <a:r>
              <a:rPr lang="en-GB" altLang="en-US" sz="1800" b="1">
                <a:solidFill>
                  <a:srgbClr val="FF0000"/>
                </a:solidFill>
              </a:rPr>
              <a:t>c </a:t>
            </a:r>
            <a:r>
              <a:rPr lang="en-GB" altLang="en-US" sz="1800" b="1">
                <a:solidFill>
                  <a:srgbClr val="2D953C"/>
                </a:solidFill>
              </a:rPr>
              <a:t>I</a:t>
            </a:r>
            <a:r>
              <a:rPr lang="en-GB" altLang="en-US" sz="1800" b="1" baseline="-25000">
                <a:solidFill>
                  <a:srgbClr val="2D953C"/>
                </a:solidFill>
              </a:rPr>
              <a:t>1</a:t>
            </a:r>
            <a:r>
              <a:rPr lang="en-GB" altLang="en-US" sz="1800" b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93912" name="Text Box 24">
            <a:extLst>
              <a:ext uri="{FF2B5EF4-FFF2-40B4-BE49-F238E27FC236}">
                <a16:creationId xmlns:a16="http://schemas.microsoft.com/office/drawing/2014/main" id="{A494AD1F-6510-4C78-BF78-EC3D93622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338" y="1730375"/>
            <a:ext cx="1871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 b="1">
                <a:solidFill>
                  <a:srgbClr val="2D953C"/>
                </a:solidFill>
              </a:rPr>
              <a:t>I</a:t>
            </a:r>
            <a:r>
              <a:rPr lang="en-GB" altLang="en-US" sz="1800" b="1" baseline="-25000">
                <a:solidFill>
                  <a:srgbClr val="2D953C"/>
                </a:solidFill>
              </a:rPr>
              <a:t>0</a:t>
            </a:r>
            <a:r>
              <a:rPr lang="en-GB" altLang="en-US" sz="1800" b="1">
                <a:solidFill>
                  <a:srgbClr val="FF0000"/>
                </a:solidFill>
              </a:rPr>
              <a:t>a</a:t>
            </a:r>
            <a:r>
              <a:rPr lang="en-GB" altLang="en-US" sz="1800" b="1">
                <a:solidFill>
                  <a:schemeClr val="tx1"/>
                </a:solidFill>
              </a:rPr>
              <a:t>  </a:t>
            </a:r>
            <a:r>
              <a:rPr lang="en-GB" altLang="en-US" sz="1800" b="1">
                <a:solidFill>
                  <a:srgbClr val="2D953C"/>
                </a:solidFill>
              </a:rPr>
              <a:t>I</a:t>
            </a:r>
            <a:r>
              <a:rPr lang="en-GB" altLang="en-US" sz="1800" b="1" baseline="-25000">
                <a:solidFill>
                  <a:srgbClr val="2D953C"/>
                </a:solidFill>
              </a:rPr>
              <a:t>0</a:t>
            </a:r>
            <a:r>
              <a:rPr lang="en-GB" altLang="en-US" sz="1800" b="1">
                <a:solidFill>
                  <a:srgbClr val="FF0000"/>
                </a:solidFill>
              </a:rPr>
              <a:t>b</a:t>
            </a:r>
            <a:r>
              <a:rPr lang="en-GB" altLang="en-US" sz="1800" b="1">
                <a:solidFill>
                  <a:schemeClr val="tx1"/>
                </a:solidFill>
              </a:rPr>
              <a:t>  </a:t>
            </a:r>
            <a:r>
              <a:rPr lang="en-GB" altLang="en-US" sz="1800" b="1">
                <a:solidFill>
                  <a:srgbClr val="2D953C"/>
                </a:solidFill>
              </a:rPr>
              <a:t>I</a:t>
            </a:r>
            <a:r>
              <a:rPr lang="en-GB" altLang="en-US" sz="1800" b="1" baseline="-25000">
                <a:solidFill>
                  <a:srgbClr val="2D953C"/>
                </a:solidFill>
              </a:rPr>
              <a:t>0</a:t>
            </a:r>
            <a:r>
              <a:rPr lang="en-GB" altLang="en-US" sz="1800" b="1">
                <a:solidFill>
                  <a:srgbClr val="FF0000"/>
                </a:solidFill>
              </a:rPr>
              <a:t>c</a:t>
            </a:r>
            <a:r>
              <a:rPr lang="en-GB" altLang="en-US" sz="1800" b="1">
                <a:solidFill>
                  <a:srgbClr val="2D953C"/>
                </a:solidFill>
              </a:rPr>
              <a:t> I</a:t>
            </a:r>
            <a:r>
              <a:rPr lang="en-GB" altLang="en-US" sz="1800" b="1" baseline="-25000">
                <a:solidFill>
                  <a:srgbClr val="2D953C"/>
                </a:solidFill>
              </a:rPr>
              <a:t>0</a:t>
            </a:r>
            <a:r>
              <a:rPr lang="en-GB" altLang="en-US" sz="1800" b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93913" name="Text Box 25">
            <a:extLst>
              <a:ext uri="{FF2B5EF4-FFF2-40B4-BE49-F238E27FC236}">
                <a16:creationId xmlns:a16="http://schemas.microsoft.com/office/drawing/2014/main" id="{EFF10499-1AB8-49F6-B21E-F3B15310D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963" y="4213225"/>
            <a:ext cx="2859087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8E4700"/>
                </a:solidFill>
              </a:rPr>
              <a:t>/E   S</a:t>
            </a:r>
            <a:r>
              <a:rPr lang="en-GB" altLang="en-US" sz="1800" b="1">
                <a:solidFill>
                  <a:srgbClr val="786DCB"/>
                </a:solidFill>
              </a:rPr>
              <a:t>   Z</a:t>
            </a:r>
            <a:r>
              <a:rPr lang="en-GB" altLang="en-US" sz="1800" b="1">
                <a:solidFill>
                  <a:srgbClr val="FF0000"/>
                </a:solidFill>
              </a:rPr>
              <a:t>a</a:t>
            </a:r>
            <a:r>
              <a:rPr lang="en-GB" altLang="en-US" sz="1800" b="1">
                <a:solidFill>
                  <a:srgbClr val="786DCB"/>
                </a:solidFill>
              </a:rPr>
              <a:t>    Z</a:t>
            </a:r>
            <a:r>
              <a:rPr lang="en-GB" altLang="en-US" sz="1800" b="1">
                <a:solidFill>
                  <a:srgbClr val="FF0000"/>
                </a:solidFill>
              </a:rPr>
              <a:t>b</a:t>
            </a:r>
            <a:r>
              <a:rPr lang="en-GB" altLang="en-US" sz="1800" b="1">
                <a:solidFill>
                  <a:srgbClr val="786DCB"/>
                </a:solidFill>
              </a:rPr>
              <a:t>    Z</a:t>
            </a:r>
            <a:r>
              <a:rPr lang="en-GB" altLang="en-US" sz="1800" b="1">
                <a:solidFill>
                  <a:srgbClr val="FF0000"/>
                </a:solidFill>
              </a:rPr>
              <a:t>c</a:t>
            </a:r>
            <a:r>
              <a:rPr lang="en-GB" altLang="en-US" sz="1800" b="1">
                <a:solidFill>
                  <a:srgbClr val="786DCB"/>
                </a:solidFill>
              </a:rPr>
              <a:t>    Z</a:t>
            </a:r>
            <a:r>
              <a:rPr lang="en-GB" altLang="en-US" sz="1800" b="1">
                <a:solidFill>
                  <a:srgbClr val="FF0000"/>
                </a:solidFill>
              </a:rPr>
              <a:t>d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1    X    0      0       0      0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0    0    I</a:t>
            </a:r>
            <a:r>
              <a:rPr lang="en-GB" altLang="en-US" sz="1800" b="1" baseline="-25000">
                <a:solidFill>
                  <a:srgbClr val="786DCB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a   I</a:t>
            </a:r>
            <a:r>
              <a:rPr lang="en-GB" altLang="en-US" sz="1800" b="1" baseline="-25000">
                <a:solidFill>
                  <a:srgbClr val="786DCB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b    I</a:t>
            </a:r>
            <a:r>
              <a:rPr lang="en-GB" altLang="en-US" sz="1800" b="1" baseline="-25000">
                <a:solidFill>
                  <a:srgbClr val="786DCB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c   I</a:t>
            </a:r>
            <a:r>
              <a:rPr lang="en-GB" altLang="en-US" sz="1800" b="1" baseline="-25000">
                <a:solidFill>
                  <a:srgbClr val="786DCB"/>
                </a:solidFill>
              </a:rPr>
              <a:t>0</a:t>
            </a:r>
            <a:r>
              <a:rPr lang="en-GB" altLang="en-US" sz="1800" b="1">
                <a:solidFill>
                  <a:srgbClr val="786DCB"/>
                </a:solidFill>
              </a:rPr>
              <a:t>d</a:t>
            </a:r>
          </a:p>
          <a:p>
            <a:pPr>
              <a:spcBef>
                <a:spcPct val="50000"/>
              </a:spcBef>
            </a:pPr>
            <a:r>
              <a:rPr lang="en-GB" altLang="en-US" sz="1800" b="1">
                <a:solidFill>
                  <a:srgbClr val="786DCB"/>
                </a:solidFill>
              </a:rPr>
              <a:t>0    1    I</a:t>
            </a:r>
            <a:r>
              <a:rPr lang="en-GB" altLang="en-US" sz="1800" b="1" baseline="-25000">
                <a:solidFill>
                  <a:srgbClr val="786DCB"/>
                </a:solidFill>
              </a:rPr>
              <a:t>1</a:t>
            </a:r>
            <a:r>
              <a:rPr lang="en-GB" altLang="en-US" sz="1800" b="1">
                <a:solidFill>
                  <a:srgbClr val="786DCB"/>
                </a:solidFill>
              </a:rPr>
              <a:t>a   I</a:t>
            </a:r>
            <a:r>
              <a:rPr lang="en-GB" altLang="en-US" sz="1800" b="1" baseline="-25000">
                <a:solidFill>
                  <a:srgbClr val="786DCB"/>
                </a:solidFill>
              </a:rPr>
              <a:t>1</a:t>
            </a:r>
            <a:r>
              <a:rPr lang="en-GB" altLang="en-US" sz="1800" b="1">
                <a:solidFill>
                  <a:srgbClr val="786DCB"/>
                </a:solidFill>
              </a:rPr>
              <a:t>b    I</a:t>
            </a:r>
            <a:r>
              <a:rPr lang="en-GB" altLang="en-US" sz="1800" b="1" baseline="-25000">
                <a:solidFill>
                  <a:srgbClr val="786DCB"/>
                </a:solidFill>
              </a:rPr>
              <a:t>1</a:t>
            </a:r>
            <a:r>
              <a:rPr lang="en-GB" altLang="en-US" sz="1800" b="1">
                <a:solidFill>
                  <a:srgbClr val="786DCB"/>
                </a:solidFill>
              </a:rPr>
              <a:t>c   I</a:t>
            </a:r>
            <a:r>
              <a:rPr lang="en-GB" altLang="en-US" sz="1800" b="1" baseline="-25000">
                <a:solidFill>
                  <a:srgbClr val="786DCB"/>
                </a:solidFill>
              </a:rPr>
              <a:t>1</a:t>
            </a:r>
            <a:r>
              <a:rPr lang="en-GB" altLang="en-US" sz="1800" b="1">
                <a:solidFill>
                  <a:srgbClr val="786DCB"/>
                </a:solidFill>
              </a:rPr>
              <a:t>d</a:t>
            </a:r>
          </a:p>
        </p:txBody>
      </p:sp>
      <p:sp>
        <p:nvSpPr>
          <p:cNvPr id="293914" name="Line 26">
            <a:extLst>
              <a:ext uri="{FF2B5EF4-FFF2-40B4-BE49-F238E27FC236}">
                <a16:creationId xmlns:a16="http://schemas.microsoft.com/office/drawing/2014/main" id="{74B10992-FAAD-4FD1-AEAA-CAB28DFBA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9163" y="4175125"/>
            <a:ext cx="0" cy="180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3915" name="Text Box 27">
            <a:extLst>
              <a:ext uri="{FF2B5EF4-FFF2-40B4-BE49-F238E27FC236}">
                <a16:creationId xmlns:a16="http://schemas.microsoft.com/office/drawing/2014/main" id="{918C1EFB-F819-4A3B-9A49-D8795629A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2049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9-6 Multiplexers</a:t>
            </a:r>
          </a:p>
        </p:txBody>
      </p:sp>
      <p:sp>
        <p:nvSpPr>
          <p:cNvPr id="293916" name="Line 28">
            <a:extLst>
              <a:ext uri="{FF2B5EF4-FFF2-40B4-BE49-F238E27FC236}">
                <a16:creationId xmlns:a16="http://schemas.microsoft.com/office/drawing/2014/main" id="{E67B0DDB-8A00-4AB6-BC3C-26C45A4F0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3200" y="4597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3917" name="AutoShape 29">
            <a:extLst>
              <a:ext uri="{FF2B5EF4-FFF2-40B4-BE49-F238E27FC236}">
                <a16:creationId xmlns:a16="http://schemas.microsoft.com/office/drawing/2014/main" id="{15677288-54E8-4298-B64C-6A795BB4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5" y="1606550"/>
            <a:ext cx="3217863" cy="2514600"/>
          </a:xfrm>
          <a:prstGeom prst="wedgeRoundRectCallout">
            <a:avLst>
              <a:gd name="adj1" fmla="val -55329"/>
              <a:gd name="adj2" fmla="val 4606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GB" altLang="en-US" sz="2000" b="1"/>
              <a:t>Quad means there are </a:t>
            </a:r>
            <a:r>
              <a:rPr lang="en-GB" altLang="en-US" sz="2000" b="1">
                <a:solidFill>
                  <a:srgbClr val="FF0000"/>
                </a:solidFill>
              </a:rPr>
              <a:t>4</a:t>
            </a:r>
            <a:r>
              <a:rPr lang="en-GB" altLang="en-US" sz="2000" b="1"/>
              <a:t> MUX (</a:t>
            </a:r>
            <a:r>
              <a:rPr lang="en-GB" altLang="en-US" sz="2000" b="1">
                <a:solidFill>
                  <a:srgbClr val="FF0000"/>
                </a:solidFill>
              </a:rPr>
              <a:t>a,b,c,d</a:t>
            </a:r>
            <a:r>
              <a:rPr lang="en-GB" altLang="en-US" sz="2000" b="1"/>
              <a:t>) in this IC. </a:t>
            </a:r>
            <a:r>
              <a:rPr lang="en-GB" altLang="en-US" sz="2000" b="1">
                <a:solidFill>
                  <a:srgbClr val="2D953C"/>
                </a:solidFill>
              </a:rPr>
              <a:t>Each is a 2-input MUX (I</a:t>
            </a:r>
            <a:r>
              <a:rPr lang="en-GB" altLang="en-US" sz="1600" b="1">
                <a:solidFill>
                  <a:srgbClr val="2D953C"/>
                </a:solidFill>
              </a:rPr>
              <a:t>0</a:t>
            </a:r>
            <a:r>
              <a:rPr lang="en-GB" altLang="en-US" sz="2000" b="1">
                <a:solidFill>
                  <a:srgbClr val="2D953C"/>
                </a:solidFill>
              </a:rPr>
              <a:t>, I</a:t>
            </a:r>
            <a:r>
              <a:rPr lang="en-GB" altLang="en-US" sz="1600" b="1">
                <a:solidFill>
                  <a:srgbClr val="2D953C"/>
                </a:solidFill>
              </a:rPr>
              <a:t>1</a:t>
            </a:r>
            <a:r>
              <a:rPr lang="en-GB" altLang="en-US" sz="2000" b="1">
                <a:solidFill>
                  <a:srgbClr val="2D953C"/>
                </a:solidFill>
              </a:rPr>
              <a:t>)</a:t>
            </a:r>
          </a:p>
          <a:p>
            <a:pPr algn="l"/>
            <a:r>
              <a:rPr lang="en-GB" altLang="en-US" sz="2000" b="1">
                <a:solidFill>
                  <a:srgbClr val="8E4700"/>
                </a:solidFill>
              </a:rPr>
              <a:t>The 4 MUX share the same Enable and Select inputs.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2829E28-17E6-43EA-8426-FDF6E032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9A0EE87-29F8-4310-A952-BFD69DD1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E663-EA56-41B9-A1FC-7CDDD6D26AF1}" type="slidenum">
              <a:rPr lang="en-GB" altLang="en-US"/>
              <a:pPr/>
              <a:t>82</a:t>
            </a:fld>
            <a:endParaRPr lang="en-GB" altLang="en-US" sz="1400"/>
          </a:p>
        </p:txBody>
      </p:sp>
      <p:sp>
        <p:nvSpPr>
          <p:cNvPr id="376834" name="Text Box 2">
            <a:extLst>
              <a:ext uri="{FF2B5EF4-FFF2-40B4-BE49-F238E27FC236}">
                <a16:creationId xmlns:a16="http://schemas.microsoft.com/office/drawing/2014/main" id="{FA26C963-4ABC-4994-998D-B5F13C51C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376835" name="Text Box 3">
            <a:extLst>
              <a:ext uri="{FF2B5EF4-FFF2-40B4-BE49-F238E27FC236}">
                <a16:creationId xmlns:a16="http://schemas.microsoft.com/office/drawing/2014/main" id="{47AF58E2-951F-45BD-9615-9BFC9C17E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1739900"/>
            <a:ext cx="71628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5E51C1"/>
                </a:solidFill>
              </a:rPr>
              <a:t>Next, we are going to look at a few MUX applications.</a:t>
            </a:r>
          </a:p>
          <a:p>
            <a:r>
              <a:rPr lang="en-US" altLang="en-US" sz="2400">
                <a:solidFill>
                  <a:srgbClr val="5E51C1"/>
                </a:solidFill>
              </a:rPr>
              <a:t>First, </a:t>
            </a:r>
            <a:r>
              <a:rPr lang="en-US" altLang="en-US" sz="2400">
                <a:solidFill>
                  <a:srgbClr val="FF0000"/>
                </a:solidFill>
              </a:rPr>
              <a:t>Data Routing</a:t>
            </a:r>
            <a:r>
              <a:rPr lang="en-US" altLang="en-US" sz="2400">
                <a:solidFill>
                  <a:srgbClr val="5E51C1"/>
                </a:solidFill>
              </a:rPr>
              <a:t>.</a:t>
            </a:r>
          </a:p>
          <a:p>
            <a:r>
              <a:rPr lang="en-US" altLang="en-US" sz="2400">
                <a:solidFill>
                  <a:srgbClr val="5E51C1"/>
                </a:solidFill>
              </a:rPr>
              <a:t>     This application example is fully explained in the Text Book.</a:t>
            </a:r>
          </a:p>
          <a:p>
            <a:r>
              <a:rPr lang="en-US" altLang="en-US" sz="2400">
                <a:solidFill>
                  <a:srgbClr val="5E51C1"/>
                </a:solidFill>
              </a:rPr>
              <a:t>Imagine we have only 1 display panel, but we want to be able to display data from 2 sources. Let’s see how this can done.</a:t>
            </a:r>
          </a:p>
        </p:txBody>
      </p:sp>
      <p:sp>
        <p:nvSpPr>
          <p:cNvPr id="376836" name="Rectangle 4">
            <a:extLst>
              <a:ext uri="{FF2B5EF4-FFF2-40B4-BE49-F238E27FC236}">
                <a16:creationId xmlns:a16="http://schemas.microsoft.com/office/drawing/2014/main" id="{701D1D12-7C21-4F65-9D06-B7D71478F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7700" y="850900"/>
            <a:ext cx="5892800" cy="622300"/>
          </a:xfrm>
        </p:spPr>
        <p:txBody>
          <a:bodyPr/>
          <a:lstStyle/>
          <a:p>
            <a:r>
              <a:rPr lang="en-GB" altLang="en-US" sz="3200">
                <a:solidFill>
                  <a:srgbClr val="5E51C1"/>
                </a:solidFill>
              </a:rPr>
              <a:t>MUX Applications: Data 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oter Placeholder 3">
            <a:extLst>
              <a:ext uri="{FF2B5EF4-FFF2-40B4-BE49-F238E27FC236}">
                <a16:creationId xmlns:a16="http://schemas.microsoft.com/office/drawing/2014/main" id="{DECE1CAF-3DA3-4741-A067-4B554254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10" name="Slide Number Placeholder 4">
            <a:extLst>
              <a:ext uri="{FF2B5EF4-FFF2-40B4-BE49-F238E27FC236}">
                <a16:creationId xmlns:a16="http://schemas.microsoft.com/office/drawing/2014/main" id="{BC9C014C-7370-414D-8A45-2584BF44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5542-CBE2-4737-9926-037FD143C4C9}" type="slidenum">
              <a:rPr lang="en-GB" altLang="en-US"/>
              <a:pPr/>
              <a:t>83</a:t>
            </a:fld>
            <a:endParaRPr lang="en-GB" altLang="en-US" sz="1400"/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E1D6A11D-02D2-442C-A877-E4EBF4307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713" y="908050"/>
            <a:ext cx="6911975" cy="4762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MUX application: Data Routing</a:t>
            </a:r>
          </a:p>
        </p:txBody>
      </p:sp>
      <p:sp>
        <p:nvSpPr>
          <p:cNvPr id="272387" name="Text Box 3">
            <a:extLst>
              <a:ext uri="{FF2B5EF4-FFF2-40B4-BE49-F238E27FC236}">
                <a16:creationId xmlns:a16="http://schemas.microsoft.com/office/drawing/2014/main" id="{61C98672-5F4F-423C-B362-9B9F7AF16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1366838"/>
            <a:ext cx="6983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 b="1"/>
              <a:t>Show how you use 74157 to select which set of BCD counters to display.</a:t>
            </a:r>
          </a:p>
        </p:txBody>
      </p:sp>
      <p:grpSp>
        <p:nvGrpSpPr>
          <p:cNvPr id="272388" name="Group 4">
            <a:extLst>
              <a:ext uri="{FF2B5EF4-FFF2-40B4-BE49-F238E27FC236}">
                <a16:creationId xmlns:a16="http://schemas.microsoft.com/office/drawing/2014/main" id="{1CD0CB15-D8B4-4296-8ECE-B3027F14BD9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792163"/>
            <a:ext cx="652462" cy="657225"/>
            <a:chOff x="1020" y="1344"/>
            <a:chExt cx="411" cy="414"/>
          </a:xfrm>
        </p:grpSpPr>
        <p:sp>
          <p:nvSpPr>
            <p:cNvPr id="272389" name="Rectangle 5">
              <a:extLst>
                <a:ext uri="{FF2B5EF4-FFF2-40B4-BE49-F238E27FC236}">
                  <a16:creationId xmlns:a16="http://schemas.microsoft.com/office/drawing/2014/main" id="{EB11F249-EB10-4940-A34D-E420512216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2390" name="AutoShape 6">
              <a:extLst>
                <a:ext uri="{FF2B5EF4-FFF2-40B4-BE49-F238E27FC236}">
                  <a16:creationId xmlns:a16="http://schemas.microsoft.com/office/drawing/2014/main" id="{13114FD0-861D-4B05-8EBE-F66A314609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2391" name="Line 7">
              <a:extLst>
                <a:ext uri="{FF2B5EF4-FFF2-40B4-BE49-F238E27FC236}">
                  <a16:creationId xmlns:a16="http://schemas.microsoft.com/office/drawing/2014/main" id="{1FDEA54C-F2A9-42B8-BF9E-D273644FC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72392" name="Group 8">
            <a:extLst>
              <a:ext uri="{FF2B5EF4-FFF2-40B4-BE49-F238E27FC236}">
                <a16:creationId xmlns:a16="http://schemas.microsoft.com/office/drawing/2014/main" id="{EAB759D4-BA4C-4BA3-B78E-06A738844DE5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989138"/>
            <a:ext cx="2519363" cy="792162"/>
            <a:chOff x="1383" y="1253"/>
            <a:chExt cx="1587" cy="499"/>
          </a:xfrm>
        </p:grpSpPr>
        <p:grpSp>
          <p:nvGrpSpPr>
            <p:cNvPr id="272393" name="Group 9">
              <a:extLst>
                <a:ext uri="{FF2B5EF4-FFF2-40B4-BE49-F238E27FC236}">
                  <a16:creationId xmlns:a16="http://schemas.microsoft.com/office/drawing/2014/main" id="{9E0E368F-F5AC-4BE4-8A4C-41CDE89C69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1344"/>
              <a:ext cx="499" cy="317"/>
              <a:chOff x="1383" y="1344"/>
              <a:chExt cx="499" cy="317"/>
            </a:xfrm>
          </p:grpSpPr>
          <p:sp>
            <p:nvSpPr>
              <p:cNvPr id="272394" name="Rectangle 10">
                <a:extLst>
                  <a:ext uri="{FF2B5EF4-FFF2-40B4-BE49-F238E27FC236}">
                    <a16:creationId xmlns:a16="http://schemas.microsoft.com/office/drawing/2014/main" id="{514AD5FD-558F-4A67-9B38-56E777B8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1344"/>
                <a:ext cx="499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2395" name="Text Box 11">
                <a:extLst>
                  <a:ext uri="{FF2B5EF4-FFF2-40B4-BE49-F238E27FC236}">
                    <a16:creationId xmlns:a16="http://schemas.microsoft.com/office/drawing/2014/main" id="{A96FD22C-723C-4D55-A022-65BF87C6F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1389"/>
                <a:ext cx="454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GB" altLang="en-US" sz="1400" b="1"/>
                  <a:t>BCD counter</a:t>
                </a:r>
              </a:p>
            </p:txBody>
          </p:sp>
        </p:grpSp>
        <p:grpSp>
          <p:nvGrpSpPr>
            <p:cNvPr id="272396" name="Group 12">
              <a:extLst>
                <a:ext uri="{FF2B5EF4-FFF2-40B4-BE49-F238E27FC236}">
                  <a16:creationId xmlns:a16="http://schemas.microsoft.com/office/drawing/2014/main" id="{39923109-1B12-4E5D-A70F-455E67923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1344"/>
              <a:ext cx="499" cy="317"/>
              <a:chOff x="2109" y="1344"/>
              <a:chExt cx="499" cy="317"/>
            </a:xfrm>
          </p:grpSpPr>
          <p:sp>
            <p:nvSpPr>
              <p:cNvPr id="272397" name="Rectangle 13">
                <a:extLst>
                  <a:ext uri="{FF2B5EF4-FFF2-40B4-BE49-F238E27FC236}">
                    <a16:creationId xmlns:a16="http://schemas.microsoft.com/office/drawing/2014/main" id="{3B87D1A2-2E86-4CD0-B429-CB83007D7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344"/>
                <a:ext cx="499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2398" name="Text Box 14">
                <a:extLst>
                  <a:ext uri="{FF2B5EF4-FFF2-40B4-BE49-F238E27FC236}">
                    <a16:creationId xmlns:a16="http://schemas.microsoft.com/office/drawing/2014/main" id="{3B8555BA-B89B-4CAB-B75B-B8C58E675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9" y="1389"/>
                <a:ext cx="454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GB" altLang="en-US" sz="1400" b="1"/>
                  <a:t>BCD counter</a:t>
                </a:r>
              </a:p>
            </p:txBody>
          </p:sp>
        </p:grpSp>
        <p:sp>
          <p:nvSpPr>
            <p:cNvPr id="272399" name="Oval 15">
              <a:extLst>
                <a:ext uri="{FF2B5EF4-FFF2-40B4-BE49-F238E27FC236}">
                  <a16:creationId xmlns:a16="http://schemas.microsoft.com/office/drawing/2014/main" id="{30169188-6B8E-44FF-A1EB-8E5B247B0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434"/>
              <a:ext cx="91" cy="9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2400" name="Oval 16">
              <a:extLst>
                <a:ext uri="{FF2B5EF4-FFF2-40B4-BE49-F238E27FC236}">
                  <a16:creationId xmlns:a16="http://schemas.microsoft.com/office/drawing/2014/main" id="{B33730D8-8FB3-42DC-9A6E-3BE06B698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434"/>
              <a:ext cx="91" cy="9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2401" name="Line 17">
              <a:extLst>
                <a:ext uri="{FF2B5EF4-FFF2-40B4-BE49-F238E27FC236}">
                  <a16:creationId xmlns:a16="http://schemas.microsoft.com/office/drawing/2014/main" id="{C50EE0D9-A002-4F1D-B0A5-712658B2C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48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02" name="AutoShape 18">
              <a:extLst>
                <a:ext uri="{FF2B5EF4-FFF2-40B4-BE49-F238E27FC236}">
                  <a16:creationId xmlns:a16="http://schemas.microsoft.com/office/drawing/2014/main" id="{1E4F1782-5F92-4A52-BE9E-B6B63B7795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517" y="1434"/>
              <a:ext cx="91" cy="91"/>
            </a:xfrm>
            <a:prstGeom prst="triangle">
              <a:avLst>
                <a:gd name="adj" fmla="val 4834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2403" name="AutoShape 19">
              <a:extLst>
                <a:ext uri="{FF2B5EF4-FFF2-40B4-BE49-F238E27FC236}">
                  <a16:creationId xmlns:a16="http://schemas.microsoft.com/office/drawing/2014/main" id="{7341B776-1B5F-48B3-9E03-DFDC4ED5A8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791" y="1434"/>
              <a:ext cx="91" cy="91"/>
            </a:xfrm>
            <a:prstGeom prst="triangle">
              <a:avLst>
                <a:gd name="adj" fmla="val 4834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2404" name="Line 20">
              <a:extLst>
                <a:ext uri="{FF2B5EF4-FFF2-40B4-BE49-F238E27FC236}">
                  <a16:creationId xmlns:a16="http://schemas.microsoft.com/office/drawing/2014/main" id="{815E6ABF-9CBF-46AA-A2DE-307D253F6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48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72405" name="Group 21">
              <a:extLst>
                <a:ext uri="{FF2B5EF4-FFF2-40B4-BE49-F238E27FC236}">
                  <a16:creationId xmlns:a16="http://schemas.microsoft.com/office/drawing/2014/main" id="{3F1614F9-CA08-4EB2-A13C-C9352352B5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1661"/>
              <a:ext cx="408" cy="91"/>
              <a:chOff x="1429" y="1661"/>
              <a:chExt cx="408" cy="91"/>
            </a:xfrm>
          </p:grpSpPr>
          <p:sp>
            <p:nvSpPr>
              <p:cNvPr id="272406" name="Line 22">
                <a:extLst>
                  <a:ext uri="{FF2B5EF4-FFF2-40B4-BE49-F238E27FC236}">
                    <a16:creationId xmlns:a16="http://schemas.microsoft.com/office/drawing/2014/main" id="{BD5D2FDA-0B9E-4D26-B65C-01C80560A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2407" name="Line 23">
                <a:extLst>
                  <a:ext uri="{FF2B5EF4-FFF2-40B4-BE49-F238E27FC236}">
                    <a16:creationId xmlns:a16="http://schemas.microsoft.com/office/drawing/2014/main" id="{B26B6E57-756E-4547-854A-27790F1A5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2408" name="Line 24">
                <a:extLst>
                  <a:ext uri="{FF2B5EF4-FFF2-40B4-BE49-F238E27FC236}">
                    <a16:creationId xmlns:a16="http://schemas.microsoft.com/office/drawing/2014/main" id="{A75E28CA-EE37-422F-B7B0-E463F5E1B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2409" name="Line 25">
                <a:extLst>
                  <a:ext uri="{FF2B5EF4-FFF2-40B4-BE49-F238E27FC236}">
                    <a16:creationId xmlns:a16="http://schemas.microsoft.com/office/drawing/2014/main" id="{10590CF4-7E33-4B3C-B1BD-5649449A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72410" name="Group 26">
              <a:extLst>
                <a:ext uri="{FF2B5EF4-FFF2-40B4-BE49-F238E27FC236}">
                  <a16:creationId xmlns:a16="http://schemas.microsoft.com/office/drawing/2014/main" id="{E97919D9-A169-49F3-8F38-D8C3237C3C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1661"/>
              <a:ext cx="408" cy="91"/>
              <a:chOff x="1429" y="1661"/>
              <a:chExt cx="408" cy="91"/>
            </a:xfrm>
          </p:grpSpPr>
          <p:sp>
            <p:nvSpPr>
              <p:cNvPr id="272411" name="Line 27">
                <a:extLst>
                  <a:ext uri="{FF2B5EF4-FFF2-40B4-BE49-F238E27FC236}">
                    <a16:creationId xmlns:a16="http://schemas.microsoft.com/office/drawing/2014/main" id="{49A63B8A-97FC-4754-9CDA-2040604C2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2412" name="Line 28">
                <a:extLst>
                  <a:ext uri="{FF2B5EF4-FFF2-40B4-BE49-F238E27FC236}">
                    <a16:creationId xmlns:a16="http://schemas.microsoft.com/office/drawing/2014/main" id="{A343A11E-5630-4C60-B54D-382D99E0F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2413" name="Line 29">
                <a:extLst>
                  <a:ext uri="{FF2B5EF4-FFF2-40B4-BE49-F238E27FC236}">
                    <a16:creationId xmlns:a16="http://schemas.microsoft.com/office/drawing/2014/main" id="{F563075A-20A3-4C71-AD95-D735BACAF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2414" name="Line 30">
                <a:extLst>
                  <a:ext uri="{FF2B5EF4-FFF2-40B4-BE49-F238E27FC236}">
                    <a16:creationId xmlns:a16="http://schemas.microsoft.com/office/drawing/2014/main" id="{14451484-9D9F-4EFC-B540-74B05F091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72415" name="Text Box 31">
              <a:extLst>
                <a:ext uri="{FF2B5EF4-FFF2-40B4-BE49-F238E27FC236}">
                  <a16:creationId xmlns:a16="http://schemas.microsoft.com/office/drawing/2014/main" id="{36D33FAB-2DAB-4E34-9D14-17DB19DFB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253"/>
              <a:ext cx="36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GB" altLang="en-US" sz="1400" b="1"/>
                <a:t>CLK</a:t>
              </a:r>
              <a:r>
                <a:rPr lang="en-GB" altLang="en-US" sz="1400" b="1">
                  <a:solidFill>
                    <a:srgbClr val="008000"/>
                  </a:solidFill>
                </a:rPr>
                <a:t>#1</a:t>
              </a:r>
            </a:p>
          </p:txBody>
        </p:sp>
      </p:grpSp>
      <p:grpSp>
        <p:nvGrpSpPr>
          <p:cNvPr id="272416" name="Group 32">
            <a:extLst>
              <a:ext uri="{FF2B5EF4-FFF2-40B4-BE49-F238E27FC236}">
                <a16:creationId xmlns:a16="http://schemas.microsoft.com/office/drawing/2014/main" id="{BDB7CC96-AF95-421B-BBE3-3AB3F908B4C2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1989138"/>
            <a:ext cx="2519362" cy="792162"/>
            <a:chOff x="1383" y="1253"/>
            <a:chExt cx="1587" cy="499"/>
          </a:xfrm>
        </p:grpSpPr>
        <p:grpSp>
          <p:nvGrpSpPr>
            <p:cNvPr id="272417" name="Group 33">
              <a:extLst>
                <a:ext uri="{FF2B5EF4-FFF2-40B4-BE49-F238E27FC236}">
                  <a16:creationId xmlns:a16="http://schemas.microsoft.com/office/drawing/2014/main" id="{B80490D0-3A7D-425F-A0B9-B1BE405E6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1344"/>
              <a:ext cx="499" cy="317"/>
              <a:chOff x="1383" y="1344"/>
              <a:chExt cx="499" cy="317"/>
            </a:xfrm>
          </p:grpSpPr>
          <p:sp>
            <p:nvSpPr>
              <p:cNvPr id="272418" name="Rectangle 34">
                <a:extLst>
                  <a:ext uri="{FF2B5EF4-FFF2-40B4-BE49-F238E27FC236}">
                    <a16:creationId xmlns:a16="http://schemas.microsoft.com/office/drawing/2014/main" id="{7CCFFE73-2659-4749-ADA9-AFD1B7F8A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1344"/>
                <a:ext cx="499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2419" name="Text Box 35">
                <a:extLst>
                  <a:ext uri="{FF2B5EF4-FFF2-40B4-BE49-F238E27FC236}">
                    <a16:creationId xmlns:a16="http://schemas.microsoft.com/office/drawing/2014/main" id="{FD04E550-EB67-469E-A799-7CF4B6E2D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1389"/>
                <a:ext cx="454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GB" altLang="en-US" sz="1400" b="1"/>
                  <a:t>BCD counter</a:t>
                </a:r>
              </a:p>
            </p:txBody>
          </p:sp>
        </p:grpSp>
        <p:grpSp>
          <p:nvGrpSpPr>
            <p:cNvPr id="272420" name="Group 36">
              <a:extLst>
                <a:ext uri="{FF2B5EF4-FFF2-40B4-BE49-F238E27FC236}">
                  <a16:creationId xmlns:a16="http://schemas.microsoft.com/office/drawing/2014/main" id="{0B2CF8E7-C2E6-4E6D-BFFB-F9C115453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1344"/>
              <a:ext cx="499" cy="317"/>
              <a:chOff x="2109" y="1344"/>
              <a:chExt cx="499" cy="317"/>
            </a:xfrm>
          </p:grpSpPr>
          <p:sp>
            <p:nvSpPr>
              <p:cNvPr id="272421" name="Rectangle 37">
                <a:extLst>
                  <a:ext uri="{FF2B5EF4-FFF2-40B4-BE49-F238E27FC236}">
                    <a16:creationId xmlns:a16="http://schemas.microsoft.com/office/drawing/2014/main" id="{159B7ABF-74C0-4BA0-94AE-8CAF606A6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344"/>
                <a:ext cx="499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2422" name="Text Box 38">
                <a:extLst>
                  <a:ext uri="{FF2B5EF4-FFF2-40B4-BE49-F238E27FC236}">
                    <a16:creationId xmlns:a16="http://schemas.microsoft.com/office/drawing/2014/main" id="{6F58175A-FCE2-424A-B516-DA93CC900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9" y="1389"/>
                <a:ext cx="454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GB" altLang="en-US" sz="1400" b="1"/>
                  <a:t>BCD counter</a:t>
                </a:r>
              </a:p>
            </p:txBody>
          </p:sp>
        </p:grpSp>
        <p:sp>
          <p:nvSpPr>
            <p:cNvPr id="272423" name="Oval 39">
              <a:extLst>
                <a:ext uri="{FF2B5EF4-FFF2-40B4-BE49-F238E27FC236}">
                  <a16:creationId xmlns:a16="http://schemas.microsoft.com/office/drawing/2014/main" id="{13D9F9AF-3FFD-44EA-96BF-CF572BE35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434"/>
              <a:ext cx="91" cy="9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2424" name="Oval 40">
              <a:extLst>
                <a:ext uri="{FF2B5EF4-FFF2-40B4-BE49-F238E27FC236}">
                  <a16:creationId xmlns:a16="http://schemas.microsoft.com/office/drawing/2014/main" id="{3B17D8DD-A3EB-4D97-8086-11EB75293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434"/>
              <a:ext cx="91" cy="9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2425" name="Line 41">
              <a:extLst>
                <a:ext uri="{FF2B5EF4-FFF2-40B4-BE49-F238E27FC236}">
                  <a16:creationId xmlns:a16="http://schemas.microsoft.com/office/drawing/2014/main" id="{8847207A-6F97-4DED-B7C0-1988C3FCE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48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26" name="AutoShape 42">
              <a:extLst>
                <a:ext uri="{FF2B5EF4-FFF2-40B4-BE49-F238E27FC236}">
                  <a16:creationId xmlns:a16="http://schemas.microsoft.com/office/drawing/2014/main" id="{0DD95C92-BDC7-408A-BDFB-1AD00A60EA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517" y="1434"/>
              <a:ext cx="91" cy="91"/>
            </a:xfrm>
            <a:prstGeom prst="triangle">
              <a:avLst>
                <a:gd name="adj" fmla="val 4834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2427" name="AutoShape 43">
              <a:extLst>
                <a:ext uri="{FF2B5EF4-FFF2-40B4-BE49-F238E27FC236}">
                  <a16:creationId xmlns:a16="http://schemas.microsoft.com/office/drawing/2014/main" id="{FD14D83A-340A-40F0-8E55-8E7652FFE5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791" y="1434"/>
              <a:ext cx="91" cy="91"/>
            </a:xfrm>
            <a:prstGeom prst="triangle">
              <a:avLst>
                <a:gd name="adj" fmla="val 4834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2428" name="Line 44">
              <a:extLst>
                <a:ext uri="{FF2B5EF4-FFF2-40B4-BE49-F238E27FC236}">
                  <a16:creationId xmlns:a16="http://schemas.microsoft.com/office/drawing/2014/main" id="{D337DC55-443C-4276-B8A0-6DE9840BA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48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72429" name="Group 45">
              <a:extLst>
                <a:ext uri="{FF2B5EF4-FFF2-40B4-BE49-F238E27FC236}">
                  <a16:creationId xmlns:a16="http://schemas.microsoft.com/office/drawing/2014/main" id="{3AE7809B-09D3-4EC5-86C4-1922841E6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1661"/>
              <a:ext cx="408" cy="91"/>
              <a:chOff x="1429" y="1661"/>
              <a:chExt cx="408" cy="91"/>
            </a:xfrm>
          </p:grpSpPr>
          <p:sp>
            <p:nvSpPr>
              <p:cNvPr id="272430" name="Line 46">
                <a:extLst>
                  <a:ext uri="{FF2B5EF4-FFF2-40B4-BE49-F238E27FC236}">
                    <a16:creationId xmlns:a16="http://schemas.microsoft.com/office/drawing/2014/main" id="{5D2FFB0A-7416-4985-99BF-4AED6EAF4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2431" name="Line 47">
                <a:extLst>
                  <a:ext uri="{FF2B5EF4-FFF2-40B4-BE49-F238E27FC236}">
                    <a16:creationId xmlns:a16="http://schemas.microsoft.com/office/drawing/2014/main" id="{17D12626-C2D0-4608-AB0D-7DA527DB8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2432" name="Line 48">
                <a:extLst>
                  <a:ext uri="{FF2B5EF4-FFF2-40B4-BE49-F238E27FC236}">
                    <a16:creationId xmlns:a16="http://schemas.microsoft.com/office/drawing/2014/main" id="{11EABFCE-CA7F-4C36-A0B8-21C610ED1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2433" name="Line 49">
                <a:extLst>
                  <a:ext uri="{FF2B5EF4-FFF2-40B4-BE49-F238E27FC236}">
                    <a16:creationId xmlns:a16="http://schemas.microsoft.com/office/drawing/2014/main" id="{A8EF6BBE-4F28-4CE5-A5BE-855F318A9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72434" name="Group 50">
              <a:extLst>
                <a:ext uri="{FF2B5EF4-FFF2-40B4-BE49-F238E27FC236}">
                  <a16:creationId xmlns:a16="http://schemas.microsoft.com/office/drawing/2014/main" id="{916F7345-88AA-461E-9327-206A5368F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1661"/>
              <a:ext cx="408" cy="91"/>
              <a:chOff x="1429" y="1661"/>
              <a:chExt cx="408" cy="91"/>
            </a:xfrm>
          </p:grpSpPr>
          <p:sp>
            <p:nvSpPr>
              <p:cNvPr id="272435" name="Line 51">
                <a:extLst>
                  <a:ext uri="{FF2B5EF4-FFF2-40B4-BE49-F238E27FC236}">
                    <a16:creationId xmlns:a16="http://schemas.microsoft.com/office/drawing/2014/main" id="{F98F4838-8D64-4F77-8173-AB6FEF587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2436" name="Line 52">
                <a:extLst>
                  <a:ext uri="{FF2B5EF4-FFF2-40B4-BE49-F238E27FC236}">
                    <a16:creationId xmlns:a16="http://schemas.microsoft.com/office/drawing/2014/main" id="{016253BB-F66F-417C-BD64-0F3D87FCC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2437" name="Line 53">
                <a:extLst>
                  <a:ext uri="{FF2B5EF4-FFF2-40B4-BE49-F238E27FC236}">
                    <a16:creationId xmlns:a16="http://schemas.microsoft.com/office/drawing/2014/main" id="{0A61FA7D-6A6A-4904-9C34-7FABB9C48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2438" name="Line 54">
                <a:extLst>
                  <a:ext uri="{FF2B5EF4-FFF2-40B4-BE49-F238E27FC236}">
                    <a16:creationId xmlns:a16="http://schemas.microsoft.com/office/drawing/2014/main" id="{6A2A1C62-0A00-4687-BB49-7B8973825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72439" name="Text Box 55">
              <a:extLst>
                <a:ext uri="{FF2B5EF4-FFF2-40B4-BE49-F238E27FC236}">
                  <a16:creationId xmlns:a16="http://schemas.microsoft.com/office/drawing/2014/main" id="{7FE8114D-6AE3-4A4D-9038-8BF33CEC7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253"/>
              <a:ext cx="36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GB" altLang="en-US" sz="1400" b="1"/>
                <a:t>CLK</a:t>
              </a:r>
              <a:r>
                <a:rPr lang="en-GB" altLang="en-US" sz="1400" b="1">
                  <a:solidFill>
                    <a:srgbClr val="CC3300"/>
                  </a:solidFill>
                </a:rPr>
                <a:t>#2</a:t>
              </a:r>
            </a:p>
          </p:txBody>
        </p:sp>
      </p:grpSp>
      <p:sp>
        <p:nvSpPr>
          <p:cNvPr id="272440" name="Rectangle 56">
            <a:extLst>
              <a:ext uri="{FF2B5EF4-FFF2-40B4-BE49-F238E27FC236}">
                <a16:creationId xmlns:a16="http://schemas.microsoft.com/office/drawing/2014/main" id="{5CBB1BBE-5B88-4CBE-83CD-16560DF99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378325"/>
            <a:ext cx="2376488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2441" name="Text Box 57">
            <a:extLst>
              <a:ext uri="{FF2B5EF4-FFF2-40B4-BE49-F238E27FC236}">
                <a16:creationId xmlns:a16="http://schemas.microsoft.com/office/drawing/2014/main" id="{D260A7D6-C9B3-4F95-834D-CD102A210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378325"/>
            <a:ext cx="20875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400" b="1"/>
              <a:t>BCD to 7-segment decoder</a:t>
            </a:r>
          </a:p>
        </p:txBody>
      </p:sp>
      <p:grpSp>
        <p:nvGrpSpPr>
          <p:cNvPr id="272442" name="Group 58">
            <a:extLst>
              <a:ext uri="{FF2B5EF4-FFF2-40B4-BE49-F238E27FC236}">
                <a16:creationId xmlns:a16="http://schemas.microsoft.com/office/drawing/2014/main" id="{DAF282CF-36C8-48CC-AAD6-6447EB0D0DE2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5602288"/>
            <a:ext cx="215900" cy="431800"/>
            <a:chOff x="1701" y="3294"/>
            <a:chExt cx="136" cy="272"/>
          </a:xfrm>
        </p:grpSpPr>
        <p:sp>
          <p:nvSpPr>
            <p:cNvPr id="272443" name="Line 59">
              <a:extLst>
                <a:ext uri="{FF2B5EF4-FFF2-40B4-BE49-F238E27FC236}">
                  <a16:creationId xmlns:a16="http://schemas.microsoft.com/office/drawing/2014/main" id="{8E0A9AAA-2852-429F-88F7-E34BC194F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294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44" name="Line 60">
              <a:extLst>
                <a:ext uri="{FF2B5EF4-FFF2-40B4-BE49-F238E27FC236}">
                  <a16:creationId xmlns:a16="http://schemas.microsoft.com/office/drawing/2014/main" id="{3B7760DC-2721-4B81-81F0-848473D3A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430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45" name="Line 61">
              <a:extLst>
                <a:ext uri="{FF2B5EF4-FFF2-40B4-BE49-F238E27FC236}">
                  <a16:creationId xmlns:a16="http://schemas.microsoft.com/office/drawing/2014/main" id="{16CB7D09-1C4A-4366-A8E5-39985059E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566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46" name="Line 62">
              <a:extLst>
                <a:ext uri="{FF2B5EF4-FFF2-40B4-BE49-F238E27FC236}">
                  <a16:creationId xmlns:a16="http://schemas.microsoft.com/office/drawing/2014/main" id="{A48A5737-C736-4630-96FF-E26203732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294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47" name="Line 63">
              <a:extLst>
                <a:ext uri="{FF2B5EF4-FFF2-40B4-BE49-F238E27FC236}">
                  <a16:creationId xmlns:a16="http://schemas.microsoft.com/office/drawing/2014/main" id="{FBD72AE1-01B4-4859-B40F-AACCCE4CD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430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48" name="Line 64">
              <a:extLst>
                <a:ext uri="{FF2B5EF4-FFF2-40B4-BE49-F238E27FC236}">
                  <a16:creationId xmlns:a16="http://schemas.microsoft.com/office/drawing/2014/main" id="{A8EE737F-837A-40A7-B940-176EE7722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430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49" name="Line 65">
              <a:extLst>
                <a:ext uri="{FF2B5EF4-FFF2-40B4-BE49-F238E27FC236}">
                  <a16:creationId xmlns:a16="http://schemas.microsoft.com/office/drawing/2014/main" id="{F5B0D9D9-1D23-415B-9D69-F64B2F246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294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72450" name="Rectangle 66">
            <a:extLst>
              <a:ext uri="{FF2B5EF4-FFF2-40B4-BE49-F238E27FC236}">
                <a16:creationId xmlns:a16="http://schemas.microsoft.com/office/drawing/2014/main" id="{8D6DF43F-C720-4001-92D2-9628C8655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457825"/>
            <a:ext cx="1727200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272451" name="Group 67">
            <a:extLst>
              <a:ext uri="{FF2B5EF4-FFF2-40B4-BE49-F238E27FC236}">
                <a16:creationId xmlns:a16="http://schemas.microsoft.com/office/drawing/2014/main" id="{F504AE5B-09CA-4283-9E33-30D96E10CCF3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602288"/>
            <a:ext cx="215900" cy="431800"/>
            <a:chOff x="1701" y="3294"/>
            <a:chExt cx="136" cy="272"/>
          </a:xfrm>
        </p:grpSpPr>
        <p:sp>
          <p:nvSpPr>
            <p:cNvPr id="272452" name="Line 68">
              <a:extLst>
                <a:ext uri="{FF2B5EF4-FFF2-40B4-BE49-F238E27FC236}">
                  <a16:creationId xmlns:a16="http://schemas.microsoft.com/office/drawing/2014/main" id="{7FD4B655-6E2D-4A61-8162-3B77E95D8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294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53" name="Line 69">
              <a:extLst>
                <a:ext uri="{FF2B5EF4-FFF2-40B4-BE49-F238E27FC236}">
                  <a16:creationId xmlns:a16="http://schemas.microsoft.com/office/drawing/2014/main" id="{8CA29F8F-8924-434A-842F-A2947E5D9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430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54" name="Line 70">
              <a:extLst>
                <a:ext uri="{FF2B5EF4-FFF2-40B4-BE49-F238E27FC236}">
                  <a16:creationId xmlns:a16="http://schemas.microsoft.com/office/drawing/2014/main" id="{EB4761CA-56D2-48EB-8584-686C539B6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566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55" name="Line 71">
              <a:extLst>
                <a:ext uri="{FF2B5EF4-FFF2-40B4-BE49-F238E27FC236}">
                  <a16:creationId xmlns:a16="http://schemas.microsoft.com/office/drawing/2014/main" id="{215693D4-69A0-4F7D-B3EA-E94481E9D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294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56" name="Line 72">
              <a:extLst>
                <a:ext uri="{FF2B5EF4-FFF2-40B4-BE49-F238E27FC236}">
                  <a16:creationId xmlns:a16="http://schemas.microsoft.com/office/drawing/2014/main" id="{8C94925A-A5FF-4E80-A75C-9CB1C5350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430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57" name="Line 73">
              <a:extLst>
                <a:ext uri="{FF2B5EF4-FFF2-40B4-BE49-F238E27FC236}">
                  <a16:creationId xmlns:a16="http://schemas.microsoft.com/office/drawing/2014/main" id="{8D3742EB-96C4-4DFE-94F8-49DB86DF7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430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58" name="Line 74">
              <a:extLst>
                <a:ext uri="{FF2B5EF4-FFF2-40B4-BE49-F238E27FC236}">
                  <a16:creationId xmlns:a16="http://schemas.microsoft.com/office/drawing/2014/main" id="{DF191D6F-E02D-4762-BDC3-02973ACA4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294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72459" name="Rectangle 75">
            <a:extLst>
              <a:ext uri="{FF2B5EF4-FFF2-40B4-BE49-F238E27FC236}">
                <a16:creationId xmlns:a16="http://schemas.microsoft.com/office/drawing/2014/main" id="{B471DE03-F99C-48C3-8AB0-378F5520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5457825"/>
            <a:ext cx="1727200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2460" name="Rectangle 76">
            <a:extLst>
              <a:ext uri="{FF2B5EF4-FFF2-40B4-BE49-F238E27FC236}">
                <a16:creationId xmlns:a16="http://schemas.microsoft.com/office/drawing/2014/main" id="{28053923-2BA3-4F50-8913-3FCB8D33D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378325"/>
            <a:ext cx="2376487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2461" name="Text Box 77">
            <a:extLst>
              <a:ext uri="{FF2B5EF4-FFF2-40B4-BE49-F238E27FC236}">
                <a16:creationId xmlns:a16="http://schemas.microsoft.com/office/drawing/2014/main" id="{CD7A3EAB-AA0F-4BFE-85CF-5351804BE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378325"/>
            <a:ext cx="20875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400" b="1"/>
              <a:t>BCD to 7-segment decoder</a:t>
            </a:r>
          </a:p>
        </p:txBody>
      </p:sp>
      <p:grpSp>
        <p:nvGrpSpPr>
          <p:cNvPr id="272462" name="Group 78">
            <a:extLst>
              <a:ext uri="{FF2B5EF4-FFF2-40B4-BE49-F238E27FC236}">
                <a16:creationId xmlns:a16="http://schemas.microsoft.com/office/drawing/2014/main" id="{AD7463B9-93DA-4F16-8E90-8C0AF85E2B1A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5170488"/>
            <a:ext cx="1295400" cy="287337"/>
            <a:chOff x="1111" y="3113"/>
            <a:chExt cx="816" cy="181"/>
          </a:xfrm>
        </p:grpSpPr>
        <p:sp>
          <p:nvSpPr>
            <p:cNvPr id="272463" name="Line 79">
              <a:extLst>
                <a:ext uri="{FF2B5EF4-FFF2-40B4-BE49-F238E27FC236}">
                  <a16:creationId xmlns:a16="http://schemas.microsoft.com/office/drawing/2014/main" id="{46F62803-4FEB-48BE-A0DB-E57C30A04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64" name="Line 80">
              <a:extLst>
                <a:ext uri="{FF2B5EF4-FFF2-40B4-BE49-F238E27FC236}">
                  <a16:creationId xmlns:a16="http://schemas.microsoft.com/office/drawing/2014/main" id="{D9C33B43-D50F-415A-99E8-44B70DCC1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65" name="Line 81">
              <a:extLst>
                <a:ext uri="{FF2B5EF4-FFF2-40B4-BE49-F238E27FC236}">
                  <a16:creationId xmlns:a16="http://schemas.microsoft.com/office/drawing/2014/main" id="{D80A1E3E-7A9A-416B-8809-67CC2B98B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66" name="Line 82">
              <a:extLst>
                <a:ext uri="{FF2B5EF4-FFF2-40B4-BE49-F238E27FC236}">
                  <a16:creationId xmlns:a16="http://schemas.microsoft.com/office/drawing/2014/main" id="{37AAEE14-BC50-41CA-B3DE-B61689D4F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67" name="Line 83">
              <a:extLst>
                <a:ext uri="{FF2B5EF4-FFF2-40B4-BE49-F238E27FC236}">
                  <a16:creationId xmlns:a16="http://schemas.microsoft.com/office/drawing/2014/main" id="{BD8D67E8-3F08-4766-AF31-EA9B65FCA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68" name="Line 84">
              <a:extLst>
                <a:ext uri="{FF2B5EF4-FFF2-40B4-BE49-F238E27FC236}">
                  <a16:creationId xmlns:a16="http://schemas.microsoft.com/office/drawing/2014/main" id="{DEAD078D-36D5-4EC5-9137-076F0F9A7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69" name="Line 85">
              <a:extLst>
                <a:ext uri="{FF2B5EF4-FFF2-40B4-BE49-F238E27FC236}">
                  <a16:creationId xmlns:a16="http://schemas.microsoft.com/office/drawing/2014/main" id="{AE17A0B0-7449-45BE-BD02-0DA06BBAF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72470" name="Group 86">
            <a:extLst>
              <a:ext uri="{FF2B5EF4-FFF2-40B4-BE49-F238E27FC236}">
                <a16:creationId xmlns:a16="http://schemas.microsoft.com/office/drawing/2014/main" id="{7B646583-9D9B-416B-BEEE-5B35EE26FC08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5170488"/>
            <a:ext cx="1295400" cy="287337"/>
            <a:chOff x="1111" y="3113"/>
            <a:chExt cx="816" cy="181"/>
          </a:xfrm>
        </p:grpSpPr>
        <p:sp>
          <p:nvSpPr>
            <p:cNvPr id="272471" name="Line 87">
              <a:extLst>
                <a:ext uri="{FF2B5EF4-FFF2-40B4-BE49-F238E27FC236}">
                  <a16:creationId xmlns:a16="http://schemas.microsoft.com/office/drawing/2014/main" id="{E6010ABB-0239-480B-9739-6C5EFC0A2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72" name="Line 88">
              <a:extLst>
                <a:ext uri="{FF2B5EF4-FFF2-40B4-BE49-F238E27FC236}">
                  <a16:creationId xmlns:a16="http://schemas.microsoft.com/office/drawing/2014/main" id="{8A243F32-B93D-4A26-A413-2DDA83EB4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73" name="Line 89">
              <a:extLst>
                <a:ext uri="{FF2B5EF4-FFF2-40B4-BE49-F238E27FC236}">
                  <a16:creationId xmlns:a16="http://schemas.microsoft.com/office/drawing/2014/main" id="{9CC455F3-37DE-4546-B5EA-4106877B3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74" name="Line 90">
              <a:extLst>
                <a:ext uri="{FF2B5EF4-FFF2-40B4-BE49-F238E27FC236}">
                  <a16:creationId xmlns:a16="http://schemas.microsoft.com/office/drawing/2014/main" id="{B6495B6D-196B-4F57-98D2-358C1262A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75" name="Line 91">
              <a:extLst>
                <a:ext uri="{FF2B5EF4-FFF2-40B4-BE49-F238E27FC236}">
                  <a16:creationId xmlns:a16="http://schemas.microsoft.com/office/drawing/2014/main" id="{95214AC3-6978-46E3-9FB2-CA7877DB5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76" name="Line 92">
              <a:extLst>
                <a:ext uri="{FF2B5EF4-FFF2-40B4-BE49-F238E27FC236}">
                  <a16:creationId xmlns:a16="http://schemas.microsoft.com/office/drawing/2014/main" id="{939F99FE-AA3E-47BE-B780-FE5E675B0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2477" name="Line 93">
              <a:extLst>
                <a:ext uri="{FF2B5EF4-FFF2-40B4-BE49-F238E27FC236}">
                  <a16:creationId xmlns:a16="http://schemas.microsoft.com/office/drawing/2014/main" id="{E7F5963D-0809-4680-B00A-08143059C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72478" name="Oval 94">
            <a:extLst>
              <a:ext uri="{FF2B5EF4-FFF2-40B4-BE49-F238E27FC236}">
                <a16:creationId xmlns:a16="http://schemas.microsoft.com/office/drawing/2014/main" id="{E66B90C5-1DC1-4C06-B8C0-C111FEB86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0260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2479" name="Oval 95">
            <a:extLst>
              <a:ext uri="{FF2B5EF4-FFF2-40B4-BE49-F238E27FC236}">
                <a16:creationId xmlns:a16="http://schemas.microsoft.com/office/drawing/2014/main" id="{6ABACA0B-99AB-41C2-A1E2-B95C1369F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0260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2480" name="Oval 96">
            <a:extLst>
              <a:ext uri="{FF2B5EF4-FFF2-40B4-BE49-F238E27FC236}">
                <a16:creationId xmlns:a16="http://schemas.microsoft.com/office/drawing/2014/main" id="{D9488CA9-277F-4847-9BE5-89F4559A7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0260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2481" name="Oval 97">
            <a:extLst>
              <a:ext uri="{FF2B5EF4-FFF2-40B4-BE49-F238E27FC236}">
                <a16:creationId xmlns:a16="http://schemas.microsoft.com/office/drawing/2014/main" id="{F6AEF901-AB7F-42EC-9CAC-9DD83D6A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0260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2482" name="Oval 98">
            <a:extLst>
              <a:ext uri="{FF2B5EF4-FFF2-40B4-BE49-F238E27FC236}">
                <a16:creationId xmlns:a16="http://schemas.microsoft.com/office/drawing/2014/main" id="{CEC700C7-CFE6-4F62-88FD-2EEECB9CC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50260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2483" name="Oval 99">
            <a:extLst>
              <a:ext uri="{FF2B5EF4-FFF2-40B4-BE49-F238E27FC236}">
                <a16:creationId xmlns:a16="http://schemas.microsoft.com/office/drawing/2014/main" id="{6822F034-169C-4AA8-A5E4-C82991BB6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0260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2484" name="Oval 100">
            <a:extLst>
              <a:ext uri="{FF2B5EF4-FFF2-40B4-BE49-F238E27FC236}">
                <a16:creationId xmlns:a16="http://schemas.microsoft.com/office/drawing/2014/main" id="{80EF5023-BB43-4B90-AD8F-D82529539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0260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2485" name="Oval 101">
            <a:extLst>
              <a:ext uri="{FF2B5EF4-FFF2-40B4-BE49-F238E27FC236}">
                <a16:creationId xmlns:a16="http://schemas.microsoft.com/office/drawing/2014/main" id="{27432522-4CE1-43BE-B76D-9E6C2F40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50260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2486" name="Oval 102">
            <a:extLst>
              <a:ext uri="{FF2B5EF4-FFF2-40B4-BE49-F238E27FC236}">
                <a16:creationId xmlns:a16="http://schemas.microsoft.com/office/drawing/2014/main" id="{8C55842F-5C0A-4A67-BF20-A94B6C383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50260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2487" name="Oval 103">
            <a:extLst>
              <a:ext uri="{FF2B5EF4-FFF2-40B4-BE49-F238E27FC236}">
                <a16:creationId xmlns:a16="http://schemas.microsoft.com/office/drawing/2014/main" id="{F0CF917C-FF3C-4369-845D-16F8C912F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0260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2488" name="Oval 104">
            <a:extLst>
              <a:ext uri="{FF2B5EF4-FFF2-40B4-BE49-F238E27FC236}">
                <a16:creationId xmlns:a16="http://schemas.microsoft.com/office/drawing/2014/main" id="{352D458A-6432-4961-8931-5264E56CC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0260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2489" name="Oval 105">
            <a:extLst>
              <a:ext uri="{FF2B5EF4-FFF2-40B4-BE49-F238E27FC236}">
                <a16:creationId xmlns:a16="http://schemas.microsoft.com/office/drawing/2014/main" id="{9A47D99D-CD3D-4809-A6C8-DD3C4B8E1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50260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2490" name="Oval 106">
            <a:extLst>
              <a:ext uri="{FF2B5EF4-FFF2-40B4-BE49-F238E27FC236}">
                <a16:creationId xmlns:a16="http://schemas.microsoft.com/office/drawing/2014/main" id="{91B94114-5AB4-4D66-8433-00D822738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50260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2491" name="Oval 107">
            <a:extLst>
              <a:ext uri="{FF2B5EF4-FFF2-40B4-BE49-F238E27FC236}">
                <a16:creationId xmlns:a16="http://schemas.microsoft.com/office/drawing/2014/main" id="{0AEE48AE-2271-4579-B5A2-4CC58EFD2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50260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2492" name="Text Box 108">
            <a:extLst>
              <a:ext uri="{FF2B5EF4-FFF2-40B4-BE49-F238E27FC236}">
                <a16:creationId xmlns:a16="http://schemas.microsoft.com/office/drawing/2014/main" id="{F6B41562-6624-4BEA-8AB4-D9F9E792B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ooter Placeholder 3">
            <a:extLst>
              <a:ext uri="{FF2B5EF4-FFF2-40B4-BE49-F238E27FC236}">
                <a16:creationId xmlns:a16="http://schemas.microsoft.com/office/drawing/2014/main" id="{FC3DDA6C-E96A-443F-A9BC-61C30FDE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83" name="Slide Number Placeholder 4">
            <a:extLst>
              <a:ext uri="{FF2B5EF4-FFF2-40B4-BE49-F238E27FC236}">
                <a16:creationId xmlns:a16="http://schemas.microsoft.com/office/drawing/2014/main" id="{76A53583-F2CC-4B4E-A609-25083989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6782-44B3-403E-AFA1-DBB597BB8D17}" type="slidenum">
              <a:rPr lang="en-GB" altLang="en-US"/>
              <a:pPr/>
              <a:t>84</a:t>
            </a:fld>
            <a:endParaRPr lang="en-GB" altLang="en-US" sz="1400"/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3ADAC7FA-5230-4B4D-A256-3B99524BD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908050"/>
            <a:ext cx="6840537" cy="4762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MUX application: Data Routing</a:t>
            </a:r>
          </a:p>
        </p:txBody>
      </p:sp>
      <p:sp>
        <p:nvSpPr>
          <p:cNvPr id="273411" name="Text Box 3">
            <a:extLst>
              <a:ext uri="{FF2B5EF4-FFF2-40B4-BE49-F238E27FC236}">
                <a16:creationId xmlns:a16="http://schemas.microsoft.com/office/drawing/2014/main" id="{7E104BEF-7C89-41EE-B91B-8B50AACEE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63" y="1397000"/>
            <a:ext cx="6983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 b="1"/>
              <a:t>Show how you use 74157 to select which set of BCD counters to display.</a:t>
            </a:r>
          </a:p>
        </p:txBody>
      </p:sp>
      <p:grpSp>
        <p:nvGrpSpPr>
          <p:cNvPr id="273412" name="Group 4">
            <a:extLst>
              <a:ext uri="{FF2B5EF4-FFF2-40B4-BE49-F238E27FC236}">
                <a16:creationId xmlns:a16="http://schemas.microsoft.com/office/drawing/2014/main" id="{25073096-6C64-4E59-8DAD-CACB1A069962}"/>
              </a:ext>
            </a:extLst>
          </p:cNvPr>
          <p:cNvGrpSpPr>
            <a:grpSpLocks/>
          </p:cNvGrpSpPr>
          <p:nvPr/>
        </p:nvGrpSpPr>
        <p:grpSpPr bwMode="auto">
          <a:xfrm>
            <a:off x="1001713" y="835025"/>
            <a:ext cx="652462" cy="657225"/>
            <a:chOff x="1020" y="1344"/>
            <a:chExt cx="411" cy="414"/>
          </a:xfrm>
        </p:grpSpPr>
        <p:sp>
          <p:nvSpPr>
            <p:cNvPr id="273413" name="Rectangle 5">
              <a:extLst>
                <a:ext uri="{FF2B5EF4-FFF2-40B4-BE49-F238E27FC236}">
                  <a16:creationId xmlns:a16="http://schemas.microsoft.com/office/drawing/2014/main" id="{C7E636DC-AF7B-4AD4-BABB-E6B403C6AD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3414" name="AutoShape 6">
              <a:extLst>
                <a:ext uri="{FF2B5EF4-FFF2-40B4-BE49-F238E27FC236}">
                  <a16:creationId xmlns:a16="http://schemas.microsoft.com/office/drawing/2014/main" id="{F843BF51-0409-4B92-9573-2BB189A4EF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3415" name="Line 7">
              <a:extLst>
                <a:ext uri="{FF2B5EF4-FFF2-40B4-BE49-F238E27FC236}">
                  <a16:creationId xmlns:a16="http://schemas.microsoft.com/office/drawing/2014/main" id="{AE1877F3-8FE6-46CD-8857-09F89472E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73416" name="Group 8">
            <a:extLst>
              <a:ext uri="{FF2B5EF4-FFF2-40B4-BE49-F238E27FC236}">
                <a16:creationId xmlns:a16="http://schemas.microsoft.com/office/drawing/2014/main" id="{CAE5E67F-8B90-4211-BA06-2EF2E0665872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989138"/>
            <a:ext cx="2519363" cy="792162"/>
            <a:chOff x="1383" y="1253"/>
            <a:chExt cx="1587" cy="499"/>
          </a:xfrm>
        </p:grpSpPr>
        <p:grpSp>
          <p:nvGrpSpPr>
            <p:cNvPr id="273417" name="Group 9">
              <a:extLst>
                <a:ext uri="{FF2B5EF4-FFF2-40B4-BE49-F238E27FC236}">
                  <a16:creationId xmlns:a16="http://schemas.microsoft.com/office/drawing/2014/main" id="{A3C53EA1-56A4-472B-8858-7BE82F4D2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1344"/>
              <a:ext cx="499" cy="317"/>
              <a:chOff x="1383" y="1344"/>
              <a:chExt cx="499" cy="317"/>
            </a:xfrm>
          </p:grpSpPr>
          <p:sp>
            <p:nvSpPr>
              <p:cNvPr id="273418" name="Rectangle 10">
                <a:extLst>
                  <a:ext uri="{FF2B5EF4-FFF2-40B4-BE49-F238E27FC236}">
                    <a16:creationId xmlns:a16="http://schemas.microsoft.com/office/drawing/2014/main" id="{CD0B77A8-AF30-4CD3-AD81-FE6124FBF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1344"/>
                <a:ext cx="499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3419" name="Text Box 11">
                <a:extLst>
                  <a:ext uri="{FF2B5EF4-FFF2-40B4-BE49-F238E27FC236}">
                    <a16:creationId xmlns:a16="http://schemas.microsoft.com/office/drawing/2014/main" id="{C6A37014-5378-4832-8065-EA6483DE3C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1389"/>
                <a:ext cx="454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GB" altLang="en-US" sz="1400" b="1"/>
                  <a:t>BCD counter</a:t>
                </a:r>
              </a:p>
            </p:txBody>
          </p:sp>
        </p:grpSp>
        <p:grpSp>
          <p:nvGrpSpPr>
            <p:cNvPr id="273420" name="Group 12">
              <a:extLst>
                <a:ext uri="{FF2B5EF4-FFF2-40B4-BE49-F238E27FC236}">
                  <a16:creationId xmlns:a16="http://schemas.microsoft.com/office/drawing/2014/main" id="{D44BBBB3-F310-4323-87AC-E18D9DBEF3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1344"/>
              <a:ext cx="499" cy="317"/>
              <a:chOff x="2109" y="1344"/>
              <a:chExt cx="499" cy="317"/>
            </a:xfrm>
          </p:grpSpPr>
          <p:sp>
            <p:nvSpPr>
              <p:cNvPr id="273421" name="Rectangle 13">
                <a:extLst>
                  <a:ext uri="{FF2B5EF4-FFF2-40B4-BE49-F238E27FC236}">
                    <a16:creationId xmlns:a16="http://schemas.microsoft.com/office/drawing/2014/main" id="{C1162F5D-1468-4B2F-8643-337B8C12D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344"/>
                <a:ext cx="499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3422" name="Text Box 14">
                <a:extLst>
                  <a:ext uri="{FF2B5EF4-FFF2-40B4-BE49-F238E27FC236}">
                    <a16:creationId xmlns:a16="http://schemas.microsoft.com/office/drawing/2014/main" id="{74E8F282-044A-43FA-B2AD-B4BFCA6036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9" y="1389"/>
                <a:ext cx="454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GB" altLang="en-US" sz="1400" b="1"/>
                  <a:t>BCD counter</a:t>
                </a:r>
              </a:p>
            </p:txBody>
          </p:sp>
        </p:grpSp>
        <p:sp>
          <p:nvSpPr>
            <p:cNvPr id="273423" name="Oval 15">
              <a:extLst>
                <a:ext uri="{FF2B5EF4-FFF2-40B4-BE49-F238E27FC236}">
                  <a16:creationId xmlns:a16="http://schemas.microsoft.com/office/drawing/2014/main" id="{EADFA8F4-323E-418C-AF55-3E28EF764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434"/>
              <a:ext cx="91" cy="9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3424" name="Oval 16">
              <a:extLst>
                <a:ext uri="{FF2B5EF4-FFF2-40B4-BE49-F238E27FC236}">
                  <a16:creationId xmlns:a16="http://schemas.microsoft.com/office/drawing/2014/main" id="{B283744C-78BF-49C1-9603-13B83BC1A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434"/>
              <a:ext cx="91" cy="9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3425" name="Line 17">
              <a:extLst>
                <a:ext uri="{FF2B5EF4-FFF2-40B4-BE49-F238E27FC236}">
                  <a16:creationId xmlns:a16="http://schemas.microsoft.com/office/drawing/2014/main" id="{D3F1C51D-1F77-4ECB-81F7-E130D103D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48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26" name="AutoShape 18">
              <a:extLst>
                <a:ext uri="{FF2B5EF4-FFF2-40B4-BE49-F238E27FC236}">
                  <a16:creationId xmlns:a16="http://schemas.microsoft.com/office/drawing/2014/main" id="{F7C4CD94-2BFE-4A3A-A1A1-6854677C51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517" y="1434"/>
              <a:ext cx="91" cy="91"/>
            </a:xfrm>
            <a:prstGeom prst="triangle">
              <a:avLst>
                <a:gd name="adj" fmla="val 4834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3427" name="AutoShape 19">
              <a:extLst>
                <a:ext uri="{FF2B5EF4-FFF2-40B4-BE49-F238E27FC236}">
                  <a16:creationId xmlns:a16="http://schemas.microsoft.com/office/drawing/2014/main" id="{98D72380-97EC-450D-BA47-07DC359E5E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791" y="1434"/>
              <a:ext cx="91" cy="91"/>
            </a:xfrm>
            <a:prstGeom prst="triangle">
              <a:avLst>
                <a:gd name="adj" fmla="val 4834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3428" name="Line 20">
              <a:extLst>
                <a:ext uri="{FF2B5EF4-FFF2-40B4-BE49-F238E27FC236}">
                  <a16:creationId xmlns:a16="http://schemas.microsoft.com/office/drawing/2014/main" id="{B307B28E-C99F-4B1D-B20D-A1DB539E7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48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73429" name="Group 21">
              <a:extLst>
                <a:ext uri="{FF2B5EF4-FFF2-40B4-BE49-F238E27FC236}">
                  <a16:creationId xmlns:a16="http://schemas.microsoft.com/office/drawing/2014/main" id="{2FCBFBC1-7E92-43E0-AF0F-617C9CAD5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1661"/>
              <a:ext cx="408" cy="91"/>
              <a:chOff x="1429" y="1661"/>
              <a:chExt cx="408" cy="91"/>
            </a:xfrm>
          </p:grpSpPr>
          <p:sp>
            <p:nvSpPr>
              <p:cNvPr id="273430" name="Line 22">
                <a:extLst>
                  <a:ext uri="{FF2B5EF4-FFF2-40B4-BE49-F238E27FC236}">
                    <a16:creationId xmlns:a16="http://schemas.microsoft.com/office/drawing/2014/main" id="{6B0DB3AF-1342-48FA-A7A6-3ED24CF6F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3431" name="Line 23">
                <a:extLst>
                  <a:ext uri="{FF2B5EF4-FFF2-40B4-BE49-F238E27FC236}">
                    <a16:creationId xmlns:a16="http://schemas.microsoft.com/office/drawing/2014/main" id="{51246AFC-CD1C-40E6-AE25-35A45B33C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3432" name="Line 24">
                <a:extLst>
                  <a:ext uri="{FF2B5EF4-FFF2-40B4-BE49-F238E27FC236}">
                    <a16:creationId xmlns:a16="http://schemas.microsoft.com/office/drawing/2014/main" id="{516BB7EE-2A9E-4E2C-830A-FF693CAB1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3433" name="Line 25">
                <a:extLst>
                  <a:ext uri="{FF2B5EF4-FFF2-40B4-BE49-F238E27FC236}">
                    <a16:creationId xmlns:a16="http://schemas.microsoft.com/office/drawing/2014/main" id="{2EC3BBBF-5B0A-4DB4-8D2F-D9BB32CF7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73434" name="Group 26">
              <a:extLst>
                <a:ext uri="{FF2B5EF4-FFF2-40B4-BE49-F238E27FC236}">
                  <a16:creationId xmlns:a16="http://schemas.microsoft.com/office/drawing/2014/main" id="{9BC9A026-761D-4E5C-B0BB-D029C24BE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1661"/>
              <a:ext cx="408" cy="91"/>
              <a:chOff x="1429" y="1661"/>
              <a:chExt cx="408" cy="91"/>
            </a:xfrm>
          </p:grpSpPr>
          <p:sp>
            <p:nvSpPr>
              <p:cNvPr id="273435" name="Line 27">
                <a:extLst>
                  <a:ext uri="{FF2B5EF4-FFF2-40B4-BE49-F238E27FC236}">
                    <a16:creationId xmlns:a16="http://schemas.microsoft.com/office/drawing/2014/main" id="{727B844C-DD78-4ECA-9371-EF55B1D5E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3436" name="Line 28">
                <a:extLst>
                  <a:ext uri="{FF2B5EF4-FFF2-40B4-BE49-F238E27FC236}">
                    <a16:creationId xmlns:a16="http://schemas.microsoft.com/office/drawing/2014/main" id="{C63B4A27-5BE8-4B99-9058-4F48492F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3437" name="Line 29">
                <a:extLst>
                  <a:ext uri="{FF2B5EF4-FFF2-40B4-BE49-F238E27FC236}">
                    <a16:creationId xmlns:a16="http://schemas.microsoft.com/office/drawing/2014/main" id="{FFD99D0E-B0A8-4024-ABD1-8A683E3CB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3438" name="Line 30">
                <a:extLst>
                  <a:ext uri="{FF2B5EF4-FFF2-40B4-BE49-F238E27FC236}">
                    <a16:creationId xmlns:a16="http://schemas.microsoft.com/office/drawing/2014/main" id="{B1376401-F529-4100-A271-2358D267B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73439" name="Text Box 31">
              <a:extLst>
                <a:ext uri="{FF2B5EF4-FFF2-40B4-BE49-F238E27FC236}">
                  <a16:creationId xmlns:a16="http://schemas.microsoft.com/office/drawing/2014/main" id="{FB636876-3A6D-409D-A8AB-9CB356942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253"/>
              <a:ext cx="36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GB" altLang="en-US" sz="1400" b="1"/>
                <a:t>CLK</a:t>
              </a:r>
              <a:r>
                <a:rPr lang="en-GB" altLang="en-US" sz="1400" b="1">
                  <a:solidFill>
                    <a:srgbClr val="008000"/>
                  </a:solidFill>
                </a:rPr>
                <a:t>#1</a:t>
              </a:r>
            </a:p>
          </p:txBody>
        </p:sp>
      </p:grpSp>
      <p:grpSp>
        <p:nvGrpSpPr>
          <p:cNvPr id="273440" name="Group 32">
            <a:extLst>
              <a:ext uri="{FF2B5EF4-FFF2-40B4-BE49-F238E27FC236}">
                <a16:creationId xmlns:a16="http://schemas.microsoft.com/office/drawing/2014/main" id="{02B34363-C838-4900-97CC-E498EA8C9657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1989138"/>
            <a:ext cx="2519362" cy="792162"/>
            <a:chOff x="1383" y="1253"/>
            <a:chExt cx="1587" cy="499"/>
          </a:xfrm>
        </p:grpSpPr>
        <p:grpSp>
          <p:nvGrpSpPr>
            <p:cNvPr id="273441" name="Group 33">
              <a:extLst>
                <a:ext uri="{FF2B5EF4-FFF2-40B4-BE49-F238E27FC236}">
                  <a16:creationId xmlns:a16="http://schemas.microsoft.com/office/drawing/2014/main" id="{FA339B5F-0D72-4473-82B9-ACD5DE163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1344"/>
              <a:ext cx="499" cy="317"/>
              <a:chOff x="1383" y="1344"/>
              <a:chExt cx="499" cy="317"/>
            </a:xfrm>
          </p:grpSpPr>
          <p:sp>
            <p:nvSpPr>
              <p:cNvPr id="273442" name="Rectangle 34">
                <a:extLst>
                  <a:ext uri="{FF2B5EF4-FFF2-40B4-BE49-F238E27FC236}">
                    <a16:creationId xmlns:a16="http://schemas.microsoft.com/office/drawing/2014/main" id="{E88F075A-3997-4D1B-ABA1-134CFA6EC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1344"/>
                <a:ext cx="499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3443" name="Text Box 35">
                <a:extLst>
                  <a:ext uri="{FF2B5EF4-FFF2-40B4-BE49-F238E27FC236}">
                    <a16:creationId xmlns:a16="http://schemas.microsoft.com/office/drawing/2014/main" id="{08C67F2E-823B-47DF-97CA-74876889FE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1389"/>
                <a:ext cx="454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GB" altLang="en-US" sz="1400" b="1"/>
                  <a:t>BCD counter</a:t>
                </a:r>
              </a:p>
            </p:txBody>
          </p:sp>
        </p:grpSp>
        <p:grpSp>
          <p:nvGrpSpPr>
            <p:cNvPr id="273444" name="Group 36">
              <a:extLst>
                <a:ext uri="{FF2B5EF4-FFF2-40B4-BE49-F238E27FC236}">
                  <a16:creationId xmlns:a16="http://schemas.microsoft.com/office/drawing/2014/main" id="{8CFE2370-23B3-4B54-A2BC-51F25DA117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1344"/>
              <a:ext cx="499" cy="317"/>
              <a:chOff x="2109" y="1344"/>
              <a:chExt cx="499" cy="317"/>
            </a:xfrm>
          </p:grpSpPr>
          <p:sp>
            <p:nvSpPr>
              <p:cNvPr id="273445" name="Rectangle 37">
                <a:extLst>
                  <a:ext uri="{FF2B5EF4-FFF2-40B4-BE49-F238E27FC236}">
                    <a16:creationId xmlns:a16="http://schemas.microsoft.com/office/drawing/2014/main" id="{0EAC64CD-A5BF-4D23-BDCA-A4900578D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344"/>
                <a:ext cx="499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3446" name="Text Box 38">
                <a:extLst>
                  <a:ext uri="{FF2B5EF4-FFF2-40B4-BE49-F238E27FC236}">
                    <a16:creationId xmlns:a16="http://schemas.microsoft.com/office/drawing/2014/main" id="{71B77CC9-3965-4C4A-A4D4-12F1773CAF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9" y="1389"/>
                <a:ext cx="454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GB" altLang="en-US" sz="1400" b="1"/>
                  <a:t>BCD counter</a:t>
                </a:r>
              </a:p>
            </p:txBody>
          </p:sp>
        </p:grpSp>
        <p:sp>
          <p:nvSpPr>
            <p:cNvPr id="273447" name="Oval 39">
              <a:extLst>
                <a:ext uri="{FF2B5EF4-FFF2-40B4-BE49-F238E27FC236}">
                  <a16:creationId xmlns:a16="http://schemas.microsoft.com/office/drawing/2014/main" id="{ADDAF453-7F6B-47D9-ADEE-AF08A36E8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434"/>
              <a:ext cx="91" cy="9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3448" name="Oval 40">
              <a:extLst>
                <a:ext uri="{FF2B5EF4-FFF2-40B4-BE49-F238E27FC236}">
                  <a16:creationId xmlns:a16="http://schemas.microsoft.com/office/drawing/2014/main" id="{0E95EF15-70DC-423E-882F-9751351F8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434"/>
              <a:ext cx="91" cy="9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3449" name="Line 41">
              <a:extLst>
                <a:ext uri="{FF2B5EF4-FFF2-40B4-BE49-F238E27FC236}">
                  <a16:creationId xmlns:a16="http://schemas.microsoft.com/office/drawing/2014/main" id="{9E8FC200-D6C9-4C08-A75D-88E9A620C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48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50" name="AutoShape 42">
              <a:extLst>
                <a:ext uri="{FF2B5EF4-FFF2-40B4-BE49-F238E27FC236}">
                  <a16:creationId xmlns:a16="http://schemas.microsoft.com/office/drawing/2014/main" id="{76E84CAF-37F2-41E3-962C-A68496C27C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517" y="1434"/>
              <a:ext cx="91" cy="91"/>
            </a:xfrm>
            <a:prstGeom prst="triangle">
              <a:avLst>
                <a:gd name="adj" fmla="val 4834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3451" name="AutoShape 43">
              <a:extLst>
                <a:ext uri="{FF2B5EF4-FFF2-40B4-BE49-F238E27FC236}">
                  <a16:creationId xmlns:a16="http://schemas.microsoft.com/office/drawing/2014/main" id="{A1F1BEEF-1311-4FBB-A8D3-0FAF5AD1E0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791" y="1434"/>
              <a:ext cx="91" cy="91"/>
            </a:xfrm>
            <a:prstGeom prst="triangle">
              <a:avLst>
                <a:gd name="adj" fmla="val 4834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3452" name="Line 44">
              <a:extLst>
                <a:ext uri="{FF2B5EF4-FFF2-40B4-BE49-F238E27FC236}">
                  <a16:creationId xmlns:a16="http://schemas.microsoft.com/office/drawing/2014/main" id="{12A58D83-8E93-4701-97E5-36B08B95D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48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273453" name="Group 45">
              <a:extLst>
                <a:ext uri="{FF2B5EF4-FFF2-40B4-BE49-F238E27FC236}">
                  <a16:creationId xmlns:a16="http://schemas.microsoft.com/office/drawing/2014/main" id="{DBC0FABE-585D-4A30-B92F-A77D17B8C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1661"/>
              <a:ext cx="408" cy="91"/>
              <a:chOff x="1429" y="1661"/>
              <a:chExt cx="408" cy="91"/>
            </a:xfrm>
          </p:grpSpPr>
          <p:sp>
            <p:nvSpPr>
              <p:cNvPr id="273454" name="Line 46">
                <a:extLst>
                  <a:ext uri="{FF2B5EF4-FFF2-40B4-BE49-F238E27FC236}">
                    <a16:creationId xmlns:a16="http://schemas.microsoft.com/office/drawing/2014/main" id="{1D4C659D-1E2B-4502-946C-64A28C8D7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3455" name="Line 47">
                <a:extLst>
                  <a:ext uri="{FF2B5EF4-FFF2-40B4-BE49-F238E27FC236}">
                    <a16:creationId xmlns:a16="http://schemas.microsoft.com/office/drawing/2014/main" id="{8DAADEC7-60B2-40FA-980C-19E6CC00F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3456" name="Line 48">
                <a:extLst>
                  <a:ext uri="{FF2B5EF4-FFF2-40B4-BE49-F238E27FC236}">
                    <a16:creationId xmlns:a16="http://schemas.microsoft.com/office/drawing/2014/main" id="{4F660220-9997-4120-9991-E43E6BCC7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3457" name="Line 49">
                <a:extLst>
                  <a:ext uri="{FF2B5EF4-FFF2-40B4-BE49-F238E27FC236}">
                    <a16:creationId xmlns:a16="http://schemas.microsoft.com/office/drawing/2014/main" id="{063E9A24-69AF-4468-ADAF-32A3D3E4E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73458" name="Group 50">
              <a:extLst>
                <a:ext uri="{FF2B5EF4-FFF2-40B4-BE49-F238E27FC236}">
                  <a16:creationId xmlns:a16="http://schemas.microsoft.com/office/drawing/2014/main" id="{5AFA162F-448E-41EF-9785-6069A8210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1661"/>
              <a:ext cx="408" cy="91"/>
              <a:chOff x="1429" y="1661"/>
              <a:chExt cx="408" cy="91"/>
            </a:xfrm>
          </p:grpSpPr>
          <p:sp>
            <p:nvSpPr>
              <p:cNvPr id="273459" name="Line 51">
                <a:extLst>
                  <a:ext uri="{FF2B5EF4-FFF2-40B4-BE49-F238E27FC236}">
                    <a16:creationId xmlns:a16="http://schemas.microsoft.com/office/drawing/2014/main" id="{5DD1FE75-3202-4941-8961-4547E28BD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3460" name="Line 52">
                <a:extLst>
                  <a:ext uri="{FF2B5EF4-FFF2-40B4-BE49-F238E27FC236}">
                    <a16:creationId xmlns:a16="http://schemas.microsoft.com/office/drawing/2014/main" id="{189F2F9D-541F-4D9D-85D5-062DA9875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3461" name="Line 53">
                <a:extLst>
                  <a:ext uri="{FF2B5EF4-FFF2-40B4-BE49-F238E27FC236}">
                    <a16:creationId xmlns:a16="http://schemas.microsoft.com/office/drawing/2014/main" id="{EA983209-54B9-4566-BCD0-CC510D97C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3462" name="Line 54">
                <a:extLst>
                  <a:ext uri="{FF2B5EF4-FFF2-40B4-BE49-F238E27FC236}">
                    <a16:creationId xmlns:a16="http://schemas.microsoft.com/office/drawing/2014/main" id="{11F3FC2F-5B20-4A4B-B04E-7B0A57863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73463" name="Text Box 55">
              <a:extLst>
                <a:ext uri="{FF2B5EF4-FFF2-40B4-BE49-F238E27FC236}">
                  <a16:creationId xmlns:a16="http://schemas.microsoft.com/office/drawing/2014/main" id="{94D9CEB9-F705-401B-902F-B30438DEB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253"/>
              <a:ext cx="36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GB" altLang="en-US" sz="1400" b="1"/>
                <a:t>CLK</a:t>
              </a:r>
              <a:r>
                <a:rPr lang="en-GB" altLang="en-US" sz="1400" b="1">
                  <a:solidFill>
                    <a:srgbClr val="CC3300"/>
                  </a:solidFill>
                </a:rPr>
                <a:t>#2</a:t>
              </a:r>
            </a:p>
          </p:txBody>
        </p:sp>
      </p:grpSp>
      <p:sp>
        <p:nvSpPr>
          <p:cNvPr id="273464" name="Rectangle 56">
            <a:extLst>
              <a:ext uri="{FF2B5EF4-FFF2-40B4-BE49-F238E27FC236}">
                <a16:creationId xmlns:a16="http://schemas.microsoft.com/office/drawing/2014/main" id="{6A6BEC87-6D62-4F79-8300-04A8C443B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391025"/>
            <a:ext cx="2376488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465" name="Text Box 57">
            <a:extLst>
              <a:ext uri="{FF2B5EF4-FFF2-40B4-BE49-F238E27FC236}">
                <a16:creationId xmlns:a16="http://schemas.microsoft.com/office/drawing/2014/main" id="{A6954CF9-7CD1-4276-B66B-43D001F2F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391025"/>
            <a:ext cx="20875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 b="1"/>
              <a:t>BCD to 7-segment decoder</a:t>
            </a:r>
          </a:p>
        </p:txBody>
      </p:sp>
      <p:grpSp>
        <p:nvGrpSpPr>
          <p:cNvPr id="273466" name="Group 58">
            <a:extLst>
              <a:ext uri="{FF2B5EF4-FFF2-40B4-BE49-F238E27FC236}">
                <a16:creationId xmlns:a16="http://schemas.microsoft.com/office/drawing/2014/main" id="{F0A49F64-7B89-4419-9761-525FF8F9548C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5614988"/>
            <a:ext cx="215900" cy="431800"/>
            <a:chOff x="1701" y="3294"/>
            <a:chExt cx="136" cy="272"/>
          </a:xfrm>
        </p:grpSpPr>
        <p:sp>
          <p:nvSpPr>
            <p:cNvPr id="273467" name="Line 59">
              <a:extLst>
                <a:ext uri="{FF2B5EF4-FFF2-40B4-BE49-F238E27FC236}">
                  <a16:creationId xmlns:a16="http://schemas.microsoft.com/office/drawing/2014/main" id="{7250AA5F-3D22-48C9-BEE9-5925F35A9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294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68" name="Line 60">
              <a:extLst>
                <a:ext uri="{FF2B5EF4-FFF2-40B4-BE49-F238E27FC236}">
                  <a16:creationId xmlns:a16="http://schemas.microsoft.com/office/drawing/2014/main" id="{3F9BB949-08A7-4F7A-82D2-3B71466DC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430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69" name="Line 61">
              <a:extLst>
                <a:ext uri="{FF2B5EF4-FFF2-40B4-BE49-F238E27FC236}">
                  <a16:creationId xmlns:a16="http://schemas.microsoft.com/office/drawing/2014/main" id="{7D3EB7FD-DC4E-4545-9075-3BF450F2D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566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70" name="Line 62">
              <a:extLst>
                <a:ext uri="{FF2B5EF4-FFF2-40B4-BE49-F238E27FC236}">
                  <a16:creationId xmlns:a16="http://schemas.microsoft.com/office/drawing/2014/main" id="{F3049BBA-8978-4694-BBCB-DD91F3CF6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294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71" name="Line 63">
              <a:extLst>
                <a:ext uri="{FF2B5EF4-FFF2-40B4-BE49-F238E27FC236}">
                  <a16:creationId xmlns:a16="http://schemas.microsoft.com/office/drawing/2014/main" id="{0BBB979A-60F5-40DC-BF49-2AA378946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430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72" name="Line 64">
              <a:extLst>
                <a:ext uri="{FF2B5EF4-FFF2-40B4-BE49-F238E27FC236}">
                  <a16:creationId xmlns:a16="http://schemas.microsoft.com/office/drawing/2014/main" id="{BE745139-0FF4-44B4-ACAE-984C84D5B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430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73" name="Line 65">
              <a:extLst>
                <a:ext uri="{FF2B5EF4-FFF2-40B4-BE49-F238E27FC236}">
                  <a16:creationId xmlns:a16="http://schemas.microsoft.com/office/drawing/2014/main" id="{C329C0CD-53AB-42B1-88E1-8788760B3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294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73474" name="Rectangle 66">
            <a:extLst>
              <a:ext uri="{FF2B5EF4-FFF2-40B4-BE49-F238E27FC236}">
                <a16:creationId xmlns:a16="http://schemas.microsoft.com/office/drawing/2014/main" id="{79165077-4692-4EE5-A2A4-96261BE0A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470525"/>
            <a:ext cx="1727200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273475" name="Group 67">
            <a:extLst>
              <a:ext uri="{FF2B5EF4-FFF2-40B4-BE49-F238E27FC236}">
                <a16:creationId xmlns:a16="http://schemas.microsoft.com/office/drawing/2014/main" id="{5993776A-89B4-4699-9712-A3918BAD33F2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614988"/>
            <a:ext cx="215900" cy="431800"/>
            <a:chOff x="1701" y="3294"/>
            <a:chExt cx="136" cy="272"/>
          </a:xfrm>
        </p:grpSpPr>
        <p:sp>
          <p:nvSpPr>
            <p:cNvPr id="273476" name="Line 68">
              <a:extLst>
                <a:ext uri="{FF2B5EF4-FFF2-40B4-BE49-F238E27FC236}">
                  <a16:creationId xmlns:a16="http://schemas.microsoft.com/office/drawing/2014/main" id="{FE2B497A-0E02-40AC-AE63-BDEF9CDC0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294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77" name="Line 69">
              <a:extLst>
                <a:ext uri="{FF2B5EF4-FFF2-40B4-BE49-F238E27FC236}">
                  <a16:creationId xmlns:a16="http://schemas.microsoft.com/office/drawing/2014/main" id="{0D7FE168-D278-4A07-B062-0617CE33E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430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78" name="Line 70">
              <a:extLst>
                <a:ext uri="{FF2B5EF4-FFF2-40B4-BE49-F238E27FC236}">
                  <a16:creationId xmlns:a16="http://schemas.microsoft.com/office/drawing/2014/main" id="{B58ED728-5807-488D-8E11-5E2991E90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566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79" name="Line 71">
              <a:extLst>
                <a:ext uri="{FF2B5EF4-FFF2-40B4-BE49-F238E27FC236}">
                  <a16:creationId xmlns:a16="http://schemas.microsoft.com/office/drawing/2014/main" id="{2404D4DA-049A-4153-B830-D00CB567B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294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80" name="Line 72">
              <a:extLst>
                <a:ext uri="{FF2B5EF4-FFF2-40B4-BE49-F238E27FC236}">
                  <a16:creationId xmlns:a16="http://schemas.microsoft.com/office/drawing/2014/main" id="{3E61BB77-9AA9-4B3E-962F-EFCEC8F5D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430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81" name="Line 73">
              <a:extLst>
                <a:ext uri="{FF2B5EF4-FFF2-40B4-BE49-F238E27FC236}">
                  <a16:creationId xmlns:a16="http://schemas.microsoft.com/office/drawing/2014/main" id="{FE3FC6CF-CFE3-42D5-8F3F-6B083A7C6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430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82" name="Line 74">
              <a:extLst>
                <a:ext uri="{FF2B5EF4-FFF2-40B4-BE49-F238E27FC236}">
                  <a16:creationId xmlns:a16="http://schemas.microsoft.com/office/drawing/2014/main" id="{9E3C76CE-DEB2-4477-B6C5-963C562DB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294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73483" name="Rectangle 75">
            <a:extLst>
              <a:ext uri="{FF2B5EF4-FFF2-40B4-BE49-F238E27FC236}">
                <a16:creationId xmlns:a16="http://schemas.microsoft.com/office/drawing/2014/main" id="{DACF5B00-24A0-4D8D-BE00-1AF41209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5470525"/>
            <a:ext cx="1727200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484" name="Rectangle 76">
            <a:extLst>
              <a:ext uri="{FF2B5EF4-FFF2-40B4-BE49-F238E27FC236}">
                <a16:creationId xmlns:a16="http://schemas.microsoft.com/office/drawing/2014/main" id="{5E2F38FC-BA26-4DA1-9F85-EF57A50C1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391025"/>
            <a:ext cx="2376487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485" name="Text Box 77">
            <a:extLst>
              <a:ext uri="{FF2B5EF4-FFF2-40B4-BE49-F238E27FC236}">
                <a16:creationId xmlns:a16="http://schemas.microsoft.com/office/drawing/2014/main" id="{00AAFC2E-A5A2-4BF3-B2E4-E5D101D02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391025"/>
            <a:ext cx="20875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 b="1"/>
              <a:t>BCD to 7-segment decoder</a:t>
            </a:r>
          </a:p>
        </p:txBody>
      </p:sp>
      <p:grpSp>
        <p:nvGrpSpPr>
          <p:cNvPr id="273486" name="Group 78">
            <a:extLst>
              <a:ext uri="{FF2B5EF4-FFF2-40B4-BE49-F238E27FC236}">
                <a16:creationId xmlns:a16="http://schemas.microsoft.com/office/drawing/2014/main" id="{43BFCFA9-8892-48FC-9036-AC90D910BFD2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5183188"/>
            <a:ext cx="1295400" cy="287337"/>
            <a:chOff x="1111" y="3113"/>
            <a:chExt cx="816" cy="181"/>
          </a:xfrm>
        </p:grpSpPr>
        <p:sp>
          <p:nvSpPr>
            <p:cNvPr id="273487" name="Line 79">
              <a:extLst>
                <a:ext uri="{FF2B5EF4-FFF2-40B4-BE49-F238E27FC236}">
                  <a16:creationId xmlns:a16="http://schemas.microsoft.com/office/drawing/2014/main" id="{228D3BA7-4F18-4291-80C1-247EE0D9A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88" name="Line 80">
              <a:extLst>
                <a:ext uri="{FF2B5EF4-FFF2-40B4-BE49-F238E27FC236}">
                  <a16:creationId xmlns:a16="http://schemas.microsoft.com/office/drawing/2014/main" id="{77E274F4-E8B8-408E-AC73-DEFD66813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89" name="Line 81">
              <a:extLst>
                <a:ext uri="{FF2B5EF4-FFF2-40B4-BE49-F238E27FC236}">
                  <a16:creationId xmlns:a16="http://schemas.microsoft.com/office/drawing/2014/main" id="{3F8EFC39-C1CC-4E5A-8B34-12C5EB830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90" name="Line 82">
              <a:extLst>
                <a:ext uri="{FF2B5EF4-FFF2-40B4-BE49-F238E27FC236}">
                  <a16:creationId xmlns:a16="http://schemas.microsoft.com/office/drawing/2014/main" id="{C0704657-179E-4370-9A35-D499A42E4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91" name="Line 83">
              <a:extLst>
                <a:ext uri="{FF2B5EF4-FFF2-40B4-BE49-F238E27FC236}">
                  <a16:creationId xmlns:a16="http://schemas.microsoft.com/office/drawing/2014/main" id="{B6437056-9394-42F0-A0A7-6B3F81B47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92" name="Line 84">
              <a:extLst>
                <a:ext uri="{FF2B5EF4-FFF2-40B4-BE49-F238E27FC236}">
                  <a16:creationId xmlns:a16="http://schemas.microsoft.com/office/drawing/2014/main" id="{0FCA7D00-E90F-4566-818D-91816A708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93" name="Line 85">
              <a:extLst>
                <a:ext uri="{FF2B5EF4-FFF2-40B4-BE49-F238E27FC236}">
                  <a16:creationId xmlns:a16="http://schemas.microsoft.com/office/drawing/2014/main" id="{75778344-0C3B-4EDE-83CB-7989B1EDF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73494" name="Group 86">
            <a:extLst>
              <a:ext uri="{FF2B5EF4-FFF2-40B4-BE49-F238E27FC236}">
                <a16:creationId xmlns:a16="http://schemas.microsoft.com/office/drawing/2014/main" id="{396A15AF-1551-468E-B17A-9AFA369354E2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5183188"/>
            <a:ext cx="1295400" cy="287337"/>
            <a:chOff x="1111" y="3113"/>
            <a:chExt cx="816" cy="181"/>
          </a:xfrm>
        </p:grpSpPr>
        <p:sp>
          <p:nvSpPr>
            <p:cNvPr id="273495" name="Line 87">
              <a:extLst>
                <a:ext uri="{FF2B5EF4-FFF2-40B4-BE49-F238E27FC236}">
                  <a16:creationId xmlns:a16="http://schemas.microsoft.com/office/drawing/2014/main" id="{4616609F-DC1E-48E4-8D4B-1E3E36FFE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96" name="Line 88">
              <a:extLst>
                <a:ext uri="{FF2B5EF4-FFF2-40B4-BE49-F238E27FC236}">
                  <a16:creationId xmlns:a16="http://schemas.microsoft.com/office/drawing/2014/main" id="{5E28F106-6EC8-4514-9AAB-FA14123F2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97" name="Line 89">
              <a:extLst>
                <a:ext uri="{FF2B5EF4-FFF2-40B4-BE49-F238E27FC236}">
                  <a16:creationId xmlns:a16="http://schemas.microsoft.com/office/drawing/2014/main" id="{C5A1042C-D10B-4C77-BE6A-889997409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98" name="Line 90">
              <a:extLst>
                <a:ext uri="{FF2B5EF4-FFF2-40B4-BE49-F238E27FC236}">
                  <a16:creationId xmlns:a16="http://schemas.microsoft.com/office/drawing/2014/main" id="{22D10B8A-D117-426D-9E1B-0E86807FA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499" name="Line 91">
              <a:extLst>
                <a:ext uri="{FF2B5EF4-FFF2-40B4-BE49-F238E27FC236}">
                  <a16:creationId xmlns:a16="http://schemas.microsoft.com/office/drawing/2014/main" id="{8C05C96E-ECF7-4758-8E91-73C6515C9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00" name="Line 92">
              <a:extLst>
                <a:ext uri="{FF2B5EF4-FFF2-40B4-BE49-F238E27FC236}">
                  <a16:creationId xmlns:a16="http://schemas.microsoft.com/office/drawing/2014/main" id="{BF9DD66E-7CD9-488D-8ADF-8D115CA26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01" name="Line 93">
              <a:extLst>
                <a:ext uri="{FF2B5EF4-FFF2-40B4-BE49-F238E27FC236}">
                  <a16:creationId xmlns:a16="http://schemas.microsoft.com/office/drawing/2014/main" id="{D7060B77-3F46-4BC4-BFB8-07700909F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73502" name="Oval 94">
            <a:extLst>
              <a:ext uri="{FF2B5EF4-FFF2-40B4-BE49-F238E27FC236}">
                <a16:creationId xmlns:a16="http://schemas.microsoft.com/office/drawing/2014/main" id="{335DB7F0-3948-4060-9D57-E5484CD64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0387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503" name="Oval 95">
            <a:extLst>
              <a:ext uri="{FF2B5EF4-FFF2-40B4-BE49-F238E27FC236}">
                <a16:creationId xmlns:a16="http://schemas.microsoft.com/office/drawing/2014/main" id="{4312C930-F909-4AB6-8324-AC345914A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0387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504" name="Oval 96">
            <a:extLst>
              <a:ext uri="{FF2B5EF4-FFF2-40B4-BE49-F238E27FC236}">
                <a16:creationId xmlns:a16="http://schemas.microsoft.com/office/drawing/2014/main" id="{A623B7E2-6508-4300-BD1D-40F108A7D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0387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505" name="Oval 97">
            <a:extLst>
              <a:ext uri="{FF2B5EF4-FFF2-40B4-BE49-F238E27FC236}">
                <a16:creationId xmlns:a16="http://schemas.microsoft.com/office/drawing/2014/main" id="{D34652BB-F852-4169-B5CB-8F5A8B81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0387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506" name="Oval 98">
            <a:extLst>
              <a:ext uri="{FF2B5EF4-FFF2-40B4-BE49-F238E27FC236}">
                <a16:creationId xmlns:a16="http://schemas.microsoft.com/office/drawing/2014/main" id="{C8E95518-CF8F-4ED7-A66E-83C694F4D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50387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507" name="Oval 99">
            <a:extLst>
              <a:ext uri="{FF2B5EF4-FFF2-40B4-BE49-F238E27FC236}">
                <a16:creationId xmlns:a16="http://schemas.microsoft.com/office/drawing/2014/main" id="{6DA51CD6-6E1E-4377-AF18-C4BCD7998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50387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508" name="Oval 100">
            <a:extLst>
              <a:ext uri="{FF2B5EF4-FFF2-40B4-BE49-F238E27FC236}">
                <a16:creationId xmlns:a16="http://schemas.microsoft.com/office/drawing/2014/main" id="{5FDAE680-847F-4555-B5C6-8C1422CA1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0387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509" name="Oval 101">
            <a:extLst>
              <a:ext uri="{FF2B5EF4-FFF2-40B4-BE49-F238E27FC236}">
                <a16:creationId xmlns:a16="http://schemas.microsoft.com/office/drawing/2014/main" id="{0998707A-8D3B-4024-BF78-9AA00550A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50387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510" name="Oval 102">
            <a:extLst>
              <a:ext uri="{FF2B5EF4-FFF2-40B4-BE49-F238E27FC236}">
                <a16:creationId xmlns:a16="http://schemas.microsoft.com/office/drawing/2014/main" id="{59573A21-B842-46B3-9901-F382C68DE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50387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511" name="Oval 103">
            <a:extLst>
              <a:ext uri="{FF2B5EF4-FFF2-40B4-BE49-F238E27FC236}">
                <a16:creationId xmlns:a16="http://schemas.microsoft.com/office/drawing/2014/main" id="{433D90EE-3949-4363-BDC0-D30B7E4A8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0387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512" name="Oval 104">
            <a:extLst>
              <a:ext uri="{FF2B5EF4-FFF2-40B4-BE49-F238E27FC236}">
                <a16:creationId xmlns:a16="http://schemas.microsoft.com/office/drawing/2014/main" id="{B3394175-D9DC-4E85-B455-8BD6B9F6F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0387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513" name="Oval 105">
            <a:extLst>
              <a:ext uri="{FF2B5EF4-FFF2-40B4-BE49-F238E27FC236}">
                <a16:creationId xmlns:a16="http://schemas.microsoft.com/office/drawing/2014/main" id="{A8738039-1397-458F-81E4-A35A02FE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50387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514" name="Oval 106">
            <a:extLst>
              <a:ext uri="{FF2B5EF4-FFF2-40B4-BE49-F238E27FC236}">
                <a16:creationId xmlns:a16="http://schemas.microsoft.com/office/drawing/2014/main" id="{B36E315F-74A2-4703-A345-CDC8D5359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50387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515" name="Oval 107">
            <a:extLst>
              <a:ext uri="{FF2B5EF4-FFF2-40B4-BE49-F238E27FC236}">
                <a16:creationId xmlns:a16="http://schemas.microsoft.com/office/drawing/2014/main" id="{F021AC99-042C-4164-9638-6930CA7C9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50387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516" name="Rectangle 108">
            <a:extLst>
              <a:ext uri="{FF2B5EF4-FFF2-40B4-BE49-F238E27FC236}">
                <a16:creationId xmlns:a16="http://schemas.microsoft.com/office/drawing/2014/main" id="{794B6788-8DCC-45A3-9B8B-3D6504B10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670300"/>
            <a:ext cx="2376488" cy="56832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518" name="Text Box 110">
            <a:extLst>
              <a:ext uri="{FF2B5EF4-FFF2-40B4-BE49-F238E27FC236}">
                <a16:creationId xmlns:a16="http://schemas.microsoft.com/office/drawing/2014/main" id="{4A696B4C-DC8C-4BC0-8C16-B6C0E1F65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822700"/>
            <a:ext cx="17287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1600" b="1"/>
              <a:t>74ALS157 MUX</a:t>
            </a:r>
          </a:p>
        </p:txBody>
      </p:sp>
      <p:sp>
        <p:nvSpPr>
          <p:cNvPr id="273523" name="Line 115">
            <a:extLst>
              <a:ext uri="{FF2B5EF4-FFF2-40B4-BE49-F238E27FC236}">
                <a16:creationId xmlns:a16="http://schemas.microsoft.com/office/drawing/2014/main" id="{828413FA-992D-436E-84B9-117F084CA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900" y="42386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3524" name="Line 116">
            <a:extLst>
              <a:ext uri="{FF2B5EF4-FFF2-40B4-BE49-F238E27FC236}">
                <a16:creationId xmlns:a16="http://schemas.microsoft.com/office/drawing/2014/main" id="{0805CCC5-B702-4F05-B9E6-BC8D68A3F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400" y="42386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3525" name="Line 117">
            <a:extLst>
              <a:ext uri="{FF2B5EF4-FFF2-40B4-BE49-F238E27FC236}">
                <a16:creationId xmlns:a16="http://schemas.microsoft.com/office/drawing/2014/main" id="{CC9F2C72-6CA1-48B1-A03E-B73A93413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2386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3526" name="Line 118">
            <a:extLst>
              <a:ext uri="{FF2B5EF4-FFF2-40B4-BE49-F238E27FC236}">
                <a16:creationId xmlns:a16="http://schemas.microsoft.com/office/drawing/2014/main" id="{CD4497E5-73C5-4388-A4B2-D71C7C6D4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42386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3567" name="Rectangle 159">
            <a:extLst>
              <a:ext uri="{FF2B5EF4-FFF2-40B4-BE49-F238E27FC236}">
                <a16:creationId xmlns:a16="http://schemas.microsoft.com/office/drawing/2014/main" id="{EB4BC2EE-07B7-4051-89F8-178CE830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670300"/>
            <a:ext cx="2376488" cy="56832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568" name="Text Box 160">
            <a:extLst>
              <a:ext uri="{FF2B5EF4-FFF2-40B4-BE49-F238E27FC236}">
                <a16:creationId xmlns:a16="http://schemas.microsoft.com/office/drawing/2014/main" id="{63268033-4265-4530-A5AD-5348B865E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13" y="3856038"/>
            <a:ext cx="17287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1600" b="1"/>
              <a:t>74ALS157 MUX</a:t>
            </a:r>
          </a:p>
        </p:txBody>
      </p:sp>
      <p:sp>
        <p:nvSpPr>
          <p:cNvPr id="273569" name="Line 161">
            <a:extLst>
              <a:ext uri="{FF2B5EF4-FFF2-40B4-BE49-F238E27FC236}">
                <a16:creationId xmlns:a16="http://schemas.microsoft.com/office/drawing/2014/main" id="{521C85A9-6228-473C-A6B4-3096DA76E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7025" y="42259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3570" name="Line 162">
            <a:extLst>
              <a:ext uri="{FF2B5EF4-FFF2-40B4-BE49-F238E27FC236}">
                <a16:creationId xmlns:a16="http://schemas.microsoft.com/office/drawing/2014/main" id="{6CA3E331-8616-43A2-A5BA-737E5EC78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42259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3571" name="Line 163">
            <a:extLst>
              <a:ext uri="{FF2B5EF4-FFF2-40B4-BE49-F238E27FC236}">
                <a16:creationId xmlns:a16="http://schemas.microsoft.com/office/drawing/2014/main" id="{8B1FF0E9-1228-45DC-8BBA-E021DD1E1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0125" y="42259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3572" name="Line 164">
            <a:extLst>
              <a:ext uri="{FF2B5EF4-FFF2-40B4-BE49-F238E27FC236}">
                <a16:creationId xmlns:a16="http://schemas.microsoft.com/office/drawing/2014/main" id="{7A9A63E4-9B44-4CDB-BA91-8C25B551D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25" y="42259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3573" name="Line 165">
            <a:extLst>
              <a:ext uri="{FF2B5EF4-FFF2-40B4-BE49-F238E27FC236}">
                <a16:creationId xmlns:a16="http://schemas.microsoft.com/office/drawing/2014/main" id="{385A9320-F5EC-4645-A2FF-81C3F9347A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5738" y="38560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3574" name="Line 166">
            <a:extLst>
              <a:ext uri="{FF2B5EF4-FFF2-40B4-BE49-F238E27FC236}">
                <a16:creationId xmlns:a16="http://schemas.microsoft.com/office/drawing/2014/main" id="{BDD08F11-F3CB-48C0-A7C3-119FCF01D3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00" y="3822700"/>
            <a:ext cx="704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3575" name="Line 167">
            <a:extLst>
              <a:ext uri="{FF2B5EF4-FFF2-40B4-BE49-F238E27FC236}">
                <a16:creationId xmlns:a16="http://schemas.microsoft.com/office/drawing/2014/main" id="{5D210E45-CF45-4E49-BC36-7B8B34C36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3856038"/>
            <a:ext cx="0" cy="267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3579" name="Line 171">
            <a:extLst>
              <a:ext uri="{FF2B5EF4-FFF2-40B4-BE49-F238E27FC236}">
                <a16:creationId xmlns:a16="http://schemas.microsoft.com/office/drawing/2014/main" id="{5AC0A8F7-F966-470C-AC3F-C544F8DDE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6527800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3580" name="Line 172">
            <a:extLst>
              <a:ext uri="{FF2B5EF4-FFF2-40B4-BE49-F238E27FC236}">
                <a16:creationId xmlns:a16="http://schemas.microsoft.com/office/drawing/2014/main" id="{E04B0D97-B95A-4C3E-98D2-D9C8635524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113" y="3822700"/>
            <a:ext cx="0" cy="270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3581" name="Oval 173">
            <a:extLst>
              <a:ext uri="{FF2B5EF4-FFF2-40B4-BE49-F238E27FC236}">
                <a16:creationId xmlns:a16="http://schemas.microsoft.com/office/drawing/2014/main" id="{82F0B607-AB72-4F94-877B-2DC7D61BE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3778250"/>
            <a:ext cx="88900" cy="889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73582" name="Line 174">
            <a:extLst>
              <a:ext uri="{FF2B5EF4-FFF2-40B4-BE49-F238E27FC236}">
                <a16:creationId xmlns:a16="http://schemas.microsoft.com/office/drawing/2014/main" id="{D795B9F7-5F48-48B1-8FC7-1AB10B5C7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7925" y="4092575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3583" name="Line 175">
            <a:extLst>
              <a:ext uri="{FF2B5EF4-FFF2-40B4-BE49-F238E27FC236}">
                <a16:creationId xmlns:a16="http://schemas.microsoft.com/office/drawing/2014/main" id="{84DA7728-3B92-4F44-9DB6-4B53B9521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4078288"/>
            <a:ext cx="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73587" name="Group 179">
            <a:extLst>
              <a:ext uri="{FF2B5EF4-FFF2-40B4-BE49-F238E27FC236}">
                <a16:creationId xmlns:a16="http://schemas.microsoft.com/office/drawing/2014/main" id="{80ED98C0-40F1-40E6-BB31-12B43980C9E9}"/>
              </a:ext>
            </a:extLst>
          </p:cNvPr>
          <p:cNvGrpSpPr>
            <a:grpSpLocks/>
          </p:cNvGrpSpPr>
          <p:nvPr/>
        </p:nvGrpSpPr>
        <p:grpSpPr bwMode="auto">
          <a:xfrm>
            <a:off x="1017588" y="4265613"/>
            <a:ext cx="341312" cy="141287"/>
            <a:chOff x="224" y="3538"/>
            <a:chExt cx="215" cy="89"/>
          </a:xfrm>
        </p:grpSpPr>
        <p:sp>
          <p:nvSpPr>
            <p:cNvPr id="273584" name="Line 176">
              <a:extLst>
                <a:ext uri="{FF2B5EF4-FFF2-40B4-BE49-F238E27FC236}">
                  <a16:creationId xmlns:a16="http://schemas.microsoft.com/office/drawing/2014/main" id="{E6C1F798-D8FD-4C00-AFCF-C307C4F66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" y="3538"/>
              <a:ext cx="2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85" name="Line 177">
              <a:extLst>
                <a:ext uri="{FF2B5EF4-FFF2-40B4-BE49-F238E27FC236}">
                  <a16:creationId xmlns:a16="http://schemas.microsoft.com/office/drawing/2014/main" id="{C3282703-243E-4329-813F-297D31CD3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" y="3581"/>
              <a:ext cx="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86" name="Line 178">
              <a:extLst>
                <a:ext uri="{FF2B5EF4-FFF2-40B4-BE49-F238E27FC236}">
                  <a16:creationId xmlns:a16="http://schemas.microsoft.com/office/drawing/2014/main" id="{FE7D205F-46F2-478C-8492-B43FAB192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" y="3627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73588" name="Group 180">
            <a:extLst>
              <a:ext uri="{FF2B5EF4-FFF2-40B4-BE49-F238E27FC236}">
                <a16:creationId xmlns:a16="http://schemas.microsoft.com/office/drawing/2014/main" id="{F8611FB2-AC43-4953-8357-402EC17CCE61}"/>
              </a:ext>
            </a:extLst>
          </p:cNvPr>
          <p:cNvGrpSpPr>
            <a:grpSpLocks/>
          </p:cNvGrpSpPr>
          <p:nvPr/>
        </p:nvGrpSpPr>
        <p:grpSpPr bwMode="auto">
          <a:xfrm>
            <a:off x="4230688" y="4240213"/>
            <a:ext cx="341312" cy="141287"/>
            <a:chOff x="224" y="3538"/>
            <a:chExt cx="215" cy="89"/>
          </a:xfrm>
        </p:grpSpPr>
        <p:sp>
          <p:nvSpPr>
            <p:cNvPr id="273589" name="Line 181">
              <a:extLst>
                <a:ext uri="{FF2B5EF4-FFF2-40B4-BE49-F238E27FC236}">
                  <a16:creationId xmlns:a16="http://schemas.microsoft.com/office/drawing/2014/main" id="{253CAF85-A1A6-42C3-A8E1-CDB6F1A38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" y="3538"/>
              <a:ext cx="2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90" name="Line 182">
              <a:extLst>
                <a:ext uri="{FF2B5EF4-FFF2-40B4-BE49-F238E27FC236}">
                  <a16:creationId xmlns:a16="http://schemas.microsoft.com/office/drawing/2014/main" id="{4149B63B-7CC1-436E-84EA-6C23CCE8F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" y="3581"/>
              <a:ext cx="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91" name="Line 183">
              <a:extLst>
                <a:ext uri="{FF2B5EF4-FFF2-40B4-BE49-F238E27FC236}">
                  <a16:creationId xmlns:a16="http://schemas.microsoft.com/office/drawing/2014/main" id="{C54C8CF4-EC95-4029-93D9-B2F45C78A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" y="3627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73597" name="Line 189">
            <a:extLst>
              <a:ext uri="{FF2B5EF4-FFF2-40B4-BE49-F238E27FC236}">
                <a16:creationId xmlns:a16="http://schemas.microsoft.com/office/drawing/2014/main" id="{D465DA51-F83E-4238-8880-A15F9A927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7688" y="4079875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3598" name="Line 190">
            <a:extLst>
              <a:ext uri="{FF2B5EF4-FFF2-40B4-BE49-F238E27FC236}">
                <a16:creationId xmlns:a16="http://schemas.microsoft.com/office/drawing/2014/main" id="{881647E1-A9C4-4624-9A1C-B33389E9E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7688" y="4079875"/>
            <a:ext cx="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73600" name="Text Box 192">
            <a:extLst>
              <a:ext uri="{FF2B5EF4-FFF2-40B4-BE49-F238E27FC236}">
                <a16:creationId xmlns:a16="http://schemas.microsoft.com/office/drawing/2014/main" id="{FE50AE96-FB3D-4EC2-B7D3-D5C5622B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3117850"/>
            <a:ext cx="9493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2000"/>
              <a:t>Counter Select</a:t>
            </a:r>
          </a:p>
        </p:txBody>
      </p:sp>
      <p:sp>
        <p:nvSpPr>
          <p:cNvPr id="273601" name="Text Box 193">
            <a:extLst>
              <a:ext uri="{FF2B5EF4-FFF2-40B4-BE49-F238E27FC236}">
                <a16:creationId xmlns:a16="http://schemas.microsoft.com/office/drawing/2014/main" id="{E5014B5D-8045-4E16-BCB1-2066D44A1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60813"/>
            <a:ext cx="171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2000"/>
              <a:t>E</a:t>
            </a:r>
          </a:p>
        </p:txBody>
      </p:sp>
      <p:sp>
        <p:nvSpPr>
          <p:cNvPr id="273602" name="Text Box 194">
            <a:extLst>
              <a:ext uri="{FF2B5EF4-FFF2-40B4-BE49-F238E27FC236}">
                <a16:creationId xmlns:a16="http://schemas.microsoft.com/office/drawing/2014/main" id="{47AABA12-2EF4-41C0-9A2A-1FFF0B5E2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3678238"/>
            <a:ext cx="171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2000"/>
              <a:t>S</a:t>
            </a:r>
          </a:p>
        </p:txBody>
      </p:sp>
      <p:sp>
        <p:nvSpPr>
          <p:cNvPr id="273603" name="Text Box 195">
            <a:extLst>
              <a:ext uri="{FF2B5EF4-FFF2-40B4-BE49-F238E27FC236}">
                <a16:creationId xmlns:a16="http://schemas.microsoft.com/office/drawing/2014/main" id="{3480A895-CDDB-423A-BF68-9EC990F7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656013"/>
            <a:ext cx="171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2000"/>
              <a:t>S</a:t>
            </a:r>
          </a:p>
        </p:txBody>
      </p:sp>
      <p:sp>
        <p:nvSpPr>
          <p:cNvPr id="273604" name="Text Box 196">
            <a:extLst>
              <a:ext uri="{FF2B5EF4-FFF2-40B4-BE49-F238E27FC236}">
                <a16:creationId xmlns:a16="http://schemas.microsoft.com/office/drawing/2014/main" id="{2631F258-52DC-4787-A83B-40A8DF634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960813"/>
            <a:ext cx="171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2000"/>
              <a:t>E</a:t>
            </a:r>
          </a:p>
        </p:txBody>
      </p:sp>
      <p:grpSp>
        <p:nvGrpSpPr>
          <p:cNvPr id="273611" name="Group 203">
            <a:extLst>
              <a:ext uri="{FF2B5EF4-FFF2-40B4-BE49-F238E27FC236}">
                <a16:creationId xmlns:a16="http://schemas.microsoft.com/office/drawing/2014/main" id="{C8A27FD2-339D-48AC-A7AB-7503255B7054}"/>
              </a:ext>
            </a:extLst>
          </p:cNvPr>
          <p:cNvGrpSpPr>
            <a:grpSpLocks/>
          </p:cNvGrpSpPr>
          <p:nvPr/>
        </p:nvGrpSpPr>
        <p:grpSpPr bwMode="auto">
          <a:xfrm>
            <a:off x="2693988" y="2678113"/>
            <a:ext cx="5864225" cy="977900"/>
            <a:chOff x="1696" y="1696"/>
            <a:chExt cx="3694" cy="616"/>
          </a:xfrm>
        </p:grpSpPr>
        <p:sp>
          <p:nvSpPr>
            <p:cNvPr id="273529" name="Line 121">
              <a:extLst>
                <a:ext uri="{FF2B5EF4-FFF2-40B4-BE49-F238E27FC236}">
                  <a16:creationId xmlns:a16="http://schemas.microsoft.com/office/drawing/2014/main" id="{30988E31-011E-4003-8478-A4B1EA8B1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1752"/>
              <a:ext cx="0" cy="333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30" name="Line 122">
              <a:extLst>
                <a:ext uri="{FF2B5EF4-FFF2-40B4-BE49-F238E27FC236}">
                  <a16:creationId xmlns:a16="http://schemas.microsoft.com/office/drawing/2014/main" id="{93A04681-C2CF-44B2-A900-196686C18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2085"/>
              <a:ext cx="141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31" name="Line 123">
              <a:extLst>
                <a:ext uri="{FF2B5EF4-FFF2-40B4-BE49-F238E27FC236}">
                  <a16:creationId xmlns:a16="http://schemas.microsoft.com/office/drawing/2014/main" id="{679B8D6C-8C89-49D8-A0E0-511B9CDCC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1752"/>
              <a:ext cx="0" cy="37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32" name="Line 124">
              <a:extLst>
                <a:ext uri="{FF2B5EF4-FFF2-40B4-BE49-F238E27FC236}">
                  <a16:creationId xmlns:a16="http://schemas.microsoft.com/office/drawing/2014/main" id="{F765E3DB-E5C1-41AB-82CB-199A35F14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130"/>
              <a:ext cx="14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33" name="Line 125">
              <a:extLst>
                <a:ext uri="{FF2B5EF4-FFF2-40B4-BE49-F238E27FC236}">
                  <a16:creationId xmlns:a16="http://schemas.microsoft.com/office/drawing/2014/main" id="{1AC65808-44E2-4EF9-94CD-A6240EAFB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" y="1728"/>
              <a:ext cx="0" cy="44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34" name="Line 126">
              <a:extLst>
                <a:ext uri="{FF2B5EF4-FFF2-40B4-BE49-F238E27FC236}">
                  <a16:creationId xmlns:a16="http://schemas.microsoft.com/office/drawing/2014/main" id="{EB3EFBAA-3375-46D9-9927-F11852D59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76"/>
              <a:ext cx="140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35" name="Line 127">
              <a:extLst>
                <a:ext uri="{FF2B5EF4-FFF2-40B4-BE49-F238E27FC236}">
                  <a16:creationId xmlns:a16="http://schemas.microsoft.com/office/drawing/2014/main" id="{10495D8F-9BFC-4CD6-8634-3ABC7A4A3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4" y="1752"/>
              <a:ext cx="0" cy="469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37" name="Line 129">
              <a:extLst>
                <a:ext uri="{FF2B5EF4-FFF2-40B4-BE49-F238E27FC236}">
                  <a16:creationId xmlns:a16="http://schemas.microsoft.com/office/drawing/2014/main" id="{3F63E6E3-6357-4713-8642-973432442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0" y="2221"/>
              <a:ext cx="140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38" name="Line 130">
              <a:extLst>
                <a:ext uri="{FF2B5EF4-FFF2-40B4-BE49-F238E27FC236}">
                  <a16:creationId xmlns:a16="http://schemas.microsoft.com/office/drawing/2014/main" id="{BE0376F1-71D9-46A1-9905-E62EA7715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085"/>
              <a:ext cx="0" cy="22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39" name="Line 131">
              <a:extLst>
                <a:ext uri="{FF2B5EF4-FFF2-40B4-BE49-F238E27FC236}">
                  <a16:creationId xmlns:a16="http://schemas.microsoft.com/office/drawing/2014/main" id="{A1760FA1-1DAA-4A41-BD0A-28A691D3B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128"/>
              <a:ext cx="0" cy="1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40" name="Line 132">
              <a:extLst>
                <a:ext uri="{FF2B5EF4-FFF2-40B4-BE49-F238E27FC236}">
                  <a16:creationId xmlns:a16="http://schemas.microsoft.com/office/drawing/2014/main" id="{51955272-279A-4F94-855B-390709500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76"/>
              <a:ext cx="0" cy="13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41" name="Line 133">
              <a:extLst>
                <a:ext uri="{FF2B5EF4-FFF2-40B4-BE49-F238E27FC236}">
                  <a16:creationId xmlns:a16="http://schemas.microsoft.com/office/drawing/2014/main" id="{FD1D8DC5-081D-42A1-ADD0-6DD7D5179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0" y="2221"/>
              <a:ext cx="0" cy="9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62" name="Line 154">
              <a:extLst>
                <a:ext uri="{FF2B5EF4-FFF2-40B4-BE49-F238E27FC236}">
                  <a16:creationId xmlns:a16="http://schemas.microsoft.com/office/drawing/2014/main" id="{A8EDDEEC-055B-4A15-A3E9-80C947664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" y="1744"/>
              <a:ext cx="0" cy="56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63" name="Line 155">
              <a:extLst>
                <a:ext uri="{FF2B5EF4-FFF2-40B4-BE49-F238E27FC236}">
                  <a16:creationId xmlns:a16="http://schemas.microsoft.com/office/drawing/2014/main" id="{0856B7B5-923A-4F72-9C33-0EDD5D2E9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1744"/>
              <a:ext cx="0" cy="56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64" name="Line 156">
              <a:extLst>
                <a:ext uri="{FF2B5EF4-FFF2-40B4-BE49-F238E27FC236}">
                  <a16:creationId xmlns:a16="http://schemas.microsoft.com/office/drawing/2014/main" id="{373EFCC9-02A4-4DF8-A1A9-CA474D488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752"/>
              <a:ext cx="0" cy="56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66" name="Line 158">
              <a:extLst>
                <a:ext uri="{FF2B5EF4-FFF2-40B4-BE49-F238E27FC236}">
                  <a16:creationId xmlns:a16="http://schemas.microsoft.com/office/drawing/2014/main" id="{B57E3E53-6977-4D57-95AA-13D8368EF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1744"/>
              <a:ext cx="0" cy="56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605" name="Line 197">
              <a:extLst>
                <a:ext uri="{FF2B5EF4-FFF2-40B4-BE49-F238E27FC236}">
                  <a16:creationId xmlns:a16="http://schemas.microsoft.com/office/drawing/2014/main" id="{FA4A212D-2CB7-4AAA-9C81-F481A7441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4" y="1838"/>
              <a:ext cx="50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607" name="Text Box 199">
              <a:extLst>
                <a:ext uri="{FF2B5EF4-FFF2-40B4-BE49-F238E27FC236}">
                  <a16:creationId xmlns:a16="http://schemas.microsoft.com/office/drawing/2014/main" id="{D9779D79-8E7A-46C7-A165-939B22F4D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" y="1696"/>
              <a:ext cx="3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2000">
                  <a:solidFill>
                    <a:srgbClr val="CC3300"/>
                  </a:solidFill>
                </a:rPr>
                <a:t>I0</a:t>
              </a:r>
              <a:endParaRPr lang="en-GB" altLang="en-US" sz="2000"/>
            </a:p>
          </p:txBody>
        </p:sp>
      </p:grpSp>
      <p:sp>
        <p:nvSpPr>
          <p:cNvPr id="273609" name="Text Box 201">
            <a:extLst>
              <a:ext uri="{FF2B5EF4-FFF2-40B4-BE49-F238E27FC236}">
                <a16:creationId xmlns:a16="http://schemas.microsoft.com/office/drawing/2014/main" id="{F99092B8-CC26-4BB9-88F8-214F36650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grpSp>
        <p:nvGrpSpPr>
          <p:cNvPr id="273612" name="Group 204">
            <a:extLst>
              <a:ext uri="{FF2B5EF4-FFF2-40B4-BE49-F238E27FC236}">
                <a16:creationId xmlns:a16="http://schemas.microsoft.com/office/drawing/2014/main" id="{75C509F9-ADB2-4A76-9475-13B7641B5623}"/>
              </a:ext>
            </a:extLst>
          </p:cNvPr>
          <p:cNvGrpSpPr>
            <a:grpSpLocks/>
          </p:cNvGrpSpPr>
          <p:nvPr/>
        </p:nvGrpSpPr>
        <p:grpSpPr bwMode="auto">
          <a:xfrm>
            <a:off x="1536700" y="2798763"/>
            <a:ext cx="6991350" cy="901700"/>
            <a:chOff x="976" y="1744"/>
            <a:chExt cx="4404" cy="568"/>
          </a:xfrm>
        </p:grpSpPr>
        <p:sp>
          <p:nvSpPr>
            <p:cNvPr id="273520" name="Line 112">
              <a:extLst>
                <a:ext uri="{FF2B5EF4-FFF2-40B4-BE49-F238E27FC236}">
                  <a16:creationId xmlns:a16="http://schemas.microsoft.com/office/drawing/2014/main" id="{000772A1-38EE-42AF-8E76-FAB9D77E1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1744"/>
              <a:ext cx="0" cy="56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21" name="Line 113">
              <a:extLst>
                <a:ext uri="{FF2B5EF4-FFF2-40B4-BE49-F238E27FC236}">
                  <a16:creationId xmlns:a16="http://schemas.microsoft.com/office/drawing/2014/main" id="{920D51B3-0582-473B-B6B7-FCDA97DDD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760"/>
              <a:ext cx="0" cy="55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22" name="Line 114">
              <a:extLst>
                <a:ext uri="{FF2B5EF4-FFF2-40B4-BE49-F238E27FC236}">
                  <a16:creationId xmlns:a16="http://schemas.microsoft.com/office/drawing/2014/main" id="{35DB4423-A95E-4529-8506-29B83884B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1744"/>
              <a:ext cx="0" cy="56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42" name="Line 134">
              <a:extLst>
                <a:ext uri="{FF2B5EF4-FFF2-40B4-BE49-F238E27FC236}">
                  <a16:creationId xmlns:a16="http://schemas.microsoft.com/office/drawing/2014/main" id="{C7420971-13BB-478C-B27A-8F4797FAD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1744"/>
              <a:ext cx="0" cy="56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43" name="Line 135">
              <a:extLst>
                <a:ext uri="{FF2B5EF4-FFF2-40B4-BE49-F238E27FC236}">
                  <a16:creationId xmlns:a16="http://schemas.microsoft.com/office/drawing/2014/main" id="{22280927-A5BC-4F29-9101-DFCE83704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1" y="1974"/>
              <a:ext cx="141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44" name="Line 136">
              <a:extLst>
                <a:ext uri="{FF2B5EF4-FFF2-40B4-BE49-F238E27FC236}">
                  <a16:creationId xmlns:a16="http://schemas.microsoft.com/office/drawing/2014/main" id="{B2F50284-F911-436D-918F-11BD888403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929"/>
              <a:ext cx="142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45" name="Line 137">
              <a:extLst>
                <a:ext uri="{FF2B5EF4-FFF2-40B4-BE49-F238E27FC236}">
                  <a16:creationId xmlns:a16="http://schemas.microsoft.com/office/drawing/2014/main" id="{E7C8EFBC-39DA-4EB2-9FFC-8F281E321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1883"/>
              <a:ext cx="140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46" name="Line 138">
              <a:extLst>
                <a:ext uri="{FF2B5EF4-FFF2-40B4-BE49-F238E27FC236}">
                  <a16:creationId xmlns:a16="http://schemas.microsoft.com/office/drawing/2014/main" id="{F8451902-6482-4F5B-ADDA-DB64EF222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5" y="1838"/>
              <a:ext cx="140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50" name="Line 142">
              <a:extLst>
                <a:ext uri="{FF2B5EF4-FFF2-40B4-BE49-F238E27FC236}">
                  <a16:creationId xmlns:a16="http://schemas.microsoft.com/office/drawing/2014/main" id="{DBA7F24D-270D-4024-B146-F44BD1FD7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1744"/>
              <a:ext cx="0" cy="23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51" name="Line 143">
              <a:extLst>
                <a:ext uri="{FF2B5EF4-FFF2-40B4-BE49-F238E27FC236}">
                  <a16:creationId xmlns:a16="http://schemas.microsoft.com/office/drawing/2014/main" id="{5CB1789B-712A-4571-8F9A-D6636AB2D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1752"/>
              <a:ext cx="0" cy="17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52" name="Line 144">
              <a:extLst>
                <a:ext uri="{FF2B5EF4-FFF2-40B4-BE49-F238E27FC236}">
                  <a16:creationId xmlns:a16="http://schemas.microsoft.com/office/drawing/2014/main" id="{971A37FD-A5D6-4B87-B1BE-5B51C9D98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744"/>
              <a:ext cx="0" cy="13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53" name="Line 145">
              <a:extLst>
                <a:ext uri="{FF2B5EF4-FFF2-40B4-BE49-F238E27FC236}">
                  <a16:creationId xmlns:a16="http://schemas.microsoft.com/office/drawing/2014/main" id="{BE75B5BC-0306-4440-AB16-2056A3041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744"/>
              <a:ext cx="0" cy="9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58" name="Line 150">
              <a:extLst>
                <a:ext uri="{FF2B5EF4-FFF2-40B4-BE49-F238E27FC236}">
                  <a16:creationId xmlns:a16="http://schemas.microsoft.com/office/drawing/2014/main" id="{ECAB1233-8E3E-4385-B7B0-AC2A59B3A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7" y="1974"/>
              <a:ext cx="0" cy="3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59" name="Line 151">
              <a:extLst>
                <a:ext uri="{FF2B5EF4-FFF2-40B4-BE49-F238E27FC236}">
                  <a16:creationId xmlns:a16="http://schemas.microsoft.com/office/drawing/2014/main" id="{4D701F75-06F8-4811-90BD-604951446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7" y="1929"/>
              <a:ext cx="0" cy="38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60" name="Line 152">
              <a:extLst>
                <a:ext uri="{FF2B5EF4-FFF2-40B4-BE49-F238E27FC236}">
                  <a16:creationId xmlns:a16="http://schemas.microsoft.com/office/drawing/2014/main" id="{61ED3CE9-57E0-4A02-A324-69CA9F7D6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1883"/>
              <a:ext cx="0" cy="4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561" name="Line 153">
              <a:extLst>
                <a:ext uri="{FF2B5EF4-FFF2-40B4-BE49-F238E27FC236}">
                  <a16:creationId xmlns:a16="http://schemas.microsoft.com/office/drawing/2014/main" id="{33E2EADE-9BB7-45ED-9E5A-980D89E7D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838"/>
              <a:ext cx="0" cy="47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606" name="Line 198">
              <a:extLst>
                <a:ext uri="{FF2B5EF4-FFF2-40B4-BE49-F238E27FC236}">
                  <a16:creationId xmlns:a16="http://schemas.microsoft.com/office/drawing/2014/main" id="{4C870AFE-C9DC-451D-A957-AB2CC3AF4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083"/>
              <a:ext cx="49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3610" name="Text Box 202">
              <a:extLst>
                <a:ext uri="{FF2B5EF4-FFF2-40B4-BE49-F238E27FC236}">
                  <a16:creationId xmlns:a16="http://schemas.microsoft.com/office/drawing/2014/main" id="{5EC995EB-BE8B-41AB-B019-0D3986D5B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933"/>
              <a:ext cx="3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2000">
                  <a:solidFill>
                    <a:srgbClr val="008000"/>
                  </a:solidFill>
                </a:rPr>
                <a:t>I1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ooter Placeholder 3">
            <a:extLst>
              <a:ext uri="{FF2B5EF4-FFF2-40B4-BE49-F238E27FC236}">
                <a16:creationId xmlns:a16="http://schemas.microsoft.com/office/drawing/2014/main" id="{39B1A85E-C935-4072-91C5-0D0D4ABE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84" name="Slide Number Placeholder 4">
            <a:extLst>
              <a:ext uri="{FF2B5EF4-FFF2-40B4-BE49-F238E27FC236}">
                <a16:creationId xmlns:a16="http://schemas.microsoft.com/office/drawing/2014/main" id="{4D72E9B4-A944-42D2-B674-907F7BB5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9DC8-A95F-42BA-80C9-29F93D171043}" type="slidenum">
              <a:rPr lang="en-GB" altLang="en-US"/>
              <a:pPr/>
              <a:t>85</a:t>
            </a:fld>
            <a:endParaRPr lang="en-GB" altLang="en-US" sz="1400"/>
          </a:p>
        </p:txBody>
      </p:sp>
      <p:sp>
        <p:nvSpPr>
          <p:cNvPr id="380930" name="Rectangle 2">
            <a:extLst>
              <a:ext uri="{FF2B5EF4-FFF2-40B4-BE49-F238E27FC236}">
                <a16:creationId xmlns:a16="http://schemas.microsoft.com/office/drawing/2014/main" id="{9507824F-6558-4C09-A18C-0C2E6655F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908050"/>
            <a:ext cx="6840537" cy="4762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GB" altLang="en-US" sz="3600">
                <a:solidFill>
                  <a:srgbClr val="786DCB"/>
                </a:solidFill>
              </a:rPr>
              <a:t>MUX application: Data Routing</a:t>
            </a:r>
          </a:p>
        </p:txBody>
      </p:sp>
      <p:sp>
        <p:nvSpPr>
          <p:cNvPr id="380931" name="Text Box 3">
            <a:extLst>
              <a:ext uri="{FF2B5EF4-FFF2-40B4-BE49-F238E27FC236}">
                <a16:creationId xmlns:a16="http://schemas.microsoft.com/office/drawing/2014/main" id="{140F97F5-8E87-4E6E-8624-E415DBC03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63" y="1397000"/>
            <a:ext cx="6983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 b="1"/>
              <a:t>Show how you use 74157 to select which set of BCD counters to display.</a:t>
            </a:r>
          </a:p>
        </p:txBody>
      </p:sp>
      <p:grpSp>
        <p:nvGrpSpPr>
          <p:cNvPr id="380932" name="Group 4">
            <a:extLst>
              <a:ext uri="{FF2B5EF4-FFF2-40B4-BE49-F238E27FC236}">
                <a16:creationId xmlns:a16="http://schemas.microsoft.com/office/drawing/2014/main" id="{0018DDC8-EB3A-4592-8C52-1CC4AB19AE6D}"/>
              </a:ext>
            </a:extLst>
          </p:cNvPr>
          <p:cNvGrpSpPr>
            <a:grpSpLocks/>
          </p:cNvGrpSpPr>
          <p:nvPr/>
        </p:nvGrpSpPr>
        <p:grpSpPr bwMode="auto">
          <a:xfrm>
            <a:off x="1001713" y="835025"/>
            <a:ext cx="652462" cy="657225"/>
            <a:chOff x="1020" y="1344"/>
            <a:chExt cx="411" cy="414"/>
          </a:xfrm>
        </p:grpSpPr>
        <p:sp>
          <p:nvSpPr>
            <p:cNvPr id="380933" name="Rectangle 5">
              <a:extLst>
                <a:ext uri="{FF2B5EF4-FFF2-40B4-BE49-F238E27FC236}">
                  <a16:creationId xmlns:a16="http://schemas.microsoft.com/office/drawing/2014/main" id="{EEFBE50E-4480-4086-B9DB-B278EF75DE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0934" name="AutoShape 6">
              <a:extLst>
                <a:ext uri="{FF2B5EF4-FFF2-40B4-BE49-F238E27FC236}">
                  <a16:creationId xmlns:a16="http://schemas.microsoft.com/office/drawing/2014/main" id="{95947CD1-37C2-468A-9489-D1AF4D6CE2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0935" name="Line 7">
              <a:extLst>
                <a:ext uri="{FF2B5EF4-FFF2-40B4-BE49-F238E27FC236}">
                  <a16:creationId xmlns:a16="http://schemas.microsoft.com/office/drawing/2014/main" id="{B0244206-5602-42B9-B51A-4BFAC8686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80936" name="Group 8">
            <a:extLst>
              <a:ext uri="{FF2B5EF4-FFF2-40B4-BE49-F238E27FC236}">
                <a16:creationId xmlns:a16="http://schemas.microsoft.com/office/drawing/2014/main" id="{7D4BAD2E-B270-4655-98EF-C3603E47A465}"/>
              </a:ext>
            </a:extLst>
          </p:cNvPr>
          <p:cNvGrpSpPr>
            <a:grpSpLocks/>
          </p:cNvGrpSpPr>
          <p:nvPr/>
        </p:nvGrpSpPr>
        <p:grpSpPr bwMode="auto">
          <a:xfrm>
            <a:off x="1719263" y="1989138"/>
            <a:ext cx="2519362" cy="792162"/>
            <a:chOff x="1383" y="1253"/>
            <a:chExt cx="1587" cy="499"/>
          </a:xfrm>
        </p:grpSpPr>
        <p:grpSp>
          <p:nvGrpSpPr>
            <p:cNvPr id="380937" name="Group 9">
              <a:extLst>
                <a:ext uri="{FF2B5EF4-FFF2-40B4-BE49-F238E27FC236}">
                  <a16:creationId xmlns:a16="http://schemas.microsoft.com/office/drawing/2014/main" id="{91777B42-F597-4367-9F39-0BF2FB1A5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1344"/>
              <a:ext cx="499" cy="317"/>
              <a:chOff x="1383" y="1344"/>
              <a:chExt cx="499" cy="317"/>
            </a:xfrm>
          </p:grpSpPr>
          <p:sp>
            <p:nvSpPr>
              <p:cNvPr id="380938" name="Rectangle 10">
                <a:extLst>
                  <a:ext uri="{FF2B5EF4-FFF2-40B4-BE49-F238E27FC236}">
                    <a16:creationId xmlns:a16="http://schemas.microsoft.com/office/drawing/2014/main" id="{2A0DCDCB-4E6C-41F0-99D0-A8DF13234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1344"/>
                <a:ext cx="499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0939" name="Text Box 11">
                <a:extLst>
                  <a:ext uri="{FF2B5EF4-FFF2-40B4-BE49-F238E27FC236}">
                    <a16:creationId xmlns:a16="http://schemas.microsoft.com/office/drawing/2014/main" id="{EBAC392A-6A6B-4C28-BBA9-D8A77F3213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1389"/>
                <a:ext cx="454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GB" altLang="en-US" sz="1400" b="1"/>
                  <a:t>BCD counter</a:t>
                </a:r>
              </a:p>
            </p:txBody>
          </p:sp>
        </p:grpSp>
        <p:grpSp>
          <p:nvGrpSpPr>
            <p:cNvPr id="380940" name="Group 12">
              <a:extLst>
                <a:ext uri="{FF2B5EF4-FFF2-40B4-BE49-F238E27FC236}">
                  <a16:creationId xmlns:a16="http://schemas.microsoft.com/office/drawing/2014/main" id="{827E5002-38FD-4880-9495-E9AEF974AB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1344"/>
              <a:ext cx="499" cy="317"/>
              <a:chOff x="2109" y="1344"/>
              <a:chExt cx="499" cy="317"/>
            </a:xfrm>
          </p:grpSpPr>
          <p:sp>
            <p:nvSpPr>
              <p:cNvPr id="380941" name="Rectangle 13">
                <a:extLst>
                  <a:ext uri="{FF2B5EF4-FFF2-40B4-BE49-F238E27FC236}">
                    <a16:creationId xmlns:a16="http://schemas.microsoft.com/office/drawing/2014/main" id="{D778E8D8-14CE-4E55-A9A6-3FD6CE805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344"/>
                <a:ext cx="499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0942" name="Text Box 14">
                <a:extLst>
                  <a:ext uri="{FF2B5EF4-FFF2-40B4-BE49-F238E27FC236}">
                    <a16:creationId xmlns:a16="http://schemas.microsoft.com/office/drawing/2014/main" id="{EDA7C0E3-AB7D-4760-A163-05E01CB96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9" y="1389"/>
                <a:ext cx="454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GB" altLang="en-US" sz="1400" b="1"/>
                  <a:t>BCD counter</a:t>
                </a:r>
              </a:p>
            </p:txBody>
          </p:sp>
        </p:grpSp>
        <p:sp>
          <p:nvSpPr>
            <p:cNvPr id="380943" name="Oval 15">
              <a:extLst>
                <a:ext uri="{FF2B5EF4-FFF2-40B4-BE49-F238E27FC236}">
                  <a16:creationId xmlns:a16="http://schemas.microsoft.com/office/drawing/2014/main" id="{A4F4554C-4D40-4E9F-9094-18DA960B4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434"/>
              <a:ext cx="91" cy="9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0944" name="Oval 16">
              <a:extLst>
                <a:ext uri="{FF2B5EF4-FFF2-40B4-BE49-F238E27FC236}">
                  <a16:creationId xmlns:a16="http://schemas.microsoft.com/office/drawing/2014/main" id="{084D0B1E-9D95-48DA-8ECF-8C5B9F67D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434"/>
              <a:ext cx="91" cy="9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0945" name="Line 17">
              <a:extLst>
                <a:ext uri="{FF2B5EF4-FFF2-40B4-BE49-F238E27FC236}">
                  <a16:creationId xmlns:a16="http://schemas.microsoft.com/office/drawing/2014/main" id="{4F454CC0-A900-45C6-8434-D41F8A88F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48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0946" name="AutoShape 18">
              <a:extLst>
                <a:ext uri="{FF2B5EF4-FFF2-40B4-BE49-F238E27FC236}">
                  <a16:creationId xmlns:a16="http://schemas.microsoft.com/office/drawing/2014/main" id="{3EEE2634-DDF9-448E-84F1-C13E5CBB9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517" y="1434"/>
              <a:ext cx="91" cy="91"/>
            </a:xfrm>
            <a:prstGeom prst="triangle">
              <a:avLst>
                <a:gd name="adj" fmla="val 4834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0947" name="AutoShape 19">
              <a:extLst>
                <a:ext uri="{FF2B5EF4-FFF2-40B4-BE49-F238E27FC236}">
                  <a16:creationId xmlns:a16="http://schemas.microsoft.com/office/drawing/2014/main" id="{006318F4-8CD8-4088-8CA3-7D85E0A51D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791" y="1434"/>
              <a:ext cx="91" cy="91"/>
            </a:xfrm>
            <a:prstGeom prst="triangle">
              <a:avLst>
                <a:gd name="adj" fmla="val 4834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0948" name="Line 20">
              <a:extLst>
                <a:ext uri="{FF2B5EF4-FFF2-40B4-BE49-F238E27FC236}">
                  <a16:creationId xmlns:a16="http://schemas.microsoft.com/office/drawing/2014/main" id="{6D408D24-49F9-4F12-AA72-C08F06CBF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48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80949" name="Group 21">
              <a:extLst>
                <a:ext uri="{FF2B5EF4-FFF2-40B4-BE49-F238E27FC236}">
                  <a16:creationId xmlns:a16="http://schemas.microsoft.com/office/drawing/2014/main" id="{F01E9BF5-9DE1-4B74-BA65-BA9FBEE63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1661"/>
              <a:ext cx="408" cy="91"/>
              <a:chOff x="1429" y="1661"/>
              <a:chExt cx="408" cy="91"/>
            </a:xfrm>
          </p:grpSpPr>
          <p:sp>
            <p:nvSpPr>
              <p:cNvPr id="380950" name="Line 22">
                <a:extLst>
                  <a:ext uri="{FF2B5EF4-FFF2-40B4-BE49-F238E27FC236}">
                    <a16:creationId xmlns:a16="http://schemas.microsoft.com/office/drawing/2014/main" id="{E003D60E-96F1-4FE7-868D-BC8C61FA5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0951" name="Line 23">
                <a:extLst>
                  <a:ext uri="{FF2B5EF4-FFF2-40B4-BE49-F238E27FC236}">
                    <a16:creationId xmlns:a16="http://schemas.microsoft.com/office/drawing/2014/main" id="{2D1DFC03-1C4D-49B6-AA85-D6053970F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0952" name="Line 24">
                <a:extLst>
                  <a:ext uri="{FF2B5EF4-FFF2-40B4-BE49-F238E27FC236}">
                    <a16:creationId xmlns:a16="http://schemas.microsoft.com/office/drawing/2014/main" id="{5DB6FD70-9A83-4EF1-AA89-FA46C80EC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0953" name="Line 25">
                <a:extLst>
                  <a:ext uri="{FF2B5EF4-FFF2-40B4-BE49-F238E27FC236}">
                    <a16:creationId xmlns:a16="http://schemas.microsoft.com/office/drawing/2014/main" id="{61D4D24E-6D3C-4DB2-A165-09A8A3EB6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80954" name="Group 26">
              <a:extLst>
                <a:ext uri="{FF2B5EF4-FFF2-40B4-BE49-F238E27FC236}">
                  <a16:creationId xmlns:a16="http://schemas.microsoft.com/office/drawing/2014/main" id="{1B8C080A-E0A2-465F-9E0D-61E1FFDD4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1661"/>
              <a:ext cx="408" cy="91"/>
              <a:chOff x="1429" y="1661"/>
              <a:chExt cx="408" cy="91"/>
            </a:xfrm>
          </p:grpSpPr>
          <p:sp>
            <p:nvSpPr>
              <p:cNvPr id="380955" name="Line 27">
                <a:extLst>
                  <a:ext uri="{FF2B5EF4-FFF2-40B4-BE49-F238E27FC236}">
                    <a16:creationId xmlns:a16="http://schemas.microsoft.com/office/drawing/2014/main" id="{4BEF2EC5-3FE2-4EC4-82A0-A6ECB22C9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0956" name="Line 28">
                <a:extLst>
                  <a:ext uri="{FF2B5EF4-FFF2-40B4-BE49-F238E27FC236}">
                    <a16:creationId xmlns:a16="http://schemas.microsoft.com/office/drawing/2014/main" id="{D90C89AA-23F4-4DF4-BA79-63744585C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0957" name="Line 29">
                <a:extLst>
                  <a:ext uri="{FF2B5EF4-FFF2-40B4-BE49-F238E27FC236}">
                    <a16:creationId xmlns:a16="http://schemas.microsoft.com/office/drawing/2014/main" id="{67D728D6-CF0C-4841-B484-C1A6BD099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0958" name="Line 30">
                <a:extLst>
                  <a:ext uri="{FF2B5EF4-FFF2-40B4-BE49-F238E27FC236}">
                    <a16:creationId xmlns:a16="http://schemas.microsoft.com/office/drawing/2014/main" id="{A24C10CE-55A4-4122-8A0A-4F3637AD0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80959" name="Text Box 31">
              <a:extLst>
                <a:ext uri="{FF2B5EF4-FFF2-40B4-BE49-F238E27FC236}">
                  <a16:creationId xmlns:a16="http://schemas.microsoft.com/office/drawing/2014/main" id="{D266FA59-D5FA-42B5-8828-ADC1AACEE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253"/>
              <a:ext cx="36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GB" altLang="en-US" sz="1400" b="1"/>
                <a:t>CLK</a:t>
              </a:r>
              <a:r>
                <a:rPr lang="en-GB" altLang="en-US" sz="1400" b="1">
                  <a:solidFill>
                    <a:srgbClr val="008000"/>
                  </a:solidFill>
                </a:rPr>
                <a:t>#1</a:t>
              </a:r>
            </a:p>
          </p:txBody>
        </p:sp>
      </p:grpSp>
      <p:grpSp>
        <p:nvGrpSpPr>
          <p:cNvPr id="380960" name="Group 32">
            <a:extLst>
              <a:ext uri="{FF2B5EF4-FFF2-40B4-BE49-F238E27FC236}">
                <a16:creationId xmlns:a16="http://schemas.microsoft.com/office/drawing/2014/main" id="{BF1C6836-7D21-4E7F-98E4-E613792E8147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1989138"/>
            <a:ext cx="2519363" cy="792162"/>
            <a:chOff x="1383" y="1253"/>
            <a:chExt cx="1587" cy="499"/>
          </a:xfrm>
        </p:grpSpPr>
        <p:grpSp>
          <p:nvGrpSpPr>
            <p:cNvPr id="380961" name="Group 33">
              <a:extLst>
                <a:ext uri="{FF2B5EF4-FFF2-40B4-BE49-F238E27FC236}">
                  <a16:creationId xmlns:a16="http://schemas.microsoft.com/office/drawing/2014/main" id="{6BA2F644-A636-4B97-91C7-D0B0C7098B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1344"/>
              <a:ext cx="499" cy="317"/>
              <a:chOff x="1383" y="1344"/>
              <a:chExt cx="499" cy="317"/>
            </a:xfrm>
          </p:grpSpPr>
          <p:sp>
            <p:nvSpPr>
              <p:cNvPr id="380962" name="Rectangle 34">
                <a:extLst>
                  <a:ext uri="{FF2B5EF4-FFF2-40B4-BE49-F238E27FC236}">
                    <a16:creationId xmlns:a16="http://schemas.microsoft.com/office/drawing/2014/main" id="{CDB5A759-C0FD-4B95-93C0-A84CD77CB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1344"/>
                <a:ext cx="499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0963" name="Text Box 35">
                <a:extLst>
                  <a:ext uri="{FF2B5EF4-FFF2-40B4-BE49-F238E27FC236}">
                    <a16:creationId xmlns:a16="http://schemas.microsoft.com/office/drawing/2014/main" id="{05F0103D-0C80-4315-9231-4188935FC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1389"/>
                <a:ext cx="454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GB" altLang="en-US" sz="1400" b="1"/>
                  <a:t>BCD counter</a:t>
                </a:r>
              </a:p>
            </p:txBody>
          </p:sp>
        </p:grpSp>
        <p:grpSp>
          <p:nvGrpSpPr>
            <p:cNvPr id="380964" name="Group 36">
              <a:extLst>
                <a:ext uri="{FF2B5EF4-FFF2-40B4-BE49-F238E27FC236}">
                  <a16:creationId xmlns:a16="http://schemas.microsoft.com/office/drawing/2014/main" id="{6D99DE66-3BAA-46DC-9719-BA141F7C4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1344"/>
              <a:ext cx="499" cy="317"/>
              <a:chOff x="2109" y="1344"/>
              <a:chExt cx="499" cy="317"/>
            </a:xfrm>
          </p:grpSpPr>
          <p:sp>
            <p:nvSpPr>
              <p:cNvPr id="380965" name="Rectangle 37">
                <a:extLst>
                  <a:ext uri="{FF2B5EF4-FFF2-40B4-BE49-F238E27FC236}">
                    <a16:creationId xmlns:a16="http://schemas.microsoft.com/office/drawing/2014/main" id="{6718B4AB-299C-4B47-A25D-3BA18DAEB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344"/>
                <a:ext cx="499" cy="31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0966" name="Text Box 38">
                <a:extLst>
                  <a:ext uri="{FF2B5EF4-FFF2-40B4-BE49-F238E27FC236}">
                    <a16:creationId xmlns:a16="http://schemas.microsoft.com/office/drawing/2014/main" id="{60ACB544-B225-435B-9080-445D6FD80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9" y="1389"/>
                <a:ext cx="454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GB" altLang="en-US" sz="1400" b="1"/>
                  <a:t>BCD counter</a:t>
                </a:r>
              </a:p>
            </p:txBody>
          </p:sp>
        </p:grpSp>
        <p:sp>
          <p:nvSpPr>
            <p:cNvPr id="380967" name="Oval 39">
              <a:extLst>
                <a:ext uri="{FF2B5EF4-FFF2-40B4-BE49-F238E27FC236}">
                  <a16:creationId xmlns:a16="http://schemas.microsoft.com/office/drawing/2014/main" id="{03B20314-2EF7-4E93-BCC8-186D816FA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434"/>
              <a:ext cx="91" cy="9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0968" name="Oval 40">
              <a:extLst>
                <a:ext uri="{FF2B5EF4-FFF2-40B4-BE49-F238E27FC236}">
                  <a16:creationId xmlns:a16="http://schemas.microsoft.com/office/drawing/2014/main" id="{572AD62F-B8B5-420D-A616-5BD154EB6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434"/>
              <a:ext cx="91" cy="9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0969" name="Line 41">
              <a:extLst>
                <a:ext uri="{FF2B5EF4-FFF2-40B4-BE49-F238E27FC236}">
                  <a16:creationId xmlns:a16="http://schemas.microsoft.com/office/drawing/2014/main" id="{4C81E093-C89C-4FEC-9930-3E7F954FE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48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0970" name="AutoShape 42">
              <a:extLst>
                <a:ext uri="{FF2B5EF4-FFF2-40B4-BE49-F238E27FC236}">
                  <a16:creationId xmlns:a16="http://schemas.microsoft.com/office/drawing/2014/main" id="{D4AC3C85-F1F5-4C75-9864-2432C29C9D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517" y="1434"/>
              <a:ext cx="91" cy="91"/>
            </a:xfrm>
            <a:prstGeom prst="triangle">
              <a:avLst>
                <a:gd name="adj" fmla="val 4834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0971" name="AutoShape 43">
              <a:extLst>
                <a:ext uri="{FF2B5EF4-FFF2-40B4-BE49-F238E27FC236}">
                  <a16:creationId xmlns:a16="http://schemas.microsoft.com/office/drawing/2014/main" id="{0FF4758D-00CC-49F0-B657-02394AAEFE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791" y="1434"/>
              <a:ext cx="91" cy="91"/>
            </a:xfrm>
            <a:prstGeom prst="triangle">
              <a:avLst>
                <a:gd name="adj" fmla="val 4834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0972" name="Line 44">
              <a:extLst>
                <a:ext uri="{FF2B5EF4-FFF2-40B4-BE49-F238E27FC236}">
                  <a16:creationId xmlns:a16="http://schemas.microsoft.com/office/drawing/2014/main" id="{60C3ADDC-32A3-498F-851D-128BCFF51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48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80973" name="Group 45">
              <a:extLst>
                <a:ext uri="{FF2B5EF4-FFF2-40B4-BE49-F238E27FC236}">
                  <a16:creationId xmlns:a16="http://schemas.microsoft.com/office/drawing/2014/main" id="{F74C487E-016D-4C25-AFF6-C06EA6FE1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1661"/>
              <a:ext cx="408" cy="91"/>
              <a:chOff x="1429" y="1661"/>
              <a:chExt cx="408" cy="91"/>
            </a:xfrm>
          </p:grpSpPr>
          <p:sp>
            <p:nvSpPr>
              <p:cNvPr id="380974" name="Line 46">
                <a:extLst>
                  <a:ext uri="{FF2B5EF4-FFF2-40B4-BE49-F238E27FC236}">
                    <a16:creationId xmlns:a16="http://schemas.microsoft.com/office/drawing/2014/main" id="{276A1499-5C3A-4525-AE1D-5D3F0E3F6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0975" name="Line 47">
                <a:extLst>
                  <a:ext uri="{FF2B5EF4-FFF2-40B4-BE49-F238E27FC236}">
                    <a16:creationId xmlns:a16="http://schemas.microsoft.com/office/drawing/2014/main" id="{3F9A9F03-BD30-458A-ADE0-F0AD459A9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0976" name="Line 48">
                <a:extLst>
                  <a:ext uri="{FF2B5EF4-FFF2-40B4-BE49-F238E27FC236}">
                    <a16:creationId xmlns:a16="http://schemas.microsoft.com/office/drawing/2014/main" id="{1C483499-EEFC-4604-9231-3B7DE82E7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0977" name="Line 49">
                <a:extLst>
                  <a:ext uri="{FF2B5EF4-FFF2-40B4-BE49-F238E27FC236}">
                    <a16:creationId xmlns:a16="http://schemas.microsoft.com/office/drawing/2014/main" id="{469A4205-CB1D-43CD-B587-0323C09DD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80978" name="Group 50">
              <a:extLst>
                <a:ext uri="{FF2B5EF4-FFF2-40B4-BE49-F238E27FC236}">
                  <a16:creationId xmlns:a16="http://schemas.microsoft.com/office/drawing/2014/main" id="{498EAF8D-6F19-4DBE-9845-9358F3791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1661"/>
              <a:ext cx="408" cy="91"/>
              <a:chOff x="1429" y="1661"/>
              <a:chExt cx="408" cy="91"/>
            </a:xfrm>
          </p:grpSpPr>
          <p:sp>
            <p:nvSpPr>
              <p:cNvPr id="380979" name="Line 51">
                <a:extLst>
                  <a:ext uri="{FF2B5EF4-FFF2-40B4-BE49-F238E27FC236}">
                    <a16:creationId xmlns:a16="http://schemas.microsoft.com/office/drawing/2014/main" id="{9DE5F4F0-E0DE-458F-8397-82DA8EA1F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9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0980" name="Line 52">
                <a:extLst>
                  <a:ext uri="{FF2B5EF4-FFF2-40B4-BE49-F238E27FC236}">
                    <a16:creationId xmlns:a16="http://schemas.microsoft.com/office/drawing/2014/main" id="{1AE340F9-5758-482F-A153-E8990F269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0981" name="Line 53">
                <a:extLst>
                  <a:ext uri="{FF2B5EF4-FFF2-40B4-BE49-F238E27FC236}">
                    <a16:creationId xmlns:a16="http://schemas.microsoft.com/office/drawing/2014/main" id="{11A182E3-6010-407A-98EE-6D1D375C5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0982" name="Line 54">
                <a:extLst>
                  <a:ext uri="{FF2B5EF4-FFF2-40B4-BE49-F238E27FC236}">
                    <a16:creationId xmlns:a16="http://schemas.microsoft.com/office/drawing/2014/main" id="{33EC8C1B-06B8-48FA-985B-D14BADDF62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661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80983" name="Text Box 55">
              <a:extLst>
                <a:ext uri="{FF2B5EF4-FFF2-40B4-BE49-F238E27FC236}">
                  <a16:creationId xmlns:a16="http://schemas.microsoft.com/office/drawing/2014/main" id="{3489DFF4-BA5A-4AC1-9555-77EFBA345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253"/>
              <a:ext cx="36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GB" altLang="en-US" sz="1400" b="1"/>
                <a:t>CLK</a:t>
              </a:r>
              <a:r>
                <a:rPr lang="en-GB" altLang="en-US" sz="1400" b="1">
                  <a:solidFill>
                    <a:srgbClr val="CC3300"/>
                  </a:solidFill>
                </a:rPr>
                <a:t>#2</a:t>
              </a:r>
            </a:p>
          </p:txBody>
        </p:sp>
      </p:grpSp>
      <p:sp>
        <p:nvSpPr>
          <p:cNvPr id="380984" name="Rectangle 56">
            <a:extLst>
              <a:ext uri="{FF2B5EF4-FFF2-40B4-BE49-F238E27FC236}">
                <a16:creationId xmlns:a16="http://schemas.microsoft.com/office/drawing/2014/main" id="{E7FAD37D-43F9-4296-BB08-9CD83EEAB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4391025"/>
            <a:ext cx="2376487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0985" name="Text Box 57">
            <a:extLst>
              <a:ext uri="{FF2B5EF4-FFF2-40B4-BE49-F238E27FC236}">
                <a16:creationId xmlns:a16="http://schemas.microsoft.com/office/drawing/2014/main" id="{1CBECFD7-31BC-42E0-8D1C-EAFCDD633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4391025"/>
            <a:ext cx="20875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 b="1"/>
              <a:t>BCD to 7-segment decoder</a:t>
            </a:r>
          </a:p>
        </p:txBody>
      </p:sp>
      <p:grpSp>
        <p:nvGrpSpPr>
          <p:cNvPr id="380986" name="Group 58">
            <a:extLst>
              <a:ext uri="{FF2B5EF4-FFF2-40B4-BE49-F238E27FC236}">
                <a16:creationId xmlns:a16="http://schemas.microsoft.com/office/drawing/2014/main" id="{9EE21E36-0519-4957-8BE1-CF12DE7AF3CB}"/>
              </a:ext>
            </a:extLst>
          </p:cNvPr>
          <p:cNvGrpSpPr>
            <a:grpSpLocks/>
          </p:cNvGrpSpPr>
          <p:nvPr/>
        </p:nvGrpSpPr>
        <p:grpSpPr bwMode="auto">
          <a:xfrm>
            <a:off x="2727325" y="5614988"/>
            <a:ext cx="215900" cy="431800"/>
            <a:chOff x="1701" y="3294"/>
            <a:chExt cx="136" cy="272"/>
          </a:xfrm>
        </p:grpSpPr>
        <p:sp>
          <p:nvSpPr>
            <p:cNvPr id="380987" name="Line 59">
              <a:extLst>
                <a:ext uri="{FF2B5EF4-FFF2-40B4-BE49-F238E27FC236}">
                  <a16:creationId xmlns:a16="http://schemas.microsoft.com/office/drawing/2014/main" id="{7A13AC89-316A-4111-A09C-B118F659A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294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0988" name="Line 60">
              <a:extLst>
                <a:ext uri="{FF2B5EF4-FFF2-40B4-BE49-F238E27FC236}">
                  <a16:creationId xmlns:a16="http://schemas.microsoft.com/office/drawing/2014/main" id="{A27D92BA-A920-4ECD-AFBD-2986325FC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430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0989" name="Line 61">
              <a:extLst>
                <a:ext uri="{FF2B5EF4-FFF2-40B4-BE49-F238E27FC236}">
                  <a16:creationId xmlns:a16="http://schemas.microsoft.com/office/drawing/2014/main" id="{58305F62-4BEB-477A-8132-7094D5042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566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0990" name="Line 62">
              <a:extLst>
                <a:ext uri="{FF2B5EF4-FFF2-40B4-BE49-F238E27FC236}">
                  <a16:creationId xmlns:a16="http://schemas.microsoft.com/office/drawing/2014/main" id="{D3D02D7B-B137-4F21-BCB4-4D03D301E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294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0991" name="Line 63">
              <a:extLst>
                <a:ext uri="{FF2B5EF4-FFF2-40B4-BE49-F238E27FC236}">
                  <a16:creationId xmlns:a16="http://schemas.microsoft.com/office/drawing/2014/main" id="{594FD447-54A6-4D19-B3E5-F4AF7C088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430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0992" name="Line 64">
              <a:extLst>
                <a:ext uri="{FF2B5EF4-FFF2-40B4-BE49-F238E27FC236}">
                  <a16:creationId xmlns:a16="http://schemas.microsoft.com/office/drawing/2014/main" id="{A5DF542E-DA57-4482-AD71-B83FB26BF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430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0993" name="Line 65">
              <a:extLst>
                <a:ext uri="{FF2B5EF4-FFF2-40B4-BE49-F238E27FC236}">
                  <a16:creationId xmlns:a16="http://schemas.microsoft.com/office/drawing/2014/main" id="{6DA91FE7-A769-4024-9577-15B7EC3EA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294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80994" name="Rectangle 66">
            <a:extLst>
              <a:ext uri="{FF2B5EF4-FFF2-40B4-BE49-F238E27FC236}">
                <a16:creationId xmlns:a16="http://schemas.microsoft.com/office/drawing/2014/main" id="{CA6B89AA-EDD7-4C3D-BFCE-A2E4E1E03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5470525"/>
            <a:ext cx="1727200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380995" name="Group 67">
            <a:extLst>
              <a:ext uri="{FF2B5EF4-FFF2-40B4-BE49-F238E27FC236}">
                <a16:creationId xmlns:a16="http://schemas.microsoft.com/office/drawing/2014/main" id="{08DCD542-22D0-4901-8576-0FAF8425A2EB}"/>
              </a:ext>
            </a:extLst>
          </p:cNvPr>
          <p:cNvGrpSpPr>
            <a:grpSpLocks/>
          </p:cNvGrpSpPr>
          <p:nvPr/>
        </p:nvGrpSpPr>
        <p:grpSpPr bwMode="auto">
          <a:xfrm>
            <a:off x="6110288" y="5614988"/>
            <a:ext cx="215900" cy="431800"/>
            <a:chOff x="1701" y="3294"/>
            <a:chExt cx="136" cy="272"/>
          </a:xfrm>
        </p:grpSpPr>
        <p:sp>
          <p:nvSpPr>
            <p:cNvPr id="380996" name="Line 68">
              <a:extLst>
                <a:ext uri="{FF2B5EF4-FFF2-40B4-BE49-F238E27FC236}">
                  <a16:creationId xmlns:a16="http://schemas.microsoft.com/office/drawing/2014/main" id="{B219C599-5ADB-463D-A5E0-7BBB80908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294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0997" name="Line 69">
              <a:extLst>
                <a:ext uri="{FF2B5EF4-FFF2-40B4-BE49-F238E27FC236}">
                  <a16:creationId xmlns:a16="http://schemas.microsoft.com/office/drawing/2014/main" id="{DD24376E-725E-4352-ACD7-D1BB3D151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430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0998" name="Line 70">
              <a:extLst>
                <a:ext uri="{FF2B5EF4-FFF2-40B4-BE49-F238E27FC236}">
                  <a16:creationId xmlns:a16="http://schemas.microsoft.com/office/drawing/2014/main" id="{732B794D-5E6D-44BF-B7FA-862056B37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566"/>
              <a:ext cx="1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0999" name="Line 71">
              <a:extLst>
                <a:ext uri="{FF2B5EF4-FFF2-40B4-BE49-F238E27FC236}">
                  <a16:creationId xmlns:a16="http://schemas.microsoft.com/office/drawing/2014/main" id="{439BDE18-9F54-43A1-A55B-A3C2CAB13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294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00" name="Line 72">
              <a:extLst>
                <a:ext uri="{FF2B5EF4-FFF2-40B4-BE49-F238E27FC236}">
                  <a16:creationId xmlns:a16="http://schemas.microsoft.com/office/drawing/2014/main" id="{15360070-542F-4779-AA59-AF306CBAC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430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01" name="Line 73">
              <a:extLst>
                <a:ext uri="{FF2B5EF4-FFF2-40B4-BE49-F238E27FC236}">
                  <a16:creationId xmlns:a16="http://schemas.microsoft.com/office/drawing/2014/main" id="{E769C162-CE00-45CC-A9DB-E1D10C95F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430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02" name="Line 74">
              <a:extLst>
                <a:ext uri="{FF2B5EF4-FFF2-40B4-BE49-F238E27FC236}">
                  <a16:creationId xmlns:a16="http://schemas.microsoft.com/office/drawing/2014/main" id="{2839981F-B365-4E23-B213-0F825BE1A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3294"/>
              <a:ext cx="0" cy="1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81003" name="Rectangle 75">
            <a:extLst>
              <a:ext uri="{FF2B5EF4-FFF2-40B4-BE49-F238E27FC236}">
                <a16:creationId xmlns:a16="http://schemas.microsoft.com/office/drawing/2014/main" id="{1EBBA8D7-55E4-4465-ABD8-87056430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5470525"/>
            <a:ext cx="1727200" cy="7921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04" name="Rectangle 76">
            <a:extLst>
              <a:ext uri="{FF2B5EF4-FFF2-40B4-BE49-F238E27FC236}">
                <a16:creationId xmlns:a16="http://schemas.microsoft.com/office/drawing/2014/main" id="{CA3CB075-1327-48C5-AB2C-555BF58D6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4391025"/>
            <a:ext cx="2376488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05" name="Text Box 77">
            <a:extLst>
              <a:ext uri="{FF2B5EF4-FFF2-40B4-BE49-F238E27FC236}">
                <a16:creationId xmlns:a16="http://schemas.microsoft.com/office/drawing/2014/main" id="{AEAC6962-7B18-4A49-A147-1160F6DE0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788" y="4391025"/>
            <a:ext cx="20875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 b="1"/>
              <a:t>BCD to 7-segment decoder</a:t>
            </a:r>
          </a:p>
        </p:txBody>
      </p:sp>
      <p:grpSp>
        <p:nvGrpSpPr>
          <p:cNvPr id="381006" name="Group 78">
            <a:extLst>
              <a:ext uri="{FF2B5EF4-FFF2-40B4-BE49-F238E27FC236}">
                <a16:creationId xmlns:a16="http://schemas.microsoft.com/office/drawing/2014/main" id="{D993EDED-311E-467A-BC46-753931A72CC0}"/>
              </a:ext>
            </a:extLst>
          </p:cNvPr>
          <p:cNvGrpSpPr>
            <a:grpSpLocks/>
          </p:cNvGrpSpPr>
          <p:nvPr/>
        </p:nvGrpSpPr>
        <p:grpSpPr bwMode="auto">
          <a:xfrm>
            <a:off x="2151063" y="5183188"/>
            <a:ext cx="1295400" cy="287337"/>
            <a:chOff x="1111" y="3113"/>
            <a:chExt cx="816" cy="181"/>
          </a:xfrm>
        </p:grpSpPr>
        <p:sp>
          <p:nvSpPr>
            <p:cNvPr id="381007" name="Line 79">
              <a:extLst>
                <a:ext uri="{FF2B5EF4-FFF2-40B4-BE49-F238E27FC236}">
                  <a16:creationId xmlns:a16="http://schemas.microsoft.com/office/drawing/2014/main" id="{7F72D5CD-197C-4D1B-AC4A-C63E6659E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08" name="Line 80">
              <a:extLst>
                <a:ext uri="{FF2B5EF4-FFF2-40B4-BE49-F238E27FC236}">
                  <a16:creationId xmlns:a16="http://schemas.microsoft.com/office/drawing/2014/main" id="{507BC447-ECCB-423D-BB46-524E9F0B1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09" name="Line 81">
              <a:extLst>
                <a:ext uri="{FF2B5EF4-FFF2-40B4-BE49-F238E27FC236}">
                  <a16:creationId xmlns:a16="http://schemas.microsoft.com/office/drawing/2014/main" id="{473738AC-A033-4C32-A27F-FFBDC97FE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10" name="Line 82">
              <a:extLst>
                <a:ext uri="{FF2B5EF4-FFF2-40B4-BE49-F238E27FC236}">
                  <a16:creationId xmlns:a16="http://schemas.microsoft.com/office/drawing/2014/main" id="{9EC070D8-16EF-4F6F-98C9-CF773CACE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11" name="Line 83">
              <a:extLst>
                <a:ext uri="{FF2B5EF4-FFF2-40B4-BE49-F238E27FC236}">
                  <a16:creationId xmlns:a16="http://schemas.microsoft.com/office/drawing/2014/main" id="{CBD66FAC-CACB-4051-8FF8-D894681FD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12" name="Line 84">
              <a:extLst>
                <a:ext uri="{FF2B5EF4-FFF2-40B4-BE49-F238E27FC236}">
                  <a16:creationId xmlns:a16="http://schemas.microsoft.com/office/drawing/2014/main" id="{5D255FA3-419D-4188-B514-E8EE548F0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13" name="Line 85">
              <a:extLst>
                <a:ext uri="{FF2B5EF4-FFF2-40B4-BE49-F238E27FC236}">
                  <a16:creationId xmlns:a16="http://schemas.microsoft.com/office/drawing/2014/main" id="{F6ACA341-F4BE-49A8-8DA7-ABA05CABC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81014" name="Group 86">
            <a:extLst>
              <a:ext uri="{FF2B5EF4-FFF2-40B4-BE49-F238E27FC236}">
                <a16:creationId xmlns:a16="http://schemas.microsoft.com/office/drawing/2014/main" id="{714DBD80-D249-4CFA-B9BB-5752A123D3FD}"/>
              </a:ext>
            </a:extLst>
          </p:cNvPr>
          <p:cNvGrpSpPr>
            <a:grpSpLocks/>
          </p:cNvGrpSpPr>
          <p:nvPr/>
        </p:nvGrpSpPr>
        <p:grpSpPr bwMode="auto">
          <a:xfrm>
            <a:off x="5535613" y="5183188"/>
            <a:ext cx="1295400" cy="287337"/>
            <a:chOff x="1111" y="3113"/>
            <a:chExt cx="816" cy="181"/>
          </a:xfrm>
        </p:grpSpPr>
        <p:sp>
          <p:nvSpPr>
            <p:cNvPr id="381015" name="Line 87">
              <a:extLst>
                <a:ext uri="{FF2B5EF4-FFF2-40B4-BE49-F238E27FC236}">
                  <a16:creationId xmlns:a16="http://schemas.microsoft.com/office/drawing/2014/main" id="{93DE3D43-23C3-45E7-AF6D-4B2673262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16" name="Line 88">
              <a:extLst>
                <a:ext uri="{FF2B5EF4-FFF2-40B4-BE49-F238E27FC236}">
                  <a16:creationId xmlns:a16="http://schemas.microsoft.com/office/drawing/2014/main" id="{412A9A4D-9D6F-4403-9CD8-D6E72422F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17" name="Line 89">
              <a:extLst>
                <a:ext uri="{FF2B5EF4-FFF2-40B4-BE49-F238E27FC236}">
                  <a16:creationId xmlns:a16="http://schemas.microsoft.com/office/drawing/2014/main" id="{9AB19C9D-5384-4F25-8229-84C54F7CC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18" name="Line 90">
              <a:extLst>
                <a:ext uri="{FF2B5EF4-FFF2-40B4-BE49-F238E27FC236}">
                  <a16:creationId xmlns:a16="http://schemas.microsoft.com/office/drawing/2014/main" id="{72ECEEA3-B6F8-45E2-B443-A85EC7DCD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19" name="Line 91">
              <a:extLst>
                <a:ext uri="{FF2B5EF4-FFF2-40B4-BE49-F238E27FC236}">
                  <a16:creationId xmlns:a16="http://schemas.microsoft.com/office/drawing/2014/main" id="{C603695D-5663-4BCD-8E3E-7D8294BA1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20" name="Line 92">
              <a:extLst>
                <a:ext uri="{FF2B5EF4-FFF2-40B4-BE49-F238E27FC236}">
                  <a16:creationId xmlns:a16="http://schemas.microsoft.com/office/drawing/2014/main" id="{85D90E11-0A61-4900-A087-FE3BED556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21" name="Line 93">
              <a:extLst>
                <a:ext uri="{FF2B5EF4-FFF2-40B4-BE49-F238E27FC236}">
                  <a16:creationId xmlns:a16="http://schemas.microsoft.com/office/drawing/2014/main" id="{31F129B8-D921-43B8-BC9A-222399DF3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11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81022" name="Oval 94">
            <a:extLst>
              <a:ext uri="{FF2B5EF4-FFF2-40B4-BE49-F238E27FC236}">
                <a16:creationId xmlns:a16="http://schemas.microsoft.com/office/drawing/2014/main" id="{F51FF054-AD6A-4DC1-935C-4A46FB566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50387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23" name="Oval 95">
            <a:extLst>
              <a:ext uri="{FF2B5EF4-FFF2-40B4-BE49-F238E27FC236}">
                <a16:creationId xmlns:a16="http://schemas.microsoft.com/office/drawing/2014/main" id="{1B41A406-BE6A-470D-9F77-30A59CDA4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8" y="50387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24" name="Oval 96">
            <a:extLst>
              <a:ext uri="{FF2B5EF4-FFF2-40B4-BE49-F238E27FC236}">
                <a16:creationId xmlns:a16="http://schemas.microsoft.com/office/drawing/2014/main" id="{3140AED1-0D21-430F-AA10-F3B186DE5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425" y="50387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25" name="Oval 97">
            <a:extLst>
              <a:ext uri="{FF2B5EF4-FFF2-40B4-BE49-F238E27FC236}">
                <a16:creationId xmlns:a16="http://schemas.microsoft.com/office/drawing/2014/main" id="{DD2847F7-F6A9-4C0B-AD9C-7B31D58D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5" y="50387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26" name="Oval 98">
            <a:extLst>
              <a:ext uri="{FF2B5EF4-FFF2-40B4-BE49-F238E27FC236}">
                <a16:creationId xmlns:a16="http://schemas.microsoft.com/office/drawing/2014/main" id="{FA9D78A2-3BC2-453E-9E0B-75B9E8C41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225" y="50387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27" name="Oval 99">
            <a:extLst>
              <a:ext uri="{FF2B5EF4-FFF2-40B4-BE49-F238E27FC236}">
                <a16:creationId xmlns:a16="http://schemas.microsoft.com/office/drawing/2014/main" id="{35FEF921-B637-4FDD-9621-1385006AF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25" y="50387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28" name="Oval 100">
            <a:extLst>
              <a:ext uri="{FF2B5EF4-FFF2-40B4-BE49-F238E27FC236}">
                <a16:creationId xmlns:a16="http://schemas.microsoft.com/office/drawing/2014/main" id="{F2D64221-A4C5-431E-B578-3F5A81307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025" y="50387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29" name="Oval 101">
            <a:extLst>
              <a:ext uri="{FF2B5EF4-FFF2-40B4-BE49-F238E27FC236}">
                <a16:creationId xmlns:a16="http://schemas.microsoft.com/office/drawing/2014/main" id="{20CFCE18-3D8F-4CA3-809D-BBA993F19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50387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30" name="Oval 102">
            <a:extLst>
              <a:ext uri="{FF2B5EF4-FFF2-40B4-BE49-F238E27FC236}">
                <a16:creationId xmlns:a16="http://schemas.microsoft.com/office/drawing/2014/main" id="{6C523411-48B5-48C9-AC16-F1010D9E8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5038725"/>
            <a:ext cx="144463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31" name="Oval 103">
            <a:extLst>
              <a:ext uri="{FF2B5EF4-FFF2-40B4-BE49-F238E27FC236}">
                <a16:creationId xmlns:a16="http://schemas.microsoft.com/office/drawing/2014/main" id="{A5E80EC7-EC9D-4E95-AAAE-9C3893FD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88" y="50387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32" name="Oval 104">
            <a:extLst>
              <a:ext uri="{FF2B5EF4-FFF2-40B4-BE49-F238E27FC236}">
                <a16:creationId xmlns:a16="http://schemas.microsoft.com/office/drawing/2014/main" id="{48116C3E-6C79-429D-92D5-54B441B2F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88" y="50387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33" name="Oval 105">
            <a:extLst>
              <a:ext uri="{FF2B5EF4-FFF2-40B4-BE49-F238E27FC236}">
                <a16:creationId xmlns:a16="http://schemas.microsoft.com/office/drawing/2014/main" id="{CC7E401C-2A7F-40FA-B433-E0FA1A002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88" y="50387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34" name="Oval 106">
            <a:extLst>
              <a:ext uri="{FF2B5EF4-FFF2-40B4-BE49-F238E27FC236}">
                <a16:creationId xmlns:a16="http://schemas.microsoft.com/office/drawing/2014/main" id="{83A942DA-8EB9-41FC-939B-E27839F82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50387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35" name="Oval 107">
            <a:extLst>
              <a:ext uri="{FF2B5EF4-FFF2-40B4-BE49-F238E27FC236}">
                <a16:creationId xmlns:a16="http://schemas.microsoft.com/office/drawing/2014/main" id="{BD7E6537-DA8E-437A-BEEE-1FE5FC3E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88" y="5038725"/>
            <a:ext cx="144462" cy="1444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36" name="Rectangle 108">
            <a:extLst>
              <a:ext uri="{FF2B5EF4-FFF2-40B4-BE49-F238E27FC236}">
                <a16:creationId xmlns:a16="http://schemas.microsoft.com/office/drawing/2014/main" id="{0A694D86-4ADF-401C-8D44-E1832AFA6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3670300"/>
            <a:ext cx="2376487" cy="56832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37" name="Text Box 109">
            <a:extLst>
              <a:ext uri="{FF2B5EF4-FFF2-40B4-BE49-F238E27FC236}">
                <a16:creationId xmlns:a16="http://schemas.microsoft.com/office/drawing/2014/main" id="{73CF0C61-51EC-4504-AA55-57D6A8B94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3" y="3822700"/>
            <a:ext cx="17287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1600" b="1"/>
              <a:t>74ALS157 MUX</a:t>
            </a:r>
          </a:p>
        </p:txBody>
      </p:sp>
      <p:sp>
        <p:nvSpPr>
          <p:cNvPr id="381038" name="Line 110">
            <a:extLst>
              <a:ext uri="{FF2B5EF4-FFF2-40B4-BE49-F238E27FC236}">
                <a16:creationId xmlns:a16="http://schemas.microsoft.com/office/drawing/2014/main" id="{C2AE5620-4A67-4C6B-BDA8-2E8F57F81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788" y="42386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1039" name="Line 111">
            <a:extLst>
              <a:ext uri="{FF2B5EF4-FFF2-40B4-BE49-F238E27FC236}">
                <a16:creationId xmlns:a16="http://schemas.microsoft.com/office/drawing/2014/main" id="{20626343-7803-4A5C-911A-5912BEDB1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4288" y="42386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1040" name="Line 112">
            <a:extLst>
              <a:ext uri="{FF2B5EF4-FFF2-40B4-BE49-F238E27FC236}">
                <a16:creationId xmlns:a16="http://schemas.microsoft.com/office/drawing/2014/main" id="{6C975806-3D50-4C6A-99E4-FCD3B2F7A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888" y="42386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1041" name="Line 113">
            <a:extLst>
              <a:ext uri="{FF2B5EF4-FFF2-40B4-BE49-F238E27FC236}">
                <a16:creationId xmlns:a16="http://schemas.microsoft.com/office/drawing/2014/main" id="{99F9F9FD-8F0C-4538-9557-1139CB204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7388" y="42386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1042" name="Rectangle 114">
            <a:extLst>
              <a:ext uri="{FF2B5EF4-FFF2-40B4-BE49-F238E27FC236}">
                <a16:creationId xmlns:a16="http://schemas.microsoft.com/office/drawing/2014/main" id="{2F9856A6-8D66-4ED5-AF2B-3BDBC74DA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3670300"/>
            <a:ext cx="2376487" cy="56832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43" name="Text Box 115">
            <a:extLst>
              <a:ext uri="{FF2B5EF4-FFF2-40B4-BE49-F238E27FC236}">
                <a16:creationId xmlns:a16="http://schemas.microsoft.com/office/drawing/2014/main" id="{063B7BF5-24F8-463B-9722-9C1E862C7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0" y="3856038"/>
            <a:ext cx="17287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1600" b="1"/>
              <a:t>74ALS157 MUX</a:t>
            </a:r>
          </a:p>
        </p:txBody>
      </p:sp>
      <p:sp>
        <p:nvSpPr>
          <p:cNvPr id="381044" name="Line 116">
            <a:extLst>
              <a:ext uri="{FF2B5EF4-FFF2-40B4-BE49-F238E27FC236}">
                <a16:creationId xmlns:a16="http://schemas.microsoft.com/office/drawing/2014/main" id="{D33DC3A3-2CF3-4578-8348-24248D418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9913" y="42259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1045" name="Line 117">
            <a:extLst>
              <a:ext uri="{FF2B5EF4-FFF2-40B4-BE49-F238E27FC236}">
                <a16:creationId xmlns:a16="http://schemas.microsoft.com/office/drawing/2014/main" id="{5F55A57D-00A7-4B08-9DB5-B59F7A1E3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7413" y="42259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1046" name="Line 118">
            <a:extLst>
              <a:ext uri="{FF2B5EF4-FFF2-40B4-BE49-F238E27FC236}">
                <a16:creationId xmlns:a16="http://schemas.microsoft.com/office/drawing/2014/main" id="{EEF314FC-339A-4EBF-9A08-E47A7E3F2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3013" y="42259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1047" name="Line 119">
            <a:extLst>
              <a:ext uri="{FF2B5EF4-FFF2-40B4-BE49-F238E27FC236}">
                <a16:creationId xmlns:a16="http://schemas.microsoft.com/office/drawing/2014/main" id="{3F229F36-FBE3-4569-8138-FBBBED0F3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0513" y="42259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1048" name="Line 120">
            <a:extLst>
              <a:ext uri="{FF2B5EF4-FFF2-40B4-BE49-F238E27FC236}">
                <a16:creationId xmlns:a16="http://schemas.microsoft.com/office/drawing/2014/main" id="{E444F185-3DF4-4A8C-9825-45F57EDF60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1488" y="38560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1049" name="Line 121">
            <a:extLst>
              <a:ext uri="{FF2B5EF4-FFF2-40B4-BE49-F238E27FC236}">
                <a16:creationId xmlns:a16="http://schemas.microsoft.com/office/drawing/2014/main" id="{2CD587D1-EA1B-435D-ACA2-37583FBC6F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325" y="3822700"/>
            <a:ext cx="95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1050" name="Line 122">
            <a:extLst>
              <a:ext uri="{FF2B5EF4-FFF2-40B4-BE49-F238E27FC236}">
                <a16:creationId xmlns:a16="http://schemas.microsoft.com/office/drawing/2014/main" id="{81E494A1-F624-4A8D-9343-E3286FD76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1963" y="3856038"/>
            <a:ext cx="0" cy="2671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1051" name="Line 123">
            <a:extLst>
              <a:ext uri="{FF2B5EF4-FFF2-40B4-BE49-F238E27FC236}">
                <a16:creationId xmlns:a16="http://schemas.microsoft.com/office/drawing/2014/main" id="{2D62E7FB-1690-404D-860D-C949DD350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6527800"/>
            <a:ext cx="337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1052" name="Line 124">
            <a:extLst>
              <a:ext uri="{FF2B5EF4-FFF2-40B4-BE49-F238E27FC236}">
                <a16:creationId xmlns:a16="http://schemas.microsoft.com/office/drawing/2014/main" id="{6618CA99-5FA5-4E06-8C47-3BF527A094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113" y="3822700"/>
            <a:ext cx="0" cy="270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1053" name="Oval 125">
            <a:extLst>
              <a:ext uri="{FF2B5EF4-FFF2-40B4-BE49-F238E27FC236}">
                <a16:creationId xmlns:a16="http://schemas.microsoft.com/office/drawing/2014/main" id="{49BA622A-C33B-493A-BBD3-9979102A3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3778250"/>
            <a:ext cx="88900" cy="889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1054" name="Line 126">
            <a:extLst>
              <a:ext uri="{FF2B5EF4-FFF2-40B4-BE49-F238E27FC236}">
                <a16:creationId xmlns:a16="http://schemas.microsoft.com/office/drawing/2014/main" id="{3C3931A5-7234-4ABE-BA93-D06484F33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0813" y="4092575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1055" name="Line 127">
            <a:extLst>
              <a:ext uri="{FF2B5EF4-FFF2-40B4-BE49-F238E27FC236}">
                <a16:creationId xmlns:a16="http://schemas.microsoft.com/office/drawing/2014/main" id="{0D885DD9-6718-4D99-B119-B0FC0C227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925" y="4078288"/>
            <a:ext cx="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81056" name="Group 128">
            <a:extLst>
              <a:ext uri="{FF2B5EF4-FFF2-40B4-BE49-F238E27FC236}">
                <a16:creationId xmlns:a16="http://schemas.microsoft.com/office/drawing/2014/main" id="{E9C1E982-1652-4DF6-BD50-40DEA699CB5E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4265613"/>
            <a:ext cx="341313" cy="141287"/>
            <a:chOff x="224" y="3538"/>
            <a:chExt cx="215" cy="89"/>
          </a:xfrm>
        </p:grpSpPr>
        <p:sp>
          <p:nvSpPr>
            <p:cNvPr id="381057" name="Line 129">
              <a:extLst>
                <a:ext uri="{FF2B5EF4-FFF2-40B4-BE49-F238E27FC236}">
                  <a16:creationId xmlns:a16="http://schemas.microsoft.com/office/drawing/2014/main" id="{510F267E-D503-4AE0-B5CD-5903927E9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" y="3538"/>
              <a:ext cx="2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58" name="Line 130">
              <a:extLst>
                <a:ext uri="{FF2B5EF4-FFF2-40B4-BE49-F238E27FC236}">
                  <a16:creationId xmlns:a16="http://schemas.microsoft.com/office/drawing/2014/main" id="{A7413CF6-37DE-4E6C-A79D-18A6FF847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" y="3581"/>
              <a:ext cx="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59" name="Line 131">
              <a:extLst>
                <a:ext uri="{FF2B5EF4-FFF2-40B4-BE49-F238E27FC236}">
                  <a16:creationId xmlns:a16="http://schemas.microsoft.com/office/drawing/2014/main" id="{EF9A3F10-41C1-4633-B59D-8EA30F13E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" y="3627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81060" name="Group 132">
            <a:extLst>
              <a:ext uri="{FF2B5EF4-FFF2-40B4-BE49-F238E27FC236}">
                <a16:creationId xmlns:a16="http://schemas.microsoft.com/office/drawing/2014/main" id="{B8CC5461-3C83-43BA-8B1B-1DE220093401}"/>
              </a:ext>
            </a:extLst>
          </p:cNvPr>
          <p:cNvGrpSpPr>
            <a:grpSpLocks/>
          </p:cNvGrpSpPr>
          <p:nvPr/>
        </p:nvGrpSpPr>
        <p:grpSpPr bwMode="auto">
          <a:xfrm>
            <a:off x="4473575" y="4240213"/>
            <a:ext cx="341313" cy="141287"/>
            <a:chOff x="224" y="3538"/>
            <a:chExt cx="215" cy="89"/>
          </a:xfrm>
        </p:grpSpPr>
        <p:sp>
          <p:nvSpPr>
            <p:cNvPr id="381061" name="Line 133">
              <a:extLst>
                <a:ext uri="{FF2B5EF4-FFF2-40B4-BE49-F238E27FC236}">
                  <a16:creationId xmlns:a16="http://schemas.microsoft.com/office/drawing/2014/main" id="{5B35B8AC-AD40-4719-BA6A-42F629EF5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" y="3538"/>
              <a:ext cx="2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62" name="Line 134">
              <a:extLst>
                <a:ext uri="{FF2B5EF4-FFF2-40B4-BE49-F238E27FC236}">
                  <a16:creationId xmlns:a16="http://schemas.microsoft.com/office/drawing/2014/main" id="{B0B4E048-84D1-42F5-B7C8-C74DD497D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" y="3581"/>
              <a:ext cx="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63" name="Line 135">
              <a:extLst>
                <a:ext uri="{FF2B5EF4-FFF2-40B4-BE49-F238E27FC236}">
                  <a16:creationId xmlns:a16="http://schemas.microsoft.com/office/drawing/2014/main" id="{757CFEE4-7711-4718-9532-5061795F8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" y="3627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81064" name="Line 136">
            <a:extLst>
              <a:ext uri="{FF2B5EF4-FFF2-40B4-BE49-F238E27FC236}">
                <a16:creationId xmlns:a16="http://schemas.microsoft.com/office/drawing/2014/main" id="{18AAF480-E553-4B5C-A33F-547BF9C37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0575" y="4079875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1065" name="Line 137">
            <a:extLst>
              <a:ext uri="{FF2B5EF4-FFF2-40B4-BE49-F238E27FC236}">
                <a16:creationId xmlns:a16="http://schemas.microsoft.com/office/drawing/2014/main" id="{DF6F11AA-CC00-49A2-8CEF-7C376A862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0575" y="4079875"/>
            <a:ext cx="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1066" name="Text Box 138">
            <a:extLst>
              <a:ext uri="{FF2B5EF4-FFF2-40B4-BE49-F238E27FC236}">
                <a16:creationId xmlns:a16="http://schemas.microsoft.com/office/drawing/2014/main" id="{F586FA38-FE3F-4C81-BBF3-25A62AABE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3146425"/>
            <a:ext cx="9493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2000"/>
              <a:t>Counter Select</a:t>
            </a:r>
          </a:p>
        </p:txBody>
      </p:sp>
      <p:sp>
        <p:nvSpPr>
          <p:cNvPr id="381067" name="Text Box 139">
            <a:extLst>
              <a:ext uri="{FF2B5EF4-FFF2-40B4-BE49-F238E27FC236}">
                <a16:creationId xmlns:a16="http://schemas.microsoft.com/office/drawing/2014/main" id="{B0CE7970-F842-4E55-A8A6-0356AD5A8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8" y="3960813"/>
            <a:ext cx="171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2000"/>
              <a:t>E</a:t>
            </a:r>
          </a:p>
        </p:txBody>
      </p:sp>
      <p:sp>
        <p:nvSpPr>
          <p:cNvPr id="381068" name="Text Box 140">
            <a:extLst>
              <a:ext uri="{FF2B5EF4-FFF2-40B4-BE49-F238E27FC236}">
                <a16:creationId xmlns:a16="http://schemas.microsoft.com/office/drawing/2014/main" id="{46CD623C-163E-4FC3-AB45-61012AA87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3678238"/>
            <a:ext cx="171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2000"/>
              <a:t>S</a:t>
            </a:r>
          </a:p>
        </p:txBody>
      </p:sp>
      <p:sp>
        <p:nvSpPr>
          <p:cNvPr id="381069" name="Text Box 141">
            <a:extLst>
              <a:ext uri="{FF2B5EF4-FFF2-40B4-BE49-F238E27FC236}">
                <a16:creationId xmlns:a16="http://schemas.microsoft.com/office/drawing/2014/main" id="{850D1083-483A-4EC3-86B0-4F8586CCF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8" y="3656013"/>
            <a:ext cx="171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2000"/>
              <a:t>S</a:t>
            </a:r>
          </a:p>
        </p:txBody>
      </p:sp>
      <p:sp>
        <p:nvSpPr>
          <p:cNvPr id="381070" name="Text Box 142">
            <a:extLst>
              <a:ext uri="{FF2B5EF4-FFF2-40B4-BE49-F238E27FC236}">
                <a16:creationId xmlns:a16="http://schemas.microsoft.com/office/drawing/2014/main" id="{B04C0585-313D-4E40-822B-0344ABB87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3960813"/>
            <a:ext cx="171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2000"/>
              <a:t>E</a:t>
            </a:r>
          </a:p>
        </p:txBody>
      </p:sp>
      <p:grpSp>
        <p:nvGrpSpPr>
          <p:cNvPr id="381071" name="Group 143">
            <a:extLst>
              <a:ext uri="{FF2B5EF4-FFF2-40B4-BE49-F238E27FC236}">
                <a16:creationId xmlns:a16="http://schemas.microsoft.com/office/drawing/2014/main" id="{E5214405-0938-4D4F-A1E5-8C55B8FE7D2C}"/>
              </a:ext>
            </a:extLst>
          </p:cNvPr>
          <p:cNvGrpSpPr>
            <a:grpSpLocks/>
          </p:cNvGrpSpPr>
          <p:nvPr/>
        </p:nvGrpSpPr>
        <p:grpSpPr bwMode="auto">
          <a:xfrm>
            <a:off x="2936875" y="2678113"/>
            <a:ext cx="5864225" cy="977900"/>
            <a:chOff x="1696" y="1696"/>
            <a:chExt cx="3694" cy="616"/>
          </a:xfrm>
        </p:grpSpPr>
        <p:sp>
          <p:nvSpPr>
            <p:cNvPr id="381072" name="Line 144">
              <a:extLst>
                <a:ext uri="{FF2B5EF4-FFF2-40B4-BE49-F238E27FC236}">
                  <a16:creationId xmlns:a16="http://schemas.microsoft.com/office/drawing/2014/main" id="{6CC398BE-D7BB-4162-BAF0-49DF4B9E4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1752"/>
              <a:ext cx="0" cy="333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73" name="Line 145">
              <a:extLst>
                <a:ext uri="{FF2B5EF4-FFF2-40B4-BE49-F238E27FC236}">
                  <a16:creationId xmlns:a16="http://schemas.microsoft.com/office/drawing/2014/main" id="{92B6A22E-A24D-47BA-A8A6-29806026F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2085"/>
              <a:ext cx="141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74" name="Line 146">
              <a:extLst>
                <a:ext uri="{FF2B5EF4-FFF2-40B4-BE49-F238E27FC236}">
                  <a16:creationId xmlns:a16="http://schemas.microsoft.com/office/drawing/2014/main" id="{8561F38A-7C8F-4685-B097-909E58890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1752"/>
              <a:ext cx="0" cy="37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75" name="Line 147">
              <a:extLst>
                <a:ext uri="{FF2B5EF4-FFF2-40B4-BE49-F238E27FC236}">
                  <a16:creationId xmlns:a16="http://schemas.microsoft.com/office/drawing/2014/main" id="{A75D2394-3F9D-495B-9ACF-F4E8585C5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130"/>
              <a:ext cx="14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76" name="Line 148">
              <a:extLst>
                <a:ext uri="{FF2B5EF4-FFF2-40B4-BE49-F238E27FC236}">
                  <a16:creationId xmlns:a16="http://schemas.microsoft.com/office/drawing/2014/main" id="{6B90A3C4-665E-4E81-8221-8147ECCB0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" y="1728"/>
              <a:ext cx="0" cy="44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77" name="Line 149">
              <a:extLst>
                <a:ext uri="{FF2B5EF4-FFF2-40B4-BE49-F238E27FC236}">
                  <a16:creationId xmlns:a16="http://schemas.microsoft.com/office/drawing/2014/main" id="{05936211-6E96-41F9-B911-FAB5DC859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76"/>
              <a:ext cx="140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78" name="Line 150">
              <a:extLst>
                <a:ext uri="{FF2B5EF4-FFF2-40B4-BE49-F238E27FC236}">
                  <a16:creationId xmlns:a16="http://schemas.microsoft.com/office/drawing/2014/main" id="{0F853528-C4B3-41C4-8480-879396AEF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4" y="1752"/>
              <a:ext cx="0" cy="469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79" name="Line 151">
              <a:extLst>
                <a:ext uri="{FF2B5EF4-FFF2-40B4-BE49-F238E27FC236}">
                  <a16:creationId xmlns:a16="http://schemas.microsoft.com/office/drawing/2014/main" id="{B819A3BF-63D9-433B-985B-B2E35F9F9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0" y="2221"/>
              <a:ext cx="140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80" name="Line 152">
              <a:extLst>
                <a:ext uri="{FF2B5EF4-FFF2-40B4-BE49-F238E27FC236}">
                  <a16:creationId xmlns:a16="http://schemas.microsoft.com/office/drawing/2014/main" id="{419A5FC8-D17B-408C-B400-861405288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085"/>
              <a:ext cx="0" cy="22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81" name="Line 153">
              <a:extLst>
                <a:ext uri="{FF2B5EF4-FFF2-40B4-BE49-F238E27FC236}">
                  <a16:creationId xmlns:a16="http://schemas.microsoft.com/office/drawing/2014/main" id="{249E97A4-1082-45E3-B4C2-5E58BB5AA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128"/>
              <a:ext cx="0" cy="18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82" name="Line 154">
              <a:extLst>
                <a:ext uri="{FF2B5EF4-FFF2-40B4-BE49-F238E27FC236}">
                  <a16:creationId xmlns:a16="http://schemas.microsoft.com/office/drawing/2014/main" id="{F6971351-F486-455F-84AD-41BECFC46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176"/>
              <a:ext cx="0" cy="13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83" name="Line 155">
              <a:extLst>
                <a:ext uri="{FF2B5EF4-FFF2-40B4-BE49-F238E27FC236}">
                  <a16:creationId xmlns:a16="http://schemas.microsoft.com/office/drawing/2014/main" id="{02E64F2D-5C18-44A7-940D-264942B18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0" y="2221"/>
              <a:ext cx="0" cy="9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84" name="Line 156">
              <a:extLst>
                <a:ext uri="{FF2B5EF4-FFF2-40B4-BE49-F238E27FC236}">
                  <a16:creationId xmlns:a16="http://schemas.microsoft.com/office/drawing/2014/main" id="{796488CA-AA39-411D-B23E-C250E42F6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" y="1744"/>
              <a:ext cx="0" cy="56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85" name="Line 157">
              <a:extLst>
                <a:ext uri="{FF2B5EF4-FFF2-40B4-BE49-F238E27FC236}">
                  <a16:creationId xmlns:a16="http://schemas.microsoft.com/office/drawing/2014/main" id="{4534F1B5-52E3-44B7-B9DC-99D530C7B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1744"/>
              <a:ext cx="0" cy="56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86" name="Line 158">
              <a:extLst>
                <a:ext uri="{FF2B5EF4-FFF2-40B4-BE49-F238E27FC236}">
                  <a16:creationId xmlns:a16="http://schemas.microsoft.com/office/drawing/2014/main" id="{E22E842F-56A9-4A90-AC84-EF43731D9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752"/>
              <a:ext cx="0" cy="56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87" name="Line 159">
              <a:extLst>
                <a:ext uri="{FF2B5EF4-FFF2-40B4-BE49-F238E27FC236}">
                  <a16:creationId xmlns:a16="http://schemas.microsoft.com/office/drawing/2014/main" id="{350FE149-A0B7-4951-A9C7-83EC435E9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1744"/>
              <a:ext cx="0" cy="56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88" name="Line 160">
              <a:extLst>
                <a:ext uri="{FF2B5EF4-FFF2-40B4-BE49-F238E27FC236}">
                  <a16:creationId xmlns:a16="http://schemas.microsoft.com/office/drawing/2014/main" id="{F158F719-A0C5-48B5-81AE-8C81347E7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4" y="1838"/>
              <a:ext cx="50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89" name="Text Box 161">
              <a:extLst>
                <a:ext uri="{FF2B5EF4-FFF2-40B4-BE49-F238E27FC236}">
                  <a16:creationId xmlns:a16="http://schemas.microsoft.com/office/drawing/2014/main" id="{4B8A4B07-43B4-40C6-95C1-93C3900E0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" y="1696"/>
              <a:ext cx="3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2000">
                  <a:solidFill>
                    <a:srgbClr val="CC3300"/>
                  </a:solidFill>
                </a:rPr>
                <a:t>I0</a:t>
              </a:r>
              <a:endParaRPr lang="en-GB" altLang="en-US" sz="2000"/>
            </a:p>
          </p:txBody>
        </p:sp>
      </p:grpSp>
      <p:sp>
        <p:nvSpPr>
          <p:cNvPr id="381090" name="Text Box 162">
            <a:extLst>
              <a:ext uri="{FF2B5EF4-FFF2-40B4-BE49-F238E27FC236}">
                <a16:creationId xmlns:a16="http://schemas.microsoft.com/office/drawing/2014/main" id="{68F14675-DA4C-4461-9D14-134B6156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grpSp>
        <p:nvGrpSpPr>
          <p:cNvPr id="381091" name="Group 163">
            <a:extLst>
              <a:ext uri="{FF2B5EF4-FFF2-40B4-BE49-F238E27FC236}">
                <a16:creationId xmlns:a16="http://schemas.microsoft.com/office/drawing/2014/main" id="{EB1B199A-1FE4-4FC7-A7B8-741E5F509C42}"/>
              </a:ext>
            </a:extLst>
          </p:cNvPr>
          <p:cNvGrpSpPr>
            <a:grpSpLocks/>
          </p:cNvGrpSpPr>
          <p:nvPr/>
        </p:nvGrpSpPr>
        <p:grpSpPr bwMode="auto">
          <a:xfrm>
            <a:off x="1779588" y="2798763"/>
            <a:ext cx="6991350" cy="901700"/>
            <a:chOff x="976" y="1744"/>
            <a:chExt cx="4404" cy="568"/>
          </a:xfrm>
        </p:grpSpPr>
        <p:sp>
          <p:nvSpPr>
            <p:cNvPr id="381092" name="Line 164">
              <a:extLst>
                <a:ext uri="{FF2B5EF4-FFF2-40B4-BE49-F238E27FC236}">
                  <a16:creationId xmlns:a16="http://schemas.microsoft.com/office/drawing/2014/main" id="{9228A6B6-2C20-4065-BDD4-55D719E9D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1744"/>
              <a:ext cx="0" cy="56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93" name="Line 165">
              <a:extLst>
                <a:ext uri="{FF2B5EF4-FFF2-40B4-BE49-F238E27FC236}">
                  <a16:creationId xmlns:a16="http://schemas.microsoft.com/office/drawing/2014/main" id="{89CC84D4-E4C0-4B3A-8F90-F87A01D06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760"/>
              <a:ext cx="0" cy="55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94" name="Line 166">
              <a:extLst>
                <a:ext uri="{FF2B5EF4-FFF2-40B4-BE49-F238E27FC236}">
                  <a16:creationId xmlns:a16="http://schemas.microsoft.com/office/drawing/2014/main" id="{7C8D6EBC-78D2-49DA-95FC-EBAF7E723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4" y="1744"/>
              <a:ext cx="0" cy="56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95" name="Line 167">
              <a:extLst>
                <a:ext uri="{FF2B5EF4-FFF2-40B4-BE49-F238E27FC236}">
                  <a16:creationId xmlns:a16="http://schemas.microsoft.com/office/drawing/2014/main" id="{01EBC3BC-0E2D-494E-BBBC-0F82D6EE3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1744"/>
              <a:ext cx="0" cy="56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96" name="Line 168">
              <a:extLst>
                <a:ext uri="{FF2B5EF4-FFF2-40B4-BE49-F238E27FC236}">
                  <a16:creationId xmlns:a16="http://schemas.microsoft.com/office/drawing/2014/main" id="{D2308877-0D9B-47CF-982F-E0D410D29B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1" y="1974"/>
              <a:ext cx="141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97" name="Line 169">
              <a:extLst>
                <a:ext uri="{FF2B5EF4-FFF2-40B4-BE49-F238E27FC236}">
                  <a16:creationId xmlns:a16="http://schemas.microsoft.com/office/drawing/2014/main" id="{7D6B4AB0-22DF-4AFA-9579-0DC0744752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929"/>
              <a:ext cx="142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98" name="Line 170">
              <a:extLst>
                <a:ext uri="{FF2B5EF4-FFF2-40B4-BE49-F238E27FC236}">
                  <a16:creationId xmlns:a16="http://schemas.microsoft.com/office/drawing/2014/main" id="{2AAA6838-D8D8-43DC-8040-BE4C44D35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1883"/>
              <a:ext cx="140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099" name="Line 171">
              <a:extLst>
                <a:ext uri="{FF2B5EF4-FFF2-40B4-BE49-F238E27FC236}">
                  <a16:creationId xmlns:a16="http://schemas.microsoft.com/office/drawing/2014/main" id="{0E2A9D5E-4A03-4B25-AF45-D2DE4427A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5" y="1838"/>
              <a:ext cx="140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100" name="Line 172">
              <a:extLst>
                <a:ext uri="{FF2B5EF4-FFF2-40B4-BE49-F238E27FC236}">
                  <a16:creationId xmlns:a16="http://schemas.microsoft.com/office/drawing/2014/main" id="{C224A7E6-C7B3-4596-AC48-8DCD2C7FC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1744"/>
              <a:ext cx="0" cy="23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101" name="Line 173">
              <a:extLst>
                <a:ext uri="{FF2B5EF4-FFF2-40B4-BE49-F238E27FC236}">
                  <a16:creationId xmlns:a16="http://schemas.microsoft.com/office/drawing/2014/main" id="{7AE0D0A2-8632-4C39-BFC0-31837E2BC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1752"/>
              <a:ext cx="0" cy="17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102" name="Line 174">
              <a:extLst>
                <a:ext uri="{FF2B5EF4-FFF2-40B4-BE49-F238E27FC236}">
                  <a16:creationId xmlns:a16="http://schemas.microsoft.com/office/drawing/2014/main" id="{BF689A3E-47B2-49FB-9091-A9BA207B9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744"/>
              <a:ext cx="0" cy="13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103" name="Line 175">
              <a:extLst>
                <a:ext uri="{FF2B5EF4-FFF2-40B4-BE49-F238E27FC236}">
                  <a16:creationId xmlns:a16="http://schemas.microsoft.com/office/drawing/2014/main" id="{49152306-53BF-487A-8314-9AEADA6CC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744"/>
              <a:ext cx="0" cy="9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104" name="Line 176">
              <a:extLst>
                <a:ext uri="{FF2B5EF4-FFF2-40B4-BE49-F238E27FC236}">
                  <a16:creationId xmlns:a16="http://schemas.microsoft.com/office/drawing/2014/main" id="{EFDA54E1-6709-4C1B-B6D1-56DDDFE21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7" y="1974"/>
              <a:ext cx="0" cy="3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105" name="Line 177">
              <a:extLst>
                <a:ext uri="{FF2B5EF4-FFF2-40B4-BE49-F238E27FC236}">
                  <a16:creationId xmlns:a16="http://schemas.microsoft.com/office/drawing/2014/main" id="{5418B2E3-A103-4481-9792-828BDF564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7" y="1929"/>
              <a:ext cx="0" cy="38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106" name="Line 178">
              <a:extLst>
                <a:ext uri="{FF2B5EF4-FFF2-40B4-BE49-F238E27FC236}">
                  <a16:creationId xmlns:a16="http://schemas.microsoft.com/office/drawing/2014/main" id="{8688DE65-528D-4F84-9958-6882A55B6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1883"/>
              <a:ext cx="0" cy="4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107" name="Line 179">
              <a:extLst>
                <a:ext uri="{FF2B5EF4-FFF2-40B4-BE49-F238E27FC236}">
                  <a16:creationId xmlns:a16="http://schemas.microsoft.com/office/drawing/2014/main" id="{94DA0C64-1FF8-4865-8A47-82AA83471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838"/>
              <a:ext cx="0" cy="47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108" name="Line 180">
              <a:extLst>
                <a:ext uri="{FF2B5EF4-FFF2-40B4-BE49-F238E27FC236}">
                  <a16:creationId xmlns:a16="http://schemas.microsoft.com/office/drawing/2014/main" id="{65CD6897-B38D-483C-B757-1BD8905D6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083"/>
              <a:ext cx="49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1109" name="Text Box 181">
              <a:extLst>
                <a:ext uri="{FF2B5EF4-FFF2-40B4-BE49-F238E27FC236}">
                  <a16:creationId xmlns:a16="http://schemas.microsoft.com/office/drawing/2014/main" id="{47659A91-9F01-4ABD-89D8-FA129BB47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933"/>
              <a:ext cx="3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2000">
                  <a:solidFill>
                    <a:srgbClr val="5E51C1"/>
                  </a:solidFill>
                </a:rPr>
                <a:t>I1</a:t>
              </a:r>
            </a:p>
          </p:txBody>
        </p:sp>
      </p:grpSp>
      <p:sp>
        <p:nvSpPr>
          <p:cNvPr id="381110" name="AutoShape 182">
            <a:extLst>
              <a:ext uri="{FF2B5EF4-FFF2-40B4-BE49-F238E27FC236}">
                <a16:creationId xmlns:a16="http://schemas.microsoft.com/office/drawing/2014/main" id="{7BE3875D-D7D7-41EA-B72D-C54F3BF5A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4171950"/>
            <a:ext cx="2212975" cy="2241550"/>
          </a:xfrm>
          <a:prstGeom prst="wedgeRoundRectCallout">
            <a:avLst>
              <a:gd name="adj1" fmla="val -20444"/>
              <a:gd name="adj2" fmla="val -60412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000" b="1">
                <a:solidFill>
                  <a:srgbClr val="5E51C1"/>
                </a:solidFill>
              </a:rPr>
              <a:t>When </a:t>
            </a:r>
            <a:r>
              <a:rPr lang="en-GB" altLang="en-US" sz="2000" b="1">
                <a:solidFill>
                  <a:srgbClr val="8E4700"/>
                </a:solidFill>
              </a:rPr>
              <a:t>Counter Select</a:t>
            </a:r>
            <a:r>
              <a:rPr lang="en-GB" altLang="en-US" sz="2000" b="1">
                <a:solidFill>
                  <a:srgbClr val="5E51C1"/>
                </a:solidFill>
              </a:rPr>
              <a:t> = </a:t>
            </a:r>
            <a:r>
              <a:rPr lang="en-GB" altLang="en-US" sz="2000" b="1">
                <a:solidFill>
                  <a:srgbClr val="CC3300"/>
                </a:solidFill>
              </a:rPr>
              <a:t>0</a:t>
            </a:r>
            <a:r>
              <a:rPr lang="en-GB" altLang="en-US" sz="2000" b="1">
                <a:solidFill>
                  <a:srgbClr val="5E51C1"/>
                </a:solidFill>
              </a:rPr>
              <a:t>, Counter </a:t>
            </a:r>
            <a:r>
              <a:rPr lang="en-GB" altLang="en-US" sz="2000" b="1">
                <a:solidFill>
                  <a:srgbClr val="CC3300"/>
                </a:solidFill>
              </a:rPr>
              <a:t>#2</a:t>
            </a:r>
            <a:r>
              <a:rPr lang="en-GB" altLang="en-US" sz="2000" b="1">
                <a:solidFill>
                  <a:srgbClr val="5E51C1"/>
                </a:solidFill>
              </a:rPr>
              <a:t> gets displayed. </a:t>
            </a:r>
          </a:p>
          <a:p>
            <a:pPr>
              <a:lnSpc>
                <a:spcPct val="80000"/>
              </a:lnSpc>
            </a:pPr>
            <a:r>
              <a:rPr lang="en-GB" altLang="en-US" sz="2000" b="1">
                <a:solidFill>
                  <a:srgbClr val="5E51C1"/>
                </a:solidFill>
              </a:rPr>
              <a:t>When </a:t>
            </a:r>
            <a:r>
              <a:rPr lang="en-GB" altLang="en-US" sz="2000" b="1">
                <a:solidFill>
                  <a:srgbClr val="8E4700"/>
                </a:solidFill>
              </a:rPr>
              <a:t>Counter Select</a:t>
            </a:r>
            <a:r>
              <a:rPr lang="en-GB" altLang="en-US" sz="2000" b="1">
                <a:solidFill>
                  <a:srgbClr val="5E51C1"/>
                </a:solidFill>
              </a:rPr>
              <a:t> = </a:t>
            </a:r>
            <a:r>
              <a:rPr lang="en-GB" altLang="en-US" sz="2000" b="1">
                <a:solidFill>
                  <a:srgbClr val="008000"/>
                </a:solidFill>
              </a:rPr>
              <a:t>1</a:t>
            </a:r>
            <a:r>
              <a:rPr lang="en-GB" altLang="en-US" sz="2000" b="1">
                <a:solidFill>
                  <a:srgbClr val="5E51C1"/>
                </a:solidFill>
              </a:rPr>
              <a:t>, Counter </a:t>
            </a:r>
            <a:r>
              <a:rPr lang="en-GB" altLang="en-US" sz="2000" b="1">
                <a:solidFill>
                  <a:srgbClr val="008000"/>
                </a:solidFill>
              </a:rPr>
              <a:t>#1</a:t>
            </a:r>
            <a:r>
              <a:rPr lang="en-GB" altLang="en-US" sz="2000" b="1">
                <a:solidFill>
                  <a:srgbClr val="5E51C1"/>
                </a:solidFill>
              </a:rPr>
              <a:t> gets displayed.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89B94F8-52C6-4AF9-9CC1-611A6631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374AAF5-EA4C-4005-90E4-1F4C1021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993A-E43B-4930-8763-D7494123EF97}" type="slidenum">
              <a:rPr lang="en-GB" altLang="en-US"/>
              <a:pPr/>
              <a:t>86</a:t>
            </a:fld>
            <a:endParaRPr lang="en-GB" altLang="en-US" sz="1400"/>
          </a:p>
        </p:txBody>
      </p:sp>
      <p:sp>
        <p:nvSpPr>
          <p:cNvPr id="381954" name="Text Box 2">
            <a:extLst>
              <a:ext uri="{FF2B5EF4-FFF2-40B4-BE49-F238E27FC236}">
                <a16:creationId xmlns:a16="http://schemas.microsoft.com/office/drawing/2014/main" id="{F860722D-7CFB-4DCD-A252-DD575E8E3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381955" name="Text Box 3">
            <a:extLst>
              <a:ext uri="{FF2B5EF4-FFF2-40B4-BE49-F238E27FC236}">
                <a16:creationId xmlns:a16="http://schemas.microsoft.com/office/drawing/2014/main" id="{69159F75-4A99-49DE-A956-90D2F7754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803400"/>
            <a:ext cx="82423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5E51C1"/>
                </a:solidFill>
              </a:rPr>
              <a:t>Another MUX application is </a:t>
            </a:r>
            <a:r>
              <a:rPr lang="en-US" altLang="en-US" sz="2400">
                <a:solidFill>
                  <a:srgbClr val="FF0000"/>
                </a:solidFill>
              </a:rPr>
              <a:t>Logic Function Generation</a:t>
            </a:r>
            <a:r>
              <a:rPr lang="en-US" altLang="en-US" sz="2400">
                <a:solidFill>
                  <a:srgbClr val="5E51C1"/>
                </a:solidFill>
              </a:rPr>
              <a:t>.</a:t>
            </a:r>
          </a:p>
          <a:p>
            <a:r>
              <a:rPr lang="en-GB" altLang="en-US" sz="2400">
                <a:solidFill>
                  <a:srgbClr val="5E51C1"/>
                </a:solidFill>
              </a:rPr>
              <a:t>When a function cannot be simplified either algebraically or by K-mapping, the gate implementation would require more  ICs.</a:t>
            </a:r>
          </a:p>
          <a:p>
            <a:r>
              <a:rPr lang="en-GB" altLang="en-US" sz="2400">
                <a:solidFill>
                  <a:srgbClr val="FF0000"/>
                </a:solidFill>
              </a:rPr>
              <a:t>A more efficient method is to use a multiplexer.</a:t>
            </a:r>
            <a:endParaRPr lang="en-GB" altLang="en-US" sz="2400">
              <a:solidFill>
                <a:srgbClr val="5E51C1"/>
              </a:solidFill>
            </a:endParaRPr>
          </a:p>
          <a:p>
            <a:endParaRPr lang="en-US" altLang="en-US" sz="2400">
              <a:solidFill>
                <a:srgbClr val="5E51C1"/>
              </a:solidFill>
            </a:endParaRPr>
          </a:p>
        </p:txBody>
      </p:sp>
      <p:sp>
        <p:nvSpPr>
          <p:cNvPr id="381956" name="Rectangle 4">
            <a:extLst>
              <a:ext uri="{FF2B5EF4-FFF2-40B4-BE49-F238E27FC236}">
                <a16:creationId xmlns:a16="http://schemas.microsoft.com/office/drawing/2014/main" id="{B6E28539-AEFF-4CF6-A71C-C2E5F60B1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850900"/>
            <a:ext cx="8001000" cy="622300"/>
          </a:xfrm>
        </p:spPr>
        <p:txBody>
          <a:bodyPr/>
          <a:lstStyle/>
          <a:p>
            <a:r>
              <a:rPr lang="en-GB" altLang="en-US" sz="3200">
                <a:solidFill>
                  <a:srgbClr val="5E51C1"/>
                </a:solidFill>
              </a:rPr>
              <a:t>MUX Applications: Logic Function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EA16DBA-BD91-4D29-A12C-F81A1D3B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B7AB145-03E6-4D83-8FED-94E6747B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3731-EF1C-410C-B320-B989D8399DAE}" type="slidenum">
              <a:rPr lang="en-GB" altLang="en-US"/>
              <a:pPr/>
              <a:t>87</a:t>
            </a:fld>
            <a:endParaRPr lang="en-GB" altLang="en-US" sz="1400"/>
          </a:p>
        </p:txBody>
      </p:sp>
      <p:sp>
        <p:nvSpPr>
          <p:cNvPr id="382978" name="Text Box 2">
            <a:extLst>
              <a:ext uri="{FF2B5EF4-FFF2-40B4-BE49-F238E27FC236}">
                <a16:creationId xmlns:a16="http://schemas.microsoft.com/office/drawing/2014/main" id="{1A057AD5-D17C-450D-9BF5-6FD4EACC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1539875"/>
            <a:ext cx="5211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altLang="en-US" sz="2400" b="1"/>
              <a:t>Implement the following logic function</a:t>
            </a:r>
          </a:p>
          <a:p>
            <a:pPr algn="l">
              <a:spcBef>
                <a:spcPct val="0"/>
              </a:spcBef>
            </a:pPr>
            <a:r>
              <a:rPr lang="en-GB" altLang="en-US" sz="2400" b="1"/>
              <a:t>Z = A/B/C + /AB/C + ABC</a:t>
            </a:r>
          </a:p>
        </p:txBody>
      </p:sp>
      <p:grpSp>
        <p:nvGrpSpPr>
          <p:cNvPr id="382979" name="Group 3">
            <a:extLst>
              <a:ext uri="{FF2B5EF4-FFF2-40B4-BE49-F238E27FC236}">
                <a16:creationId xmlns:a16="http://schemas.microsoft.com/office/drawing/2014/main" id="{66113693-61EF-4456-8314-86472129270A}"/>
              </a:ext>
            </a:extLst>
          </p:cNvPr>
          <p:cNvGrpSpPr>
            <a:grpSpLocks/>
          </p:cNvGrpSpPr>
          <p:nvPr/>
        </p:nvGrpSpPr>
        <p:grpSpPr bwMode="auto">
          <a:xfrm>
            <a:off x="708025" y="1555750"/>
            <a:ext cx="652463" cy="657225"/>
            <a:chOff x="1020" y="1344"/>
            <a:chExt cx="411" cy="414"/>
          </a:xfrm>
        </p:grpSpPr>
        <p:sp>
          <p:nvSpPr>
            <p:cNvPr id="382980" name="Rectangle 4">
              <a:extLst>
                <a:ext uri="{FF2B5EF4-FFF2-40B4-BE49-F238E27FC236}">
                  <a16:creationId xmlns:a16="http://schemas.microsoft.com/office/drawing/2014/main" id="{3834D62E-74D9-4FA7-BFEC-FC641E98E5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2981" name="AutoShape 5">
              <a:extLst>
                <a:ext uri="{FF2B5EF4-FFF2-40B4-BE49-F238E27FC236}">
                  <a16:creationId xmlns:a16="http://schemas.microsoft.com/office/drawing/2014/main" id="{97C26711-4441-406D-BACD-6F449492E4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2982" name="Line 6">
              <a:extLst>
                <a:ext uri="{FF2B5EF4-FFF2-40B4-BE49-F238E27FC236}">
                  <a16:creationId xmlns:a16="http://schemas.microsoft.com/office/drawing/2014/main" id="{D9CDA598-1741-494C-B87A-FBE10FAF2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82983" name="Text Box 7">
            <a:extLst>
              <a:ext uri="{FF2B5EF4-FFF2-40B4-BE49-F238E27FC236}">
                <a16:creationId xmlns:a16="http://schemas.microsoft.com/office/drawing/2014/main" id="{C7BB885B-576D-44D2-B938-1CBFF2C72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382984" name="AutoShape 8">
            <a:extLst>
              <a:ext uri="{FF2B5EF4-FFF2-40B4-BE49-F238E27FC236}">
                <a16:creationId xmlns:a16="http://schemas.microsoft.com/office/drawing/2014/main" id="{C3D9C15A-6DF6-4384-A8FC-460CA3582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3067050"/>
            <a:ext cx="2651125" cy="1223963"/>
          </a:xfrm>
          <a:prstGeom prst="wedgeRoundRectCallout">
            <a:avLst>
              <a:gd name="adj1" fmla="val 6588"/>
              <a:gd name="adj2" fmla="val -8761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How many ICs would be required if MUX is not used</a:t>
            </a:r>
            <a:r>
              <a:rPr lang="en-GB" altLang="en-US" sz="2000"/>
              <a:t>?</a:t>
            </a:r>
          </a:p>
        </p:txBody>
      </p:sp>
      <p:sp>
        <p:nvSpPr>
          <p:cNvPr id="382985" name="Rectangle 9">
            <a:extLst>
              <a:ext uri="{FF2B5EF4-FFF2-40B4-BE49-F238E27FC236}">
                <a16:creationId xmlns:a16="http://schemas.microsoft.com/office/drawing/2014/main" id="{5B09445C-EA52-4046-8490-F3BBB394E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762000"/>
            <a:ext cx="8001000" cy="622300"/>
          </a:xfrm>
          <a:noFill/>
          <a:ln/>
        </p:spPr>
        <p:txBody>
          <a:bodyPr/>
          <a:lstStyle/>
          <a:p>
            <a:r>
              <a:rPr lang="en-GB" altLang="en-US" sz="3200">
                <a:solidFill>
                  <a:srgbClr val="5E51C1"/>
                </a:solidFill>
              </a:rPr>
              <a:t>MUX Applications: Logic Fn Generation</a:t>
            </a:r>
          </a:p>
        </p:txBody>
      </p:sp>
      <p:sp>
        <p:nvSpPr>
          <p:cNvPr id="382986" name="AutoShape 10">
            <a:extLst>
              <a:ext uri="{FF2B5EF4-FFF2-40B4-BE49-F238E27FC236}">
                <a16:creationId xmlns:a16="http://schemas.microsoft.com/office/drawing/2014/main" id="{F0087D60-3819-4F96-9519-C8D91CDC5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838" y="4591050"/>
            <a:ext cx="2651125" cy="588963"/>
          </a:xfrm>
          <a:prstGeom prst="wedgeRoundRectCallout">
            <a:avLst>
              <a:gd name="adj1" fmla="val 14250"/>
              <a:gd name="adj2" fmla="val -130324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>
                <a:solidFill>
                  <a:srgbClr val="008000"/>
                </a:solidFill>
              </a:rPr>
              <a:t>I deduce, at least 2.</a:t>
            </a:r>
            <a:endParaRPr lang="en-GB" altLang="en-US" sz="200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4" grpId="0" animBg="1"/>
      <p:bldP spid="38298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622341B-C614-443B-A676-A2D894A1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8A7F816-2F94-4333-B5D0-235B8802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580C-697B-4F34-ADA2-3C85364F1C27}" type="slidenum">
              <a:rPr lang="en-GB" altLang="en-US"/>
              <a:pPr/>
              <a:t>88</a:t>
            </a:fld>
            <a:endParaRPr lang="en-GB" altLang="en-US" sz="1400"/>
          </a:p>
        </p:txBody>
      </p:sp>
      <p:sp>
        <p:nvSpPr>
          <p:cNvPr id="384002" name="Text Box 2">
            <a:extLst>
              <a:ext uri="{FF2B5EF4-FFF2-40B4-BE49-F238E27FC236}">
                <a16:creationId xmlns:a16="http://schemas.microsoft.com/office/drawing/2014/main" id="{8BA19BC2-3256-4AD8-BC39-CFDF20219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384003" name="Text Box 3">
            <a:extLst>
              <a:ext uri="{FF2B5EF4-FFF2-40B4-BE49-F238E27FC236}">
                <a16:creationId xmlns:a16="http://schemas.microsoft.com/office/drawing/2014/main" id="{47875770-E03A-4CBA-BEB4-C9B5DBC79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400175"/>
            <a:ext cx="6345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altLang="en-US" sz="2400" b="1"/>
              <a:t>Implement the following logic function</a:t>
            </a:r>
          </a:p>
          <a:p>
            <a:pPr algn="l">
              <a:spcBef>
                <a:spcPct val="0"/>
              </a:spcBef>
            </a:pPr>
            <a:r>
              <a:rPr lang="en-GB" altLang="en-US" sz="2400" b="1"/>
              <a:t>Z = A/B/C + /AB/C + ABC </a:t>
            </a:r>
            <a:r>
              <a:rPr lang="en-GB" altLang="en-US" sz="2400" b="1">
                <a:solidFill>
                  <a:srgbClr val="D83289"/>
                </a:solidFill>
              </a:rPr>
              <a:t>using 74LS151MUX</a:t>
            </a:r>
          </a:p>
        </p:txBody>
      </p:sp>
      <p:sp>
        <p:nvSpPr>
          <p:cNvPr id="384004" name="Rectangle 4">
            <a:extLst>
              <a:ext uri="{FF2B5EF4-FFF2-40B4-BE49-F238E27FC236}">
                <a16:creationId xmlns:a16="http://schemas.microsoft.com/office/drawing/2014/main" id="{4967108C-DB1E-4E0B-BE58-7E4A9C8E1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6600" y="685800"/>
            <a:ext cx="8001000" cy="622300"/>
          </a:xfrm>
          <a:noFill/>
          <a:ln/>
        </p:spPr>
        <p:txBody>
          <a:bodyPr/>
          <a:lstStyle/>
          <a:p>
            <a:r>
              <a:rPr lang="en-GB" altLang="en-US" sz="3200">
                <a:solidFill>
                  <a:srgbClr val="5E51C1"/>
                </a:solidFill>
              </a:rPr>
              <a:t>MUX Applications: Logic Fn Generation</a:t>
            </a:r>
          </a:p>
        </p:txBody>
      </p:sp>
      <p:sp>
        <p:nvSpPr>
          <p:cNvPr id="384005" name="AutoShape 5">
            <a:extLst>
              <a:ext uri="{FF2B5EF4-FFF2-40B4-BE49-F238E27FC236}">
                <a16:creationId xmlns:a16="http://schemas.microsoft.com/office/drawing/2014/main" id="{DB3C56FC-4936-4D9E-A08F-48F84305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3067050"/>
            <a:ext cx="2651125" cy="1223963"/>
          </a:xfrm>
          <a:prstGeom prst="wedgeRoundRectCallout">
            <a:avLst>
              <a:gd name="adj1" fmla="val 6588"/>
              <a:gd name="adj2" fmla="val -8761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Watch carefully how this is implemented …</a:t>
            </a:r>
            <a:endParaRPr lang="en-GB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EAB3E344-3BDE-4555-97BC-27EF4C88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24C80EF4-94B2-44A2-A536-23E4659A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623C-8B5C-491E-93F5-9EDEE5B32498}" type="slidenum">
              <a:rPr lang="en-GB" altLang="en-US"/>
              <a:pPr/>
              <a:t>89</a:t>
            </a:fld>
            <a:endParaRPr lang="en-GB" altLang="en-US" sz="1400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A6A37CBC-9330-47DF-B361-88D9AA58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0" y="3457575"/>
            <a:ext cx="4087813" cy="1373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en-US" sz="2000" b="1"/>
          </a:p>
          <a:p>
            <a:r>
              <a:rPr lang="en-GB" altLang="en-US" sz="2000" b="1"/>
              <a:t>74151 MUX</a:t>
            </a:r>
          </a:p>
          <a:p>
            <a:endParaRPr lang="en-GB" altLang="en-US" sz="2000" b="1"/>
          </a:p>
        </p:txBody>
      </p:sp>
      <p:sp>
        <p:nvSpPr>
          <p:cNvPr id="343043" name="Text Box 3">
            <a:extLst>
              <a:ext uri="{FF2B5EF4-FFF2-40B4-BE49-F238E27FC236}">
                <a16:creationId xmlns:a16="http://schemas.microsoft.com/office/drawing/2014/main" id="{0CE45A44-22C6-464F-86E2-C870B42A8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3486150"/>
            <a:ext cx="3709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 I</a:t>
            </a:r>
            <a:r>
              <a:rPr lang="en-GB" altLang="en-US" sz="2000" b="1" baseline="-25000"/>
              <a:t>0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1     </a:t>
            </a:r>
            <a:r>
              <a:rPr lang="en-GB" altLang="en-US" sz="2000" b="1"/>
              <a:t> I</a:t>
            </a:r>
            <a:r>
              <a:rPr lang="en-GB" altLang="en-US" sz="2000" b="1" baseline="-25000"/>
              <a:t>2  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3 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4       </a:t>
            </a:r>
            <a:r>
              <a:rPr lang="en-GB" altLang="en-US" sz="2000" b="1"/>
              <a:t> I</a:t>
            </a:r>
            <a:r>
              <a:rPr lang="en-GB" altLang="en-US" sz="2000" b="1" baseline="-25000"/>
              <a:t>5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6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7</a:t>
            </a:r>
          </a:p>
        </p:txBody>
      </p:sp>
      <p:sp>
        <p:nvSpPr>
          <p:cNvPr id="343044" name="Line 4">
            <a:extLst>
              <a:ext uri="{FF2B5EF4-FFF2-40B4-BE49-F238E27FC236}">
                <a16:creationId xmlns:a16="http://schemas.microsoft.com/office/drawing/2014/main" id="{8A6645E1-CD8F-4483-B0B6-AE1AE22EF5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4425" y="3959225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43045" name="Line 5">
            <a:extLst>
              <a:ext uri="{FF2B5EF4-FFF2-40B4-BE49-F238E27FC236}">
                <a16:creationId xmlns:a16="http://schemas.microsoft.com/office/drawing/2014/main" id="{A97816C5-6D99-4879-ACF0-AADD7AF4D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7125" y="4319588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43046" name="Line 6">
            <a:extLst>
              <a:ext uri="{FF2B5EF4-FFF2-40B4-BE49-F238E27FC236}">
                <a16:creationId xmlns:a16="http://schemas.microsoft.com/office/drawing/2014/main" id="{F2B04C99-4A0D-4DAA-9539-ABC078A2C2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7125" y="4638675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43047" name="Line 7">
            <a:extLst>
              <a:ext uri="{FF2B5EF4-FFF2-40B4-BE49-F238E27FC236}">
                <a16:creationId xmlns:a16="http://schemas.microsoft.com/office/drawing/2014/main" id="{0C0ED3C7-F4B2-4A3C-90CD-21C6C680A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4824413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43048" name="Text Box 8">
            <a:extLst>
              <a:ext uri="{FF2B5EF4-FFF2-40B4-BE49-F238E27FC236}">
                <a16:creationId xmlns:a16="http://schemas.microsoft.com/office/drawing/2014/main" id="{7F0341CD-C0A4-4966-AFC0-C996C64FE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188" y="54689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343049" name="Text Box 9">
            <a:extLst>
              <a:ext uri="{FF2B5EF4-FFF2-40B4-BE49-F238E27FC236}">
                <a16:creationId xmlns:a16="http://schemas.microsoft.com/office/drawing/2014/main" id="{3EFC5628-6FC9-41BC-83E8-5A3173FF1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3778250"/>
            <a:ext cx="36830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A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B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C</a:t>
            </a:r>
          </a:p>
        </p:txBody>
      </p:sp>
      <p:sp>
        <p:nvSpPr>
          <p:cNvPr id="343050" name="Text Box 10">
            <a:extLst>
              <a:ext uri="{FF2B5EF4-FFF2-40B4-BE49-F238E27FC236}">
                <a16:creationId xmlns:a16="http://schemas.microsoft.com/office/drawing/2014/main" id="{196188BD-4F4D-4F55-B5C3-CDB79E546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413" y="1433513"/>
            <a:ext cx="3633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/>
              <a:t>Z = A/B/C + /AB/C + ABC</a:t>
            </a:r>
            <a:endParaRPr lang="en-GB" altLang="en-US"/>
          </a:p>
        </p:txBody>
      </p:sp>
      <p:grpSp>
        <p:nvGrpSpPr>
          <p:cNvPr id="343051" name="Group 11">
            <a:extLst>
              <a:ext uri="{FF2B5EF4-FFF2-40B4-BE49-F238E27FC236}">
                <a16:creationId xmlns:a16="http://schemas.microsoft.com/office/drawing/2014/main" id="{39438C99-DF27-4A42-A533-A10C61058C32}"/>
              </a:ext>
            </a:extLst>
          </p:cNvPr>
          <p:cNvGrpSpPr>
            <a:grpSpLocks/>
          </p:cNvGrpSpPr>
          <p:nvPr/>
        </p:nvGrpSpPr>
        <p:grpSpPr bwMode="auto">
          <a:xfrm>
            <a:off x="627063" y="2921000"/>
            <a:ext cx="914400" cy="785813"/>
            <a:chOff x="367" y="2014"/>
            <a:chExt cx="576" cy="495"/>
          </a:xfrm>
        </p:grpSpPr>
        <p:sp>
          <p:nvSpPr>
            <p:cNvPr id="343052" name="Oval 12">
              <a:extLst>
                <a:ext uri="{FF2B5EF4-FFF2-40B4-BE49-F238E27FC236}">
                  <a16:creationId xmlns:a16="http://schemas.microsoft.com/office/drawing/2014/main" id="{4EB40BCC-6207-49D9-A066-42DC1FAA92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37" y="2438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3053" name="Text Box 13">
              <a:extLst>
                <a:ext uri="{FF2B5EF4-FFF2-40B4-BE49-F238E27FC236}">
                  <a16:creationId xmlns:a16="http://schemas.microsoft.com/office/drawing/2014/main" id="{965A377E-E77E-4A7E-A34E-9AC1E9018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194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sz="2000" b="1"/>
                <a:t>E</a:t>
              </a:r>
            </a:p>
          </p:txBody>
        </p:sp>
        <p:sp>
          <p:nvSpPr>
            <p:cNvPr id="343054" name="Line 14">
              <a:extLst>
                <a:ext uri="{FF2B5EF4-FFF2-40B4-BE49-F238E27FC236}">
                  <a16:creationId xmlns:a16="http://schemas.microsoft.com/office/drawing/2014/main" id="{058F31F8-859D-4479-A8C9-2D58AD88F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" y="2479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3055" name="Line 15">
              <a:extLst>
                <a:ext uri="{FF2B5EF4-FFF2-40B4-BE49-F238E27FC236}">
                  <a16:creationId xmlns:a16="http://schemas.microsoft.com/office/drawing/2014/main" id="{ED5F6A3C-7295-44F5-B8D1-51A9A6F7C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014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3056" name="Line 16">
              <a:extLst>
                <a:ext uri="{FF2B5EF4-FFF2-40B4-BE49-F238E27FC236}">
                  <a16:creationId xmlns:a16="http://schemas.microsoft.com/office/drawing/2014/main" id="{66DD04A6-D101-433E-9789-D2BDAB0C7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" y="2183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3057" name="Line 17">
              <a:extLst>
                <a:ext uri="{FF2B5EF4-FFF2-40B4-BE49-F238E27FC236}">
                  <a16:creationId xmlns:a16="http://schemas.microsoft.com/office/drawing/2014/main" id="{62A445AE-948C-44F8-B0EF-CC89BE28D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2226"/>
              <a:ext cx="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3058" name="Line 18">
              <a:extLst>
                <a:ext uri="{FF2B5EF4-FFF2-40B4-BE49-F238E27FC236}">
                  <a16:creationId xmlns:a16="http://schemas.microsoft.com/office/drawing/2014/main" id="{78476B37-81FF-44ED-9F23-8D61E77B3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268"/>
              <a:ext cx="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3059" name="Line 19">
              <a:extLst>
                <a:ext uri="{FF2B5EF4-FFF2-40B4-BE49-F238E27FC236}">
                  <a16:creationId xmlns:a16="http://schemas.microsoft.com/office/drawing/2014/main" id="{8451EC79-C147-4E0B-BF97-E1724FB5A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" y="2014"/>
              <a:ext cx="0" cy="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3060" name="Line 20">
              <a:extLst>
                <a:ext uri="{FF2B5EF4-FFF2-40B4-BE49-F238E27FC236}">
                  <a16:creationId xmlns:a16="http://schemas.microsoft.com/office/drawing/2014/main" id="{19A87DC9-4504-4701-B47A-646139E7A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014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43061" name="Text Box 21">
            <a:extLst>
              <a:ext uri="{FF2B5EF4-FFF2-40B4-BE49-F238E27FC236}">
                <a16:creationId xmlns:a16="http://schemas.microsoft.com/office/drawing/2014/main" id="{828FB977-42B5-4FDD-BBD4-EDB645601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343062" name="Rectangle 22">
            <a:extLst>
              <a:ext uri="{FF2B5EF4-FFF2-40B4-BE49-F238E27FC236}">
                <a16:creationId xmlns:a16="http://schemas.microsoft.com/office/drawing/2014/main" id="{06713646-B3E5-4A92-82F0-FC5C73E7C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488" y="725488"/>
            <a:ext cx="7362825" cy="622300"/>
          </a:xfrm>
          <a:noFill/>
          <a:ln/>
        </p:spPr>
        <p:txBody>
          <a:bodyPr/>
          <a:lstStyle/>
          <a:p>
            <a:r>
              <a:rPr lang="en-GB" altLang="en-US" sz="3200">
                <a:solidFill>
                  <a:srgbClr val="5E51C1"/>
                </a:solidFill>
              </a:rPr>
              <a:t>MUX Applications: Logic Fn Generation</a:t>
            </a:r>
          </a:p>
        </p:txBody>
      </p:sp>
      <p:sp>
        <p:nvSpPr>
          <p:cNvPr id="343063" name="AutoShape 23">
            <a:extLst>
              <a:ext uri="{FF2B5EF4-FFF2-40B4-BE49-F238E27FC236}">
                <a16:creationId xmlns:a16="http://schemas.microsoft.com/office/drawing/2014/main" id="{480F620F-1F93-4F08-BCF2-F2B159D9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88" y="2219325"/>
            <a:ext cx="2486025" cy="766763"/>
          </a:xfrm>
          <a:prstGeom prst="wedgeRoundRectCallout">
            <a:avLst>
              <a:gd name="adj1" fmla="val -57856"/>
              <a:gd name="adj2" fmla="val 121431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/>
              <a:t>Make sure the IC is enabled.</a:t>
            </a:r>
          </a:p>
        </p:txBody>
      </p:sp>
      <p:sp>
        <p:nvSpPr>
          <p:cNvPr id="343064" name="Text Box 24">
            <a:extLst>
              <a:ext uri="{FF2B5EF4-FFF2-40B4-BE49-F238E27FC236}">
                <a16:creationId xmlns:a16="http://schemas.microsoft.com/office/drawing/2014/main" id="{56FB325E-9773-49AB-89D3-D75E39227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775" y="3740150"/>
            <a:ext cx="407988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0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1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2</a:t>
            </a:r>
          </a:p>
        </p:txBody>
      </p:sp>
      <p:sp>
        <p:nvSpPr>
          <p:cNvPr id="343065" name="AutoShape 25">
            <a:extLst>
              <a:ext uri="{FF2B5EF4-FFF2-40B4-BE49-F238E27FC236}">
                <a16:creationId xmlns:a16="http://schemas.microsoft.com/office/drawing/2014/main" id="{02C27CEB-737F-41C4-AB6F-DF291DA3B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959350"/>
            <a:ext cx="2409825" cy="1350963"/>
          </a:xfrm>
          <a:prstGeom prst="wedgeRoundRectCallout">
            <a:avLst>
              <a:gd name="adj1" fmla="val -33796"/>
              <a:gd name="adj2" fmla="val -6386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D83289"/>
                </a:solidFill>
              </a:rPr>
              <a:t>Label the select inputs. e.g. Do we connect C to S</a:t>
            </a:r>
            <a:r>
              <a:rPr lang="en-GB" altLang="en-US" sz="2000" baseline="-25000">
                <a:solidFill>
                  <a:srgbClr val="D83289"/>
                </a:solidFill>
              </a:rPr>
              <a:t>2</a:t>
            </a:r>
            <a:r>
              <a:rPr lang="en-GB" altLang="en-US" sz="2000">
                <a:solidFill>
                  <a:srgbClr val="D83289"/>
                </a:solidFill>
              </a:rPr>
              <a:t> or S</a:t>
            </a:r>
            <a:r>
              <a:rPr lang="en-GB" altLang="en-US" sz="2000" baseline="-25000">
                <a:solidFill>
                  <a:srgbClr val="D83289"/>
                </a:solidFill>
              </a:rPr>
              <a:t>0</a:t>
            </a:r>
            <a:r>
              <a:rPr lang="en-GB" altLang="en-US" sz="2000">
                <a:solidFill>
                  <a:srgbClr val="D83289"/>
                </a:solidFill>
              </a:rPr>
              <a:t> ???</a:t>
            </a:r>
            <a:endParaRPr lang="en-GB" altLang="en-US" sz="2000" baseline="-25000">
              <a:solidFill>
                <a:srgbClr val="D83289"/>
              </a:solidFill>
            </a:endParaRPr>
          </a:p>
        </p:txBody>
      </p:sp>
      <p:sp>
        <p:nvSpPr>
          <p:cNvPr id="343066" name="AutoShape 26">
            <a:extLst>
              <a:ext uri="{FF2B5EF4-FFF2-40B4-BE49-F238E27FC236}">
                <a16:creationId xmlns:a16="http://schemas.microsoft.com/office/drawing/2014/main" id="{3F895AF2-87D6-4BC2-91F6-29A270638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4924425"/>
            <a:ext cx="2359025" cy="1084263"/>
          </a:xfrm>
          <a:prstGeom prst="wedgeRoundRectCallout">
            <a:avLst>
              <a:gd name="adj1" fmla="val -91657"/>
              <a:gd name="adj2" fmla="val 58347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008000"/>
                </a:solidFill>
              </a:rPr>
              <a:t>It does not matter, but we do have to make a decision.</a:t>
            </a:r>
          </a:p>
        </p:txBody>
      </p:sp>
      <p:sp>
        <p:nvSpPr>
          <p:cNvPr id="343067" name="AutoShape 27">
            <a:extLst>
              <a:ext uri="{FF2B5EF4-FFF2-40B4-BE49-F238E27FC236}">
                <a16:creationId xmlns:a16="http://schemas.microsoft.com/office/drawing/2014/main" id="{91A0430D-1FD5-4714-960F-E556CB617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3379788"/>
            <a:ext cx="2359025" cy="1084262"/>
          </a:xfrm>
          <a:prstGeom prst="wedgeRoundRectCallout">
            <a:avLst>
              <a:gd name="adj1" fmla="val -43204"/>
              <a:gd name="adj2" fmla="val 101685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/>
              <a:t>The decision will determine how input gets selected.</a:t>
            </a:r>
            <a:endParaRPr lang="en-GB" altLang="en-US" sz="2000" baseline="-25000"/>
          </a:p>
        </p:txBody>
      </p:sp>
      <p:sp>
        <p:nvSpPr>
          <p:cNvPr id="343068" name="AutoShape 28">
            <a:extLst>
              <a:ext uri="{FF2B5EF4-FFF2-40B4-BE49-F238E27FC236}">
                <a16:creationId xmlns:a16="http://schemas.microsoft.com/office/drawing/2014/main" id="{DF1732B1-05F9-4B56-B029-1156F9A62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050" y="2058988"/>
            <a:ext cx="1571625" cy="650875"/>
          </a:xfrm>
          <a:prstGeom prst="wedgeRoundRectCallout">
            <a:avLst>
              <a:gd name="adj1" fmla="val -93736"/>
              <a:gd name="adj2" fmla="val 47074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>
                <a:solidFill>
                  <a:srgbClr val="CC3300"/>
                </a:solidFill>
              </a:rPr>
              <a:t>Take note: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9" grpId="0"/>
      <p:bldP spid="343063" grpId="0" animBg="1"/>
      <p:bldP spid="343065" grpId="0" animBg="1"/>
      <p:bldP spid="343066" grpId="0" animBg="1"/>
      <p:bldP spid="343067" grpId="0" animBg="1"/>
      <p:bldP spid="3430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3">
            <a:extLst>
              <a:ext uri="{FF2B5EF4-FFF2-40B4-BE49-F238E27FC236}">
                <a16:creationId xmlns:a16="http://schemas.microsoft.com/office/drawing/2014/main" id="{9BA5AEB8-4D10-459E-8565-831085FA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47" name="Slide Number Placeholder 4">
            <a:extLst>
              <a:ext uri="{FF2B5EF4-FFF2-40B4-BE49-F238E27FC236}">
                <a16:creationId xmlns:a16="http://schemas.microsoft.com/office/drawing/2014/main" id="{B1774A52-6BE8-425A-8BC4-62F2D7F1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CB73-31AD-422E-84F1-7D7C524A29C8}" type="slidenum">
              <a:rPr lang="en-GB" altLang="en-US"/>
              <a:pPr/>
              <a:t>9</a:t>
            </a:fld>
            <a:endParaRPr lang="en-GB" altLang="en-US" sz="1400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1F77686F-54A0-42EB-9B44-622360269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3713" y="1022350"/>
            <a:ext cx="2620962" cy="463550"/>
          </a:xfrm>
        </p:spPr>
        <p:txBody>
          <a:bodyPr/>
          <a:lstStyle/>
          <a:p>
            <a:pPr algn="ctr">
              <a:lnSpc>
                <a:spcPct val="70000"/>
              </a:lnSpc>
            </a:pPr>
            <a:r>
              <a:rPr lang="en-GB" altLang="en-US" sz="3200">
                <a:solidFill>
                  <a:srgbClr val="786DCB"/>
                </a:solidFill>
              </a:rPr>
              <a:t>74LS138</a:t>
            </a:r>
          </a:p>
        </p:txBody>
      </p:sp>
      <p:grpSp>
        <p:nvGrpSpPr>
          <p:cNvPr id="316459" name="Group 43">
            <a:extLst>
              <a:ext uri="{FF2B5EF4-FFF2-40B4-BE49-F238E27FC236}">
                <a16:creationId xmlns:a16="http://schemas.microsoft.com/office/drawing/2014/main" id="{525DD993-9DC8-4CF0-ACAF-66CAA68F2DA6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1743075"/>
            <a:ext cx="3479800" cy="3867150"/>
            <a:chOff x="3200" y="1122"/>
            <a:chExt cx="2192" cy="2436"/>
          </a:xfrm>
        </p:grpSpPr>
        <p:grpSp>
          <p:nvGrpSpPr>
            <p:cNvPr id="316419" name="Group 3">
              <a:extLst>
                <a:ext uri="{FF2B5EF4-FFF2-40B4-BE49-F238E27FC236}">
                  <a16:creationId xmlns:a16="http://schemas.microsoft.com/office/drawing/2014/main" id="{71C8A35E-308A-47CC-95C6-8AED34B2F6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5" y="2847"/>
              <a:ext cx="76" cy="409"/>
              <a:chOff x="3515" y="2704"/>
              <a:chExt cx="75" cy="409"/>
            </a:xfrm>
          </p:grpSpPr>
          <p:sp>
            <p:nvSpPr>
              <p:cNvPr id="316420" name="Oval 4">
                <a:extLst>
                  <a:ext uri="{FF2B5EF4-FFF2-40B4-BE49-F238E27FC236}">
                    <a16:creationId xmlns:a16="http://schemas.microsoft.com/office/drawing/2014/main" id="{34AA01D6-17A6-49A5-AD7C-4019B151F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12" y="2707"/>
                <a:ext cx="82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16421" name="Line 5">
                <a:extLst>
                  <a:ext uri="{FF2B5EF4-FFF2-40B4-BE49-F238E27FC236}">
                    <a16:creationId xmlns:a16="http://schemas.microsoft.com/office/drawing/2014/main" id="{F6371838-921B-4CD2-B7D5-491429076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89" y="2948"/>
                <a:ext cx="3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16422" name="Group 6">
              <a:extLst>
                <a:ext uri="{FF2B5EF4-FFF2-40B4-BE49-F238E27FC236}">
                  <a16:creationId xmlns:a16="http://schemas.microsoft.com/office/drawing/2014/main" id="{815020F6-57E0-4EA9-A4AF-1E13401CD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3" y="2847"/>
              <a:ext cx="76" cy="409"/>
              <a:chOff x="3152" y="2750"/>
              <a:chExt cx="75" cy="409"/>
            </a:xfrm>
          </p:grpSpPr>
          <p:sp>
            <p:nvSpPr>
              <p:cNvPr id="316423" name="Oval 7">
                <a:extLst>
                  <a:ext uri="{FF2B5EF4-FFF2-40B4-BE49-F238E27FC236}">
                    <a16:creationId xmlns:a16="http://schemas.microsoft.com/office/drawing/2014/main" id="{F86BF394-9D3E-4884-BEAF-FEAA5293E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149" y="2753"/>
                <a:ext cx="82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16424" name="Line 8">
                <a:extLst>
                  <a:ext uri="{FF2B5EF4-FFF2-40B4-BE49-F238E27FC236}">
                    <a16:creationId xmlns:a16="http://schemas.microsoft.com/office/drawing/2014/main" id="{74457841-2425-4BF1-8ACF-3C7B9E362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026" y="2994"/>
                <a:ext cx="3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16425" name="Group 9">
              <a:extLst>
                <a:ext uri="{FF2B5EF4-FFF2-40B4-BE49-F238E27FC236}">
                  <a16:creationId xmlns:a16="http://schemas.microsoft.com/office/drawing/2014/main" id="{83B8BF7C-D704-4C8D-8323-1F45B70210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2" y="2847"/>
              <a:ext cx="75" cy="409"/>
              <a:chOff x="2835" y="2704"/>
              <a:chExt cx="75" cy="409"/>
            </a:xfrm>
          </p:grpSpPr>
          <p:sp>
            <p:nvSpPr>
              <p:cNvPr id="316426" name="Oval 10">
                <a:extLst>
                  <a:ext uri="{FF2B5EF4-FFF2-40B4-BE49-F238E27FC236}">
                    <a16:creationId xmlns:a16="http://schemas.microsoft.com/office/drawing/2014/main" id="{17745FC5-877E-45AC-A2DE-E3BC17864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832" y="2707"/>
                <a:ext cx="82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16427" name="Line 11">
                <a:extLst>
                  <a:ext uri="{FF2B5EF4-FFF2-40B4-BE49-F238E27FC236}">
                    <a16:creationId xmlns:a16="http://schemas.microsoft.com/office/drawing/2014/main" id="{5955BCE5-6CF2-410A-825E-995C1C6E9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09" y="2948"/>
                <a:ext cx="3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16428" name="Group 12">
              <a:extLst>
                <a:ext uri="{FF2B5EF4-FFF2-40B4-BE49-F238E27FC236}">
                  <a16:creationId xmlns:a16="http://schemas.microsoft.com/office/drawing/2014/main" id="{AEE9DB5F-EC7E-4892-B217-43C0C59F2B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3" y="2847"/>
              <a:ext cx="76" cy="409"/>
              <a:chOff x="4431" y="2714"/>
              <a:chExt cx="75" cy="409"/>
            </a:xfrm>
          </p:grpSpPr>
          <p:sp>
            <p:nvSpPr>
              <p:cNvPr id="316429" name="Oval 13">
                <a:extLst>
                  <a:ext uri="{FF2B5EF4-FFF2-40B4-BE49-F238E27FC236}">
                    <a16:creationId xmlns:a16="http://schemas.microsoft.com/office/drawing/2014/main" id="{2E410696-E762-4F68-9D11-F3CF3A3F5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28" y="2717"/>
                <a:ext cx="82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16430" name="Line 14">
                <a:extLst>
                  <a:ext uri="{FF2B5EF4-FFF2-40B4-BE49-F238E27FC236}">
                    <a16:creationId xmlns:a16="http://schemas.microsoft.com/office/drawing/2014/main" id="{A5AEC2F0-481E-4288-BAB3-B191B1FD8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305" y="2958"/>
                <a:ext cx="3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16431" name="Group 15">
              <a:extLst>
                <a:ext uri="{FF2B5EF4-FFF2-40B4-BE49-F238E27FC236}">
                  <a16:creationId xmlns:a16="http://schemas.microsoft.com/office/drawing/2014/main" id="{E74D9366-D678-40F2-B074-B14C257C0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9" y="2847"/>
              <a:ext cx="75" cy="409"/>
              <a:chOff x="4022" y="2714"/>
              <a:chExt cx="75" cy="409"/>
            </a:xfrm>
          </p:grpSpPr>
          <p:sp>
            <p:nvSpPr>
              <p:cNvPr id="316432" name="Oval 16">
                <a:extLst>
                  <a:ext uri="{FF2B5EF4-FFF2-40B4-BE49-F238E27FC236}">
                    <a16:creationId xmlns:a16="http://schemas.microsoft.com/office/drawing/2014/main" id="{2A19917A-5048-4EA3-AC63-0F340A118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019" y="2717"/>
                <a:ext cx="82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16433" name="Line 17">
                <a:extLst>
                  <a:ext uri="{FF2B5EF4-FFF2-40B4-BE49-F238E27FC236}">
                    <a16:creationId xmlns:a16="http://schemas.microsoft.com/office/drawing/2014/main" id="{A910AAE8-EBC4-4031-96EF-5CB3104CE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896" y="2958"/>
                <a:ext cx="3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16434" name="Group 18">
              <a:extLst>
                <a:ext uri="{FF2B5EF4-FFF2-40B4-BE49-F238E27FC236}">
                  <a16:creationId xmlns:a16="http://schemas.microsoft.com/office/drawing/2014/main" id="{5B06E347-67C4-48F6-82A4-CEAC44063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8" y="2847"/>
              <a:ext cx="75" cy="409"/>
              <a:chOff x="3833" y="2704"/>
              <a:chExt cx="74" cy="409"/>
            </a:xfrm>
          </p:grpSpPr>
          <p:sp>
            <p:nvSpPr>
              <p:cNvPr id="316435" name="Oval 19">
                <a:extLst>
                  <a:ext uri="{FF2B5EF4-FFF2-40B4-BE49-F238E27FC236}">
                    <a16:creationId xmlns:a16="http://schemas.microsoft.com/office/drawing/2014/main" id="{BF973ED1-DB7F-4476-A7A1-589BDD1FD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829" y="2708"/>
                <a:ext cx="82" cy="7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16436" name="Line 20">
                <a:extLst>
                  <a:ext uri="{FF2B5EF4-FFF2-40B4-BE49-F238E27FC236}">
                    <a16:creationId xmlns:a16="http://schemas.microsoft.com/office/drawing/2014/main" id="{22FD4626-93F3-41AA-A531-66EB6B687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707" y="2948"/>
                <a:ext cx="3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16437" name="Group 21">
              <a:extLst>
                <a:ext uri="{FF2B5EF4-FFF2-40B4-BE49-F238E27FC236}">
                  <a16:creationId xmlns:a16="http://schemas.microsoft.com/office/drawing/2014/main" id="{8A1420E4-BB3E-4596-818B-46564512D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2" y="2847"/>
              <a:ext cx="75" cy="409"/>
              <a:chOff x="4249" y="2714"/>
              <a:chExt cx="75" cy="409"/>
            </a:xfrm>
          </p:grpSpPr>
          <p:sp>
            <p:nvSpPr>
              <p:cNvPr id="316438" name="Oval 22">
                <a:extLst>
                  <a:ext uri="{FF2B5EF4-FFF2-40B4-BE49-F238E27FC236}">
                    <a16:creationId xmlns:a16="http://schemas.microsoft.com/office/drawing/2014/main" id="{035F6ECE-DB67-4751-AE84-73A1D0BC0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246" y="2717"/>
                <a:ext cx="82" cy="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16439" name="Line 23">
                <a:extLst>
                  <a:ext uri="{FF2B5EF4-FFF2-40B4-BE49-F238E27FC236}">
                    <a16:creationId xmlns:a16="http://schemas.microsoft.com/office/drawing/2014/main" id="{6FAA9091-8A16-4701-9F5E-BE739E64B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123" y="2958"/>
                <a:ext cx="3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16440" name="Group 24">
              <a:extLst>
                <a:ext uri="{FF2B5EF4-FFF2-40B4-BE49-F238E27FC236}">
                  <a16:creationId xmlns:a16="http://schemas.microsoft.com/office/drawing/2014/main" id="{959B782C-A2E7-44B8-904B-9CB19B0BF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6" y="2847"/>
              <a:ext cx="75" cy="409"/>
              <a:chOff x="4657" y="2714"/>
              <a:chExt cx="74" cy="409"/>
            </a:xfrm>
          </p:grpSpPr>
          <p:sp>
            <p:nvSpPr>
              <p:cNvPr id="316441" name="Oval 25">
                <a:extLst>
                  <a:ext uri="{FF2B5EF4-FFF2-40B4-BE49-F238E27FC236}">
                    <a16:creationId xmlns:a16="http://schemas.microsoft.com/office/drawing/2014/main" id="{FB57A851-AFC9-4CA4-AA55-83FDD1D21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653" y="2718"/>
                <a:ext cx="82" cy="7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16442" name="Line 26">
                <a:extLst>
                  <a:ext uri="{FF2B5EF4-FFF2-40B4-BE49-F238E27FC236}">
                    <a16:creationId xmlns:a16="http://schemas.microsoft.com/office/drawing/2014/main" id="{4A711FF6-2200-4E1A-95AB-246D3B1B3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531" y="2958"/>
                <a:ext cx="3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16443" name="AutoShape 27">
              <a:extLst>
                <a:ext uri="{FF2B5EF4-FFF2-40B4-BE49-F238E27FC236}">
                  <a16:creationId xmlns:a16="http://schemas.microsoft.com/office/drawing/2014/main" id="{DC96CC96-35CE-4A36-8718-1496D78FA6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85" y="1546"/>
              <a:ext cx="327" cy="300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6444" name="Oval 28">
              <a:extLst>
                <a:ext uri="{FF2B5EF4-FFF2-40B4-BE49-F238E27FC236}">
                  <a16:creationId xmlns:a16="http://schemas.microsoft.com/office/drawing/2014/main" id="{3AC31DB2-EA72-4A68-9977-CBD58FA8A4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47" y="1453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6445" name="Oval 29">
              <a:extLst>
                <a:ext uri="{FF2B5EF4-FFF2-40B4-BE49-F238E27FC236}">
                  <a16:creationId xmlns:a16="http://schemas.microsoft.com/office/drawing/2014/main" id="{EE6BCBD0-49F4-41B2-8782-801C1052D1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836" y="1453"/>
              <a:ext cx="82" cy="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6446" name="Line 30">
              <a:extLst>
                <a:ext uri="{FF2B5EF4-FFF2-40B4-BE49-F238E27FC236}">
                  <a16:creationId xmlns:a16="http://schemas.microsoft.com/office/drawing/2014/main" id="{63E0A705-0E98-475C-B6A8-ADD7A119DF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4961" y="1429"/>
              <a:ext cx="20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6447" name="Line 31">
              <a:extLst>
                <a:ext uri="{FF2B5EF4-FFF2-40B4-BE49-F238E27FC236}">
                  <a16:creationId xmlns:a16="http://schemas.microsoft.com/office/drawing/2014/main" id="{0EFC398D-46B7-4A47-83F7-E58778A0CE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4927" y="1388"/>
              <a:ext cx="12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6448" name="Line 32">
              <a:extLst>
                <a:ext uri="{FF2B5EF4-FFF2-40B4-BE49-F238E27FC236}">
                  <a16:creationId xmlns:a16="http://schemas.microsoft.com/office/drawing/2014/main" id="{B6BE070A-AE0E-4D9E-AD2A-3FE4864B66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4815" y="1388"/>
              <a:ext cx="12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6449" name="Text Box 33">
              <a:extLst>
                <a:ext uri="{FF2B5EF4-FFF2-40B4-BE49-F238E27FC236}">
                  <a16:creationId xmlns:a16="http://schemas.microsoft.com/office/drawing/2014/main" id="{EC83BE46-93E8-4C8C-8248-0D8611446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1122"/>
              <a:ext cx="6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1600" b="1"/>
                <a:t>/E</a:t>
              </a:r>
              <a:r>
                <a:rPr lang="en-GB" altLang="en-US" sz="1600" b="1" baseline="-25000"/>
                <a:t>1</a:t>
              </a:r>
              <a:r>
                <a:rPr lang="en-GB" altLang="en-US" sz="1600" b="1"/>
                <a:t>/E</a:t>
              </a:r>
              <a:r>
                <a:rPr lang="en-GB" altLang="en-US" sz="1600" b="1" baseline="-25000"/>
                <a:t>2</a:t>
              </a:r>
              <a:r>
                <a:rPr lang="en-GB" altLang="en-US" sz="1600" b="1"/>
                <a:t>E</a:t>
              </a:r>
              <a:r>
                <a:rPr lang="en-GB" altLang="en-US" sz="1600" b="1" baseline="-25000"/>
                <a:t>3</a:t>
              </a:r>
            </a:p>
          </p:txBody>
        </p:sp>
        <p:sp>
          <p:nvSpPr>
            <p:cNvPr id="316450" name="Text Box 34">
              <a:extLst>
                <a:ext uri="{FF2B5EF4-FFF2-40B4-BE49-F238E27FC236}">
                  <a16:creationId xmlns:a16="http://schemas.microsoft.com/office/drawing/2014/main" id="{E4688760-2D48-4FB1-BF06-F4EBD250A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" y="3346"/>
              <a:ext cx="2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1600" b="1"/>
                <a:t>/O</a:t>
              </a:r>
              <a:r>
                <a:rPr lang="en-GB" altLang="en-US" sz="1600" b="1" baseline="-25000"/>
                <a:t>7    </a:t>
              </a:r>
              <a:r>
                <a:rPr lang="en-GB" altLang="en-US" sz="1600" b="1"/>
                <a:t>/O</a:t>
              </a:r>
              <a:r>
                <a:rPr lang="en-GB" altLang="en-US" sz="1600" b="1" baseline="-25000"/>
                <a:t>6    </a:t>
              </a:r>
              <a:r>
                <a:rPr lang="en-GB" altLang="en-US" sz="1600" b="1"/>
                <a:t>/O</a:t>
              </a:r>
              <a:r>
                <a:rPr lang="en-GB" altLang="en-US" sz="1600" b="1" baseline="-25000"/>
                <a:t>5    </a:t>
              </a:r>
              <a:r>
                <a:rPr lang="en-GB" altLang="en-US" sz="1600" b="1"/>
                <a:t>/O</a:t>
              </a:r>
              <a:r>
                <a:rPr lang="en-GB" altLang="en-US" sz="1600" b="1" baseline="-25000"/>
                <a:t>4    </a:t>
              </a:r>
              <a:r>
                <a:rPr lang="en-GB" altLang="en-US" sz="1600" b="1"/>
                <a:t>/O</a:t>
              </a:r>
              <a:r>
                <a:rPr lang="en-GB" altLang="en-US" sz="1600" b="1" baseline="-25000"/>
                <a:t>3   </a:t>
              </a:r>
              <a:r>
                <a:rPr lang="en-GB" altLang="en-US" sz="1600" b="1"/>
                <a:t>/O</a:t>
              </a:r>
              <a:r>
                <a:rPr lang="en-GB" altLang="en-US" sz="1600" b="1" baseline="-25000"/>
                <a:t>2    </a:t>
              </a:r>
              <a:r>
                <a:rPr lang="en-GB" altLang="en-US" sz="1600" b="1"/>
                <a:t>/O</a:t>
              </a:r>
              <a:r>
                <a:rPr lang="en-GB" altLang="en-US" sz="1600" b="1" baseline="-25000"/>
                <a:t>1   </a:t>
              </a:r>
              <a:r>
                <a:rPr lang="en-GB" altLang="en-US" sz="1600" b="1"/>
                <a:t>/O</a:t>
              </a:r>
              <a:r>
                <a:rPr lang="en-GB" altLang="en-US" sz="1600" b="1" baseline="-25000"/>
                <a:t>0</a:t>
              </a:r>
            </a:p>
          </p:txBody>
        </p:sp>
        <p:sp>
          <p:nvSpPr>
            <p:cNvPr id="316451" name="Rectangle 35">
              <a:extLst>
                <a:ext uri="{FF2B5EF4-FFF2-40B4-BE49-F238E27FC236}">
                  <a16:creationId xmlns:a16="http://schemas.microsoft.com/office/drawing/2014/main" id="{B1B825EC-7860-48F1-832C-248B3A51A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1849"/>
              <a:ext cx="2098" cy="9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altLang="en-US" sz="2000" b="1"/>
                <a:t>74LS138</a:t>
              </a:r>
            </a:p>
            <a:p>
              <a:r>
                <a:rPr lang="en-GB" altLang="en-US" sz="2000" b="1"/>
                <a:t>1-of-8 decoder</a:t>
              </a:r>
            </a:p>
          </p:txBody>
        </p:sp>
        <p:sp>
          <p:nvSpPr>
            <p:cNvPr id="316452" name="Line 36">
              <a:extLst>
                <a:ext uri="{FF2B5EF4-FFF2-40B4-BE49-F238E27FC236}">
                  <a16:creationId xmlns:a16="http://schemas.microsoft.com/office/drawing/2014/main" id="{699A23CB-1DC2-4315-9065-1B4782D29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1485"/>
              <a:ext cx="1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6453" name="Line 37">
              <a:extLst>
                <a:ext uri="{FF2B5EF4-FFF2-40B4-BE49-F238E27FC236}">
                  <a16:creationId xmlns:a16="http://schemas.microsoft.com/office/drawing/2014/main" id="{56FDBA87-F770-4E9D-855A-0697082E3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5" y="1485"/>
              <a:ext cx="1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6454" name="Line 38">
              <a:extLst>
                <a:ext uri="{FF2B5EF4-FFF2-40B4-BE49-F238E27FC236}">
                  <a16:creationId xmlns:a16="http://schemas.microsoft.com/office/drawing/2014/main" id="{D9C34D57-E642-4D89-BBDF-BD2C254E9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" y="1487"/>
              <a:ext cx="1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6455" name="Text Box 39">
              <a:extLst>
                <a:ext uri="{FF2B5EF4-FFF2-40B4-BE49-F238E27FC236}">
                  <a16:creationId xmlns:a16="http://schemas.microsoft.com/office/drawing/2014/main" id="{0315F4F0-49AF-46D2-B3C2-2BA954D63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" y="1260"/>
              <a:ext cx="6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GB" altLang="en-US" sz="1600" b="1"/>
                <a:t>A</a:t>
              </a:r>
              <a:r>
                <a:rPr lang="en-GB" altLang="en-US" sz="1600" b="1" baseline="-25000"/>
                <a:t>2 </a:t>
              </a:r>
              <a:r>
                <a:rPr lang="en-GB" altLang="en-US" sz="1600" b="1"/>
                <a:t> A</a:t>
              </a:r>
              <a:r>
                <a:rPr lang="en-GB" altLang="en-US" sz="1600" b="1" baseline="-25000"/>
                <a:t>1 </a:t>
              </a:r>
              <a:r>
                <a:rPr lang="en-GB" altLang="en-US" sz="1600" b="1"/>
                <a:t>A</a:t>
              </a:r>
              <a:r>
                <a:rPr lang="en-GB" altLang="en-US" sz="1600" b="1" baseline="-25000"/>
                <a:t>0</a:t>
              </a:r>
            </a:p>
          </p:txBody>
        </p:sp>
      </p:grpSp>
      <p:sp>
        <p:nvSpPr>
          <p:cNvPr id="316456" name="Text Box 40">
            <a:extLst>
              <a:ext uri="{FF2B5EF4-FFF2-40B4-BE49-F238E27FC236}">
                <a16:creationId xmlns:a16="http://schemas.microsoft.com/office/drawing/2014/main" id="{37B7E8FA-4ACA-4C44-8B9E-594991B14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58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9-1 Decoders</a:t>
            </a:r>
          </a:p>
        </p:txBody>
      </p:sp>
      <p:sp>
        <p:nvSpPr>
          <p:cNvPr id="316460" name="AutoShape 44">
            <a:extLst>
              <a:ext uri="{FF2B5EF4-FFF2-40B4-BE49-F238E27FC236}">
                <a16:creationId xmlns:a16="http://schemas.microsoft.com/office/drawing/2014/main" id="{CB8A7B2A-AF00-4C50-8057-1BFBCF9AF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1358900"/>
            <a:ext cx="1778000" cy="1320800"/>
          </a:xfrm>
          <a:prstGeom prst="wedgeRoundRectCallout">
            <a:avLst>
              <a:gd name="adj1" fmla="val 59019"/>
              <a:gd name="adj2" fmla="val 11537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2400"/>
              <a:t>Inputs can accept a </a:t>
            </a:r>
          </a:p>
          <a:p>
            <a:pPr>
              <a:spcBef>
                <a:spcPct val="0"/>
              </a:spcBef>
            </a:pPr>
            <a:r>
              <a:rPr lang="en-GB" altLang="en-US" sz="2400">
                <a:solidFill>
                  <a:srgbClr val="FF0000"/>
                </a:solidFill>
              </a:rPr>
              <a:t>3</a:t>
            </a:r>
            <a:r>
              <a:rPr lang="en-GB" altLang="en-US" sz="2400"/>
              <a:t>-bit binary</a:t>
            </a:r>
            <a:endParaRPr lang="en-US" altLang="en-US" sz="2400"/>
          </a:p>
        </p:txBody>
      </p:sp>
      <p:sp>
        <p:nvSpPr>
          <p:cNvPr id="316461" name="Oval 45">
            <a:extLst>
              <a:ext uri="{FF2B5EF4-FFF2-40B4-BE49-F238E27FC236}">
                <a16:creationId xmlns:a16="http://schemas.microsoft.com/office/drawing/2014/main" id="{FF43D026-E8B6-4D58-BA67-3CD4AE3DE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1981200"/>
            <a:ext cx="914400" cy="3937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16462" name="AutoShape 46">
            <a:extLst>
              <a:ext uri="{FF2B5EF4-FFF2-40B4-BE49-F238E27FC236}">
                <a16:creationId xmlns:a16="http://schemas.microsoft.com/office/drawing/2014/main" id="{16AC23EB-1553-4913-B609-6E82A91C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4622800"/>
            <a:ext cx="1638300" cy="571500"/>
          </a:xfrm>
          <a:prstGeom prst="wedgeRoundRectCallout">
            <a:avLst>
              <a:gd name="adj1" fmla="val -45639"/>
              <a:gd name="adj2" fmla="val 65556"/>
              <a:gd name="adj3" fmla="val 16667"/>
            </a:avLst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2400">
                <a:solidFill>
                  <a:srgbClr val="FF0000"/>
                </a:solidFill>
              </a:rPr>
              <a:t>8</a:t>
            </a:r>
            <a:r>
              <a:rPr lang="en-GB" altLang="en-US" sz="2400"/>
              <a:t> outputs</a:t>
            </a:r>
          </a:p>
        </p:txBody>
      </p:sp>
      <p:sp>
        <p:nvSpPr>
          <p:cNvPr id="316463" name="Oval 47">
            <a:extLst>
              <a:ext uri="{FF2B5EF4-FFF2-40B4-BE49-F238E27FC236}">
                <a16:creationId xmlns:a16="http://schemas.microsoft.com/office/drawing/2014/main" id="{A4FAE38A-B3F1-42D0-A384-0C514EF4A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5257800"/>
            <a:ext cx="3848100" cy="3937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6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60" grpId="1" animBg="1"/>
      <p:bldP spid="31646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1D3D451B-972C-4024-B3CB-2734FBBC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334F40B9-87D0-43D4-B198-21A4FE1D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530E-E070-4781-A9B5-6C339790C73A}" type="slidenum">
              <a:rPr lang="en-GB" altLang="en-US"/>
              <a:pPr/>
              <a:t>90</a:t>
            </a:fld>
            <a:endParaRPr lang="en-GB" altLang="en-US" sz="1400"/>
          </a:p>
        </p:txBody>
      </p:sp>
      <p:sp>
        <p:nvSpPr>
          <p:cNvPr id="256019" name="Rectangle 19">
            <a:extLst>
              <a:ext uri="{FF2B5EF4-FFF2-40B4-BE49-F238E27FC236}">
                <a16:creationId xmlns:a16="http://schemas.microsoft.com/office/drawing/2014/main" id="{4340897E-76CC-4881-9E82-E1DFE7DCA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087813" cy="1373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en-US" sz="2000" b="1"/>
          </a:p>
          <a:p>
            <a:r>
              <a:rPr lang="en-GB" altLang="en-US" sz="2000" b="1"/>
              <a:t>74151 MUX</a:t>
            </a:r>
          </a:p>
          <a:p>
            <a:endParaRPr lang="en-GB" altLang="en-US" sz="2000" b="1"/>
          </a:p>
        </p:txBody>
      </p:sp>
      <p:sp>
        <p:nvSpPr>
          <p:cNvPr id="256006" name="Oval 6">
            <a:extLst>
              <a:ext uri="{FF2B5EF4-FFF2-40B4-BE49-F238E27FC236}">
                <a16:creationId xmlns:a16="http://schemas.microsoft.com/office/drawing/2014/main" id="{F1FBF0B2-1188-4FFC-B822-12A3D4C5362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40644" y="3883819"/>
            <a:ext cx="114300" cy="84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56018" name="Text Box 18">
            <a:extLst>
              <a:ext uri="{FF2B5EF4-FFF2-40B4-BE49-F238E27FC236}">
                <a16:creationId xmlns:a16="http://schemas.microsoft.com/office/drawing/2014/main" id="{FF82156A-1852-4F82-A76C-C29C3E3D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3800475"/>
            <a:ext cx="3709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 I</a:t>
            </a:r>
            <a:r>
              <a:rPr lang="en-GB" altLang="en-US" sz="1600" b="1" baseline="-25000"/>
              <a:t>0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1 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2      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3    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4 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5   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6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7</a:t>
            </a:r>
          </a:p>
        </p:txBody>
      </p:sp>
      <p:sp>
        <p:nvSpPr>
          <p:cNvPr id="256042" name="Line 42">
            <a:extLst>
              <a:ext uri="{FF2B5EF4-FFF2-40B4-BE49-F238E27FC236}">
                <a16:creationId xmlns:a16="http://schemas.microsoft.com/office/drawing/2014/main" id="{306721DA-81F3-4055-848C-2EE8D06534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33705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043" name="Line 43">
            <a:extLst>
              <a:ext uri="{FF2B5EF4-FFF2-40B4-BE49-F238E27FC236}">
                <a16:creationId xmlns:a16="http://schemas.microsoft.com/office/drawing/2014/main" id="{7F3706C5-2CDB-4C40-AB9E-3AA0A9E856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6720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044" name="Line 44">
            <a:extLst>
              <a:ext uri="{FF2B5EF4-FFF2-40B4-BE49-F238E27FC236}">
                <a16:creationId xmlns:a16="http://schemas.microsoft.com/office/drawing/2014/main" id="{3A4BC314-A07E-49CC-B423-675F4F17C2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94030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045" name="Line 45">
            <a:extLst>
              <a:ext uri="{FF2B5EF4-FFF2-40B4-BE49-F238E27FC236}">
                <a16:creationId xmlns:a16="http://schemas.microsoft.com/office/drawing/2014/main" id="{CC7188B7-D336-4547-8BCA-3AA31A8B4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5075238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046" name="Text Box 46">
            <a:extLst>
              <a:ext uri="{FF2B5EF4-FFF2-40B4-BE49-F238E27FC236}">
                <a16:creationId xmlns:a16="http://schemas.microsoft.com/office/drawing/2014/main" id="{2C8D5777-58D4-45B7-AF6C-FC0F58912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5745163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256065" name="Text Box 65">
            <a:extLst>
              <a:ext uri="{FF2B5EF4-FFF2-40B4-BE49-F238E27FC236}">
                <a16:creationId xmlns:a16="http://schemas.microsoft.com/office/drawing/2014/main" id="{07F7FC55-70DE-43D0-B669-2CE3C2AAF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4021138"/>
            <a:ext cx="293687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GB" altLang="en-US" b="1"/>
              <a:t>A</a:t>
            </a:r>
          </a:p>
          <a:p>
            <a:pPr algn="l">
              <a:lnSpc>
                <a:spcPct val="140000"/>
              </a:lnSpc>
            </a:pPr>
            <a:r>
              <a:rPr lang="en-GB" altLang="en-US" b="1"/>
              <a:t>B</a:t>
            </a:r>
          </a:p>
          <a:p>
            <a:pPr algn="l">
              <a:lnSpc>
                <a:spcPct val="140000"/>
              </a:lnSpc>
            </a:pPr>
            <a:r>
              <a:rPr lang="en-GB" altLang="en-US" b="1"/>
              <a:t>C</a:t>
            </a:r>
          </a:p>
        </p:txBody>
      </p:sp>
      <p:sp>
        <p:nvSpPr>
          <p:cNvPr id="256068" name="Line 68">
            <a:extLst>
              <a:ext uri="{FF2B5EF4-FFF2-40B4-BE49-F238E27FC236}">
                <a16:creationId xmlns:a16="http://schemas.microsoft.com/office/drawing/2014/main" id="{E0A104B7-DAE6-4158-8BB1-BB9196997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5675" y="2681288"/>
            <a:ext cx="2840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069" name="Text Box 69">
            <a:extLst>
              <a:ext uri="{FF2B5EF4-FFF2-40B4-BE49-F238E27FC236}">
                <a16:creationId xmlns:a16="http://schemas.microsoft.com/office/drawing/2014/main" id="{5410F696-0434-40B3-B2A9-685BB784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09800"/>
            <a:ext cx="2378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C     B    A                    Z</a:t>
            </a:r>
          </a:p>
        </p:txBody>
      </p:sp>
      <p:sp>
        <p:nvSpPr>
          <p:cNvPr id="256070" name="Line 70">
            <a:extLst>
              <a:ext uri="{FF2B5EF4-FFF2-40B4-BE49-F238E27FC236}">
                <a16:creationId xmlns:a16="http://schemas.microsoft.com/office/drawing/2014/main" id="{52340FB4-2695-4D4F-83F5-7859F1A91C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2300288"/>
            <a:ext cx="15875" cy="3414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6082" name="Text Box 82">
            <a:extLst>
              <a:ext uri="{FF2B5EF4-FFF2-40B4-BE49-F238E27FC236}">
                <a16:creationId xmlns:a16="http://schemas.microsoft.com/office/drawing/2014/main" id="{FE46CAE4-7E8A-44A4-8BA5-0722D491D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b="1"/>
              <a:t>E</a:t>
            </a:r>
          </a:p>
        </p:txBody>
      </p:sp>
      <p:sp>
        <p:nvSpPr>
          <p:cNvPr id="256102" name="Text Box 102">
            <a:extLst>
              <a:ext uri="{FF2B5EF4-FFF2-40B4-BE49-F238E27FC236}">
                <a16:creationId xmlns:a16="http://schemas.microsoft.com/office/drawing/2014/main" id="{D72066A2-C1A1-471A-AFBB-18F402FB6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256105" name="AutoShape 105">
            <a:extLst>
              <a:ext uri="{FF2B5EF4-FFF2-40B4-BE49-F238E27FC236}">
                <a16:creationId xmlns:a16="http://schemas.microsoft.com/office/drawing/2014/main" id="{18D58E4B-BA6E-4265-94DD-18A318660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2122488"/>
            <a:ext cx="2625725" cy="1071562"/>
          </a:xfrm>
          <a:prstGeom prst="wedgeRoundRectCallout">
            <a:avLst>
              <a:gd name="adj1" fmla="val 61306"/>
              <a:gd name="adj2" fmla="val 8667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 b="1"/>
              <a:t>Then, we  </a:t>
            </a:r>
            <a:r>
              <a:rPr lang="en-GB" altLang="en-US" sz="2000" b="1" u="sng"/>
              <a:t>may</a:t>
            </a:r>
            <a:r>
              <a:rPr lang="en-GB" altLang="en-US" sz="2000" b="1"/>
              <a:t> first fill up the truth table</a:t>
            </a:r>
            <a:endParaRPr lang="en-GB" altLang="en-US" sz="2000"/>
          </a:p>
        </p:txBody>
      </p:sp>
      <p:sp>
        <p:nvSpPr>
          <p:cNvPr id="256106" name="Rectangle 106">
            <a:extLst>
              <a:ext uri="{FF2B5EF4-FFF2-40B4-BE49-F238E27FC236}">
                <a16:creationId xmlns:a16="http://schemas.microsoft.com/office/drawing/2014/main" id="{2C5B3B41-3C35-4DE4-BA30-B62E4612B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6638" y="725488"/>
            <a:ext cx="7362825" cy="622300"/>
          </a:xfrm>
          <a:noFill/>
          <a:ln/>
        </p:spPr>
        <p:txBody>
          <a:bodyPr/>
          <a:lstStyle/>
          <a:p>
            <a:r>
              <a:rPr lang="en-GB" altLang="en-US" sz="3200">
                <a:solidFill>
                  <a:srgbClr val="5E51C1"/>
                </a:solidFill>
              </a:rPr>
              <a:t>MUX Applications: Logic Fn Generation</a:t>
            </a:r>
          </a:p>
        </p:txBody>
      </p:sp>
      <p:sp>
        <p:nvSpPr>
          <p:cNvPr id="256107" name="Text Box 107">
            <a:extLst>
              <a:ext uri="{FF2B5EF4-FFF2-40B4-BE49-F238E27FC236}">
                <a16:creationId xmlns:a16="http://schemas.microsoft.com/office/drawing/2014/main" id="{1CE73030-270B-4990-A158-3571D78E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413" y="1433513"/>
            <a:ext cx="3633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/>
              <a:t>Z = A/B/C + /AB/C + ABC</a:t>
            </a:r>
            <a:endParaRPr lang="en-GB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5D47AFC7-1942-4C0B-BA06-973E4B1E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40" name="Slide Number Placeholder 4">
            <a:extLst>
              <a:ext uri="{FF2B5EF4-FFF2-40B4-BE49-F238E27FC236}">
                <a16:creationId xmlns:a16="http://schemas.microsoft.com/office/drawing/2014/main" id="{9D5D6D57-3303-4651-809D-CEBEA50F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1348-C654-4F74-8931-C934AA9E7B45}" type="slidenum">
              <a:rPr lang="en-GB" altLang="en-US"/>
              <a:pPr/>
              <a:t>91</a:t>
            </a:fld>
            <a:endParaRPr lang="en-GB" altLang="en-US" sz="1400"/>
          </a:p>
        </p:txBody>
      </p:sp>
      <p:sp>
        <p:nvSpPr>
          <p:cNvPr id="386050" name="Rectangle 2">
            <a:extLst>
              <a:ext uri="{FF2B5EF4-FFF2-40B4-BE49-F238E27FC236}">
                <a16:creationId xmlns:a16="http://schemas.microsoft.com/office/drawing/2014/main" id="{D4E2F909-CD7E-4B9E-B8DC-BF3174D11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087813" cy="1373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en-US" sz="2000" b="1"/>
          </a:p>
          <a:p>
            <a:r>
              <a:rPr lang="en-GB" altLang="en-US" sz="2000" b="1"/>
              <a:t>74151 MUX</a:t>
            </a:r>
          </a:p>
          <a:p>
            <a:endParaRPr lang="en-GB" altLang="en-US" sz="2000" b="1"/>
          </a:p>
        </p:txBody>
      </p:sp>
      <p:sp>
        <p:nvSpPr>
          <p:cNvPr id="386051" name="Oval 3">
            <a:extLst>
              <a:ext uri="{FF2B5EF4-FFF2-40B4-BE49-F238E27FC236}">
                <a16:creationId xmlns:a16="http://schemas.microsoft.com/office/drawing/2014/main" id="{5971908E-FE67-46E1-8A22-B66B0D86313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78744" y="3883819"/>
            <a:ext cx="114300" cy="84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6052" name="Text Box 4">
            <a:extLst>
              <a:ext uri="{FF2B5EF4-FFF2-40B4-BE49-F238E27FC236}">
                <a16:creationId xmlns:a16="http://schemas.microsoft.com/office/drawing/2014/main" id="{BCB3645F-17DD-4F6D-860E-B96A99E0F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3800475"/>
            <a:ext cx="3709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 I</a:t>
            </a:r>
            <a:r>
              <a:rPr lang="en-GB" altLang="en-US" sz="1600" b="1" baseline="-25000"/>
              <a:t>0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1 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2       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3   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4 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5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6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7</a:t>
            </a:r>
          </a:p>
        </p:txBody>
      </p:sp>
      <p:sp>
        <p:nvSpPr>
          <p:cNvPr id="386053" name="Line 5">
            <a:extLst>
              <a:ext uri="{FF2B5EF4-FFF2-40B4-BE49-F238E27FC236}">
                <a16:creationId xmlns:a16="http://schemas.microsoft.com/office/drawing/2014/main" id="{CE6C6CBB-5326-40C5-8D2F-DF048EC761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19735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6054" name="Line 6">
            <a:extLst>
              <a:ext uri="{FF2B5EF4-FFF2-40B4-BE49-F238E27FC236}">
                <a16:creationId xmlns:a16="http://schemas.microsoft.com/office/drawing/2014/main" id="{1E8B9C83-7B9F-4092-8714-793AF862EF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7275" y="45577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6055" name="Line 7">
            <a:extLst>
              <a:ext uri="{FF2B5EF4-FFF2-40B4-BE49-F238E27FC236}">
                <a16:creationId xmlns:a16="http://schemas.microsoft.com/office/drawing/2014/main" id="{F175FA58-DC72-4190-B471-3B45A589EB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94030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6056" name="Line 8">
            <a:extLst>
              <a:ext uri="{FF2B5EF4-FFF2-40B4-BE49-F238E27FC236}">
                <a16:creationId xmlns:a16="http://schemas.microsoft.com/office/drawing/2014/main" id="{5D9DA431-1ECB-4DE9-AEDA-4259D2F46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5075238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6057" name="Text Box 9">
            <a:extLst>
              <a:ext uri="{FF2B5EF4-FFF2-40B4-BE49-F238E27FC236}">
                <a16:creationId xmlns:a16="http://schemas.microsoft.com/office/drawing/2014/main" id="{05F54444-B8C2-4C1D-838F-A91B18007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5745163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386070" name="Oval 22">
            <a:extLst>
              <a:ext uri="{FF2B5EF4-FFF2-40B4-BE49-F238E27FC236}">
                <a16:creationId xmlns:a16="http://schemas.microsoft.com/office/drawing/2014/main" id="{33B62DBC-C979-4DF0-AC3F-B874D9E14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130550"/>
            <a:ext cx="107950" cy="1349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6071" name="Text Box 23">
            <a:extLst>
              <a:ext uri="{FF2B5EF4-FFF2-40B4-BE49-F238E27FC236}">
                <a16:creationId xmlns:a16="http://schemas.microsoft.com/office/drawing/2014/main" id="{2B9C4986-85C8-44EF-902A-5C09E107D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3922713"/>
            <a:ext cx="3127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GB" altLang="en-US" sz="1400" b="1"/>
              <a:t>A</a:t>
            </a:r>
          </a:p>
          <a:p>
            <a:pPr algn="l">
              <a:lnSpc>
                <a:spcPct val="140000"/>
              </a:lnSpc>
            </a:pPr>
            <a:r>
              <a:rPr lang="en-GB" altLang="en-US" sz="1400" b="1"/>
              <a:t>B</a:t>
            </a:r>
          </a:p>
          <a:p>
            <a:pPr algn="l">
              <a:lnSpc>
                <a:spcPct val="140000"/>
              </a:lnSpc>
            </a:pPr>
            <a:r>
              <a:rPr lang="en-GB" altLang="en-US" sz="1400" b="1"/>
              <a:t>C</a:t>
            </a:r>
          </a:p>
        </p:txBody>
      </p:sp>
      <p:sp>
        <p:nvSpPr>
          <p:cNvPr id="386072" name="Line 24">
            <a:extLst>
              <a:ext uri="{FF2B5EF4-FFF2-40B4-BE49-F238E27FC236}">
                <a16:creationId xmlns:a16="http://schemas.microsoft.com/office/drawing/2014/main" id="{BCCA5742-FD7F-49E2-A1DB-7E2B87C33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5675" y="268128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6073" name="Text Box 25">
            <a:extLst>
              <a:ext uri="{FF2B5EF4-FFF2-40B4-BE49-F238E27FC236}">
                <a16:creationId xmlns:a16="http://schemas.microsoft.com/office/drawing/2014/main" id="{05C1449B-960F-4555-B11F-F8A451070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09800"/>
            <a:ext cx="2378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C     B    A                    Z</a:t>
            </a:r>
          </a:p>
        </p:txBody>
      </p:sp>
      <p:sp>
        <p:nvSpPr>
          <p:cNvPr id="386074" name="Line 26">
            <a:extLst>
              <a:ext uri="{FF2B5EF4-FFF2-40B4-BE49-F238E27FC236}">
                <a16:creationId xmlns:a16="http://schemas.microsoft.com/office/drawing/2014/main" id="{71856ABB-845C-4FE3-A67D-7A6CFCBDC3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2300288"/>
            <a:ext cx="15875" cy="3414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6075" name="Text Box 27">
            <a:extLst>
              <a:ext uri="{FF2B5EF4-FFF2-40B4-BE49-F238E27FC236}">
                <a16:creationId xmlns:a16="http://schemas.microsoft.com/office/drawing/2014/main" id="{607731AB-D468-4761-AE9A-B067410AD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743200"/>
            <a:ext cx="216535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0     0      0                    0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0     0     1                     1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0    1      0                     1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0     1      1                    0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1     0      0                    0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1     0     1                     0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1     1     0                     0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1     1     1                     1</a:t>
            </a:r>
          </a:p>
        </p:txBody>
      </p:sp>
      <p:sp>
        <p:nvSpPr>
          <p:cNvPr id="386076" name="Text Box 28">
            <a:extLst>
              <a:ext uri="{FF2B5EF4-FFF2-40B4-BE49-F238E27FC236}">
                <a16:creationId xmlns:a16="http://schemas.microsoft.com/office/drawing/2014/main" id="{417BBC29-94C3-4273-AB73-43E5BC443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52600"/>
            <a:ext cx="363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/>
              <a:t>Z = A/B/C + /AB/C + ABC</a:t>
            </a:r>
            <a:endParaRPr lang="en-GB" altLang="en-US"/>
          </a:p>
        </p:txBody>
      </p:sp>
      <p:sp>
        <p:nvSpPr>
          <p:cNvPr id="386077" name="Oval 29">
            <a:extLst>
              <a:ext uri="{FF2B5EF4-FFF2-40B4-BE49-F238E27FC236}">
                <a16:creationId xmlns:a16="http://schemas.microsoft.com/office/drawing/2014/main" id="{D55E29F5-2539-4246-AD82-B4AA39C0E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23622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6078" name="Line 30">
            <a:extLst>
              <a:ext uri="{FF2B5EF4-FFF2-40B4-BE49-F238E27FC236}">
                <a16:creationId xmlns:a16="http://schemas.microsoft.com/office/drawing/2014/main" id="{938EC69D-7996-409B-94AF-F29EEA132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286000"/>
            <a:ext cx="7620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6079" name="Oval 31">
            <a:extLst>
              <a:ext uri="{FF2B5EF4-FFF2-40B4-BE49-F238E27FC236}">
                <a16:creationId xmlns:a16="http://schemas.microsoft.com/office/drawing/2014/main" id="{1088BFB0-AF9E-4ED6-896D-E05F670DF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429000"/>
            <a:ext cx="2362200" cy="457200"/>
          </a:xfrm>
          <a:prstGeom prst="ellipse">
            <a:avLst/>
          </a:prstGeom>
          <a:noFill/>
          <a:ln w="38100" cap="rnd">
            <a:solidFill>
              <a:srgbClr val="8E47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386080" name="Line 32">
            <a:extLst>
              <a:ext uri="{FF2B5EF4-FFF2-40B4-BE49-F238E27FC236}">
                <a16:creationId xmlns:a16="http://schemas.microsoft.com/office/drawing/2014/main" id="{D430E08C-1685-40BB-9463-E61398AA0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286000"/>
            <a:ext cx="819150" cy="0"/>
          </a:xfrm>
          <a:prstGeom prst="line">
            <a:avLst/>
          </a:prstGeom>
          <a:noFill/>
          <a:ln w="38100" cap="rnd">
            <a:solidFill>
              <a:srgbClr val="8E47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6081" name="Oval 33">
            <a:extLst>
              <a:ext uri="{FF2B5EF4-FFF2-40B4-BE49-F238E27FC236}">
                <a16:creationId xmlns:a16="http://schemas.microsoft.com/office/drawing/2014/main" id="{9C292D04-81B8-4C17-A24A-A95B8C972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295900"/>
            <a:ext cx="2667000" cy="381000"/>
          </a:xfrm>
          <a:prstGeom prst="ellipse">
            <a:avLst/>
          </a:prstGeom>
          <a:noFill/>
          <a:ln w="28575">
            <a:solidFill>
              <a:srgbClr val="2D953C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6082" name="Line 34">
            <a:extLst>
              <a:ext uri="{FF2B5EF4-FFF2-40B4-BE49-F238E27FC236}">
                <a16:creationId xmlns:a16="http://schemas.microsoft.com/office/drawing/2014/main" id="{AAC8A9EC-061C-4DDA-89A2-D575A087B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86000"/>
            <a:ext cx="711200" cy="0"/>
          </a:xfrm>
          <a:prstGeom prst="line">
            <a:avLst/>
          </a:prstGeom>
          <a:noFill/>
          <a:ln w="38100">
            <a:solidFill>
              <a:srgbClr val="2D953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6083" name="Text Box 35">
            <a:extLst>
              <a:ext uri="{FF2B5EF4-FFF2-40B4-BE49-F238E27FC236}">
                <a16:creationId xmlns:a16="http://schemas.microsoft.com/office/drawing/2014/main" id="{72F76228-E7EC-403E-8F88-D0156BBEF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b="1"/>
              <a:t>E</a:t>
            </a:r>
          </a:p>
        </p:txBody>
      </p:sp>
      <p:grpSp>
        <p:nvGrpSpPr>
          <p:cNvPr id="386109" name="Group 61">
            <a:extLst>
              <a:ext uri="{FF2B5EF4-FFF2-40B4-BE49-F238E27FC236}">
                <a16:creationId xmlns:a16="http://schemas.microsoft.com/office/drawing/2014/main" id="{5CB1ADE7-F2C6-4806-BEED-248214C16594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3197225"/>
            <a:ext cx="811212" cy="738188"/>
            <a:chOff x="367" y="2014"/>
            <a:chExt cx="511" cy="465"/>
          </a:xfrm>
        </p:grpSpPr>
        <p:sp>
          <p:nvSpPr>
            <p:cNvPr id="386110" name="Line 62">
              <a:extLst>
                <a:ext uri="{FF2B5EF4-FFF2-40B4-BE49-F238E27FC236}">
                  <a16:creationId xmlns:a16="http://schemas.microsoft.com/office/drawing/2014/main" id="{2F425E64-57C6-4841-9D35-27E42E491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" y="247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6111" name="Line 63">
              <a:extLst>
                <a:ext uri="{FF2B5EF4-FFF2-40B4-BE49-F238E27FC236}">
                  <a16:creationId xmlns:a16="http://schemas.microsoft.com/office/drawing/2014/main" id="{48D14321-F642-4585-B976-75103C0D6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014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6112" name="Line 64">
              <a:extLst>
                <a:ext uri="{FF2B5EF4-FFF2-40B4-BE49-F238E27FC236}">
                  <a16:creationId xmlns:a16="http://schemas.microsoft.com/office/drawing/2014/main" id="{71260DC7-5CB7-4A57-BD5D-26E108B21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" y="2183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6113" name="Line 65">
              <a:extLst>
                <a:ext uri="{FF2B5EF4-FFF2-40B4-BE49-F238E27FC236}">
                  <a16:creationId xmlns:a16="http://schemas.microsoft.com/office/drawing/2014/main" id="{C6E42247-C216-466E-8D65-13DCF6413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2226"/>
              <a:ext cx="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6114" name="Line 66">
              <a:extLst>
                <a:ext uri="{FF2B5EF4-FFF2-40B4-BE49-F238E27FC236}">
                  <a16:creationId xmlns:a16="http://schemas.microsoft.com/office/drawing/2014/main" id="{4D3E4B39-3393-46EE-97A5-185FAAFAE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268"/>
              <a:ext cx="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6115" name="Line 67">
              <a:extLst>
                <a:ext uri="{FF2B5EF4-FFF2-40B4-BE49-F238E27FC236}">
                  <a16:creationId xmlns:a16="http://schemas.microsoft.com/office/drawing/2014/main" id="{B101F6CE-D64F-4967-A577-D3A7C34D5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" y="2014"/>
              <a:ext cx="0" cy="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6116" name="Line 68">
              <a:extLst>
                <a:ext uri="{FF2B5EF4-FFF2-40B4-BE49-F238E27FC236}">
                  <a16:creationId xmlns:a16="http://schemas.microsoft.com/office/drawing/2014/main" id="{2946C23A-086A-4F6B-B3E3-9BF09C2CF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014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86117" name="Text Box 69">
            <a:extLst>
              <a:ext uri="{FF2B5EF4-FFF2-40B4-BE49-F238E27FC236}">
                <a16:creationId xmlns:a16="http://schemas.microsoft.com/office/drawing/2014/main" id="{C51CC919-9922-460B-BB7D-8FDF2DF84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386119" name="Text Box 71">
            <a:extLst>
              <a:ext uri="{FF2B5EF4-FFF2-40B4-BE49-F238E27FC236}">
                <a16:creationId xmlns:a16="http://schemas.microsoft.com/office/drawing/2014/main" id="{F9AFA7C9-8656-4FB6-98EB-D894318B0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1778000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FF0000"/>
                </a:solidFill>
              </a:rPr>
              <a:t>S</a:t>
            </a:r>
            <a:r>
              <a:rPr lang="en-GB" altLang="en-US" sz="2000" b="1" baseline="-25000">
                <a:solidFill>
                  <a:srgbClr val="FF0000"/>
                </a:solidFill>
              </a:rPr>
              <a:t>2</a:t>
            </a:r>
            <a:r>
              <a:rPr lang="en-GB" altLang="en-US" sz="2000" b="1">
                <a:solidFill>
                  <a:srgbClr val="FF0000"/>
                </a:solidFill>
              </a:rPr>
              <a:t>   S</a:t>
            </a:r>
            <a:r>
              <a:rPr lang="en-GB" altLang="en-US" sz="2000" b="1" baseline="-25000">
                <a:solidFill>
                  <a:srgbClr val="FF0000"/>
                </a:solidFill>
              </a:rPr>
              <a:t>1</a:t>
            </a:r>
            <a:r>
              <a:rPr lang="en-GB" altLang="en-US" sz="2000" b="1">
                <a:solidFill>
                  <a:srgbClr val="FF0000"/>
                </a:solidFill>
              </a:rPr>
              <a:t>   S</a:t>
            </a:r>
            <a:r>
              <a:rPr lang="en-GB" altLang="en-US" sz="2000" b="1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6120" name="Text Box 72">
            <a:extLst>
              <a:ext uri="{FF2B5EF4-FFF2-40B4-BE49-F238E27FC236}">
                <a16:creationId xmlns:a16="http://schemas.microsoft.com/office/drawing/2014/main" id="{CDD14CB1-435C-4156-9299-06641ED3F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4016375"/>
            <a:ext cx="407988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0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1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2</a:t>
            </a:r>
          </a:p>
        </p:txBody>
      </p:sp>
      <p:sp>
        <p:nvSpPr>
          <p:cNvPr id="386121" name="Text Box 73">
            <a:extLst>
              <a:ext uri="{FF2B5EF4-FFF2-40B4-BE49-F238E27FC236}">
                <a16:creationId xmlns:a16="http://schemas.microsoft.com/office/drawing/2014/main" id="{D7447F11-F6EE-4EFB-AA5A-41EF7AE78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29591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>
                <a:solidFill>
                  <a:srgbClr val="FF0000"/>
                </a:solidFill>
              </a:rPr>
              <a:t>I</a:t>
            </a:r>
            <a:r>
              <a:rPr lang="en-GB" altLang="en-US" sz="2400" b="1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86122" name="Text Box 74">
            <a:extLst>
              <a:ext uri="{FF2B5EF4-FFF2-40B4-BE49-F238E27FC236}">
                <a16:creationId xmlns:a16="http://schemas.microsoft.com/office/drawing/2014/main" id="{9E12AF35-355A-45B1-931A-DE2DE79E0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34163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>
                <a:solidFill>
                  <a:srgbClr val="FF0000"/>
                </a:solidFill>
              </a:rPr>
              <a:t>I</a:t>
            </a:r>
            <a:r>
              <a:rPr lang="en-GB" altLang="en-US" sz="2400" b="1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6123" name="Text Box 75">
            <a:extLst>
              <a:ext uri="{FF2B5EF4-FFF2-40B4-BE49-F238E27FC236}">
                <a16:creationId xmlns:a16="http://schemas.microsoft.com/office/drawing/2014/main" id="{86857F21-75BF-475B-B176-92DBC4F18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52451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>
                <a:solidFill>
                  <a:srgbClr val="FF0000"/>
                </a:solidFill>
              </a:rPr>
              <a:t>I</a:t>
            </a:r>
            <a:r>
              <a:rPr lang="en-GB" altLang="en-US" sz="2400" b="1" baseline="-250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86124" name="Rectangle 76">
            <a:extLst>
              <a:ext uri="{FF2B5EF4-FFF2-40B4-BE49-F238E27FC236}">
                <a16:creationId xmlns:a16="http://schemas.microsoft.com/office/drawing/2014/main" id="{2749CAD5-E9ED-4E4E-9ED7-1344DEBF1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6638" y="725488"/>
            <a:ext cx="7362825" cy="622300"/>
          </a:xfrm>
          <a:noFill/>
          <a:ln/>
        </p:spPr>
        <p:txBody>
          <a:bodyPr/>
          <a:lstStyle/>
          <a:p>
            <a:r>
              <a:rPr lang="en-GB" altLang="en-US" sz="3200">
                <a:solidFill>
                  <a:srgbClr val="5E51C1"/>
                </a:solidFill>
              </a:rPr>
              <a:t>MUX Applications: Logic Fn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9" grpId="0" animBg="1"/>
      <p:bldP spid="386119" grpId="0"/>
      <p:bldP spid="386121" grpId="0"/>
      <p:bldP spid="386122" grpId="0"/>
      <p:bldP spid="38612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>
            <a:extLst>
              <a:ext uri="{FF2B5EF4-FFF2-40B4-BE49-F238E27FC236}">
                <a16:creationId xmlns:a16="http://schemas.microsoft.com/office/drawing/2014/main" id="{DF3089FB-28FD-4659-8FF1-8DC0F77D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1F510E66-C694-4709-A059-6405F106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E553-63E6-45AB-B78D-A8CCBD74C20B}" type="slidenum">
              <a:rPr lang="en-GB" altLang="en-US"/>
              <a:pPr/>
              <a:t>92</a:t>
            </a:fld>
            <a:endParaRPr lang="en-GB" altLang="en-US" sz="1400"/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4F0AB16C-12EF-414E-A449-D33B9DA8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087813" cy="1373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en-US" sz="2000" b="1"/>
          </a:p>
          <a:p>
            <a:r>
              <a:rPr lang="en-GB" altLang="en-US" sz="2000" b="1"/>
              <a:t>74151 MUX</a:t>
            </a:r>
          </a:p>
          <a:p>
            <a:endParaRPr lang="en-GB" altLang="en-US" sz="2000" b="1"/>
          </a:p>
        </p:txBody>
      </p:sp>
      <p:sp>
        <p:nvSpPr>
          <p:cNvPr id="302083" name="Oval 3">
            <a:extLst>
              <a:ext uri="{FF2B5EF4-FFF2-40B4-BE49-F238E27FC236}">
                <a16:creationId xmlns:a16="http://schemas.microsoft.com/office/drawing/2014/main" id="{51E317C8-D3B3-41D4-B485-3A76E060F03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78744" y="3883819"/>
            <a:ext cx="114300" cy="84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2084" name="Text Box 4">
            <a:extLst>
              <a:ext uri="{FF2B5EF4-FFF2-40B4-BE49-F238E27FC236}">
                <a16:creationId xmlns:a16="http://schemas.microsoft.com/office/drawing/2014/main" id="{E45C4A18-25A1-4128-9B8B-5AEB87953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3800475"/>
            <a:ext cx="3709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 I</a:t>
            </a:r>
            <a:r>
              <a:rPr lang="en-GB" altLang="en-US" sz="1600" b="1" baseline="-25000"/>
              <a:t>0       </a:t>
            </a:r>
            <a:r>
              <a:rPr lang="en-GB" altLang="en-US" sz="1600" b="1"/>
              <a:t> </a:t>
            </a:r>
            <a:r>
              <a:rPr lang="en-GB" altLang="en-US" sz="1800" b="1">
                <a:solidFill>
                  <a:srgbClr val="D83289"/>
                </a:solidFill>
              </a:rPr>
              <a:t>I</a:t>
            </a:r>
            <a:r>
              <a:rPr lang="en-GB" altLang="en-US" sz="1800" b="1" baseline="-25000">
                <a:solidFill>
                  <a:srgbClr val="D83289"/>
                </a:solidFill>
              </a:rPr>
              <a:t>1 </a:t>
            </a:r>
            <a:r>
              <a:rPr lang="en-GB" altLang="en-US" sz="1800" b="1" baseline="-25000"/>
              <a:t> </a:t>
            </a:r>
            <a:r>
              <a:rPr lang="en-GB" altLang="en-US" sz="1600" b="1" baseline="-25000"/>
              <a:t>       </a:t>
            </a:r>
            <a:r>
              <a:rPr lang="en-GB" altLang="en-US" sz="1600" b="1"/>
              <a:t> </a:t>
            </a:r>
            <a:r>
              <a:rPr lang="en-GB" altLang="en-US" sz="1800" b="1">
                <a:solidFill>
                  <a:srgbClr val="D83289"/>
                </a:solidFill>
              </a:rPr>
              <a:t>I</a:t>
            </a:r>
            <a:r>
              <a:rPr lang="en-GB" altLang="en-US" sz="1800" b="1" baseline="-25000">
                <a:solidFill>
                  <a:srgbClr val="D83289"/>
                </a:solidFill>
              </a:rPr>
              <a:t>2</a:t>
            </a:r>
            <a:r>
              <a:rPr lang="en-GB" altLang="en-US" sz="1600" b="1" baseline="-25000"/>
              <a:t>       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3   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4 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5        </a:t>
            </a:r>
            <a:r>
              <a:rPr lang="en-GB" altLang="en-US" sz="1600" b="1"/>
              <a:t> </a:t>
            </a:r>
            <a:r>
              <a:rPr lang="en-GB" altLang="en-US" sz="1800" b="1"/>
              <a:t>I</a:t>
            </a:r>
            <a:r>
              <a:rPr lang="en-GB" altLang="en-US" sz="1800" b="1" baseline="-25000"/>
              <a:t>6   </a:t>
            </a:r>
            <a:r>
              <a:rPr lang="en-GB" altLang="en-US" sz="1800" b="1">
                <a:solidFill>
                  <a:srgbClr val="D83289"/>
                </a:solidFill>
              </a:rPr>
              <a:t>I</a:t>
            </a:r>
            <a:r>
              <a:rPr lang="en-GB" altLang="en-US" sz="1800" b="1" baseline="-25000">
                <a:solidFill>
                  <a:srgbClr val="D83289"/>
                </a:solidFill>
              </a:rPr>
              <a:t>7</a:t>
            </a:r>
          </a:p>
        </p:txBody>
      </p:sp>
      <p:sp>
        <p:nvSpPr>
          <p:cNvPr id="302085" name="Line 5">
            <a:extLst>
              <a:ext uri="{FF2B5EF4-FFF2-40B4-BE49-F238E27FC236}">
                <a16:creationId xmlns:a16="http://schemas.microsoft.com/office/drawing/2014/main" id="{3FFD5DAD-F474-489F-A110-ED95E3ADC0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19735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02086" name="Line 6">
            <a:extLst>
              <a:ext uri="{FF2B5EF4-FFF2-40B4-BE49-F238E27FC236}">
                <a16:creationId xmlns:a16="http://schemas.microsoft.com/office/drawing/2014/main" id="{9AF2F8C2-2D96-4EFE-B80C-8FA325448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7275" y="45577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02087" name="Line 7">
            <a:extLst>
              <a:ext uri="{FF2B5EF4-FFF2-40B4-BE49-F238E27FC236}">
                <a16:creationId xmlns:a16="http://schemas.microsoft.com/office/drawing/2014/main" id="{30123922-9505-4E48-8772-919625C28C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94030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02088" name="Line 8">
            <a:extLst>
              <a:ext uri="{FF2B5EF4-FFF2-40B4-BE49-F238E27FC236}">
                <a16:creationId xmlns:a16="http://schemas.microsoft.com/office/drawing/2014/main" id="{850BEB4E-FA20-4662-AA47-CE0B58D36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5075238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02089" name="Text Box 9">
            <a:extLst>
              <a:ext uri="{FF2B5EF4-FFF2-40B4-BE49-F238E27FC236}">
                <a16:creationId xmlns:a16="http://schemas.microsoft.com/office/drawing/2014/main" id="{AB45550C-0FD4-410A-A017-6AEAD325D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5745163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302102" name="Oval 22">
            <a:extLst>
              <a:ext uri="{FF2B5EF4-FFF2-40B4-BE49-F238E27FC236}">
                <a16:creationId xmlns:a16="http://schemas.microsoft.com/office/drawing/2014/main" id="{C4964771-C717-4204-9CAE-300C1BF2A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130550"/>
            <a:ext cx="107950" cy="1349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2103" name="Text Box 23">
            <a:extLst>
              <a:ext uri="{FF2B5EF4-FFF2-40B4-BE49-F238E27FC236}">
                <a16:creationId xmlns:a16="http://schemas.microsoft.com/office/drawing/2014/main" id="{C1FF885D-6FFD-490C-BD86-0A37728BB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3922713"/>
            <a:ext cx="3127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GB" altLang="en-US" sz="1400" b="1"/>
              <a:t>A</a:t>
            </a:r>
          </a:p>
          <a:p>
            <a:pPr algn="l">
              <a:lnSpc>
                <a:spcPct val="140000"/>
              </a:lnSpc>
            </a:pPr>
            <a:r>
              <a:rPr lang="en-GB" altLang="en-US" sz="1400" b="1"/>
              <a:t>B</a:t>
            </a:r>
          </a:p>
          <a:p>
            <a:pPr algn="l">
              <a:lnSpc>
                <a:spcPct val="140000"/>
              </a:lnSpc>
            </a:pPr>
            <a:r>
              <a:rPr lang="en-GB" altLang="en-US" sz="1400" b="1"/>
              <a:t>C</a:t>
            </a:r>
          </a:p>
        </p:txBody>
      </p:sp>
      <p:sp>
        <p:nvSpPr>
          <p:cNvPr id="302104" name="Line 24">
            <a:extLst>
              <a:ext uri="{FF2B5EF4-FFF2-40B4-BE49-F238E27FC236}">
                <a16:creationId xmlns:a16="http://schemas.microsoft.com/office/drawing/2014/main" id="{0A06B325-B329-4099-9627-7FB18EFD1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5675" y="268128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02105" name="Text Box 25">
            <a:extLst>
              <a:ext uri="{FF2B5EF4-FFF2-40B4-BE49-F238E27FC236}">
                <a16:creationId xmlns:a16="http://schemas.microsoft.com/office/drawing/2014/main" id="{838C2D86-5164-4073-9F6E-299560F87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09800"/>
            <a:ext cx="2378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C     B    A                    Z</a:t>
            </a:r>
          </a:p>
        </p:txBody>
      </p:sp>
      <p:sp>
        <p:nvSpPr>
          <p:cNvPr id="302106" name="Line 26">
            <a:extLst>
              <a:ext uri="{FF2B5EF4-FFF2-40B4-BE49-F238E27FC236}">
                <a16:creationId xmlns:a16="http://schemas.microsoft.com/office/drawing/2014/main" id="{FC514EA8-909A-454A-8200-38C75BD508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2300288"/>
            <a:ext cx="15875" cy="3414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02107" name="Text Box 27">
            <a:extLst>
              <a:ext uri="{FF2B5EF4-FFF2-40B4-BE49-F238E27FC236}">
                <a16:creationId xmlns:a16="http://schemas.microsoft.com/office/drawing/2014/main" id="{EAD1A232-2C24-4043-8662-916B4BA6E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743200"/>
            <a:ext cx="216535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0     0      0                    0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0     0     1                     1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0    1      0                     1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0     1      1                    0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1     0      0                    0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1     0     1                     0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1     1     0                     0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1     1     1                     1</a:t>
            </a:r>
          </a:p>
        </p:txBody>
      </p:sp>
      <p:sp>
        <p:nvSpPr>
          <p:cNvPr id="302108" name="Text Box 28">
            <a:extLst>
              <a:ext uri="{FF2B5EF4-FFF2-40B4-BE49-F238E27FC236}">
                <a16:creationId xmlns:a16="http://schemas.microsoft.com/office/drawing/2014/main" id="{FF01C35E-5BB8-46CA-B1C0-0A47A4A1A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1738313"/>
            <a:ext cx="3633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/>
              <a:t>Z = A/B/C + /AB/C + ABC</a:t>
            </a:r>
            <a:endParaRPr lang="en-GB" altLang="en-US"/>
          </a:p>
        </p:txBody>
      </p:sp>
      <p:sp>
        <p:nvSpPr>
          <p:cNvPr id="302109" name="Oval 29">
            <a:extLst>
              <a:ext uri="{FF2B5EF4-FFF2-40B4-BE49-F238E27FC236}">
                <a16:creationId xmlns:a16="http://schemas.microsoft.com/office/drawing/2014/main" id="{0C9F401A-D132-4A1F-AFBE-C0C32FF48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2362200" cy="457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2110" name="Line 30">
            <a:extLst>
              <a:ext uri="{FF2B5EF4-FFF2-40B4-BE49-F238E27FC236}">
                <a16:creationId xmlns:a16="http://schemas.microsoft.com/office/drawing/2014/main" id="{2DB29D9C-7B86-4452-9730-22E2FFE4D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286000"/>
            <a:ext cx="7620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02111" name="Oval 31">
            <a:extLst>
              <a:ext uri="{FF2B5EF4-FFF2-40B4-BE49-F238E27FC236}">
                <a16:creationId xmlns:a16="http://schemas.microsoft.com/office/drawing/2014/main" id="{FC708D8C-B304-4E1B-AC4F-5ABA2E4B3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429000"/>
            <a:ext cx="2362200" cy="457200"/>
          </a:xfrm>
          <a:prstGeom prst="ellipse">
            <a:avLst/>
          </a:prstGeom>
          <a:noFill/>
          <a:ln w="38100" cap="rnd">
            <a:solidFill>
              <a:srgbClr val="8E47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302112" name="Line 32">
            <a:extLst>
              <a:ext uri="{FF2B5EF4-FFF2-40B4-BE49-F238E27FC236}">
                <a16:creationId xmlns:a16="http://schemas.microsoft.com/office/drawing/2014/main" id="{B297FBF1-8856-4A42-B754-83857B6D3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286000"/>
            <a:ext cx="819150" cy="0"/>
          </a:xfrm>
          <a:prstGeom prst="line">
            <a:avLst/>
          </a:prstGeom>
          <a:noFill/>
          <a:ln w="38100" cap="rnd">
            <a:solidFill>
              <a:srgbClr val="8E47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02113" name="Oval 33">
            <a:extLst>
              <a:ext uri="{FF2B5EF4-FFF2-40B4-BE49-F238E27FC236}">
                <a16:creationId xmlns:a16="http://schemas.microsoft.com/office/drawing/2014/main" id="{C2780615-EE79-42CC-B866-3B27E40FA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295900"/>
            <a:ext cx="2667000" cy="381000"/>
          </a:xfrm>
          <a:prstGeom prst="ellipse">
            <a:avLst/>
          </a:prstGeom>
          <a:noFill/>
          <a:ln w="28575">
            <a:solidFill>
              <a:srgbClr val="2D953C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02114" name="Line 34">
            <a:extLst>
              <a:ext uri="{FF2B5EF4-FFF2-40B4-BE49-F238E27FC236}">
                <a16:creationId xmlns:a16="http://schemas.microsoft.com/office/drawing/2014/main" id="{888A6377-8153-4ED7-B490-C7AF6C825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86000"/>
            <a:ext cx="711200" cy="0"/>
          </a:xfrm>
          <a:prstGeom prst="line">
            <a:avLst/>
          </a:prstGeom>
          <a:noFill/>
          <a:ln w="38100">
            <a:solidFill>
              <a:srgbClr val="2D953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02115" name="Text Box 35">
            <a:extLst>
              <a:ext uri="{FF2B5EF4-FFF2-40B4-BE49-F238E27FC236}">
                <a16:creationId xmlns:a16="http://schemas.microsoft.com/office/drawing/2014/main" id="{881129D6-9C75-4837-AF8B-5BAE858C0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b="1"/>
              <a:t>E</a:t>
            </a:r>
          </a:p>
        </p:txBody>
      </p:sp>
      <p:grpSp>
        <p:nvGrpSpPr>
          <p:cNvPr id="302120" name="Group 40">
            <a:extLst>
              <a:ext uri="{FF2B5EF4-FFF2-40B4-BE49-F238E27FC236}">
                <a16:creationId xmlns:a16="http://schemas.microsoft.com/office/drawing/2014/main" id="{58DBFB05-4B93-4053-86F0-907158FEC948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1943100"/>
            <a:ext cx="3248025" cy="1790700"/>
            <a:chOff x="1560" y="1224"/>
            <a:chExt cx="2046" cy="1128"/>
          </a:xfrm>
        </p:grpSpPr>
        <p:grpSp>
          <p:nvGrpSpPr>
            <p:cNvPr id="302121" name="Group 41">
              <a:extLst>
                <a:ext uri="{FF2B5EF4-FFF2-40B4-BE49-F238E27FC236}">
                  <a16:creationId xmlns:a16="http://schemas.microsoft.com/office/drawing/2014/main" id="{BFB1CC97-1FCA-4B2E-8E9D-E426DFF371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0" y="1381"/>
              <a:ext cx="1806" cy="971"/>
              <a:chOff x="1560" y="1381"/>
              <a:chExt cx="1806" cy="971"/>
            </a:xfrm>
          </p:grpSpPr>
          <p:sp>
            <p:nvSpPr>
              <p:cNvPr id="302122" name="Line 42">
                <a:extLst>
                  <a:ext uri="{FF2B5EF4-FFF2-40B4-BE49-F238E27FC236}">
                    <a16:creationId xmlns:a16="http://schemas.microsoft.com/office/drawing/2014/main" id="{F9EA354E-F3E2-497A-B7A1-001A43C92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8" y="1719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302123" name="Group 43">
                <a:extLst>
                  <a:ext uri="{FF2B5EF4-FFF2-40B4-BE49-F238E27FC236}">
                    <a16:creationId xmlns:a16="http://schemas.microsoft.com/office/drawing/2014/main" id="{FB92F719-89F6-4316-B00F-C7156553FC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0" y="1381"/>
                <a:ext cx="1806" cy="971"/>
                <a:chOff x="1560" y="1381"/>
                <a:chExt cx="1806" cy="971"/>
              </a:xfrm>
            </p:grpSpPr>
            <p:sp>
              <p:nvSpPr>
                <p:cNvPr id="302124" name="Oval 44">
                  <a:extLst>
                    <a:ext uri="{FF2B5EF4-FFF2-40B4-BE49-F238E27FC236}">
                      <a16:creationId xmlns:a16="http://schemas.microsoft.com/office/drawing/2014/main" id="{468642E0-DB47-41BD-B318-7141E3D92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803"/>
                  <a:ext cx="68" cy="8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grpSp>
              <p:nvGrpSpPr>
                <p:cNvPr id="302125" name="Group 45">
                  <a:extLst>
                    <a:ext uri="{FF2B5EF4-FFF2-40B4-BE49-F238E27FC236}">
                      <a16:creationId xmlns:a16="http://schemas.microsoft.com/office/drawing/2014/main" id="{EBFF3335-EF70-4DF6-8EC7-C7CF5CE323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0" y="1381"/>
                  <a:ext cx="1806" cy="971"/>
                  <a:chOff x="1560" y="1381"/>
                  <a:chExt cx="1806" cy="971"/>
                </a:xfrm>
              </p:grpSpPr>
              <p:sp>
                <p:nvSpPr>
                  <p:cNvPr id="302126" name="Line 46">
                    <a:extLst>
                      <a:ext uri="{FF2B5EF4-FFF2-40B4-BE49-F238E27FC236}">
                        <a16:creationId xmlns:a16="http://schemas.microsoft.com/office/drawing/2014/main" id="{6938838F-0B63-47C0-BBFF-BA72ECEF04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67" y="1845"/>
                    <a:ext cx="0" cy="49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302127" name="Line 47">
                    <a:extLst>
                      <a:ext uri="{FF2B5EF4-FFF2-40B4-BE49-F238E27FC236}">
                        <a16:creationId xmlns:a16="http://schemas.microsoft.com/office/drawing/2014/main" id="{EEC741C9-75E2-4731-9779-6A4355E8FA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60" y="1845"/>
                    <a:ext cx="1" cy="49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grpSp>
                <p:nvGrpSpPr>
                  <p:cNvPr id="302128" name="Group 48">
                    <a:extLst>
                      <a:ext uri="{FF2B5EF4-FFF2-40B4-BE49-F238E27FC236}">
                        <a16:creationId xmlns:a16="http://schemas.microsoft.com/office/drawing/2014/main" id="{3E438464-5AA6-4191-8632-06B752C011A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98" y="1465"/>
                    <a:ext cx="68" cy="254"/>
                    <a:chOff x="720" y="2112"/>
                    <a:chExt cx="96" cy="432"/>
                  </a:xfrm>
                </p:grpSpPr>
                <p:sp>
                  <p:nvSpPr>
                    <p:cNvPr id="302129" name="Line 49">
                      <a:extLst>
                        <a:ext uri="{FF2B5EF4-FFF2-40B4-BE49-F238E27FC236}">
                          <a16:creationId xmlns:a16="http://schemas.microsoft.com/office/drawing/2014/main" id="{7B738DB9-6D78-467C-BB89-51B6EBA9CB6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" y="2112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02130" name="Line 50">
                      <a:extLst>
                        <a:ext uri="{FF2B5EF4-FFF2-40B4-BE49-F238E27FC236}">
                          <a16:creationId xmlns:a16="http://schemas.microsoft.com/office/drawing/2014/main" id="{1BBA23A7-4C49-4FBC-B60B-089E5DCF74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0" y="2160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02131" name="Line 51">
                      <a:extLst>
                        <a:ext uri="{FF2B5EF4-FFF2-40B4-BE49-F238E27FC236}">
                          <a16:creationId xmlns:a16="http://schemas.microsoft.com/office/drawing/2014/main" id="{AEDE90A8-0BB9-47E7-843F-BB32817B0FD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" y="2256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02132" name="Line 52">
                      <a:extLst>
                        <a:ext uri="{FF2B5EF4-FFF2-40B4-BE49-F238E27FC236}">
                          <a16:creationId xmlns:a16="http://schemas.microsoft.com/office/drawing/2014/main" id="{6E0556BB-98EF-4503-84EA-07A67D65528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0" y="2304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02133" name="Line 53">
                      <a:extLst>
                        <a:ext uri="{FF2B5EF4-FFF2-40B4-BE49-F238E27FC236}">
                          <a16:creationId xmlns:a16="http://schemas.microsoft.com/office/drawing/2014/main" id="{ADB50205-D575-42FC-81B9-A09B3CB362B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" y="2400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02134" name="Line 54">
                      <a:extLst>
                        <a:ext uri="{FF2B5EF4-FFF2-40B4-BE49-F238E27FC236}">
                          <a16:creationId xmlns:a16="http://schemas.microsoft.com/office/drawing/2014/main" id="{59236ECC-7BF1-43EE-B43F-8E58B3D70D9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0" y="2448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302135" name="Line 55">
                    <a:extLst>
                      <a:ext uri="{FF2B5EF4-FFF2-40B4-BE49-F238E27FC236}">
                        <a16:creationId xmlns:a16="http://schemas.microsoft.com/office/drawing/2014/main" id="{855D6061-D1E9-4F07-93DD-0D5228FFDC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8" y="1381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302136" name="Line 56">
                    <a:extLst>
                      <a:ext uri="{FF2B5EF4-FFF2-40B4-BE49-F238E27FC236}">
                        <a16:creationId xmlns:a16="http://schemas.microsoft.com/office/drawing/2014/main" id="{829CA976-D16A-43D8-B945-6CCB41BEF1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81"/>
                    <a:ext cx="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302137" name="Line 57">
                    <a:extLst>
                      <a:ext uri="{FF2B5EF4-FFF2-40B4-BE49-F238E27FC236}">
                        <a16:creationId xmlns:a16="http://schemas.microsoft.com/office/drawing/2014/main" id="{1A0D6DA5-B591-4581-AED0-71E8D9438B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98" y="1845"/>
                    <a:ext cx="0" cy="5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302138" name="Line 58">
                    <a:extLst>
                      <a:ext uri="{FF2B5EF4-FFF2-40B4-BE49-F238E27FC236}">
                        <a16:creationId xmlns:a16="http://schemas.microsoft.com/office/drawing/2014/main" id="{698FA8C3-2DB5-49B0-92EB-082935742C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60" y="1845"/>
                    <a:ext cx="17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</p:grpSp>
        <p:sp>
          <p:nvSpPr>
            <p:cNvPr id="302139" name="Text Box 59">
              <a:extLst>
                <a:ext uri="{FF2B5EF4-FFF2-40B4-BE49-F238E27FC236}">
                  <a16:creationId xmlns:a16="http://schemas.microsoft.com/office/drawing/2014/main" id="{C0AD6415-2E2E-4B3F-A49F-07471268F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6" y="122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1600" b="1"/>
                <a:t>5V</a:t>
              </a:r>
            </a:p>
          </p:txBody>
        </p:sp>
        <p:sp>
          <p:nvSpPr>
            <p:cNvPr id="302140" name="Oval 60">
              <a:extLst>
                <a:ext uri="{FF2B5EF4-FFF2-40B4-BE49-F238E27FC236}">
                  <a16:creationId xmlns:a16="http://schemas.microsoft.com/office/drawing/2014/main" id="{667DFE26-0D01-4890-BAF5-DF8B5A9AA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02"/>
              <a:ext cx="68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02141" name="Group 61">
            <a:extLst>
              <a:ext uri="{FF2B5EF4-FFF2-40B4-BE49-F238E27FC236}">
                <a16:creationId xmlns:a16="http://schemas.microsoft.com/office/drawing/2014/main" id="{E4EF3E60-50E9-4328-A9CE-5CC6928DE005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3197225"/>
            <a:ext cx="811212" cy="738188"/>
            <a:chOff x="367" y="2014"/>
            <a:chExt cx="511" cy="465"/>
          </a:xfrm>
        </p:grpSpPr>
        <p:sp>
          <p:nvSpPr>
            <p:cNvPr id="302142" name="Line 62">
              <a:extLst>
                <a:ext uri="{FF2B5EF4-FFF2-40B4-BE49-F238E27FC236}">
                  <a16:creationId xmlns:a16="http://schemas.microsoft.com/office/drawing/2014/main" id="{9F624D7C-2805-4546-AEA1-36633B0C0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" y="247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2143" name="Line 63">
              <a:extLst>
                <a:ext uri="{FF2B5EF4-FFF2-40B4-BE49-F238E27FC236}">
                  <a16:creationId xmlns:a16="http://schemas.microsoft.com/office/drawing/2014/main" id="{BEA824AB-734A-491C-A912-626B24D77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014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2144" name="Line 64">
              <a:extLst>
                <a:ext uri="{FF2B5EF4-FFF2-40B4-BE49-F238E27FC236}">
                  <a16:creationId xmlns:a16="http://schemas.microsoft.com/office/drawing/2014/main" id="{7696FECA-06C8-4C71-B737-A917088EF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" y="2183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2145" name="Line 65">
              <a:extLst>
                <a:ext uri="{FF2B5EF4-FFF2-40B4-BE49-F238E27FC236}">
                  <a16:creationId xmlns:a16="http://schemas.microsoft.com/office/drawing/2014/main" id="{63609919-75E6-4358-A136-ABF704D58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2226"/>
              <a:ext cx="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2146" name="Line 66">
              <a:extLst>
                <a:ext uri="{FF2B5EF4-FFF2-40B4-BE49-F238E27FC236}">
                  <a16:creationId xmlns:a16="http://schemas.microsoft.com/office/drawing/2014/main" id="{2FEC8680-EFFA-454F-A1F2-537306E94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268"/>
              <a:ext cx="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2147" name="Line 67">
              <a:extLst>
                <a:ext uri="{FF2B5EF4-FFF2-40B4-BE49-F238E27FC236}">
                  <a16:creationId xmlns:a16="http://schemas.microsoft.com/office/drawing/2014/main" id="{8E21FC65-8620-422E-8495-A1D709888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" y="2014"/>
              <a:ext cx="0" cy="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2148" name="Line 68">
              <a:extLst>
                <a:ext uri="{FF2B5EF4-FFF2-40B4-BE49-F238E27FC236}">
                  <a16:creationId xmlns:a16="http://schemas.microsoft.com/office/drawing/2014/main" id="{B93F4C0E-F523-40B1-A4AE-2BAAF4635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014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02149" name="Text Box 69">
            <a:extLst>
              <a:ext uri="{FF2B5EF4-FFF2-40B4-BE49-F238E27FC236}">
                <a16:creationId xmlns:a16="http://schemas.microsoft.com/office/drawing/2014/main" id="{CE00ED01-3158-4869-86CC-2B988CDF7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302151" name="Text Box 71">
            <a:extLst>
              <a:ext uri="{FF2B5EF4-FFF2-40B4-BE49-F238E27FC236}">
                <a16:creationId xmlns:a16="http://schemas.microsoft.com/office/drawing/2014/main" id="{A37A517F-CBE4-4DA4-B365-1F9FC92E7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1778000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FF0000"/>
                </a:solidFill>
              </a:rPr>
              <a:t>S</a:t>
            </a:r>
            <a:r>
              <a:rPr lang="en-GB" altLang="en-US" sz="2000" b="1" baseline="-25000">
                <a:solidFill>
                  <a:srgbClr val="FF0000"/>
                </a:solidFill>
              </a:rPr>
              <a:t>2</a:t>
            </a:r>
            <a:r>
              <a:rPr lang="en-GB" altLang="en-US" sz="2000" b="1">
                <a:solidFill>
                  <a:srgbClr val="FF0000"/>
                </a:solidFill>
              </a:rPr>
              <a:t>   S</a:t>
            </a:r>
            <a:r>
              <a:rPr lang="en-GB" altLang="en-US" sz="2000" b="1" baseline="-25000">
                <a:solidFill>
                  <a:srgbClr val="FF0000"/>
                </a:solidFill>
              </a:rPr>
              <a:t>1</a:t>
            </a:r>
            <a:r>
              <a:rPr lang="en-GB" altLang="en-US" sz="2000" b="1">
                <a:solidFill>
                  <a:srgbClr val="FF0000"/>
                </a:solidFill>
              </a:rPr>
              <a:t>   S</a:t>
            </a:r>
            <a:r>
              <a:rPr lang="en-GB" altLang="en-US" sz="2000" b="1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2152" name="Text Box 72">
            <a:extLst>
              <a:ext uri="{FF2B5EF4-FFF2-40B4-BE49-F238E27FC236}">
                <a16:creationId xmlns:a16="http://schemas.microsoft.com/office/drawing/2014/main" id="{5F413EE6-C62A-4C90-AD4F-ED0B52A79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4016375"/>
            <a:ext cx="407988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0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1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2</a:t>
            </a:r>
          </a:p>
        </p:txBody>
      </p:sp>
      <p:sp>
        <p:nvSpPr>
          <p:cNvPr id="302153" name="Text Box 73">
            <a:extLst>
              <a:ext uri="{FF2B5EF4-FFF2-40B4-BE49-F238E27FC236}">
                <a16:creationId xmlns:a16="http://schemas.microsoft.com/office/drawing/2014/main" id="{D781E93D-4C87-43BC-A3F7-6646A68A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29591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>
                <a:solidFill>
                  <a:srgbClr val="FF0000"/>
                </a:solidFill>
              </a:rPr>
              <a:t>I</a:t>
            </a:r>
            <a:r>
              <a:rPr lang="en-GB" altLang="en-US" sz="2400" b="1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2154" name="Text Box 74">
            <a:extLst>
              <a:ext uri="{FF2B5EF4-FFF2-40B4-BE49-F238E27FC236}">
                <a16:creationId xmlns:a16="http://schemas.microsoft.com/office/drawing/2014/main" id="{72B19A83-8432-4708-B0AA-9C9C6AED8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34163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>
                <a:solidFill>
                  <a:srgbClr val="FF0000"/>
                </a:solidFill>
              </a:rPr>
              <a:t>I</a:t>
            </a:r>
            <a:r>
              <a:rPr lang="en-GB" altLang="en-US" sz="2400" b="1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2155" name="Text Box 75">
            <a:extLst>
              <a:ext uri="{FF2B5EF4-FFF2-40B4-BE49-F238E27FC236}">
                <a16:creationId xmlns:a16="http://schemas.microsoft.com/office/drawing/2014/main" id="{3F9FEE03-DCC3-4DA0-AFA8-BDE5541D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52451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>
                <a:solidFill>
                  <a:srgbClr val="FF0000"/>
                </a:solidFill>
              </a:rPr>
              <a:t>I</a:t>
            </a:r>
            <a:r>
              <a:rPr lang="en-GB" altLang="en-US" sz="2400" b="1" baseline="-250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02156" name="AutoShape 76">
            <a:extLst>
              <a:ext uri="{FF2B5EF4-FFF2-40B4-BE49-F238E27FC236}">
                <a16:creationId xmlns:a16="http://schemas.microsoft.com/office/drawing/2014/main" id="{BF775F43-98F8-4B3A-B179-B9B0F2D46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4246563"/>
            <a:ext cx="3248025" cy="1223962"/>
          </a:xfrm>
          <a:prstGeom prst="wedgeRoundRectCallout">
            <a:avLst>
              <a:gd name="adj1" fmla="val 39931"/>
              <a:gd name="adj2" fmla="val -60894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/>
              <a:t>Connect these inputs to ‘</a:t>
            </a:r>
            <a:r>
              <a:rPr lang="en-GB" altLang="en-US" sz="2000">
                <a:solidFill>
                  <a:srgbClr val="FF0000"/>
                </a:solidFill>
              </a:rPr>
              <a:t>1</a:t>
            </a:r>
            <a:r>
              <a:rPr lang="en-GB" altLang="en-US" sz="2000"/>
              <a:t>’ – these that will produce a ‘1’ when </a:t>
            </a:r>
            <a:r>
              <a:rPr lang="en-GB" altLang="en-US" sz="2000">
                <a:solidFill>
                  <a:srgbClr val="FF0000"/>
                </a:solidFill>
              </a:rPr>
              <a:t>selected</a:t>
            </a:r>
            <a:r>
              <a:rPr lang="en-GB" altLang="en-US" sz="2000"/>
              <a:t>.</a:t>
            </a:r>
          </a:p>
        </p:txBody>
      </p:sp>
      <p:sp>
        <p:nvSpPr>
          <p:cNvPr id="302162" name="Rectangle 82">
            <a:extLst>
              <a:ext uri="{FF2B5EF4-FFF2-40B4-BE49-F238E27FC236}">
                <a16:creationId xmlns:a16="http://schemas.microsoft.com/office/drawing/2014/main" id="{4B00154B-A261-4A06-A1B8-EAD099060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488" y="725488"/>
            <a:ext cx="7362825" cy="622300"/>
          </a:xfrm>
          <a:noFill/>
          <a:ln/>
        </p:spPr>
        <p:txBody>
          <a:bodyPr/>
          <a:lstStyle/>
          <a:p>
            <a:r>
              <a:rPr lang="en-GB" altLang="en-US" sz="3200">
                <a:solidFill>
                  <a:srgbClr val="5E51C1"/>
                </a:solidFill>
              </a:rPr>
              <a:t>MUX Applications: Logic Fn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ooter Placeholder 3">
            <a:extLst>
              <a:ext uri="{FF2B5EF4-FFF2-40B4-BE49-F238E27FC236}">
                <a16:creationId xmlns:a16="http://schemas.microsoft.com/office/drawing/2014/main" id="{5029B647-2F37-4107-AEC2-61D614AE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5" name="Slide Number Placeholder 4">
            <a:extLst>
              <a:ext uri="{FF2B5EF4-FFF2-40B4-BE49-F238E27FC236}">
                <a16:creationId xmlns:a16="http://schemas.microsoft.com/office/drawing/2014/main" id="{7E522EEE-496A-494D-8E29-424A19F8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A1EC-F03A-492C-B134-BE0A96FC16E8}" type="slidenum">
              <a:rPr lang="en-GB" altLang="en-US"/>
              <a:pPr/>
              <a:t>93</a:t>
            </a:fld>
            <a:endParaRPr lang="en-GB" altLang="en-US" sz="1400"/>
          </a:p>
        </p:txBody>
      </p:sp>
      <p:sp>
        <p:nvSpPr>
          <p:cNvPr id="385026" name="Rectangle 2">
            <a:extLst>
              <a:ext uri="{FF2B5EF4-FFF2-40B4-BE49-F238E27FC236}">
                <a16:creationId xmlns:a16="http://schemas.microsoft.com/office/drawing/2014/main" id="{9A45E39D-30DF-4091-ACFA-1B78A9A0B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087813" cy="1373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en-US" sz="2000" b="1"/>
          </a:p>
          <a:p>
            <a:r>
              <a:rPr lang="en-GB" altLang="en-US" sz="2000" b="1"/>
              <a:t>74151 MUX</a:t>
            </a:r>
          </a:p>
          <a:p>
            <a:endParaRPr lang="en-GB" altLang="en-US" sz="2000" b="1"/>
          </a:p>
        </p:txBody>
      </p:sp>
      <p:sp>
        <p:nvSpPr>
          <p:cNvPr id="385027" name="Oval 3">
            <a:extLst>
              <a:ext uri="{FF2B5EF4-FFF2-40B4-BE49-F238E27FC236}">
                <a16:creationId xmlns:a16="http://schemas.microsoft.com/office/drawing/2014/main" id="{314499CA-F756-49CA-8008-E9DE8F517FD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78744" y="3883819"/>
            <a:ext cx="114300" cy="84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5028" name="Text Box 4">
            <a:extLst>
              <a:ext uri="{FF2B5EF4-FFF2-40B4-BE49-F238E27FC236}">
                <a16:creationId xmlns:a16="http://schemas.microsoft.com/office/drawing/2014/main" id="{FAA8609E-F054-47AF-B02E-BD3D9818E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3800475"/>
            <a:ext cx="3709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 I</a:t>
            </a:r>
            <a:r>
              <a:rPr lang="en-GB" altLang="en-US" sz="1600" b="1" baseline="-25000"/>
              <a:t>0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1 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2       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3   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4 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5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6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7</a:t>
            </a:r>
          </a:p>
        </p:txBody>
      </p:sp>
      <p:sp>
        <p:nvSpPr>
          <p:cNvPr id="385029" name="Line 5">
            <a:extLst>
              <a:ext uri="{FF2B5EF4-FFF2-40B4-BE49-F238E27FC236}">
                <a16:creationId xmlns:a16="http://schemas.microsoft.com/office/drawing/2014/main" id="{EA4E0DCC-6616-458E-BEB8-0BC49FA8F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19735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5030" name="Line 6">
            <a:extLst>
              <a:ext uri="{FF2B5EF4-FFF2-40B4-BE49-F238E27FC236}">
                <a16:creationId xmlns:a16="http://schemas.microsoft.com/office/drawing/2014/main" id="{251C22F0-DA95-47D6-8E90-E140F04885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7275" y="45577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5031" name="Line 7">
            <a:extLst>
              <a:ext uri="{FF2B5EF4-FFF2-40B4-BE49-F238E27FC236}">
                <a16:creationId xmlns:a16="http://schemas.microsoft.com/office/drawing/2014/main" id="{140635D8-0AD7-41AE-BADA-602F8B2073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94030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5032" name="Line 8">
            <a:extLst>
              <a:ext uri="{FF2B5EF4-FFF2-40B4-BE49-F238E27FC236}">
                <a16:creationId xmlns:a16="http://schemas.microsoft.com/office/drawing/2014/main" id="{974BF5AC-4398-4EC5-BBC6-98FD66F12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5075238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5033" name="Text Box 9">
            <a:extLst>
              <a:ext uri="{FF2B5EF4-FFF2-40B4-BE49-F238E27FC236}">
                <a16:creationId xmlns:a16="http://schemas.microsoft.com/office/drawing/2014/main" id="{D3858787-9264-4CAE-B70F-741020090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5745163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grpSp>
        <p:nvGrpSpPr>
          <p:cNvPr id="385034" name="Group 10">
            <a:extLst>
              <a:ext uri="{FF2B5EF4-FFF2-40B4-BE49-F238E27FC236}">
                <a16:creationId xmlns:a16="http://schemas.microsoft.com/office/drawing/2014/main" id="{1FB02A99-73C8-4A1F-80CA-E2F0DC5293CC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3130550"/>
            <a:ext cx="3949700" cy="581025"/>
            <a:chOff x="640" y="1972"/>
            <a:chExt cx="2488" cy="366"/>
          </a:xfrm>
        </p:grpSpPr>
        <p:sp>
          <p:nvSpPr>
            <p:cNvPr id="385035" name="Line 11">
              <a:extLst>
                <a:ext uri="{FF2B5EF4-FFF2-40B4-BE49-F238E27FC236}">
                  <a16:creationId xmlns:a16="http://schemas.microsoft.com/office/drawing/2014/main" id="{4C7D2505-605A-4560-9AEC-242F820BDB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" y="2014"/>
              <a:ext cx="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85036" name="Group 12">
              <a:extLst>
                <a:ext uri="{FF2B5EF4-FFF2-40B4-BE49-F238E27FC236}">
                  <a16:creationId xmlns:a16="http://schemas.microsoft.com/office/drawing/2014/main" id="{7077C036-3B6E-4025-9338-D89BAC88F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1972"/>
              <a:ext cx="1909" cy="366"/>
              <a:chOff x="1219" y="1972"/>
              <a:chExt cx="1909" cy="366"/>
            </a:xfrm>
          </p:grpSpPr>
          <p:sp>
            <p:nvSpPr>
              <p:cNvPr id="385037" name="Line 13">
                <a:extLst>
                  <a:ext uri="{FF2B5EF4-FFF2-40B4-BE49-F238E27FC236}">
                    <a16:creationId xmlns:a16="http://schemas.microsoft.com/office/drawing/2014/main" id="{7E8F3F46-2AA0-4071-B076-78F7D9965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3" y="2014"/>
                <a:ext cx="1" cy="3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5038" name="Line 14">
                <a:extLst>
                  <a:ext uri="{FF2B5EF4-FFF2-40B4-BE49-F238E27FC236}">
                    <a16:creationId xmlns:a16="http://schemas.microsoft.com/office/drawing/2014/main" id="{C9A7E96D-4FE0-4AAC-A045-0795431C8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7" y="2014"/>
                <a:ext cx="1" cy="3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5039" name="Line 15">
                <a:extLst>
                  <a:ext uri="{FF2B5EF4-FFF2-40B4-BE49-F238E27FC236}">
                    <a16:creationId xmlns:a16="http://schemas.microsoft.com/office/drawing/2014/main" id="{7A733B41-29C0-400B-B76C-9922A1A9E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1" y="2014"/>
                <a:ext cx="1" cy="3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5040" name="Line 16">
                <a:extLst>
                  <a:ext uri="{FF2B5EF4-FFF2-40B4-BE49-F238E27FC236}">
                    <a16:creationId xmlns:a16="http://schemas.microsoft.com/office/drawing/2014/main" id="{0DBEDA64-1700-4041-A557-2454E3480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8" y="2014"/>
                <a:ext cx="0" cy="3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5041" name="Line 17">
                <a:extLst>
                  <a:ext uri="{FF2B5EF4-FFF2-40B4-BE49-F238E27FC236}">
                    <a16:creationId xmlns:a16="http://schemas.microsoft.com/office/drawing/2014/main" id="{71DA0D18-9066-4C88-9C57-0A61A0AB8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4" y="2014"/>
                <a:ext cx="1" cy="3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5042" name="Oval 18">
                <a:extLst>
                  <a:ext uri="{FF2B5EF4-FFF2-40B4-BE49-F238E27FC236}">
                    <a16:creationId xmlns:a16="http://schemas.microsoft.com/office/drawing/2014/main" id="{614A4E2E-0FB6-4B31-8E03-A219A0B5A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" y="1972"/>
                <a:ext cx="68" cy="8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5043" name="Oval 19">
                <a:extLst>
                  <a:ext uri="{FF2B5EF4-FFF2-40B4-BE49-F238E27FC236}">
                    <a16:creationId xmlns:a16="http://schemas.microsoft.com/office/drawing/2014/main" id="{16984566-848A-49A6-B8EC-34F787F14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1972"/>
                <a:ext cx="69" cy="8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5044" name="Oval 20">
                <a:extLst>
                  <a:ext uri="{FF2B5EF4-FFF2-40B4-BE49-F238E27FC236}">
                    <a16:creationId xmlns:a16="http://schemas.microsoft.com/office/drawing/2014/main" id="{5BEA1511-F3AE-4B10-9994-BFEE7FE2E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1972"/>
                <a:ext cx="68" cy="8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85045" name="Oval 21">
                <a:extLst>
                  <a:ext uri="{FF2B5EF4-FFF2-40B4-BE49-F238E27FC236}">
                    <a16:creationId xmlns:a16="http://schemas.microsoft.com/office/drawing/2014/main" id="{E4D1C5AD-C55F-46D3-AF26-738E9697A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972"/>
                <a:ext cx="68" cy="8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sp>
        <p:nvSpPr>
          <p:cNvPr id="385046" name="Oval 22">
            <a:extLst>
              <a:ext uri="{FF2B5EF4-FFF2-40B4-BE49-F238E27FC236}">
                <a16:creationId xmlns:a16="http://schemas.microsoft.com/office/drawing/2014/main" id="{91287801-E43B-40D0-BC5B-F06315EB9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130550"/>
            <a:ext cx="107950" cy="1349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5047" name="Text Box 23">
            <a:extLst>
              <a:ext uri="{FF2B5EF4-FFF2-40B4-BE49-F238E27FC236}">
                <a16:creationId xmlns:a16="http://schemas.microsoft.com/office/drawing/2014/main" id="{67E24D6A-6EEF-4659-9637-89C281813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3922713"/>
            <a:ext cx="3127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GB" altLang="en-US" sz="1400" b="1"/>
              <a:t>A</a:t>
            </a:r>
          </a:p>
          <a:p>
            <a:pPr algn="l">
              <a:lnSpc>
                <a:spcPct val="140000"/>
              </a:lnSpc>
            </a:pPr>
            <a:r>
              <a:rPr lang="en-GB" altLang="en-US" sz="1400" b="1"/>
              <a:t>B</a:t>
            </a:r>
          </a:p>
          <a:p>
            <a:pPr algn="l">
              <a:lnSpc>
                <a:spcPct val="140000"/>
              </a:lnSpc>
            </a:pPr>
            <a:r>
              <a:rPr lang="en-GB" altLang="en-US" sz="1400" b="1"/>
              <a:t>C</a:t>
            </a:r>
          </a:p>
        </p:txBody>
      </p:sp>
      <p:sp>
        <p:nvSpPr>
          <p:cNvPr id="385048" name="Line 24">
            <a:extLst>
              <a:ext uri="{FF2B5EF4-FFF2-40B4-BE49-F238E27FC236}">
                <a16:creationId xmlns:a16="http://schemas.microsoft.com/office/drawing/2014/main" id="{ADF868CE-92D3-4892-9F67-F83E7E781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5675" y="268128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5049" name="Text Box 25">
            <a:extLst>
              <a:ext uri="{FF2B5EF4-FFF2-40B4-BE49-F238E27FC236}">
                <a16:creationId xmlns:a16="http://schemas.microsoft.com/office/drawing/2014/main" id="{4E14406E-CC75-4318-AC43-D00888474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09800"/>
            <a:ext cx="2378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C     B    A                    Z</a:t>
            </a:r>
          </a:p>
        </p:txBody>
      </p:sp>
      <p:sp>
        <p:nvSpPr>
          <p:cNvPr id="385050" name="Line 26">
            <a:extLst>
              <a:ext uri="{FF2B5EF4-FFF2-40B4-BE49-F238E27FC236}">
                <a16:creationId xmlns:a16="http://schemas.microsoft.com/office/drawing/2014/main" id="{48B48BEB-552B-4771-B37E-04A998A499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2300288"/>
            <a:ext cx="15875" cy="3414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5051" name="Text Box 27">
            <a:extLst>
              <a:ext uri="{FF2B5EF4-FFF2-40B4-BE49-F238E27FC236}">
                <a16:creationId xmlns:a16="http://schemas.microsoft.com/office/drawing/2014/main" id="{1D900D6B-2A00-463F-AD95-C1A8EBEF5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743200"/>
            <a:ext cx="216535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0     0      0                    0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0     0     1                     1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0    1      0                     1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0     1      1                    0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1     0      0                    0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1     0     1                     0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1     1     0                     0</a:t>
            </a:r>
          </a:p>
          <a:p>
            <a:pPr>
              <a:spcBef>
                <a:spcPct val="50000"/>
              </a:spcBef>
            </a:pPr>
            <a:r>
              <a:rPr lang="en-GB" altLang="en-US" sz="1600" b="1">
                <a:solidFill>
                  <a:srgbClr val="786DCB"/>
                </a:solidFill>
              </a:rPr>
              <a:t>1     1     1                     1</a:t>
            </a:r>
          </a:p>
        </p:txBody>
      </p:sp>
      <p:sp>
        <p:nvSpPr>
          <p:cNvPr id="385052" name="Text Box 28">
            <a:extLst>
              <a:ext uri="{FF2B5EF4-FFF2-40B4-BE49-F238E27FC236}">
                <a16:creationId xmlns:a16="http://schemas.microsoft.com/office/drawing/2014/main" id="{F414FC8F-3921-47B1-8B89-4E39B4E2C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52600"/>
            <a:ext cx="363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/>
              <a:t>Z = A/B/C + /AB/C + ABC</a:t>
            </a:r>
            <a:endParaRPr lang="en-GB" altLang="en-US"/>
          </a:p>
        </p:txBody>
      </p:sp>
      <p:sp>
        <p:nvSpPr>
          <p:cNvPr id="385059" name="Text Box 35">
            <a:extLst>
              <a:ext uri="{FF2B5EF4-FFF2-40B4-BE49-F238E27FC236}">
                <a16:creationId xmlns:a16="http://schemas.microsoft.com/office/drawing/2014/main" id="{780E9368-6132-4EF5-8CB9-31F6198D3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b="1"/>
              <a:t>E</a:t>
            </a:r>
          </a:p>
        </p:txBody>
      </p:sp>
      <p:grpSp>
        <p:nvGrpSpPr>
          <p:cNvPr id="385064" name="Group 40">
            <a:extLst>
              <a:ext uri="{FF2B5EF4-FFF2-40B4-BE49-F238E27FC236}">
                <a16:creationId xmlns:a16="http://schemas.microsoft.com/office/drawing/2014/main" id="{B4286CD3-A097-4189-B043-5E9F3D1BBFF8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1943100"/>
            <a:ext cx="3248025" cy="1790700"/>
            <a:chOff x="1560" y="1224"/>
            <a:chExt cx="2046" cy="1128"/>
          </a:xfrm>
        </p:grpSpPr>
        <p:grpSp>
          <p:nvGrpSpPr>
            <p:cNvPr id="385065" name="Group 41">
              <a:extLst>
                <a:ext uri="{FF2B5EF4-FFF2-40B4-BE49-F238E27FC236}">
                  <a16:creationId xmlns:a16="http://schemas.microsoft.com/office/drawing/2014/main" id="{4F6453E6-43F1-46B4-938C-2B31BACC6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0" y="1381"/>
              <a:ext cx="1806" cy="971"/>
              <a:chOff x="1560" y="1381"/>
              <a:chExt cx="1806" cy="971"/>
            </a:xfrm>
          </p:grpSpPr>
          <p:sp>
            <p:nvSpPr>
              <p:cNvPr id="385066" name="Line 42">
                <a:extLst>
                  <a:ext uri="{FF2B5EF4-FFF2-40B4-BE49-F238E27FC236}">
                    <a16:creationId xmlns:a16="http://schemas.microsoft.com/office/drawing/2014/main" id="{B44C560E-A1A1-45E0-B48B-A3C3413EB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8" y="1719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385067" name="Group 43">
                <a:extLst>
                  <a:ext uri="{FF2B5EF4-FFF2-40B4-BE49-F238E27FC236}">
                    <a16:creationId xmlns:a16="http://schemas.microsoft.com/office/drawing/2014/main" id="{7BEEAF70-0432-40D6-9808-79FC673D65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0" y="1381"/>
                <a:ext cx="1806" cy="971"/>
                <a:chOff x="1560" y="1381"/>
                <a:chExt cx="1806" cy="971"/>
              </a:xfrm>
            </p:grpSpPr>
            <p:sp>
              <p:nvSpPr>
                <p:cNvPr id="385068" name="Oval 44">
                  <a:extLst>
                    <a:ext uri="{FF2B5EF4-FFF2-40B4-BE49-F238E27FC236}">
                      <a16:creationId xmlns:a16="http://schemas.microsoft.com/office/drawing/2014/main" id="{AE005240-C3EB-41F5-9BEE-9709317D2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803"/>
                  <a:ext cx="68" cy="8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grpSp>
              <p:nvGrpSpPr>
                <p:cNvPr id="385069" name="Group 45">
                  <a:extLst>
                    <a:ext uri="{FF2B5EF4-FFF2-40B4-BE49-F238E27FC236}">
                      <a16:creationId xmlns:a16="http://schemas.microsoft.com/office/drawing/2014/main" id="{E5534553-23F4-4082-8E54-B341D87F88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0" y="1381"/>
                  <a:ext cx="1806" cy="971"/>
                  <a:chOff x="1560" y="1381"/>
                  <a:chExt cx="1806" cy="971"/>
                </a:xfrm>
              </p:grpSpPr>
              <p:sp>
                <p:nvSpPr>
                  <p:cNvPr id="385070" name="Line 46">
                    <a:extLst>
                      <a:ext uri="{FF2B5EF4-FFF2-40B4-BE49-F238E27FC236}">
                        <a16:creationId xmlns:a16="http://schemas.microsoft.com/office/drawing/2014/main" id="{2DCBEF45-15FE-4EA8-8252-8F988A34A8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67" y="1845"/>
                    <a:ext cx="0" cy="49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385071" name="Line 47">
                    <a:extLst>
                      <a:ext uri="{FF2B5EF4-FFF2-40B4-BE49-F238E27FC236}">
                        <a16:creationId xmlns:a16="http://schemas.microsoft.com/office/drawing/2014/main" id="{A527C0BB-67C5-418B-87D9-A7D239FECB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60" y="1845"/>
                    <a:ext cx="1" cy="49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grpSp>
                <p:nvGrpSpPr>
                  <p:cNvPr id="385072" name="Group 48">
                    <a:extLst>
                      <a:ext uri="{FF2B5EF4-FFF2-40B4-BE49-F238E27FC236}">
                        <a16:creationId xmlns:a16="http://schemas.microsoft.com/office/drawing/2014/main" id="{CF086421-8976-45E5-9D83-D3A27A4CD2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98" y="1465"/>
                    <a:ext cx="68" cy="254"/>
                    <a:chOff x="720" y="2112"/>
                    <a:chExt cx="96" cy="432"/>
                  </a:xfrm>
                </p:grpSpPr>
                <p:sp>
                  <p:nvSpPr>
                    <p:cNvPr id="385073" name="Line 49">
                      <a:extLst>
                        <a:ext uri="{FF2B5EF4-FFF2-40B4-BE49-F238E27FC236}">
                          <a16:creationId xmlns:a16="http://schemas.microsoft.com/office/drawing/2014/main" id="{AB767C84-8A5A-4B0F-AE52-78678DCF74E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" y="2112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85074" name="Line 50">
                      <a:extLst>
                        <a:ext uri="{FF2B5EF4-FFF2-40B4-BE49-F238E27FC236}">
                          <a16:creationId xmlns:a16="http://schemas.microsoft.com/office/drawing/2014/main" id="{05810F6E-1756-469A-8CBB-7E9EEA4903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0" y="2160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85075" name="Line 51">
                      <a:extLst>
                        <a:ext uri="{FF2B5EF4-FFF2-40B4-BE49-F238E27FC236}">
                          <a16:creationId xmlns:a16="http://schemas.microsoft.com/office/drawing/2014/main" id="{72832325-F7B8-47CC-90E8-201E8BC0FD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" y="2256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85076" name="Line 52">
                      <a:extLst>
                        <a:ext uri="{FF2B5EF4-FFF2-40B4-BE49-F238E27FC236}">
                          <a16:creationId xmlns:a16="http://schemas.microsoft.com/office/drawing/2014/main" id="{68D019FC-BEA9-4FF6-94F6-C909A71160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0" y="2304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85077" name="Line 53">
                      <a:extLst>
                        <a:ext uri="{FF2B5EF4-FFF2-40B4-BE49-F238E27FC236}">
                          <a16:creationId xmlns:a16="http://schemas.microsoft.com/office/drawing/2014/main" id="{D9430DB8-1601-4D2C-B115-02EF2735FA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" y="2400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85078" name="Line 54">
                      <a:extLst>
                        <a:ext uri="{FF2B5EF4-FFF2-40B4-BE49-F238E27FC236}">
                          <a16:creationId xmlns:a16="http://schemas.microsoft.com/office/drawing/2014/main" id="{2B5F9EBA-41B3-463E-9AF9-3D89C742738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0" y="2448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385079" name="Line 55">
                    <a:extLst>
                      <a:ext uri="{FF2B5EF4-FFF2-40B4-BE49-F238E27FC236}">
                        <a16:creationId xmlns:a16="http://schemas.microsoft.com/office/drawing/2014/main" id="{786B367A-77F0-4A8B-BC0F-397AB3F658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8" y="1381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385080" name="Line 56">
                    <a:extLst>
                      <a:ext uri="{FF2B5EF4-FFF2-40B4-BE49-F238E27FC236}">
                        <a16:creationId xmlns:a16="http://schemas.microsoft.com/office/drawing/2014/main" id="{8E0CD176-156F-439D-9850-875EB7C65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81"/>
                    <a:ext cx="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385081" name="Line 57">
                    <a:extLst>
                      <a:ext uri="{FF2B5EF4-FFF2-40B4-BE49-F238E27FC236}">
                        <a16:creationId xmlns:a16="http://schemas.microsoft.com/office/drawing/2014/main" id="{3F9FE28F-2D19-48B2-BA8D-1B6737551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98" y="1845"/>
                    <a:ext cx="0" cy="5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385082" name="Line 58">
                    <a:extLst>
                      <a:ext uri="{FF2B5EF4-FFF2-40B4-BE49-F238E27FC236}">
                        <a16:creationId xmlns:a16="http://schemas.microsoft.com/office/drawing/2014/main" id="{DF62AE6F-0EA2-4441-B114-1BB361FE5B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60" y="1845"/>
                    <a:ext cx="17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</p:grpSp>
        <p:sp>
          <p:nvSpPr>
            <p:cNvPr id="385083" name="Text Box 59">
              <a:extLst>
                <a:ext uri="{FF2B5EF4-FFF2-40B4-BE49-F238E27FC236}">
                  <a16:creationId xmlns:a16="http://schemas.microsoft.com/office/drawing/2014/main" id="{F576FF4C-5FDB-4679-B32B-2BDD156C8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6" y="122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1600" b="1"/>
                <a:t>5V</a:t>
              </a:r>
            </a:p>
          </p:txBody>
        </p:sp>
        <p:sp>
          <p:nvSpPr>
            <p:cNvPr id="385084" name="Oval 60">
              <a:extLst>
                <a:ext uri="{FF2B5EF4-FFF2-40B4-BE49-F238E27FC236}">
                  <a16:creationId xmlns:a16="http://schemas.microsoft.com/office/drawing/2014/main" id="{7489EEDC-574E-4636-83E4-D972F9D77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02"/>
              <a:ext cx="68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85085" name="Group 61">
            <a:extLst>
              <a:ext uri="{FF2B5EF4-FFF2-40B4-BE49-F238E27FC236}">
                <a16:creationId xmlns:a16="http://schemas.microsoft.com/office/drawing/2014/main" id="{98E882AD-A62D-4EAD-B1AD-35DA06118D8C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3197225"/>
            <a:ext cx="811212" cy="738188"/>
            <a:chOff x="367" y="2014"/>
            <a:chExt cx="511" cy="465"/>
          </a:xfrm>
        </p:grpSpPr>
        <p:sp>
          <p:nvSpPr>
            <p:cNvPr id="385086" name="Line 62">
              <a:extLst>
                <a:ext uri="{FF2B5EF4-FFF2-40B4-BE49-F238E27FC236}">
                  <a16:creationId xmlns:a16="http://schemas.microsoft.com/office/drawing/2014/main" id="{B32C13AC-6B7B-4744-960B-182733C2F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" y="247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5087" name="Line 63">
              <a:extLst>
                <a:ext uri="{FF2B5EF4-FFF2-40B4-BE49-F238E27FC236}">
                  <a16:creationId xmlns:a16="http://schemas.microsoft.com/office/drawing/2014/main" id="{4FD203CD-D6E2-4A03-83CF-D30A6ED53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014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5088" name="Line 64">
              <a:extLst>
                <a:ext uri="{FF2B5EF4-FFF2-40B4-BE49-F238E27FC236}">
                  <a16:creationId xmlns:a16="http://schemas.microsoft.com/office/drawing/2014/main" id="{FFD1A437-B570-4F63-A48D-FDF8E87DB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" y="2183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5089" name="Line 65">
              <a:extLst>
                <a:ext uri="{FF2B5EF4-FFF2-40B4-BE49-F238E27FC236}">
                  <a16:creationId xmlns:a16="http://schemas.microsoft.com/office/drawing/2014/main" id="{2C117D6A-09BA-496C-AD7B-975465F61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2226"/>
              <a:ext cx="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5090" name="Line 66">
              <a:extLst>
                <a:ext uri="{FF2B5EF4-FFF2-40B4-BE49-F238E27FC236}">
                  <a16:creationId xmlns:a16="http://schemas.microsoft.com/office/drawing/2014/main" id="{77E68FB3-07E7-4244-8E42-4BCC9A5DD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268"/>
              <a:ext cx="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5091" name="Line 67">
              <a:extLst>
                <a:ext uri="{FF2B5EF4-FFF2-40B4-BE49-F238E27FC236}">
                  <a16:creationId xmlns:a16="http://schemas.microsoft.com/office/drawing/2014/main" id="{A1C309CC-9424-4FD2-8FF2-B374E9630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" y="2014"/>
              <a:ext cx="0" cy="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5092" name="Line 68">
              <a:extLst>
                <a:ext uri="{FF2B5EF4-FFF2-40B4-BE49-F238E27FC236}">
                  <a16:creationId xmlns:a16="http://schemas.microsoft.com/office/drawing/2014/main" id="{870C4820-5E72-43B8-A54C-534952AE9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014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85093" name="Text Box 69">
            <a:extLst>
              <a:ext uri="{FF2B5EF4-FFF2-40B4-BE49-F238E27FC236}">
                <a16:creationId xmlns:a16="http://schemas.microsoft.com/office/drawing/2014/main" id="{DF77499F-35D8-4E6E-AFEF-963A6743B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385095" name="Text Box 71">
            <a:extLst>
              <a:ext uri="{FF2B5EF4-FFF2-40B4-BE49-F238E27FC236}">
                <a16:creationId xmlns:a16="http://schemas.microsoft.com/office/drawing/2014/main" id="{E3978ADB-C0CF-40D9-A035-747D4D61A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1778000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FF0000"/>
                </a:solidFill>
              </a:rPr>
              <a:t>S</a:t>
            </a:r>
            <a:r>
              <a:rPr lang="en-GB" altLang="en-US" sz="2000" b="1" baseline="-25000">
                <a:solidFill>
                  <a:srgbClr val="FF0000"/>
                </a:solidFill>
              </a:rPr>
              <a:t>2</a:t>
            </a:r>
            <a:r>
              <a:rPr lang="en-GB" altLang="en-US" sz="2000" b="1">
                <a:solidFill>
                  <a:srgbClr val="FF0000"/>
                </a:solidFill>
              </a:rPr>
              <a:t>   S</a:t>
            </a:r>
            <a:r>
              <a:rPr lang="en-GB" altLang="en-US" sz="2000" b="1" baseline="-25000">
                <a:solidFill>
                  <a:srgbClr val="FF0000"/>
                </a:solidFill>
              </a:rPr>
              <a:t>1</a:t>
            </a:r>
            <a:r>
              <a:rPr lang="en-GB" altLang="en-US" sz="2000" b="1">
                <a:solidFill>
                  <a:srgbClr val="FF0000"/>
                </a:solidFill>
              </a:rPr>
              <a:t>   S</a:t>
            </a:r>
            <a:r>
              <a:rPr lang="en-GB" altLang="en-US" sz="2000" b="1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5096" name="Text Box 72">
            <a:extLst>
              <a:ext uri="{FF2B5EF4-FFF2-40B4-BE49-F238E27FC236}">
                <a16:creationId xmlns:a16="http://schemas.microsoft.com/office/drawing/2014/main" id="{D4878C34-63A2-4C9C-91C6-852CE4AAF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4016375"/>
            <a:ext cx="407988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0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1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2</a:t>
            </a:r>
          </a:p>
        </p:txBody>
      </p:sp>
      <p:sp>
        <p:nvSpPr>
          <p:cNvPr id="385100" name="AutoShape 76">
            <a:extLst>
              <a:ext uri="{FF2B5EF4-FFF2-40B4-BE49-F238E27FC236}">
                <a16:creationId xmlns:a16="http://schemas.microsoft.com/office/drawing/2014/main" id="{0DCC4A3B-504D-4E7E-A193-29EE04950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4248150"/>
            <a:ext cx="2498725" cy="804863"/>
          </a:xfrm>
          <a:prstGeom prst="wedgeRoundRectCallout">
            <a:avLst>
              <a:gd name="adj1" fmla="val 5972"/>
              <a:gd name="adj2" fmla="val -61440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/>
              <a:t>Connect the rest of the inputs to ‘</a:t>
            </a:r>
            <a:r>
              <a:rPr lang="en-GB" altLang="en-US" sz="2000">
                <a:solidFill>
                  <a:srgbClr val="FF0000"/>
                </a:solidFill>
              </a:rPr>
              <a:t>0</a:t>
            </a:r>
            <a:r>
              <a:rPr lang="en-GB" altLang="en-US" sz="2000"/>
              <a:t>’.</a:t>
            </a:r>
          </a:p>
        </p:txBody>
      </p:sp>
      <p:sp>
        <p:nvSpPr>
          <p:cNvPr id="385101" name="Rectangle 77">
            <a:extLst>
              <a:ext uri="{FF2B5EF4-FFF2-40B4-BE49-F238E27FC236}">
                <a16:creationId xmlns:a16="http://schemas.microsoft.com/office/drawing/2014/main" id="{2E7DCAFB-D926-4299-995C-086049831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488" y="725488"/>
            <a:ext cx="7362825" cy="622300"/>
          </a:xfrm>
          <a:noFill/>
          <a:ln/>
        </p:spPr>
        <p:txBody>
          <a:bodyPr/>
          <a:lstStyle/>
          <a:p>
            <a:r>
              <a:rPr lang="en-GB" altLang="en-US" sz="3200">
                <a:solidFill>
                  <a:srgbClr val="5E51C1"/>
                </a:solidFill>
              </a:rPr>
              <a:t>MUX Applications: Logic Fn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>
            <a:extLst>
              <a:ext uri="{FF2B5EF4-FFF2-40B4-BE49-F238E27FC236}">
                <a16:creationId xmlns:a16="http://schemas.microsoft.com/office/drawing/2014/main" id="{851A7690-1007-4E80-AB87-10E57839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2" name="Slide Number Placeholder 4">
            <a:extLst>
              <a:ext uri="{FF2B5EF4-FFF2-40B4-BE49-F238E27FC236}">
                <a16:creationId xmlns:a16="http://schemas.microsoft.com/office/drawing/2014/main" id="{E6D42905-A38D-40FB-BB9D-26EA5C2C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D26A-23B8-440F-90E7-F2F9BFD59781}" type="slidenum">
              <a:rPr lang="en-GB" altLang="en-US"/>
              <a:pPr/>
              <a:t>94</a:t>
            </a:fld>
            <a:endParaRPr lang="en-GB" altLang="en-US" sz="1400"/>
          </a:p>
        </p:txBody>
      </p:sp>
      <p:sp>
        <p:nvSpPr>
          <p:cNvPr id="388098" name="Rectangle 2">
            <a:extLst>
              <a:ext uri="{FF2B5EF4-FFF2-40B4-BE49-F238E27FC236}">
                <a16:creationId xmlns:a16="http://schemas.microsoft.com/office/drawing/2014/main" id="{A0437286-901E-4945-B6B9-7C030370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087813" cy="1373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en-US" sz="2000" b="1"/>
          </a:p>
          <a:p>
            <a:r>
              <a:rPr lang="en-GB" altLang="en-US" sz="2000" b="1"/>
              <a:t>74151 MUX</a:t>
            </a:r>
          </a:p>
          <a:p>
            <a:endParaRPr lang="en-GB" altLang="en-US" sz="2000" b="1"/>
          </a:p>
        </p:txBody>
      </p:sp>
      <p:sp>
        <p:nvSpPr>
          <p:cNvPr id="388099" name="Oval 3">
            <a:extLst>
              <a:ext uri="{FF2B5EF4-FFF2-40B4-BE49-F238E27FC236}">
                <a16:creationId xmlns:a16="http://schemas.microsoft.com/office/drawing/2014/main" id="{71BD1DCA-09D3-4DD6-B0D4-DD29C3C7BE1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78744" y="3883819"/>
            <a:ext cx="114300" cy="84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8100" name="Line 4">
            <a:extLst>
              <a:ext uri="{FF2B5EF4-FFF2-40B4-BE49-F238E27FC236}">
                <a16:creationId xmlns:a16="http://schemas.microsoft.com/office/drawing/2014/main" id="{87D9C0F6-BCF3-45DF-85BE-FCF3E9FFB1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33705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8101" name="Line 5">
            <a:extLst>
              <a:ext uri="{FF2B5EF4-FFF2-40B4-BE49-F238E27FC236}">
                <a16:creationId xmlns:a16="http://schemas.microsoft.com/office/drawing/2014/main" id="{13B20E50-DF09-4333-99FB-E28E23B852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6720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8102" name="Line 6">
            <a:extLst>
              <a:ext uri="{FF2B5EF4-FFF2-40B4-BE49-F238E27FC236}">
                <a16:creationId xmlns:a16="http://schemas.microsoft.com/office/drawing/2014/main" id="{26829BAB-F6D9-4F6D-A025-C57131452C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94030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8103" name="Line 7">
            <a:extLst>
              <a:ext uri="{FF2B5EF4-FFF2-40B4-BE49-F238E27FC236}">
                <a16:creationId xmlns:a16="http://schemas.microsoft.com/office/drawing/2014/main" id="{86BAD5B4-DE51-4375-82EA-CA97C76CD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5075238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8104" name="Text Box 8">
            <a:extLst>
              <a:ext uri="{FF2B5EF4-FFF2-40B4-BE49-F238E27FC236}">
                <a16:creationId xmlns:a16="http://schemas.microsoft.com/office/drawing/2014/main" id="{2D1C38BF-0518-4BFA-B0F1-B0104BE07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5745163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388105" name="Oval 9">
            <a:extLst>
              <a:ext uri="{FF2B5EF4-FFF2-40B4-BE49-F238E27FC236}">
                <a16:creationId xmlns:a16="http://schemas.microsoft.com/office/drawing/2014/main" id="{B55BE13A-592E-4001-91B0-9E89DF21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130550"/>
            <a:ext cx="107950" cy="1349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8106" name="Text Box 10">
            <a:extLst>
              <a:ext uri="{FF2B5EF4-FFF2-40B4-BE49-F238E27FC236}">
                <a16:creationId xmlns:a16="http://schemas.microsoft.com/office/drawing/2014/main" id="{B705CB86-48AA-4341-A3E8-16113719B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52600"/>
            <a:ext cx="363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/>
              <a:t>Z = A/B/C + /AB/C + ABC</a:t>
            </a:r>
            <a:endParaRPr lang="en-GB" altLang="en-US"/>
          </a:p>
        </p:txBody>
      </p:sp>
      <p:sp>
        <p:nvSpPr>
          <p:cNvPr id="388107" name="Text Box 11">
            <a:extLst>
              <a:ext uri="{FF2B5EF4-FFF2-40B4-BE49-F238E27FC236}">
                <a16:creationId xmlns:a16="http://schemas.microsoft.com/office/drawing/2014/main" id="{490F3014-971C-420D-981C-94A3F0E2F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b="1"/>
              <a:t>E</a:t>
            </a:r>
          </a:p>
        </p:txBody>
      </p:sp>
      <p:grpSp>
        <p:nvGrpSpPr>
          <p:cNvPr id="388108" name="Group 12">
            <a:extLst>
              <a:ext uri="{FF2B5EF4-FFF2-40B4-BE49-F238E27FC236}">
                <a16:creationId xmlns:a16="http://schemas.microsoft.com/office/drawing/2014/main" id="{4631F53A-879A-46CA-8F42-98A98C6A0AFC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1943100"/>
            <a:ext cx="3248025" cy="1790700"/>
            <a:chOff x="1560" y="1224"/>
            <a:chExt cx="2046" cy="1128"/>
          </a:xfrm>
        </p:grpSpPr>
        <p:grpSp>
          <p:nvGrpSpPr>
            <p:cNvPr id="388109" name="Group 13">
              <a:extLst>
                <a:ext uri="{FF2B5EF4-FFF2-40B4-BE49-F238E27FC236}">
                  <a16:creationId xmlns:a16="http://schemas.microsoft.com/office/drawing/2014/main" id="{FA53A40B-6E71-4E20-99C2-9C241DBF5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0" y="1381"/>
              <a:ext cx="1806" cy="971"/>
              <a:chOff x="1560" y="1381"/>
              <a:chExt cx="1806" cy="971"/>
            </a:xfrm>
          </p:grpSpPr>
          <p:sp>
            <p:nvSpPr>
              <p:cNvPr id="388110" name="Line 14">
                <a:extLst>
                  <a:ext uri="{FF2B5EF4-FFF2-40B4-BE49-F238E27FC236}">
                    <a16:creationId xmlns:a16="http://schemas.microsoft.com/office/drawing/2014/main" id="{342D0A41-4D4E-44C8-B5BD-B8B82D70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8" y="1719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388111" name="Group 15">
                <a:extLst>
                  <a:ext uri="{FF2B5EF4-FFF2-40B4-BE49-F238E27FC236}">
                    <a16:creationId xmlns:a16="http://schemas.microsoft.com/office/drawing/2014/main" id="{E8E41181-0D6A-40FF-A250-94503B0E37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0" y="1381"/>
                <a:ext cx="1806" cy="971"/>
                <a:chOff x="1560" y="1381"/>
                <a:chExt cx="1806" cy="971"/>
              </a:xfrm>
            </p:grpSpPr>
            <p:sp>
              <p:nvSpPr>
                <p:cNvPr id="388112" name="Oval 16">
                  <a:extLst>
                    <a:ext uri="{FF2B5EF4-FFF2-40B4-BE49-F238E27FC236}">
                      <a16:creationId xmlns:a16="http://schemas.microsoft.com/office/drawing/2014/main" id="{E9021521-4D59-4950-AFA4-C19EF25824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803"/>
                  <a:ext cx="68" cy="8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grpSp>
              <p:nvGrpSpPr>
                <p:cNvPr id="388113" name="Group 17">
                  <a:extLst>
                    <a:ext uri="{FF2B5EF4-FFF2-40B4-BE49-F238E27FC236}">
                      <a16:creationId xmlns:a16="http://schemas.microsoft.com/office/drawing/2014/main" id="{F34606D5-A786-4EAC-AB86-7DEAACD64F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0" y="1381"/>
                  <a:ext cx="1806" cy="971"/>
                  <a:chOff x="1560" y="1381"/>
                  <a:chExt cx="1806" cy="971"/>
                </a:xfrm>
              </p:grpSpPr>
              <p:sp>
                <p:nvSpPr>
                  <p:cNvPr id="388114" name="Line 18">
                    <a:extLst>
                      <a:ext uri="{FF2B5EF4-FFF2-40B4-BE49-F238E27FC236}">
                        <a16:creationId xmlns:a16="http://schemas.microsoft.com/office/drawing/2014/main" id="{1FF209D1-220E-488D-B798-1C10982EFA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67" y="1845"/>
                    <a:ext cx="0" cy="49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388115" name="Line 19">
                    <a:extLst>
                      <a:ext uri="{FF2B5EF4-FFF2-40B4-BE49-F238E27FC236}">
                        <a16:creationId xmlns:a16="http://schemas.microsoft.com/office/drawing/2014/main" id="{6F0798DF-C9AA-4723-A02C-4E77EAEC58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60" y="1845"/>
                    <a:ext cx="1" cy="49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grpSp>
                <p:nvGrpSpPr>
                  <p:cNvPr id="388116" name="Group 20">
                    <a:extLst>
                      <a:ext uri="{FF2B5EF4-FFF2-40B4-BE49-F238E27FC236}">
                        <a16:creationId xmlns:a16="http://schemas.microsoft.com/office/drawing/2014/main" id="{892D41CF-7ECF-4F1B-B9B7-D953D6BE73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98" y="1465"/>
                    <a:ext cx="68" cy="254"/>
                    <a:chOff x="720" y="2112"/>
                    <a:chExt cx="96" cy="432"/>
                  </a:xfrm>
                </p:grpSpPr>
                <p:sp>
                  <p:nvSpPr>
                    <p:cNvPr id="388117" name="Line 21">
                      <a:extLst>
                        <a:ext uri="{FF2B5EF4-FFF2-40B4-BE49-F238E27FC236}">
                          <a16:creationId xmlns:a16="http://schemas.microsoft.com/office/drawing/2014/main" id="{324485C8-6935-49C5-ADC9-97DA1B84806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" y="2112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88118" name="Line 22">
                      <a:extLst>
                        <a:ext uri="{FF2B5EF4-FFF2-40B4-BE49-F238E27FC236}">
                          <a16:creationId xmlns:a16="http://schemas.microsoft.com/office/drawing/2014/main" id="{CFC7B344-A511-4414-BE27-6C5284121D7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0" y="2160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88119" name="Line 23">
                      <a:extLst>
                        <a:ext uri="{FF2B5EF4-FFF2-40B4-BE49-F238E27FC236}">
                          <a16:creationId xmlns:a16="http://schemas.microsoft.com/office/drawing/2014/main" id="{5EFF46B6-D0F5-4E00-8376-17E596F80C5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" y="2256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88120" name="Line 24">
                      <a:extLst>
                        <a:ext uri="{FF2B5EF4-FFF2-40B4-BE49-F238E27FC236}">
                          <a16:creationId xmlns:a16="http://schemas.microsoft.com/office/drawing/2014/main" id="{6F3D2E5B-37EF-4BA2-9823-6EF2B2AC040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0" y="2304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88121" name="Line 25">
                      <a:extLst>
                        <a:ext uri="{FF2B5EF4-FFF2-40B4-BE49-F238E27FC236}">
                          <a16:creationId xmlns:a16="http://schemas.microsoft.com/office/drawing/2014/main" id="{CF44465E-89CF-462A-AC64-E17A9749FC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" y="2400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388122" name="Line 26">
                      <a:extLst>
                        <a:ext uri="{FF2B5EF4-FFF2-40B4-BE49-F238E27FC236}">
                          <a16:creationId xmlns:a16="http://schemas.microsoft.com/office/drawing/2014/main" id="{82773AE8-490A-477E-9E28-C1194EDF1D4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0" y="2448"/>
                      <a:ext cx="9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388123" name="Line 27">
                    <a:extLst>
                      <a:ext uri="{FF2B5EF4-FFF2-40B4-BE49-F238E27FC236}">
                        <a16:creationId xmlns:a16="http://schemas.microsoft.com/office/drawing/2014/main" id="{19E9A792-831E-4B9D-B5C6-34D3A81198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8" y="1381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388124" name="Line 28">
                    <a:extLst>
                      <a:ext uri="{FF2B5EF4-FFF2-40B4-BE49-F238E27FC236}">
                        <a16:creationId xmlns:a16="http://schemas.microsoft.com/office/drawing/2014/main" id="{23FD77C2-3656-4C8D-93EF-A7839BEBCF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81"/>
                    <a:ext cx="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388125" name="Line 29">
                    <a:extLst>
                      <a:ext uri="{FF2B5EF4-FFF2-40B4-BE49-F238E27FC236}">
                        <a16:creationId xmlns:a16="http://schemas.microsoft.com/office/drawing/2014/main" id="{45E5F96D-0909-42D9-A009-8BD68ABD54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98" y="1845"/>
                    <a:ext cx="0" cy="5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388126" name="Line 30">
                    <a:extLst>
                      <a:ext uri="{FF2B5EF4-FFF2-40B4-BE49-F238E27FC236}">
                        <a16:creationId xmlns:a16="http://schemas.microsoft.com/office/drawing/2014/main" id="{CE2370D1-5287-482D-B287-3A08D93E1A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60" y="1845"/>
                    <a:ext cx="17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</p:grpSp>
        <p:sp>
          <p:nvSpPr>
            <p:cNvPr id="388127" name="Text Box 31">
              <a:extLst>
                <a:ext uri="{FF2B5EF4-FFF2-40B4-BE49-F238E27FC236}">
                  <a16:creationId xmlns:a16="http://schemas.microsoft.com/office/drawing/2014/main" id="{E56DC5F5-021E-42B5-B156-FE78312DE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6" y="122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1600" b="1"/>
                <a:t>5V</a:t>
              </a:r>
            </a:p>
          </p:txBody>
        </p:sp>
        <p:sp>
          <p:nvSpPr>
            <p:cNvPr id="388128" name="Oval 32">
              <a:extLst>
                <a:ext uri="{FF2B5EF4-FFF2-40B4-BE49-F238E27FC236}">
                  <a16:creationId xmlns:a16="http://schemas.microsoft.com/office/drawing/2014/main" id="{14CC96D9-702C-4905-AC29-9E972C42D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02"/>
              <a:ext cx="68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88129" name="Group 33">
            <a:extLst>
              <a:ext uri="{FF2B5EF4-FFF2-40B4-BE49-F238E27FC236}">
                <a16:creationId xmlns:a16="http://schemas.microsoft.com/office/drawing/2014/main" id="{92829397-E92B-4D04-AA6A-D73DBBD70A26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3197225"/>
            <a:ext cx="811212" cy="738188"/>
            <a:chOff x="367" y="2014"/>
            <a:chExt cx="511" cy="465"/>
          </a:xfrm>
        </p:grpSpPr>
        <p:sp>
          <p:nvSpPr>
            <p:cNvPr id="388130" name="Line 34">
              <a:extLst>
                <a:ext uri="{FF2B5EF4-FFF2-40B4-BE49-F238E27FC236}">
                  <a16:creationId xmlns:a16="http://schemas.microsoft.com/office/drawing/2014/main" id="{0FD084FD-0967-4C62-A706-BA07C8F24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" y="247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31" name="Line 35">
              <a:extLst>
                <a:ext uri="{FF2B5EF4-FFF2-40B4-BE49-F238E27FC236}">
                  <a16:creationId xmlns:a16="http://schemas.microsoft.com/office/drawing/2014/main" id="{61210F3B-DF6A-4DB6-9B0E-999746A3C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014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32" name="Line 36">
              <a:extLst>
                <a:ext uri="{FF2B5EF4-FFF2-40B4-BE49-F238E27FC236}">
                  <a16:creationId xmlns:a16="http://schemas.microsoft.com/office/drawing/2014/main" id="{B32A7835-5F02-4F00-9DFE-F1645AD71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" y="2183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33" name="Line 37">
              <a:extLst>
                <a:ext uri="{FF2B5EF4-FFF2-40B4-BE49-F238E27FC236}">
                  <a16:creationId xmlns:a16="http://schemas.microsoft.com/office/drawing/2014/main" id="{F821586E-30C2-4E30-8EBA-2FB020E63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2226"/>
              <a:ext cx="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34" name="Line 38">
              <a:extLst>
                <a:ext uri="{FF2B5EF4-FFF2-40B4-BE49-F238E27FC236}">
                  <a16:creationId xmlns:a16="http://schemas.microsoft.com/office/drawing/2014/main" id="{FDA54220-871A-4B17-9AB3-60FDBBE5C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268"/>
              <a:ext cx="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35" name="Line 39">
              <a:extLst>
                <a:ext uri="{FF2B5EF4-FFF2-40B4-BE49-F238E27FC236}">
                  <a16:creationId xmlns:a16="http://schemas.microsoft.com/office/drawing/2014/main" id="{B903A6E8-A7F3-49FA-B576-288285D0A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" y="2014"/>
              <a:ext cx="0" cy="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36" name="Line 40">
              <a:extLst>
                <a:ext uri="{FF2B5EF4-FFF2-40B4-BE49-F238E27FC236}">
                  <a16:creationId xmlns:a16="http://schemas.microsoft.com/office/drawing/2014/main" id="{5E436083-F1D8-42EA-A180-D72351690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014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88137" name="Text Box 41">
            <a:extLst>
              <a:ext uri="{FF2B5EF4-FFF2-40B4-BE49-F238E27FC236}">
                <a16:creationId xmlns:a16="http://schemas.microsoft.com/office/drawing/2014/main" id="{063CCC5A-F961-4F73-B982-980F865A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388139" name="AutoShape 43">
            <a:extLst>
              <a:ext uri="{FF2B5EF4-FFF2-40B4-BE49-F238E27FC236}">
                <a16:creationId xmlns:a16="http://schemas.microsoft.com/office/drawing/2014/main" id="{6C42DD76-599D-4826-8C12-408C3D9F6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3130550"/>
            <a:ext cx="2016125" cy="1325563"/>
          </a:xfrm>
          <a:prstGeom prst="wedgeRoundRectCallout">
            <a:avLst>
              <a:gd name="adj1" fmla="val -38583"/>
              <a:gd name="adj2" fmla="val -66528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/>
              <a:t>This implementationneeds only </a:t>
            </a:r>
            <a:r>
              <a:rPr lang="en-GB" altLang="en-US" sz="2000">
                <a:solidFill>
                  <a:srgbClr val="FF0000"/>
                </a:solidFill>
              </a:rPr>
              <a:t>1</a:t>
            </a:r>
            <a:r>
              <a:rPr lang="en-GB" altLang="en-US" sz="2000"/>
              <a:t> IC.</a:t>
            </a:r>
          </a:p>
        </p:txBody>
      </p:sp>
      <p:sp>
        <p:nvSpPr>
          <p:cNvPr id="388140" name="Text Box 44">
            <a:extLst>
              <a:ext uri="{FF2B5EF4-FFF2-40B4-BE49-F238E27FC236}">
                <a16:creationId xmlns:a16="http://schemas.microsoft.com/office/drawing/2014/main" id="{092E22EF-D812-4D26-AC6D-18FDEEDA8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4054475"/>
            <a:ext cx="36830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A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B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C</a:t>
            </a:r>
          </a:p>
        </p:txBody>
      </p:sp>
      <p:sp>
        <p:nvSpPr>
          <p:cNvPr id="388141" name="Text Box 45">
            <a:extLst>
              <a:ext uri="{FF2B5EF4-FFF2-40B4-BE49-F238E27FC236}">
                <a16:creationId xmlns:a16="http://schemas.microsoft.com/office/drawing/2014/main" id="{E04A2B7C-78C2-4977-BE57-ECD05AAB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3762375"/>
            <a:ext cx="3709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 I</a:t>
            </a:r>
            <a:r>
              <a:rPr lang="en-GB" altLang="en-US" sz="2000" b="1" baseline="-25000"/>
              <a:t>0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1     </a:t>
            </a:r>
            <a:r>
              <a:rPr lang="en-GB" altLang="en-US" sz="2000" b="1"/>
              <a:t> I</a:t>
            </a:r>
            <a:r>
              <a:rPr lang="en-GB" altLang="en-US" sz="2000" b="1" baseline="-25000"/>
              <a:t>2  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3 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4       </a:t>
            </a:r>
            <a:r>
              <a:rPr lang="en-GB" altLang="en-US" sz="2000" b="1"/>
              <a:t> I</a:t>
            </a:r>
            <a:r>
              <a:rPr lang="en-GB" altLang="en-US" sz="2000" b="1" baseline="-25000"/>
              <a:t>5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6      </a:t>
            </a:r>
            <a:r>
              <a:rPr lang="en-GB" altLang="en-US" sz="2000" b="1"/>
              <a:t>I</a:t>
            </a:r>
            <a:r>
              <a:rPr lang="en-GB" altLang="en-US" sz="2000" b="1" baseline="-25000"/>
              <a:t>7</a:t>
            </a:r>
          </a:p>
        </p:txBody>
      </p:sp>
      <p:sp>
        <p:nvSpPr>
          <p:cNvPr id="388142" name="Text Box 46">
            <a:extLst>
              <a:ext uri="{FF2B5EF4-FFF2-40B4-BE49-F238E27FC236}">
                <a16:creationId xmlns:a16="http://schemas.microsoft.com/office/drawing/2014/main" id="{B0868B1E-A188-44FF-A7DE-CF7EE6BDC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4016375"/>
            <a:ext cx="407988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0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1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2</a:t>
            </a:r>
          </a:p>
        </p:txBody>
      </p:sp>
      <p:grpSp>
        <p:nvGrpSpPr>
          <p:cNvPr id="388143" name="Group 47">
            <a:extLst>
              <a:ext uri="{FF2B5EF4-FFF2-40B4-BE49-F238E27FC236}">
                <a16:creationId xmlns:a16="http://schemas.microsoft.com/office/drawing/2014/main" id="{1A0E0C49-6A6D-4AE5-B174-F9942F785FF3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3130550"/>
            <a:ext cx="3784600" cy="852488"/>
            <a:chOff x="640" y="1972"/>
            <a:chExt cx="2384" cy="537"/>
          </a:xfrm>
        </p:grpSpPr>
        <p:sp>
          <p:nvSpPr>
            <p:cNvPr id="388144" name="Oval 48">
              <a:extLst>
                <a:ext uri="{FF2B5EF4-FFF2-40B4-BE49-F238E27FC236}">
                  <a16:creationId xmlns:a16="http://schemas.microsoft.com/office/drawing/2014/main" id="{84CABD7D-BAB4-4DAA-96DA-5D1C892156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9" y="2446"/>
              <a:ext cx="72" cy="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8145" name="Line 49">
              <a:extLst>
                <a:ext uri="{FF2B5EF4-FFF2-40B4-BE49-F238E27FC236}">
                  <a16:creationId xmlns:a16="http://schemas.microsoft.com/office/drawing/2014/main" id="{C847BC7D-B221-4E85-8853-F1088A36F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02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46" name="Line 50">
              <a:extLst>
                <a:ext uri="{FF2B5EF4-FFF2-40B4-BE49-F238E27FC236}">
                  <a16:creationId xmlns:a16="http://schemas.microsoft.com/office/drawing/2014/main" id="{90CCCD34-4E02-495C-99FF-640D89219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038"/>
              <a:ext cx="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47" name="Line 51">
              <a:extLst>
                <a:ext uri="{FF2B5EF4-FFF2-40B4-BE49-F238E27FC236}">
                  <a16:creationId xmlns:a16="http://schemas.microsoft.com/office/drawing/2014/main" id="{764480DB-6C05-4F3A-A4E5-A9E8797A3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022"/>
              <a:ext cx="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48" name="Line 52">
              <a:extLst>
                <a:ext uri="{FF2B5EF4-FFF2-40B4-BE49-F238E27FC236}">
                  <a16:creationId xmlns:a16="http://schemas.microsoft.com/office/drawing/2014/main" id="{9D5A194C-9FA8-4A1E-960B-77EF3FB87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" y="2022"/>
              <a:ext cx="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49" name="Line 53">
              <a:extLst>
                <a:ext uri="{FF2B5EF4-FFF2-40B4-BE49-F238E27FC236}">
                  <a16:creationId xmlns:a16="http://schemas.microsoft.com/office/drawing/2014/main" id="{434CE32A-E932-462D-9522-4DD9A8C24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30"/>
              <a:ext cx="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50" name="Line 54">
              <a:extLst>
                <a:ext uri="{FF2B5EF4-FFF2-40B4-BE49-F238E27FC236}">
                  <a16:creationId xmlns:a16="http://schemas.microsoft.com/office/drawing/2014/main" id="{6EA68419-BA72-42CE-8F4E-A9B43F5C2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0" y="2022"/>
              <a:ext cx="1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8151" name="Oval 55">
              <a:extLst>
                <a:ext uri="{FF2B5EF4-FFF2-40B4-BE49-F238E27FC236}">
                  <a16:creationId xmlns:a16="http://schemas.microsoft.com/office/drawing/2014/main" id="{0DC0188B-96FB-479A-9570-E6DB2F2CD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1980"/>
              <a:ext cx="68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8152" name="Oval 56">
              <a:extLst>
                <a:ext uri="{FF2B5EF4-FFF2-40B4-BE49-F238E27FC236}">
                  <a16:creationId xmlns:a16="http://schemas.microsoft.com/office/drawing/2014/main" id="{520FDBA5-F27C-4B1E-BB70-8F0A47AB6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980"/>
              <a:ext cx="69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8153" name="Oval 57">
              <a:extLst>
                <a:ext uri="{FF2B5EF4-FFF2-40B4-BE49-F238E27FC236}">
                  <a16:creationId xmlns:a16="http://schemas.microsoft.com/office/drawing/2014/main" id="{F8ABA226-6334-43C9-8EDD-54AB4452B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1980"/>
              <a:ext cx="68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8154" name="Oval 58">
              <a:extLst>
                <a:ext uri="{FF2B5EF4-FFF2-40B4-BE49-F238E27FC236}">
                  <a16:creationId xmlns:a16="http://schemas.microsoft.com/office/drawing/2014/main" id="{35C459B8-1607-41C2-A67B-F867FDAA3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1980"/>
              <a:ext cx="68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8155" name="Oval 59">
              <a:extLst>
                <a:ext uri="{FF2B5EF4-FFF2-40B4-BE49-F238E27FC236}">
                  <a16:creationId xmlns:a16="http://schemas.microsoft.com/office/drawing/2014/main" id="{49049945-0C1D-4960-A206-13E24C4FC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1972"/>
              <a:ext cx="68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8156" name="Text Box 60">
              <a:extLst>
                <a:ext uri="{FF2B5EF4-FFF2-40B4-BE49-F238E27FC236}">
                  <a16:creationId xmlns:a16="http://schemas.microsoft.com/office/drawing/2014/main" id="{FC788F98-B495-4503-A376-788096EFA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56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altLang="en-US" b="1"/>
                <a:t>E</a:t>
              </a:r>
            </a:p>
          </p:txBody>
        </p:sp>
      </p:grpSp>
      <p:sp>
        <p:nvSpPr>
          <p:cNvPr id="388158" name="Rectangle 62">
            <a:extLst>
              <a:ext uri="{FF2B5EF4-FFF2-40B4-BE49-F238E27FC236}">
                <a16:creationId xmlns:a16="http://schemas.microsoft.com/office/drawing/2014/main" id="{DE81A229-951E-4B00-9F84-7BAE7B3CD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488" y="725488"/>
            <a:ext cx="7362825" cy="622300"/>
          </a:xfrm>
          <a:noFill/>
          <a:ln/>
        </p:spPr>
        <p:txBody>
          <a:bodyPr/>
          <a:lstStyle/>
          <a:p>
            <a:r>
              <a:rPr lang="en-GB" altLang="en-US" sz="3200">
                <a:solidFill>
                  <a:srgbClr val="5E51C1"/>
                </a:solidFill>
              </a:rPr>
              <a:t>MUX Applications: Logic Fn Generation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60D64F-EA70-40DF-B4BE-86A87AFE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C423682-D06E-428F-A311-5E1D7870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DDE0-D6DD-4362-A584-487B3DD04DB5}" type="slidenum">
              <a:rPr lang="en-GB" altLang="en-US"/>
              <a:pPr/>
              <a:t>95</a:t>
            </a:fld>
            <a:endParaRPr lang="en-GB" altLang="en-US" sz="1400"/>
          </a:p>
        </p:txBody>
      </p:sp>
      <p:sp>
        <p:nvSpPr>
          <p:cNvPr id="348163" name="Text Box 3">
            <a:extLst>
              <a:ext uri="{FF2B5EF4-FFF2-40B4-BE49-F238E27FC236}">
                <a16:creationId xmlns:a16="http://schemas.microsoft.com/office/drawing/2014/main" id="{D494BD53-2E22-4695-BA64-80A3B3F5B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1838325"/>
            <a:ext cx="6096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arenBoth"/>
            </a:pPr>
            <a:r>
              <a:rPr lang="en-GB" altLang="en-US" sz="2000" b="1">
                <a:solidFill>
                  <a:srgbClr val="2D953C"/>
                </a:solidFill>
              </a:rPr>
              <a:t>(optional)</a:t>
            </a:r>
            <a:r>
              <a:rPr lang="en-GB" altLang="en-US" sz="1200" b="1">
                <a:solidFill>
                  <a:srgbClr val="2D953C"/>
                </a:solidFill>
              </a:rPr>
              <a:t>  </a:t>
            </a:r>
            <a:r>
              <a:rPr lang="en-GB" altLang="en-US" sz="2000" b="1">
                <a:solidFill>
                  <a:srgbClr val="2D953C"/>
                </a:solidFill>
              </a:rPr>
              <a:t>Draw up the truth table </a:t>
            </a:r>
          </a:p>
          <a:p>
            <a:pPr>
              <a:spcBef>
                <a:spcPct val="50000"/>
              </a:spcBef>
              <a:buFontTx/>
              <a:buAutoNum type="arabicParenBoth"/>
            </a:pPr>
            <a:r>
              <a:rPr lang="en-GB" altLang="en-US" sz="2000" b="1">
                <a:solidFill>
                  <a:srgbClr val="2D953C"/>
                </a:solidFill>
              </a:rPr>
              <a:t>For each product term (which produces a ‘1’), connect corresponding MUX data input to HIGH</a:t>
            </a:r>
          </a:p>
          <a:p>
            <a:pPr>
              <a:spcBef>
                <a:spcPct val="50000"/>
              </a:spcBef>
            </a:pPr>
            <a:r>
              <a:rPr lang="en-GB" altLang="en-US" sz="2000" b="1">
                <a:solidFill>
                  <a:srgbClr val="2D953C"/>
                </a:solidFill>
              </a:rPr>
              <a:t>(3)	Connect remaining MUX inputs to LOW</a:t>
            </a:r>
          </a:p>
        </p:txBody>
      </p:sp>
      <p:sp>
        <p:nvSpPr>
          <p:cNvPr id="348168" name="Text Box 8">
            <a:extLst>
              <a:ext uri="{FF2B5EF4-FFF2-40B4-BE49-F238E27FC236}">
                <a16:creationId xmlns:a16="http://schemas.microsoft.com/office/drawing/2014/main" id="{C62162FC-2B2C-4EE4-9A7B-7C4B336B8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348169" name="Text Box 9">
            <a:extLst>
              <a:ext uri="{FF2B5EF4-FFF2-40B4-BE49-F238E27FC236}">
                <a16:creationId xmlns:a16="http://schemas.microsoft.com/office/drawing/2014/main" id="{44522F6B-166E-42CD-B554-FEB3D06D4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1084263"/>
            <a:ext cx="7342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/>
              <a:t>Summary of steps: Expression containing only </a:t>
            </a:r>
            <a:r>
              <a:rPr lang="en-GB" altLang="en-US" sz="2400" b="1">
                <a:solidFill>
                  <a:srgbClr val="D83289"/>
                </a:solidFill>
              </a:rPr>
              <a:t>3</a:t>
            </a:r>
            <a:r>
              <a:rPr lang="en-GB" altLang="en-US" sz="2400" b="1"/>
              <a:t> inputs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75D3B96-CC10-4887-B1E3-BF2507A2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4954102-E105-4358-B541-779164F5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99D3-79D7-4F9F-AF44-3640BF63A43A}" type="slidenum">
              <a:rPr lang="en-GB" altLang="en-US"/>
              <a:pPr/>
              <a:t>96</a:t>
            </a:fld>
            <a:endParaRPr lang="en-GB" altLang="en-US" sz="1400"/>
          </a:p>
        </p:txBody>
      </p:sp>
      <p:sp>
        <p:nvSpPr>
          <p:cNvPr id="303106" name="Text Box 2">
            <a:extLst>
              <a:ext uri="{FF2B5EF4-FFF2-40B4-BE49-F238E27FC236}">
                <a16:creationId xmlns:a16="http://schemas.microsoft.com/office/drawing/2014/main" id="{7CA61521-0982-4F51-936F-37FBD4A09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850900"/>
            <a:ext cx="719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b="1">
                <a:solidFill>
                  <a:srgbClr val="786DCB"/>
                </a:solidFill>
              </a:rPr>
              <a:t>Implement Z = /AB/C + AC + /B using 74LS151 MUX</a:t>
            </a:r>
          </a:p>
        </p:txBody>
      </p:sp>
      <p:grpSp>
        <p:nvGrpSpPr>
          <p:cNvPr id="303107" name="Group 3">
            <a:extLst>
              <a:ext uri="{FF2B5EF4-FFF2-40B4-BE49-F238E27FC236}">
                <a16:creationId xmlns:a16="http://schemas.microsoft.com/office/drawing/2014/main" id="{A3156503-B1B6-4684-BEF6-53A5DB305D58}"/>
              </a:ext>
            </a:extLst>
          </p:cNvPr>
          <p:cNvGrpSpPr>
            <a:grpSpLocks/>
          </p:cNvGrpSpPr>
          <p:nvPr/>
        </p:nvGrpSpPr>
        <p:grpSpPr bwMode="auto">
          <a:xfrm>
            <a:off x="530225" y="793750"/>
            <a:ext cx="652463" cy="657225"/>
            <a:chOff x="1020" y="1344"/>
            <a:chExt cx="411" cy="414"/>
          </a:xfrm>
        </p:grpSpPr>
        <p:sp>
          <p:nvSpPr>
            <p:cNvPr id="303108" name="Rectangle 4">
              <a:extLst>
                <a:ext uri="{FF2B5EF4-FFF2-40B4-BE49-F238E27FC236}">
                  <a16:creationId xmlns:a16="http://schemas.microsoft.com/office/drawing/2014/main" id="{181C4566-9E24-434A-8ECD-8EBB97B18E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3109" name="AutoShape 5">
              <a:extLst>
                <a:ext uri="{FF2B5EF4-FFF2-40B4-BE49-F238E27FC236}">
                  <a16:creationId xmlns:a16="http://schemas.microsoft.com/office/drawing/2014/main" id="{A8ABD366-E86E-40EB-97D3-272C90D640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3110" name="Line 6">
              <a:extLst>
                <a:ext uri="{FF2B5EF4-FFF2-40B4-BE49-F238E27FC236}">
                  <a16:creationId xmlns:a16="http://schemas.microsoft.com/office/drawing/2014/main" id="{E5B2F704-B17C-47FB-9822-A7C5663C1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03111" name="Text Box 7">
            <a:extLst>
              <a:ext uri="{FF2B5EF4-FFF2-40B4-BE49-F238E27FC236}">
                <a16:creationId xmlns:a16="http://schemas.microsoft.com/office/drawing/2014/main" id="{F787300C-9E0D-400E-95E5-113AE3242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303123" name="Text Box 19">
            <a:extLst>
              <a:ext uri="{FF2B5EF4-FFF2-40B4-BE49-F238E27FC236}">
                <a16:creationId xmlns:a16="http://schemas.microsoft.com/office/drawing/2014/main" id="{8F0A0906-6DBC-4B4C-8080-1F98513DD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2311400"/>
            <a:ext cx="287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b="1">
                <a:solidFill>
                  <a:srgbClr val="786DCB"/>
                </a:solidFill>
              </a:rPr>
              <a:t>Try another exercise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29FCD1E3-656A-4453-96D4-8B4D6A9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E2712101-1381-435E-A7BE-DD18D6B1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973-DFBE-4C65-B4E6-CE98B7AC2D9C}" type="slidenum">
              <a:rPr lang="en-GB" altLang="en-US"/>
              <a:pPr/>
              <a:t>97</a:t>
            </a:fld>
            <a:endParaRPr lang="en-GB" altLang="en-US" sz="1400"/>
          </a:p>
        </p:txBody>
      </p:sp>
      <p:sp>
        <p:nvSpPr>
          <p:cNvPr id="389122" name="Text Box 2">
            <a:extLst>
              <a:ext uri="{FF2B5EF4-FFF2-40B4-BE49-F238E27FC236}">
                <a16:creationId xmlns:a16="http://schemas.microsoft.com/office/drawing/2014/main" id="{BA5A0E49-C7F4-4160-A0D3-BB406CB0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1295400"/>
            <a:ext cx="719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b="1">
                <a:solidFill>
                  <a:srgbClr val="786DCB"/>
                </a:solidFill>
              </a:rPr>
              <a:t>Implement Z = /AB/C + AC + /B using 74LS151 MUX</a:t>
            </a:r>
          </a:p>
        </p:txBody>
      </p:sp>
      <p:grpSp>
        <p:nvGrpSpPr>
          <p:cNvPr id="389123" name="Group 3">
            <a:extLst>
              <a:ext uri="{FF2B5EF4-FFF2-40B4-BE49-F238E27FC236}">
                <a16:creationId xmlns:a16="http://schemas.microsoft.com/office/drawing/2014/main" id="{9407C72B-653F-49C1-98D4-B3F4B5340F50}"/>
              </a:ext>
            </a:extLst>
          </p:cNvPr>
          <p:cNvGrpSpPr>
            <a:grpSpLocks/>
          </p:cNvGrpSpPr>
          <p:nvPr/>
        </p:nvGrpSpPr>
        <p:grpSpPr bwMode="auto">
          <a:xfrm>
            <a:off x="238125" y="1174750"/>
            <a:ext cx="652463" cy="657225"/>
            <a:chOff x="1020" y="1344"/>
            <a:chExt cx="411" cy="414"/>
          </a:xfrm>
        </p:grpSpPr>
        <p:sp>
          <p:nvSpPr>
            <p:cNvPr id="389124" name="Rectangle 4">
              <a:extLst>
                <a:ext uri="{FF2B5EF4-FFF2-40B4-BE49-F238E27FC236}">
                  <a16:creationId xmlns:a16="http://schemas.microsoft.com/office/drawing/2014/main" id="{95C6DFD4-CA5A-4E76-B1B8-F59F7105FB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125" name="AutoShape 5">
              <a:extLst>
                <a:ext uri="{FF2B5EF4-FFF2-40B4-BE49-F238E27FC236}">
                  <a16:creationId xmlns:a16="http://schemas.microsoft.com/office/drawing/2014/main" id="{926E9093-594E-45A8-A838-C58CD63512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9126" name="Line 6">
              <a:extLst>
                <a:ext uri="{FF2B5EF4-FFF2-40B4-BE49-F238E27FC236}">
                  <a16:creationId xmlns:a16="http://schemas.microsoft.com/office/drawing/2014/main" id="{D4FD585E-6C1B-4EF8-9424-AAAB2C0BC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89127" name="Text Box 7">
            <a:extLst>
              <a:ext uri="{FF2B5EF4-FFF2-40B4-BE49-F238E27FC236}">
                <a16:creationId xmlns:a16="http://schemas.microsoft.com/office/drawing/2014/main" id="{76CC047B-DB31-473D-8078-C4176A094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389129" name="Text Box 9">
            <a:extLst>
              <a:ext uri="{FF2B5EF4-FFF2-40B4-BE49-F238E27FC236}">
                <a16:creationId xmlns:a16="http://schemas.microsoft.com/office/drawing/2014/main" id="{1AED9D0B-F8AF-4333-85E0-2EC4B0D64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09800"/>
            <a:ext cx="2378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C     B    A        Z</a:t>
            </a:r>
          </a:p>
        </p:txBody>
      </p:sp>
      <p:sp>
        <p:nvSpPr>
          <p:cNvPr id="389130" name="Line 10">
            <a:extLst>
              <a:ext uri="{FF2B5EF4-FFF2-40B4-BE49-F238E27FC236}">
                <a16:creationId xmlns:a16="http://schemas.microsoft.com/office/drawing/2014/main" id="{29D9E0CB-2362-4C9E-A178-10D7646C6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2300288"/>
            <a:ext cx="15875" cy="3414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9131" name="Text Box 11">
            <a:extLst>
              <a:ext uri="{FF2B5EF4-FFF2-40B4-BE49-F238E27FC236}">
                <a16:creationId xmlns:a16="http://schemas.microsoft.com/office/drawing/2014/main" id="{2B2B3E81-A6B0-4FEC-8D53-CBB3CBB81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768600"/>
            <a:ext cx="1962150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0     0      0         1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0     0      1         1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0     1      0         1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0     1      1         0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1     0      0         1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1     0      1         1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1     1      0         0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1     1      1         1</a:t>
            </a:r>
          </a:p>
        </p:txBody>
      </p:sp>
      <p:sp>
        <p:nvSpPr>
          <p:cNvPr id="389132" name="Line 12">
            <a:extLst>
              <a:ext uri="{FF2B5EF4-FFF2-40B4-BE49-F238E27FC236}">
                <a16:creationId xmlns:a16="http://schemas.microsoft.com/office/drawing/2014/main" id="{CE9CE78D-C511-44B8-927E-A684B0522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0" y="2628900"/>
            <a:ext cx="242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9133" name="AutoShape 13">
            <a:extLst>
              <a:ext uri="{FF2B5EF4-FFF2-40B4-BE49-F238E27FC236}">
                <a16:creationId xmlns:a16="http://schemas.microsoft.com/office/drawing/2014/main" id="{C422CDFC-1518-46CB-9A46-35FBD8E9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2012950"/>
            <a:ext cx="3032125" cy="1096963"/>
          </a:xfrm>
          <a:prstGeom prst="wedgeRoundRectCallout">
            <a:avLst>
              <a:gd name="adj1" fmla="val 63560"/>
              <a:gd name="adj2" fmla="val -13241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/>
              <a:t>Truth table based on the output expression:</a:t>
            </a:r>
          </a:p>
        </p:txBody>
      </p:sp>
      <p:sp>
        <p:nvSpPr>
          <p:cNvPr id="389134" name="Line 14">
            <a:extLst>
              <a:ext uri="{FF2B5EF4-FFF2-40B4-BE49-F238E27FC236}">
                <a16:creationId xmlns:a16="http://schemas.microsoft.com/office/drawing/2014/main" id="{AB8D3D42-3940-4EAA-9A30-98A0A7936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5800" y="1701800"/>
            <a:ext cx="787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9135" name="Rectangle 15">
            <a:extLst>
              <a:ext uri="{FF2B5EF4-FFF2-40B4-BE49-F238E27FC236}">
                <a16:creationId xmlns:a16="http://schemas.microsoft.com/office/drawing/2014/main" id="{4B9E962A-84A7-41DB-9275-6D6DF2B2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3530600"/>
            <a:ext cx="2197100" cy="2159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9136" name="Line 16">
            <a:extLst>
              <a:ext uri="{FF2B5EF4-FFF2-40B4-BE49-F238E27FC236}">
                <a16:creationId xmlns:a16="http://schemas.microsoft.com/office/drawing/2014/main" id="{C98B1C66-452A-455A-BC66-8F61AADE2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0" y="1701800"/>
            <a:ext cx="495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9137" name="Rectangle 17">
            <a:extLst>
              <a:ext uri="{FF2B5EF4-FFF2-40B4-BE49-F238E27FC236}">
                <a16:creationId xmlns:a16="http://schemas.microsoft.com/office/drawing/2014/main" id="{1513B1EA-E454-4ABA-AF22-390027C2F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4610100"/>
            <a:ext cx="2197100" cy="228600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9138" name="Rectangle 18">
            <a:extLst>
              <a:ext uri="{FF2B5EF4-FFF2-40B4-BE49-F238E27FC236}">
                <a16:creationId xmlns:a16="http://schemas.microsoft.com/office/drawing/2014/main" id="{F9A8548F-0A13-451D-BCBE-9EE898E66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72100"/>
            <a:ext cx="2197100" cy="215900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9139" name="Line 19">
            <a:extLst>
              <a:ext uri="{FF2B5EF4-FFF2-40B4-BE49-F238E27FC236}">
                <a16:creationId xmlns:a16="http://schemas.microsoft.com/office/drawing/2014/main" id="{74A7E0BE-1BE3-41AB-919F-6E4C13E1B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76400"/>
            <a:ext cx="4826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9140" name="Rectangle 20">
            <a:extLst>
              <a:ext uri="{FF2B5EF4-FFF2-40B4-BE49-F238E27FC236}">
                <a16:creationId xmlns:a16="http://schemas.microsoft.com/office/drawing/2014/main" id="{26E7F505-AB14-48A1-ACBA-2B17E269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2794000"/>
            <a:ext cx="2197100" cy="241300"/>
          </a:xfrm>
          <a:prstGeom prst="rect">
            <a:avLst/>
          </a:prstGeom>
          <a:noFill/>
          <a:ln w="1905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9141" name="Rectangle 21">
            <a:extLst>
              <a:ext uri="{FF2B5EF4-FFF2-40B4-BE49-F238E27FC236}">
                <a16:creationId xmlns:a16="http://schemas.microsoft.com/office/drawing/2014/main" id="{1DC4CEE4-15B1-46B7-824B-51EC9CA31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162300"/>
            <a:ext cx="2197100" cy="241300"/>
          </a:xfrm>
          <a:prstGeom prst="rect">
            <a:avLst/>
          </a:prstGeom>
          <a:noFill/>
          <a:ln w="1905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9142" name="Rectangle 22">
            <a:extLst>
              <a:ext uri="{FF2B5EF4-FFF2-40B4-BE49-F238E27FC236}">
                <a16:creationId xmlns:a16="http://schemas.microsoft.com/office/drawing/2014/main" id="{89A01B9B-381D-403D-97F5-D4444ECD1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4254500"/>
            <a:ext cx="2197100" cy="241300"/>
          </a:xfrm>
          <a:prstGeom prst="rect">
            <a:avLst/>
          </a:prstGeom>
          <a:noFill/>
          <a:ln w="1905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389143" name="Rectangle 23">
            <a:extLst>
              <a:ext uri="{FF2B5EF4-FFF2-40B4-BE49-F238E27FC236}">
                <a16:creationId xmlns:a16="http://schemas.microsoft.com/office/drawing/2014/main" id="{EC40280D-B174-4CCC-AF67-A759AC87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4559300"/>
            <a:ext cx="2324100" cy="330200"/>
          </a:xfrm>
          <a:prstGeom prst="rect">
            <a:avLst/>
          </a:prstGeom>
          <a:noFill/>
          <a:ln w="1905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3">
            <a:extLst>
              <a:ext uri="{FF2B5EF4-FFF2-40B4-BE49-F238E27FC236}">
                <a16:creationId xmlns:a16="http://schemas.microsoft.com/office/drawing/2014/main" id="{958B523F-4070-482E-BF1A-8E476CC9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59" name="Slide Number Placeholder 4">
            <a:extLst>
              <a:ext uri="{FF2B5EF4-FFF2-40B4-BE49-F238E27FC236}">
                <a16:creationId xmlns:a16="http://schemas.microsoft.com/office/drawing/2014/main" id="{92FD7B87-1EE7-4438-AB5D-F72319B6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BED8-5A47-4427-B730-512B8012DCE8}" type="slidenum">
              <a:rPr lang="en-GB" altLang="en-US"/>
              <a:pPr/>
              <a:t>98</a:t>
            </a:fld>
            <a:endParaRPr lang="en-GB" altLang="en-US" sz="1400"/>
          </a:p>
        </p:txBody>
      </p:sp>
      <p:sp>
        <p:nvSpPr>
          <p:cNvPr id="258050" name="Text Box 2">
            <a:extLst>
              <a:ext uri="{FF2B5EF4-FFF2-40B4-BE49-F238E27FC236}">
                <a16:creationId xmlns:a16="http://schemas.microsoft.com/office/drawing/2014/main" id="{05AD7EA1-839F-4CB0-8344-6DB6E7E50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850900"/>
            <a:ext cx="719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b="1">
                <a:solidFill>
                  <a:srgbClr val="786DCB"/>
                </a:solidFill>
              </a:rPr>
              <a:t>Implement Z = /AB/C + AC + /B using 74LS151 MUX</a:t>
            </a:r>
          </a:p>
        </p:txBody>
      </p:sp>
      <p:grpSp>
        <p:nvGrpSpPr>
          <p:cNvPr id="258052" name="Group 4">
            <a:extLst>
              <a:ext uri="{FF2B5EF4-FFF2-40B4-BE49-F238E27FC236}">
                <a16:creationId xmlns:a16="http://schemas.microsoft.com/office/drawing/2014/main" id="{9957FB00-CEA0-47B4-B552-5A6344CB8E8B}"/>
              </a:ext>
            </a:extLst>
          </p:cNvPr>
          <p:cNvGrpSpPr>
            <a:grpSpLocks/>
          </p:cNvGrpSpPr>
          <p:nvPr/>
        </p:nvGrpSpPr>
        <p:grpSpPr bwMode="auto">
          <a:xfrm>
            <a:off x="530225" y="793750"/>
            <a:ext cx="652463" cy="657225"/>
            <a:chOff x="1020" y="1344"/>
            <a:chExt cx="411" cy="414"/>
          </a:xfrm>
        </p:grpSpPr>
        <p:sp>
          <p:nvSpPr>
            <p:cNvPr id="258053" name="Rectangle 5">
              <a:extLst>
                <a:ext uri="{FF2B5EF4-FFF2-40B4-BE49-F238E27FC236}">
                  <a16:creationId xmlns:a16="http://schemas.microsoft.com/office/drawing/2014/main" id="{5FD20C9C-12E7-4251-84D6-1B2F820E23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58054" name="AutoShape 6">
              <a:extLst>
                <a:ext uri="{FF2B5EF4-FFF2-40B4-BE49-F238E27FC236}">
                  <a16:creationId xmlns:a16="http://schemas.microsoft.com/office/drawing/2014/main" id="{28455268-5AC0-41B0-A582-837A1FABF6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58055" name="Line 7">
              <a:extLst>
                <a:ext uri="{FF2B5EF4-FFF2-40B4-BE49-F238E27FC236}">
                  <a16:creationId xmlns:a16="http://schemas.microsoft.com/office/drawing/2014/main" id="{1E35F4CD-021A-46E1-9EE4-AFA420285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58057" name="Text Box 9">
            <a:extLst>
              <a:ext uri="{FF2B5EF4-FFF2-40B4-BE49-F238E27FC236}">
                <a16:creationId xmlns:a16="http://schemas.microsoft.com/office/drawing/2014/main" id="{9A4A531A-5D98-41CD-843D-21D4243E4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258058" name="Rectangle 10">
            <a:extLst>
              <a:ext uri="{FF2B5EF4-FFF2-40B4-BE49-F238E27FC236}">
                <a16:creationId xmlns:a16="http://schemas.microsoft.com/office/drawing/2014/main" id="{A74877C2-9ABD-45C3-AB6D-111636C17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087813" cy="1373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en-US" sz="2000" b="1"/>
          </a:p>
          <a:p>
            <a:r>
              <a:rPr lang="en-GB" altLang="en-US" sz="2000" b="1"/>
              <a:t>74151 MUX</a:t>
            </a:r>
          </a:p>
          <a:p>
            <a:endParaRPr lang="en-GB" altLang="en-US" sz="2000" b="1"/>
          </a:p>
        </p:txBody>
      </p:sp>
      <p:sp>
        <p:nvSpPr>
          <p:cNvPr id="258059" name="Oval 11">
            <a:extLst>
              <a:ext uri="{FF2B5EF4-FFF2-40B4-BE49-F238E27FC236}">
                <a16:creationId xmlns:a16="http://schemas.microsoft.com/office/drawing/2014/main" id="{BAFF722F-835E-4520-A0AB-E3DC3108DCA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40644" y="3883819"/>
            <a:ext cx="114300" cy="841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58060" name="Text Box 12">
            <a:extLst>
              <a:ext uri="{FF2B5EF4-FFF2-40B4-BE49-F238E27FC236}">
                <a16:creationId xmlns:a16="http://schemas.microsoft.com/office/drawing/2014/main" id="{CB387044-2F89-4E70-B8E5-E149A3427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3800475"/>
            <a:ext cx="3709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1600" b="1"/>
              <a:t> I</a:t>
            </a:r>
            <a:r>
              <a:rPr lang="en-GB" altLang="en-US" sz="1600" b="1" baseline="-25000"/>
              <a:t>0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1 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2      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3    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4         </a:t>
            </a:r>
            <a:r>
              <a:rPr lang="en-GB" altLang="en-US" sz="1600" b="1"/>
              <a:t> I</a:t>
            </a:r>
            <a:r>
              <a:rPr lang="en-GB" altLang="en-US" sz="1600" b="1" baseline="-25000"/>
              <a:t>5   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6     </a:t>
            </a:r>
            <a:r>
              <a:rPr lang="en-GB" altLang="en-US" sz="1600" b="1"/>
              <a:t>I</a:t>
            </a:r>
            <a:r>
              <a:rPr lang="en-GB" altLang="en-US" sz="1600" b="1" baseline="-25000"/>
              <a:t>7</a:t>
            </a:r>
          </a:p>
        </p:txBody>
      </p:sp>
      <p:sp>
        <p:nvSpPr>
          <p:cNvPr id="258061" name="Line 13">
            <a:extLst>
              <a:ext uri="{FF2B5EF4-FFF2-40B4-BE49-F238E27FC236}">
                <a16:creationId xmlns:a16="http://schemas.microsoft.com/office/drawing/2014/main" id="{DB944A67-DE2A-4022-8F7F-C3C279FB35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2675" y="423545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062" name="Line 14">
            <a:extLst>
              <a:ext uri="{FF2B5EF4-FFF2-40B4-BE49-F238E27FC236}">
                <a16:creationId xmlns:a16="http://schemas.microsoft.com/office/drawing/2014/main" id="{44DB4B93-1FE5-4529-BDE2-634F1F8AE3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57041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063" name="Line 15">
            <a:extLst>
              <a:ext uri="{FF2B5EF4-FFF2-40B4-BE49-F238E27FC236}">
                <a16:creationId xmlns:a16="http://schemas.microsoft.com/office/drawing/2014/main" id="{CEDCDE0B-AB1A-4C31-866B-12D331F01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9975" y="494030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064" name="Line 16">
            <a:extLst>
              <a:ext uri="{FF2B5EF4-FFF2-40B4-BE49-F238E27FC236}">
                <a16:creationId xmlns:a16="http://schemas.microsoft.com/office/drawing/2014/main" id="{E0F68240-95A1-4DCF-8672-2A749F179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5075238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065" name="Text Box 17">
            <a:extLst>
              <a:ext uri="{FF2B5EF4-FFF2-40B4-BE49-F238E27FC236}">
                <a16:creationId xmlns:a16="http://schemas.microsoft.com/office/drawing/2014/main" id="{A4898629-BF38-4D05-85B1-8CCC1E90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5745163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1600" b="1"/>
              <a:t>Z</a:t>
            </a:r>
          </a:p>
        </p:txBody>
      </p:sp>
      <p:sp>
        <p:nvSpPr>
          <p:cNvPr id="258066" name="Text Box 18">
            <a:extLst>
              <a:ext uri="{FF2B5EF4-FFF2-40B4-BE49-F238E27FC236}">
                <a16:creationId xmlns:a16="http://schemas.microsoft.com/office/drawing/2014/main" id="{4C229DAA-ACD1-4AF3-947C-F8D377659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3948113"/>
            <a:ext cx="3127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GB" altLang="en-US" sz="1400" b="1"/>
              <a:t>A</a:t>
            </a:r>
          </a:p>
          <a:p>
            <a:pPr algn="l">
              <a:lnSpc>
                <a:spcPct val="140000"/>
              </a:lnSpc>
            </a:pPr>
            <a:r>
              <a:rPr lang="en-GB" altLang="en-US" sz="1400" b="1"/>
              <a:t>B</a:t>
            </a:r>
          </a:p>
          <a:p>
            <a:pPr algn="l">
              <a:lnSpc>
                <a:spcPct val="140000"/>
              </a:lnSpc>
            </a:pPr>
            <a:r>
              <a:rPr lang="en-GB" altLang="en-US" sz="1400" b="1"/>
              <a:t>C</a:t>
            </a:r>
          </a:p>
        </p:txBody>
      </p:sp>
      <p:sp>
        <p:nvSpPr>
          <p:cNvPr id="258067" name="Text Box 19">
            <a:extLst>
              <a:ext uri="{FF2B5EF4-FFF2-40B4-BE49-F238E27FC236}">
                <a16:creationId xmlns:a16="http://schemas.microsoft.com/office/drawing/2014/main" id="{44B37D9A-B5B8-4199-8F46-1817B1F6F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285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b="1"/>
              <a:t>E</a:t>
            </a:r>
          </a:p>
        </p:txBody>
      </p:sp>
      <p:grpSp>
        <p:nvGrpSpPr>
          <p:cNvPr id="258075" name="Group 27">
            <a:extLst>
              <a:ext uri="{FF2B5EF4-FFF2-40B4-BE49-F238E27FC236}">
                <a16:creationId xmlns:a16="http://schemas.microsoft.com/office/drawing/2014/main" id="{BCB01883-0EF6-4653-86F3-EE2FE6C17886}"/>
              </a:ext>
            </a:extLst>
          </p:cNvPr>
          <p:cNvGrpSpPr>
            <a:grpSpLocks/>
          </p:cNvGrpSpPr>
          <p:nvPr/>
        </p:nvGrpSpPr>
        <p:grpSpPr bwMode="auto">
          <a:xfrm>
            <a:off x="5173663" y="2557463"/>
            <a:ext cx="107950" cy="403225"/>
            <a:chOff x="720" y="2112"/>
            <a:chExt cx="96" cy="432"/>
          </a:xfrm>
        </p:grpSpPr>
        <p:sp>
          <p:nvSpPr>
            <p:cNvPr id="258076" name="Line 28">
              <a:extLst>
                <a:ext uri="{FF2B5EF4-FFF2-40B4-BE49-F238E27FC236}">
                  <a16:creationId xmlns:a16="http://schemas.microsoft.com/office/drawing/2014/main" id="{11FC317C-5AA9-4FEA-906D-4EE690239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11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8077" name="Line 29">
              <a:extLst>
                <a:ext uri="{FF2B5EF4-FFF2-40B4-BE49-F238E27FC236}">
                  <a16:creationId xmlns:a16="http://schemas.microsoft.com/office/drawing/2014/main" id="{470C3DB1-F4BE-4B9B-908B-1E5183DEF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1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8078" name="Line 30">
              <a:extLst>
                <a:ext uri="{FF2B5EF4-FFF2-40B4-BE49-F238E27FC236}">
                  <a16:creationId xmlns:a16="http://schemas.microsoft.com/office/drawing/2014/main" id="{2B5B61C6-4DE8-4FCF-9C49-8A0F45C16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2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8079" name="Line 31">
              <a:extLst>
                <a:ext uri="{FF2B5EF4-FFF2-40B4-BE49-F238E27FC236}">
                  <a16:creationId xmlns:a16="http://schemas.microsoft.com/office/drawing/2014/main" id="{4F4ADC47-4DE9-48A4-A455-323DEF97B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8080" name="Line 32">
              <a:extLst>
                <a:ext uri="{FF2B5EF4-FFF2-40B4-BE49-F238E27FC236}">
                  <a16:creationId xmlns:a16="http://schemas.microsoft.com/office/drawing/2014/main" id="{7D093CA0-3B6F-4331-A168-6059D03F4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40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8081" name="Line 33">
              <a:extLst>
                <a:ext uri="{FF2B5EF4-FFF2-40B4-BE49-F238E27FC236}">
                  <a16:creationId xmlns:a16="http://schemas.microsoft.com/office/drawing/2014/main" id="{AE059EEF-ED10-47A7-9ED1-B6B814B9F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58082" name="Line 34">
            <a:extLst>
              <a:ext uri="{FF2B5EF4-FFF2-40B4-BE49-F238E27FC236}">
                <a16:creationId xmlns:a16="http://schemas.microsoft.com/office/drawing/2014/main" id="{3B7AD738-67EB-4AE5-A1D5-42B0453454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6838" y="2422525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083" name="Text Box 35">
            <a:extLst>
              <a:ext uri="{FF2B5EF4-FFF2-40B4-BE49-F238E27FC236}">
                <a16:creationId xmlns:a16="http://schemas.microsoft.com/office/drawing/2014/main" id="{5676DFD0-CAEB-4D7D-904D-0695B550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2157413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600" b="1"/>
              <a:t>5V</a:t>
            </a:r>
          </a:p>
        </p:txBody>
      </p:sp>
      <p:sp>
        <p:nvSpPr>
          <p:cNvPr id="258084" name="Line 36">
            <a:extLst>
              <a:ext uri="{FF2B5EF4-FFF2-40B4-BE49-F238E27FC236}">
                <a16:creationId xmlns:a16="http://schemas.microsoft.com/office/drawing/2014/main" id="{78FD4D39-8A10-41D3-9710-8334D7F45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4300" y="2971800"/>
            <a:ext cx="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085" name="Line 37">
            <a:extLst>
              <a:ext uri="{FF2B5EF4-FFF2-40B4-BE49-F238E27FC236}">
                <a16:creationId xmlns:a16="http://schemas.microsoft.com/office/drawing/2014/main" id="{25676511-77D1-47DE-A7BE-C7D424E09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32512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086" name="Line 38">
            <a:extLst>
              <a:ext uri="{FF2B5EF4-FFF2-40B4-BE49-F238E27FC236}">
                <a16:creationId xmlns:a16="http://schemas.microsoft.com/office/drawing/2014/main" id="{0C5C9C03-C95D-415E-AB7D-218ADCC22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900" y="32639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087" name="Line 39">
            <a:extLst>
              <a:ext uri="{FF2B5EF4-FFF2-40B4-BE49-F238E27FC236}">
                <a16:creationId xmlns:a16="http://schemas.microsoft.com/office/drawing/2014/main" id="{8950A61E-AC25-40B4-BAC6-BDDD244C8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1100" y="32512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088" name="Line 40">
            <a:extLst>
              <a:ext uri="{FF2B5EF4-FFF2-40B4-BE49-F238E27FC236}">
                <a16:creationId xmlns:a16="http://schemas.microsoft.com/office/drawing/2014/main" id="{F5C3C5F9-45A9-408F-8F5F-13312F80B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2512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089" name="Line 41">
            <a:extLst>
              <a:ext uri="{FF2B5EF4-FFF2-40B4-BE49-F238E27FC236}">
                <a16:creationId xmlns:a16="http://schemas.microsoft.com/office/drawing/2014/main" id="{DEB92759-A044-4D6D-A539-21C3BE5CD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9700" y="32639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090" name="Line 42">
            <a:extLst>
              <a:ext uri="{FF2B5EF4-FFF2-40B4-BE49-F238E27FC236}">
                <a16:creationId xmlns:a16="http://schemas.microsoft.com/office/drawing/2014/main" id="{836B03C9-63CD-4D95-B694-1C5BC1B82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3900" y="3238500"/>
            <a:ext cx="32004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091" name="Oval 43">
            <a:extLst>
              <a:ext uri="{FF2B5EF4-FFF2-40B4-BE49-F238E27FC236}">
                <a16:creationId xmlns:a16="http://schemas.microsoft.com/office/drawing/2014/main" id="{41A5173A-C15D-47C9-BDCB-BAD091BC6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3187700"/>
            <a:ext cx="114300" cy="1143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58092" name="Oval 44">
            <a:extLst>
              <a:ext uri="{FF2B5EF4-FFF2-40B4-BE49-F238E27FC236}">
                <a16:creationId xmlns:a16="http://schemas.microsoft.com/office/drawing/2014/main" id="{D2F765CB-5548-475C-B459-140EE6D50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3187700"/>
            <a:ext cx="114300" cy="1143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58093" name="Oval 45">
            <a:extLst>
              <a:ext uri="{FF2B5EF4-FFF2-40B4-BE49-F238E27FC236}">
                <a16:creationId xmlns:a16="http://schemas.microsoft.com/office/drawing/2014/main" id="{8494B866-7EFB-4091-AB33-F347BAF80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187700"/>
            <a:ext cx="114300" cy="1143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58094" name="Oval 46">
            <a:extLst>
              <a:ext uri="{FF2B5EF4-FFF2-40B4-BE49-F238E27FC236}">
                <a16:creationId xmlns:a16="http://schemas.microsoft.com/office/drawing/2014/main" id="{C096D041-D625-4441-BC40-617881D67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3187700"/>
            <a:ext cx="114300" cy="1143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58095" name="Oval 47">
            <a:extLst>
              <a:ext uri="{FF2B5EF4-FFF2-40B4-BE49-F238E27FC236}">
                <a16:creationId xmlns:a16="http://schemas.microsoft.com/office/drawing/2014/main" id="{C1B19AD8-626C-4BDF-931B-23B5B281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187700"/>
            <a:ext cx="114300" cy="1143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58096" name="Line 48">
            <a:extLst>
              <a:ext uri="{FF2B5EF4-FFF2-40B4-BE49-F238E27FC236}">
                <a16:creationId xmlns:a16="http://schemas.microsoft.com/office/drawing/2014/main" id="{DF49E1BD-5F7A-45C1-B768-53E1BD6B9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441700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097" name="Line 49">
            <a:extLst>
              <a:ext uri="{FF2B5EF4-FFF2-40B4-BE49-F238E27FC236}">
                <a16:creationId xmlns:a16="http://schemas.microsoft.com/office/drawing/2014/main" id="{14021C34-9EB6-4163-9AFE-B0062BA8A9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9500" y="3454400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098" name="Line 50">
            <a:extLst>
              <a:ext uri="{FF2B5EF4-FFF2-40B4-BE49-F238E27FC236}">
                <a16:creationId xmlns:a16="http://schemas.microsoft.com/office/drawing/2014/main" id="{F29BC82F-8237-4BF5-942B-8DC3762D52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0400" y="3479800"/>
            <a:ext cx="421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099" name="Oval 51">
            <a:extLst>
              <a:ext uri="{FF2B5EF4-FFF2-40B4-BE49-F238E27FC236}">
                <a16:creationId xmlns:a16="http://schemas.microsoft.com/office/drawing/2014/main" id="{85485FEB-4559-43B6-9785-65539D6E2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3441700"/>
            <a:ext cx="114300" cy="1143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58100" name="Oval 52">
            <a:extLst>
              <a:ext uri="{FF2B5EF4-FFF2-40B4-BE49-F238E27FC236}">
                <a16:creationId xmlns:a16="http://schemas.microsoft.com/office/drawing/2014/main" id="{0D7255F7-D22E-4B83-A2B4-863DDF30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3429000"/>
            <a:ext cx="114300" cy="114300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58101" name="Line 53">
            <a:extLst>
              <a:ext uri="{FF2B5EF4-FFF2-40B4-BE49-F238E27FC236}">
                <a16:creationId xmlns:a16="http://schemas.microsoft.com/office/drawing/2014/main" id="{218E5CA3-FA3A-47B2-9235-3E6FB3754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9243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102" name="Line 54">
            <a:extLst>
              <a:ext uri="{FF2B5EF4-FFF2-40B4-BE49-F238E27FC236}">
                <a16:creationId xmlns:a16="http://schemas.microsoft.com/office/drawing/2014/main" id="{1653C090-6074-4B1B-8150-D3C9DA4300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467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58107" name="Group 59">
            <a:extLst>
              <a:ext uri="{FF2B5EF4-FFF2-40B4-BE49-F238E27FC236}">
                <a16:creationId xmlns:a16="http://schemas.microsoft.com/office/drawing/2014/main" id="{177C1EF7-9C38-432E-BE02-73C3789C8365}"/>
              </a:ext>
            </a:extLst>
          </p:cNvPr>
          <p:cNvGrpSpPr>
            <a:grpSpLocks/>
          </p:cNvGrpSpPr>
          <p:nvPr/>
        </p:nvGrpSpPr>
        <p:grpSpPr bwMode="auto">
          <a:xfrm>
            <a:off x="493713" y="3489325"/>
            <a:ext cx="379412" cy="403225"/>
            <a:chOff x="367" y="2014"/>
            <a:chExt cx="239" cy="254"/>
          </a:xfrm>
        </p:grpSpPr>
        <p:sp>
          <p:nvSpPr>
            <p:cNvPr id="258103" name="Line 55">
              <a:extLst>
                <a:ext uri="{FF2B5EF4-FFF2-40B4-BE49-F238E27FC236}">
                  <a16:creationId xmlns:a16="http://schemas.microsoft.com/office/drawing/2014/main" id="{DF6A207E-B6E4-4FB2-89AE-1B838DA97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014"/>
              <a:ext cx="0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8104" name="Line 56">
              <a:extLst>
                <a:ext uri="{FF2B5EF4-FFF2-40B4-BE49-F238E27FC236}">
                  <a16:creationId xmlns:a16="http://schemas.microsoft.com/office/drawing/2014/main" id="{9983B649-2658-4D3C-B3AC-25AEAE938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" y="2183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8105" name="Line 57">
              <a:extLst>
                <a:ext uri="{FF2B5EF4-FFF2-40B4-BE49-F238E27FC236}">
                  <a16:creationId xmlns:a16="http://schemas.microsoft.com/office/drawing/2014/main" id="{BD56F86A-727F-4D49-A022-1CD47B921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2226"/>
              <a:ext cx="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8106" name="Line 58">
              <a:extLst>
                <a:ext uri="{FF2B5EF4-FFF2-40B4-BE49-F238E27FC236}">
                  <a16:creationId xmlns:a16="http://schemas.microsoft.com/office/drawing/2014/main" id="{101457D7-E8B3-49C6-B158-0C96F5790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268"/>
              <a:ext cx="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58108" name="Text Box 60">
            <a:extLst>
              <a:ext uri="{FF2B5EF4-FFF2-40B4-BE49-F238E27FC236}">
                <a16:creationId xmlns:a16="http://schemas.microsoft.com/office/drawing/2014/main" id="{DE4E8908-D2C7-4459-A781-A1BDADA63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4016375"/>
            <a:ext cx="407988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0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1</a:t>
            </a:r>
          </a:p>
          <a:p>
            <a:pPr algn="l">
              <a:lnSpc>
                <a:spcPct val="70000"/>
              </a:lnSpc>
            </a:pPr>
            <a:r>
              <a:rPr lang="en-GB" altLang="en-US" sz="2000" b="1"/>
              <a:t>S</a:t>
            </a:r>
            <a:r>
              <a:rPr lang="en-GB" altLang="en-US" sz="2000" b="1" baseline="-25000"/>
              <a:t>2</a:t>
            </a:r>
          </a:p>
        </p:txBody>
      </p:sp>
      <p:sp>
        <p:nvSpPr>
          <p:cNvPr id="258109" name="Text Box 61">
            <a:extLst>
              <a:ext uri="{FF2B5EF4-FFF2-40B4-BE49-F238E27FC236}">
                <a16:creationId xmlns:a16="http://schemas.microsoft.com/office/drawing/2014/main" id="{0F3BCEC8-23B4-4C51-8E72-847460482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5" y="1763713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FF0000"/>
                </a:solidFill>
              </a:rPr>
              <a:t>S</a:t>
            </a:r>
            <a:r>
              <a:rPr lang="en-GB" altLang="en-US" sz="2000" b="1" baseline="-25000">
                <a:solidFill>
                  <a:srgbClr val="FF0000"/>
                </a:solidFill>
              </a:rPr>
              <a:t>2</a:t>
            </a:r>
            <a:r>
              <a:rPr lang="en-GB" altLang="en-US" sz="2000" b="1">
                <a:solidFill>
                  <a:srgbClr val="FF0000"/>
                </a:solidFill>
              </a:rPr>
              <a:t>   S</a:t>
            </a:r>
            <a:r>
              <a:rPr lang="en-GB" altLang="en-US" sz="2000" b="1" baseline="-25000">
                <a:solidFill>
                  <a:srgbClr val="FF0000"/>
                </a:solidFill>
              </a:rPr>
              <a:t>1</a:t>
            </a:r>
            <a:r>
              <a:rPr lang="en-GB" altLang="en-US" sz="2000" b="1">
                <a:solidFill>
                  <a:srgbClr val="FF0000"/>
                </a:solidFill>
              </a:rPr>
              <a:t>   S</a:t>
            </a:r>
            <a:r>
              <a:rPr lang="en-GB" altLang="en-US" sz="2000" b="1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8110" name="Text Box 62">
            <a:extLst>
              <a:ext uri="{FF2B5EF4-FFF2-40B4-BE49-F238E27FC236}">
                <a16:creationId xmlns:a16="http://schemas.microsoft.com/office/drawing/2014/main" id="{AC64C7AB-DEFA-464B-8D41-B1EBD8DB0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09800"/>
            <a:ext cx="2378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/>
              <a:t>C     B    A        Z</a:t>
            </a:r>
          </a:p>
        </p:txBody>
      </p:sp>
      <p:sp>
        <p:nvSpPr>
          <p:cNvPr id="258111" name="Line 63">
            <a:extLst>
              <a:ext uri="{FF2B5EF4-FFF2-40B4-BE49-F238E27FC236}">
                <a16:creationId xmlns:a16="http://schemas.microsoft.com/office/drawing/2014/main" id="{9C1C08DB-4D4D-4D33-AF2A-A4F537B47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2300288"/>
            <a:ext cx="15875" cy="3414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112" name="Text Box 64">
            <a:extLst>
              <a:ext uri="{FF2B5EF4-FFF2-40B4-BE49-F238E27FC236}">
                <a16:creationId xmlns:a16="http://schemas.microsoft.com/office/drawing/2014/main" id="{832153C3-DF55-4163-AB63-00244500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768600"/>
            <a:ext cx="1962150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0     0      0         1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0     0      1         1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0     1      0         1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0     1      1         0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1     0      0         1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1     0      1         1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1     1      0         0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GB" altLang="en-US" sz="2000" b="1">
                <a:solidFill>
                  <a:srgbClr val="786DCB"/>
                </a:solidFill>
              </a:rPr>
              <a:t>1     1      1         1</a:t>
            </a:r>
          </a:p>
        </p:txBody>
      </p:sp>
      <p:sp>
        <p:nvSpPr>
          <p:cNvPr id="258113" name="Line 65">
            <a:extLst>
              <a:ext uri="{FF2B5EF4-FFF2-40B4-BE49-F238E27FC236}">
                <a16:creationId xmlns:a16="http://schemas.microsoft.com/office/drawing/2014/main" id="{BBFDB574-44A2-46EE-81C8-7C588BD56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0" y="2628900"/>
            <a:ext cx="242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58121" name="Rectangle 73">
            <a:extLst>
              <a:ext uri="{FF2B5EF4-FFF2-40B4-BE49-F238E27FC236}">
                <a16:creationId xmlns:a16="http://schemas.microsoft.com/office/drawing/2014/main" id="{F170FC28-B90B-4650-85DE-047BCA34A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425" y="1452563"/>
            <a:ext cx="2339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b="1">
                <a:solidFill>
                  <a:srgbClr val="8E4700"/>
                </a:solidFill>
              </a:rPr>
              <a:t>Connect the circuit: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45363A5-342A-4463-8B03-6DE28B64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Chp 9 MSI Logic Circuits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69634EC-DACE-4CF6-AE43-C477CE49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0600-468A-4101-841F-03CCE3514EF6}" type="slidenum">
              <a:rPr lang="en-GB" altLang="en-US"/>
              <a:pPr/>
              <a:t>99</a:t>
            </a:fld>
            <a:endParaRPr lang="en-GB" altLang="en-US" sz="1400"/>
          </a:p>
        </p:txBody>
      </p:sp>
      <p:grpSp>
        <p:nvGrpSpPr>
          <p:cNvPr id="274492" name="Group 60">
            <a:extLst>
              <a:ext uri="{FF2B5EF4-FFF2-40B4-BE49-F238E27FC236}">
                <a16:creationId xmlns:a16="http://schemas.microsoft.com/office/drawing/2014/main" id="{D208C74A-D20D-496D-8847-ACB847F22BFD}"/>
              </a:ext>
            </a:extLst>
          </p:cNvPr>
          <p:cNvGrpSpPr>
            <a:grpSpLocks/>
          </p:cNvGrpSpPr>
          <p:nvPr/>
        </p:nvGrpSpPr>
        <p:grpSpPr bwMode="auto">
          <a:xfrm>
            <a:off x="674688" y="769938"/>
            <a:ext cx="652462" cy="657225"/>
            <a:chOff x="1020" y="1344"/>
            <a:chExt cx="411" cy="414"/>
          </a:xfrm>
        </p:grpSpPr>
        <p:sp>
          <p:nvSpPr>
            <p:cNvPr id="274493" name="Rectangle 61">
              <a:extLst>
                <a:ext uri="{FF2B5EF4-FFF2-40B4-BE49-F238E27FC236}">
                  <a16:creationId xmlns:a16="http://schemas.microsoft.com/office/drawing/2014/main" id="{BA4F1B92-EE60-4D0E-ACCD-3C3F481836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4658191">
              <a:off x="1217" y="1468"/>
              <a:ext cx="338" cy="90"/>
            </a:xfrm>
            <a:prstGeom prst="rect">
              <a:avLst/>
            </a:prstGeom>
            <a:gradFill rotWithShape="1">
              <a:gsLst>
                <a:gs pos="0">
                  <a:srgbClr val="FF0066"/>
                </a:gs>
                <a:gs pos="50000">
                  <a:srgbClr val="FFFFFF"/>
                </a:gs>
                <a:gs pos="100000">
                  <a:srgbClr val="FF0066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4494" name="AutoShape 62">
              <a:extLst>
                <a:ext uri="{FF2B5EF4-FFF2-40B4-BE49-F238E27FC236}">
                  <a16:creationId xmlns:a16="http://schemas.microsoft.com/office/drawing/2014/main" id="{4BEFEF97-4DBA-40D4-9042-94510B31FB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04531" flipV="1">
              <a:off x="1195" y="1622"/>
              <a:ext cx="91" cy="136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4495" name="Line 63">
              <a:extLst>
                <a:ext uri="{FF2B5EF4-FFF2-40B4-BE49-F238E27FC236}">
                  <a16:creationId xmlns:a16="http://schemas.microsoft.com/office/drawing/2014/main" id="{DCBE240E-69EC-447D-91BD-F3BB770FA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74498" name="Text Box 66">
            <a:extLst>
              <a:ext uri="{FF2B5EF4-FFF2-40B4-BE49-F238E27FC236}">
                <a16:creationId xmlns:a16="http://schemas.microsoft.com/office/drawing/2014/main" id="{2629978D-558E-4CA7-8DC3-73B367BF8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769938"/>
            <a:ext cx="583406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altLang="en-US" sz="2400" b="1"/>
              <a:t>Implement Z = </a:t>
            </a:r>
            <a:r>
              <a:rPr lang="en-GB" altLang="en-US" sz="2400" b="1">
                <a:solidFill>
                  <a:srgbClr val="5E51C1"/>
                </a:solidFill>
              </a:rPr>
              <a:t>/AB/C+ /A/B/CD + /A/BC/D</a:t>
            </a:r>
          </a:p>
          <a:p>
            <a:pPr algn="l"/>
            <a:r>
              <a:rPr lang="en-GB" altLang="en-US" sz="2400" b="1"/>
              <a:t>using </a:t>
            </a:r>
            <a:r>
              <a:rPr lang="en-GB" altLang="en-US" sz="2400" b="1" u="sng">
                <a:solidFill>
                  <a:srgbClr val="FF0000"/>
                </a:solidFill>
              </a:rPr>
              <a:t>74151 MUX and inverters</a:t>
            </a:r>
          </a:p>
        </p:txBody>
      </p:sp>
      <p:sp>
        <p:nvSpPr>
          <p:cNvPr id="274518" name="Text Box 86">
            <a:extLst>
              <a:ext uri="{FF2B5EF4-FFF2-40B4-BE49-F238E27FC236}">
                <a16:creationId xmlns:a16="http://schemas.microsoft.com/office/drawing/2014/main" id="{47326737-7558-42F2-A5E3-4832812E7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altLang="en-US" sz="2000" b="1">
                <a:solidFill>
                  <a:srgbClr val="5E51C1"/>
                </a:solidFill>
              </a:rPr>
              <a:t>9-7 Multiplexer Applications</a:t>
            </a:r>
          </a:p>
        </p:txBody>
      </p:sp>
      <p:sp>
        <p:nvSpPr>
          <p:cNvPr id="274524" name="AutoShape 92">
            <a:extLst>
              <a:ext uri="{FF2B5EF4-FFF2-40B4-BE49-F238E27FC236}">
                <a16:creationId xmlns:a16="http://schemas.microsoft.com/office/drawing/2014/main" id="{B6E3A972-74E4-4B0F-A90A-375FFC638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143250"/>
            <a:ext cx="3916362" cy="1516063"/>
          </a:xfrm>
          <a:prstGeom prst="wedgeRoundRectCallout">
            <a:avLst>
              <a:gd name="adj1" fmla="val -49958"/>
              <a:gd name="adj2" fmla="val -82042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sz="2000"/>
              <a:t>Now, there are 4 inputs, A, B, C, and D, but the 74151 has only 3 select inputs? What do we do with the extra input?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524" grpId="0" animBg="1"/>
    </p:bld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200" b="0" i="0" u="none" strike="noStrike" cap="none" normalizeH="0" baseline="0" smtClean="0">
            <a:ln>
              <a:noFill/>
            </a:ln>
            <a:solidFill>
              <a:srgbClr val="786DCB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200" b="0" i="0" u="none" strike="noStrike" cap="none" normalizeH="0" baseline="0" smtClean="0">
            <a:ln>
              <a:noFill/>
            </a:ln>
            <a:solidFill>
              <a:srgbClr val="786DCB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9204</TotalTime>
  <Words>9593</Words>
  <Application>Microsoft Office PowerPoint</Application>
  <PresentationFormat>On-screen Show (4:3)</PresentationFormat>
  <Paragraphs>2038</Paragraphs>
  <Slides>121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4" baseType="lpstr">
      <vt:lpstr>Times New Roman</vt:lpstr>
      <vt:lpstr>Wingdings</vt:lpstr>
      <vt:lpstr>Nature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Decoders – e.g.</vt:lpstr>
      <vt:lpstr>Decoders – in general</vt:lpstr>
      <vt:lpstr>PowerPoint Presentation</vt:lpstr>
      <vt:lpstr>74LS138</vt:lpstr>
      <vt:lpstr>74LS138  </vt:lpstr>
      <vt:lpstr>74LS138</vt:lpstr>
      <vt:lpstr>74LS138</vt:lpstr>
      <vt:lpstr>74LS138</vt:lpstr>
      <vt:lpstr>74LS138</vt:lpstr>
      <vt:lpstr>74LS138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four 74LS138 ICs, design a 1-of-32 Decoder</vt:lpstr>
      <vt:lpstr>Truth Table of 1-of-32 decoder</vt:lpstr>
      <vt:lpstr>Truth Table of 1-of-32 decoder</vt:lpstr>
      <vt:lpstr>1-of-32 decoder implementation</vt:lpstr>
      <vt:lpstr>Next slide introduces 7442 BCD-to-Decimal Decoder</vt:lpstr>
      <vt:lpstr>7442 BCD-to-Decimal Decoder</vt:lpstr>
      <vt:lpstr>Truth Table of BCD-to-Decimal decoder</vt:lpstr>
      <vt:lpstr>Decoder Applications</vt:lpstr>
      <vt:lpstr>PowerPoint Presentation</vt:lpstr>
      <vt:lpstr>PowerPoint Presentation</vt:lpstr>
      <vt:lpstr>PowerPoint Presentation</vt:lpstr>
      <vt:lpstr>Encoder – e.g.</vt:lpstr>
      <vt:lpstr>Encoder – in general</vt:lpstr>
      <vt:lpstr>PowerPoint Presentation</vt:lpstr>
      <vt:lpstr>e.g. Octal-to-Binary Encoder (i)</vt:lpstr>
      <vt:lpstr>e.g. Octal-to-Binary Encoder (ii)</vt:lpstr>
      <vt:lpstr>e.g. Octal-to-Binary Encoder (iii)</vt:lpstr>
      <vt:lpstr>e.g. Octal-to-Binary Encoder (iv)</vt:lpstr>
      <vt:lpstr>e.g. Octal-to-Binary Encoder (v)</vt:lpstr>
      <vt:lpstr>e.g. Octal-to-Binary Encoder (vi)</vt:lpstr>
      <vt:lpstr>e.g. Octal-to-Binary Encoder (vii)</vt:lpstr>
      <vt:lpstr>e.g. Octal-to-Binary Encoder (viii)</vt:lpstr>
      <vt:lpstr>e.g. Octal-to-Binary Encoder (viii)</vt:lpstr>
      <vt:lpstr>e.g. Octal-to-Binary Encoder (x)</vt:lpstr>
      <vt:lpstr>PowerPoint Presentation</vt:lpstr>
      <vt:lpstr>Priority Encoder</vt:lpstr>
      <vt:lpstr>74LS147 Decimal-to-BCD  Priority Encoder</vt:lpstr>
      <vt:lpstr>74LS147 Decimal-to-BCD  Priority Encoder</vt:lpstr>
      <vt:lpstr>74LS147 Decimal-to-BCD  Priority Encoder</vt:lpstr>
      <vt:lpstr>74LS147 Decimal-to-BCD  Priority Encoder</vt:lpstr>
      <vt:lpstr>74LS147 Decimal-to-BCD  Priority Encoder</vt:lpstr>
      <vt:lpstr>74LS147 Decimal-to-BCD  Priority Encoder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Multiplexer (Data Selectors)</vt:lpstr>
      <vt:lpstr>Multiplexer – e.g. 2-input MUX</vt:lpstr>
      <vt:lpstr>Multiplexer – in general</vt:lpstr>
      <vt:lpstr>Two-input Multiplexer – in detail</vt:lpstr>
      <vt:lpstr>Two-input Multiplexer</vt:lpstr>
      <vt:lpstr>Two-input Multiplexer</vt:lpstr>
      <vt:lpstr>Two-input Multiplexer</vt:lpstr>
      <vt:lpstr>Two-input Multiplexer</vt:lpstr>
      <vt:lpstr>Two-input Multiplexer</vt:lpstr>
      <vt:lpstr>Two-input Multiplexer</vt:lpstr>
      <vt:lpstr>Two-input Multiplexer</vt:lpstr>
      <vt:lpstr>Two-input Multiplexer</vt:lpstr>
      <vt:lpstr>Two-input Multiplexer</vt:lpstr>
      <vt:lpstr>Two-input Multiplexer</vt:lpstr>
      <vt:lpstr>PowerPoint Presentation</vt:lpstr>
      <vt:lpstr>Four-input Multiplexer</vt:lpstr>
      <vt:lpstr>Next slide introduces 8-Input 74LS151 Multiplexer</vt:lpstr>
      <vt:lpstr>74LS151 Eight-input Multiplexer</vt:lpstr>
      <vt:lpstr>PowerPoint Presentation</vt:lpstr>
      <vt:lpstr>PowerPoint Presentation</vt:lpstr>
      <vt:lpstr>PowerPoint Presentation</vt:lpstr>
      <vt:lpstr>Next slide introduces 74LS157 Quad 2-Input MUX</vt:lpstr>
      <vt:lpstr>74LS157 Quad Two-input Multiplexer</vt:lpstr>
      <vt:lpstr>MUX Applications: Data Routing</vt:lpstr>
      <vt:lpstr>MUX application: Data Routing</vt:lpstr>
      <vt:lpstr>MUX application: Data Routing</vt:lpstr>
      <vt:lpstr>MUX application: Data Routing</vt:lpstr>
      <vt:lpstr>MUX Applications: Logic Function Generation</vt:lpstr>
      <vt:lpstr>MUX Applications: Logic Fn Generation</vt:lpstr>
      <vt:lpstr>MUX Applications: Logic Fn Generation</vt:lpstr>
      <vt:lpstr>MUX Applications: Logic Fn Generation</vt:lpstr>
      <vt:lpstr>MUX Applications: Logic Fn Generation</vt:lpstr>
      <vt:lpstr>MUX Applications: Logic Fn Generation</vt:lpstr>
      <vt:lpstr>MUX Applications: Logic Fn Generation</vt:lpstr>
      <vt:lpstr>MUX Applications: Logic Fn Generation</vt:lpstr>
      <vt:lpstr>MUX Applications: Logic Fn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Demultiplexer (Data Distributor)</vt:lpstr>
      <vt:lpstr>Demultiplexer (Data Distributors)</vt:lpstr>
      <vt:lpstr>Demux e.g. 1-line-to-8-line Demux</vt:lpstr>
      <vt:lpstr>1-line-to-8-line Demux</vt:lpstr>
      <vt:lpstr>Demux e.g. 1-line-to-8-line Demux</vt:lpstr>
      <vt:lpstr>Demux e.g. 1-line-to-8-line Demux</vt:lpstr>
      <vt:lpstr>Demux e.g. 1-line-to-8-line Demux</vt:lpstr>
      <vt:lpstr>1-line-to-8-line Demux Truth Table</vt:lpstr>
      <vt:lpstr>Demux – using a Decoder to implement</vt:lpstr>
      <vt:lpstr>Demux – using a Decoder to implement</vt:lpstr>
      <vt:lpstr>Demux – using a Decoder to implement</vt:lpstr>
      <vt:lpstr>Application of DeMUX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Arithmetic</dc:title>
  <dc:creator>Staff</dc:creator>
  <cp:lastModifiedBy>KHIU KIM HONG</cp:lastModifiedBy>
  <cp:revision>695</cp:revision>
  <dcterms:created xsi:type="dcterms:W3CDTF">2000-10-26T03:09:36Z</dcterms:created>
  <dcterms:modified xsi:type="dcterms:W3CDTF">2020-10-21T10:55:53Z</dcterms:modified>
</cp:coreProperties>
</file>