
<file path=[Content_Types].xml><?xml version="1.0" encoding="utf-8"?>
<Types xmlns="http://schemas.openxmlformats.org/package/2006/content-types">
  <Default Extension="png" ContentType="image/png"/>
  <Default Extension="mp3" ContentType="audio/mpe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356" r:id="rId3"/>
    <p:sldId id="357" r:id="rId4"/>
    <p:sldId id="358" r:id="rId5"/>
    <p:sldId id="360" r:id="rId6"/>
    <p:sldId id="378" r:id="rId7"/>
    <p:sldId id="361" r:id="rId8"/>
    <p:sldId id="362" r:id="rId9"/>
    <p:sldId id="363" r:id="rId10"/>
    <p:sldId id="364" r:id="rId11"/>
    <p:sldId id="365" r:id="rId12"/>
    <p:sldId id="379" r:id="rId13"/>
    <p:sldId id="366" r:id="rId14"/>
    <p:sldId id="367" r:id="rId15"/>
    <p:sldId id="368" r:id="rId16"/>
    <p:sldId id="369" r:id="rId17"/>
    <p:sldId id="380" r:id="rId18"/>
    <p:sldId id="370" r:id="rId19"/>
    <p:sldId id="371" r:id="rId20"/>
    <p:sldId id="372" r:id="rId21"/>
    <p:sldId id="373" r:id="rId22"/>
    <p:sldId id="374" r:id="rId23"/>
    <p:sldId id="377" r:id="rId24"/>
  </p:sldIdLst>
  <p:sldSz cx="9144000" cy="6858000" type="screen4x3"/>
  <p:notesSz cx="6858000" cy="9144000"/>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3B6FF-7763-C395-5677-C46ABBD39EBB}" v="10" dt="2020-11-01T08:05:27.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7487" autoAdjust="0"/>
  </p:normalViewPr>
  <p:slideViewPr>
    <p:cSldViewPr>
      <p:cViewPr varScale="1">
        <p:scale>
          <a:sx n="53" d="100"/>
          <a:sy n="53" d="100"/>
        </p:scale>
        <p:origin x="1660" y="4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D667F6-1108-4439-A390-16BFAA68B343}" type="datetimeFigureOut">
              <a:rPr lang="en-SG" smtClean="0"/>
              <a:t>12/10/2021</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B516F-0343-42D5-A890-95AA876AC5C3}" type="slidenum">
              <a:rPr lang="en-SG" smtClean="0"/>
              <a:t>‹#›</a:t>
            </a:fld>
            <a:endParaRPr lang="en-SG"/>
          </a:p>
        </p:txBody>
      </p:sp>
    </p:spTree>
    <p:extLst>
      <p:ext uri="{BB962C8B-B14F-4D97-AF65-F5344CB8AC3E}">
        <p14:creationId xmlns:p14="http://schemas.microsoft.com/office/powerpoint/2010/main" val="5819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Chapter 2 of Digital Signal Processing. Please pay attention as it will be a short but important chapter</a:t>
            </a:r>
            <a:endParaRPr lang="en-US" dirty="0">
              <a:cs typeface="Calibri"/>
            </a:endParaRPr>
          </a:p>
        </p:txBody>
      </p:sp>
      <p:sp>
        <p:nvSpPr>
          <p:cNvPr id="4" name="Slide Number Placeholder 3"/>
          <p:cNvSpPr>
            <a:spLocks noGrp="1"/>
          </p:cNvSpPr>
          <p:nvPr>
            <p:ph type="sldNum" sz="quarter" idx="5"/>
          </p:nvPr>
        </p:nvSpPr>
        <p:spPr/>
        <p:txBody>
          <a:bodyPr/>
          <a:lstStyle/>
          <a:p>
            <a:fld id="{A9AB516F-0343-42D5-A890-95AA876AC5C3}" type="slidenum">
              <a:rPr lang="en-SG" smtClean="0"/>
              <a:t>1</a:t>
            </a:fld>
            <a:endParaRPr lang="en-SG"/>
          </a:p>
        </p:txBody>
      </p:sp>
    </p:spTree>
    <p:extLst>
      <p:ext uri="{BB962C8B-B14F-4D97-AF65-F5344CB8AC3E}">
        <p14:creationId xmlns:p14="http://schemas.microsoft.com/office/powerpoint/2010/main" val="2413705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Add the seventh</a:t>
            </a:r>
            <a:r>
              <a:rPr lang="en-SG" baseline="0" dirty="0"/>
              <a:t> harmonics. You will notice the refinement of the right waveform</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10</a:t>
            </a:fld>
            <a:endParaRPr lang="en-SG"/>
          </a:p>
        </p:txBody>
      </p:sp>
    </p:spTree>
    <p:extLst>
      <p:ext uri="{BB962C8B-B14F-4D97-AF65-F5344CB8AC3E}">
        <p14:creationId xmlns:p14="http://schemas.microsoft.com/office/powerpoint/2010/main" val="880581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And</a:t>
            </a:r>
            <a:r>
              <a:rPr lang="en-SG" baseline="0" dirty="0"/>
              <a:t> the ninth harmonics, it is getting better and you can continue to add the eleven harmonics and so on.</a:t>
            </a:r>
          </a:p>
          <a:p>
            <a:endParaRPr lang="en-SG"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Hence a square wave may be synthesized by adding together pure sine waves at the multiples (or harmonics) of the fundamental frequency.</a:t>
            </a:r>
            <a:endParaRPr lang="en-SG" sz="120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11</a:t>
            </a:fld>
            <a:endParaRPr lang="en-SG"/>
          </a:p>
        </p:txBody>
      </p:sp>
    </p:spTree>
    <p:extLst>
      <p:ext uri="{BB962C8B-B14F-4D97-AF65-F5344CB8AC3E}">
        <p14:creationId xmlns:p14="http://schemas.microsoft.com/office/powerpoint/2010/main" val="147628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Simulink can also be used to generate</a:t>
            </a:r>
            <a:r>
              <a:rPr lang="en-SG" baseline="0" dirty="0"/>
              <a:t> the square waveform by adding the odd sinusoidal harmonics.</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12</a:t>
            </a:fld>
            <a:endParaRPr lang="en-SG"/>
          </a:p>
        </p:txBody>
      </p:sp>
    </p:spTree>
    <p:extLst>
      <p:ext uri="{BB962C8B-B14F-4D97-AF65-F5344CB8AC3E}">
        <p14:creationId xmlns:p14="http://schemas.microsoft.com/office/powerpoint/2010/main" val="2462044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By combining it with the Fourier series analysis, we can now represent any periodic signals in the frequency domain. Now, instead of plotting the square wave as a function of time, we can visualize the square wave as a collection of sine waves and obtain its frequency spectrum by plotting the amplitude of each sine wave against their frequencies.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a:t>
            </a:r>
            <a:r>
              <a:rPr lang="en-GB" sz="1200" kern="1200" baseline="0" dirty="0">
                <a:solidFill>
                  <a:schemeClr val="tx1"/>
                </a:solidFill>
                <a:effectLst/>
                <a:latin typeface="+mn-lt"/>
                <a:ea typeface="+mn-ea"/>
                <a:cs typeface="+mn-cs"/>
              </a:rPr>
              <a:t> amplitude of the even harmonics are all ZEROs.</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13</a:t>
            </a:fld>
            <a:endParaRPr lang="en-SG"/>
          </a:p>
        </p:txBody>
      </p:sp>
    </p:spTree>
    <p:extLst>
      <p:ext uri="{BB962C8B-B14F-4D97-AF65-F5344CB8AC3E}">
        <p14:creationId xmlns:p14="http://schemas.microsoft.com/office/powerpoint/2010/main" val="990615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previous </a:t>
            </a:r>
            <a:r>
              <a:rPr lang="en-GB" dirty="0">
                <a:solidFill>
                  <a:srgbClr val="FF9900"/>
                </a:solidFill>
              </a:rPr>
              <a:t>example shows that a square wave synthesized by adding pure sine waves at multiples (or harmonics) of the fundamental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FF99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visualise the square wave in another way</a:t>
            </a:r>
            <a:r>
              <a:rPr lang="en-GB" baseline="0" dirty="0"/>
              <a:t> that is in the frequency domain.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solidFill>
                <a:srgbClr val="FF99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solidFill>
                  <a:srgbClr val="FF9900"/>
                </a:solidFill>
              </a:rPr>
              <a:t>We also see the characteristic of the harmonics for the square wave where only the harmonics exist.</a:t>
            </a:r>
            <a:endParaRPr lang="en-GB" dirty="0">
              <a:solidFill>
                <a:srgbClr val="FF9900"/>
              </a:solidFill>
            </a:endParaRP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14</a:t>
            </a:fld>
            <a:endParaRPr lang="en-SG"/>
          </a:p>
        </p:txBody>
      </p:sp>
    </p:spTree>
    <p:extLst>
      <p:ext uri="{BB962C8B-B14F-4D97-AF65-F5344CB8AC3E}">
        <p14:creationId xmlns:p14="http://schemas.microsoft.com/office/powerpoint/2010/main" val="1001091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Fourier series analysis may be extended to non-periodic signals by assuming that the periodic signals have infinitely long period. This formulation is known as the Fourier transform. </a:t>
            </a:r>
            <a:endParaRPr lang="en-GB" dirty="0"/>
          </a:p>
          <a:p>
            <a:endParaRPr lang="en-GB" dirty="0"/>
          </a:p>
          <a:p>
            <a:r>
              <a:rPr lang="en-GB" dirty="0"/>
              <a:t>Fourier Transform, which is one of the most important aspects of signal processing.</a:t>
            </a:r>
          </a:p>
          <a:p>
            <a:endParaRPr lang="en-GB" dirty="0"/>
          </a:p>
          <a:p>
            <a:r>
              <a:rPr lang="en-GB" dirty="0"/>
              <a:t>The mathematical formula which transform a signal from the time domain to the frequency domain is called Fourier transform by the formula.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is a mathematical formula, which transforms a signal in time domain (as a function of </a:t>
            </a:r>
            <a:r>
              <a:rPr lang="en-GB" sz="1200" i="1" kern="1200" dirty="0">
                <a:solidFill>
                  <a:schemeClr val="tx1"/>
                </a:solidFill>
                <a:effectLst/>
                <a:latin typeface="+mn-lt"/>
                <a:ea typeface="+mn-ea"/>
                <a:cs typeface="+mn-cs"/>
              </a:rPr>
              <a:t>t</a:t>
            </a:r>
            <a:r>
              <a:rPr lang="en-GB" sz="1200" kern="1200" dirty="0">
                <a:solidFill>
                  <a:schemeClr val="tx1"/>
                </a:solidFill>
                <a:effectLst/>
                <a:latin typeface="+mn-lt"/>
                <a:ea typeface="+mn-ea"/>
                <a:cs typeface="+mn-cs"/>
              </a:rPr>
              <a:t>) to a signal in frequency domain (as a function of omega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It is important to note that the Fourier Transform as defined in this equation here is applicable only to aperiodic signals. </a:t>
            </a:r>
            <a:endParaRPr lang="en-SG" sz="1200" kern="1200" dirty="0">
              <a:solidFill>
                <a:schemeClr val="tx1"/>
              </a:solidFill>
              <a:effectLst/>
              <a:latin typeface="+mn-lt"/>
              <a:ea typeface="+mn-ea"/>
              <a:cs typeface="+mn-cs"/>
            </a:endParaRPr>
          </a:p>
          <a:p>
            <a:endParaRPr lang="en-GB" dirty="0"/>
          </a:p>
          <a:p>
            <a:endParaRPr lang="en-GB" dirty="0"/>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15</a:t>
            </a:fld>
            <a:endParaRPr lang="en-SG"/>
          </a:p>
        </p:txBody>
      </p:sp>
    </p:spTree>
    <p:extLst>
      <p:ext uri="{BB962C8B-B14F-4D97-AF65-F5344CB8AC3E}">
        <p14:creationId xmlns:p14="http://schemas.microsoft.com/office/powerpoint/2010/main" val="81129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Given</a:t>
            </a:r>
            <a:r>
              <a:rPr lang="en-SG" baseline="0" dirty="0"/>
              <a:t> a non-periodic signal x(t). Notice it is a single pulse and not a periodic signal, pulse train.</a:t>
            </a:r>
          </a:p>
          <a:p>
            <a:endParaRPr lang="en-SG" baseline="0" dirty="0"/>
          </a:p>
          <a:p>
            <a:r>
              <a:rPr lang="en-GB" dirty="0"/>
              <a:t>Firstly is the rectangular function, which we often call this a “window” because when we multiple it with a signal, it lets some signals through, and blocks others, just like a window letting in a specific view. </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16</a:t>
            </a:fld>
            <a:endParaRPr lang="en-SG"/>
          </a:p>
        </p:txBody>
      </p:sp>
    </p:spTree>
    <p:extLst>
      <p:ext uri="{BB962C8B-B14F-4D97-AF65-F5344CB8AC3E}">
        <p14:creationId xmlns:p14="http://schemas.microsoft.com/office/powerpoint/2010/main" val="2105159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By using the Fourier</a:t>
            </a:r>
            <a:r>
              <a:rPr lang="en-SG" baseline="0" dirty="0"/>
              <a:t> transform we can transform the signal in the time domain, t to frequency domain, omega as shown.</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17</a:t>
            </a:fld>
            <a:endParaRPr lang="en-SG"/>
          </a:p>
        </p:txBody>
      </p:sp>
    </p:spTree>
    <p:extLst>
      <p:ext uri="{BB962C8B-B14F-4D97-AF65-F5344CB8AC3E}">
        <p14:creationId xmlns:p14="http://schemas.microsoft.com/office/powerpoint/2010/main" val="2707650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absolute</a:t>
            </a:r>
            <a:r>
              <a:rPr lang="en-SG" baseline="0" dirty="0"/>
              <a:t> magnitude of the frequency domain of X is shown.</a:t>
            </a:r>
          </a:p>
          <a:p>
            <a:endParaRPr lang="en-SG"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Fourier transform essentially decomposes a non-periodic signal into infinitely numerous sinusoids with microscopic differences in their frequencies. The continuous double-sided spectrum plot that is seen in Figure is actually the envelope of the infinitely numerous pairs of impulses representing magnitudes of these sinusoids.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Note also that the result of the Fourier transform, , may be a complex expression.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a:t>
            </a:r>
            <a:r>
              <a:rPr lang="en-GB" sz="1200" kern="1200" baseline="0" dirty="0">
                <a:solidFill>
                  <a:schemeClr val="tx1"/>
                </a:solidFill>
                <a:effectLst/>
                <a:latin typeface="+mn-lt"/>
                <a:ea typeface="+mn-ea"/>
                <a:cs typeface="+mn-cs"/>
              </a:rPr>
              <a:t> called the </a:t>
            </a:r>
            <a:r>
              <a:rPr lang="en-GB" sz="1200" kern="1200" dirty="0" err="1">
                <a:solidFill>
                  <a:schemeClr val="tx1"/>
                </a:solidFill>
                <a:effectLst/>
                <a:latin typeface="+mn-lt"/>
                <a:ea typeface="+mn-ea"/>
                <a:cs typeface="+mn-cs"/>
              </a:rPr>
              <a:t>sinc</a:t>
            </a:r>
            <a:r>
              <a:rPr lang="en-GB" sz="1200" kern="1200" dirty="0">
                <a:solidFill>
                  <a:schemeClr val="tx1"/>
                </a:solidFill>
                <a:effectLst/>
                <a:latin typeface="+mn-lt"/>
                <a:ea typeface="+mn-ea"/>
                <a:cs typeface="+mn-cs"/>
              </a:rPr>
              <a:t>-function and  is important in signals.  It can be view as an oscillatory signal sin(x) with its amplitude monotonically decreasing as time goes to ±infinity</a:t>
            </a:r>
            <a:r>
              <a:rPr lang="en-GB" sz="1200" kern="1200" baseline="0" dirty="0">
                <a:solidFill>
                  <a:schemeClr val="tx1"/>
                </a:solidFill>
                <a:effectLst/>
                <a:latin typeface="+mn-lt"/>
                <a:ea typeface="+mn-ea"/>
                <a:cs typeface="+mn-cs"/>
              </a:rPr>
              <a:t>.  The magnitude is zero for at even pi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period of oscillation is governed by the sine</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term.</a:t>
            </a:r>
            <a:endParaRPr lang="en-SG" sz="120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18</a:t>
            </a:fld>
            <a:endParaRPr lang="en-SG"/>
          </a:p>
        </p:txBody>
      </p:sp>
    </p:spTree>
    <p:extLst>
      <p:ext uri="{BB962C8B-B14F-4D97-AF65-F5344CB8AC3E}">
        <p14:creationId xmlns:p14="http://schemas.microsoft.com/office/powerpoint/2010/main" val="2228224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plot shows a double-sided spectrum (i.e. the plot extends to negative frequency region).</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result of Fourier transform is a complex expression.</a:t>
            </a:r>
          </a:p>
          <a:p>
            <a:endParaRPr lang="en-SG" dirty="0"/>
          </a:p>
          <a:p>
            <a:r>
              <a:rPr lang="en-SG" dirty="0"/>
              <a:t>There are two</a:t>
            </a:r>
            <a:r>
              <a:rPr lang="en-SG" baseline="0" dirty="0"/>
              <a:t> plots but only the magnitude spectrum is shown. </a:t>
            </a:r>
            <a:r>
              <a:rPr lang="en-GB" sz="1200" kern="1200" baseline="0" dirty="0">
                <a:solidFill>
                  <a:schemeClr val="tx1"/>
                </a:solidFill>
                <a:effectLst/>
                <a:latin typeface="+mn-lt"/>
                <a:ea typeface="+mn-ea"/>
                <a:cs typeface="+mn-cs"/>
              </a:rPr>
              <a:t>M</a:t>
            </a:r>
            <a:r>
              <a:rPr lang="en-GB" sz="1200" kern="1200" dirty="0">
                <a:solidFill>
                  <a:schemeClr val="tx1"/>
                </a:solidFill>
                <a:effectLst/>
                <a:latin typeface="+mn-lt"/>
                <a:ea typeface="+mn-ea"/>
                <a:cs typeface="+mn-cs"/>
              </a:rPr>
              <a:t>ost often the magnitude spectrum is used in practice. </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19</a:t>
            </a:fld>
            <a:endParaRPr lang="en-SG"/>
          </a:p>
        </p:txBody>
      </p:sp>
    </p:spTree>
    <p:extLst>
      <p:ext uri="{BB962C8B-B14F-4D97-AF65-F5344CB8AC3E}">
        <p14:creationId xmlns:p14="http://schemas.microsoft.com/office/powerpoint/2010/main" val="644568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In this Chapter 2, it covers the following : </a:t>
            </a:r>
          </a:p>
          <a:p>
            <a:pPr eaLnBrk="1" hangingPunct="1"/>
            <a:r>
              <a:rPr lang="en-GB" sz="1200" dirty="0">
                <a:latin typeface="Arial" panose="020B0604020202020204" pitchFamily="34" charset="0"/>
                <a:cs typeface="Arial" panose="020B0604020202020204" pitchFamily="34" charset="0"/>
              </a:rPr>
              <a:t>how the spectral components of periodic signals can be obtained.</a:t>
            </a:r>
          </a:p>
          <a:p>
            <a:r>
              <a:rPr lang="en-GB" sz="1200" dirty="0">
                <a:latin typeface="Arial" panose="020B0604020202020204" pitchFamily="34" charset="0"/>
                <a:cs typeface="Arial" panose="020B0604020202020204" pitchFamily="34" charset="0"/>
              </a:rPr>
              <a:t>how Fourier transform can be used to obtain the frequency spectrum of aperiodic signals.</a:t>
            </a:r>
          </a:p>
          <a:p>
            <a:r>
              <a:rPr lang="en-GB" sz="1200" dirty="0">
                <a:latin typeface="Arial" panose="020B0604020202020204" pitchFamily="34" charset="0"/>
                <a:cs typeface="Arial" panose="020B0604020202020204" pitchFamily="34" charset="0"/>
              </a:rPr>
              <a:t>Describe how simple signals can be perceived in the frequency domain.</a:t>
            </a:r>
            <a:endParaRPr lang="en-SG"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9AB516F-0343-42D5-A890-95AA876AC5C3}" type="slidenum">
              <a:rPr lang="en-SG" smtClean="0"/>
              <a:t>2</a:t>
            </a:fld>
            <a:endParaRPr lang="en-SG"/>
          </a:p>
        </p:txBody>
      </p:sp>
    </p:spTree>
    <p:extLst>
      <p:ext uri="{BB962C8B-B14F-4D97-AF65-F5344CB8AC3E}">
        <p14:creationId xmlns:p14="http://schemas.microsoft.com/office/powerpoint/2010/main" val="2257132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following examples show some common signals and their corresponding Fourier transforms. Since Fourier transform is linear, it may be noted that Fourier transform of a linear combination of these common signals can easily be obtained.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Here the frequency</a:t>
            </a:r>
            <a:r>
              <a:rPr lang="en-GB" sz="1200" kern="1200" baseline="0" dirty="0">
                <a:solidFill>
                  <a:schemeClr val="tx1"/>
                </a:solidFill>
                <a:effectLst/>
                <a:latin typeface="+mn-lt"/>
                <a:ea typeface="+mn-ea"/>
                <a:cs typeface="+mn-cs"/>
              </a:rPr>
              <a:t> domain shows the double sided band, that is both the positive and negative spectrum. The sinewave of one kilo hertz is show in both domains.</a:t>
            </a:r>
            <a:endParaRPr lang="en-SG" sz="1200" kern="1200" dirty="0">
              <a:solidFill>
                <a:schemeClr val="tx1"/>
              </a:solidFill>
              <a:effectLst/>
              <a:latin typeface="+mn-lt"/>
              <a:ea typeface="+mn-ea"/>
              <a:cs typeface="+mn-cs"/>
            </a:endParaRPr>
          </a:p>
          <a:p>
            <a:endParaRPr lang="en-SG" dirty="0"/>
          </a:p>
          <a:p>
            <a:r>
              <a:rPr lang="en-GB" dirty="0"/>
              <a:t>In order to get a “real-world” signal such as an everlasting cosine or</a:t>
            </a:r>
            <a:r>
              <a:rPr lang="en-GB" baseline="0" dirty="0"/>
              <a:t> sine </a:t>
            </a:r>
            <a:r>
              <a:rPr lang="en-GB" dirty="0"/>
              <a:t>wave, we need to have both the positive and negative frequency components</a:t>
            </a:r>
            <a:r>
              <a:rPr lang="en-GB" baseline="0" dirty="0"/>
              <a:t> by u</a:t>
            </a:r>
            <a:r>
              <a:rPr lang="en-GB" dirty="0"/>
              <a:t>sing Euler formula</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20</a:t>
            </a:fld>
            <a:endParaRPr lang="en-SG"/>
          </a:p>
        </p:txBody>
      </p:sp>
    </p:spTree>
    <p:extLst>
      <p:ext uri="{BB962C8B-B14F-4D97-AF65-F5344CB8AC3E}">
        <p14:creationId xmlns:p14="http://schemas.microsoft.com/office/powerpoint/2010/main" val="1532207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signal consists</a:t>
            </a:r>
            <a:r>
              <a:rPr lang="en-SG" baseline="0" dirty="0"/>
              <a:t> of two frequencies one kilo and two kilo hertz.</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21</a:t>
            </a:fld>
            <a:endParaRPr lang="en-SG"/>
          </a:p>
        </p:txBody>
      </p:sp>
    </p:spTree>
    <p:extLst>
      <p:ext uri="{BB962C8B-B14F-4D97-AF65-F5344CB8AC3E}">
        <p14:creationId xmlns:p14="http://schemas.microsoft.com/office/powerpoint/2010/main" val="1076183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our square wave with 50 percent duty cycle</a:t>
            </a:r>
            <a:r>
              <a:rPr lang="en-SG" baseline="0" dirty="0"/>
              <a:t> and the harmonics in the frequency domains of fundamental frequency, 1 kilo hertz and the rest of the odd harmonics.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aseline="0" dirty="0">
                <a:latin typeface="Arial"/>
                <a:cs typeface="Arial"/>
              </a:rPr>
              <a:t>Square wave signal, we only need to use three values at f, 3f, 7f, 9f and so </a:t>
            </a:r>
            <a:r>
              <a:rPr lang="en-GB" dirty="0">
                <a:latin typeface="Arial"/>
                <a:cs typeface="Arial"/>
              </a:rPr>
              <a:t>forth</a:t>
            </a:r>
            <a:r>
              <a:rPr lang="en-GB" sz="1200" baseline="0" dirty="0">
                <a:latin typeface="Arial"/>
                <a:cs typeface="Arial"/>
              </a:rPr>
              <a:t>.</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22</a:t>
            </a:fld>
            <a:endParaRPr lang="en-SG"/>
          </a:p>
        </p:txBody>
      </p:sp>
    </p:spTree>
    <p:extLst>
      <p:ext uri="{BB962C8B-B14F-4D97-AF65-F5344CB8AC3E}">
        <p14:creationId xmlns:p14="http://schemas.microsoft.com/office/powerpoint/2010/main" val="2905946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sz="1200" dirty="0">
                <a:latin typeface="Arial" panose="020B0604020202020204" pitchFamily="34" charset="0"/>
                <a:cs typeface="Arial" panose="020B0604020202020204" pitchFamily="34" charset="0"/>
              </a:rPr>
              <a:t>We learnt that Frequency</a:t>
            </a:r>
            <a:r>
              <a:rPr lang="en-GB" sz="1200" baseline="0" dirty="0">
                <a:latin typeface="Arial" panose="020B0604020202020204" pitchFamily="34" charset="0"/>
                <a:cs typeface="Arial" panose="020B0604020202020204" pitchFamily="34" charset="0"/>
              </a:rPr>
              <a:t> domain is another dimension to understand the signal.</a:t>
            </a:r>
          </a:p>
          <a:p>
            <a:pPr eaLnBrk="1" hangingPunct="1"/>
            <a:endParaRPr lang="en-GB" sz="1200" baseline="0" dirty="0">
              <a:latin typeface="Arial" panose="020B0604020202020204" pitchFamily="34" charset="0"/>
              <a:cs typeface="Arial" panose="020B0604020202020204" pitchFamily="34" charset="0"/>
            </a:endParaRPr>
          </a:p>
          <a:p>
            <a:pPr eaLnBrk="1" hangingPunct="1"/>
            <a:r>
              <a:rPr lang="en-GB" sz="1200" baseline="0" dirty="0">
                <a:latin typeface="Arial" panose="020B0604020202020204" pitchFamily="34" charset="0"/>
                <a:cs typeface="Arial" panose="020B0604020202020204" pitchFamily="34" charset="0"/>
              </a:rPr>
              <a:t>The time domain signal can be transformed using Fourier Transform into the frequency spectrum.</a:t>
            </a:r>
          </a:p>
          <a:p>
            <a:pPr eaLnBrk="1" hangingPunct="1"/>
            <a:endParaRPr lang="en-GB" sz="1200" baseline="0" dirty="0">
              <a:latin typeface="Arial" panose="020B0604020202020204" pitchFamily="34" charset="0"/>
              <a:cs typeface="Arial" panose="020B0604020202020204" pitchFamily="34" charset="0"/>
            </a:endParaRPr>
          </a:p>
          <a:p>
            <a:pPr eaLnBrk="1" hangingPunct="1"/>
            <a:r>
              <a:rPr lang="en-GB" sz="1200" baseline="0" dirty="0">
                <a:latin typeface="Arial" panose="020B0604020202020204" pitchFamily="34" charset="0"/>
                <a:cs typeface="Arial" panose="020B0604020202020204" pitchFamily="34" charset="0"/>
              </a:rPr>
              <a:t>For periodic time signals, we use Fourier Series to convert the time domain signals into a series of impulses of different harmonies.  Any time domain signal can be represented as a linear combination of sinewaves at different frequencies, suitably weighted by some coefficients. </a:t>
            </a:r>
          </a:p>
          <a:p>
            <a:pPr eaLnBrk="1" hangingPunct="1"/>
            <a:r>
              <a:rPr lang="en-GB" sz="1200" baseline="0" dirty="0">
                <a:latin typeface="Arial" panose="020B0604020202020204" pitchFamily="34" charset="0"/>
                <a:cs typeface="Arial" panose="020B0604020202020204" pitchFamily="34" charset="0"/>
              </a:rPr>
              <a:t>For non periodic signals, we use Fourier Transform to convert into a continuous Frequency domain.</a:t>
            </a:r>
          </a:p>
          <a:p>
            <a:pPr eaLnBrk="1" hangingPunct="1"/>
            <a:endParaRPr lang="en-GB" sz="1200" dirty="0">
              <a:latin typeface="Arial" panose="020B0604020202020204" pitchFamily="34" charset="0"/>
              <a:cs typeface="Arial" panose="020B0604020202020204" pitchFamily="34" charset="0"/>
            </a:endParaRP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23</a:t>
            </a:fld>
            <a:endParaRPr lang="en-SG"/>
          </a:p>
        </p:txBody>
      </p:sp>
    </p:spTree>
    <p:extLst>
      <p:ext uri="{BB962C8B-B14F-4D97-AF65-F5344CB8AC3E}">
        <p14:creationId xmlns:p14="http://schemas.microsoft.com/office/powerpoint/2010/main" val="500848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In early 1800s, Jean Baptiste Fourier or rather</a:t>
            </a:r>
            <a:r>
              <a:rPr lang="en-GB" sz="1200" baseline="0" dirty="0">
                <a:solidFill>
                  <a:schemeClr val="tx1"/>
                </a:solidFill>
              </a:rPr>
              <a:t> </a:t>
            </a:r>
            <a:r>
              <a:rPr lang="en-SG" sz="1200" b="1" i="0" kern="1200" dirty="0">
                <a:solidFill>
                  <a:schemeClr val="tx1"/>
                </a:solidFill>
                <a:effectLst/>
                <a:latin typeface="+mn-lt"/>
                <a:ea typeface="+mn-ea"/>
                <a:cs typeface="+mn-cs"/>
              </a:rPr>
              <a:t>Jean-Baptiste Joseph Fourier </a:t>
            </a:r>
            <a:r>
              <a:rPr lang="en-GB" sz="1200" dirty="0">
                <a:solidFill>
                  <a:schemeClr val="tx1"/>
                </a:solidFill>
              </a:rPr>
              <a:t>showed that any signal can be made up by adding together a series of pure sinusoids with appropriate amplitude and phase.  He is </a:t>
            </a:r>
            <a:r>
              <a:rPr lang="en-GB" sz="1200" b="0" i="0" kern="1200" dirty="0">
                <a:solidFill>
                  <a:schemeClr val="tx1"/>
                </a:solidFill>
                <a:effectLst/>
                <a:latin typeface="+mn-lt"/>
                <a:ea typeface="+mn-ea"/>
                <a:cs typeface="+mn-cs"/>
              </a:rPr>
              <a:t>best known for initiating the investigation of Fourier series, which eventually developed into Fourier</a:t>
            </a:r>
            <a:r>
              <a:rPr lang="en-GB" sz="1200" b="0" i="0" kern="1200" baseline="0" dirty="0">
                <a:solidFill>
                  <a:schemeClr val="tx1"/>
                </a:solidFill>
                <a:effectLst/>
                <a:latin typeface="+mn-lt"/>
                <a:ea typeface="+mn-ea"/>
                <a:cs typeface="+mn-cs"/>
              </a:rPr>
              <a:t> analysis </a:t>
            </a:r>
            <a:r>
              <a:rPr lang="en-GB" sz="1200" b="0" i="0" kern="1200" dirty="0">
                <a:solidFill>
                  <a:schemeClr val="tx1"/>
                </a:solidFill>
                <a:effectLst/>
                <a:latin typeface="+mn-lt"/>
                <a:ea typeface="+mn-ea"/>
                <a:cs typeface="+mn-cs"/>
              </a:rPr>
              <a:t> and their applications to problems of </a:t>
            </a:r>
            <a:r>
              <a:rPr lang="en-GB" sz="1200" b="0" i="0" u="none" strike="noStrike" kern="1200" dirty="0">
                <a:solidFill>
                  <a:schemeClr val="tx1"/>
                </a:solidFill>
                <a:effectLst/>
                <a:latin typeface="+mn-lt"/>
                <a:ea typeface="+mn-ea"/>
                <a:cs typeface="+mn-cs"/>
              </a:rPr>
              <a:t>heat</a:t>
            </a:r>
            <a:r>
              <a:rPr lang="en-GB" sz="1200" b="0" i="0" u="none" strike="noStrike" kern="1200" baseline="0" dirty="0">
                <a:solidFill>
                  <a:schemeClr val="tx1"/>
                </a:solidFill>
                <a:effectLst/>
                <a:latin typeface="+mn-lt"/>
                <a:ea typeface="+mn-ea"/>
                <a:cs typeface="+mn-cs"/>
              </a:rPr>
              <a:t> transfer and analysis.</a:t>
            </a:r>
            <a:endParaRPr lang="en-GB" sz="1200" dirty="0">
              <a:solidFill>
                <a:schemeClr val="tx1"/>
              </a:solidFill>
            </a:endParaRP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a:t>
            </a:fld>
            <a:endParaRPr lang="en-SG"/>
          </a:p>
        </p:txBody>
      </p:sp>
    </p:spTree>
    <p:extLst>
      <p:ext uri="{BB962C8B-B14F-4D97-AF65-F5344CB8AC3E}">
        <p14:creationId xmlns:p14="http://schemas.microsoft.com/office/powerpoint/2010/main" val="541852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easy for us to visualize a signal as a time function in which its magnitude changes over time. For example, we can observe the voltage variation at a point in a circuit by using an oscilloscope. However, more information about the signal can be extracted when it is observed from other domains. One such domain is the frequency domain. For example, in a speech signal, by studying how its amplitude varies with time may not reveal much information about the signal. But the frequency content of the signal could tell us about the pitch or fundamental frequency of the signal with which we can deduce the gender of the speaker. </a:t>
            </a:r>
            <a:endParaRPr lang="en-SG" sz="1200" kern="1200" dirty="0">
              <a:solidFill>
                <a:schemeClr val="tx1"/>
              </a:solidFill>
              <a:effectLst/>
              <a:latin typeface="+mn-lt"/>
              <a:ea typeface="+mn-ea"/>
              <a:cs typeface="+mn-cs"/>
            </a:endParaRPr>
          </a:p>
          <a:p>
            <a:endParaRPr lang="en-GB" sz="1200" b="1"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Frequency domain</a:t>
            </a:r>
            <a:r>
              <a:rPr lang="en-GB" sz="1200" b="0" i="0" kern="1200" dirty="0">
                <a:solidFill>
                  <a:schemeClr val="tx1"/>
                </a:solidFill>
                <a:effectLst/>
                <a:latin typeface="+mn-lt"/>
                <a:ea typeface="+mn-ea"/>
                <a:cs typeface="+mn-cs"/>
              </a:rPr>
              <a:t> refers to the analysis of mathematical functions or</a:t>
            </a:r>
            <a:r>
              <a:rPr lang="en-GB" sz="1200" b="0" i="0" kern="1200" baseline="0" dirty="0">
                <a:solidFill>
                  <a:schemeClr val="tx1"/>
                </a:solidFill>
                <a:effectLst/>
                <a:latin typeface="+mn-lt"/>
                <a:ea typeface="+mn-ea"/>
                <a:cs typeface="+mn-cs"/>
              </a:rPr>
              <a:t> signals with respect to frequency </a:t>
            </a:r>
            <a:r>
              <a:rPr lang="en-GB" sz="1200" b="0" i="0" kern="1200" dirty="0">
                <a:solidFill>
                  <a:schemeClr val="tx1"/>
                </a:solidFill>
                <a:effectLst/>
                <a:latin typeface="+mn-lt"/>
                <a:ea typeface="+mn-ea"/>
                <a:cs typeface="+mn-cs"/>
              </a:rPr>
              <a:t> rather than time. A time-domain graph shows how a signal changes over time which</a:t>
            </a:r>
            <a:r>
              <a:rPr lang="en-GB" sz="1200" b="0" i="0" kern="1200" baseline="0" dirty="0">
                <a:solidFill>
                  <a:schemeClr val="tx1"/>
                </a:solidFill>
                <a:effectLst/>
                <a:latin typeface="+mn-lt"/>
                <a:ea typeface="+mn-ea"/>
                <a:cs typeface="+mn-cs"/>
              </a:rPr>
              <a:t> we use an oscilloscope to display the waveforms for example a sine wave </a:t>
            </a:r>
            <a:r>
              <a:rPr lang="en-GB" sz="1200" b="0" i="0" kern="1200" dirty="0">
                <a:solidFill>
                  <a:schemeClr val="tx1"/>
                </a:solidFill>
                <a:effectLst/>
                <a:latin typeface="+mn-lt"/>
                <a:ea typeface="+mn-ea"/>
                <a:cs typeface="+mn-cs"/>
              </a:rPr>
              <a:t>, whereas a frequency-domain graph shows how much of the signal lies within each given frequency band over a range of frequencies which we use</a:t>
            </a:r>
            <a:r>
              <a:rPr lang="en-GB" sz="1200" b="0" i="0" kern="1200" baseline="0" dirty="0">
                <a:solidFill>
                  <a:schemeClr val="tx1"/>
                </a:solidFill>
                <a:effectLst/>
                <a:latin typeface="+mn-lt"/>
                <a:ea typeface="+mn-ea"/>
                <a:cs typeface="+mn-cs"/>
              </a:rPr>
              <a:t> another kind of instrument, spectrum analyser</a:t>
            </a:r>
            <a:r>
              <a:rPr lang="en-GB" sz="1200" b="0" i="0" kern="1200" dirty="0">
                <a:solidFill>
                  <a:schemeClr val="tx1"/>
                </a:solidFill>
                <a:effectLst/>
                <a:latin typeface="+mn-lt"/>
                <a:ea typeface="+mn-ea"/>
                <a:cs typeface="+mn-cs"/>
              </a:rPr>
              <a:t>. A frequency-domain representation can also include information on the </a:t>
            </a:r>
            <a:r>
              <a:rPr lang="en-GB" sz="1200" b="0" i="0" u="none" strike="noStrike" kern="1200" dirty="0">
                <a:solidFill>
                  <a:schemeClr val="tx1"/>
                </a:solidFill>
                <a:effectLst/>
                <a:latin typeface="+mn-lt"/>
                <a:ea typeface="+mn-ea"/>
                <a:cs typeface="+mn-cs"/>
              </a:rPr>
              <a:t>phase</a:t>
            </a:r>
            <a:r>
              <a:rPr lang="en-GB" sz="1200" b="0" i="0" u="none" strike="noStrike"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shift that must be applied to each sinusoid in order to be able to recombine the frequency components to recover the original time signal.</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4</a:t>
            </a:fld>
            <a:endParaRPr lang="en-SG"/>
          </a:p>
        </p:txBody>
      </p:sp>
    </p:spTree>
    <p:extLst>
      <p:ext uri="{BB962C8B-B14F-4D97-AF65-F5344CB8AC3E}">
        <p14:creationId xmlns:p14="http://schemas.microsoft.com/office/powerpoint/2010/main" val="43406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 we can see that a sine wave in the time-domain</a:t>
            </a:r>
            <a:r>
              <a:rPr lang="en-SG" baseline="0" dirty="0"/>
              <a:t> graph measured using an oscilloscope can be also be represented by an impulse centred at one hertz frequency on the spectrum analyser. </a:t>
            </a:r>
          </a:p>
          <a:p>
            <a:r>
              <a:rPr lang="en-GB" dirty="0"/>
              <a:t>If we have a time domain sinewave as shown here, storing this signal requires a lot of memory. You would need to sample the signal frequency at different time points. Sampling</a:t>
            </a:r>
            <a:r>
              <a:rPr lang="en-GB" baseline="0" dirty="0"/>
              <a:t> will be cover in later chapter. </a:t>
            </a:r>
          </a:p>
          <a:p>
            <a:r>
              <a:rPr lang="en-GB" dirty="0"/>
              <a:t>However, the plot of magnitude versus frequency, it appears as an impulse function at a certain frequency value , in</a:t>
            </a:r>
            <a:r>
              <a:rPr lang="en-GB" baseline="0" dirty="0"/>
              <a:t> this case one hertz </a:t>
            </a:r>
            <a:r>
              <a:rPr lang="en-GB" dirty="0"/>
              <a:t>– one single amplitude!  In this case, you</a:t>
            </a:r>
            <a:r>
              <a:rPr lang="en-GB" baseline="0" dirty="0"/>
              <a:t> will find that the frequency-domain simple clearer and also “cheaper” to store as information to represent a sine wave of one hertz.</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5</a:t>
            </a:fld>
            <a:endParaRPr lang="en-SG"/>
          </a:p>
        </p:txBody>
      </p:sp>
    </p:spTree>
    <p:extLst>
      <p:ext uri="{BB962C8B-B14F-4D97-AF65-F5344CB8AC3E}">
        <p14:creationId xmlns:p14="http://schemas.microsoft.com/office/powerpoint/2010/main" val="381654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Jean Baptiste Fourier had shown that any signal can be made up, or synthesized, just by adding together a series of pure sinusoids (sine waves) with appropriate amplitude and phase. If the signal is periodic, this is known as the Fourier series analysis.</a:t>
            </a:r>
            <a:endParaRPr lang="en-SG" sz="1200" kern="1200" dirty="0">
              <a:solidFill>
                <a:schemeClr val="tx1"/>
              </a:solidFill>
              <a:effectLst/>
              <a:latin typeface="+mn-lt"/>
              <a:ea typeface="+mn-ea"/>
              <a:cs typeface="+mn-cs"/>
            </a:endParaRPr>
          </a:p>
          <a:p>
            <a:r>
              <a:rPr lang="en-SG" dirty="0"/>
              <a:t>Hence a periodic square wave can be represented</a:t>
            </a:r>
            <a:r>
              <a:rPr lang="en-SG" baseline="0" dirty="0"/>
              <a:t> by a series of pure sinusoids of odd harmonics. Note that the decreasing amplitude of harmonics.</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6</a:t>
            </a:fld>
            <a:endParaRPr lang="en-SG"/>
          </a:p>
        </p:txBody>
      </p:sp>
    </p:spTree>
    <p:extLst>
      <p:ext uri="{BB962C8B-B14F-4D97-AF65-F5344CB8AC3E}">
        <p14:creationId xmlns:p14="http://schemas.microsoft.com/office/powerpoint/2010/main" val="306014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red</a:t>
            </a:r>
            <a:r>
              <a:rPr lang="en-SG" baseline="0" dirty="0"/>
              <a:t> waveform shows the pulse train and the blue sinewave shows the fundamental frequency, f0</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7</a:t>
            </a:fld>
            <a:endParaRPr lang="en-SG"/>
          </a:p>
        </p:txBody>
      </p:sp>
    </p:spTree>
    <p:extLst>
      <p:ext uri="{BB962C8B-B14F-4D97-AF65-F5344CB8AC3E}">
        <p14:creationId xmlns:p14="http://schemas.microsoft.com/office/powerpoint/2010/main" val="845364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By addin</a:t>
            </a:r>
            <a:r>
              <a:rPr lang="en-SG" baseline="0" dirty="0"/>
              <a:t>g the third harmonic, the summation of the fundamental and third harmonics will be quite like the square wave.</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8</a:t>
            </a:fld>
            <a:endParaRPr lang="en-SG"/>
          </a:p>
        </p:txBody>
      </p:sp>
    </p:spTree>
    <p:extLst>
      <p:ext uri="{BB962C8B-B14F-4D97-AF65-F5344CB8AC3E}">
        <p14:creationId xmlns:p14="http://schemas.microsoft.com/office/powerpoint/2010/main" val="2558898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Continuing to add the fifth</a:t>
            </a:r>
            <a:r>
              <a:rPr lang="en-SG" baseline="0" dirty="0"/>
              <a:t> harmonics, it is even more resemblance of the square wave</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9</a:t>
            </a:fld>
            <a:endParaRPr lang="en-SG"/>
          </a:p>
        </p:txBody>
      </p:sp>
    </p:spTree>
    <p:extLst>
      <p:ext uri="{BB962C8B-B14F-4D97-AF65-F5344CB8AC3E}">
        <p14:creationId xmlns:p14="http://schemas.microsoft.com/office/powerpoint/2010/main" val="4142881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D57678A0-80F0-480A-A939-91CDF1DE430C}" type="datetime1">
              <a:rPr lang="en-GB" smtClean="0"/>
              <a:t>12/10/2021</a:t>
            </a:fld>
            <a:endParaRPr lang="en-GB"/>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GB" smtClean="0"/>
              <a:t>Official (Open), Non-sensitive</a:t>
            </a:r>
            <a:endParaRPr lang="en-GB"/>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903C75B6-9A3F-4BFC-A6FA-CE2540634F3B}" type="slidenum">
              <a:rPr lang="en-GB"/>
              <a:pPr>
                <a:defRPr/>
              </a:pPr>
              <a:t>‹#›</a:t>
            </a:fld>
            <a:endParaRPr lang="en-GB"/>
          </a:p>
        </p:txBody>
      </p:sp>
      <p:pic>
        <p:nvPicPr>
          <p:cNvPr id="2" name="Picture 1"/>
          <p:cNvPicPr>
            <a:picLocks noChangeAspect="1"/>
          </p:cNvPicPr>
          <p:nvPr userDrawn="1"/>
        </p:nvPicPr>
        <p:blipFill>
          <a:blip r:embed="rId4"/>
          <a:stretch>
            <a:fillRect/>
          </a:stretch>
        </p:blipFill>
        <p:spPr>
          <a:xfrm>
            <a:off x="7729605" y="128065"/>
            <a:ext cx="1414395" cy="323116"/>
          </a:xfrm>
          <a:prstGeom prst="rect">
            <a:avLst/>
          </a:prstGeom>
        </p:spPr>
      </p:pic>
    </p:spTree>
    <p:custDataLst>
      <p:tags r:id="rId2"/>
    </p:custDataLst>
    <p:extLst>
      <p:ext uri="{BB962C8B-B14F-4D97-AF65-F5344CB8AC3E}">
        <p14:creationId xmlns:p14="http://schemas.microsoft.com/office/powerpoint/2010/main" val="26709437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8B7FF1B6-BC37-47EC-8AD3-F3777D345E3F}" type="datetime1">
              <a:rPr lang="en-GB" smtClean="0"/>
              <a:t>12/10/2021</a:t>
            </a:fld>
            <a:endParaRPr lang="en-GB"/>
          </a:p>
        </p:txBody>
      </p:sp>
      <p:sp>
        <p:nvSpPr>
          <p:cNvPr id="5"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6" name="Slide Number Placeholder 22"/>
          <p:cNvSpPr>
            <a:spLocks noGrp="1"/>
          </p:cNvSpPr>
          <p:nvPr>
            <p:ph type="sldNum" sz="quarter" idx="12"/>
          </p:nvPr>
        </p:nvSpPr>
        <p:spPr/>
        <p:txBody>
          <a:bodyPr/>
          <a:lstStyle>
            <a:lvl1pPr>
              <a:defRPr/>
            </a:lvl1pPr>
          </a:lstStyle>
          <a:p>
            <a:pPr>
              <a:defRPr/>
            </a:pPr>
            <a:fld id="{6DE162C3-C289-4D68-84F8-0D93878684F2}" type="slidenum">
              <a:rPr lang="en-GB"/>
              <a:pPr>
                <a:defRPr/>
              </a:pPr>
              <a:t>‹#›</a:t>
            </a:fld>
            <a:endParaRPr lang="en-GB"/>
          </a:p>
        </p:txBody>
      </p:sp>
    </p:spTree>
    <p:extLst>
      <p:ext uri="{BB962C8B-B14F-4D97-AF65-F5344CB8AC3E}">
        <p14:creationId xmlns:p14="http://schemas.microsoft.com/office/powerpoint/2010/main" val="308705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DBEF0D76-E893-426D-A4A8-E9841FDDEAE8}" type="datetime1">
              <a:rPr lang="en-GB" smtClean="0"/>
              <a:t>12/10/2021</a:t>
            </a:fld>
            <a:endParaRPr lang="en-GB"/>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GB" smtClean="0"/>
              <a:t>Official (Open), Non-sensitive</a:t>
            </a:r>
            <a:endParaRPr lang="en-GB"/>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C6180806-315F-49F2-AB6F-4E9396B55F0D}" type="slidenum">
              <a:rPr lang="en-GB"/>
              <a:pPr>
                <a:defRPr/>
              </a:pPr>
              <a:t>‹#›</a:t>
            </a:fld>
            <a:endParaRPr lang="en-GB"/>
          </a:p>
        </p:txBody>
      </p:sp>
    </p:spTree>
    <p:extLst>
      <p:ext uri="{BB962C8B-B14F-4D97-AF65-F5344CB8AC3E}">
        <p14:creationId xmlns:p14="http://schemas.microsoft.com/office/powerpoint/2010/main" val="5747572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68313" y="15573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9313" y="15573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fld id="{D75E2DD5-596D-419F-B923-9393F2CF6B1D}" type="datetime1">
              <a:rPr lang="en-GB" smtClean="0"/>
              <a:t>12/10/2021</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smtClean="0"/>
              <a:t>Official (Open), Non-sensitive</a:t>
            </a: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7653618-070C-4DB3-9BCD-461B7AF83EDE}" type="slidenum">
              <a:rPr lang="en-GB"/>
              <a:pPr>
                <a:defRPr/>
              </a:pPr>
              <a:t>‹#›</a:t>
            </a:fld>
            <a:endParaRPr lang="en-GB"/>
          </a:p>
        </p:txBody>
      </p:sp>
    </p:spTree>
    <p:extLst>
      <p:ext uri="{BB962C8B-B14F-4D97-AF65-F5344CB8AC3E}">
        <p14:creationId xmlns:p14="http://schemas.microsoft.com/office/powerpoint/2010/main" val="145317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7174FAC9-E077-4655-8834-C20716424CF7}" type="datetime1">
              <a:rPr lang="en-GB" smtClean="0"/>
              <a:t>12/10/2021</a:t>
            </a:fld>
            <a:endParaRPr lang="en-GB"/>
          </a:p>
        </p:txBody>
      </p:sp>
      <p:sp>
        <p:nvSpPr>
          <p:cNvPr id="5"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6" name="Slide Number Placeholder 22"/>
          <p:cNvSpPr>
            <a:spLocks noGrp="1"/>
          </p:cNvSpPr>
          <p:nvPr>
            <p:ph type="sldNum" sz="quarter" idx="12"/>
          </p:nvPr>
        </p:nvSpPr>
        <p:spPr/>
        <p:txBody>
          <a:bodyPr/>
          <a:lstStyle>
            <a:lvl1pPr>
              <a:defRPr/>
            </a:lvl1pPr>
          </a:lstStyle>
          <a:p>
            <a:pPr>
              <a:defRPr/>
            </a:pPr>
            <a:fld id="{2D4B2A3B-C1C7-4277-B32F-D4AFC77DCD33}" type="slidenum">
              <a:rPr lang="en-GB"/>
              <a:pPr>
                <a:defRPr/>
              </a:pPr>
              <a:t>‹#›</a:t>
            </a:fld>
            <a:endParaRPr lang="en-GB"/>
          </a:p>
        </p:txBody>
      </p:sp>
      <p:pic>
        <p:nvPicPr>
          <p:cNvPr id="3" name="Picture 2"/>
          <p:cNvPicPr>
            <a:picLocks noChangeAspect="1"/>
          </p:cNvPicPr>
          <p:nvPr userDrawn="1"/>
        </p:nvPicPr>
        <p:blipFill>
          <a:blip r:embed="rId3"/>
          <a:stretch>
            <a:fillRect/>
          </a:stretch>
        </p:blipFill>
        <p:spPr>
          <a:xfrm>
            <a:off x="7729605" y="76200"/>
            <a:ext cx="1414395" cy="323116"/>
          </a:xfrm>
          <a:prstGeom prst="rect">
            <a:avLst/>
          </a:prstGeom>
        </p:spPr>
      </p:pic>
    </p:spTree>
    <p:custDataLst>
      <p:tags r:id="rId1"/>
    </p:custDataLst>
    <p:extLst>
      <p:ext uri="{BB962C8B-B14F-4D97-AF65-F5344CB8AC3E}">
        <p14:creationId xmlns:p14="http://schemas.microsoft.com/office/powerpoint/2010/main" val="212669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1BF408A0-04A7-4F22-BCAC-C49957F17097}" type="datetime1">
              <a:rPr lang="en-GB" smtClean="0"/>
              <a:t>12/10/2021</a:t>
            </a:fld>
            <a:endParaRPr lang="en-GB"/>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7CE22B40-F656-417C-AA25-27BFA5F15F97}" type="slidenum">
              <a:rPr lang="en-GB"/>
              <a:pPr>
                <a:defRPr/>
              </a:pPr>
              <a:t>‹#›</a:t>
            </a:fld>
            <a:endParaRPr lang="en-GB"/>
          </a:p>
        </p:txBody>
      </p:sp>
      <p:sp>
        <p:nvSpPr>
          <p:cNvPr id="9" name="Footer Placeholder 13"/>
          <p:cNvSpPr>
            <a:spLocks noGrp="1"/>
          </p:cNvSpPr>
          <p:nvPr>
            <p:ph type="ftr" sz="quarter" idx="12"/>
          </p:nvPr>
        </p:nvSpPr>
        <p:spPr/>
        <p:txBody>
          <a:bodyPr/>
          <a:lstStyle>
            <a:lvl1pPr>
              <a:defRPr/>
            </a:lvl1pPr>
          </a:lstStyle>
          <a:p>
            <a:pPr>
              <a:defRPr/>
            </a:pPr>
            <a:r>
              <a:rPr lang="en-GB" smtClean="0"/>
              <a:t>Official (Open), Non-sensitive</a:t>
            </a:r>
            <a:endParaRPr lang="en-GB"/>
          </a:p>
        </p:txBody>
      </p:sp>
      <p:pic>
        <p:nvPicPr>
          <p:cNvPr id="10" name="Picture 9"/>
          <p:cNvPicPr>
            <a:picLocks noChangeAspect="1"/>
          </p:cNvPicPr>
          <p:nvPr userDrawn="1"/>
        </p:nvPicPr>
        <p:blipFill>
          <a:blip r:embed="rId3"/>
          <a:stretch>
            <a:fillRect/>
          </a:stretch>
        </p:blipFill>
        <p:spPr>
          <a:xfrm>
            <a:off x="7729605" y="90586"/>
            <a:ext cx="1414395" cy="323116"/>
          </a:xfrm>
          <a:prstGeom prst="rect">
            <a:avLst/>
          </a:prstGeom>
        </p:spPr>
      </p:pic>
    </p:spTree>
    <p:custDataLst>
      <p:tags r:id="rId1"/>
    </p:custDataLst>
    <p:extLst>
      <p:ext uri="{BB962C8B-B14F-4D97-AF65-F5344CB8AC3E}">
        <p14:creationId xmlns:p14="http://schemas.microsoft.com/office/powerpoint/2010/main" val="98979942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9EBDF2BE-D27D-47FB-890D-662BA7C3A67B}" type="datetime1">
              <a:rPr lang="en-GB" smtClean="0"/>
              <a:t>12/10/2021</a:t>
            </a:fld>
            <a:endParaRPr lang="en-GB"/>
          </a:p>
        </p:txBody>
      </p:sp>
      <p:sp>
        <p:nvSpPr>
          <p:cNvPr id="6" name="Slide Number Placeholder 9"/>
          <p:cNvSpPr>
            <a:spLocks noGrp="1"/>
          </p:cNvSpPr>
          <p:nvPr>
            <p:ph type="sldNum" sz="quarter" idx="11"/>
          </p:nvPr>
        </p:nvSpPr>
        <p:spPr/>
        <p:txBody>
          <a:bodyPr rtlCol="0"/>
          <a:lstStyle>
            <a:lvl1pPr>
              <a:defRPr/>
            </a:lvl1pPr>
          </a:lstStyle>
          <a:p>
            <a:pPr>
              <a:defRPr/>
            </a:pPr>
            <a:fld id="{970AA585-3F9D-475D-AA22-9E00511EB378}" type="slidenum">
              <a:rPr lang="en-GB"/>
              <a:pPr>
                <a:defRPr/>
              </a:pPr>
              <a:t>‹#›</a:t>
            </a:fld>
            <a:endParaRPr lang="en-GB"/>
          </a:p>
        </p:txBody>
      </p:sp>
      <p:sp>
        <p:nvSpPr>
          <p:cNvPr id="7" name="Footer Placeholder 11"/>
          <p:cNvSpPr>
            <a:spLocks noGrp="1"/>
          </p:cNvSpPr>
          <p:nvPr>
            <p:ph type="ftr" sz="quarter" idx="12"/>
          </p:nvPr>
        </p:nvSpPr>
        <p:spPr/>
        <p:txBody>
          <a:bodyPr rtlCol="0"/>
          <a:lstStyle>
            <a:lvl1pPr>
              <a:defRPr/>
            </a:lvl1pPr>
          </a:lstStyle>
          <a:p>
            <a:pPr>
              <a:defRPr/>
            </a:pPr>
            <a:r>
              <a:rPr lang="en-GB" smtClean="0"/>
              <a:t>Official (Open), Non-sensitive</a:t>
            </a:r>
            <a:endParaRPr lang="en-GB"/>
          </a:p>
        </p:txBody>
      </p:sp>
      <p:pic>
        <p:nvPicPr>
          <p:cNvPr id="3" name="Picture 2"/>
          <p:cNvPicPr>
            <a:picLocks noChangeAspect="1"/>
          </p:cNvPicPr>
          <p:nvPr userDrawn="1"/>
        </p:nvPicPr>
        <p:blipFill>
          <a:blip r:embed="rId3"/>
          <a:stretch>
            <a:fillRect/>
          </a:stretch>
        </p:blipFill>
        <p:spPr>
          <a:xfrm>
            <a:off x="7729605" y="67042"/>
            <a:ext cx="1414395" cy="323116"/>
          </a:xfrm>
          <a:prstGeom prst="rect">
            <a:avLst/>
          </a:prstGeom>
        </p:spPr>
      </p:pic>
    </p:spTree>
    <p:custDataLst>
      <p:tags r:id="rId1"/>
    </p:custDataLst>
    <p:extLst>
      <p:ext uri="{BB962C8B-B14F-4D97-AF65-F5344CB8AC3E}">
        <p14:creationId xmlns:p14="http://schemas.microsoft.com/office/powerpoint/2010/main" val="28935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ECE75369-AAFA-49C5-820A-C74892BC0D30}" type="datetime1">
              <a:rPr lang="en-GB" smtClean="0"/>
              <a:t>12/10/2021</a:t>
            </a:fld>
            <a:endParaRPr lang="en-GB"/>
          </a:p>
        </p:txBody>
      </p:sp>
      <p:sp>
        <p:nvSpPr>
          <p:cNvPr id="8" name="Slide Number Placeholder 11"/>
          <p:cNvSpPr>
            <a:spLocks noGrp="1"/>
          </p:cNvSpPr>
          <p:nvPr>
            <p:ph type="sldNum" sz="quarter" idx="11"/>
          </p:nvPr>
        </p:nvSpPr>
        <p:spPr/>
        <p:txBody>
          <a:bodyPr rtlCol="0"/>
          <a:lstStyle>
            <a:lvl1pPr>
              <a:defRPr/>
            </a:lvl1pPr>
          </a:lstStyle>
          <a:p>
            <a:pPr>
              <a:defRPr/>
            </a:pPr>
            <a:fld id="{7EBE7D8B-24E4-4487-A72D-E7F4C1A3FAE5}" type="slidenum">
              <a:rPr lang="en-GB"/>
              <a:pPr>
                <a:defRPr/>
              </a:pPr>
              <a:t>‹#›</a:t>
            </a:fld>
            <a:endParaRPr lang="en-GB"/>
          </a:p>
        </p:txBody>
      </p:sp>
      <p:sp>
        <p:nvSpPr>
          <p:cNvPr id="9" name="Footer Placeholder 13"/>
          <p:cNvSpPr>
            <a:spLocks noGrp="1"/>
          </p:cNvSpPr>
          <p:nvPr>
            <p:ph type="ftr" sz="quarter" idx="12"/>
          </p:nvPr>
        </p:nvSpPr>
        <p:spPr/>
        <p:txBody>
          <a:bodyPr rtlCol="0"/>
          <a:lstStyle>
            <a:lvl1pPr>
              <a:defRPr/>
            </a:lvl1pPr>
          </a:lstStyle>
          <a:p>
            <a:pPr>
              <a:defRPr/>
            </a:pPr>
            <a:r>
              <a:rPr lang="en-GB" smtClean="0"/>
              <a:t>Official (Open), Non-sensitive</a:t>
            </a:r>
            <a:endParaRPr lang="en-GB"/>
          </a:p>
        </p:txBody>
      </p:sp>
    </p:spTree>
    <p:extLst>
      <p:ext uri="{BB962C8B-B14F-4D97-AF65-F5344CB8AC3E}">
        <p14:creationId xmlns:p14="http://schemas.microsoft.com/office/powerpoint/2010/main" val="338045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1E230704-4AC8-42B4-B9F4-061B7137EB0C}" type="datetime1">
              <a:rPr lang="en-GB" smtClean="0"/>
              <a:t>12/10/2021</a:t>
            </a:fld>
            <a:endParaRPr lang="en-GB"/>
          </a:p>
        </p:txBody>
      </p:sp>
      <p:sp>
        <p:nvSpPr>
          <p:cNvPr id="4"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5" name="Slide Number Placeholder 22"/>
          <p:cNvSpPr>
            <a:spLocks noGrp="1"/>
          </p:cNvSpPr>
          <p:nvPr>
            <p:ph type="sldNum" sz="quarter" idx="12"/>
          </p:nvPr>
        </p:nvSpPr>
        <p:spPr/>
        <p:txBody>
          <a:bodyPr/>
          <a:lstStyle>
            <a:lvl1pPr>
              <a:defRPr/>
            </a:lvl1pPr>
          </a:lstStyle>
          <a:p>
            <a:pPr>
              <a:defRPr/>
            </a:pPr>
            <a:fld id="{95312FF6-9132-4667-8B42-9CE8E6ECFA08}" type="slidenum">
              <a:rPr lang="en-GB"/>
              <a:pPr>
                <a:defRPr/>
              </a:pPr>
              <a:t>‹#›</a:t>
            </a:fld>
            <a:endParaRPr lang="en-GB"/>
          </a:p>
        </p:txBody>
      </p:sp>
    </p:spTree>
    <p:extLst>
      <p:ext uri="{BB962C8B-B14F-4D97-AF65-F5344CB8AC3E}">
        <p14:creationId xmlns:p14="http://schemas.microsoft.com/office/powerpoint/2010/main" val="308183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DA13E27-9844-4534-9ED1-0B12F762BFC1}" type="datetime1">
              <a:rPr lang="en-GB" smtClean="0"/>
              <a:t>12/10/2021</a:t>
            </a:fld>
            <a:endParaRPr lang="en-GB"/>
          </a:p>
        </p:txBody>
      </p:sp>
      <p:sp>
        <p:nvSpPr>
          <p:cNvPr id="3"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B3E0D04B-1B18-4FD7-898A-91CF79045C87}" type="slidenum">
              <a:rPr lang="en-GB"/>
              <a:pPr>
                <a:defRPr/>
              </a:pPr>
              <a:t>‹#›</a:t>
            </a:fld>
            <a:endParaRPr lang="en-GB"/>
          </a:p>
        </p:txBody>
      </p:sp>
      <p:pic>
        <p:nvPicPr>
          <p:cNvPr id="5" name="Picture 4"/>
          <p:cNvPicPr>
            <a:picLocks noChangeAspect="1"/>
          </p:cNvPicPr>
          <p:nvPr userDrawn="1"/>
        </p:nvPicPr>
        <p:blipFill>
          <a:blip r:embed="rId3"/>
          <a:stretch>
            <a:fillRect/>
          </a:stretch>
        </p:blipFill>
        <p:spPr>
          <a:xfrm>
            <a:off x="7729605" y="0"/>
            <a:ext cx="1414395" cy="323116"/>
          </a:xfrm>
          <a:prstGeom prst="rect">
            <a:avLst/>
          </a:prstGeom>
        </p:spPr>
      </p:pic>
    </p:spTree>
    <p:custDataLst>
      <p:tags r:id="rId1"/>
    </p:custDataLst>
    <p:extLst>
      <p:ext uri="{BB962C8B-B14F-4D97-AF65-F5344CB8AC3E}">
        <p14:creationId xmlns:p14="http://schemas.microsoft.com/office/powerpoint/2010/main" val="92446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77257208-08D6-4BF5-B8E2-56283A43CD52}" type="datetime1">
              <a:rPr lang="en-GB" smtClean="0"/>
              <a:t>12/10/2021</a:t>
            </a:fld>
            <a:endParaRPr lang="en-GB"/>
          </a:p>
        </p:txBody>
      </p:sp>
      <p:sp>
        <p:nvSpPr>
          <p:cNvPr id="6"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7" name="Slide Number Placeholder 22"/>
          <p:cNvSpPr>
            <a:spLocks noGrp="1"/>
          </p:cNvSpPr>
          <p:nvPr>
            <p:ph type="sldNum" sz="quarter" idx="12"/>
          </p:nvPr>
        </p:nvSpPr>
        <p:spPr/>
        <p:txBody>
          <a:bodyPr/>
          <a:lstStyle>
            <a:lvl1pPr>
              <a:defRPr/>
            </a:lvl1pPr>
          </a:lstStyle>
          <a:p>
            <a:pPr>
              <a:defRPr/>
            </a:pPr>
            <a:fld id="{D6D5ABCD-277A-4B3F-AB60-A4556B26E59D}" type="slidenum">
              <a:rPr lang="en-GB"/>
              <a:pPr>
                <a:defRPr/>
              </a:pPr>
              <a:t>‹#›</a:t>
            </a:fld>
            <a:endParaRPr lang="en-GB"/>
          </a:p>
        </p:txBody>
      </p:sp>
    </p:spTree>
    <p:extLst>
      <p:ext uri="{BB962C8B-B14F-4D97-AF65-F5344CB8AC3E}">
        <p14:creationId xmlns:p14="http://schemas.microsoft.com/office/powerpoint/2010/main" val="326878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55317501-1B36-47BB-93AD-7BD55B4C59A8}" type="datetime1">
              <a:rPr lang="en-GB" smtClean="0"/>
              <a:t>12/10/2021</a:t>
            </a:fld>
            <a:endParaRPr lang="en-GB"/>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2F7C9865-4785-4FA4-88EE-21EC18C65358}" type="slidenum">
              <a:rPr lang="en-GB"/>
              <a:pPr>
                <a:defRPr/>
              </a:pPr>
              <a:t>‹#›</a:t>
            </a:fld>
            <a:endParaRPr lang="en-GB"/>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GB" smtClean="0"/>
              <a:t>Official (Open), Non-sensitive</a:t>
            </a:r>
            <a:endParaRPr lang="en-GB"/>
          </a:p>
        </p:txBody>
      </p:sp>
    </p:spTree>
    <p:extLst>
      <p:ext uri="{BB962C8B-B14F-4D97-AF65-F5344CB8AC3E}">
        <p14:creationId xmlns:p14="http://schemas.microsoft.com/office/powerpoint/2010/main" val="146010294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defRPr>
            </a:lvl1pPr>
          </a:lstStyle>
          <a:p>
            <a:pPr>
              <a:defRPr/>
            </a:pPr>
            <a:fld id="{09D87116-E786-4F73-8447-9A88BFDA95F0}" type="datetime1">
              <a:rPr lang="en-GB" smtClean="0"/>
              <a:t>12/10/2021</a:t>
            </a:fld>
            <a:endParaRPr lang="en-GB"/>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r>
              <a:rPr lang="en-GB" smtClean="0"/>
              <a:t>Official (Open), Non-sensitive</a:t>
            </a:r>
            <a:endParaRPr lang="en-GB"/>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defRPr>
            </a:lvl1pPr>
          </a:lstStyle>
          <a:p>
            <a:pPr>
              <a:defRPr/>
            </a:pPr>
            <a:fld id="{413D6B50-3A98-4FDA-84C2-25C9ECF9CAD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33" r:id="rId1"/>
    <p:sldLayoutId id="2147483829" r:id="rId2"/>
    <p:sldLayoutId id="2147483834" r:id="rId3"/>
    <p:sldLayoutId id="2147483835" r:id="rId4"/>
    <p:sldLayoutId id="2147483836" r:id="rId5"/>
    <p:sldLayoutId id="2147483830" r:id="rId6"/>
    <p:sldLayoutId id="2147483837" r:id="rId7"/>
    <p:sldLayoutId id="2147483831" r:id="rId8"/>
    <p:sldLayoutId id="2147483838" r:id="rId9"/>
    <p:sldLayoutId id="2147483832" r:id="rId10"/>
    <p:sldLayoutId id="2147483839" r:id="rId11"/>
    <p:sldLayoutId id="2147483841" r:id="rId12"/>
  </p:sldLayoutIdLst>
  <p:hf sldNum="0"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10.mp3"/><Relationship Id="rId7" Type="http://schemas.openxmlformats.org/officeDocument/2006/relationships/image" Target="../media/image16.wmf"/><Relationship Id="rId2" Type="http://schemas.microsoft.com/office/2007/relationships/media" Target="../media/media10.mp3"/><Relationship Id="rId1" Type="http://schemas.openxmlformats.org/officeDocument/2006/relationships/tags" Target="../tags/tag16.xml"/><Relationship Id="rId6" Type="http://schemas.openxmlformats.org/officeDocument/2006/relationships/image" Target="../media/image15.wmf"/><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11.mp3"/><Relationship Id="rId7" Type="http://schemas.openxmlformats.org/officeDocument/2006/relationships/image" Target="../media/image18.wmf"/><Relationship Id="rId2" Type="http://schemas.microsoft.com/office/2007/relationships/media" Target="../media/media11.mp3"/><Relationship Id="rId1" Type="http://schemas.openxmlformats.org/officeDocument/2006/relationships/tags" Target="../tags/tag17.xml"/><Relationship Id="rId6" Type="http://schemas.openxmlformats.org/officeDocument/2006/relationships/image" Target="../media/image17.wmf"/><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audio" Target="../media/media12.mp3"/><Relationship Id="rId7" Type="http://schemas.openxmlformats.org/officeDocument/2006/relationships/image" Target="../media/image4.png"/><Relationship Id="rId2" Type="http://schemas.microsoft.com/office/2007/relationships/media" Target="../media/media12.mp3"/><Relationship Id="rId1" Type="http://schemas.openxmlformats.org/officeDocument/2006/relationships/tags" Target="../tags/tag18.xml"/><Relationship Id="rId6" Type="http://schemas.openxmlformats.org/officeDocument/2006/relationships/image" Target="../media/image19.png"/><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3" Type="http://schemas.microsoft.com/office/2007/relationships/media" Target="../media/media13.mp3"/><Relationship Id="rId7" Type="http://schemas.openxmlformats.org/officeDocument/2006/relationships/oleObject" Target="../embeddings/oleObject1.bin"/><Relationship Id="rId2" Type="http://schemas.openxmlformats.org/officeDocument/2006/relationships/tags" Target="../tags/tag19.xml"/><Relationship Id="rId1" Type="http://schemas.openxmlformats.org/officeDocument/2006/relationships/vmlDrawing" Target="../drawings/vmlDrawing1.v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audio" Target="../media/media13.mp3"/><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audio" Target="../media/media14.mp3"/><Relationship Id="rId2" Type="http://schemas.microsoft.com/office/2007/relationships/media" Target="../media/media14.mp3"/><Relationship Id="rId1" Type="http://schemas.openxmlformats.org/officeDocument/2006/relationships/tags" Target="../tags/tag20.xml"/><Relationship Id="rId6" Type="http://schemas.openxmlformats.org/officeDocument/2006/relationships/image" Target="../media/image4.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3" Type="http://schemas.microsoft.com/office/2007/relationships/media" Target="../media/media15.mp3"/><Relationship Id="rId7" Type="http://schemas.openxmlformats.org/officeDocument/2006/relationships/oleObject" Target="../embeddings/oleObject2.bin"/><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audio" Target="../media/media15.mp3"/><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microsoft.com/office/2007/relationships/media" Target="../media/media16.mp3"/><Relationship Id="rId7" Type="http://schemas.openxmlformats.org/officeDocument/2006/relationships/image" Target="../media/image23.emf"/><Relationship Id="rId2" Type="http://schemas.openxmlformats.org/officeDocument/2006/relationships/tags" Target="../tags/tag22.xml"/><Relationship Id="rId1" Type="http://schemas.openxmlformats.org/officeDocument/2006/relationships/vmlDrawing" Target="../drawings/vmlDrawing3.vml"/><Relationship Id="rId6" Type="http://schemas.openxmlformats.org/officeDocument/2006/relationships/notesSlide" Target="../notesSlides/notesSlide16.xml"/><Relationship Id="rId5" Type="http://schemas.openxmlformats.org/officeDocument/2006/relationships/slideLayout" Target="../slideLayouts/slideLayout2.xml"/><Relationship Id="rId10" Type="http://schemas.openxmlformats.org/officeDocument/2006/relationships/image" Target="../media/image4.png"/><Relationship Id="rId4" Type="http://schemas.openxmlformats.org/officeDocument/2006/relationships/audio" Target="../media/media16.mp3"/><Relationship Id="rId9" Type="http://schemas.openxmlformats.org/officeDocument/2006/relationships/image" Target="../media/image22.wmf"/></Relationships>
</file>

<file path=ppt/slides/_rels/slide17.xml.rels><?xml version="1.0" encoding="UTF-8" standalone="yes"?>
<Relationships xmlns="http://schemas.openxmlformats.org/package/2006/relationships"><Relationship Id="rId8" Type="http://schemas.openxmlformats.org/officeDocument/2006/relationships/image" Target="../media/image24.wmf"/><Relationship Id="rId3" Type="http://schemas.microsoft.com/office/2007/relationships/media" Target="../media/media17.mp3"/><Relationship Id="rId7" Type="http://schemas.openxmlformats.org/officeDocument/2006/relationships/oleObject" Target="../embeddings/oleObject4.bin"/><Relationship Id="rId2" Type="http://schemas.openxmlformats.org/officeDocument/2006/relationships/tags" Target="../tags/tag23.xml"/><Relationship Id="rId1" Type="http://schemas.openxmlformats.org/officeDocument/2006/relationships/vmlDrawing" Target="../drawings/vmlDrawing4.vml"/><Relationship Id="rId6" Type="http://schemas.openxmlformats.org/officeDocument/2006/relationships/notesSlide" Target="../notesSlides/notesSlide17.xml"/><Relationship Id="rId5" Type="http://schemas.openxmlformats.org/officeDocument/2006/relationships/slideLayout" Target="../slideLayouts/slideLayout6.xml"/><Relationship Id="rId10" Type="http://schemas.openxmlformats.org/officeDocument/2006/relationships/image" Target="../media/image25.png"/><Relationship Id="rId4" Type="http://schemas.openxmlformats.org/officeDocument/2006/relationships/audio" Target="../media/media17.mp3"/><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bin"/><Relationship Id="rId3" Type="http://schemas.microsoft.com/office/2007/relationships/media" Target="../media/media18.mp3"/><Relationship Id="rId7" Type="http://schemas.openxmlformats.org/officeDocument/2006/relationships/image" Target="../media/image27.emf"/><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notesSlide" Target="../notesSlides/notesSlide18.xml"/><Relationship Id="rId5" Type="http://schemas.openxmlformats.org/officeDocument/2006/relationships/slideLayout" Target="../slideLayouts/slideLayout2.xml"/><Relationship Id="rId10" Type="http://schemas.openxmlformats.org/officeDocument/2006/relationships/image" Target="../media/image4.png"/><Relationship Id="rId4" Type="http://schemas.openxmlformats.org/officeDocument/2006/relationships/audio" Target="../media/media18.mp3"/><Relationship Id="rId9" Type="http://schemas.openxmlformats.org/officeDocument/2006/relationships/image" Target="../media/image26.wmf"/></Relationships>
</file>

<file path=ppt/slides/_rels/slide19.xml.rels><?xml version="1.0" encoding="UTF-8" standalone="yes"?>
<Relationships xmlns="http://schemas.openxmlformats.org/package/2006/relationships"><Relationship Id="rId3" Type="http://schemas.openxmlformats.org/officeDocument/2006/relationships/audio" Target="../media/media19.mp3"/><Relationship Id="rId2" Type="http://schemas.microsoft.com/office/2007/relationships/media" Target="../media/media19.mp3"/><Relationship Id="rId1" Type="http://schemas.openxmlformats.org/officeDocument/2006/relationships/tags" Target="../tags/tag25.xml"/><Relationship Id="rId6" Type="http://schemas.openxmlformats.org/officeDocument/2006/relationships/image" Target="../media/image4.png"/><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media2.mp3"/><Relationship Id="rId2" Type="http://schemas.microsoft.com/office/2007/relationships/media" Target="../media/media2.mp3"/><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20.mp3"/><Relationship Id="rId7" Type="http://schemas.openxmlformats.org/officeDocument/2006/relationships/image" Target="../media/image29.png"/><Relationship Id="rId2" Type="http://schemas.microsoft.com/office/2007/relationships/media" Target="../media/media20.mp3"/><Relationship Id="rId1" Type="http://schemas.openxmlformats.org/officeDocument/2006/relationships/tags" Target="../tags/tag26.xml"/><Relationship Id="rId6" Type="http://schemas.openxmlformats.org/officeDocument/2006/relationships/image" Target="../media/image28.wmf"/><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21.mp3"/><Relationship Id="rId7" Type="http://schemas.openxmlformats.org/officeDocument/2006/relationships/image" Target="../media/image31.png"/><Relationship Id="rId2" Type="http://schemas.microsoft.com/office/2007/relationships/media" Target="../media/media21.mp3"/><Relationship Id="rId1" Type="http://schemas.openxmlformats.org/officeDocument/2006/relationships/tags" Target="../tags/tag27.xml"/><Relationship Id="rId6" Type="http://schemas.openxmlformats.org/officeDocument/2006/relationships/image" Target="../media/image30.wmf"/><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media22.mp3"/><Relationship Id="rId7" Type="http://schemas.openxmlformats.org/officeDocument/2006/relationships/image" Target="../media/image4.png"/><Relationship Id="rId2" Type="http://schemas.microsoft.com/office/2007/relationships/media" Target="../media/media22.mp3"/><Relationship Id="rId1" Type="http://schemas.openxmlformats.org/officeDocument/2006/relationships/tags" Target="../tags/tag28.xml"/><Relationship Id="rId6" Type="http://schemas.openxmlformats.org/officeDocument/2006/relationships/image" Target="../media/image32.wmf"/><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media23.mp3"/><Relationship Id="rId2" Type="http://schemas.microsoft.com/office/2007/relationships/media" Target="../media/media23.mp3"/><Relationship Id="rId1" Type="http://schemas.openxmlformats.org/officeDocument/2006/relationships/tags" Target="../tags/tag29.xml"/><Relationship Id="rId6" Type="http://schemas.openxmlformats.org/officeDocument/2006/relationships/image" Target="../media/image4.pn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media3.mp3"/><Relationship Id="rId7" Type="http://schemas.openxmlformats.org/officeDocument/2006/relationships/image" Target="../media/image4.png"/><Relationship Id="rId2" Type="http://schemas.microsoft.com/office/2007/relationships/media" Target="../media/media3.mp3"/><Relationship Id="rId1" Type="http://schemas.openxmlformats.org/officeDocument/2006/relationships/tags" Target="../tags/tag9.xml"/><Relationship Id="rId6" Type="http://schemas.openxmlformats.org/officeDocument/2006/relationships/image" Target="../media/image5.jpe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media4.mp3"/><Relationship Id="rId2" Type="http://schemas.microsoft.com/office/2007/relationships/media" Target="../media/media4.mp3"/><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audio" Target="../media/media5.mp3"/><Relationship Id="rId7" Type="http://schemas.openxmlformats.org/officeDocument/2006/relationships/image" Target="../media/image7.png"/><Relationship Id="rId2" Type="http://schemas.microsoft.com/office/2007/relationships/media" Target="../media/media5.mp3"/><Relationship Id="rId1" Type="http://schemas.openxmlformats.org/officeDocument/2006/relationships/tags" Target="../tags/tag11.xml"/><Relationship Id="rId6" Type="http://schemas.openxmlformats.org/officeDocument/2006/relationships/image" Target="../media/image6.wmf"/><Relationship Id="rId5" Type="http://schemas.openxmlformats.org/officeDocument/2006/relationships/notesSlide" Target="../notesSlides/notesSlide5.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audio" Target="../media/media6.mp3"/><Relationship Id="rId7" Type="http://schemas.openxmlformats.org/officeDocument/2006/relationships/image" Target="../media/image4.png"/><Relationship Id="rId2" Type="http://schemas.microsoft.com/office/2007/relationships/media" Target="../media/media6.mp3"/><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audio" Target="../media/media7.mp3"/><Relationship Id="rId7" Type="http://schemas.openxmlformats.org/officeDocument/2006/relationships/image" Target="../media/image4.png"/><Relationship Id="rId2" Type="http://schemas.microsoft.com/office/2007/relationships/media" Target="../media/media7.mp3"/><Relationship Id="rId1" Type="http://schemas.openxmlformats.org/officeDocument/2006/relationships/tags" Target="../tags/tag13.xml"/><Relationship Id="rId6" Type="http://schemas.openxmlformats.org/officeDocument/2006/relationships/image" Target="../media/image6.wmf"/><Relationship Id="rId5" Type="http://schemas.openxmlformats.org/officeDocument/2006/relationships/notesSlide" Target="../notesSlides/notesSlide7.xml"/><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8.mp3"/><Relationship Id="rId7" Type="http://schemas.openxmlformats.org/officeDocument/2006/relationships/image" Target="../media/image12.wmf"/><Relationship Id="rId2" Type="http://schemas.microsoft.com/office/2007/relationships/media" Target="../media/media8.mp3"/><Relationship Id="rId1" Type="http://schemas.openxmlformats.org/officeDocument/2006/relationships/tags" Target="../tags/tag14.xml"/><Relationship Id="rId6" Type="http://schemas.openxmlformats.org/officeDocument/2006/relationships/image" Target="../media/image11.wmf"/><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9.mp3"/><Relationship Id="rId7" Type="http://schemas.openxmlformats.org/officeDocument/2006/relationships/image" Target="../media/image14.wmf"/><Relationship Id="rId2" Type="http://schemas.microsoft.com/office/2007/relationships/media" Target="../media/media9.mp3"/><Relationship Id="rId1" Type="http://schemas.openxmlformats.org/officeDocument/2006/relationships/tags" Target="../tags/tag15.xml"/><Relationship Id="rId6" Type="http://schemas.openxmlformats.org/officeDocument/2006/relationships/image" Target="../media/image13.wmf"/><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854" y="1786551"/>
            <a:ext cx="8525346" cy="4080849"/>
          </a:xfrm>
        </p:spPr>
        <p:txBody>
          <a:bodyPr>
            <a:normAutofit/>
          </a:bodyPr>
          <a:lstStyle/>
          <a:p>
            <a:pPr eaLnBrk="1" fontAlgn="auto" hangingPunct="1">
              <a:spcAft>
                <a:spcPts val="0"/>
              </a:spcAft>
              <a:defRPr/>
            </a:pPr>
            <a:r>
              <a:rPr lang="en-GB" sz="4800" dirty="0"/>
              <a:t>DIGITAL SIGNAL</a:t>
            </a:r>
            <a:r>
              <a:rPr lang="en-GB" dirty="0"/>
              <a:t> </a:t>
            </a:r>
            <a:r>
              <a:rPr lang="en-GB" sz="4900" dirty="0"/>
              <a:t>PROCESSING </a:t>
            </a:r>
            <a:br>
              <a:rPr lang="en-GB" sz="4900" dirty="0"/>
            </a:br>
            <a:r>
              <a:rPr lang="en-GB" sz="4900" dirty="0"/>
              <a:t>Chapter 2</a:t>
            </a:r>
          </a:p>
        </p:txBody>
      </p:sp>
      <p:sp>
        <p:nvSpPr>
          <p:cNvPr id="9219" name="Subtitle 2"/>
          <p:cNvSpPr>
            <a:spLocks noGrp="1"/>
          </p:cNvSpPr>
          <p:nvPr>
            <p:ph type="subTitle" idx="1"/>
          </p:nvPr>
        </p:nvSpPr>
        <p:spPr>
          <a:xfrm>
            <a:off x="2362200" y="6049963"/>
            <a:ext cx="6705600" cy="685800"/>
          </a:xfrm>
        </p:spPr>
        <p:txBody>
          <a:bodyPr>
            <a:normAutofit fontScale="55000" lnSpcReduction="20000"/>
          </a:bodyPr>
          <a:lstStyle/>
          <a:p>
            <a:pPr eaLnBrk="1" hangingPunct="1"/>
            <a:endParaRPr lang="en-GB" sz="3400" dirty="0"/>
          </a:p>
          <a:p>
            <a:pPr eaLnBrk="1" hangingPunct="1"/>
            <a:r>
              <a:rPr lang="en-GB" sz="3400" dirty="0"/>
              <a:t>EEE DSP Teaching Team</a:t>
            </a:r>
          </a:p>
          <a:p>
            <a:pPr eaLnBrk="1" hangingPunct="1"/>
            <a:endParaRPr lang="en-GB" dirty="0"/>
          </a:p>
        </p:txBody>
      </p:sp>
      <p:pic>
        <p:nvPicPr>
          <p:cNvPr id="3" name="58846354">
            <a:hlinkClick r:id="" action="ppaction://media"/>
            <a:extLst>
              <a:ext uri="{FF2B5EF4-FFF2-40B4-BE49-F238E27FC236}">
                <a16:creationId xmlns:a16="http://schemas.microsoft.com/office/drawing/2014/main" id="{C58DE22B-7C68-417F-8371-A602BF933D96}"/>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42783" y="5256276"/>
            <a:ext cx="487363" cy="487363"/>
          </a:xfrm>
          <a:prstGeom prst="rect">
            <a:avLst/>
          </a:prstGeom>
        </p:spPr>
      </p:pic>
      <p:sp>
        <p:nvSpPr>
          <p:cNvPr id="6" name="Footer Placeholder 5"/>
          <p:cNvSpPr>
            <a:spLocks noGrp="1"/>
          </p:cNvSpPr>
          <p:nvPr>
            <p:ph type="ftr" sz="quarter" idx="11"/>
          </p:nvPr>
        </p:nvSpPr>
        <p:spPr>
          <a:xfrm>
            <a:off x="1187624" y="6210300"/>
            <a:ext cx="5867400" cy="365125"/>
          </a:xfrm>
        </p:spPr>
        <p:txBody>
          <a:bodyPr/>
          <a:lstStyle/>
          <a:p>
            <a:pPr>
              <a:defRPr/>
            </a:pPr>
            <a:r>
              <a:rPr lang="en-GB" dirty="0" smtClean="0"/>
              <a:t>Official (Open), Non-sensitive</a:t>
            </a:r>
            <a:endParaRPr lang="en-GB"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6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GB"/>
              <a:t>Example of Fourier analysis</a:t>
            </a:r>
          </a:p>
        </p:txBody>
      </p:sp>
      <p:sp>
        <p:nvSpPr>
          <p:cNvPr id="30724" name="Rectangle 3"/>
          <p:cNvSpPr>
            <a:spLocks noGrp="1" noChangeArrowheads="1"/>
          </p:cNvSpPr>
          <p:nvPr>
            <p:ph type="body" idx="1"/>
          </p:nvPr>
        </p:nvSpPr>
        <p:spPr>
          <a:xfrm>
            <a:off x="224632" y="1789113"/>
            <a:ext cx="8229600" cy="619125"/>
          </a:xfrm>
        </p:spPr>
        <p:txBody>
          <a:bodyPr/>
          <a:lstStyle/>
          <a:p>
            <a:pPr marL="0" indent="0" algn="ctr" eaLnBrk="1" hangingPunct="1">
              <a:buNone/>
            </a:pPr>
            <a:r>
              <a:rPr lang="en-GB" sz="3200" dirty="0"/>
              <a:t>Fundamental + 3rd + 5th + 7th harmonic</a:t>
            </a:r>
          </a:p>
        </p:txBody>
      </p:sp>
      <p:pic>
        <p:nvPicPr>
          <p:cNvPr id="3072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895600"/>
            <a:ext cx="40386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895600"/>
            <a:ext cx="4049713"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8847604">
            <a:hlinkClick r:id="" action="ppaction://media"/>
            <a:extLst>
              <a:ext uri="{FF2B5EF4-FFF2-40B4-BE49-F238E27FC236}">
                <a16:creationId xmlns:a16="http://schemas.microsoft.com/office/drawing/2014/main" id="{F60C8973-4A77-4EE8-ABB0-B652AAAABC85}"/>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8454232" y="6091238"/>
            <a:ext cx="487362" cy="487362"/>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866221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3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GB"/>
              <a:t>Example of Fourier analysis</a:t>
            </a:r>
          </a:p>
        </p:txBody>
      </p:sp>
      <p:sp>
        <p:nvSpPr>
          <p:cNvPr id="31748" name="Rectangle 3"/>
          <p:cNvSpPr>
            <a:spLocks noGrp="1" noChangeArrowheads="1"/>
          </p:cNvSpPr>
          <p:nvPr>
            <p:ph type="body" idx="1"/>
          </p:nvPr>
        </p:nvSpPr>
        <p:spPr>
          <a:xfrm>
            <a:off x="612648" y="1747837"/>
            <a:ext cx="8229600" cy="619125"/>
          </a:xfrm>
        </p:spPr>
        <p:txBody>
          <a:bodyPr/>
          <a:lstStyle/>
          <a:p>
            <a:pPr marL="0" indent="0" eaLnBrk="1" hangingPunct="1">
              <a:buNone/>
            </a:pPr>
            <a:r>
              <a:rPr lang="en-GB" sz="3200" dirty="0"/>
              <a:t>Fundamental + 3rd + 5th + 7th + 9th harmonic</a:t>
            </a:r>
          </a:p>
        </p:txBody>
      </p:sp>
      <p:pic>
        <p:nvPicPr>
          <p:cNvPr id="3174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895600"/>
            <a:ext cx="40386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895600"/>
            <a:ext cx="4049713"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8849024">
            <a:hlinkClick r:id="" action="ppaction://media"/>
            <a:extLst>
              <a:ext uri="{FF2B5EF4-FFF2-40B4-BE49-F238E27FC236}">
                <a16:creationId xmlns:a16="http://schemas.microsoft.com/office/drawing/2014/main" id="{845B0D84-9BB1-44E3-B517-D683D258E9B2}"/>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8454231" y="6173621"/>
            <a:ext cx="487363" cy="487363"/>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4211580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49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Arial" panose="020B0604020202020204" pitchFamily="34" charset="0"/>
                <a:cs typeface="Arial" panose="020B0604020202020204" pitchFamily="34" charset="0"/>
              </a:rPr>
              <a:t>Simulink – Square Train</a:t>
            </a:r>
          </a:p>
        </p:txBody>
      </p:sp>
      <p:pic>
        <p:nvPicPr>
          <p:cNvPr id="4" name="Picture 3"/>
          <p:cNvPicPr>
            <a:picLocks noChangeAspect="1"/>
          </p:cNvPicPr>
          <p:nvPr/>
        </p:nvPicPr>
        <p:blipFill>
          <a:blip r:embed="rId6"/>
          <a:stretch>
            <a:fillRect/>
          </a:stretch>
        </p:blipFill>
        <p:spPr>
          <a:xfrm>
            <a:off x="755576" y="1844824"/>
            <a:ext cx="7128792" cy="5053183"/>
          </a:xfrm>
          <a:prstGeom prst="rect">
            <a:avLst/>
          </a:prstGeom>
        </p:spPr>
      </p:pic>
      <p:pic>
        <p:nvPicPr>
          <p:cNvPr id="3" name="58849046">
            <a:hlinkClick r:id="" action="ppaction://media"/>
            <a:extLst>
              <a:ext uri="{FF2B5EF4-FFF2-40B4-BE49-F238E27FC236}">
                <a16:creationId xmlns:a16="http://schemas.microsoft.com/office/drawing/2014/main" id="{95893BA0-4FC9-49C5-9E17-5B6EC01354D0}"/>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519318" y="6142037"/>
            <a:ext cx="487363" cy="487363"/>
          </a:xfrm>
          <a:prstGeom prst="rect">
            <a:avLst/>
          </a:prstGeom>
        </p:spPr>
      </p:pic>
      <p:sp>
        <p:nvSpPr>
          <p:cNvPr id="7" name="Footer Placeholder 6"/>
          <p:cNvSpPr>
            <a:spLocks noGrp="1"/>
          </p:cNvSpPr>
          <p:nvPr>
            <p:ph type="ftr" sz="quarter" idx="11"/>
          </p:nvPr>
        </p:nvSpPr>
        <p:spPr>
          <a:xfrm>
            <a:off x="753943" y="6558629"/>
            <a:ext cx="5421313" cy="365125"/>
          </a:xfrm>
        </p:spPr>
        <p:txBody>
          <a:bodyPr/>
          <a:lstStyle/>
          <a:p>
            <a:pPr>
              <a:defRPr/>
            </a:pPr>
            <a:r>
              <a:rPr lang="en-GB" dirty="0" smtClean="0"/>
              <a:t>Official (Open), Non-sensitive</a:t>
            </a:r>
            <a:endParaRPr lang="en-GB" dirty="0"/>
          </a:p>
        </p:txBody>
      </p:sp>
      <p:pic>
        <p:nvPicPr>
          <p:cNvPr id="8" name="Picture 7"/>
          <p:cNvPicPr>
            <a:picLocks noChangeAspect="1"/>
          </p:cNvPicPr>
          <p:nvPr/>
        </p:nvPicPr>
        <p:blipFill>
          <a:blip r:embed="rId8"/>
          <a:stretch>
            <a:fillRect/>
          </a:stretch>
        </p:blipFill>
        <p:spPr>
          <a:xfrm>
            <a:off x="7723509" y="67042"/>
            <a:ext cx="1420491" cy="323116"/>
          </a:xfrm>
          <a:prstGeom prst="rect">
            <a:avLst/>
          </a:prstGeom>
        </p:spPr>
      </p:pic>
    </p:spTree>
    <p:custDataLst>
      <p:tags r:id="rId1"/>
    </p:custDataLst>
    <p:extLst>
      <p:ext uri="{BB962C8B-B14F-4D97-AF65-F5344CB8AC3E}">
        <p14:creationId xmlns:p14="http://schemas.microsoft.com/office/powerpoint/2010/main" val="99480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9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GB"/>
              <a:t>Fourier analysis</a:t>
            </a:r>
          </a:p>
        </p:txBody>
      </p:sp>
      <p:sp>
        <p:nvSpPr>
          <p:cNvPr id="2053" name="Rectangle 3"/>
          <p:cNvSpPr>
            <a:spLocks noGrp="1" noChangeArrowheads="1"/>
          </p:cNvSpPr>
          <p:nvPr>
            <p:ph type="body" idx="1"/>
          </p:nvPr>
        </p:nvSpPr>
        <p:spPr>
          <a:xfrm>
            <a:off x="323850" y="4076700"/>
            <a:ext cx="8318500" cy="2592388"/>
          </a:xfrm>
        </p:spPr>
        <p:txBody>
          <a:bodyPr/>
          <a:lstStyle/>
          <a:p>
            <a:pPr eaLnBrk="1" hangingPunct="1"/>
            <a:r>
              <a:rPr lang="en-GB" dirty="0"/>
              <a:t>This plot is called the frequency (magnitude) spectrum of the square wave.</a:t>
            </a:r>
          </a:p>
          <a:p>
            <a:pPr eaLnBrk="1" hangingPunct="1"/>
            <a:r>
              <a:rPr lang="en-GB" dirty="0"/>
              <a:t>It represents the square wave in different domain by  a series of sinusoidal signals comprises of odd harmonics.</a:t>
            </a:r>
          </a:p>
        </p:txBody>
      </p:sp>
      <p:sp>
        <p:nvSpPr>
          <p:cNvPr id="2054" name="Rectangle 5"/>
          <p:cNvSpPr>
            <a:spLocks noChangeArrowheads="1"/>
          </p:cNvSpPr>
          <p:nvPr/>
        </p:nvSpPr>
        <p:spPr bwMode="auto">
          <a:xfrm>
            <a:off x="2976563"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2050" name="Object 1024"/>
          <p:cNvGraphicFramePr>
            <a:graphicFrameLocks noChangeAspect="1"/>
          </p:cNvGraphicFramePr>
          <p:nvPr/>
        </p:nvGraphicFramePr>
        <p:xfrm>
          <a:off x="1692275" y="1628775"/>
          <a:ext cx="5405438" cy="2306638"/>
        </p:xfrm>
        <a:graphic>
          <a:graphicData uri="http://schemas.openxmlformats.org/presentationml/2006/ole">
            <mc:AlternateContent xmlns:mc="http://schemas.openxmlformats.org/markup-compatibility/2006">
              <mc:Choice xmlns:v="urn:schemas-microsoft-com:vml" Requires="v">
                <p:oleObj spid="_x0000_s39955" name="Picture" r:id="rId7" imgW="3191256" imgH="1362456" progId="Word.Picture.8">
                  <p:embed/>
                </p:oleObj>
              </mc:Choice>
              <mc:Fallback>
                <p:oleObj name="Picture" r:id="rId7" imgW="3191256" imgH="1362456" progId="Word.Picture.8">
                  <p:embed/>
                  <p:pic>
                    <p:nvPicPr>
                      <p:cNvPr id="2050" name="Object 10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1628775"/>
                        <a:ext cx="5405438" cy="230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58849068">
            <a:hlinkClick r:id="" action="ppaction://media"/>
            <a:extLst>
              <a:ext uri="{FF2B5EF4-FFF2-40B4-BE49-F238E27FC236}">
                <a16:creationId xmlns:a16="http://schemas.microsoft.com/office/drawing/2014/main" id="{D7980DBB-BFA4-4ADA-8835-CBEFB87F0E15}"/>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398668" y="6181725"/>
            <a:ext cx="487363" cy="487363"/>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2700278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44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GB"/>
              <a:t>Fourier analysis</a:t>
            </a:r>
          </a:p>
        </p:txBody>
      </p:sp>
      <p:sp>
        <p:nvSpPr>
          <p:cNvPr id="32772" name="Rectangle 3"/>
          <p:cNvSpPr>
            <a:spLocks noGrp="1" noChangeArrowheads="1"/>
          </p:cNvSpPr>
          <p:nvPr>
            <p:ph type="body" idx="1"/>
          </p:nvPr>
        </p:nvSpPr>
        <p:spPr/>
        <p:txBody>
          <a:bodyPr/>
          <a:lstStyle/>
          <a:p>
            <a:pPr eaLnBrk="1" hangingPunct="1"/>
            <a:r>
              <a:rPr lang="en-GB" dirty="0">
                <a:solidFill>
                  <a:srgbClr val="FF9900"/>
                </a:solidFill>
              </a:rPr>
              <a:t>Example shows that a square wave synthesized by adding pure sine waves at multiples (or harmonics) of the fundamental frequency.</a:t>
            </a:r>
          </a:p>
          <a:p>
            <a:pPr eaLnBrk="1" hangingPunct="1"/>
            <a:r>
              <a:rPr lang="en-GB" dirty="0"/>
              <a:t>With this knowledge, we can visualise the square wave in another way.</a:t>
            </a:r>
          </a:p>
          <a:p>
            <a:pPr eaLnBrk="1" hangingPunct="1"/>
            <a:r>
              <a:rPr lang="en-GB" dirty="0">
                <a:solidFill>
                  <a:srgbClr val="FF9900"/>
                </a:solidFill>
              </a:rPr>
              <a:t>We plot the amplitudes of sine waves against their frequencies.</a:t>
            </a:r>
          </a:p>
        </p:txBody>
      </p:sp>
      <p:pic>
        <p:nvPicPr>
          <p:cNvPr id="2" name="58852184">
            <a:hlinkClick r:id="" action="ppaction://media"/>
            <a:extLst>
              <a:ext uri="{FF2B5EF4-FFF2-40B4-BE49-F238E27FC236}">
                <a16:creationId xmlns:a16="http://schemas.microsoft.com/office/drawing/2014/main" id="{AAF7F165-0EE6-4629-B5E6-354A03C933A8}"/>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04541" y="6142037"/>
            <a:ext cx="487363" cy="487363"/>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1254664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84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type="body" idx="1"/>
          </p:nvPr>
        </p:nvSpPr>
        <p:spPr>
          <a:xfrm>
            <a:off x="266700" y="1628800"/>
            <a:ext cx="8466138" cy="5327650"/>
          </a:xfrm>
        </p:spPr>
        <p:txBody>
          <a:bodyPr/>
          <a:lstStyle/>
          <a:p>
            <a:pPr marL="0" indent="0" eaLnBrk="1" hangingPunct="1">
              <a:buNone/>
            </a:pPr>
            <a:r>
              <a:rPr lang="en-GB" sz="3200" dirty="0"/>
              <a:t>The mathematical formula which transform a signal from the time domain to the frequency domain is called Fourier transform:</a:t>
            </a:r>
          </a:p>
          <a:p>
            <a:pPr eaLnBrk="1" hangingPunct="1"/>
            <a:endParaRPr lang="en-GB" dirty="0"/>
          </a:p>
          <a:p>
            <a:pPr eaLnBrk="1" hangingPunct="1"/>
            <a:endParaRPr lang="en-GB" dirty="0"/>
          </a:p>
          <a:p>
            <a:pPr eaLnBrk="1" hangingPunct="1">
              <a:buFontTx/>
              <a:buNone/>
            </a:pPr>
            <a:endParaRPr lang="en-GB" dirty="0"/>
          </a:p>
        </p:txBody>
      </p:sp>
      <p:sp>
        <p:nvSpPr>
          <p:cNvPr id="3077" name="Rectangle 2"/>
          <p:cNvSpPr>
            <a:spLocks noGrp="1" noChangeArrowheads="1"/>
          </p:cNvSpPr>
          <p:nvPr>
            <p:ph type="title"/>
          </p:nvPr>
        </p:nvSpPr>
        <p:spPr/>
        <p:txBody>
          <a:bodyPr/>
          <a:lstStyle/>
          <a:p>
            <a:pPr eaLnBrk="1" hangingPunct="1"/>
            <a:r>
              <a:rPr lang="en-GB"/>
              <a:t>Fourier transform</a:t>
            </a:r>
          </a:p>
        </p:txBody>
      </p:sp>
      <p:graphicFrame>
        <p:nvGraphicFramePr>
          <p:cNvPr id="3074" name="Object 4"/>
          <p:cNvGraphicFramePr>
            <a:graphicFrameLocks noChangeAspect="1"/>
          </p:cNvGraphicFramePr>
          <p:nvPr>
            <p:extLst>
              <p:ext uri="{D42A27DB-BD31-4B8C-83A1-F6EECF244321}">
                <p14:modId xmlns:p14="http://schemas.microsoft.com/office/powerpoint/2010/main" val="2995102329"/>
              </p:ext>
            </p:extLst>
          </p:nvPr>
        </p:nvGraphicFramePr>
        <p:xfrm>
          <a:off x="3327273" y="3284984"/>
          <a:ext cx="2724150" cy="674687"/>
        </p:xfrm>
        <a:graphic>
          <a:graphicData uri="http://schemas.openxmlformats.org/presentationml/2006/ole">
            <mc:AlternateContent xmlns:mc="http://schemas.openxmlformats.org/markup-compatibility/2006">
              <mc:Choice xmlns:v="urn:schemas-microsoft-com:vml" Requires="v">
                <p:oleObj spid="_x0000_s44051" name="Equation" r:id="rId7" imgW="1587240" imgH="393480" progId="Equation.3">
                  <p:embed/>
                </p:oleObj>
              </mc:Choice>
              <mc:Fallback>
                <p:oleObj name="Equation" r:id="rId7" imgW="1587240" imgH="393480" progId="Equation.3">
                  <p:embed/>
                  <p:pic>
                    <p:nvPicPr>
                      <p:cNvPr id="307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7273" y="3284984"/>
                        <a:ext cx="2724150"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58852196">
            <a:hlinkClick r:id="" action="ppaction://media"/>
            <a:extLst>
              <a:ext uri="{FF2B5EF4-FFF2-40B4-BE49-F238E27FC236}">
                <a16:creationId xmlns:a16="http://schemas.microsoft.com/office/drawing/2014/main" id="{DEDE056B-9446-4D50-88DB-0194C320D829}"/>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029575" y="6115050"/>
            <a:ext cx="487363" cy="487363"/>
          </a:xfrm>
          <a:prstGeom prst="rect">
            <a:avLst/>
          </a:prstGeom>
        </p:spPr>
      </p:pic>
      <p:sp>
        <p:nvSpPr>
          <p:cNvPr id="8" name="TextBox 7">
            <a:extLst>
              <a:ext uri="{FF2B5EF4-FFF2-40B4-BE49-F238E27FC236}">
                <a16:creationId xmlns:a16="http://schemas.microsoft.com/office/drawing/2014/main" id="{3056CBB6-723A-430D-B66E-9DC31EE2317C}"/>
              </a:ext>
            </a:extLst>
          </p:cNvPr>
          <p:cNvSpPr txBox="1"/>
          <p:nvPr/>
        </p:nvSpPr>
        <p:spPr>
          <a:xfrm>
            <a:off x="300614" y="4292625"/>
            <a:ext cx="8105776" cy="1569660"/>
          </a:xfrm>
          <a:prstGeom prst="rect">
            <a:avLst/>
          </a:prstGeom>
          <a:noFill/>
        </p:spPr>
        <p:txBody>
          <a:bodyPr wrap="square">
            <a:spAutoFit/>
          </a:bodyPr>
          <a:lstStyle/>
          <a:p>
            <a:r>
              <a:rPr lang="en-GB" sz="3200" dirty="0">
                <a:latin typeface="+mn-lt"/>
              </a:rPr>
              <a:t>where f(t) is the signal in time domain (function of t) and F(</a:t>
            </a:r>
            <a:r>
              <a:rPr lang="en-GB" sz="3200" dirty="0">
                <a:latin typeface="+mn-lt"/>
                <a:sym typeface="Symbol" pitchFamily="18" charset="2"/>
              </a:rPr>
              <a:t></a:t>
            </a:r>
            <a:r>
              <a:rPr lang="en-GB" sz="3200" dirty="0">
                <a:latin typeface="+mn-lt"/>
              </a:rPr>
              <a:t>) is the signal in frequency domain (function of </a:t>
            </a:r>
            <a:r>
              <a:rPr lang="en-GB" sz="3200" dirty="0">
                <a:latin typeface="+mn-lt"/>
                <a:sym typeface="Symbol" pitchFamily="18" charset="2"/>
              </a:rPr>
              <a:t></a:t>
            </a:r>
            <a:r>
              <a:rPr lang="en-GB" sz="3200" dirty="0">
                <a:latin typeface="+mn-lt"/>
              </a:rPr>
              <a:t>).</a:t>
            </a:r>
            <a:endParaRPr lang="en-SG" sz="3200" dirty="0">
              <a:latin typeface="+mn-lt"/>
            </a:endParaRPr>
          </a:p>
        </p:txBody>
      </p:sp>
      <p:sp>
        <p:nvSpPr>
          <p:cNvPr id="5" name="Footer Placeholder 4"/>
          <p:cNvSpPr>
            <a:spLocks noGrp="1"/>
          </p:cNvSpPr>
          <p:nvPr>
            <p:ph type="ftr" sz="quarter" idx="11"/>
          </p:nvPr>
        </p:nvSpPr>
        <p:spPr/>
        <p:txBody>
          <a:bodyPr/>
          <a:lstStyle/>
          <a:p>
            <a:pPr>
              <a:defRPr/>
            </a:pPr>
            <a:r>
              <a:rPr lang="en-GB" dirty="0" smtClean="0"/>
              <a:t>Official (Open), Non-sensitive</a:t>
            </a:r>
            <a:endParaRPr lang="en-GB" dirty="0"/>
          </a:p>
        </p:txBody>
      </p:sp>
    </p:spTree>
    <p:custDataLst>
      <p:tags r:id="rId2"/>
    </p:custDataLst>
    <p:extLst>
      <p:ext uri="{BB962C8B-B14F-4D97-AF65-F5344CB8AC3E}">
        <p14:creationId xmlns:p14="http://schemas.microsoft.com/office/powerpoint/2010/main" val="3388977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55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GB"/>
              <a:t>Example of Fourier transform</a:t>
            </a:r>
          </a:p>
        </p:txBody>
      </p:sp>
      <p:sp>
        <p:nvSpPr>
          <p:cNvPr id="4101" name="Rectangle 3"/>
          <p:cNvSpPr>
            <a:spLocks noGrp="1" noChangeArrowheads="1"/>
          </p:cNvSpPr>
          <p:nvPr>
            <p:ph type="body" idx="1"/>
          </p:nvPr>
        </p:nvSpPr>
        <p:spPr>
          <a:xfrm>
            <a:off x="468313" y="1557338"/>
            <a:ext cx="8229600" cy="619125"/>
          </a:xfrm>
        </p:spPr>
        <p:txBody>
          <a:bodyPr/>
          <a:lstStyle/>
          <a:p>
            <a:pPr eaLnBrk="1" hangingPunct="1"/>
            <a:r>
              <a:rPr lang="en-GB" sz="3200" dirty="0"/>
              <a:t>Consider a non-periodic signal x(t):</a:t>
            </a:r>
          </a:p>
        </p:txBody>
      </p:sp>
      <p:sp>
        <p:nvSpPr>
          <p:cNvPr id="4102" name="Rectangle 6"/>
          <p:cNvSpPr>
            <a:spLocks noChangeArrowheads="1"/>
          </p:cNvSpPr>
          <p:nvPr/>
        </p:nvSpPr>
        <p:spPr bwMode="auto">
          <a:xfrm>
            <a:off x="29718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410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962400"/>
            <a:ext cx="533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8" name="Object 1024"/>
          <p:cNvGraphicFramePr>
            <a:graphicFrameLocks noChangeAspect="1"/>
          </p:cNvGraphicFramePr>
          <p:nvPr/>
        </p:nvGraphicFramePr>
        <p:xfrm>
          <a:off x="2843213" y="2708275"/>
          <a:ext cx="3086100" cy="838200"/>
        </p:xfrm>
        <a:graphic>
          <a:graphicData uri="http://schemas.openxmlformats.org/presentationml/2006/ole">
            <mc:AlternateContent xmlns:mc="http://schemas.openxmlformats.org/markup-compatibility/2006">
              <mc:Choice xmlns:v="urn:schemas-microsoft-com:vml" Requires="v">
                <p:oleObj spid="_x0000_s46099" name="Equation" r:id="rId8" imgW="3085920" imgH="838080" progId="Equation.3">
                  <p:embed/>
                </p:oleObj>
              </mc:Choice>
              <mc:Fallback>
                <p:oleObj name="Equation" r:id="rId8" imgW="3085920" imgH="838080" progId="Equation.3">
                  <p:embed/>
                  <p:pic>
                    <p:nvPicPr>
                      <p:cNvPr id="4098" name="Object 10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2708275"/>
                        <a:ext cx="3086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58852211">
            <a:hlinkClick r:id="" action="ppaction://media"/>
            <a:extLst>
              <a:ext uri="{FF2B5EF4-FFF2-40B4-BE49-F238E27FC236}">
                <a16:creationId xmlns:a16="http://schemas.microsoft.com/office/drawing/2014/main" id="{752A6D6F-D481-44E9-A413-E6CD08730277}"/>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8516938" y="6297613"/>
            <a:ext cx="487362" cy="487362"/>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2965561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45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043608" y="1971523"/>
            <a:ext cx="669674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Taking the Fourier transform of </a:t>
            </a:r>
            <a:r>
              <a:rPr kumimoji="0" lang="en-GB" altLang="en-US" sz="32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x</a:t>
            </a:r>
            <a: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r>
              <a:rPr kumimoji="0" lang="en-GB" altLang="en-US" sz="32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t>
            </a:r>
            <a: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GB" altLang="en-US" sz="3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6296963"/>
              </p:ext>
            </p:extLst>
          </p:nvPr>
        </p:nvGraphicFramePr>
        <p:xfrm>
          <a:off x="1043608" y="2852936"/>
          <a:ext cx="7110402" cy="2088232"/>
        </p:xfrm>
        <a:graphic>
          <a:graphicData uri="http://schemas.openxmlformats.org/presentationml/2006/ole">
            <mc:AlternateContent xmlns:mc="http://schemas.openxmlformats.org/markup-compatibility/2006">
              <mc:Choice xmlns:v="urn:schemas-microsoft-com:vml" Requires="v">
                <p:oleObj spid="_x0000_s48147" r:id="rId7" imgW="3823097" imgH="978297" progId="Equation.3">
                  <p:embed/>
                </p:oleObj>
              </mc:Choice>
              <mc:Fallback>
                <p:oleObj r:id="rId7" imgW="3823097" imgH="978297" progId="Equation.3">
                  <p:embed/>
                  <p:pic>
                    <p:nvPicPr>
                      <p:cNvPr id="4"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2852936"/>
                        <a:ext cx="7110402" cy="2088232"/>
                      </a:xfrm>
                      <a:prstGeom prst="rect">
                        <a:avLst/>
                      </a:prstGeom>
                      <a:noFill/>
                    </p:spPr>
                  </p:pic>
                </p:oleObj>
              </mc:Fallback>
            </mc:AlternateContent>
          </a:graphicData>
        </a:graphic>
      </p:graphicFrame>
      <p:pic>
        <p:nvPicPr>
          <p:cNvPr id="2" name="58852225">
            <a:hlinkClick r:id="" action="ppaction://media"/>
            <a:extLst>
              <a:ext uri="{FF2B5EF4-FFF2-40B4-BE49-F238E27FC236}">
                <a16:creationId xmlns:a16="http://schemas.microsoft.com/office/drawing/2014/main" id="{889719B4-158D-4BAD-BC1F-C645C5ABCB39}"/>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150225" y="6005513"/>
            <a:ext cx="487363" cy="487362"/>
          </a:xfrm>
          <a:prstGeom prst="rect">
            <a:avLst/>
          </a:prstGeom>
        </p:spPr>
      </p:pic>
      <p:sp>
        <p:nvSpPr>
          <p:cNvPr id="7" name="Footer Placeholder 6"/>
          <p:cNvSpPr>
            <a:spLocks noGrp="1"/>
          </p:cNvSpPr>
          <p:nvPr>
            <p:ph type="ftr" sz="quarter" idx="11"/>
          </p:nvPr>
        </p:nvSpPr>
        <p:spPr/>
        <p:txBody>
          <a:bodyPr/>
          <a:lstStyle/>
          <a:p>
            <a:pPr>
              <a:defRPr/>
            </a:pPr>
            <a:r>
              <a:rPr lang="en-GB" smtClean="0"/>
              <a:t>Official (Open), Non-sensitive</a:t>
            </a:r>
            <a:endParaRPr lang="en-GB"/>
          </a:p>
        </p:txBody>
      </p:sp>
      <p:pic>
        <p:nvPicPr>
          <p:cNvPr id="8" name="Picture 5"/>
          <p:cNvPicPr>
            <a:picLocks noChangeAspect="1"/>
          </p:cNvPicPr>
          <p:nvPr/>
        </p:nvPicPr>
        <p:blipFill>
          <a:blip r:embed="rId10"/>
          <a:stretch>
            <a:fillRect/>
          </a:stretch>
        </p:blipFill>
        <p:spPr>
          <a:xfrm>
            <a:off x="7689086" y="116632"/>
            <a:ext cx="1420491" cy="323116"/>
          </a:xfrm>
          <a:prstGeom prst="rect">
            <a:avLst/>
          </a:prstGeom>
        </p:spPr>
      </p:pic>
    </p:spTree>
    <p:custDataLst>
      <p:tags r:id="rId2"/>
    </p:custDataLst>
    <p:extLst>
      <p:ext uri="{BB962C8B-B14F-4D97-AF65-F5344CB8AC3E}">
        <p14:creationId xmlns:p14="http://schemas.microsoft.com/office/powerpoint/2010/main" val="144351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57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GB" dirty="0"/>
              <a:t>Example of Fourier transform</a:t>
            </a:r>
          </a:p>
        </p:txBody>
      </p:sp>
      <p:sp>
        <p:nvSpPr>
          <p:cNvPr id="5125" name="Rectangle 3"/>
          <p:cNvSpPr>
            <a:spLocks noGrp="1" noChangeArrowheads="1"/>
          </p:cNvSpPr>
          <p:nvPr>
            <p:ph type="body" idx="1"/>
          </p:nvPr>
        </p:nvSpPr>
        <p:spPr>
          <a:xfrm>
            <a:off x="468313" y="1557338"/>
            <a:ext cx="8229600" cy="1060450"/>
          </a:xfrm>
        </p:spPr>
        <p:txBody>
          <a:bodyPr/>
          <a:lstStyle/>
          <a:p>
            <a:pPr eaLnBrk="1" hangingPunct="1"/>
            <a:r>
              <a:rPr lang="en-GB" sz="3200" dirty="0"/>
              <a:t>Using Fourier transform, hence the frequency spectrum of the signal is given by:</a:t>
            </a:r>
          </a:p>
        </p:txBody>
      </p:sp>
      <p:sp>
        <p:nvSpPr>
          <p:cNvPr id="5126" name="Rectangle 6"/>
          <p:cNvSpPr>
            <a:spLocks noChangeArrowheads="1"/>
          </p:cNvSpPr>
          <p:nvPr/>
        </p:nvSpPr>
        <p:spPr bwMode="auto">
          <a:xfrm>
            <a:off x="29718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512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4292600"/>
            <a:ext cx="51816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2" name="Object 2048"/>
          <p:cNvGraphicFramePr>
            <a:graphicFrameLocks noChangeAspect="1"/>
          </p:cNvGraphicFramePr>
          <p:nvPr>
            <p:extLst>
              <p:ext uri="{D42A27DB-BD31-4B8C-83A1-F6EECF244321}">
                <p14:modId xmlns:p14="http://schemas.microsoft.com/office/powerpoint/2010/main" val="648027929"/>
              </p:ext>
            </p:extLst>
          </p:nvPr>
        </p:nvGraphicFramePr>
        <p:xfrm>
          <a:off x="3707904" y="3284984"/>
          <a:ext cx="2235200" cy="723900"/>
        </p:xfrm>
        <a:graphic>
          <a:graphicData uri="http://schemas.openxmlformats.org/presentationml/2006/ole">
            <mc:AlternateContent xmlns:mc="http://schemas.openxmlformats.org/markup-compatibility/2006">
              <mc:Choice xmlns:v="urn:schemas-microsoft-com:vml" Requires="v">
                <p:oleObj spid="_x0000_s50195" name="Equation" r:id="rId8" imgW="2234880" imgH="723600" progId="Equation.3">
                  <p:embed/>
                </p:oleObj>
              </mc:Choice>
              <mc:Fallback>
                <p:oleObj name="Equation" r:id="rId8" imgW="2234880" imgH="723600" progId="Equation.3">
                  <p:embed/>
                  <p:pic>
                    <p:nvPicPr>
                      <p:cNvPr id="5122" name="Object 20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3284984"/>
                        <a:ext cx="22352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58852240">
            <a:hlinkClick r:id="" action="ppaction://media"/>
            <a:extLst>
              <a:ext uri="{FF2B5EF4-FFF2-40B4-BE49-F238E27FC236}">
                <a16:creationId xmlns:a16="http://schemas.microsoft.com/office/drawing/2014/main" id="{7AF6EC5F-333A-48D9-8247-521620CDEA28}"/>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8139113" y="5956300"/>
            <a:ext cx="487362" cy="487363"/>
          </a:xfrm>
          <a:prstGeom prst="rect">
            <a:avLst/>
          </a:prstGeom>
        </p:spPr>
      </p:pic>
      <p:sp>
        <p:nvSpPr>
          <p:cNvPr id="5" name="Footer Placeholder 4"/>
          <p:cNvSpPr>
            <a:spLocks noGrp="1"/>
          </p:cNvSpPr>
          <p:nvPr>
            <p:ph type="ftr" sz="quarter" idx="11"/>
          </p:nvPr>
        </p:nvSpPr>
        <p:spPr>
          <a:xfrm>
            <a:off x="755576" y="6409957"/>
            <a:ext cx="5421313" cy="365125"/>
          </a:xfrm>
        </p:spPr>
        <p:txBody>
          <a:bodyPr/>
          <a:lstStyle/>
          <a:p>
            <a:pPr>
              <a:defRPr/>
            </a:pPr>
            <a:r>
              <a:rPr lang="en-GB" dirty="0" smtClean="0"/>
              <a:t>Official (Open), Non-sensitive</a:t>
            </a:r>
            <a:endParaRPr lang="en-GB" dirty="0"/>
          </a:p>
        </p:txBody>
      </p:sp>
    </p:spTree>
    <p:custDataLst>
      <p:tags r:id="rId2"/>
    </p:custDataLst>
    <p:extLst>
      <p:ext uri="{BB962C8B-B14F-4D97-AF65-F5344CB8AC3E}">
        <p14:creationId xmlns:p14="http://schemas.microsoft.com/office/powerpoint/2010/main" val="26000264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91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88163" y="273867"/>
            <a:ext cx="8153400" cy="990600"/>
          </a:xfrm>
        </p:spPr>
        <p:txBody>
          <a:bodyPr/>
          <a:lstStyle/>
          <a:p>
            <a:pPr eaLnBrk="1" hangingPunct="1"/>
            <a:r>
              <a:rPr lang="en-GB"/>
              <a:t>Features of Fourier transform</a:t>
            </a:r>
          </a:p>
        </p:txBody>
      </p:sp>
      <p:sp>
        <p:nvSpPr>
          <p:cNvPr id="33796" name="Rectangle 3"/>
          <p:cNvSpPr>
            <a:spLocks noGrp="1" noChangeArrowheads="1"/>
          </p:cNvSpPr>
          <p:nvPr>
            <p:ph type="body" idx="1"/>
          </p:nvPr>
        </p:nvSpPr>
        <p:spPr>
          <a:xfrm>
            <a:off x="262142" y="1517383"/>
            <a:ext cx="8374063" cy="5400675"/>
          </a:xfrm>
        </p:spPr>
        <p:txBody>
          <a:bodyPr/>
          <a:lstStyle/>
          <a:p>
            <a:pPr eaLnBrk="1" hangingPunct="1">
              <a:buFontTx/>
              <a:buNone/>
            </a:pPr>
            <a:r>
              <a:rPr lang="en-GB" dirty="0"/>
              <a:t>Note that:</a:t>
            </a:r>
          </a:p>
          <a:p>
            <a:pPr eaLnBrk="1" hangingPunct="1"/>
            <a:r>
              <a:rPr lang="en-GB" dirty="0"/>
              <a:t>The plot shows a double-sided spectrum (i.e. the plot extends to negative frequency region).</a:t>
            </a:r>
          </a:p>
          <a:p>
            <a:pPr eaLnBrk="1" hangingPunct="1"/>
            <a:r>
              <a:rPr lang="en-GB" dirty="0"/>
              <a:t>The result of Fourier transform is a complex expression.</a:t>
            </a:r>
          </a:p>
          <a:p>
            <a:pPr eaLnBrk="1" hangingPunct="1"/>
            <a:r>
              <a:rPr lang="en-GB" dirty="0"/>
              <a:t>In general, to represent a signal in the frequency domain, two plots are needed:</a:t>
            </a:r>
          </a:p>
          <a:p>
            <a:pPr eaLnBrk="1" hangingPunct="1">
              <a:buFontTx/>
              <a:buNone/>
            </a:pPr>
            <a:r>
              <a:rPr lang="en-GB" dirty="0"/>
              <a:t>	1.	Magnitude spectrum, |F(</a:t>
            </a:r>
            <a:r>
              <a:rPr lang="en-GB" dirty="0">
                <a:latin typeface="Symbol" pitchFamily="18" charset="2"/>
                <a:sym typeface="Symbol" pitchFamily="18" charset="2"/>
              </a:rPr>
              <a:t></a:t>
            </a:r>
            <a:r>
              <a:rPr lang="en-GB" dirty="0">
                <a:sym typeface="Symbol" pitchFamily="18" charset="2"/>
              </a:rPr>
              <a:t>)|.</a:t>
            </a:r>
          </a:p>
          <a:p>
            <a:pPr eaLnBrk="1" hangingPunct="1">
              <a:buFontTx/>
              <a:buNone/>
            </a:pPr>
            <a:r>
              <a:rPr lang="en-GB" dirty="0">
                <a:sym typeface="Symbol" pitchFamily="18" charset="2"/>
              </a:rPr>
              <a:t>	2.	Phase spectrum, F().</a:t>
            </a:r>
          </a:p>
        </p:txBody>
      </p:sp>
      <p:pic>
        <p:nvPicPr>
          <p:cNvPr id="2" name="58852245">
            <a:hlinkClick r:id="" action="ppaction://media"/>
            <a:extLst>
              <a:ext uri="{FF2B5EF4-FFF2-40B4-BE49-F238E27FC236}">
                <a16:creationId xmlns:a16="http://schemas.microsoft.com/office/drawing/2014/main" id="{FF1DC0C7-4FE8-423A-ABB9-084BD3452CDF}"/>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148843" y="6096771"/>
            <a:ext cx="487362" cy="487362"/>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2540471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3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GB" sz="4000" dirty="0">
                <a:latin typeface="Arial" panose="020B0604020202020204" pitchFamily="34" charset="0"/>
                <a:cs typeface="Arial" panose="020B0604020202020204" pitchFamily="34" charset="0"/>
              </a:rPr>
              <a:t>Understand the concept of frequency domain analysis.</a:t>
            </a:r>
          </a:p>
        </p:txBody>
      </p:sp>
      <p:sp>
        <p:nvSpPr>
          <p:cNvPr id="14340" name="Rectangle 3"/>
          <p:cNvSpPr>
            <a:spLocks noGrp="1" noChangeArrowheads="1"/>
          </p:cNvSpPr>
          <p:nvPr>
            <p:ph type="body" idx="1"/>
          </p:nvPr>
        </p:nvSpPr>
        <p:spPr>
          <a:xfrm>
            <a:off x="533400" y="1645354"/>
            <a:ext cx="8153400" cy="4495800"/>
          </a:xfrm>
          <a:noFill/>
          <a:extLst>
            <a:ext uri="{909E8E84-426E-40DD-AFC4-6F175D3DCCD1}">
              <a14:hiddenFill xmlns:a14="http://schemas.microsoft.com/office/drawing/2010/main">
                <a:solidFill>
                  <a:srgbClr val="0000FF"/>
                </a:solidFill>
              </a14:hiddenFill>
            </a:ext>
          </a:extLst>
        </p:spPr>
        <p:txBody>
          <a:bodyPr/>
          <a:lstStyle/>
          <a:p>
            <a:pPr eaLnBrk="1" hangingPunct="1">
              <a:buFontTx/>
              <a:buNone/>
            </a:pPr>
            <a:r>
              <a:rPr lang="en-GB" sz="2800" dirty="0">
                <a:latin typeface="Arial" panose="020B0604020202020204" pitchFamily="34" charset="0"/>
                <a:cs typeface="Arial" panose="020B0604020202020204" pitchFamily="34" charset="0"/>
              </a:rPr>
              <a:t>At the end of this chapter, students should: </a:t>
            </a:r>
          </a:p>
          <a:p>
            <a:pPr eaLnBrk="1" hangingPunct="1"/>
            <a:r>
              <a:rPr lang="en-GB" sz="2800" dirty="0">
                <a:latin typeface="Arial" panose="020B0604020202020204" pitchFamily="34" charset="0"/>
                <a:cs typeface="Arial" panose="020B0604020202020204" pitchFamily="34" charset="0"/>
              </a:rPr>
              <a:t>Explain how the spectral components of periodic signals can be obtained.</a:t>
            </a:r>
          </a:p>
          <a:p>
            <a:r>
              <a:rPr lang="en-GB" sz="2800" dirty="0">
                <a:latin typeface="Arial" panose="020B0604020202020204" pitchFamily="34" charset="0"/>
                <a:cs typeface="Arial" panose="020B0604020202020204" pitchFamily="34" charset="0"/>
              </a:rPr>
              <a:t>Infer how Fourier transform can be used to obtain the frequency spectrum of aperiodic signals.</a:t>
            </a:r>
          </a:p>
          <a:p>
            <a:r>
              <a:rPr lang="en-GB" sz="2800" dirty="0">
                <a:latin typeface="Arial" panose="020B0604020202020204" pitchFamily="34" charset="0"/>
                <a:cs typeface="Arial" panose="020B0604020202020204" pitchFamily="34" charset="0"/>
              </a:rPr>
              <a:t>Describe how simple signals can be perceived in the frequency domain.</a:t>
            </a:r>
            <a:endParaRPr lang="en-SG" sz="2800" dirty="0">
              <a:latin typeface="Arial" panose="020B0604020202020204" pitchFamily="34" charset="0"/>
              <a:cs typeface="Arial" panose="020B0604020202020204" pitchFamily="34" charset="0"/>
            </a:endParaRPr>
          </a:p>
          <a:p>
            <a:pPr marL="0" indent="0">
              <a:buNone/>
            </a:pPr>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pPr eaLnBrk="1" hangingPunct="1">
              <a:buFontTx/>
              <a:buNone/>
            </a:pPr>
            <a:endParaRPr lang="en-GB" sz="2800" dirty="0">
              <a:latin typeface="Arial" panose="020B0604020202020204" pitchFamily="34" charset="0"/>
              <a:cs typeface="Arial" panose="020B0604020202020204" pitchFamily="34" charset="0"/>
            </a:endParaRPr>
          </a:p>
          <a:p>
            <a:pPr eaLnBrk="1" hangingPunct="1"/>
            <a:endParaRPr lang="en-GB" sz="2800" dirty="0">
              <a:latin typeface="Arial" panose="020B0604020202020204" pitchFamily="34" charset="0"/>
              <a:cs typeface="Arial" panose="020B0604020202020204" pitchFamily="34" charset="0"/>
            </a:endParaRPr>
          </a:p>
          <a:p>
            <a:pPr eaLnBrk="1" hangingPunct="1">
              <a:buFontTx/>
              <a:buNone/>
            </a:pPr>
            <a:endParaRPr lang="en-GB" sz="2800" dirty="0">
              <a:latin typeface="Arial" panose="020B0604020202020204" pitchFamily="34" charset="0"/>
              <a:cs typeface="Arial" panose="020B0604020202020204" pitchFamily="34" charset="0"/>
            </a:endParaRPr>
          </a:p>
        </p:txBody>
      </p:sp>
      <p:pic>
        <p:nvPicPr>
          <p:cNvPr id="2" name="58846401">
            <a:hlinkClick r:id="" action="ppaction://media"/>
            <a:extLst>
              <a:ext uri="{FF2B5EF4-FFF2-40B4-BE49-F238E27FC236}">
                <a16:creationId xmlns:a16="http://schemas.microsoft.com/office/drawing/2014/main" id="{AACFA8BA-5686-4B23-A616-A2CA172DD503}"/>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467725" y="6273800"/>
            <a:ext cx="487363" cy="487363"/>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2041394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72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GB"/>
              <a:t>Common Fourier transform pairs</a:t>
            </a:r>
          </a:p>
        </p:txBody>
      </p:sp>
      <p:sp>
        <p:nvSpPr>
          <p:cNvPr id="34820" name="Rectangle 3"/>
          <p:cNvSpPr>
            <a:spLocks noGrp="1" noChangeArrowheads="1"/>
          </p:cNvSpPr>
          <p:nvPr>
            <p:ph type="body" idx="1"/>
          </p:nvPr>
        </p:nvSpPr>
        <p:spPr>
          <a:xfrm>
            <a:off x="468313" y="1557338"/>
            <a:ext cx="8229600" cy="528637"/>
          </a:xfrm>
        </p:spPr>
        <p:txBody>
          <a:bodyPr/>
          <a:lstStyle/>
          <a:p>
            <a:pPr marL="457200" indent="-457200" eaLnBrk="1" hangingPunct="1">
              <a:lnSpc>
                <a:spcPct val="90000"/>
              </a:lnSpc>
              <a:buFont typeface="Wingdings" pitchFamily="2" charset="2"/>
              <a:buAutoNum type="arabicPeriod"/>
            </a:pPr>
            <a:r>
              <a:rPr lang="en-GB" sz="4000" dirty="0"/>
              <a:t>Sinusoid: </a:t>
            </a:r>
          </a:p>
        </p:txBody>
      </p:sp>
      <p:sp>
        <p:nvSpPr>
          <p:cNvPr id="34821" name="Rectangle 5"/>
          <p:cNvSpPr>
            <a:spLocks noChangeArrowheads="1"/>
          </p:cNvSpPr>
          <p:nvPr/>
        </p:nvSpPr>
        <p:spPr bwMode="auto">
          <a:xfrm>
            <a:off x="1704975" y="2647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348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569" y="2372821"/>
            <a:ext cx="8698862" cy="2368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7"/>
          <a:stretch>
            <a:fillRect/>
          </a:stretch>
        </p:blipFill>
        <p:spPr>
          <a:xfrm>
            <a:off x="1162429" y="4915158"/>
            <a:ext cx="7053837" cy="526714"/>
          </a:xfrm>
          <a:prstGeom prst="rect">
            <a:avLst/>
          </a:prstGeom>
        </p:spPr>
      </p:pic>
      <p:pic>
        <p:nvPicPr>
          <p:cNvPr id="4" name="58852256">
            <a:hlinkClick r:id="" action="ppaction://media"/>
            <a:extLst>
              <a:ext uri="{FF2B5EF4-FFF2-40B4-BE49-F238E27FC236}">
                <a16:creationId xmlns:a16="http://schemas.microsoft.com/office/drawing/2014/main" id="{57B3D72C-3116-415A-8E86-0AFC8539F6DC}"/>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8267966" y="6142037"/>
            <a:ext cx="487362" cy="487363"/>
          </a:xfrm>
          <a:prstGeom prst="rect">
            <a:avLst/>
          </a:prstGeom>
        </p:spPr>
      </p:pic>
      <p:sp>
        <p:nvSpPr>
          <p:cNvPr id="6" name="Footer Placeholder 5"/>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339629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64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GB"/>
              <a:t>Common Fourier transform pairs</a:t>
            </a:r>
          </a:p>
        </p:txBody>
      </p:sp>
      <p:sp>
        <p:nvSpPr>
          <p:cNvPr id="35844" name="Rectangle 3"/>
          <p:cNvSpPr>
            <a:spLocks noGrp="1" noChangeArrowheads="1"/>
          </p:cNvSpPr>
          <p:nvPr>
            <p:ph type="body" idx="1"/>
          </p:nvPr>
        </p:nvSpPr>
        <p:spPr>
          <a:xfrm>
            <a:off x="468313" y="1557338"/>
            <a:ext cx="8229600" cy="528637"/>
          </a:xfrm>
        </p:spPr>
        <p:txBody>
          <a:bodyPr/>
          <a:lstStyle/>
          <a:p>
            <a:pPr marL="457200" indent="-457200" eaLnBrk="1" hangingPunct="1">
              <a:lnSpc>
                <a:spcPct val="90000"/>
              </a:lnSpc>
              <a:buFontTx/>
              <a:buNone/>
            </a:pPr>
            <a:r>
              <a:rPr lang="en-GB"/>
              <a:t>2.	Combination of sinusoids:</a:t>
            </a:r>
          </a:p>
        </p:txBody>
      </p:sp>
      <p:sp>
        <p:nvSpPr>
          <p:cNvPr id="35845" name="Rectangle 5"/>
          <p:cNvSpPr>
            <a:spLocks noChangeArrowheads="1"/>
          </p:cNvSpPr>
          <p:nvPr/>
        </p:nvSpPr>
        <p:spPr bwMode="auto">
          <a:xfrm>
            <a:off x="1704975" y="2647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358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40" y="2156032"/>
            <a:ext cx="8309346"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352537" y="4613237"/>
            <a:ext cx="6673622" cy="461665"/>
          </a:xfrm>
          <a:prstGeom prst="rect">
            <a:avLst/>
          </a:prstGeom>
        </p:spPr>
        <p:txBody>
          <a:bodyPr wrap="none">
            <a:spAutoFit/>
          </a:bodyPr>
          <a:lstStyle/>
          <a:p>
            <a:r>
              <a:rPr lang="en-GB" sz="2400" dirty="0"/>
              <a:t>Figure: Signal is a combination of two sinusoids</a:t>
            </a:r>
            <a:endParaRPr lang="en-SG" sz="2400" dirty="0"/>
          </a:p>
        </p:txBody>
      </p:sp>
      <p:pic>
        <p:nvPicPr>
          <p:cNvPr id="3" name="Picture 2"/>
          <p:cNvPicPr>
            <a:picLocks noChangeAspect="1"/>
          </p:cNvPicPr>
          <p:nvPr/>
        </p:nvPicPr>
        <p:blipFill>
          <a:blip r:embed="rId7"/>
          <a:stretch>
            <a:fillRect/>
          </a:stretch>
        </p:blipFill>
        <p:spPr>
          <a:xfrm>
            <a:off x="1223032" y="5303913"/>
            <a:ext cx="6932632" cy="720056"/>
          </a:xfrm>
          <a:prstGeom prst="rect">
            <a:avLst/>
          </a:prstGeom>
        </p:spPr>
      </p:pic>
      <p:pic>
        <p:nvPicPr>
          <p:cNvPr id="4" name="58852287">
            <a:hlinkClick r:id="" action="ppaction://media"/>
            <a:extLst>
              <a:ext uri="{FF2B5EF4-FFF2-40B4-BE49-F238E27FC236}">
                <a16:creationId xmlns:a16="http://schemas.microsoft.com/office/drawing/2014/main" id="{DC3C9850-66C4-4645-9DC8-36A32103D900}"/>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8370888" y="6115050"/>
            <a:ext cx="487362" cy="487363"/>
          </a:xfrm>
          <a:prstGeom prst="rect">
            <a:avLst/>
          </a:prstGeom>
        </p:spPr>
      </p:pic>
      <p:sp>
        <p:nvSpPr>
          <p:cNvPr id="7" name="Footer Placeholder 6"/>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4090067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0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GB"/>
              <a:t>Common Fourier transform pairs</a:t>
            </a:r>
          </a:p>
        </p:txBody>
      </p:sp>
      <p:sp>
        <p:nvSpPr>
          <p:cNvPr id="36868" name="Rectangle 3"/>
          <p:cNvSpPr>
            <a:spLocks noGrp="1" noChangeArrowheads="1"/>
          </p:cNvSpPr>
          <p:nvPr>
            <p:ph type="body" idx="1"/>
          </p:nvPr>
        </p:nvSpPr>
        <p:spPr>
          <a:xfrm>
            <a:off x="468313" y="1557338"/>
            <a:ext cx="8229600" cy="619125"/>
          </a:xfrm>
        </p:spPr>
        <p:txBody>
          <a:bodyPr/>
          <a:lstStyle/>
          <a:p>
            <a:pPr eaLnBrk="1" hangingPunct="1">
              <a:buFontTx/>
              <a:buNone/>
            </a:pPr>
            <a:r>
              <a:rPr lang="en-GB"/>
              <a:t>3.	Square wave:</a:t>
            </a:r>
          </a:p>
        </p:txBody>
      </p:sp>
      <p:sp>
        <p:nvSpPr>
          <p:cNvPr id="36869" name="Rectangle 5"/>
          <p:cNvSpPr>
            <a:spLocks noChangeArrowheads="1"/>
          </p:cNvSpPr>
          <p:nvPr/>
        </p:nvSpPr>
        <p:spPr bwMode="auto">
          <a:xfrm>
            <a:off x="1704975" y="2647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3687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612" y="2391996"/>
            <a:ext cx="8798813" cy="2397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8852302">
            <a:hlinkClick r:id="" action="ppaction://media"/>
            <a:extLst>
              <a:ext uri="{FF2B5EF4-FFF2-40B4-BE49-F238E27FC236}">
                <a16:creationId xmlns:a16="http://schemas.microsoft.com/office/drawing/2014/main" id="{8958F56A-8394-415A-B003-F0E76956F419}"/>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480425" y="5956300"/>
            <a:ext cx="487363" cy="487363"/>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459014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64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GB"/>
              <a:t>Conclusion</a:t>
            </a:r>
          </a:p>
        </p:txBody>
      </p:sp>
      <p:sp>
        <p:nvSpPr>
          <p:cNvPr id="38916" name="Rectangle 3"/>
          <p:cNvSpPr>
            <a:spLocks noGrp="1" noChangeArrowheads="1"/>
          </p:cNvSpPr>
          <p:nvPr>
            <p:ph type="body" idx="1"/>
          </p:nvPr>
        </p:nvSpPr>
        <p:spPr>
          <a:xfrm>
            <a:off x="468313" y="1557338"/>
            <a:ext cx="8351837" cy="5184775"/>
          </a:xfrm>
        </p:spPr>
        <p:txBody>
          <a:bodyPr/>
          <a:lstStyle/>
          <a:p>
            <a:pPr eaLnBrk="1" hangingPunct="1"/>
            <a:r>
              <a:rPr lang="en-GB" sz="3200" dirty="0"/>
              <a:t>Frequency domain analysis gives useful information about the signal. </a:t>
            </a:r>
          </a:p>
          <a:p>
            <a:pPr eaLnBrk="1" hangingPunct="1"/>
            <a:r>
              <a:rPr lang="en-GB" sz="3200" dirty="0"/>
              <a:t>Fourier transform enables time</a:t>
            </a:r>
            <a:r>
              <a:rPr lang="en-GB" sz="3200" dirty="0">
                <a:sym typeface="Wingdings" pitchFamily="2" charset="2"/>
              </a:rPr>
              <a:t> </a:t>
            </a:r>
            <a:r>
              <a:rPr lang="en-GB" sz="3200" dirty="0"/>
              <a:t>frequency domain transfers.</a:t>
            </a:r>
          </a:p>
        </p:txBody>
      </p:sp>
      <p:pic>
        <p:nvPicPr>
          <p:cNvPr id="2" name="58852417">
            <a:hlinkClick r:id="" action="ppaction://media"/>
            <a:extLst>
              <a:ext uri="{FF2B5EF4-FFF2-40B4-BE49-F238E27FC236}">
                <a16:creationId xmlns:a16="http://schemas.microsoft.com/office/drawing/2014/main" id="{D6B4AEE4-FF02-4968-9F81-C968584D1DF2}"/>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7688263" y="6054725"/>
            <a:ext cx="487362" cy="487363"/>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40333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59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GB" dirty="0"/>
              <a:t>Frequency domain analysis</a:t>
            </a:r>
          </a:p>
        </p:txBody>
      </p:sp>
      <p:sp>
        <p:nvSpPr>
          <p:cNvPr id="24580" name="Rectangle 3"/>
          <p:cNvSpPr>
            <a:spLocks noGrp="1" noChangeArrowheads="1"/>
          </p:cNvSpPr>
          <p:nvPr>
            <p:ph type="body" idx="1"/>
          </p:nvPr>
        </p:nvSpPr>
        <p:spPr>
          <a:xfrm>
            <a:off x="493049" y="1662113"/>
            <a:ext cx="4751387" cy="4967287"/>
          </a:xfrm>
        </p:spPr>
        <p:txBody>
          <a:bodyPr/>
          <a:lstStyle/>
          <a:p>
            <a:pPr eaLnBrk="1" hangingPunct="1"/>
            <a:r>
              <a:rPr lang="en-GB" sz="2800" dirty="0"/>
              <a:t>In early 1800s, Jean Baptiste Fourier showed that any signal can be made up by adding together a series of pure sinusoids with appropriate amplitude and phase.</a:t>
            </a:r>
          </a:p>
          <a:p>
            <a:pPr eaLnBrk="1" hangingPunct="1"/>
            <a:r>
              <a:rPr lang="en-GB" sz="2800" dirty="0"/>
              <a:t>To honour him, his discovery is named the Fourier series (and later Fourier transform).</a:t>
            </a:r>
          </a:p>
        </p:txBody>
      </p:sp>
      <p:pic>
        <p:nvPicPr>
          <p:cNvPr id="24581" name="Picture 4" descr="Fouri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362200"/>
            <a:ext cx="25781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8846426">
            <a:hlinkClick r:id="" action="ppaction://media"/>
            <a:extLst>
              <a:ext uri="{FF2B5EF4-FFF2-40B4-BE49-F238E27FC236}">
                <a16:creationId xmlns:a16="http://schemas.microsoft.com/office/drawing/2014/main" id="{A4431661-DFEF-44DD-9702-A72E8CF4BD33}"/>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443913" y="6346825"/>
            <a:ext cx="487362" cy="487363"/>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35746245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82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GB"/>
              <a:t>Frequency domain analysis</a:t>
            </a:r>
          </a:p>
        </p:txBody>
      </p:sp>
      <p:sp>
        <p:nvSpPr>
          <p:cNvPr id="25604" name="Rectangle 3"/>
          <p:cNvSpPr>
            <a:spLocks noGrp="1" noChangeArrowheads="1"/>
          </p:cNvSpPr>
          <p:nvPr>
            <p:ph type="body" idx="1"/>
          </p:nvPr>
        </p:nvSpPr>
        <p:spPr>
          <a:xfrm>
            <a:off x="468312" y="1772816"/>
            <a:ext cx="8207375" cy="4525962"/>
          </a:xfrm>
          <a:noFill/>
          <a:extLst>
            <a:ext uri="{909E8E84-426E-40DD-AFC4-6F175D3DCCD1}">
              <a14:hiddenFill xmlns:a14="http://schemas.microsoft.com/office/drawing/2010/main">
                <a:solidFill>
                  <a:srgbClr val="0000FF"/>
                </a:solidFill>
              </a14:hiddenFill>
            </a:ext>
          </a:extLst>
        </p:spPr>
        <p:txBody>
          <a:bodyPr/>
          <a:lstStyle/>
          <a:p>
            <a:pPr eaLnBrk="1" hangingPunct="1"/>
            <a:r>
              <a:rPr lang="en-GB" sz="3200" dirty="0"/>
              <a:t>It is a useful tool for analysis </a:t>
            </a:r>
          </a:p>
          <a:p>
            <a:pPr eaLnBrk="1" hangingPunct="1"/>
            <a:r>
              <a:rPr lang="en-GB" sz="3200" dirty="0"/>
              <a:t>It gives  a new perspective to look into signals and systems</a:t>
            </a:r>
          </a:p>
          <a:p>
            <a:pPr eaLnBrk="1" hangingPunct="1"/>
            <a:r>
              <a:rPr lang="en-GB" sz="3200" dirty="0"/>
              <a:t>Sine waves are basic building blocks  </a:t>
            </a:r>
          </a:p>
          <a:p>
            <a:pPr eaLnBrk="1" hangingPunct="1"/>
            <a:endParaRPr lang="en-GB" sz="2800" dirty="0"/>
          </a:p>
          <a:p>
            <a:pPr eaLnBrk="1" hangingPunct="1"/>
            <a:endParaRPr lang="en-GB" sz="2800" dirty="0"/>
          </a:p>
          <a:p>
            <a:pPr eaLnBrk="1" hangingPunct="1"/>
            <a:endParaRPr lang="en-GB" sz="2800" dirty="0"/>
          </a:p>
        </p:txBody>
      </p:sp>
      <p:pic>
        <p:nvPicPr>
          <p:cNvPr id="2" name="58846451">
            <a:hlinkClick r:id="" action="ppaction://media"/>
            <a:extLst>
              <a:ext uri="{FF2B5EF4-FFF2-40B4-BE49-F238E27FC236}">
                <a16:creationId xmlns:a16="http://schemas.microsoft.com/office/drawing/2014/main" id="{74688C71-1ABB-443F-B128-B414448AB7D0}"/>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522367" y="6177757"/>
            <a:ext cx="487362" cy="487362"/>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1262992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210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GB"/>
              <a:t>Frequency domain analysis</a:t>
            </a:r>
          </a:p>
        </p:txBody>
      </p:sp>
      <p:pic>
        <p:nvPicPr>
          <p:cNvPr id="26628" name="Picture 4"/>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a:off x="1476375" y="1125538"/>
            <a:ext cx="3168650" cy="2506662"/>
          </a:xfrm>
          <a:noFill/>
          <a:extLst>
            <a:ext uri="{909E8E84-426E-40DD-AFC4-6F175D3DCCD1}">
              <a14:hiddenFill xmlns:a14="http://schemas.microsoft.com/office/drawing/2010/main">
                <a:solidFill>
                  <a:srgbClr val="0000FF"/>
                </a:solidFill>
              </a14:hiddenFill>
            </a:ext>
          </a:extLst>
        </p:spPr>
      </p:pic>
      <p:sp>
        <p:nvSpPr>
          <p:cNvPr id="26629" name="Line 6"/>
          <p:cNvSpPr>
            <a:spLocks noChangeShapeType="1"/>
          </p:cNvSpPr>
          <p:nvPr/>
        </p:nvSpPr>
        <p:spPr bwMode="auto">
          <a:xfrm>
            <a:off x="1331913" y="1412875"/>
            <a:ext cx="0" cy="1944688"/>
          </a:xfrm>
          <a:prstGeom prst="line">
            <a:avLst/>
          </a:prstGeom>
          <a:noFill/>
          <a:ln w="381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SG"/>
          </a:p>
        </p:txBody>
      </p:sp>
      <p:sp>
        <p:nvSpPr>
          <p:cNvPr id="205831" name="Text Box 7"/>
          <p:cNvSpPr txBox="1">
            <a:spLocks noChangeArrowheads="1"/>
          </p:cNvSpPr>
          <p:nvPr/>
        </p:nvSpPr>
        <p:spPr bwMode="auto">
          <a:xfrm>
            <a:off x="2916238" y="4005263"/>
            <a:ext cx="1582737" cy="39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dirty="0"/>
              <a:t>magnitude</a:t>
            </a:r>
          </a:p>
        </p:txBody>
      </p:sp>
      <p:sp>
        <p:nvSpPr>
          <p:cNvPr id="205832" name="Line 8"/>
          <p:cNvSpPr>
            <a:spLocks noChangeShapeType="1"/>
          </p:cNvSpPr>
          <p:nvPr/>
        </p:nvSpPr>
        <p:spPr bwMode="auto">
          <a:xfrm>
            <a:off x="4211638" y="5589588"/>
            <a:ext cx="43926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SG"/>
          </a:p>
        </p:txBody>
      </p:sp>
      <p:sp>
        <p:nvSpPr>
          <p:cNvPr id="205833" name="Text Box 9"/>
          <p:cNvSpPr txBox="1">
            <a:spLocks noChangeArrowheads="1"/>
          </p:cNvSpPr>
          <p:nvPr/>
        </p:nvSpPr>
        <p:spPr bwMode="auto">
          <a:xfrm>
            <a:off x="7488238" y="5661025"/>
            <a:ext cx="1655762" cy="39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a:t>Frequency</a:t>
            </a:r>
          </a:p>
        </p:txBody>
      </p:sp>
      <p:sp>
        <p:nvSpPr>
          <p:cNvPr id="205834" name="Line 10"/>
          <p:cNvSpPr>
            <a:spLocks noChangeShapeType="1"/>
          </p:cNvSpPr>
          <p:nvPr/>
        </p:nvSpPr>
        <p:spPr bwMode="auto">
          <a:xfrm>
            <a:off x="4284663" y="3933825"/>
            <a:ext cx="0" cy="2735263"/>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SG"/>
          </a:p>
        </p:txBody>
      </p:sp>
      <p:sp>
        <p:nvSpPr>
          <p:cNvPr id="26634" name="Text Box 12"/>
          <p:cNvSpPr txBox="1">
            <a:spLocks noChangeArrowheads="1"/>
          </p:cNvSpPr>
          <p:nvPr/>
        </p:nvSpPr>
        <p:spPr bwMode="auto">
          <a:xfrm>
            <a:off x="395288" y="2205038"/>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a:solidFill>
                  <a:schemeClr val="bg1"/>
                </a:solidFill>
              </a:rPr>
              <a:t>+/-1V</a:t>
            </a:r>
          </a:p>
        </p:txBody>
      </p:sp>
      <p:sp>
        <p:nvSpPr>
          <p:cNvPr id="205837" name="Freeform 13"/>
          <p:cNvSpPr>
            <a:spLocks/>
          </p:cNvSpPr>
          <p:nvPr/>
        </p:nvSpPr>
        <p:spPr bwMode="auto">
          <a:xfrm>
            <a:off x="2627313" y="1762125"/>
            <a:ext cx="3744912" cy="3754438"/>
          </a:xfrm>
          <a:custGeom>
            <a:avLst/>
            <a:gdLst>
              <a:gd name="T0" fmla="*/ 0 w 2359"/>
              <a:gd name="T1" fmla="*/ 514350 h 2365"/>
              <a:gd name="T2" fmla="*/ 792162 w 2359"/>
              <a:gd name="T3" fmla="*/ 11112 h 2365"/>
              <a:gd name="T4" fmla="*/ 2592387 w 2359"/>
              <a:gd name="T5" fmla="*/ 442913 h 2365"/>
              <a:gd name="T6" fmla="*/ 2449512 w 2359"/>
              <a:gd name="T7" fmla="*/ 2459038 h 2365"/>
              <a:gd name="T8" fmla="*/ 3744912 w 2359"/>
              <a:gd name="T9" fmla="*/ 3754438 h 2365"/>
              <a:gd name="T10" fmla="*/ 0 60000 65536"/>
              <a:gd name="T11" fmla="*/ 0 60000 65536"/>
              <a:gd name="T12" fmla="*/ 0 60000 65536"/>
              <a:gd name="T13" fmla="*/ 0 60000 65536"/>
              <a:gd name="T14" fmla="*/ 0 60000 65536"/>
              <a:gd name="T15" fmla="*/ 0 w 2359"/>
              <a:gd name="T16" fmla="*/ 0 h 2365"/>
              <a:gd name="T17" fmla="*/ 2359 w 2359"/>
              <a:gd name="T18" fmla="*/ 2365 h 2365"/>
            </a:gdLst>
            <a:ahLst/>
            <a:cxnLst>
              <a:cxn ang="T10">
                <a:pos x="T0" y="T1"/>
              </a:cxn>
              <a:cxn ang="T11">
                <a:pos x="T2" y="T3"/>
              </a:cxn>
              <a:cxn ang="T12">
                <a:pos x="T4" y="T5"/>
              </a:cxn>
              <a:cxn ang="T13">
                <a:pos x="T6" y="T7"/>
              </a:cxn>
              <a:cxn ang="T14">
                <a:pos x="T8" y="T9"/>
              </a:cxn>
            </a:cxnLst>
            <a:rect l="T15" t="T16" r="T17" b="T18"/>
            <a:pathLst>
              <a:path w="2359" h="2365">
                <a:moveTo>
                  <a:pt x="0" y="324"/>
                </a:moveTo>
                <a:cubicBezTo>
                  <a:pt x="113" y="169"/>
                  <a:pt x="227" y="14"/>
                  <a:pt x="499" y="7"/>
                </a:cubicBezTo>
                <a:cubicBezTo>
                  <a:pt x="771" y="0"/>
                  <a:pt x="1459" y="22"/>
                  <a:pt x="1633" y="279"/>
                </a:cubicBezTo>
                <a:cubicBezTo>
                  <a:pt x="1807" y="536"/>
                  <a:pt x="1422" y="1201"/>
                  <a:pt x="1543" y="1549"/>
                </a:cubicBezTo>
                <a:cubicBezTo>
                  <a:pt x="1664" y="1897"/>
                  <a:pt x="2231" y="2229"/>
                  <a:pt x="2359" y="2365"/>
                </a:cubicBezTo>
              </a:path>
            </a:pathLst>
          </a:custGeom>
          <a:noFill/>
          <a:ln w="28575">
            <a:solidFill>
              <a:srgbClr val="FF33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05838" name="Freeform 14"/>
          <p:cNvSpPr>
            <a:spLocks/>
          </p:cNvSpPr>
          <p:nvPr/>
        </p:nvSpPr>
        <p:spPr bwMode="auto">
          <a:xfrm>
            <a:off x="900113" y="2133600"/>
            <a:ext cx="5437187" cy="3348038"/>
          </a:xfrm>
          <a:custGeom>
            <a:avLst/>
            <a:gdLst>
              <a:gd name="T0" fmla="*/ 468313 w 3425"/>
              <a:gd name="T1" fmla="*/ 0 h 2109"/>
              <a:gd name="T2" fmla="*/ 252413 w 3425"/>
              <a:gd name="T3" fmla="*/ 2159000 h 2109"/>
              <a:gd name="T4" fmla="*/ 1981200 w 3425"/>
              <a:gd name="T5" fmla="*/ 3311526 h 2109"/>
              <a:gd name="T6" fmla="*/ 5437187 w 3425"/>
              <a:gd name="T7" fmla="*/ 2374900 h 2109"/>
              <a:gd name="T8" fmla="*/ 0 60000 65536"/>
              <a:gd name="T9" fmla="*/ 0 60000 65536"/>
              <a:gd name="T10" fmla="*/ 0 60000 65536"/>
              <a:gd name="T11" fmla="*/ 0 60000 65536"/>
              <a:gd name="T12" fmla="*/ 0 w 3425"/>
              <a:gd name="T13" fmla="*/ 0 h 2109"/>
              <a:gd name="T14" fmla="*/ 3425 w 3425"/>
              <a:gd name="T15" fmla="*/ 2109 h 2109"/>
            </a:gdLst>
            <a:ahLst/>
            <a:cxnLst>
              <a:cxn ang="T8">
                <a:pos x="T0" y="T1"/>
              </a:cxn>
              <a:cxn ang="T9">
                <a:pos x="T2" y="T3"/>
              </a:cxn>
              <a:cxn ang="T10">
                <a:pos x="T4" y="T5"/>
              </a:cxn>
              <a:cxn ang="T11">
                <a:pos x="T6" y="T7"/>
              </a:cxn>
            </a:cxnLst>
            <a:rect l="T12" t="T13" r="T14" b="T15"/>
            <a:pathLst>
              <a:path w="3425" h="2109">
                <a:moveTo>
                  <a:pt x="295" y="0"/>
                </a:moveTo>
                <a:cubicBezTo>
                  <a:pt x="147" y="506"/>
                  <a:pt x="0" y="1012"/>
                  <a:pt x="159" y="1360"/>
                </a:cubicBezTo>
                <a:cubicBezTo>
                  <a:pt x="318" y="1708"/>
                  <a:pt x="704" y="2063"/>
                  <a:pt x="1248" y="2086"/>
                </a:cubicBezTo>
                <a:cubicBezTo>
                  <a:pt x="1792" y="2109"/>
                  <a:pt x="3077" y="1594"/>
                  <a:pt x="3425" y="1496"/>
                </a:cubicBezTo>
              </a:path>
            </a:pathLst>
          </a:custGeom>
          <a:noFill/>
          <a:ln w="38100">
            <a:solidFill>
              <a:srgbClr val="FF33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05839" name="Line 15"/>
          <p:cNvSpPr>
            <a:spLocks noChangeShapeType="1"/>
          </p:cNvSpPr>
          <p:nvPr/>
        </p:nvSpPr>
        <p:spPr bwMode="auto">
          <a:xfrm flipV="1">
            <a:off x="6443663" y="4437063"/>
            <a:ext cx="0" cy="11525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SG"/>
          </a:p>
        </p:txBody>
      </p:sp>
      <p:sp>
        <p:nvSpPr>
          <p:cNvPr id="205840" name="Text Box 16"/>
          <p:cNvSpPr txBox="1">
            <a:spLocks noChangeArrowheads="1"/>
          </p:cNvSpPr>
          <p:nvPr/>
        </p:nvSpPr>
        <p:spPr bwMode="auto">
          <a:xfrm>
            <a:off x="6156325" y="5734050"/>
            <a:ext cx="647700" cy="39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000"/>
              <a:t>1Hz</a:t>
            </a:r>
          </a:p>
        </p:txBody>
      </p:sp>
      <p:sp>
        <p:nvSpPr>
          <p:cNvPr id="205841" name="Line 17"/>
          <p:cNvSpPr>
            <a:spLocks noChangeShapeType="1"/>
          </p:cNvSpPr>
          <p:nvPr/>
        </p:nvSpPr>
        <p:spPr bwMode="auto">
          <a:xfrm flipH="1">
            <a:off x="4284663" y="4437063"/>
            <a:ext cx="2159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SG"/>
          </a:p>
        </p:txBody>
      </p:sp>
      <p:sp>
        <p:nvSpPr>
          <p:cNvPr id="26640" name="Text Box 18"/>
          <p:cNvSpPr txBox="1">
            <a:spLocks noChangeArrowheads="1"/>
          </p:cNvSpPr>
          <p:nvPr/>
        </p:nvSpPr>
        <p:spPr bwMode="auto">
          <a:xfrm>
            <a:off x="4640519" y="1219233"/>
            <a:ext cx="4465513" cy="2246769"/>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sz="2800" b="1" dirty="0">
                <a:solidFill>
                  <a:srgbClr val="FFFFFF"/>
                </a:solidFill>
              </a:rPr>
              <a:t>y(t) = 1*sin(2</a:t>
            </a:r>
            <a:r>
              <a:rPr lang="el-GR" sz="2800" b="1" dirty="0">
                <a:solidFill>
                  <a:srgbClr val="FFFFFF"/>
                </a:solidFill>
              </a:rPr>
              <a:t>π</a:t>
            </a:r>
            <a:r>
              <a:rPr lang="en-GB" sz="2800" b="1" dirty="0">
                <a:solidFill>
                  <a:srgbClr val="FFFFFF"/>
                </a:solidFill>
              </a:rPr>
              <a:t> *1* t)</a:t>
            </a:r>
          </a:p>
          <a:p>
            <a:pPr eaLnBrk="1" hangingPunct="1">
              <a:spcBef>
                <a:spcPct val="50000"/>
              </a:spcBef>
            </a:pPr>
            <a:r>
              <a:rPr lang="en-GB" sz="2800" b="1" dirty="0">
                <a:solidFill>
                  <a:srgbClr val="FFFFFF"/>
                </a:solidFill>
              </a:rPr>
              <a:t>       = A sin(2</a:t>
            </a:r>
            <a:r>
              <a:rPr lang="el-GR" sz="2800" b="1" dirty="0">
                <a:solidFill>
                  <a:srgbClr val="FFFFFF"/>
                </a:solidFill>
              </a:rPr>
              <a:t> π</a:t>
            </a:r>
            <a:r>
              <a:rPr lang="en-SG" sz="2800" b="1" dirty="0" err="1">
                <a:solidFill>
                  <a:srgbClr val="FFFFFF"/>
                </a:solidFill>
              </a:rPr>
              <a:t>ft</a:t>
            </a:r>
            <a:r>
              <a:rPr lang="en-SG" sz="2800" b="1" dirty="0">
                <a:solidFill>
                  <a:srgbClr val="FFFFFF"/>
                </a:solidFill>
              </a:rPr>
              <a:t>)</a:t>
            </a:r>
          </a:p>
          <a:p>
            <a:pPr eaLnBrk="1" hangingPunct="1">
              <a:spcBef>
                <a:spcPct val="50000"/>
              </a:spcBef>
            </a:pPr>
            <a:r>
              <a:rPr lang="en-GB" sz="2800" b="1" dirty="0">
                <a:solidFill>
                  <a:srgbClr val="FFFFFF"/>
                </a:solidFill>
              </a:rPr>
              <a:t>Amplitude =1, frequency=1 Hz</a:t>
            </a:r>
            <a:endParaRPr lang="en-SG" sz="2800" b="1" dirty="0">
              <a:solidFill>
                <a:srgbClr val="FFFFFF"/>
              </a:solidFill>
            </a:endParaRPr>
          </a:p>
        </p:txBody>
      </p:sp>
      <p:pic>
        <p:nvPicPr>
          <p:cNvPr id="2" name="Picture 1"/>
          <p:cNvPicPr>
            <a:picLocks noChangeAspect="1"/>
          </p:cNvPicPr>
          <p:nvPr/>
        </p:nvPicPr>
        <p:blipFill>
          <a:blip r:embed="rId7"/>
          <a:stretch>
            <a:fillRect/>
          </a:stretch>
        </p:blipFill>
        <p:spPr>
          <a:xfrm>
            <a:off x="143412" y="4422209"/>
            <a:ext cx="1431579" cy="1020990"/>
          </a:xfrm>
          <a:prstGeom prst="rect">
            <a:avLst/>
          </a:prstGeom>
        </p:spPr>
      </p:pic>
      <p:sp>
        <p:nvSpPr>
          <p:cNvPr id="3" name="TextBox 2"/>
          <p:cNvSpPr txBox="1"/>
          <p:nvPr/>
        </p:nvSpPr>
        <p:spPr>
          <a:xfrm>
            <a:off x="117596" y="5522579"/>
            <a:ext cx="3954929" cy="646331"/>
          </a:xfrm>
          <a:prstGeom prst="rect">
            <a:avLst/>
          </a:prstGeom>
          <a:noFill/>
        </p:spPr>
        <p:txBody>
          <a:bodyPr wrap="none" rtlCol="0">
            <a:spAutoFit/>
          </a:bodyPr>
          <a:lstStyle/>
          <a:p>
            <a:r>
              <a:rPr lang="en-SG" dirty="0"/>
              <a:t>Oscilloscope measures time domain </a:t>
            </a:r>
          </a:p>
          <a:p>
            <a:r>
              <a:rPr lang="en-SG" dirty="0"/>
              <a:t>Signal such as sine wave</a:t>
            </a:r>
          </a:p>
        </p:txBody>
      </p:sp>
      <p:pic>
        <p:nvPicPr>
          <p:cNvPr id="4" name="Picture 3"/>
          <p:cNvPicPr>
            <a:picLocks noChangeAspect="1"/>
          </p:cNvPicPr>
          <p:nvPr/>
        </p:nvPicPr>
        <p:blipFill>
          <a:blip r:embed="rId8"/>
          <a:stretch>
            <a:fillRect/>
          </a:stretch>
        </p:blipFill>
        <p:spPr>
          <a:xfrm>
            <a:off x="7327452" y="3478809"/>
            <a:ext cx="1223270" cy="697323"/>
          </a:xfrm>
          <a:prstGeom prst="rect">
            <a:avLst/>
          </a:prstGeom>
        </p:spPr>
      </p:pic>
      <p:sp>
        <p:nvSpPr>
          <p:cNvPr id="5" name="TextBox 4"/>
          <p:cNvSpPr txBox="1"/>
          <p:nvPr/>
        </p:nvSpPr>
        <p:spPr>
          <a:xfrm>
            <a:off x="7045290" y="4254216"/>
            <a:ext cx="2159566" cy="923330"/>
          </a:xfrm>
          <a:prstGeom prst="rect">
            <a:avLst/>
          </a:prstGeom>
          <a:noFill/>
        </p:spPr>
        <p:txBody>
          <a:bodyPr wrap="none" rtlCol="0">
            <a:spAutoFit/>
          </a:bodyPr>
          <a:lstStyle/>
          <a:p>
            <a:r>
              <a:rPr lang="en-SG" dirty="0"/>
              <a:t>Spectrum analyser</a:t>
            </a:r>
          </a:p>
          <a:p>
            <a:r>
              <a:rPr lang="en-SG" dirty="0"/>
              <a:t>display frequency </a:t>
            </a:r>
          </a:p>
          <a:p>
            <a:r>
              <a:rPr lang="en-SG" dirty="0"/>
              <a:t>Components below</a:t>
            </a:r>
          </a:p>
        </p:txBody>
      </p:sp>
      <p:pic>
        <p:nvPicPr>
          <p:cNvPr id="6" name="58846470">
            <a:hlinkClick r:id="" action="ppaction://media"/>
            <a:extLst>
              <a:ext uri="{FF2B5EF4-FFF2-40B4-BE49-F238E27FC236}">
                <a16:creationId xmlns:a16="http://schemas.microsoft.com/office/drawing/2014/main" id="{BFAC11ED-D86C-404B-AA8C-55F455BD77F4}"/>
              </a:ext>
            </a:extLst>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8522366" y="6222842"/>
            <a:ext cx="487363" cy="487363"/>
          </a:xfrm>
          <a:prstGeom prst="rect">
            <a:avLst/>
          </a:prstGeom>
        </p:spPr>
      </p:pic>
      <p:sp>
        <p:nvSpPr>
          <p:cNvPr id="9" name="Footer Placeholder 8"/>
          <p:cNvSpPr>
            <a:spLocks noGrp="1"/>
          </p:cNvSpPr>
          <p:nvPr>
            <p:ph type="ftr" sz="quarter" idx="11"/>
          </p:nvPr>
        </p:nvSpPr>
        <p:spPr>
          <a:xfrm>
            <a:off x="757986" y="6524017"/>
            <a:ext cx="5421313" cy="365125"/>
          </a:xfrm>
        </p:spPr>
        <p:txBody>
          <a:bodyPr/>
          <a:lstStyle/>
          <a:p>
            <a:pPr>
              <a:defRPr/>
            </a:pPr>
            <a:r>
              <a:rPr lang="en-GB" dirty="0" smtClean="0"/>
              <a:t>Official (Open), Non-sensitive</a:t>
            </a:r>
            <a:endParaRPr lang="en-GB" dirty="0"/>
          </a:p>
        </p:txBody>
      </p:sp>
    </p:spTree>
    <p:custDataLst>
      <p:tags r:id="rId1"/>
    </p:custDataLst>
    <p:extLst>
      <p:ext uri="{BB962C8B-B14F-4D97-AF65-F5344CB8AC3E}">
        <p14:creationId xmlns:p14="http://schemas.microsoft.com/office/powerpoint/2010/main" val="2651680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05832"/>
                                        </p:tgtEl>
                                        <p:attrNameLst>
                                          <p:attrName>style.visibility</p:attrName>
                                        </p:attrNameLst>
                                      </p:cBhvr>
                                      <p:to>
                                        <p:strVal val="visible"/>
                                      </p:to>
                                    </p:set>
                                    <p:anim calcmode="lin" valueType="num">
                                      <p:cBhvr>
                                        <p:cTn id="7" dur="500" fill="hold"/>
                                        <p:tgtEl>
                                          <p:spTgt spid="205832"/>
                                        </p:tgtEl>
                                        <p:attrNameLst>
                                          <p:attrName>ppt_w</p:attrName>
                                        </p:attrNameLst>
                                      </p:cBhvr>
                                      <p:tavLst>
                                        <p:tav tm="0">
                                          <p:val>
                                            <p:fltVal val="0"/>
                                          </p:val>
                                        </p:tav>
                                        <p:tav tm="100000">
                                          <p:val>
                                            <p:strVal val="#ppt_w"/>
                                          </p:val>
                                        </p:tav>
                                      </p:tavLst>
                                    </p:anim>
                                    <p:anim calcmode="lin" valueType="num">
                                      <p:cBhvr>
                                        <p:cTn id="8" dur="500" fill="hold"/>
                                        <p:tgtEl>
                                          <p:spTgt spid="205832"/>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205834"/>
                                        </p:tgtEl>
                                        <p:attrNameLst>
                                          <p:attrName>style.visibility</p:attrName>
                                        </p:attrNameLst>
                                      </p:cBhvr>
                                      <p:to>
                                        <p:strVal val="visible"/>
                                      </p:to>
                                    </p:set>
                                    <p:anim calcmode="lin" valueType="num">
                                      <p:cBhvr>
                                        <p:cTn id="12" dur="500" fill="hold"/>
                                        <p:tgtEl>
                                          <p:spTgt spid="205834"/>
                                        </p:tgtEl>
                                        <p:attrNameLst>
                                          <p:attrName>ppt_w</p:attrName>
                                        </p:attrNameLst>
                                      </p:cBhvr>
                                      <p:tavLst>
                                        <p:tav tm="0">
                                          <p:val>
                                            <p:fltVal val="0"/>
                                          </p:val>
                                        </p:tav>
                                        <p:tav tm="100000">
                                          <p:val>
                                            <p:strVal val="#ppt_w"/>
                                          </p:val>
                                        </p:tav>
                                      </p:tavLst>
                                    </p:anim>
                                    <p:anim calcmode="lin" valueType="num">
                                      <p:cBhvr>
                                        <p:cTn id="13" dur="500" fill="hold"/>
                                        <p:tgtEl>
                                          <p:spTgt spid="205834"/>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3" presetClass="entr" presetSubtype="10" fill="hold" grpId="0" nodeType="afterEffect">
                                  <p:stCondLst>
                                    <p:cond delay="0"/>
                                  </p:stCondLst>
                                  <p:childTnLst>
                                    <p:set>
                                      <p:cBhvr>
                                        <p:cTn id="16" dur="1" fill="hold">
                                          <p:stCondLst>
                                            <p:cond delay="0"/>
                                          </p:stCondLst>
                                        </p:cTn>
                                        <p:tgtEl>
                                          <p:spTgt spid="205833"/>
                                        </p:tgtEl>
                                        <p:attrNameLst>
                                          <p:attrName>style.visibility</p:attrName>
                                        </p:attrNameLst>
                                      </p:cBhvr>
                                      <p:to>
                                        <p:strVal val="visible"/>
                                      </p:to>
                                    </p:set>
                                    <p:animEffect transition="in" filter="blinds(horizontal)">
                                      <p:cBhvr>
                                        <p:cTn id="17" dur="500"/>
                                        <p:tgtEl>
                                          <p:spTgt spid="205833"/>
                                        </p:tgtEl>
                                      </p:cBhvr>
                                    </p:animEffect>
                                  </p:childTnLst>
                                </p:cTn>
                              </p:par>
                            </p:childTnLst>
                          </p:cTn>
                        </p:par>
                        <p:par>
                          <p:cTn id="18" fill="hold" nodeType="afterGroup">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205831"/>
                                        </p:tgtEl>
                                        <p:attrNameLst>
                                          <p:attrName>style.visibility</p:attrName>
                                        </p:attrNameLst>
                                      </p:cBhvr>
                                      <p:to>
                                        <p:strVal val="visible"/>
                                      </p:to>
                                    </p:set>
                                    <p:animEffect transition="in" filter="blinds(horizontal)">
                                      <p:cBhvr>
                                        <p:cTn id="21" dur="500"/>
                                        <p:tgtEl>
                                          <p:spTgt spid="205831"/>
                                        </p:tgtEl>
                                      </p:cBhvr>
                                    </p:animEffect>
                                  </p:childTnLst>
                                </p:cTn>
                              </p:par>
                            </p:childTnLst>
                          </p:cTn>
                        </p:par>
                        <p:par>
                          <p:cTn id="22" fill="hold" nodeType="afterGroup">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205840"/>
                                        </p:tgtEl>
                                        <p:attrNameLst>
                                          <p:attrName>style.visibility</p:attrName>
                                        </p:attrNameLst>
                                      </p:cBhvr>
                                      <p:to>
                                        <p:strVal val="visible"/>
                                      </p:to>
                                    </p:set>
                                    <p:animEffect transition="in" filter="blinds(horizontal)">
                                      <p:cBhvr>
                                        <p:cTn id="25" dur="500"/>
                                        <p:tgtEl>
                                          <p:spTgt spid="205840"/>
                                        </p:tgtEl>
                                      </p:cBhvr>
                                    </p:animEffect>
                                  </p:childTnLst>
                                </p:cTn>
                              </p:par>
                            </p:childTnLst>
                          </p:cTn>
                        </p:par>
                        <p:par>
                          <p:cTn id="26" fill="hold" nodeType="afterGroup">
                            <p:stCondLst>
                              <p:cond delay="2500"/>
                            </p:stCondLst>
                            <p:childTnLst>
                              <p:par>
                                <p:cTn id="27" presetID="17" presetClass="entr" presetSubtype="10" fill="hold" grpId="0" nodeType="afterEffect">
                                  <p:stCondLst>
                                    <p:cond delay="0"/>
                                  </p:stCondLst>
                                  <p:childTnLst>
                                    <p:set>
                                      <p:cBhvr>
                                        <p:cTn id="28" dur="1" fill="hold">
                                          <p:stCondLst>
                                            <p:cond delay="0"/>
                                          </p:stCondLst>
                                        </p:cTn>
                                        <p:tgtEl>
                                          <p:spTgt spid="205837"/>
                                        </p:tgtEl>
                                        <p:attrNameLst>
                                          <p:attrName>style.visibility</p:attrName>
                                        </p:attrNameLst>
                                      </p:cBhvr>
                                      <p:to>
                                        <p:strVal val="visible"/>
                                      </p:to>
                                    </p:set>
                                    <p:anim calcmode="lin" valueType="num">
                                      <p:cBhvr>
                                        <p:cTn id="29" dur="500" fill="hold"/>
                                        <p:tgtEl>
                                          <p:spTgt spid="205837"/>
                                        </p:tgtEl>
                                        <p:attrNameLst>
                                          <p:attrName>ppt_w</p:attrName>
                                        </p:attrNameLst>
                                      </p:cBhvr>
                                      <p:tavLst>
                                        <p:tav tm="0">
                                          <p:val>
                                            <p:fltVal val="0"/>
                                          </p:val>
                                        </p:tav>
                                        <p:tav tm="100000">
                                          <p:val>
                                            <p:strVal val="#ppt_w"/>
                                          </p:val>
                                        </p:tav>
                                      </p:tavLst>
                                    </p:anim>
                                    <p:anim calcmode="lin" valueType="num">
                                      <p:cBhvr>
                                        <p:cTn id="30" dur="500" fill="hold"/>
                                        <p:tgtEl>
                                          <p:spTgt spid="205837"/>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205838"/>
                                        </p:tgtEl>
                                        <p:attrNameLst>
                                          <p:attrName>style.visibility</p:attrName>
                                        </p:attrNameLst>
                                      </p:cBhvr>
                                      <p:to>
                                        <p:strVal val="visible"/>
                                      </p:to>
                                    </p:set>
                                    <p:animEffect transition="in" filter="dissolve">
                                      <p:cBhvr>
                                        <p:cTn id="34" dur="500"/>
                                        <p:tgtEl>
                                          <p:spTgt spid="205838"/>
                                        </p:tgtEl>
                                      </p:cBhvr>
                                    </p:animEffect>
                                  </p:childTnLst>
                                </p:cTn>
                              </p:par>
                            </p:childTnLst>
                          </p:cTn>
                        </p:par>
                        <p:par>
                          <p:cTn id="35" fill="hold" nodeType="afterGroup">
                            <p:stCondLst>
                              <p:cond delay="3500"/>
                            </p:stCondLst>
                            <p:childTnLst>
                              <p:par>
                                <p:cTn id="36" presetID="9" presetClass="entr" presetSubtype="0" fill="hold" grpId="0" nodeType="afterEffect">
                                  <p:stCondLst>
                                    <p:cond delay="0"/>
                                  </p:stCondLst>
                                  <p:childTnLst>
                                    <p:set>
                                      <p:cBhvr>
                                        <p:cTn id="37" dur="1" fill="hold">
                                          <p:stCondLst>
                                            <p:cond delay="0"/>
                                          </p:stCondLst>
                                        </p:cTn>
                                        <p:tgtEl>
                                          <p:spTgt spid="205839"/>
                                        </p:tgtEl>
                                        <p:attrNameLst>
                                          <p:attrName>style.visibility</p:attrName>
                                        </p:attrNameLst>
                                      </p:cBhvr>
                                      <p:to>
                                        <p:strVal val="visible"/>
                                      </p:to>
                                    </p:set>
                                    <p:animEffect transition="in" filter="dissolve">
                                      <p:cBhvr>
                                        <p:cTn id="38" dur="500"/>
                                        <p:tgtEl>
                                          <p:spTgt spid="205839"/>
                                        </p:tgtEl>
                                      </p:cBhvr>
                                    </p:animEffect>
                                  </p:childTnLst>
                                </p:cTn>
                              </p:par>
                            </p:childTnLst>
                          </p:cTn>
                        </p:par>
                        <p:par>
                          <p:cTn id="39" fill="hold" nodeType="afterGroup">
                            <p:stCondLst>
                              <p:cond delay="4000"/>
                            </p:stCondLst>
                            <p:childTnLst>
                              <p:par>
                                <p:cTn id="40" presetID="9" presetClass="entr" presetSubtype="0" fill="hold" grpId="0" nodeType="afterEffect">
                                  <p:stCondLst>
                                    <p:cond delay="0"/>
                                  </p:stCondLst>
                                  <p:childTnLst>
                                    <p:set>
                                      <p:cBhvr>
                                        <p:cTn id="41" dur="1" fill="hold">
                                          <p:stCondLst>
                                            <p:cond delay="0"/>
                                          </p:stCondLst>
                                        </p:cTn>
                                        <p:tgtEl>
                                          <p:spTgt spid="205841"/>
                                        </p:tgtEl>
                                        <p:attrNameLst>
                                          <p:attrName>style.visibility</p:attrName>
                                        </p:attrNameLst>
                                      </p:cBhvr>
                                      <p:to>
                                        <p:strVal val="visible"/>
                                      </p:to>
                                    </p:set>
                                    <p:animEffect transition="in" filter="dissolve">
                                      <p:cBhvr>
                                        <p:cTn id="42" dur="500"/>
                                        <p:tgtEl>
                                          <p:spTgt spid="20584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mediacall" presetSubtype="0" fill="hold" nodeType="clickEffect">
                                  <p:stCondLst>
                                    <p:cond delay="0"/>
                                  </p:stCondLst>
                                  <p:childTnLst>
                                    <p:cmd type="call" cmd="playFrom(0.0)">
                                      <p:cBhvr>
                                        <p:cTn id="46" dur="4668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7" fill="hold" display="0">
                  <p:stCondLst>
                    <p:cond delay="indefinite"/>
                  </p:stCondLst>
                  <p:endCondLst>
                    <p:cond evt="onStopAudio" delay="0">
                      <p:tgtEl>
                        <p:sldTgt/>
                      </p:tgtEl>
                    </p:cond>
                  </p:endCondLst>
                </p:cTn>
                <p:tgtEl>
                  <p:spTgt spid="6"/>
                </p:tgtEl>
              </p:cMediaNode>
            </p:audio>
          </p:childTnLst>
        </p:cTn>
      </p:par>
    </p:tnLst>
    <p:bldLst>
      <p:bldP spid="205831" grpId="0"/>
      <p:bldP spid="205832" grpId="0" animBg="1"/>
      <p:bldP spid="205833" grpId="0"/>
      <p:bldP spid="205834" grpId="0" animBg="1"/>
      <p:bldP spid="205837" grpId="0" animBg="1"/>
      <p:bldP spid="205838" grpId="0" animBg="1"/>
      <p:bldP spid="205839" grpId="0" animBg="1"/>
      <p:bldP spid="205840" grpId="0"/>
      <p:bldP spid="2058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Fourier Series</a:t>
            </a:r>
          </a:p>
        </p:txBody>
      </p:sp>
      <p:sp>
        <p:nvSpPr>
          <p:cNvPr id="3" name="Content Placeholder 2"/>
          <p:cNvSpPr>
            <a:spLocks noGrp="1"/>
          </p:cNvSpPr>
          <p:nvPr>
            <p:ph sz="quarter" idx="1"/>
          </p:nvPr>
        </p:nvSpPr>
        <p:spPr>
          <a:xfrm>
            <a:off x="495300" y="1634212"/>
            <a:ext cx="8153400" cy="2908920"/>
          </a:xfrm>
        </p:spPr>
        <p:txBody>
          <a:bodyPr/>
          <a:lstStyle/>
          <a:p>
            <a:pPr marL="0" indent="0">
              <a:buNone/>
            </a:pPr>
            <a:r>
              <a:rPr lang="en-GB" sz="3200" dirty="0"/>
              <a:t>For a square wave, the Fourier series can be expressed as:</a:t>
            </a:r>
          </a:p>
          <a:p>
            <a:pPr marL="0" indent="0">
              <a:buNone/>
            </a:pPr>
            <a:endParaRPr lang="en-SG" dirty="0"/>
          </a:p>
          <a:p>
            <a:endParaRPr lang="en-SG" dirty="0"/>
          </a:p>
        </p:txBody>
      </p:sp>
      <p:pic>
        <p:nvPicPr>
          <p:cNvPr id="6" name="Picture 5"/>
          <p:cNvPicPr>
            <a:picLocks noChangeAspect="1"/>
          </p:cNvPicPr>
          <p:nvPr/>
        </p:nvPicPr>
        <p:blipFill>
          <a:blip r:embed="rId6"/>
          <a:stretch>
            <a:fillRect/>
          </a:stretch>
        </p:blipFill>
        <p:spPr>
          <a:xfrm>
            <a:off x="539552" y="2780928"/>
            <a:ext cx="8045125" cy="1584176"/>
          </a:xfrm>
          <a:prstGeom prst="rect">
            <a:avLst/>
          </a:prstGeom>
        </p:spPr>
      </p:pic>
      <p:cxnSp>
        <p:nvCxnSpPr>
          <p:cNvPr id="8" name="Straight Arrow Connector 7"/>
          <p:cNvCxnSpPr/>
          <p:nvPr/>
        </p:nvCxnSpPr>
        <p:spPr>
          <a:xfrm flipV="1">
            <a:off x="1835696" y="4149080"/>
            <a:ext cx="0" cy="72008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544" y="4939892"/>
            <a:ext cx="1752403" cy="707886"/>
          </a:xfrm>
          <a:prstGeom prst="rect">
            <a:avLst/>
          </a:prstGeom>
          <a:noFill/>
        </p:spPr>
        <p:txBody>
          <a:bodyPr wrap="none" rtlCol="0">
            <a:spAutoFit/>
          </a:bodyPr>
          <a:lstStyle/>
          <a:p>
            <a:r>
              <a:rPr lang="en-SG" sz="2000" dirty="0"/>
              <a:t>Fundamental </a:t>
            </a:r>
          </a:p>
          <a:p>
            <a:r>
              <a:rPr lang="en-SG" sz="2000" dirty="0"/>
              <a:t>frequency, f</a:t>
            </a:r>
            <a:r>
              <a:rPr lang="en-SG" sz="2000" baseline="-25000" dirty="0"/>
              <a:t>0</a:t>
            </a:r>
          </a:p>
        </p:txBody>
      </p:sp>
      <p:cxnSp>
        <p:nvCxnSpPr>
          <p:cNvPr id="10" name="Straight Arrow Connector 9"/>
          <p:cNvCxnSpPr/>
          <p:nvPr/>
        </p:nvCxnSpPr>
        <p:spPr>
          <a:xfrm flipV="1">
            <a:off x="3347864" y="4212458"/>
            <a:ext cx="0" cy="72008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67744" y="4932538"/>
            <a:ext cx="1803699" cy="707886"/>
          </a:xfrm>
          <a:prstGeom prst="rect">
            <a:avLst/>
          </a:prstGeom>
          <a:noFill/>
        </p:spPr>
        <p:txBody>
          <a:bodyPr wrap="none" rtlCol="0">
            <a:spAutoFit/>
          </a:bodyPr>
          <a:lstStyle/>
          <a:p>
            <a:r>
              <a:rPr lang="en-SG" sz="2000" dirty="0"/>
              <a:t>3</a:t>
            </a:r>
            <a:r>
              <a:rPr lang="en-SG" sz="2000" baseline="30000" dirty="0"/>
              <a:t>rd</a:t>
            </a:r>
            <a:r>
              <a:rPr lang="en-SG" sz="2000" dirty="0"/>
              <a:t> harmonics </a:t>
            </a:r>
          </a:p>
          <a:p>
            <a:r>
              <a:rPr lang="en-SG" sz="2000" dirty="0"/>
              <a:t>3f</a:t>
            </a:r>
            <a:r>
              <a:rPr lang="en-SG" sz="2000" baseline="-25000" dirty="0"/>
              <a:t>0</a:t>
            </a:r>
          </a:p>
        </p:txBody>
      </p:sp>
      <p:cxnSp>
        <p:nvCxnSpPr>
          <p:cNvPr id="12" name="Straight Arrow Connector 11"/>
          <p:cNvCxnSpPr/>
          <p:nvPr/>
        </p:nvCxnSpPr>
        <p:spPr>
          <a:xfrm flipV="1">
            <a:off x="4860032" y="4192182"/>
            <a:ext cx="0" cy="72008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39134" y="4943380"/>
            <a:ext cx="1864613" cy="707886"/>
          </a:xfrm>
          <a:prstGeom prst="rect">
            <a:avLst/>
          </a:prstGeom>
          <a:noFill/>
        </p:spPr>
        <p:txBody>
          <a:bodyPr wrap="none" rtlCol="0">
            <a:spAutoFit/>
          </a:bodyPr>
          <a:lstStyle/>
          <a:p>
            <a:r>
              <a:rPr lang="en-SG" sz="2000" dirty="0"/>
              <a:t>5th harmonics </a:t>
            </a:r>
          </a:p>
          <a:p>
            <a:r>
              <a:rPr lang="en-SG" sz="2000" dirty="0"/>
              <a:t>5f</a:t>
            </a:r>
            <a:r>
              <a:rPr lang="en-SG" sz="2000" baseline="-25000" dirty="0"/>
              <a:t>0</a:t>
            </a:r>
          </a:p>
        </p:txBody>
      </p:sp>
      <p:cxnSp>
        <p:nvCxnSpPr>
          <p:cNvPr id="14" name="Straight Arrow Connector 13"/>
          <p:cNvCxnSpPr/>
          <p:nvPr/>
        </p:nvCxnSpPr>
        <p:spPr>
          <a:xfrm flipV="1">
            <a:off x="7721523" y="4170040"/>
            <a:ext cx="0" cy="72008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00625" y="4921238"/>
            <a:ext cx="1864613" cy="707886"/>
          </a:xfrm>
          <a:prstGeom prst="rect">
            <a:avLst/>
          </a:prstGeom>
          <a:noFill/>
        </p:spPr>
        <p:txBody>
          <a:bodyPr wrap="none" rtlCol="0">
            <a:spAutoFit/>
          </a:bodyPr>
          <a:lstStyle/>
          <a:p>
            <a:r>
              <a:rPr lang="en-SG" sz="2000" dirty="0"/>
              <a:t>9th harmonics </a:t>
            </a:r>
          </a:p>
          <a:p>
            <a:r>
              <a:rPr lang="en-SG" sz="2000" dirty="0"/>
              <a:t>9f</a:t>
            </a:r>
            <a:r>
              <a:rPr lang="en-SG" sz="2000" baseline="-25000" dirty="0"/>
              <a:t>0</a:t>
            </a:r>
          </a:p>
        </p:txBody>
      </p:sp>
      <p:pic>
        <p:nvPicPr>
          <p:cNvPr id="4" name="58846490">
            <a:hlinkClick r:id="" action="ppaction://media"/>
            <a:extLst>
              <a:ext uri="{FF2B5EF4-FFF2-40B4-BE49-F238E27FC236}">
                <a16:creationId xmlns:a16="http://schemas.microsoft.com/office/drawing/2014/main" id="{D1514902-864A-463C-8F06-66D045F8DB73}"/>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522367" y="6145806"/>
            <a:ext cx="487362" cy="487362"/>
          </a:xfrm>
          <a:prstGeom prst="rect">
            <a:avLst/>
          </a:prstGeom>
        </p:spPr>
      </p:pic>
      <p:sp>
        <p:nvSpPr>
          <p:cNvPr id="16" name="Footer Placeholder 15"/>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124457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50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GB" dirty="0"/>
              <a:t>Example of Fourier analysis</a:t>
            </a:r>
          </a:p>
        </p:txBody>
      </p:sp>
      <p:sp>
        <p:nvSpPr>
          <p:cNvPr id="27652" name="Rectangle 3"/>
          <p:cNvSpPr>
            <a:spLocks noGrp="1" noChangeArrowheads="1"/>
          </p:cNvSpPr>
          <p:nvPr>
            <p:ph type="body" sz="half" idx="1"/>
          </p:nvPr>
        </p:nvSpPr>
        <p:spPr>
          <a:xfrm>
            <a:off x="468313" y="1557338"/>
            <a:ext cx="8424862" cy="4525962"/>
          </a:xfrm>
        </p:spPr>
        <p:txBody>
          <a:bodyPr/>
          <a:lstStyle/>
          <a:p>
            <a:pPr eaLnBrk="1" hangingPunct="1">
              <a:buFontTx/>
              <a:buNone/>
            </a:pPr>
            <a:r>
              <a:rPr lang="en-GB" sz="3200" dirty="0"/>
              <a:t>   </a:t>
            </a:r>
            <a:r>
              <a:rPr lang="en-GB" sz="3200" b="1" u="sng" dirty="0"/>
              <a:t>Fundamental frequency</a:t>
            </a:r>
            <a:r>
              <a:rPr lang="en-GB" sz="3200" dirty="0"/>
              <a:t/>
            </a:r>
            <a:br>
              <a:rPr lang="en-GB" sz="3200" dirty="0"/>
            </a:br>
            <a:r>
              <a:rPr lang="en-GB" sz="3200" dirty="0"/>
              <a:t>show in blue colour as sine wave</a:t>
            </a:r>
          </a:p>
        </p:txBody>
      </p:sp>
      <p:pic>
        <p:nvPicPr>
          <p:cNvPr id="2765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708275"/>
            <a:ext cx="40386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p:cNvPicPr>
            <a:picLocks noGrp="1" noChangeAspect="1" noChangeArrowheads="1"/>
          </p:cNvPicPr>
          <p:nvPr>
            <p:ph sz="half" idx="2"/>
          </p:nvPr>
        </p:nvPicPr>
        <p:blipFill>
          <a:blip r:embed="rId6">
            <a:extLst>
              <a:ext uri="{28A0092B-C50C-407E-A947-70E740481C1C}">
                <a14:useLocalDpi xmlns:a14="http://schemas.microsoft.com/office/drawing/2010/main" val="0"/>
              </a:ext>
            </a:extLst>
          </a:blip>
          <a:srcRect/>
          <a:stretch>
            <a:fillRect/>
          </a:stretch>
        </p:blipFill>
        <p:spPr>
          <a:xfrm>
            <a:off x="622300" y="2738438"/>
            <a:ext cx="3902075" cy="3084512"/>
          </a:xfrm>
          <a:noFill/>
          <a:extLst>
            <a:ext uri="{909E8E84-426E-40DD-AFC4-6F175D3DCCD1}">
              <a14:hiddenFill xmlns:a14="http://schemas.microsoft.com/office/drawing/2010/main">
                <a:solidFill>
                  <a:srgbClr val="0000FF"/>
                </a:solidFill>
              </a14:hiddenFill>
            </a:ext>
          </a:extLst>
        </p:spPr>
      </p:pic>
      <p:sp>
        <p:nvSpPr>
          <p:cNvPr id="27655" name="Line 7"/>
          <p:cNvSpPr>
            <a:spLocks noChangeShapeType="1"/>
          </p:cNvSpPr>
          <p:nvPr/>
        </p:nvSpPr>
        <p:spPr bwMode="auto">
          <a:xfrm flipV="1">
            <a:off x="1116013" y="3068638"/>
            <a:ext cx="0" cy="122396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SG"/>
          </a:p>
        </p:txBody>
      </p:sp>
      <p:sp>
        <p:nvSpPr>
          <p:cNvPr id="27656" name="Line 8"/>
          <p:cNvSpPr>
            <a:spLocks noChangeShapeType="1"/>
          </p:cNvSpPr>
          <p:nvPr/>
        </p:nvSpPr>
        <p:spPr bwMode="auto">
          <a:xfrm>
            <a:off x="1116013" y="3068638"/>
            <a:ext cx="71913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SG"/>
          </a:p>
        </p:txBody>
      </p:sp>
      <p:sp>
        <p:nvSpPr>
          <p:cNvPr id="27657" name="Line 9"/>
          <p:cNvSpPr>
            <a:spLocks noChangeShapeType="1"/>
          </p:cNvSpPr>
          <p:nvPr/>
        </p:nvSpPr>
        <p:spPr bwMode="auto">
          <a:xfrm>
            <a:off x="1835150" y="3068638"/>
            <a:ext cx="0" cy="24479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SG"/>
          </a:p>
        </p:txBody>
      </p:sp>
      <p:sp>
        <p:nvSpPr>
          <p:cNvPr id="27658" name="Line 10"/>
          <p:cNvSpPr>
            <a:spLocks noChangeShapeType="1"/>
          </p:cNvSpPr>
          <p:nvPr/>
        </p:nvSpPr>
        <p:spPr bwMode="auto">
          <a:xfrm>
            <a:off x="1835150" y="5516563"/>
            <a:ext cx="792163"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SG"/>
          </a:p>
        </p:txBody>
      </p:sp>
      <p:sp>
        <p:nvSpPr>
          <p:cNvPr id="27659" name="Line 11"/>
          <p:cNvSpPr>
            <a:spLocks noChangeShapeType="1"/>
          </p:cNvSpPr>
          <p:nvPr/>
        </p:nvSpPr>
        <p:spPr bwMode="auto">
          <a:xfrm flipV="1">
            <a:off x="2627313" y="3068638"/>
            <a:ext cx="0" cy="24479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SG"/>
          </a:p>
        </p:txBody>
      </p:sp>
      <p:sp>
        <p:nvSpPr>
          <p:cNvPr id="27660" name="Line 12"/>
          <p:cNvSpPr>
            <a:spLocks noChangeShapeType="1"/>
          </p:cNvSpPr>
          <p:nvPr/>
        </p:nvSpPr>
        <p:spPr bwMode="auto">
          <a:xfrm>
            <a:off x="2627313" y="3068638"/>
            <a:ext cx="79216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SG"/>
          </a:p>
        </p:txBody>
      </p:sp>
      <p:sp>
        <p:nvSpPr>
          <p:cNvPr id="27661" name="Line 13"/>
          <p:cNvSpPr>
            <a:spLocks noChangeShapeType="1"/>
          </p:cNvSpPr>
          <p:nvPr/>
        </p:nvSpPr>
        <p:spPr bwMode="auto">
          <a:xfrm>
            <a:off x="3419475" y="3068638"/>
            <a:ext cx="0" cy="244792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SG"/>
          </a:p>
        </p:txBody>
      </p:sp>
      <p:sp>
        <p:nvSpPr>
          <p:cNvPr id="27662" name="Line 14"/>
          <p:cNvSpPr>
            <a:spLocks noChangeShapeType="1"/>
          </p:cNvSpPr>
          <p:nvPr/>
        </p:nvSpPr>
        <p:spPr bwMode="auto">
          <a:xfrm>
            <a:off x="3419475" y="5516563"/>
            <a:ext cx="72072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en-SG"/>
          </a:p>
        </p:txBody>
      </p:sp>
      <p:sp>
        <p:nvSpPr>
          <p:cNvPr id="27663" name="Line 15"/>
          <p:cNvSpPr>
            <a:spLocks noChangeShapeType="1"/>
          </p:cNvSpPr>
          <p:nvPr/>
        </p:nvSpPr>
        <p:spPr bwMode="auto">
          <a:xfrm>
            <a:off x="2627313" y="5516563"/>
            <a:ext cx="1296987" cy="433387"/>
          </a:xfrm>
          <a:prstGeom prst="line">
            <a:avLst/>
          </a:prstGeom>
          <a:noFill/>
          <a:ln w="9525">
            <a:solidFill>
              <a:srgbClr val="FF3300"/>
            </a:solidFill>
            <a:prstDash val="dash"/>
            <a:round/>
            <a:headEnd/>
            <a:tailEnd type="arrow" w="med" len="med"/>
          </a:ln>
          <a:extLst>
            <a:ext uri="{909E8E84-426E-40DD-AFC4-6F175D3DCCD1}">
              <a14:hiddenFill xmlns:a14="http://schemas.microsoft.com/office/drawing/2010/main">
                <a:noFill/>
              </a14:hiddenFill>
            </a:ext>
          </a:extLst>
        </p:spPr>
        <p:txBody>
          <a:bodyPr wrap="none"/>
          <a:lstStyle/>
          <a:p>
            <a:endParaRPr lang="en-SG"/>
          </a:p>
        </p:txBody>
      </p:sp>
      <p:sp>
        <p:nvSpPr>
          <p:cNvPr id="27664" name="Text Box 16"/>
          <p:cNvSpPr txBox="1">
            <a:spLocks noChangeArrowheads="1"/>
          </p:cNvSpPr>
          <p:nvPr/>
        </p:nvSpPr>
        <p:spPr bwMode="auto">
          <a:xfrm>
            <a:off x="3023394" y="5914013"/>
            <a:ext cx="3566617" cy="46166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2400" dirty="0">
                <a:latin typeface="Times New Roman" pitchFamily="18" charset="0"/>
              </a:rPr>
              <a:t>Original signal, Pulse Train</a:t>
            </a:r>
          </a:p>
        </p:txBody>
      </p:sp>
      <p:pic>
        <p:nvPicPr>
          <p:cNvPr id="2" name="58846556">
            <a:hlinkClick r:id="" action="ppaction://media"/>
            <a:extLst>
              <a:ext uri="{FF2B5EF4-FFF2-40B4-BE49-F238E27FC236}">
                <a16:creationId xmlns:a16="http://schemas.microsoft.com/office/drawing/2014/main" id="{5F093138-B226-41B1-AA05-3C8D5FD2B4B8}"/>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438356" y="6124575"/>
            <a:ext cx="487363" cy="487363"/>
          </a:xfrm>
          <a:prstGeom prst="rect">
            <a:avLst/>
          </a:prstGeom>
        </p:spPr>
      </p:pic>
      <p:sp>
        <p:nvSpPr>
          <p:cNvPr id="5" name="Footer Placeholder 4"/>
          <p:cNvSpPr>
            <a:spLocks noGrp="1"/>
          </p:cNvSpPr>
          <p:nvPr>
            <p:ph type="ftr" sz="quarter" idx="11"/>
          </p:nvPr>
        </p:nvSpPr>
        <p:spPr>
          <a:xfrm>
            <a:off x="708818" y="6486525"/>
            <a:ext cx="5421313" cy="365125"/>
          </a:xfrm>
        </p:spPr>
        <p:txBody>
          <a:bodyPr/>
          <a:lstStyle/>
          <a:p>
            <a:pPr>
              <a:defRPr/>
            </a:pPr>
            <a:r>
              <a:rPr lang="en-GB" smtClean="0"/>
              <a:t>Official (Open), Non-sensitive</a:t>
            </a:r>
            <a:endParaRPr lang="en-GB"/>
          </a:p>
        </p:txBody>
      </p:sp>
      <p:pic>
        <p:nvPicPr>
          <p:cNvPr id="6" name="Picture 5"/>
          <p:cNvPicPr>
            <a:picLocks noChangeAspect="1"/>
          </p:cNvPicPr>
          <p:nvPr/>
        </p:nvPicPr>
        <p:blipFill>
          <a:blip r:embed="rId8"/>
          <a:stretch>
            <a:fillRect/>
          </a:stretch>
        </p:blipFill>
        <p:spPr>
          <a:xfrm>
            <a:off x="7728110" y="71805"/>
            <a:ext cx="1420491" cy="323116"/>
          </a:xfrm>
          <a:prstGeom prst="rect">
            <a:avLst/>
          </a:prstGeom>
        </p:spPr>
      </p:pic>
    </p:spTree>
    <p:custDataLst>
      <p:tags r:id="rId1"/>
    </p:custDataLst>
    <p:extLst>
      <p:ext uri="{BB962C8B-B14F-4D97-AF65-F5344CB8AC3E}">
        <p14:creationId xmlns:p14="http://schemas.microsoft.com/office/powerpoint/2010/main" val="762166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GB"/>
              <a:t>Example of Fourier analysis</a:t>
            </a:r>
          </a:p>
        </p:txBody>
      </p:sp>
      <p:sp>
        <p:nvSpPr>
          <p:cNvPr id="28676" name="Rectangle 3"/>
          <p:cNvSpPr>
            <a:spLocks noGrp="1" noChangeArrowheads="1"/>
          </p:cNvSpPr>
          <p:nvPr>
            <p:ph type="body" idx="1"/>
          </p:nvPr>
        </p:nvSpPr>
        <p:spPr>
          <a:xfrm>
            <a:off x="533400" y="1747837"/>
            <a:ext cx="8229600" cy="619125"/>
          </a:xfrm>
        </p:spPr>
        <p:txBody>
          <a:bodyPr/>
          <a:lstStyle/>
          <a:p>
            <a:pPr eaLnBrk="1" hangingPunct="1">
              <a:buFontTx/>
              <a:buNone/>
            </a:pPr>
            <a:r>
              <a:rPr lang="en-GB" sz="3200" dirty="0"/>
              <a:t>Fundamental, f</a:t>
            </a:r>
            <a:r>
              <a:rPr lang="en-GB" sz="3200" baseline="-25000" dirty="0"/>
              <a:t>0</a:t>
            </a:r>
            <a:r>
              <a:rPr lang="en-GB" sz="3200" dirty="0"/>
              <a:t> + 3rd harmonic, 3 f</a:t>
            </a:r>
            <a:r>
              <a:rPr lang="en-GB" sz="3200" baseline="-25000" dirty="0"/>
              <a:t>0</a:t>
            </a:r>
            <a:endParaRPr lang="en-GB" sz="3200" dirty="0"/>
          </a:p>
        </p:txBody>
      </p:sp>
      <p:pic>
        <p:nvPicPr>
          <p:cNvPr id="2867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895600"/>
            <a:ext cx="40386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895600"/>
            <a:ext cx="4049713"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48078" y="6068876"/>
            <a:ext cx="1941557" cy="369332"/>
          </a:xfrm>
          <a:prstGeom prst="rect">
            <a:avLst/>
          </a:prstGeom>
          <a:noFill/>
        </p:spPr>
        <p:txBody>
          <a:bodyPr wrap="none" rtlCol="0">
            <a:spAutoFit/>
          </a:bodyPr>
          <a:lstStyle/>
          <a:p>
            <a:r>
              <a:rPr lang="en-SG" dirty="0"/>
              <a:t>Individual waves </a:t>
            </a:r>
          </a:p>
        </p:txBody>
      </p:sp>
      <p:sp>
        <p:nvSpPr>
          <p:cNvPr id="8" name="TextBox 7"/>
          <p:cNvSpPr txBox="1"/>
          <p:nvPr/>
        </p:nvSpPr>
        <p:spPr>
          <a:xfrm>
            <a:off x="5077461" y="5974844"/>
            <a:ext cx="3493264" cy="646331"/>
          </a:xfrm>
          <a:prstGeom prst="rect">
            <a:avLst/>
          </a:prstGeom>
          <a:noFill/>
        </p:spPr>
        <p:txBody>
          <a:bodyPr wrap="none" rtlCol="0">
            <a:spAutoFit/>
          </a:bodyPr>
          <a:lstStyle/>
          <a:p>
            <a:r>
              <a:rPr lang="en-SG" dirty="0"/>
              <a:t>Summation of both waves</a:t>
            </a:r>
          </a:p>
          <a:p>
            <a:r>
              <a:rPr lang="en-SG" dirty="0"/>
              <a:t>Does it look like a square wave?</a:t>
            </a:r>
          </a:p>
        </p:txBody>
      </p:sp>
      <p:pic>
        <p:nvPicPr>
          <p:cNvPr id="3" name="58846577">
            <a:hlinkClick r:id="" action="ppaction://media"/>
            <a:extLst>
              <a:ext uri="{FF2B5EF4-FFF2-40B4-BE49-F238E27FC236}">
                <a16:creationId xmlns:a16="http://schemas.microsoft.com/office/drawing/2014/main" id="{21255024-1EA8-46B3-A01F-93701EB714C1}"/>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8407400" y="6261100"/>
            <a:ext cx="487363" cy="487363"/>
          </a:xfrm>
          <a:prstGeom prst="rect">
            <a:avLst/>
          </a:prstGeom>
        </p:spPr>
      </p:pic>
      <p:sp>
        <p:nvSpPr>
          <p:cNvPr id="6" name="Footer Placeholder 5"/>
          <p:cNvSpPr>
            <a:spLocks noGrp="1"/>
          </p:cNvSpPr>
          <p:nvPr>
            <p:ph type="ftr" sz="quarter" idx="11"/>
          </p:nvPr>
        </p:nvSpPr>
        <p:spPr>
          <a:xfrm>
            <a:off x="-180528" y="6504781"/>
            <a:ext cx="5421313" cy="365125"/>
          </a:xfrm>
        </p:spPr>
        <p:txBody>
          <a:bodyPr/>
          <a:lstStyle/>
          <a:p>
            <a:pPr>
              <a:defRPr/>
            </a:pPr>
            <a:r>
              <a:rPr lang="en-GB" dirty="0" smtClean="0"/>
              <a:t>Official (Open), Non-sensitive</a:t>
            </a:r>
            <a:endParaRPr lang="en-GB" dirty="0"/>
          </a:p>
        </p:txBody>
      </p:sp>
    </p:spTree>
    <p:custDataLst>
      <p:tags r:id="rId1"/>
    </p:custDataLst>
    <p:extLst>
      <p:ext uri="{BB962C8B-B14F-4D97-AF65-F5344CB8AC3E}">
        <p14:creationId xmlns:p14="http://schemas.microsoft.com/office/powerpoint/2010/main" val="318917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7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GB"/>
              <a:t>Example of Fourier analysis</a:t>
            </a:r>
          </a:p>
        </p:txBody>
      </p:sp>
      <p:sp>
        <p:nvSpPr>
          <p:cNvPr id="29700" name="Rectangle 3"/>
          <p:cNvSpPr>
            <a:spLocks noGrp="1" noChangeArrowheads="1"/>
          </p:cNvSpPr>
          <p:nvPr>
            <p:ph type="body" idx="1"/>
          </p:nvPr>
        </p:nvSpPr>
        <p:spPr>
          <a:xfrm>
            <a:off x="711994" y="1678168"/>
            <a:ext cx="8229600" cy="619125"/>
          </a:xfrm>
        </p:spPr>
        <p:txBody>
          <a:bodyPr/>
          <a:lstStyle/>
          <a:p>
            <a:pPr marL="0" indent="0" eaLnBrk="1" hangingPunct="1">
              <a:buNone/>
            </a:pPr>
            <a:r>
              <a:rPr lang="en-GB" sz="3200" dirty="0"/>
              <a:t>Fundamental + 3rd + 5th harmonic</a:t>
            </a:r>
          </a:p>
        </p:txBody>
      </p:sp>
      <p:pic>
        <p:nvPicPr>
          <p:cNvPr id="2970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895600"/>
            <a:ext cx="40386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2895600"/>
            <a:ext cx="4049713"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8847572">
            <a:hlinkClick r:id="" action="ppaction://media"/>
            <a:extLst>
              <a:ext uri="{FF2B5EF4-FFF2-40B4-BE49-F238E27FC236}">
                <a16:creationId xmlns:a16="http://schemas.microsoft.com/office/drawing/2014/main" id="{023EE581-008E-4E72-B109-07FC3A6FA18F}"/>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8454231" y="6142038"/>
            <a:ext cx="487363" cy="487362"/>
          </a:xfrm>
          <a:prstGeom prst="rect">
            <a:avLst/>
          </a:prstGeom>
        </p:spPr>
      </p:pic>
      <p:sp>
        <p:nvSpPr>
          <p:cNvPr id="5" name="Footer Placeholder 4"/>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11814349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3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3"/>
  <p:tag name="ARTICULATE_DESIGN_ID_MEDIAN" val="sIzXcARE"/>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6916</TotalTime>
  <Words>2244</Words>
  <Application>Microsoft Office PowerPoint</Application>
  <PresentationFormat>On-screen Show (4:3)</PresentationFormat>
  <Paragraphs>209</Paragraphs>
  <Slides>23</Slides>
  <Notes>23</Notes>
  <HiddenSlides>0</HiddenSlides>
  <MMClips>23</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23</vt:i4>
      </vt:variant>
    </vt:vector>
  </HeadingPairs>
  <TitlesOfParts>
    <vt:vector size="34" baseType="lpstr">
      <vt:lpstr>Arial</vt:lpstr>
      <vt:lpstr>Calibri</vt:lpstr>
      <vt:lpstr>Symbol</vt:lpstr>
      <vt:lpstr>Times New Roman</vt:lpstr>
      <vt:lpstr>Tw Cen MT</vt:lpstr>
      <vt:lpstr>Wingdings</vt:lpstr>
      <vt:lpstr>Wingdings 2</vt:lpstr>
      <vt:lpstr>Median</vt:lpstr>
      <vt:lpstr>Picture</vt:lpstr>
      <vt:lpstr>Equation</vt:lpstr>
      <vt:lpstr>Equation.3</vt:lpstr>
      <vt:lpstr>DIGITAL SIGNAL PROCESSING  Chapter 2</vt:lpstr>
      <vt:lpstr>Understand the concept of frequency domain analysis.</vt:lpstr>
      <vt:lpstr>Frequency domain analysis</vt:lpstr>
      <vt:lpstr>Frequency domain analysis</vt:lpstr>
      <vt:lpstr>Frequency domain analysis</vt:lpstr>
      <vt:lpstr>Fourier Series</vt:lpstr>
      <vt:lpstr>Example of Fourier analysis</vt:lpstr>
      <vt:lpstr>Example of Fourier analysis</vt:lpstr>
      <vt:lpstr>Example of Fourier analysis</vt:lpstr>
      <vt:lpstr>Example of Fourier analysis</vt:lpstr>
      <vt:lpstr>Example of Fourier analysis</vt:lpstr>
      <vt:lpstr>Simulink – Square Train</vt:lpstr>
      <vt:lpstr>Fourier analysis</vt:lpstr>
      <vt:lpstr>Fourier analysis</vt:lpstr>
      <vt:lpstr>Fourier transform</vt:lpstr>
      <vt:lpstr>Example of Fourier transform</vt:lpstr>
      <vt:lpstr>PowerPoint Presentation</vt:lpstr>
      <vt:lpstr>Example of Fourier transform</vt:lpstr>
      <vt:lpstr>Features of Fourier transform</vt:lpstr>
      <vt:lpstr>Common Fourier transform pairs</vt:lpstr>
      <vt:lpstr>Common Fourier transform pairs</vt:lpstr>
      <vt:lpstr>Common Fourier transform pairs</vt:lpstr>
      <vt:lpstr>Conclusion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Promotion 2010</dc:title>
  <dc:creator>Chin Heng TEO (SP)</dc:creator>
  <cp:lastModifiedBy>Teo Chin Heng</cp:lastModifiedBy>
  <cp:revision>181</cp:revision>
  <dcterms:created xsi:type="dcterms:W3CDTF">2010-12-02T06:38:30Z</dcterms:created>
  <dcterms:modified xsi:type="dcterms:W3CDTF">2021-10-12T03:43:40Z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332DF00A-0FC7-4814-89B2-98A65BBE5168</vt:lpwstr>
  </property>
  <property fmtid="{D5CDD505-2E9C-101B-9397-08002B2CF9AE}" pid="3" name="ArticulatePath">
    <vt:lpwstr>ET0096-02_new</vt:lpwstr>
  </property>
</Properties>
</file>