
<file path=[Content_Types].xml><?xml version="1.0" encoding="utf-8"?>
<Types xmlns="http://schemas.openxmlformats.org/package/2006/content-types">
  <Default Extension="png" ContentType="image/png"/>
  <Default Extension="mp3" ContentType="audio/mpe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ppt/tags/tag26.xml" ContentType="application/vnd.openxmlformats-officedocument.presentationml.tags+xml"/>
  <Override PartName="/ppt/notesSlides/notesSlide17.xml" ContentType="application/vnd.openxmlformats-officedocument.presentationml.notesSlide+xml"/>
  <Override PartName="/ppt/tags/tag27.xml" ContentType="application/vnd.openxmlformats-officedocument.presentationml.tags+xml"/>
  <Override PartName="/ppt/notesSlides/notesSlide18.xml" ContentType="application/vnd.openxmlformats-officedocument.presentationml.notesSlide+xml"/>
  <Override PartName="/ppt/tags/tag28.xml" ContentType="application/vnd.openxmlformats-officedocument.presentationml.tags+xml"/>
  <Override PartName="/ppt/notesSlides/notesSlide19.xml" ContentType="application/vnd.openxmlformats-officedocument.presentationml.notesSlide+xml"/>
  <Override PartName="/ppt/tags/tag29.xml" ContentType="application/vnd.openxmlformats-officedocument.presentationml.tags+xml"/>
  <Override PartName="/ppt/notesSlides/notesSlide20.xml" ContentType="application/vnd.openxmlformats-officedocument.presentationml.notesSlide+xml"/>
  <Override PartName="/ppt/tags/tag30.xml" ContentType="application/vnd.openxmlformats-officedocument.presentationml.tags+xml"/>
  <Override PartName="/ppt/notesSlides/notesSlide21.xml" ContentType="application/vnd.openxmlformats-officedocument.presentationml.notesSlide+xml"/>
  <Override PartName="/ppt/tags/tag31.xml" ContentType="application/vnd.openxmlformats-officedocument.presentationml.tags+xml"/>
  <Override PartName="/ppt/notesSlides/notesSlide22.xml" ContentType="application/vnd.openxmlformats-officedocument.presentationml.notesSlide+xml"/>
  <Override PartName="/ppt/tags/tag32.xml" ContentType="application/vnd.openxmlformats-officedocument.presentationml.tags+xml"/>
  <Override PartName="/ppt/notesSlides/notesSlide23.xml" ContentType="application/vnd.openxmlformats-officedocument.presentationml.notesSlide+xml"/>
  <Override PartName="/ppt/tags/tag33.xml" ContentType="application/vnd.openxmlformats-officedocument.presentationml.tags+xml"/>
  <Override PartName="/ppt/notesSlides/notesSlide24.xml" ContentType="application/vnd.openxmlformats-officedocument.presentationml.notesSlide+xml"/>
  <Override PartName="/ppt/tags/tag34.xml" ContentType="application/vnd.openxmlformats-officedocument.presentationml.tags+xml"/>
  <Override PartName="/ppt/notesSlides/notesSlide25.xml" ContentType="application/vnd.openxmlformats-officedocument.presentationml.notesSlide+xml"/>
  <Override PartName="/ppt/tags/tag35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8"/>
  </p:notesMasterIdLst>
  <p:sldIdLst>
    <p:sldId id="256" r:id="rId2"/>
    <p:sldId id="32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4" r:id="rId24"/>
    <p:sldId id="285" r:id="rId25"/>
    <p:sldId id="288" r:id="rId26"/>
    <p:sldId id="338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6309" autoAdjust="0"/>
  </p:normalViewPr>
  <p:slideViewPr>
    <p:cSldViewPr>
      <p:cViewPr varScale="1">
        <p:scale>
          <a:sx n="52" d="100"/>
          <a:sy n="52" d="100"/>
        </p:scale>
        <p:origin x="17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667F6-1108-4439-A390-16BFAA68B343}" type="datetimeFigureOut">
              <a:rPr lang="en-SG" smtClean="0"/>
              <a:t>12/10/2021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B516F-0343-42D5-A890-95AA876AC5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90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Digital Signal processing chapter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08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system is said to be causal if the output of the system at any time ‘n’ depends only on present and past inputs, but does not depend on future inputs.</a:t>
            </a:r>
          </a:p>
          <a:p>
            <a:endParaRPr lang="en-GB" dirty="0"/>
          </a:p>
          <a:p>
            <a:r>
              <a:rPr lang="en-GB" dirty="0"/>
              <a:t>If a system does not satisfy this definition, it is called </a:t>
            </a:r>
            <a:r>
              <a:rPr lang="en-GB" dirty="0" err="1"/>
              <a:t>noncausal</a:t>
            </a:r>
            <a:r>
              <a:rPr lang="en-GB" dirty="0"/>
              <a:t>. Such a system has an output that depends not only on present and past inputs but also on future inputs.</a:t>
            </a:r>
          </a:p>
          <a:p>
            <a:endParaRPr lang="en-SG" dirty="0"/>
          </a:p>
          <a:p>
            <a:r>
              <a:rPr lang="en-SG" dirty="0"/>
              <a:t>Notice that the non</a:t>
            </a:r>
            <a:r>
              <a:rPr lang="en-SG" baseline="0" dirty="0"/>
              <a:t> casual system take the value of negative values for 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7401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one</a:t>
            </a:r>
            <a:r>
              <a:rPr lang="en-SG" baseline="0" dirty="0"/>
              <a:t>-dimensional array, x(n) has 5 elements.</a:t>
            </a:r>
          </a:p>
          <a:p>
            <a:endParaRPr lang="en-SG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The plot is shown in discrete time format, there is not values for n more than 4 that is 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(n 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–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  <a:cs typeface="+mn-cs"/>
                <a:sym typeface="Symbol" pitchFamily="18" charset="2"/>
              </a:rPr>
              <a:t>5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) is 0 onwards</a:t>
            </a:r>
          </a:p>
          <a:p>
            <a:endParaRPr lang="en-SG" baseline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951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There are two unit</a:t>
            </a:r>
            <a:r>
              <a:rPr lang="en-SG" baseline="0" dirty="0"/>
              <a:t> step functions, u(n) and u(n-5)</a:t>
            </a:r>
          </a:p>
          <a:p>
            <a:endParaRPr lang="en-SG" baseline="0" dirty="0"/>
          </a:p>
          <a:p>
            <a:r>
              <a:rPr lang="en-SG" baseline="0" dirty="0"/>
              <a:t>You can draw the two step functions separately and subtract them.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0378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Using</a:t>
            </a:r>
            <a:r>
              <a:rPr lang="en-SG" baseline="0" dirty="0"/>
              <a:t> graphical approach, we can get similar result, shown in RED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252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y(n)</a:t>
            </a:r>
            <a:r>
              <a:rPr lang="en-SG" baseline="0" dirty="0"/>
              <a:t> will only have two sequences, cos w0(n-2) and u(n-2)</a:t>
            </a:r>
          </a:p>
          <a:p>
            <a:r>
              <a:rPr lang="en-SG" baseline="0" dirty="0"/>
              <a:t>Notice that the resulted sequence, y(n) is zero for n less than 2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4382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system is a group of elements that transforms the input signals into new or different signals at the output. In other words, a system takes an input signal,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modifies or manipulates it according to what it has been designed for, and produces a corresponding output signal,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can be a filter – low pass, high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 or band pass filter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6299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equation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mathematical involving the differences between successive values of a function of a discrete variable.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cs typeface="Times New Roman" pitchFamily="18" charset="0"/>
              </a:rPr>
              <a:t>The above equation is called the </a:t>
            </a:r>
            <a:r>
              <a:rPr lang="en-GB" u="none" dirty="0">
                <a:solidFill>
                  <a:srgbClr val="FF0000"/>
                </a:solidFill>
                <a:cs typeface="Times New Roman" pitchFamily="18" charset="0"/>
              </a:rPr>
              <a:t>difference equation</a:t>
            </a:r>
            <a:r>
              <a:rPr lang="en-GB" u="none" baseline="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gives the relationship between the output,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and input,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coefficients are known, the output of the system,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can be computed for any input,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coefficients determine the characteristics of the discrete-time system.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0889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x(n)</a:t>
            </a:r>
            <a:r>
              <a:rPr lang="en-SG" baseline="0" dirty="0"/>
              <a:t> is input</a:t>
            </a:r>
          </a:p>
          <a:p>
            <a:endParaRPr lang="en-SG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x(n) went through the system</a:t>
            </a:r>
          </a:p>
          <a:p>
            <a:endParaRPr lang="en-SG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y(n) is output</a:t>
            </a:r>
          </a:p>
          <a:p>
            <a:endParaRPr lang="en-SG" baseline="0" dirty="0"/>
          </a:p>
          <a:p>
            <a:r>
              <a:rPr lang="en-SG" baseline="0" dirty="0"/>
              <a:t>a and b coefficients define what kind of system</a:t>
            </a:r>
          </a:p>
          <a:p>
            <a:r>
              <a:rPr lang="en-SG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268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signal, x(n) is input to the system and the output of the system may be computed iteratively for all the values of n starting with n = 0,</a:t>
            </a:r>
            <a:r>
              <a:rPr lang="en-GB" baseline="0" dirty="0"/>
              <a:t> then 1, 2 and 3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7765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0,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 = 0.5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 + 0.5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(–1) = 0.5 × 1 + 0.5 × 0 = 0.5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1,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= 0.5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+ 0.5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 = 0.5 × 2 + 0.5 × 1 = 1.5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2,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= 0.5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+ 0.5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= 0.5 × 0 + 0.5 × 2 = 1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3,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= 0.5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+ 0.5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= 0.5 × 0 + 0.5 × 0 = 0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69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Chapter, 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learn how discrete-time</a:t>
            </a:r>
            <a:r>
              <a:rPr lang="en-SG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signals be represented</a:t>
            </a:r>
          </a:p>
          <a:p>
            <a:r>
              <a:rPr lang="en-SG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difference equations to model digital systems</a:t>
            </a:r>
          </a:p>
          <a:p>
            <a:r>
              <a:rPr lang="en-SG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digital systems to describe difference equations</a:t>
            </a:r>
          </a:p>
          <a:p>
            <a:r>
              <a:rPr lang="en-SG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Concepts of linearity and time invariance are also explained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2516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 can use the mathematical approach</a:t>
            </a:r>
            <a:r>
              <a:rPr lang="en-SG" baseline="0" dirty="0"/>
              <a:t>.</a:t>
            </a:r>
          </a:p>
          <a:p>
            <a:endParaRPr lang="en-SG" baseline="0" dirty="0"/>
          </a:p>
          <a:p>
            <a:r>
              <a:rPr lang="en-SG" baseline="0" dirty="0"/>
              <a:t>There is no feedback that is y(n-1) y(n-2) and so for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3462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difference equation is used to describe the relationship between the output and the input of a system. It is noted that the difference equation is made up of three basic mathematical operations, namely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addition, multiplication and delay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signals are added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Multiplication, the amplitude of the signal is magnified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Delay, the signal is delayed in discrete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87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3 symbols of multiplication, addition and delay are shown .</a:t>
            </a:r>
          </a:p>
          <a:p>
            <a:endParaRPr lang="en-SG" dirty="0"/>
          </a:p>
          <a:p>
            <a:r>
              <a:rPr lang="en-SG" dirty="0"/>
              <a:t>For</a:t>
            </a:r>
            <a:r>
              <a:rPr lang="en-SG" baseline="0" dirty="0"/>
              <a:t> addition, there are two input signals while the other two are just one input and one output signal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568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Two important concepts, linear and</a:t>
            </a:r>
            <a:r>
              <a:rPr lang="en-SG" baseline="0" dirty="0"/>
              <a:t> time invariant </a:t>
            </a:r>
          </a:p>
          <a:p>
            <a:endParaRPr lang="en-SG" baseline="0" dirty="0"/>
          </a:p>
          <a:p>
            <a:r>
              <a:rPr lang="en-SG" baseline="0" dirty="0"/>
              <a:t>If both are combined, we called LTI (Linear Time Invariant) system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5685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For linear system,</a:t>
            </a:r>
            <a:r>
              <a:rPr lang="en-SG" baseline="0" dirty="0"/>
              <a:t> if the input is multiplied by a factor, a x(n) the output will also increased by the similar proportion  a y(n)</a:t>
            </a:r>
          </a:p>
          <a:p>
            <a:endParaRPr lang="en-S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1848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system is identified as time-invariant if the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characteristics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not change with time. Assume a system in Figure 2.19 outputs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when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applied to it. We can conclude that system is time-invariant, when a time-shifted version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applied, it produces an output which is a time-shifted version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SG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time-invariant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has a time-dependent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function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is not a direct function of time. 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few examples will help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understand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3600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In conclusion,</a:t>
            </a:r>
            <a:r>
              <a:rPr lang="en-GB" baseline="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 we have learn how to obtain discrete time signals through sampling of continuous time signals.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Difference equations can be used to model digital systems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Difference equations can also be obtained from digital networks.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There are basically two types of loops, feed forward and feedback loops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Two very important properties, linear and time invariant concepts are also highlighted and simple examples shown to illustrate the concepts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3752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This is a normal sinewave with 1</a:t>
            </a:r>
            <a:r>
              <a:rPr lang="en-SG" baseline="0" dirty="0"/>
              <a:t> kilo hertz frequency</a:t>
            </a:r>
          </a:p>
          <a:p>
            <a:r>
              <a:rPr lang="en-SG" baseline="0" dirty="0"/>
              <a:t>Period, T = 1/f =1/1000= 1 </a:t>
            </a:r>
            <a:r>
              <a:rPr lang="en-SG" baseline="0" dirty="0" err="1"/>
              <a:t>milli</a:t>
            </a:r>
            <a:r>
              <a:rPr lang="en-SG" baseline="0" dirty="0"/>
              <a:t> second</a:t>
            </a:r>
          </a:p>
          <a:p>
            <a:r>
              <a:rPr lang="en-SG" baseline="0" dirty="0"/>
              <a:t>It means that the sine wave repeats itself every 1 </a:t>
            </a:r>
            <a:r>
              <a:rPr lang="en-SG" baseline="0" dirty="0" err="1"/>
              <a:t>milli</a:t>
            </a:r>
            <a:r>
              <a:rPr lang="en-SG" baseline="0" dirty="0"/>
              <a:t> second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624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Sampling frequency</a:t>
            </a:r>
            <a:r>
              <a:rPr lang="en-SG" baseline="0" dirty="0"/>
              <a:t> is 8 kilo hertz</a:t>
            </a:r>
          </a:p>
          <a:p>
            <a:r>
              <a:rPr lang="en-SG" baseline="0" dirty="0"/>
              <a:t>The number of samples per cycle, n = fs/</a:t>
            </a:r>
            <a:r>
              <a:rPr lang="en-SG" baseline="0" dirty="0" err="1"/>
              <a:t>finput</a:t>
            </a:r>
            <a:endParaRPr lang="en-SG" baseline="0" dirty="0"/>
          </a:p>
          <a:p>
            <a:r>
              <a:rPr lang="en-SG" baseline="0" dirty="0"/>
              <a:t>Since the </a:t>
            </a:r>
            <a:r>
              <a:rPr lang="en-SG" baseline="0" dirty="0" err="1"/>
              <a:t>analog</a:t>
            </a:r>
            <a:r>
              <a:rPr lang="en-SG" baseline="0" dirty="0"/>
              <a:t> signal frequency is 1 kilo hertz and the number of sample is 8/1 = 8</a:t>
            </a:r>
          </a:p>
          <a:p>
            <a:r>
              <a:rPr lang="en-SG" baseline="0" dirty="0"/>
              <a:t>The first sample is at time 0 millisecond and we denote the amplitude as x(0)</a:t>
            </a:r>
          </a:p>
          <a:p>
            <a:r>
              <a:rPr lang="en-SG" baseline="0" dirty="0"/>
              <a:t>The second sample is at time 0.125 millisecond and we denote the amplitude as x(1)</a:t>
            </a:r>
          </a:p>
          <a:p>
            <a:r>
              <a:rPr lang="en-SG" baseline="0" dirty="0"/>
              <a:t>The third sample is at time 0.25 millisecond and amplitude x(2) and so for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58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Now we remove the time information and replace</a:t>
            </a:r>
            <a:r>
              <a:rPr lang="en-SG" baseline="0" dirty="0"/>
              <a:t> it with n which is an integer value from 0, 1, 2 and so for</a:t>
            </a:r>
          </a:p>
          <a:p>
            <a:r>
              <a:rPr lang="en-SG" baseline="0" dirty="0"/>
              <a:t>x(0) is the amplitude of the signal at time t=0</a:t>
            </a:r>
          </a:p>
          <a:p>
            <a:r>
              <a:rPr lang="en-SG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x(1.5) is undefined and x(4) is 0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3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Here we see that t is being replaced by </a:t>
            </a:r>
            <a:r>
              <a:rPr lang="en-SG" dirty="0" err="1"/>
              <a:t>nT</a:t>
            </a:r>
            <a:endParaRPr lang="en-SG" baseline="0" dirty="0"/>
          </a:p>
          <a:p>
            <a:endParaRPr lang="en-SG" baseline="0" dirty="0"/>
          </a:p>
          <a:p>
            <a:r>
              <a:rPr lang="en-SG" baseline="0" dirty="0"/>
              <a:t>This is the sampling process where t is continuous and </a:t>
            </a:r>
            <a:r>
              <a:rPr lang="en-SG" baseline="0" dirty="0" err="1"/>
              <a:t>nT</a:t>
            </a:r>
            <a:r>
              <a:rPr lang="en-SG" baseline="0" dirty="0"/>
              <a:t> is discrete</a:t>
            </a:r>
          </a:p>
          <a:p>
            <a:r>
              <a:rPr lang="en-SG" baseline="0" dirty="0"/>
              <a:t> </a:t>
            </a:r>
          </a:p>
          <a:p>
            <a:r>
              <a:rPr lang="en-SG" baseline="0" dirty="0" err="1"/>
              <a:t>Ts</a:t>
            </a:r>
            <a:r>
              <a:rPr lang="en-SG" baseline="0" dirty="0"/>
              <a:t> will be removed as it is understood that n is followed by </a:t>
            </a:r>
            <a:r>
              <a:rPr lang="en-SG" baseline="0" dirty="0" err="1"/>
              <a:t>Ts</a:t>
            </a:r>
            <a:endParaRPr lang="en-SG" baseline="0" dirty="0"/>
          </a:p>
          <a:p>
            <a:endParaRPr lang="en-SG" baseline="0" dirty="0"/>
          </a:p>
          <a:p>
            <a:endParaRPr lang="en-SG" baseline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25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Omega is known as normalized angular  frequency where fs is the sampling </a:t>
            </a:r>
            <a:r>
              <a:rPr lang="en-US" dirty="0" err="1"/>
              <a:t>frequencyHence</a:t>
            </a:r>
            <a:r>
              <a:rPr lang="en-US" dirty="0"/>
              <a:t> x n is now sine omega </a:t>
            </a:r>
            <a:r>
              <a:rPr lang="en-US" dirty="0" err="1"/>
              <a:t>nX</a:t>
            </a:r>
            <a:r>
              <a:rPr lang="en-US" dirty="0"/>
              <a:t> n is a single array of discrete time signal of a sequence of discretized time signals from n = 0, 1, 2, 3 and so for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29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two very</a:t>
            </a:r>
            <a:r>
              <a:rPr lang="en-SG" baseline="0" dirty="0"/>
              <a:t> important definitions – unit sample sequence and unit step sequence.</a:t>
            </a:r>
          </a:p>
          <a:p>
            <a:r>
              <a:rPr lang="en-SG" baseline="0" dirty="0"/>
              <a:t>The amplitude is one</a:t>
            </a:r>
          </a:p>
          <a:p>
            <a:endParaRPr lang="en-SG" baseline="0" dirty="0"/>
          </a:p>
          <a:p>
            <a:r>
              <a:rPr lang="en-SG" baseline="0" dirty="0"/>
              <a:t>For unit sample sequence or unit impulse has the value of 1 when n=0 and 0 for any other value of n</a:t>
            </a:r>
          </a:p>
          <a:p>
            <a:endParaRPr lang="en-SG" baseline="0" dirty="0"/>
          </a:p>
          <a:p>
            <a:r>
              <a:rPr lang="en-SG" baseline="0" dirty="0"/>
              <a:t>For unit step sequence, notice it is a step! It has value of 1 only when n = 0 or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9208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</a:t>
            </a:r>
            <a:r>
              <a:rPr lang="en-SG" baseline="0" dirty="0"/>
              <a:t> are two common discrete-time sequences: exponential and sinusoidal sequences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516F-0343-42D5-A890-95AA876AC5C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534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8FED1F9-AE78-460E-A140-3B44FEDC77FA}" type="datetime1">
              <a:rPr lang="en-GB" smtClean="0"/>
              <a:t>12/10/2021</a:t>
            </a:fld>
            <a:endParaRPr lang="en-GB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03C75B6-9A3F-4BFC-A6FA-CE2540634F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" name="b277c5b5-fed7-4047-af58-3e14d9b96eb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23509" y="61348"/>
            <a:ext cx="1420491" cy="32311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70943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4B4F8E2-A6B1-4EC0-857B-1213C61B03A7}" type="datetime1">
              <a:rPr lang="en-GB" smtClean="0"/>
              <a:t>12/10/2021</a:t>
            </a:fld>
            <a:endParaRPr lang="en-GB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F7C9865-4785-4FA4-88EE-21EC18C653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102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67039-0D1B-4E4D-BA23-6EAE67B8E3CA}" type="datetime1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162C3-C289-4D68-84F8-0D93878684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052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4E349-FD7C-4631-87D1-43FB14A81C89}" type="datetime1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80806-315F-49F2-AB6F-4E9396B55F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75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082F3-0B79-45A9-BA9C-C60F6CE49CE0}" type="datetime1">
              <a:rPr lang="en-GB" smtClean="0"/>
              <a:t>12/10/2021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F63C6-B54F-46C7-9580-E38629CDC6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56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SG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E8F58-9E04-47F5-9D28-52EC346DC2F8}" type="datetime1">
              <a:rPr lang="en-GB" smtClean="0"/>
              <a:t>12/10/2021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9F214-5EF4-44B5-9762-1EB6B6AD0E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331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9825F-6A92-432F-8351-AE0277A22716}" type="datetime1">
              <a:rPr lang="en-GB" smtClean="0"/>
              <a:t>12/10/2021</a:t>
            </a:fld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F4672-63B9-4376-A6CC-24C805BAE7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3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07322-0DF0-4117-80AB-4E3FB639D567}" type="datetime1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B2A3B-C1C7-4277-B32F-D4AFC77DCD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3" name="b1e7260a-ebc1-474f-843b-8636e7e2bd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3917" y="98865"/>
            <a:ext cx="1420491" cy="3231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669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668B1-F982-4194-BD5A-6CD026184BB8}" type="datetime1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B2A3B-C1C7-4277-B32F-D4AFC77DCD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3" name="8bffd364-10a5-4e4b-90da-2846d3c8f4a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4806" y="76200"/>
            <a:ext cx="1420491" cy="3231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090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3D2E0-79A2-44DA-A832-104EF4531BE1}" type="datetime1">
              <a:rPr lang="en-GB" smtClean="0"/>
              <a:t>12/10/2021</a:t>
            </a:fld>
            <a:endParaRPr lang="en-GB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CE22B40-F656-417C-AA25-27BFA5F15F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  <p:pic>
        <p:nvPicPr>
          <p:cNvPr id="10" name="a2bb85d8-a0aa-4ec3-a475-70e4b92f5b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3509" y="123339"/>
            <a:ext cx="1420491" cy="3231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979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B679342-D1F4-4F19-9FB0-7FD7D15A9416}" type="datetime1">
              <a:rPr lang="en-GB" smtClean="0"/>
              <a:t>12/10/2021</a:t>
            </a:fld>
            <a:endParaRPr lang="en-GB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70AA585-3F9D-475D-AA22-9E00511EB3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  <p:pic>
        <p:nvPicPr>
          <p:cNvPr id="3" name="812bb471-3b53-4e30-844e-2d0966ed047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3509" y="18899"/>
            <a:ext cx="1420491" cy="3231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35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AECE843-810B-40C3-90BE-4E30C11F3DC2}" type="datetime1">
              <a:rPr lang="en-GB" smtClean="0"/>
              <a:t>12/10/2021</a:t>
            </a:fld>
            <a:endParaRPr lang="en-GB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EBE7D8B-24E4-4487-A72D-E7F4C1A3FA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  <p:pic>
        <p:nvPicPr>
          <p:cNvPr id="3" name="a4d5b825-6acf-4f72-8410-b85fad3158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3509" y="111492"/>
            <a:ext cx="1420491" cy="3231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045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E219C-B25D-4DE9-A53E-0A9B816A325A}" type="datetime1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12FF6-9132-4667-8B42-9CE8E6ECFA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6" name="f56ded79-cfd3-4d4a-9735-8113f75b1ae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96336" y="67042"/>
            <a:ext cx="1420491" cy="3231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183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A3B84-2299-44F7-B388-13105DF96ED2}" type="datetime1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3E0D04B-1B18-4FD7-898A-91CF79045C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5" name="90bad41e-4e0c-4fa3-b3c3-1a0460008d4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3509" y="116632"/>
            <a:ext cx="1420491" cy="3231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446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A7539-1C65-438E-A99A-B6FADF7CF3E3}" type="datetime1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ABCD-277A-4B3F-AB60-A4556B26E5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78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D5FBF7B-04F5-42B5-A32C-FEE7E58CDB41}" type="datetime1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413D6B50-3A98-4FDA-84C2-25C9ECF9CA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29" r:id="rId2"/>
    <p:sldLayoutId id="2147483843" r:id="rId3"/>
    <p:sldLayoutId id="2147483834" r:id="rId4"/>
    <p:sldLayoutId id="2147483835" r:id="rId5"/>
    <p:sldLayoutId id="2147483836" r:id="rId6"/>
    <p:sldLayoutId id="2147483830" r:id="rId7"/>
    <p:sldLayoutId id="2147483837" r:id="rId8"/>
    <p:sldLayoutId id="2147483831" r:id="rId9"/>
    <p:sldLayoutId id="2147483838" r:id="rId10"/>
    <p:sldLayoutId id="2147483832" r:id="rId11"/>
    <p:sldLayoutId id="2147483839" r:id="rId12"/>
    <p:sldLayoutId id="2147483840" r:id="rId13"/>
    <p:sldLayoutId id="2147483841" r:id="rId14"/>
    <p:sldLayoutId id="2147483842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2" Type="http://schemas.microsoft.com/office/2007/relationships/media" Target="../media/media1.mp3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audio" Target="../media/media10.mp3"/><Relationship Id="rId7" Type="http://schemas.openxmlformats.org/officeDocument/2006/relationships/image" Target="../media/image17.png"/><Relationship Id="rId2" Type="http://schemas.microsoft.com/office/2007/relationships/media" Target="../media/media10.mp3"/><Relationship Id="rId1" Type="http://schemas.openxmlformats.org/officeDocument/2006/relationships/tags" Target="../tags/tag19.xml"/><Relationship Id="rId6" Type="http://schemas.openxmlformats.org/officeDocument/2006/relationships/image" Target="../media/image16.png"/><Relationship Id="rId11" Type="http://schemas.openxmlformats.org/officeDocument/2006/relationships/image" Target="../media/image11.png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1.mp3"/><Relationship Id="rId2" Type="http://schemas.microsoft.com/office/2007/relationships/media" Target="../media/media11.mp3"/><Relationship Id="rId1" Type="http://schemas.openxmlformats.org/officeDocument/2006/relationships/tags" Target="../tags/tag20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media12.mp3"/><Relationship Id="rId7" Type="http://schemas.openxmlformats.org/officeDocument/2006/relationships/image" Target="../media/image4.png"/><Relationship Id="rId2" Type="http://schemas.microsoft.com/office/2007/relationships/media" Target="../media/media12.mp3"/><Relationship Id="rId1" Type="http://schemas.openxmlformats.org/officeDocument/2006/relationships/tags" Target="../tags/tag21.xml"/><Relationship Id="rId6" Type="http://schemas.openxmlformats.org/officeDocument/2006/relationships/image" Target="../media/image20.wmf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4.png"/><Relationship Id="rId3" Type="http://schemas.microsoft.com/office/2007/relationships/media" Target="../media/media13.mp3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3.emf"/><Relationship Id="rId2" Type="http://schemas.openxmlformats.org/officeDocument/2006/relationships/tags" Target="../tags/tag22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13.xml"/><Relationship Id="rId11" Type="http://schemas.openxmlformats.org/officeDocument/2006/relationships/oleObject" Target="../embeddings/oleObject9.bin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22.emf"/><Relationship Id="rId4" Type="http://schemas.openxmlformats.org/officeDocument/2006/relationships/audio" Target="../media/media13.mp3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media14.mp3"/><Relationship Id="rId7" Type="http://schemas.openxmlformats.org/officeDocument/2006/relationships/image" Target="../media/image4.png"/><Relationship Id="rId2" Type="http://schemas.microsoft.com/office/2007/relationships/media" Target="../media/media14.mp3"/><Relationship Id="rId1" Type="http://schemas.openxmlformats.org/officeDocument/2006/relationships/tags" Target="../tags/tag23.xml"/><Relationship Id="rId6" Type="http://schemas.openxmlformats.org/officeDocument/2006/relationships/image" Target="../media/image24.wmf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audio" Target="../media/media15.mp3"/><Relationship Id="rId7" Type="http://schemas.openxmlformats.org/officeDocument/2006/relationships/image" Target="../media/image26.gif"/><Relationship Id="rId2" Type="http://schemas.microsoft.com/office/2007/relationships/media" Target="../media/media15.mp3"/><Relationship Id="rId1" Type="http://schemas.openxmlformats.org/officeDocument/2006/relationships/tags" Target="../tags/tag24.xml"/><Relationship Id="rId6" Type="http://schemas.openxmlformats.org/officeDocument/2006/relationships/image" Target="../media/image25.gif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media16.mp3"/><Relationship Id="rId2" Type="http://schemas.microsoft.com/office/2007/relationships/media" Target="../media/media16.mp3"/><Relationship Id="rId1" Type="http://schemas.openxmlformats.org/officeDocument/2006/relationships/tags" Target="../tags/tag25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media17.mp3"/><Relationship Id="rId2" Type="http://schemas.microsoft.com/office/2007/relationships/media" Target="../media/media17.mp3"/><Relationship Id="rId1" Type="http://schemas.openxmlformats.org/officeDocument/2006/relationships/tags" Target="../tags/tag2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media18.mp3"/><Relationship Id="rId2" Type="http://schemas.microsoft.com/office/2007/relationships/media" Target="../media/media18.mp3"/><Relationship Id="rId1" Type="http://schemas.openxmlformats.org/officeDocument/2006/relationships/tags" Target="../tags/tag27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media19.mp3"/><Relationship Id="rId2" Type="http://schemas.microsoft.com/office/2007/relationships/media" Target="../media/media19.mp3"/><Relationship Id="rId1" Type="http://schemas.openxmlformats.org/officeDocument/2006/relationships/tags" Target="../tags/tag28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p3"/><Relationship Id="rId7" Type="http://schemas.openxmlformats.org/officeDocument/2006/relationships/image" Target="../media/image4.png"/><Relationship Id="rId2" Type="http://schemas.microsoft.com/office/2007/relationships/media" Target="../media/media2.mp3"/><Relationship Id="rId1" Type="http://schemas.openxmlformats.org/officeDocument/2006/relationships/tags" Target="../tags/tag11.xml"/><Relationship Id="rId6" Type="http://schemas.openxmlformats.org/officeDocument/2006/relationships/image" Target="../media/image5.wmf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media20.mp3"/><Relationship Id="rId2" Type="http://schemas.microsoft.com/office/2007/relationships/media" Target="../media/media20.mp3"/><Relationship Id="rId1" Type="http://schemas.openxmlformats.org/officeDocument/2006/relationships/tags" Target="../tags/tag29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media21.mp3"/><Relationship Id="rId2" Type="http://schemas.microsoft.com/office/2007/relationships/media" Target="../media/media21.mp3"/><Relationship Id="rId1" Type="http://schemas.openxmlformats.org/officeDocument/2006/relationships/tags" Target="../tags/tag30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2.mp3"/><Relationship Id="rId2" Type="http://schemas.microsoft.com/office/2007/relationships/media" Target="../media/media22.mp3"/><Relationship Id="rId1" Type="http://schemas.openxmlformats.org/officeDocument/2006/relationships/tags" Target="../tags/tag3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media23.mp3"/><Relationship Id="rId2" Type="http://schemas.microsoft.com/office/2007/relationships/media" Target="../media/media23.mp3"/><Relationship Id="rId1" Type="http://schemas.openxmlformats.org/officeDocument/2006/relationships/tags" Target="../tags/tag3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microsoft.com/office/2007/relationships/media" Target="../media/media24.mp3"/><Relationship Id="rId7" Type="http://schemas.openxmlformats.org/officeDocument/2006/relationships/oleObject" Target="../embeddings/oleObject10.bin"/><Relationship Id="rId2" Type="http://schemas.openxmlformats.org/officeDocument/2006/relationships/tags" Target="../tags/tag33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24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8.wmf"/><Relationship Id="rId4" Type="http://schemas.openxmlformats.org/officeDocument/2006/relationships/audio" Target="../media/media24.mp3"/><Relationship Id="rId9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microsoft.com/office/2007/relationships/media" Target="../media/media25.mp3"/><Relationship Id="rId7" Type="http://schemas.openxmlformats.org/officeDocument/2006/relationships/oleObject" Target="../embeddings/oleObject12.bin"/><Relationship Id="rId2" Type="http://schemas.openxmlformats.org/officeDocument/2006/relationships/tags" Target="../tags/tag34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25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0.wmf"/><Relationship Id="rId4" Type="http://schemas.openxmlformats.org/officeDocument/2006/relationships/audio" Target="../media/media25.mp3"/><Relationship Id="rId9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media26.mp3"/><Relationship Id="rId2" Type="http://schemas.microsoft.com/office/2007/relationships/media" Target="../media/media26.mp3"/><Relationship Id="rId1" Type="http://schemas.openxmlformats.org/officeDocument/2006/relationships/tags" Target="../tags/tag35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microsoft.com/office/2007/relationships/media" Target="../media/media3.mp3"/><Relationship Id="rId7" Type="http://schemas.openxmlformats.org/officeDocument/2006/relationships/oleObject" Target="../embeddings/oleObject1.bin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mp3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p3"/><Relationship Id="rId2" Type="http://schemas.microsoft.com/office/2007/relationships/media" Target="../media/media4.mp3"/><Relationship Id="rId1" Type="http://schemas.openxmlformats.org/officeDocument/2006/relationships/tags" Target="../tags/tag1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p3"/><Relationship Id="rId2" Type="http://schemas.microsoft.com/office/2007/relationships/media" Target="../media/media5.mp3"/><Relationship Id="rId1" Type="http://schemas.openxmlformats.org/officeDocument/2006/relationships/tags" Target="../tags/tag14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microsoft.com/office/2007/relationships/media" Target="../media/media6.mp3"/><Relationship Id="rId7" Type="http://schemas.openxmlformats.org/officeDocument/2006/relationships/oleObject" Target="../embeddings/oleObject2.bin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audio" Target="../media/media6.mp3"/><Relationship Id="rId9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microsoft.com/office/2007/relationships/media" Target="../media/media7.mp3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png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0.wmf"/><Relationship Id="rId4" Type="http://schemas.openxmlformats.org/officeDocument/2006/relationships/audio" Target="../media/media7.mp3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microsoft.com/office/2007/relationships/media" Target="../media/media8.mp3"/><Relationship Id="rId7" Type="http://schemas.openxmlformats.org/officeDocument/2006/relationships/image" Target="../media/image14.emf"/><Relationship Id="rId12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13.wmf"/><Relationship Id="rId5" Type="http://schemas.openxmlformats.org/officeDocument/2006/relationships/slideLayout" Target="../slideLayouts/slideLayout2.xml"/><Relationship Id="rId10" Type="http://schemas.openxmlformats.org/officeDocument/2006/relationships/oleObject" Target="../embeddings/oleObject6.bin"/><Relationship Id="rId4" Type="http://schemas.openxmlformats.org/officeDocument/2006/relationships/audio" Target="../media/media8.mp3"/><Relationship Id="rId9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9.mp3"/><Relationship Id="rId7" Type="http://schemas.openxmlformats.org/officeDocument/2006/relationships/image" Target="../media/image4.png"/><Relationship Id="rId2" Type="http://schemas.microsoft.com/office/2007/relationships/media" Target="../media/media9.mp3"/><Relationship Id="rId1" Type="http://schemas.openxmlformats.org/officeDocument/2006/relationships/tags" Target="../tags/tag18.xml"/><Relationship Id="rId6" Type="http://schemas.openxmlformats.org/officeDocument/2006/relationships/image" Target="../media/image15.emf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4038600"/>
            <a:ext cx="7723584" cy="1828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DIGITAL SIGNAL PROCESSING</a:t>
            </a:r>
            <a:br>
              <a:rPr lang="en-GB" dirty="0"/>
            </a:br>
            <a:r>
              <a:rPr lang="en-GB" dirty="0"/>
              <a:t>Chapter 4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55000" lnSpcReduction="20000"/>
          </a:bodyPr>
          <a:lstStyle/>
          <a:p>
            <a:pPr eaLnBrk="1" hangingPunct="1"/>
            <a:endParaRPr lang="en-GB" sz="3400" dirty="0"/>
          </a:p>
          <a:p>
            <a:pPr eaLnBrk="1" hangingPunct="1"/>
            <a:r>
              <a:rPr lang="en-GB" sz="3400" dirty="0"/>
              <a:t>EEE DSP Teaching Team</a:t>
            </a:r>
          </a:p>
          <a:p>
            <a:pPr eaLnBrk="1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3C75B6-9A3F-4BFC-A6FA-CE2540634F3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  <p:pic>
        <p:nvPicPr>
          <p:cNvPr id="3" name="59610605">
            <a:hlinkClick r:id="" action="ppaction://media"/>
            <a:extLst>
              <a:ext uri="{FF2B5EF4-FFF2-40B4-BE49-F238E27FC236}">
                <a16:creationId xmlns:a16="http://schemas.microsoft.com/office/drawing/2014/main" id="{2FE88D35-9389-460D-8F50-B5C1A1D2A9A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138863"/>
            <a:ext cx="487363" cy="48736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9831" y="6261100"/>
            <a:ext cx="5867400" cy="365125"/>
          </a:xfrm>
        </p:spPr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270BFC5-854C-4825-91F3-64E2F00C8342}" type="slidenum">
              <a:rPr lang="en-GB" smtClean="0"/>
              <a:pPr eaLnBrk="1" hangingPunct="1"/>
              <a:t>10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64356" y="260648"/>
            <a:ext cx="8229600" cy="114300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Causal/non-causal sequence</a:t>
            </a:r>
          </a:p>
        </p:txBody>
      </p:sp>
      <p:graphicFrame>
        <p:nvGraphicFramePr>
          <p:cNvPr id="74815" name="Group 6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8176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Causal (right handed) 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Non-causal (left handed) sequence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Two sided sequence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A causal sine wave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279" name="Picture 4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44675"/>
            <a:ext cx="26479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4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916113"/>
            <a:ext cx="26479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1" name="Picture 4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21163"/>
            <a:ext cx="26479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2" name="Picture 4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221163"/>
            <a:ext cx="26479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816" name="Text Box 64"/>
          <p:cNvSpPr txBox="1">
            <a:spLocks noChangeArrowheads="1"/>
          </p:cNvSpPr>
          <p:nvPr/>
        </p:nvSpPr>
        <p:spPr bwMode="auto">
          <a:xfrm>
            <a:off x="1118584" y="5417403"/>
            <a:ext cx="6840537" cy="830997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Unless otherwise stated, remainder of this course we will use causal signals!</a:t>
            </a:r>
          </a:p>
        </p:txBody>
      </p:sp>
      <p:pic>
        <p:nvPicPr>
          <p:cNvPr id="2" name="59611042">
            <a:hlinkClick r:id="" action="ppaction://media"/>
            <a:extLst>
              <a:ext uri="{FF2B5EF4-FFF2-40B4-BE49-F238E27FC236}">
                <a16:creationId xmlns:a16="http://schemas.microsoft.com/office/drawing/2014/main" id="{0A388FD9-D88F-45CC-8C70-DB15ADF9A90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34375" y="6164263"/>
            <a:ext cx="487363" cy="48736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3509" y="141071"/>
            <a:ext cx="1420491" cy="3231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951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74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2776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74816" grpId="0" animBg="1"/>
      <p:bldP spid="7481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E3D5C2C-71A8-4AF7-BBE4-74BBC3062910}" type="slidenum">
              <a:rPr lang="en-GB" smtClean="0"/>
              <a:pPr eaLnBrk="1" hangingPunct="1"/>
              <a:t>11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7555" y="260648"/>
            <a:ext cx="8604448" cy="114300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to discrete-time signals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101012" cy="4525963"/>
          </a:xfrm>
        </p:spPr>
        <p:txBody>
          <a:bodyPr/>
          <a:lstStyle/>
          <a:p>
            <a:pPr eaLnBrk="1" hangingPunct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sequence x(n) in array form:</a:t>
            </a:r>
          </a:p>
          <a:p>
            <a:pPr lvl="1" eaLnBrk="1" hangingPunct="1">
              <a:buFontTx/>
              <a:buNone/>
            </a:pPr>
            <a:r>
              <a:rPr lang="en-GB" sz="240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x(n)={1,1.5, 0, -1.5, -1}</a:t>
            </a:r>
          </a:p>
          <a:p>
            <a:pPr eaLnBrk="1" hangingPunct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combination of unit impulse function: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x(n)=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(n) + 1.5(n – 1) – 1.5(n – 3) – (n –4)</a:t>
            </a:r>
          </a:p>
          <a:p>
            <a:pPr eaLnBrk="1" hangingPunct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 plot of the signal :</a:t>
            </a:r>
          </a:p>
          <a:p>
            <a:pPr eaLnBrk="1" hangingPunct="1">
              <a:buFontTx/>
              <a:buNone/>
            </a:pPr>
            <a:endParaRPr lang="en-GB" sz="2400" dirty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GB" sz="1800" dirty="0">
              <a:sym typeface="Symbol" pitchFamily="18" charset="2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205163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SG"/>
          </a:p>
        </p:txBody>
      </p:sp>
      <p:grpSp>
        <p:nvGrpSpPr>
          <p:cNvPr id="13318" name="Group 1030"/>
          <p:cNvGrpSpPr>
            <a:grpSpLocks/>
          </p:cNvGrpSpPr>
          <p:nvPr/>
        </p:nvGrpSpPr>
        <p:grpSpPr bwMode="auto">
          <a:xfrm>
            <a:off x="1890068" y="3857626"/>
            <a:ext cx="5256063" cy="2588969"/>
            <a:chOff x="2256" y="1248"/>
            <a:chExt cx="2728" cy="137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2256" y="1248"/>
              <a:ext cx="2728" cy="13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2609" y="1553"/>
              <a:ext cx="2099" cy="7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2609" y="1553"/>
              <a:ext cx="2099" cy="702"/>
            </a:xfrm>
            <a:prstGeom prst="rect">
              <a:avLst/>
            </a:prstGeom>
            <a:grp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2609" y="1553"/>
              <a:ext cx="2099" cy="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auto">
            <a:xfrm>
              <a:off x="2609" y="1553"/>
              <a:ext cx="2099" cy="702"/>
            </a:xfrm>
            <a:custGeom>
              <a:avLst/>
              <a:gdLst>
                <a:gd name="T0" fmla="*/ 0 w 297"/>
                <a:gd name="T1" fmla="*/ 4978 h 99"/>
                <a:gd name="T2" fmla="*/ 14834 w 297"/>
                <a:gd name="T3" fmla="*/ 4978 h 99"/>
                <a:gd name="T4" fmla="*/ 14834 w 297"/>
                <a:gd name="T5" fmla="*/ 0 h 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7" h="99">
                  <a:moveTo>
                    <a:pt x="0" y="99"/>
                  </a:moveTo>
                  <a:lnTo>
                    <a:pt x="297" y="99"/>
                  </a:lnTo>
                  <a:lnTo>
                    <a:pt x="297" y="0"/>
                  </a:ln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 flipV="1">
              <a:off x="2609" y="1553"/>
              <a:ext cx="1" cy="702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2609" y="2255"/>
              <a:ext cx="2099" cy="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 flipV="1">
              <a:off x="2609" y="1553"/>
              <a:ext cx="1" cy="702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 flipV="1">
              <a:off x="2609" y="2234"/>
              <a:ext cx="1" cy="2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2609" y="1553"/>
              <a:ext cx="1" cy="14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2553" y="2277"/>
              <a:ext cx="75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times" charset="0"/>
                </a:rPr>
                <a:t>-2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3026" y="2234"/>
              <a:ext cx="1" cy="2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>
              <a:off x="3026" y="1553"/>
              <a:ext cx="1" cy="14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09" name="Rectangle 21"/>
            <p:cNvSpPr>
              <a:spLocks noChangeArrowheads="1"/>
            </p:cNvSpPr>
            <p:nvPr/>
          </p:nvSpPr>
          <p:spPr bwMode="auto">
            <a:xfrm>
              <a:off x="3005" y="2277"/>
              <a:ext cx="47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2310" name="Line 22"/>
            <p:cNvSpPr>
              <a:spLocks noChangeShapeType="1"/>
            </p:cNvSpPr>
            <p:nvPr/>
          </p:nvSpPr>
          <p:spPr bwMode="auto">
            <a:xfrm flipV="1">
              <a:off x="3450" y="2234"/>
              <a:ext cx="1" cy="2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11" name="Line 23"/>
            <p:cNvSpPr>
              <a:spLocks noChangeShapeType="1"/>
            </p:cNvSpPr>
            <p:nvPr/>
          </p:nvSpPr>
          <p:spPr bwMode="auto">
            <a:xfrm>
              <a:off x="3450" y="1553"/>
              <a:ext cx="1" cy="14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12" name="Rectangle 24"/>
            <p:cNvSpPr>
              <a:spLocks noChangeArrowheads="1"/>
            </p:cNvSpPr>
            <p:nvPr/>
          </p:nvSpPr>
          <p:spPr bwMode="auto">
            <a:xfrm>
              <a:off x="3429" y="2277"/>
              <a:ext cx="47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 flipV="1">
              <a:off x="3867" y="2234"/>
              <a:ext cx="1" cy="2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3867" y="1553"/>
              <a:ext cx="1" cy="14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15" name="Rectangle 27"/>
            <p:cNvSpPr>
              <a:spLocks noChangeArrowheads="1"/>
            </p:cNvSpPr>
            <p:nvPr/>
          </p:nvSpPr>
          <p:spPr bwMode="auto">
            <a:xfrm>
              <a:off x="3846" y="2277"/>
              <a:ext cx="46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times" charset="0"/>
                </a:rPr>
                <a:t>4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 flipV="1">
              <a:off x="4292" y="2234"/>
              <a:ext cx="1" cy="2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17" name="Line 29"/>
            <p:cNvSpPr>
              <a:spLocks noChangeShapeType="1"/>
            </p:cNvSpPr>
            <p:nvPr/>
          </p:nvSpPr>
          <p:spPr bwMode="auto">
            <a:xfrm>
              <a:off x="4292" y="1553"/>
              <a:ext cx="1" cy="14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18" name="Rectangle 30"/>
            <p:cNvSpPr>
              <a:spLocks noChangeArrowheads="1"/>
            </p:cNvSpPr>
            <p:nvPr/>
          </p:nvSpPr>
          <p:spPr bwMode="auto">
            <a:xfrm>
              <a:off x="4270" y="2277"/>
              <a:ext cx="47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times" charset="0"/>
                </a:rPr>
                <a:t>6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2319" name="Line 31"/>
            <p:cNvSpPr>
              <a:spLocks noChangeShapeType="1"/>
            </p:cNvSpPr>
            <p:nvPr/>
          </p:nvSpPr>
          <p:spPr bwMode="auto">
            <a:xfrm flipV="1">
              <a:off x="4708" y="2234"/>
              <a:ext cx="1" cy="2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4708" y="1553"/>
              <a:ext cx="1" cy="14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21" name="Rectangle 33"/>
            <p:cNvSpPr>
              <a:spLocks noChangeArrowheads="1"/>
            </p:cNvSpPr>
            <p:nvPr/>
          </p:nvSpPr>
          <p:spPr bwMode="auto">
            <a:xfrm>
              <a:off x="4687" y="2277"/>
              <a:ext cx="47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times" charset="0"/>
                </a:rPr>
                <a:t>8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2322" name="Line 34"/>
            <p:cNvSpPr>
              <a:spLocks noChangeShapeType="1"/>
            </p:cNvSpPr>
            <p:nvPr/>
          </p:nvSpPr>
          <p:spPr bwMode="auto">
            <a:xfrm>
              <a:off x="2609" y="2255"/>
              <a:ext cx="22" cy="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23" name="Line 35"/>
            <p:cNvSpPr>
              <a:spLocks noChangeShapeType="1"/>
            </p:cNvSpPr>
            <p:nvPr/>
          </p:nvSpPr>
          <p:spPr bwMode="auto">
            <a:xfrm flipH="1">
              <a:off x="4687" y="2255"/>
              <a:ext cx="21" cy="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496" y="2199"/>
              <a:ext cx="75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times" charset="0"/>
                </a:rPr>
                <a:t>-2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2325" name="Line 37"/>
            <p:cNvSpPr>
              <a:spLocks noChangeShapeType="1"/>
            </p:cNvSpPr>
            <p:nvPr/>
          </p:nvSpPr>
          <p:spPr bwMode="auto">
            <a:xfrm>
              <a:off x="2609" y="1901"/>
              <a:ext cx="22" cy="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26" name="Line 38"/>
            <p:cNvSpPr>
              <a:spLocks noChangeShapeType="1"/>
            </p:cNvSpPr>
            <p:nvPr/>
          </p:nvSpPr>
          <p:spPr bwMode="auto">
            <a:xfrm flipH="1">
              <a:off x="4687" y="1901"/>
              <a:ext cx="21" cy="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2532" y="1844"/>
              <a:ext cx="47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2328" name="Line 40"/>
            <p:cNvSpPr>
              <a:spLocks noChangeShapeType="1"/>
            </p:cNvSpPr>
            <p:nvPr/>
          </p:nvSpPr>
          <p:spPr bwMode="auto">
            <a:xfrm>
              <a:off x="2609" y="1553"/>
              <a:ext cx="22" cy="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29" name="Line 41"/>
            <p:cNvSpPr>
              <a:spLocks noChangeShapeType="1"/>
            </p:cNvSpPr>
            <p:nvPr/>
          </p:nvSpPr>
          <p:spPr bwMode="auto">
            <a:xfrm flipH="1">
              <a:off x="4687" y="1553"/>
              <a:ext cx="21" cy="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532" y="1496"/>
              <a:ext cx="47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2331" name="Line 43"/>
            <p:cNvSpPr>
              <a:spLocks noChangeShapeType="1"/>
            </p:cNvSpPr>
            <p:nvPr/>
          </p:nvSpPr>
          <p:spPr bwMode="auto">
            <a:xfrm>
              <a:off x="2609" y="1553"/>
              <a:ext cx="2099" cy="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32" name="Freeform 44"/>
            <p:cNvSpPr>
              <a:spLocks/>
            </p:cNvSpPr>
            <p:nvPr/>
          </p:nvSpPr>
          <p:spPr bwMode="auto">
            <a:xfrm>
              <a:off x="2609" y="1553"/>
              <a:ext cx="2099" cy="702"/>
            </a:xfrm>
            <a:custGeom>
              <a:avLst/>
              <a:gdLst>
                <a:gd name="T0" fmla="*/ 0 w 297"/>
                <a:gd name="T1" fmla="*/ 4978 h 99"/>
                <a:gd name="T2" fmla="*/ 14834 w 297"/>
                <a:gd name="T3" fmla="*/ 4978 h 99"/>
                <a:gd name="T4" fmla="*/ 14834 w 297"/>
                <a:gd name="T5" fmla="*/ 0 h 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7" h="99">
                  <a:moveTo>
                    <a:pt x="0" y="99"/>
                  </a:moveTo>
                  <a:lnTo>
                    <a:pt x="297" y="99"/>
                  </a:lnTo>
                  <a:lnTo>
                    <a:pt x="297" y="0"/>
                  </a:lnTo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33" name="Line 45"/>
            <p:cNvSpPr>
              <a:spLocks noChangeShapeType="1"/>
            </p:cNvSpPr>
            <p:nvPr/>
          </p:nvSpPr>
          <p:spPr bwMode="auto">
            <a:xfrm flipV="1">
              <a:off x="2609" y="1553"/>
              <a:ext cx="1" cy="702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34" name="Line 46"/>
            <p:cNvSpPr>
              <a:spLocks noChangeShapeType="1"/>
            </p:cNvSpPr>
            <p:nvPr/>
          </p:nvSpPr>
          <p:spPr bwMode="auto">
            <a:xfrm>
              <a:off x="2609" y="1901"/>
              <a:ext cx="2099" cy="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35" name="Oval 47"/>
            <p:cNvSpPr>
              <a:spLocks noChangeArrowheads="1"/>
            </p:cNvSpPr>
            <p:nvPr/>
          </p:nvSpPr>
          <p:spPr bwMode="auto">
            <a:xfrm>
              <a:off x="2581" y="1872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36" name="Oval 48"/>
            <p:cNvSpPr>
              <a:spLocks noChangeArrowheads="1"/>
            </p:cNvSpPr>
            <p:nvPr/>
          </p:nvSpPr>
          <p:spPr bwMode="auto">
            <a:xfrm>
              <a:off x="2793" y="1872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37" name="Oval 49"/>
            <p:cNvSpPr>
              <a:spLocks noChangeArrowheads="1"/>
            </p:cNvSpPr>
            <p:nvPr/>
          </p:nvSpPr>
          <p:spPr bwMode="auto">
            <a:xfrm>
              <a:off x="2998" y="1695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38" name="Oval 50"/>
            <p:cNvSpPr>
              <a:spLocks noChangeArrowheads="1"/>
            </p:cNvSpPr>
            <p:nvPr/>
          </p:nvSpPr>
          <p:spPr bwMode="auto">
            <a:xfrm>
              <a:off x="3210" y="1610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39" name="Oval 51"/>
            <p:cNvSpPr>
              <a:spLocks noChangeArrowheads="1"/>
            </p:cNvSpPr>
            <p:nvPr/>
          </p:nvSpPr>
          <p:spPr bwMode="auto">
            <a:xfrm>
              <a:off x="3422" y="1872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40" name="Oval 52"/>
            <p:cNvSpPr>
              <a:spLocks noChangeArrowheads="1"/>
            </p:cNvSpPr>
            <p:nvPr/>
          </p:nvSpPr>
          <p:spPr bwMode="auto">
            <a:xfrm>
              <a:off x="3634" y="2135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41" name="Oval 53"/>
            <p:cNvSpPr>
              <a:spLocks noChangeArrowheads="1"/>
            </p:cNvSpPr>
            <p:nvPr/>
          </p:nvSpPr>
          <p:spPr bwMode="auto">
            <a:xfrm>
              <a:off x="3839" y="2050"/>
              <a:ext cx="64" cy="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42" name="Oval 54"/>
            <p:cNvSpPr>
              <a:spLocks noChangeArrowheads="1"/>
            </p:cNvSpPr>
            <p:nvPr/>
          </p:nvSpPr>
          <p:spPr bwMode="auto">
            <a:xfrm>
              <a:off x="4051" y="1872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43" name="Oval 55"/>
            <p:cNvSpPr>
              <a:spLocks noChangeArrowheads="1"/>
            </p:cNvSpPr>
            <p:nvPr/>
          </p:nvSpPr>
          <p:spPr bwMode="auto">
            <a:xfrm>
              <a:off x="4263" y="1872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44" name="Oval 56"/>
            <p:cNvSpPr>
              <a:spLocks noChangeArrowheads="1"/>
            </p:cNvSpPr>
            <p:nvPr/>
          </p:nvSpPr>
          <p:spPr bwMode="auto">
            <a:xfrm>
              <a:off x="4468" y="1872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45" name="Oval 57"/>
            <p:cNvSpPr>
              <a:spLocks noChangeArrowheads="1"/>
            </p:cNvSpPr>
            <p:nvPr/>
          </p:nvSpPr>
          <p:spPr bwMode="auto">
            <a:xfrm>
              <a:off x="4680" y="1872"/>
              <a:ext cx="64" cy="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346" name="Oval 58"/>
            <p:cNvSpPr>
              <a:spLocks noChangeArrowheads="1"/>
            </p:cNvSpPr>
            <p:nvPr/>
          </p:nvSpPr>
          <p:spPr bwMode="auto">
            <a:xfrm>
              <a:off x="2581" y="1872"/>
              <a:ext cx="64" cy="64"/>
            </a:xfrm>
            <a:prstGeom prst="ellips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47" name="Oval 59"/>
            <p:cNvSpPr>
              <a:spLocks noChangeArrowheads="1"/>
            </p:cNvSpPr>
            <p:nvPr/>
          </p:nvSpPr>
          <p:spPr bwMode="auto">
            <a:xfrm>
              <a:off x="2793" y="1872"/>
              <a:ext cx="64" cy="64"/>
            </a:xfrm>
            <a:prstGeom prst="ellips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48" name="Oval 60"/>
            <p:cNvSpPr>
              <a:spLocks noChangeArrowheads="1"/>
            </p:cNvSpPr>
            <p:nvPr/>
          </p:nvSpPr>
          <p:spPr bwMode="auto">
            <a:xfrm>
              <a:off x="2998" y="1695"/>
              <a:ext cx="64" cy="64"/>
            </a:xfrm>
            <a:prstGeom prst="ellips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49" name="Oval 61"/>
            <p:cNvSpPr>
              <a:spLocks noChangeArrowheads="1"/>
            </p:cNvSpPr>
            <p:nvPr/>
          </p:nvSpPr>
          <p:spPr bwMode="auto">
            <a:xfrm>
              <a:off x="3210" y="1610"/>
              <a:ext cx="64" cy="64"/>
            </a:xfrm>
            <a:prstGeom prst="ellips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50" name="Oval 62"/>
            <p:cNvSpPr>
              <a:spLocks noChangeArrowheads="1"/>
            </p:cNvSpPr>
            <p:nvPr/>
          </p:nvSpPr>
          <p:spPr bwMode="auto">
            <a:xfrm>
              <a:off x="3422" y="1872"/>
              <a:ext cx="64" cy="64"/>
            </a:xfrm>
            <a:prstGeom prst="ellips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51" name="Oval 63"/>
            <p:cNvSpPr>
              <a:spLocks noChangeArrowheads="1"/>
            </p:cNvSpPr>
            <p:nvPr/>
          </p:nvSpPr>
          <p:spPr bwMode="auto">
            <a:xfrm>
              <a:off x="3634" y="2135"/>
              <a:ext cx="64" cy="64"/>
            </a:xfrm>
            <a:prstGeom prst="ellips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52" name="Oval 64"/>
            <p:cNvSpPr>
              <a:spLocks noChangeArrowheads="1"/>
            </p:cNvSpPr>
            <p:nvPr/>
          </p:nvSpPr>
          <p:spPr bwMode="auto">
            <a:xfrm>
              <a:off x="3839" y="2050"/>
              <a:ext cx="64" cy="63"/>
            </a:xfrm>
            <a:prstGeom prst="ellips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53" name="Oval 65"/>
            <p:cNvSpPr>
              <a:spLocks noChangeArrowheads="1"/>
            </p:cNvSpPr>
            <p:nvPr/>
          </p:nvSpPr>
          <p:spPr bwMode="auto">
            <a:xfrm>
              <a:off x="4051" y="1872"/>
              <a:ext cx="64" cy="64"/>
            </a:xfrm>
            <a:prstGeom prst="ellips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54" name="Oval 66"/>
            <p:cNvSpPr>
              <a:spLocks noChangeArrowheads="1"/>
            </p:cNvSpPr>
            <p:nvPr/>
          </p:nvSpPr>
          <p:spPr bwMode="auto">
            <a:xfrm>
              <a:off x="4263" y="1872"/>
              <a:ext cx="64" cy="64"/>
            </a:xfrm>
            <a:prstGeom prst="ellips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55" name="Oval 67"/>
            <p:cNvSpPr>
              <a:spLocks noChangeArrowheads="1"/>
            </p:cNvSpPr>
            <p:nvPr/>
          </p:nvSpPr>
          <p:spPr bwMode="auto">
            <a:xfrm>
              <a:off x="4468" y="1872"/>
              <a:ext cx="64" cy="64"/>
            </a:xfrm>
            <a:prstGeom prst="ellips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56" name="Oval 68"/>
            <p:cNvSpPr>
              <a:spLocks noChangeArrowheads="1"/>
            </p:cNvSpPr>
            <p:nvPr/>
          </p:nvSpPr>
          <p:spPr bwMode="auto">
            <a:xfrm>
              <a:off x="4680" y="1872"/>
              <a:ext cx="64" cy="64"/>
            </a:xfrm>
            <a:prstGeom prst="ellips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57" name="Line 69"/>
            <p:cNvSpPr>
              <a:spLocks noChangeShapeType="1"/>
            </p:cNvSpPr>
            <p:nvPr/>
          </p:nvSpPr>
          <p:spPr bwMode="auto">
            <a:xfrm>
              <a:off x="2609" y="1901"/>
              <a:ext cx="1" cy="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58" name="Line 70"/>
            <p:cNvSpPr>
              <a:spLocks noChangeShapeType="1"/>
            </p:cNvSpPr>
            <p:nvPr/>
          </p:nvSpPr>
          <p:spPr bwMode="auto">
            <a:xfrm>
              <a:off x="2821" y="1901"/>
              <a:ext cx="1" cy="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59" name="Line 71"/>
            <p:cNvSpPr>
              <a:spLocks noChangeShapeType="1"/>
            </p:cNvSpPr>
            <p:nvPr/>
          </p:nvSpPr>
          <p:spPr bwMode="auto">
            <a:xfrm flipV="1">
              <a:off x="3026" y="1723"/>
              <a:ext cx="1" cy="178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60" name="Line 72"/>
            <p:cNvSpPr>
              <a:spLocks noChangeShapeType="1"/>
            </p:cNvSpPr>
            <p:nvPr/>
          </p:nvSpPr>
          <p:spPr bwMode="auto">
            <a:xfrm flipV="1">
              <a:off x="3238" y="1638"/>
              <a:ext cx="1" cy="263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61" name="Line 73"/>
            <p:cNvSpPr>
              <a:spLocks noChangeShapeType="1"/>
            </p:cNvSpPr>
            <p:nvPr/>
          </p:nvSpPr>
          <p:spPr bwMode="auto">
            <a:xfrm>
              <a:off x="3450" y="1901"/>
              <a:ext cx="1" cy="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62" name="Line 74"/>
            <p:cNvSpPr>
              <a:spLocks noChangeShapeType="1"/>
            </p:cNvSpPr>
            <p:nvPr/>
          </p:nvSpPr>
          <p:spPr bwMode="auto">
            <a:xfrm>
              <a:off x="3662" y="1901"/>
              <a:ext cx="1" cy="262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63" name="Line 75"/>
            <p:cNvSpPr>
              <a:spLocks noChangeShapeType="1"/>
            </p:cNvSpPr>
            <p:nvPr/>
          </p:nvSpPr>
          <p:spPr bwMode="auto">
            <a:xfrm>
              <a:off x="3867" y="1901"/>
              <a:ext cx="1" cy="177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64" name="Line 76"/>
            <p:cNvSpPr>
              <a:spLocks noChangeShapeType="1"/>
            </p:cNvSpPr>
            <p:nvPr/>
          </p:nvSpPr>
          <p:spPr bwMode="auto">
            <a:xfrm>
              <a:off x="4079" y="1901"/>
              <a:ext cx="1" cy="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65" name="Line 77"/>
            <p:cNvSpPr>
              <a:spLocks noChangeShapeType="1"/>
            </p:cNvSpPr>
            <p:nvPr/>
          </p:nvSpPr>
          <p:spPr bwMode="auto">
            <a:xfrm>
              <a:off x="4292" y="1901"/>
              <a:ext cx="1" cy="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66" name="Line 78"/>
            <p:cNvSpPr>
              <a:spLocks noChangeShapeType="1"/>
            </p:cNvSpPr>
            <p:nvPr/>
          </p:nvSpPr>
          <p:spPr bwMode="auto">
            <a:xfrm>
              <a:off x="4496" y="1901"/>
              <a:ext cx="1" cy="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67" name="Line 79"/>
            <p:cNvSpPr>
              <a:spLocks noChangeShapeType="1"/>
            </p:cNvSpPr>
            <p:nvPr/>
          </p:nvSpPr>
          <p:spPr bwMode="auto">
            <a:xfrm>
              <a:off x="4708" y="1901"/>
              <a:ext cx="1" cy="1"/>
            </a:xfrm>
            <a:prstGeom prst="line">
              <a:avLst/>
            </a:pr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68" name="Rectangle 80"/>
            <p:cNvSpPr>
              <a:spLocks noChangeArrowheads="1"/>
            </p:cNvSpPr>
            <p:nvPr/>
          </p:nvSpPr>
          <p:spPr bwMode="auto">
            <a:xfrm>
              <a:off x="2828" y="1383"/>
              <a:ext cx="42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2369" name="Rectangle 81"/>
            <p:cNvSpPr>
              <a:spLocks noChangeArrowheads="1"/>
            </p:cNvSpPr>
            <p:nvPr/>
          </p:nvSpPr>
          <p:spPr bwMode="auto">
            <a:xfrm>
              <a:off x="2878" y="1390"/>
              <a:ext cx="318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times" charset="0"/>
                </a:rPr>
                <a:t>(n) + 1.5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2370" name="Rectangle 82"/>
            <p:cNvSpPr>
              <a:spLocks noChangeArrowheads="1"/>
            </p:cNvSpPr>
            <p:nvPr/>
          </p:nvSpPr>
          <p:spPr bwMode="auto">
            <a:xfrm>
              <a:off x="3238" y="1383"/>
              <a:ext cx="41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3288" y="1390"/>
              <a:ext cx="420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times" charset="0"/>
                </a:rPr>
                <a:t>(n - 1) - 1.5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3768" y="1383"/>
              <a:ext cx="41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3818" y="1390"/>
              <a:ext cx="303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times" charset="0"/>
                </a:rPr>
                <a:t>(n - 3) - 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4171" y="1383"/>
              <a:ext cx="42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4221" y="1390"/>
              <a:ext cx="226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times" charset="0"/>
                </a:rPr>
                <a:t>(n - 4)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3627" y="2404"/>
              <a:ext cx="47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200">
                  <a:solidFill>
                    <a:srgbClr val="000000"/>
                  </a:solidFill>
                  <a:latin typeface="times" charset="0"/>
                </a:rPr>
                <a:t>n</a:t>
              </a:r>
              <a:endParaRPr lang="en-GB" sz="2400">
                <a:latin typeface="Times New Roman" pitchFamily="18" charset="0"/>
              </a:endParaRPr>
            </a:p>
          </p:txBody>
        </p:sp>
      </p:grp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205163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SG"/>
          </a:p>
        </p:txBody>
      </p:sp>
      <p:pic>
        <p:nvPicPr>
          <p:cNvPr id="2" name="59611050">
            <a:hlinkClick r:id="" action="ppaction://media"/>
            <a:extLst>
              <a:ext uri="{FF2B5EF4-FFF2-40B4-BE49-F238E27FC236}">
                <a16:creationId xmlns:a16="http://schemas.microsoft.com/office/drawing/2014/main" id="{93F73A13-9D5B-4D8F-BC92-15B382925ED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61350" y="6102350"/>
            <a:ext cx="487363" cy="48736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4171" y="6446595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Official (Open), Non-sensitive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962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274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73397C-6B96-4BDF-A003-6DD29802E250}" type="slidenum">
              <a:rPr lang="en-GB" smtClean="0"/>
              <a:pPr eaLnBrk="1" hangingPunct="1"/>
              <a:t>12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604448" cy="114300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Examples of discrete-time signals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7920038" cy="1223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GB" sz="16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Combination of unit step function: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x(n)=u(n) – u(n – 5)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3205163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SG"/>
          </a:p>
        </p:txBody>
      </p:sp>
      <p:sp>
        <p:nvSpPr>
          <p:cNvPr id="13318" name="Rectangle 87"/>
          <p:cNvSpPr>
            <a:spLocks noChangeArrowheads="1"/>
          </p:cNvSpPr>
          <p:nvPr/>
        </p:nvSpPr>
        <p:spPr bwMode="auto">
          <a:xfrm>
            <a:off x="3205163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SG"/>
          </a:p>
        </p:txBody>
      </p:sp>
      <p:pic>
        <p:nvPicPr>
          <p:cNvPr id="88152" name="Picture 8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852738"/>
            <a:ext cx="5832475" cy="29273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23587" y="5417403"/>
            <a:ext cx="6436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n=0, x(0) = u(0) – u(0 - 5) = u(0) – u(-5)=1 – 0 = 1</a:t>
            </a:r>
          </a:p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n=5, x(5) = u(5) – u(5 - 5) = u(5)-u(0)= 1 -1 =0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4932039" y="3881607"/>
            <a:ext cx="89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u(5)=0</a:t>
            </a:r>
          </a:p>
        </p:txBody>
      </p:sp>
      <p:pic>
        <p:nvPicPr>
          <p:cNvPr id="4" name="59611054">
            <a:hlinkClick r:id="" action="ppaction://media"/>
            <a:extLst>
              <a:ext uri="{FF2B5EF4-FFF2-40B4-BE49-F238E27FC236}">
                <a16:creationId xmlns:a16="http://schemas.microsoft.com/office/drawing/2014/main" id="{EEE964FC-789B-416F-ABEF-B6C9BC3F705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235950" y="6065838"/>
            <a:ext cx="487363" cy="48736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Official (Open), Non-sensitive 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5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841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2127A49-4BB5-4581-B72D-91F052857604}" type="slidenum">
              <a:rPr lang="en-GB" smtClean="0"/>
              <a:pPr eaLnBrk="1" hangingPunct="1"/>
              <a:t>13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65332" y="188640"/>
            <a:ext cx="8316416" cy="114300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Examples of discrete-time signals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96925" y="2243138"/>
            <a:ext cx="1257300" cy="48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	u(n)</a:t>
            </a:r>
          </a:p>
        </p:txBody>
      </p:sp>
      <p:graphicFrame>
        <p:nvGraphicFramePr>
          <p:cNvPr id="61528" name="Object 8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44888" y="2051050"/>
          <a:ext cx="51403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7" name="Visio" r:id="rId7" imgW="5853244" imgH="1187369" progId="Visio.Drawing.6">
                  <p:embed/>
                </p:oleObj>
              </mc:Choice>
              <mc:Fallback>
                <p:oleObj name="Visio" r:id="rId7" imgW="5853244" imgH="118736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2051050"/>
                        <a:ext cx="5140325" cy="1050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3205163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SG"/>
          </a:p>
        </p:txBody>
      </p:sp>
      <p:sp>
        <p:nvSpPr>
          <p:cNvPr id="14343" name="Rectangle 86"/>
          <p:cNvSpPr>
            <a:spLocks noChangeArrowheads="1"/>
          </p:cNvSpPr>
          <p:nvPr/>
        </p:nvSpPr>
        <p:spPr bwMode="auto">
          <a:xfrm>
            <a:off x="3205163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SG"/>
          </a:p>
        </p:txBody>
      </p:sp>
      <p:graphicFrame>
        <p:nvGraphicFramePr>
          <p:cNvPr id="61530" name="Object 9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24263" y="3430588"/>
          <a:ext cx="490537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8" name="Visio" r:id="rId9" imgW="5819287" imgH="1202864" progId="Visio.Drawing.6">
                  <p:embed/>
                </p:oleObj>
              </mc:Choice>
              <mc:Fallback>
                <p:oleObj name="Visio" r:id="rId9" imgW="5819287" imgH="120286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3430588"/>
                        <a:ext cx="4905375" cy="1020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92"/>
          <p:cNvSpPr>
            <a:spLocks noChangeArrowheads="1"/>
          </p:cNvSpPr>
          <p:nvPr/>
        </p:nvSpPr>
        <p:spPr bwMode="auto">
          <a:xfrm>
            <a:off x="611188" y="3860800"/>
            <a:ext cx="1258887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sz="240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u(n </a:t>
            </a:r>
            <a:r>
              <a:rPr lang="en-GB" sz="2400">
                <a:solidFill>
                  <a:schemeClr val="bg2">
                    <a:lumMod val="25000"/>
                  </a:schemeClr>
                </a:solidFill>
                <a:cs typeface="Arial" pitchFamily="34" charset="0"/>
                <a:sym typeface="Symbol" pitchFamily="18" charset="2"/>
              </a:rPr>
              <a:t>–</a:t>
            </a:r>
            <a:r>
              <a:rPr lang="en-GB" sz="240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 5)</a:t>
            </a:r>
          </a:p>
        </p:txBody>
      </p:sp>
      <p:graphicFrame>
        <p:nvGraphicFramePr>
          <p:cNvPr id="61533" name="Object 93"/>
          <p:cNvGraphicFramePr>
            <a:graphicFrameLocks noChangeAspect="1"/>
          </p:cNvGraphicFramePr>
          <p:nvPr/>
        </p:nvGraphicFramePr>
        <p:xfrm>
          <a:off x="3563938" y="5157788"/>
          <a:ext cx="46990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9" name="Visio" r:id="rId11" imgW="6109366" imgH="1229530" progId="Visio.Drawing.6">
                  <p:embed/>
                </p:oleObj>
              </mc:Choice>
              <mc:Fallback>
                <p:oleObj name="Visio" r:id="rId11" imgW="6109366" imgH="122953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157788"/>
                        <a:ext cx="4699000" cy="954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Rectangle 94"/>
          <p:cNvSpPr>
            <a:spLocks noChangeArrowheads="1"/>
          </p:cNvSpPr>
          <p:nvPr/>
        </p:nvSpPr>
        <p:spPr bwMode="auto">
          <a:xfrm>
            <a:off x="493518" y="5021421"/>
            <a:ext cx="3024584" cy="576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x(n)= u(n)-u(n 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  <a:sym typeface="Symbol" pitchFamily="18" charset="2"/>
              </a:rPr>
              <a:t>–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 5)</a:t>
            </a:r>
          </a:p>
          <a:p>
            <a:pPr marL="342900" indent="-342900">
              <a:spcBef>
                <a:spcPct val="20000"/>
              </a:spcBef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       =[1,1,1,1,1]</a:t>
            </a:r>
          </a:p>
        </p:txBody>
      </p:sp>
      <p:pic>
        <p:nvPicPr>
          <p:cNvPr id="2" name="59611059">
            <a:hlinkClick r:id="" action="ppaction://media"/>
            <a:extLst>
              <a:ext uri="{FF2B5EF4-FFF2-40B4-BE49-F238E27FC236}">
                <a16:creationId xmlns:a16="http://schemas.microsoft.com/office/drawing/2014/main" id="{E19374AC-6248-4F49-8F69-01BC42D01A2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8504238" y="6310313"/>
            <a:ext cx="487362" cy="48736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23509" y="105936"/>
            <a:ext cx="1420491" cy="32311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85292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462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A25F5F6-6856-4923-BE59-6ABA9A97F5C0}" type="slidenum">
              <a:rPr lang="en-GB" smtClean="0"/>
              <a:pPr eaLnBrk="1" hangingPunct="1"/>
              <a:t>14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73835" y="116632"/>
            <a:ext cx="8136904" cy="114300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Examples of discrete-time signals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48" y="1516062"/>
            <a:ext cx="8280600" cy="2272959"/>
          </a:xfrm>
        </p:spPr>
        <p:txBody>
          <a:bodyPr/>
          <a:lstStyle/>
          <a:p>
            <a:pPr eaLnBrk="1" hangingPunct="1"/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sinusoidal function:</a:t>
            </a:r>
          </a:p>
          <a:p>
            <a:pPr algn="ctr" eaLnBrk="1" hangingPunct="1">
              <a:buFontTx/>
              <a:buNone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y(n) = cos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</a:t>
            </a:r>
            <a:r>
              <a:rPr lang="en-GB" sz="3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(n – 2)u(n – 2)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205163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SG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628" y="3789021"/>
            <a:ext cx="567504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59611097">
            <a:hlinkClick r:id="" action="ppaction://media"/>
            <a:extLst>
              <a:ext uri="{FF2B5EF4-FFF2-40B4-BE49-F238E27FC236}">
                <a16:creationId xmlns:a16="http://schemas.microsoft.com/office/drawing/2014/main" id="{7015B701-DF33-4196-9070-06F749520EC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45488" y="6091238"/>
            <a:ext cx="487362" cy="48736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69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102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51A25FB-B252-43A0-9569-40FA725CC0F6}" type="slidenum">
              <a:rPr lang="en-GB" smtClean="0"/>
              <a:pPr eaLnBrk="1" hangingPunct="1"/>
              <a:t>15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76672"/>
            <a:ext cx="8229600" cy="61595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Discrete-time systems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tabLst>
                <a:tab pos="2090738" algn="r"/>
                <a:tab pos="5529263" algn="l"/>
              </a:tabLst>
            </a:pPr>
            <a:r>
              <a:rPr lang="en-GB" dirty="0"/>
              <a:t>		</a:t>
            </a:r>
            <a:r>
              <a:rPr lang="en-GB" dirty="0">
                <a:solidFill>
                  <a:srgbClr val="FF9900"/>
                </a:solidFill>
              </a:rPr>
              <a:t>x(n)	y(n)</a:t>
            </a:r>
          </a:p>
          <a:p>
            <a:pPr eaLnBrk="1" hangingPunct="1">
              <a:buFontTx/>
              <a:buNone/>
              <a:tabLst>
                <a:tab pos="2090738" algn="r"/>
                <a:tab pos="5529263" algn="l"/>
              </a:tabLst>
            </a:pPr>
            <a:endParaRPr lang="en-GB" dirty="0"/>
          </a:p>
          <a:p>
            <a:pPr eaLnBrk="1" hangingPunct="1">
              <a:buFontTx/>
              <a:buNone/>
              <a:tabLst>
                <a:tab pos="2090738" algn="r"/>
                <a:tab pos="5529263" algn="l"/>
              </a:tabLst>
            </a:pPr>
            <a:endParaRPr lang="en-GB" dirty="0"/>
          </a:p>
          <a:p>
            <a:pPr eaLnBrk="1" hangingPunct="1">
              <a:tabLst>
                <a:tab pos="2090738" algn="r"/>
                <a:tab pos="5529263" algn="l"/>
              </a:tabLst>
            </a:pPr>
            <a:endParaRPr lang="en-GB" dirty="0">
              <a:cs typeface="Times New Roman" pitchFamily="18" charset="0"/>
            </a:endParaRPr>
          </a:p>
          <a:p>
            <a:pPr eaLnBrk="1" hangingPunct="1">
              <a:tabLst>
                <a:tab pos="2090738" algn="r"/>
                <a:tab pos="5529263" algn="l"/>
              </a:tabLst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system, y(n), is usually a linear function of the input of the system, x(n). </a:t>
            </a:r>
          </a:p>
          <a:p>
            <a:pPr algn="ctr" eaLnBrk="1" hangingPunct="1">
              <a:buFontTx/>
              <a:buNone/>
              <a:tabLst>
                <a:tab pos="2090738" algn="r"/>
                <a:tab pos="5529263" algn="l"/>
              </a:tabLst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	y(n) = f { x(n) } </a:t>
            </a:r>
          </a:p>
          <a:p>
            <a:pPr eaLnBrk="1" hangingPunct="1">
              <a:buFontTx/>
              <a:buNone/>
              <a:tabLst>
                <a:tab pos="2090738" algn="r"/>
                <a:tab pos="5529263" algn="l"/>
              </a:tabLst>
            </a:pPr>
            <a:endParaRPr lang="en-GB" dirty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352800" y="2667000"/>
            <a:ext cx="15240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2400">
                <a:solidFill>
                  <a:srgbClr val="FF9900"/>
                </a:solidFill>
              </a:rPr>
              <a:t>system</a:t>
            </a: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743200" y="2895600"/>
            <a:ext cx="6096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4876800" y="2895600"/>
            <a:ext cx="6096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pic>
        <p:nvPicPr>
          <p:cNvPr id="16392" name="Picture 11" descr="signal3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05038"/>
            <a:ext cx="1895475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2" descr="signal4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276475"/>
            <a:ext cx="182245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59611123">
            <a:hlinkClick r:id="" action="ppaction://media"/>
            <a:extLst>
              <a:ext uri="{FF2B5EF4-FFF2-40B4-BE49-F238E27FC236}">
                <a16:creationId xmlns:a16="http://schemas.microsoft.com/office/drawing/2014/main" id="{26893798-3AB9-47C2-A93B-21778A9EEFF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418513" y="6016625"/>
            <a:ext cx="487362" cy="48736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358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9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C8CFA77-E6C8-4555-B865-AEF9C9451FD3}" type="slidenum">
              <a:rPr lang="en-GB" smtClean="0"/>
              <a:pPr eaLnBrk="1" hangingPunct="1"/>
              <a:t>16</a:t>
            </a:fld>
            <a:endParaRPr lang="en-GB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606" y="469084"/>
            <a:ext cx="8229600" cy="61595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equation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529185"/>
            <a:ext cx="8507413" cy="5068465"/>
          </a:xfrm>
        </p:spPr>
        <p:txBody>
          <a:bodyPr/>
          <a:lstStyle/>
          <a:p>
            <a:pPr algn="just" eaLnBrk="1" hangingPunct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x(n) and y(n) is usually in the form of:</a:t>
            </a:r>
          </a:p>
          <a:p>
            <a:pPr algn="just" eaLnBrk="1" hangingPunct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y(n) =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baseline="-30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x(n) + b</a:t>
            </a:r>
            <a:r>
              <a:rPr lang="en-GB" baseline="-30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x(n – 1) + b</a:t>
            </a:r>
            <a:r>
              <a:rPr lang="en-GB" baseline="-30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x(n – 2) + …. </a:t>
            </a:r>
          </a:p>
          <a:p>
            <a:pPr algn="ctr" eaLnBrk="1" hangingPunct="1">
              <a:buFontTx/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a</a:t>
            </a:r>
            <a:r>
              <a:rPr lang="en-GB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y(n – 1) + a</a:t>
            </a:r>
            <a:r>
              <a:rPr lang="en-GB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y(n – 2) + …. </a:t>
            </a:r>
          </a:p>
          <a:p>
            <a:pPr eaLnBrk="1" hangingPunct="1">
              <a:buFontTx/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baseline="-30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GB" baseline="-30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GB" baseline="-30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…. and 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GB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….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constants. </a:t>
            </a:r>
          </a:p>
          <a:p>
            <a:pPr eaLnBrk="1" hangingPunct="1">
              <a:buFontTx/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equation is called the </a:t>
            </a:r>
            <a:r>
              <a:rPr lang="en-GB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equation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83970" name="Line 2"/>
          <p:cNvSpPr>
            <a:spLocks noChangeShapeType="1"/>
          </p:cNvSpPr>
          <p:nvPr/>
        </p:nvSpPr>
        <p:spPr bwMode="auto">
          <a:xfrm>
            <a:off x="395288" y="2748839"/>
            <a:ext cx="8497887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83971" name="Line 3"/>
          <p:cNvSpPr>
            <a:spLocks noChangeShapeType="1"/>
          </p:cNvSpPr>
          <p:nvPr/>
        </p:nvSpPr>
        <p:spPr bwMode="auto">
          <a:xfrm>
            <a:off x="8886190" y="2748839"/>
            <a:ext cx="0" cy="15128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395288" y="4293096"/>
            <a:ext cx="8497887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395288" y="2780208"/>
            <a:ext cx="0" cy="15128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pic>
        <p:nvPicPr>
          <p:cNvPr id="2" name="59611128">
            <a:hlinkClick r:id="" action="ppaction://media"/>
            <a:extLst>
              <a:ext uri="{FF2B5EF4-FFF2-40B4-BE49-F238E27FC236}">
                <a16:creationId xmlns:a16="http://schemas.microsoft.com/office/drawing/2014/main" id="{43996A32-75B1-4DD9-B849-B34C0B29B26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07400" y="6102350"/>
            <a:ext cx="487363" cy="48736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054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3011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83970" grpId="0" animBg="1"/>
      <p:bldP spid="83971" grpId="0" animBg="1"/>
      <p:bldP spid="83973" grpId="0" animBg="1"/>
      <p:bldP spid="839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374ECBC-58A3-40C8-BED0-CF91AC774A3F}" type="slidenum">
              <a:rPr lang="en-GB" smtClean="0"/>
              <a:pPr eaLnBrk="1" hangingPunct="1"/>
              <a:t>17</a:t>
            </a:fld>
            <a:endParaRPr lang="en-GB"/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0" y="3644900"/>
            <a:ext cx="9144000" cy="1944688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5950"/>
          </a:xfrm>
        </p:spPr>
        <p:txBody>
          <a:bodyPr/>
          <a:lstStyle/>
          <a:p>
            <a:pPr eaLnBrk="1" hangingPunct="1"/>
            <a:r>
              <a:rPr lang="en-GB">
                <a:solidFill>
                  <a:srgbClr val="FF9900"/>
                </a:solidFill>
              </a:rPr>
              <a:t>Difference equation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3238"/>
            <a:ext cx="9144000" cy="452596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eaLnBrk="1" hangingPunct="1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GB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coefficients are known, the output of the system, </a:t>
            </a:r>
            <a:r>
              <a:rPr lang="en-GB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y(n)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can be computed for any input, </a:t>
            </a:r>
            <a:r>
              <a:rPr lang="en-GB" sz="320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x(n).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 and b coefficients determine the characteristics of the discrete-time system. </a:t>
            </a:r>
          </a:p>
          <a:p>
            <a:pPr lvl="1" eaLnBrk="1" hangingPunct="1"/>
            <a:r>
              <a:rPr lang="en-GB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low pass filter, high pass filter etc.</a:t>
            </a:r>
          </a:p>
        </p:txBody>
      </p:sp>
      <p:pic>
        <p:nvPicPr>
          <p:cNvPr id="2" name="59611147">
            <a:hlinkClick r:id="" action="ppaction://media"/>
            <a:extLst>
              <a:ext uri="{FF2B5EF4-FFF2-40B4-BE49-F238E27FC236}">
                <a16:creationId xmlns:a16="http://schemas.microsoft.com/office/drawing/2014/main" id="{97F09204-320D-4CC0-A4FF-EAF8FE538AC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29638" y="6310313"/>
            <a:ext cx="487362" cy="48736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48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3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4F75F46-77EB-464F-9B5C-F8C431D7B014}" type="slidenum">
              <a:rPr lang="en-GB" smtClean="0"/>
              <a:pPr eaLnBrk="1" hangingPunct="1"/>
              <a:t>18</a:t>
            </a:fld>
            <a:endParaRPr lang="en-GB"/>
          </a:p>
        </p:txBody>
      </p:sp>
      <p:sp>
        <p:nvSpPr>
          <p:cNvPr id="19459" name="Rectangle 59"/>
          <p:cNvSpPr>
            <a:spLocks noChangeArrowheads="1"/>
          </p:cNvSpPr>
          <p:nvPr/>
        </p:nvSpPr>
        <p:spPr bwMode="auto">
          <a:xfrm>
            <a:off x="755650" y="5084763"/>
            <a:ext cx="6840538" cy="12969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solidFill>
                  <a:srgbClr val="FF9900"/>
                </a:solidFill>
              </a:rPr>
              <a:t>Example – difference equation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89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dirty="0">
                <a:cs typeface="Times New Roman" pitchFamily="18" charset="0"/>
              </a:rPr>
              <a:t>	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that output, y(n) = 0.5x(n) + 0.5x(n – 1), compute y(n) when input, x(n) = d(n) + 2d(n – 1). 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22860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SG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1733550" y="3181350"/>
            <a:ext cx="4572000" cy="18288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2343150" y="3314700"/>
            <a:ext cx="3524250" cy="1028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2343150" y="3314700"/>
            <a:ext cx="3524250" cy="10287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>
            <a:off x="2343150" y="3314700"/>
            <a:ext cx="35242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2343150" y="4343400"/>
            <a:ext cx="35242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 flipV="1">
            <a:off x="5867400" y="3314700"/>
            <a:ext cx="1588" cy="1028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 flipV="1">
            <a:off x="2343150" y="3314700"/>
            <a:ext cx="1588" cy="1028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2343150" y="4343400"/>
            <a:ext cx="35242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 flipV="1">
            <a:off x="2343150" y="3314700"/>
            <a:ext cx="1588" cy="1028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 flipV="1">
            <a:off x="2343150" y="4305300"/>
            <a:ext cx="1588" cy="38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2343150" y="3314700"/>
            <a:ext cx="1588" cy="38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2190750" y="4419600"/>
            <a:ext cx="342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100">
                <a:solidFill>
                  <a:srgbClr val="000000"/>
                </a:solidFill>
                <a:latin typeface="times" charset="0"/>
              </a:rPr>
              <a:t>-1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9475" name="Line 18"/>
          <p:cNvSpPr>
            <a:spLocks noChangeShapeType="1"/>
          </p:cNvSpPr>
          <p:nvPr/>
        </p:nvSpPr>
        <p:spPr bwMode="auto">
          <a:xfrm flipV="1">
            <a:off x="3524250" y="4305300"/>
            <a:ext cx="1588" cy="38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3524250" y="3314700"/>
            <a:ext cx="1588" cy="38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77" name="Rectangle 20"/>
          <p:cNvSpPr>
            <a:spLocks noChangeArrowheads="1"/>
          </p:cNvSpPr>
          <p:nvPr/>
        </p:nvSpPr>
        <p:spPr bwMode="auto">
          <a:xfrm>
            <a:off x="3467100" y="4419600"/>
            <a:ext cx="247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100">
                <a:solidFill>
                  <a:srgbClr val="000000"/>
                </a:solidFill>
                <a:latin typeface="times" charset="0"/>
              </a:rPr>
              <a:t>0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9478" name="Line 21"/>
          <p:cNvSpPr>
            <a:spLocks noChangeShapeType="1"/>
          </p:cNvSpPr>
          <p:nvPr/>
        </p:nvSpPr>
        <p:spPr bwMode="auto">
          <a:xfrm flipV="1">
            <a:off x="4686300" y="4305300"/>
            <a:ext cx="1588" cy="38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4686300" y="3314700"/>
            <a:ext cx="1588" cy="38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80" name="Rectangle 23"/>
          <p:cNvSpPr>
            <a:spLocks noChangeArrowheads="1"/>
          </p:cNvSpPr>
          <p:nvPr/>
        </p:nvSpPr>
        <p:spPr bwMode="auto">
          <a:xfrm>
            <a:off x="4629150" y="4419600"/>
            <a:ext cx="247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100">
                <a:solidFill>
                  <a:srgbClr val="000000"/>
                </a:solidFill>
                <a:latin typeface="times" charset="0"/>
              </a:rPr>
              <a:t>1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 flipV="1">
            <a:off x="5867400" y="4305300"/>
            <a:ext cx="1588" cy="38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5867400" y="3314700"/>
            <a:ext cx="1588" cy="38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83" name="Rectangle 26"/>
          <p:cNvSpPr>
            <a:spLocks noChangeArrowheads="1"/>
          </p:cNvSpPr>
          <p:nvPr/>
        </p:nvSpPr>
        <p:spPr bwMode="auto">
          <a:xfrm>
            <a:off x="5810250" y="4419600"/>
            <a:ext cx="247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100">
                <a:solidFill>
                  <a:srgbClr val="000000"/>
                </a:solidFill>
                <a:latin typeface="times" charset="0"/>
              </a:rPr>
              <a:t>2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>
            <a:off x="2343150" y="4343400"/>
            <a:ext cx="381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 flipH="1">
            <a:off x="5829300" y="4343400"/>
            <a:ext cx="381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86" name="Rectangle 29"/>
          <p:cNvSpPr>
            <a:spLocks noChangeArrowheads="1"/>
          </p:cNvSpPr>
          <p:nvPr/>
        </p:nvSpPr>
        <p:spPr bwMode="auto">
          <a:xfrm>
            <a:off x="2133600" y="4191000"/>
            <a:ext cx="247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100">
                <a:solidFill>
                  <a:srgbClr val="000000"/>
                </a:solidFill>
                <a:latin typeface="times" charset="0"/>
              </a:rPr>
              <a:t>0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9487" name="Line 30"/>
          <p:cNvSpPr>
            <a:spLocks noChangeShapeType="1"/>
          </p:cNvSpPr>
          <p:nvPr/>
        </p:nvSpPr>
        <p:spPr bwMode="auto">
          <a:xfrm>
            <a:off x="2343150" y="3924300"/>
            <a:ext cx="381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88" name="Line 31"/>
          <p:cNvSpPr>
            <a:spLocks noChangeShapeType="1"/>
          </p:cNvSpPr>
          <p:nvPr/>
        </p:nvSpPr>
        <p:spPr bwMode="auto">
          <a:xfrm flipH="1">
            <a:off x="5829300" y="3924300"/>
            <a:ext cx="381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89" name="Rectangle 32"/>
          <p:cNvSpPr>
            <a:spLocks noChangeArrowheads="1"/>
          </p:cNvSpPr>
          <p:nvPr/>
        </p:nvSpPr>
        <p:spPr bwMode="auto">
          <a:xfrm>
            <a:off x="2133600" y="3771900"/>
            <a:ext cx="247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100">
                <a:solidFill>
                  <a:srgbClr val="000000"/>
                </a:solidFill>
                <a:latin typeface="times" charset="0"/>
              </a:rPr>
              <a:t>1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9490" name="Line 33"/>
          <p:cNvSpPr>
            <a:spLocks noChangeShapeType="1"/>
          </p:cNvSpPr>
          <p:nvPr/>
        </p:nvSpPr>
        <p:spPr bwMode="auto">
          <a:xfrm>
            <a:off x="2343150" y="3524250"/>
            <a:ext cx="381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91" name="Line 34"/>
          <p:cNvSpPr>
            <a:spLocks noChangeShapeType="1"/>
          </p:cNvSpPr>
          <p:nvPr/>
        </p:nvSpPr>
        <p:spPr bwMode="auto">
          <a:xfrm flipH="1">
            <a:off x="5829300" y="3524250"/>
            <a:ext cx="381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92" name="Rectangle 35"/>
          <p:cNvSpPr>
            <a:spLocks noChangeArrowheads="1"/>
          </p:cNvSpPr>
          <p:nvPr/>
        </p:nvSpPr>
        <p:spPr bwMode="auto">
          <a:xfrm>
            <a:off x="2133600" y="3371850"/>
            <a:ext cx="247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100">
                <a:solidFill>
                  <a:srgbClr val="000000"/>
                </a:solidFill>
                <a:latin typeface="times" charset="0"/>
              </a:rPr>
              <a:t>2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9493" name="Line 36"/>
          <p:cNvSpPr>
            <a:spLocks noChangeShapeType="1"/>
          </p:cNvSpPr>
          <p:nvPr/>
        </p:nvSpPr>
        <p:spPr bwMode="auto">
          <a:xfrm>
            <a:off x="2343150" y="3314700"/>
            <a:ext cx="35242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94" name="Line 37"/>
          <p:cNvSpPr>
            <a:spLocks noChangeShapeType="1"/>
          </p:cNvSpPr>
          <p:nvPr/>
        </p:nvSpPr>
        <p:spPr bwMode="auto">
          <a:xfrm>
            <a:off x="2343150" y="4343400"/>
            <a:ext cx="35242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95" name="Line 38"/>
          <p:cNvSpPr>
            <a:spLocks noChangeShapeType="1"/>
          </p:cNvSpPr>
          <p:nvPr/>
        </p:nvSpPr>
        <p:spPr bwMode="auto">
          <a:xfrm flipV="1">
            <a:off x="5867400" y="3314700"/>
            <a:ext cx="1588" cy="1028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96" name="Line 39"/>
          <p:cNvSpPr>
            <a:spLocks noChangeShapeType="1"/>
          </p:cNvSpPr>
          <p:nvPr/>
        </p:nvSpPr>
        <p:spPr bwMode="auto">
          <a:xfrm flipV="1">
            <a:off x="2343150" y="3314700"/>
            <a:ext cx="1588" cy="1028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97" name="Oval 40"/>
          <p:cNvSpPr>
            <a:spLocks noChangeArrowheads="1"/>
          </p:cNvSpPr>
          <p:nvPr/>
        </p:nvSpPr>
        <p:spPr bwMode="auto">
          <a:xfrm>
            <a:off x="2305050" y="4305300"/>
            <a:ext cx="57150" cy="57150"/>
          </a:xfrm>
          <a:prstGeom prst="ellips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98" name="Oval 41"/>
          <p:cNvSpPr>
            <a:spLocks noChangeArrowheads="1"/>
          </p:cNvSpPr>
          <p:nvPr/>
        </p:nvSpPr>
        <p:spPr bwMode="auto">
          <a:xfrm>
            <a:off x="3486150" y="3886200"/>
            <a:ext cx="57150" cy="57150"/>
          </a:xfrm>
          <a:prstGeom prst="ellips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499" name="Oval 42"/>
          <p:cNvSpPr>
            <a:spLocks noChangeArrowheads="1"/>
          </p:cNvSpPr>
          <p:nvPr/>
        </p:nvSpPr>
        <p:spPr bwMode="auto">
          <a:xfrm>
            <a:off x="4648200" y="3486150"/>
            <a:ext cx="57150" cy="57150"/>
          </a:xfrm>
          <a:prstGeom prst="ellips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500" name="Oval 43"/>
          <p:cNvSpPr>
            <a:spLocks noChangeArrowheads="1"/>
          </p:cNvSpPr>
          <p:nvPr/>
        </p:nvSpPr>
        <p:spPr bwMode="auto">
          <a:xfrm>
            <a:off x="5829300" y="4305300"/>
            <a:ext cx="57150" cy="57150"/>
          </a:xfrm>
          <a:prstGeom prst="ellips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501" name="Line 44"/>
          <p:cNvSpPr>
            <a:spLocks noChangeShapeType="1"/>
          </p:cNvSpPr>
          <p:nvPr/>
        </p:nvSpPr>
        <p:spPr bwMode="auto">
          <a:xfrm>
            <a:off x="2343150" y="4343400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502" name="Line 45"/>
          <p:cNvSpPr>
            <a:spLocks noChangeShapeType="1"/>
          </p:cNvSpPr>
          <p:nvPr/>
        </p:nvSpPr>
        <p:spPr bwMode="auto">
          <a:xfrm flipV="1">
            <a:off x="3524250" y="3924300"/>
            <a:ext cx="1588" cy="419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503" name="Line 46"/>
          <p:cNvSpPr>
            <a:spLocks noChangeShapeType="1"/>
          </p:cNvSpPr>
          <p:nvPr/>
        </p:nvSpPr>
        <p:spPr bwMode="auto">
          <a:xfrm flipV="1">
            <a:off x="4686300" y="3524250"/>
            <a:ext cx="1588" cy="819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504" name="Line 47"/>
          <p:cNvSpPr>
            <a:spLocks noChangeShapeType="1"/>
          </p:cNvSpPr>
          <p:nvPr/>
        </p:nvSpPr>
        <p:spPr bwMode="auto">
          <a:xfrm>
            <a:off x="5867400" y="4343400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9505" name="Rectangle 48"/>
          <p:cNvSpPr>
            <a:spLocks noChangeArrowheads="1"/>
          </p:cNvSpPr>
          <p:nvPr/>
        </p:nvSpPr>
        <p:spPr bwMode="auto">
          <a:xfrm>
            <a:off x="4019550" y="4762500"/>
            <a:ext cx="247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100">
                <a:solidFill>
                  <a:srgbClr val="000000"/>
                </a:solidFill>
                <a:latin typeface="times" charset="0"/>
              </a:rPr>
              <a:t>n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9506" name="Rectangle 49"/>
          <p:cNvSpPr>
            <a:spLocks noChangeArrowheads="1"/>
          </p:cNvSpPr>
          <p:nvPr/>
        </p:nvSpPr>
        <p:spPr bwMode="auto">
          <a:xfrm rot="-5400000">
            <a:off x="1665288" y="3608388"/>
            <a:ext cx="552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100">
                <a:solidFill>
                  <a:srgbClr val="000000"/>
                </a:solidFill>
                <a:latin typeface="times" charset="0"/>
              </a:rPr>
              <a:t>x(n)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8482" name="Text Box 50"/>
          <p:cNvSpPr txBox="1">
            <a:spLocks noChangeArrowheads="1"/>
          </p:cNvSpPr>
          <p:nvPr/>
        </p:nvSpPr>
        <p:spPr bwMode="auto">
          <a:xfrm>
            <a:off x="755650" y="5157788"/>
            <a:ext cx="67056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cs typeface="Times New Roman" pitchFamily="18" charset="0"/>
              </a:rPr>
              <a:t>When n = 0, y(0) = 0.5x(0) + 0.5x(–1)</a:t>
            </a:r>
          </a:p>
          <a:p>
            <a:pPr eaLnBrk="1" hangingPunct="1">
              <a:spcBef>
                <a:spcPct val="50000"/>
              </a:spcBef>
            </a:pPr>
            <a:r>
              <a:rPr lang="en-GB" sz="2400">
                <a:cs typeface="Times New Roman" pitchFamily="18" charset="0"/>
              </a:rPr>
              <a:t>	= 0.5(1) + 0.5(0) = 0.5</a:t>
            </a:r>
            <a:r>
              <a:rPr lang="en-GB" sz="2400"/>
              <a:t> </a:t>
            </a:r>
          </a:p>
        </p:txBody>
      </p:sp>
      <p:sp>
        <p:nvSpPr>
          <p:cNvPr id="18483" name="Text Box 51"/>
          <p:cNvSpPr txBox="1">
            <a:spLocks noChangeArrowheads="1"/>
          </p:cNvSpPr>
          <p:nvPr/>
        </p:nvSpPr>
        <p:spPr bwMode="auto">
          <a:xfrm>
            <a:off x="755650" y="5157788"/>
            <a:ext cx="6705600" cy="1004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cs typeface="Times New Roman" pitchFamily="18" charset="0"/>
              </a:rPr>
              <a:t>When n = 1, </a:t>
            </a:r>
            <a:r>
              <a:rPr lang="en-GB" sz="2400">
                <a:solidFill>
                  <a:srgbClr val="FFFF00"/>
                </a:solidFill>
                <a:cs typeface="Times New Roman" pitchFamily="18" charset="0"/>
              </a:rPr>
              <a:t>y(1)</a:t>
            </a:r>
            <a:r>
              <a:rPr lang="en-GB" sz="2400">
                <a:cs typeface="Times New Roman" pitchFamily="18" charset="0"/>
              </a:rPr>
              <a:t> = 0.5x(</a:t>
            </a:r>
            <a:r>
              <a:rPr lang="en-GB" sz="2400">
                <a:solidFill>
                  <a:srgbClr val="FFFF00"/>
                </a:solidFill>
                <a:cs typeface="Times New Roman" pitchFamily="18" charset="0"/>
              </a:rPr>
              <a:t>1</a:t>
            </a:r>
            <a:r>
              <a:rPr lang="en-GB" sz="2400">
                <a:cs typeface="Times New Roman" pitchFamily="18" charset="0"/>
              </a:rPr>
              <a:t>) + 0.5x(</a:t>
            </a:r>
            <a:r>
              <a:rPr lang="en-GB" sz="2400">
                <a:solidFill>
                  <a:srgbClr val="FFFF00"/>
                </a:solidFill>
                <a:cs typeface="Times New Roman" pitchFamily="18" charset="0"/>
              </a:rPr>
              <a:t>0</a:t>
            </a:r>
            <a:r>
              <a:rPr lang="en-GB" sz="2400">
                <a:cs typeface="Times New Roman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GB" sz="2400">
                <a:cs typeface="Times New Roman" pitchFamily="18" charset="0"/>
              </a:rPr>
              <a:t>	= 0.5(2) + 0.5(1) = 1.5 </a:t>
            </a:r>
          </a:p>
        </p:txBody>
      </p:sp>
      <p:sp>
        <p:nvSpPr>
          <p:cNvPr id="18485" name="Text Box 53"/>
          <p:cNvSpPr txBox="1">
            <a:spLocks noChangeArrowheads="1"/>
          </p:cNvSpPr>
          <p:nvPr/>
        </p:nvSpPr>
        <p:spPr bwMode="auto">
          <a:xfrm>
            <a:off x="755650" y="5157788"/>
            <a:ext cx="6705600" cy="1004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cs typeface="Times New Roman" pitchFamily="18" charset="0"/>
              </a:rPr>
              <a:t>When n = 2, </a:t>
            </a:r>
            <a:r>
              <a:rPr lang="en-GB" sz="2400">
                <a:solidFill>
                  <a:srgbClr val="FFCC66"/>
                </a:solidFill>
                <a:cs typeface="Times New Roman" pitchFamily="18" charset="0"/>
              </a:rPr>
              <a:t>y(2)</a:t>
            </a:r>
            <a:r>
              <a:rPr lang="en-GB" sz="2400">
                <a:cs typeface="Times New Roman" pitchFamily="18" charset="0"/>
              </a:rPr>
              <a:t> = 0.5x(2) + 0.5x(1)</a:t>
            </a:r>
          </a:p>
          <a:p>
            <a:pPr eaLnBrk="1" hangingPunct="1">
              <a:spcBef>
                <a:spcPct val="50000"/>
              </a:spcBef>
            </a:pPr>
            <a:r>
              <a:rPr lang="en-GB" sz="2400">
                <a:cs typeface="Times New Roman" pitchFamily="18" charset="0"/>
              </a:rPr>
              <a:t>	= 0.5(0) + 0.5(2) = 1 </a:t>
            </a:r>
          </a:p>
        </p:txBody>
      </p:sp>
      <p:sp>
        <p:nvSpPr>
          <p:cNvPr id="18486" name="Text Box 54"/>
          <p:cNvSpPr txBox="1">
            <a:spLocks noChangeArrowheads="1"/>
          </p:cNvSpPr>
          <p:nvPr/>
        </p:nvSpPr>
        <p:spPr bwMode="auto">
          <a:xfrm>
            <a:off x="755650" y="5157788"/>
            <a:ext cx="6705600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n = 2, </a:t>
            </a:r>
            <a:r>
              <a:rPr lang="en-GB" sz="2400" dirty="0">
                <a:solidFill>
                  <a:srgbClr val="FF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y(2)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0.5x(</a:t>
            </a:r>
            <a:r>
              <a:rPr lang="en-GB" sz="2400" dirty="0">
                <a:solidFill>
                  <a:srgbClr val="FF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+ 0.5x(</a:t>
            </a:r>
            <a:r>
              <a:rPr lang="en-GB" sz="2400" dirty="0">
                <a:solidFill>
                  <a:srgbClr val="FF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0.5(0) + 0.5(2) = 1 </a:t>
            </a:r>
          </a:p>
        </p:txBody>
      </p:sp>
      <p:sp>
        <p:nvSpPr>
          <p:cNvPr id="18487" name="Text Box 55"/>
          <p:cNvSpPr txBox="1">
            <a:spLocks noChangeArrowheads="1"/>
          </p:cNvSpPr>
          <p:nvPr/>
        </p:nvSpPr>
        <p:spPr bwMode="auto">
          <a:xfrm>
            <a:off x="6324600" y="2971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dirty="0">
                <a:solidFill>
                  <a:srgbClr val="FF0000"/>
                </a:solidFill>
              </a:rPr>
              <a:t>y(0)=0.5</a:t>
            </a:r>
          </a:p>
        </p:txBody>
      </p:sp>
      <p:sp>
        <p:nvSpPr>
          <p:cNvPr id="18488" name="Text Box 56"/>
          <p:cNvSpPr txBox="1">
            <a:spLocks noChangeArrowheads="1"/>
          </p:cNvSpPr>
          <p:nvPr/>
        </p:nvSpPr>
        <p:spPr bwMode="auto">
          <a:xfrm>
            <a:off x="6324600" y="3352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dirty="0">
                <a:solidFill>
                  <a:srgbClr val="FF0000"/>
                </a:solidFill>
              </a:rPr>
              <a:t>y(1)=1.5</a:t>
            </a:r>
          </a:p>
        </p:txBody>
      </p:sp>
      <p:sp>
        <p:nvSpPr>
          <p:cNvPr id="18489" name="Text Box 57"/>
          <p:cNvSpPr txBox="1">
            <a:spLocks noChangeArrowheads="1"/>
          </p:cNvSpPr>
          <p:nvPr/>
        </p:nvSpPr>
        <p:spPr bwMode="auto">
          <a:xfrm>
            <a:off x="6324600" y="3733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FFC000"/>
                </a:solidFill>
              </a:rPr>
              <a:t>y(2)=1</a:t>
            </a:r>
          </a:p>
        </p:txBody>
      </p:sp>
      <p:sp>
        <p:nvSpPr>
          <p:cNvPr id="18490" name="Text Box 58"/>
          <p:cNvSpPr txBox="1">
            <a:spLocks noChangeArrowheads="1"/>
          </p:cNvSpPr>
          <p:nvPr/>
        </p:nvSpPr>
        <p:spPr bwMode="auto">
          <a:xfrm>
            <a:off x="6324600" y="4114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dirty="0">
                <a:solidFill>
                  <a:srgbClr val="00B050"/>
                </a:solidFill>
              </a:rPr>
              <a:t>y(3)=0</a:t>
            </a:r>
          </a:p>
        </p:txBody>
      </p:sp>
      <p:sp>
        <p:nvSpPr>
          <p:cNvPr id="18492" name="Line 60"/>
          <p:cNvSpPr>
            <a:spLocks noChangeShapeType="1"/>
          </p:cNvSpPr>
          <p:nvPr/>
        </p:nvSpPr>
        <p:spPr bwMode="auto">
          <a:xfrm flipV="1">
            <a:off x="4117575" y="4502586"/>
            <a:ext cx="1610521" cy="638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8493" name="Line 61"/>
          <p:cNvSpPr>
            <a:spLocks noChangeShapeType="1"/>
          </p:cNvSpPr>
          <p:nvPr/>
        </p:nvSpPr>
        <p:spPr bwMode="auto">
          <a:xfrm flipH="1" flipV="1">
            <a:off x="4722812" y="3625785"/>
            <a:ext cx="650876" cy="1457389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3029984" y="349277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x(0)=1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39648" y="2656959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x(0)=</a:t>
            </a:r>
            <a:r>
              <a:rPr lang="en-GB" dirty="0">
                <a:latin typeface="Symbol" pitchFamily="18" charset="2"/>
                <a:cs typeface="Times New Roman" pitchFamily="18" charset="0"/>
              </a:rPr>
              <a:t> d</a:t>
            </a:r>
            <a:r>
              <a:rPr lang="en-GB" dirty="0">
                <a:cs typeface="Times New Roman" pitchFamily="18" charset="0"/>
              </a:rPr>
              <a:t>(0) + 2</a:t>
            </a:r>
            <a:r>
              <a:rPr lang="en-GB" dirty="0">
                <a:latin typeface="Symbol" pitchFamily="18" charset="2"/>
                <a:cs typeface="Times New Roman" pitchFamily="18" charset="0"/>
              </a:rPr>
              <a:t>d</a:t>
            </a:r>
            <a:r>
              <a:rPr lang="en-GB" dirty="0">
                <a:cs typeface="Times New Roman" pitchFamily="18" charset="0"/>
              </a:rPr>
              <a:t>(0 – 1)=1</a:t>
            </a:r>
            <a:r>
              <a:rPr lang="en-GB" dirty="0"/>
              <a:t> </a:t>
            </a:r>
            <a:endParaRPr lang="en-SG" dirty="0"/>
          </a:p>
        </p:txBody>
      </p:sp>
      <p:pic>
        <p:nvPicPr>
          <p:cNvPr id="2" name="59611172">
            <a:hlinkClick r:id="" action="ppaction://media"/>
            <a:extLst>
              <a:ext uri="{FF2B5EF4-FFF2-40B4-BE49-F238E27FC236}">
                <a16:creationId xmlns:a16="http://schemas.microsoft.com/office/drawing/2014/main" id="{AF0662A5-59CA-4FDF-B5D9-AA9D38369A44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99438" y="5919788"/>
            <a:ext cx="487362" cy="4873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386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8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8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1178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8482" grpId="0" autoUpdateAnimBg="0"/>
      <p:bldP spid="18483" grpId="0" animBg="1" autoUpdateAnimBg="0"/>
      <p:bldP spid="18485" grpId="0" animBg="1" autoUpdateAnimBg="0"/>
      <p:bldP spid="18486" grpId="0" animBg="1" autoUpdateAnimBg="0"/>
      <p:bldP spid="18487" grpId="0" autoUpdateAnimBg="0"/>
      <p:bldP spid="18488" grpId="0" autoUpdateAnimBg="0"/>
      <p:bldP spid="18489" grpId="0" autoUpdateAnimBg="0"/>
      <p:bldP spid="18490" grpId="0" autoUpdateAnimBg="0"/>
      <p:bldP spid="18492" grpId="0" animBg="1"/>
      <p:bldP spid="18492" grpId="1" animBg="1"/>
      <p:bldP spid="18493" grpId="0" animBg="1"/>
      <p:bldP spid="1849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0788272-50D0-4132-992E-87247BC202B5}" type="slidenum">
              <a:rPr lang="en-GB" smtClean="0"/>
              <a:pPr eaLnBrk="1" hangingPunct="1"/>
              <a:t>19</a:t>
            </a:fld>
            <a:endParaRPr lang="en-GB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– difference equation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sequence: </a:t>
            </a:r>
          </a:p>
          <a:p>
            <a:pPr eaLnBrk="1" hangingPunct="1">
              <a:buFontTx/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y(n) = 0.5d(n) + 1.5d(n – 1) + d(n – 2) 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286000" y="2509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SG"/>
          </a:p>
        </p:txBody>
      </p:sp>
      <p:grpSp>
        <p:nvGrpSpPr>
          <p:cNvPr id="19512" name="Group 56"/>
          <p:cNvGrpSpPr>
            <a:grpSpLocks/>
          </p:cNvGrpSpPr>
          <p:nvPr/>
        </p:nvGrpSpPr>
        <p:grpSpPr bwMode="auto">
          <a:xfrm>
            <a:off x="612648" y="3419477"/>
            <a:ext cx="7559752" cy="2889831"/>
            <a:chOff x="804" y="1933"/>
            <a:chExt cx="3074" cy="1580"/>
          </a:xfrm>
          <a:solidFill>
            <a:schemeClr val="bg1"/>
          </a:solidFill>
        </p:grpSpPr>
        <p:sp>
          <p:nvSpPr>
            <p:cNvPr id="20487" name="Rectangle 6"/>
            <p:cNvSpPr>
              <a:spLocks noChangeArrowheads="1"/>
            </p:cNvSpPr>
            <p:nvPr/>
          </p:nvSpPr>
          <p:spPr bwMode="auto">
            <a:xfrm>
              <a:off x="804" y="1933"/>
              <a:ext cx="3074" cy="1577"/>
            </a:xfrm>
            <a:prstGeom prst="rect">
              <a:avLst/>
            </a:prstGeom>
            <a:grpFill/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488" name="Rectangle 7"/>
            <p:cNvSpPr>
              <a:spLocks noChangeArrowheads="1"/>
            </p:cNvSpPr>
            <p:nvPr/>
          </p:nvSpPr>
          <p:spPr bwMode="auto">
            <a:xfrm>
              <a:off x="1214" y="2146"/>
              <a:ext cx="2369" cy="8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489" name="Rectangle 8"/>
            <p:cNvSpPr>
              <a:spLocks noChangeArrowheads="1"/>
            </p:cNvSpPr>
            <p:nvPr/>
          </p:nvSpPr>
          <p:spPr bwMode="auto">
            <a:xfrm>
              <a:off x="1214" y="2146"/>
              <a:ext cx="2369" cy="828"/>
            </a:xfrm>
            <a:prstGeom prst="rect">
              <a:avLst/>
            </a:prstGeom>
            <a:grpFill/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1214" y="2146"/>
              <a:ext cx="2369" cy="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1214" y="2974"/>
              <a:ext cx="2369" cy="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 flipV="1">
              <a:off x="3583" y="2146"/>
              <a:ext cx="1" cy="82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 flipV="1">
              <a:off x="1214" y="2146"/>
              <a:ext cx="1" cy="82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1214" y="2974"/>
              <a:ext cx="2369" cy="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 flipV="1">
              <a:off x="1214" y="2146"/>
              <a:ext cx="1" cy="82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496" name="Line 15"/>
            <p:cNvSpPr>
              <a:spLocks noChangeShapeType="1"/>
            </p:cNvSpPr>
            <p:nvPr/>
          </p:nvSpPr>
          <p:spPr bwMode="auto">
            <a:xfrm flipV="1">
              <a:off x="1214" y="2944"/>
              <a:ext cx="1" cy="3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497" name="Line 16"/>
            <p:cNvSpPr>
              <a:spLocks noChangeShapeType="1"/>
            </p:cNvSpPr>
            <p:nvPr/>
          </p:nvSpPr>
          <p:spPr bwMode="auto">
            <a:xfrm>
              <a:off x="1214" y="2146"/>
              <a:ext cx="1" cy="3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498" name="Rectangle 17"/>
            <p:cNvSpPr>
              <a:spLocks noChangeArrowheads="1"/>
            </p:cNvSpPr>
            <p:nvPr/>
          </p:nvSpPr>
          <p:spPr bwMode="auto">
            <a:xfrm>
              <a:off x="1111" y="3035"/>
              <a:ext cx="149" cy="2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>
                  <a:solidFill>
                    <a:srgbClr val="000000"/>
                  </a:solidFill>
                  <a:latin typeface="times" charset="0"/>
                </a:rPr>
                <a:t>-1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0499" name="Line 18"/>
            <p:cNvSpPr>
              <a:spLocks noChangeShapeType="1"/>
            </p:cNvSpPr>
            <p:nvPr/>
          </p:nvSpPr>
          <p:spPr bwMode="auto">
            <a:xfrm flipV="1">
              <a:off x="1803" y="2944"/>
              <a:ext cx="1" cy="3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00" name="Line 19"/>
            <p:cNvSpPr>
              <a:spLocks noChangeShapeType="1"/>
            </p:cNvSpPr>
            <p:nvPr/>
          </p:nvSpPr>
          <p:spPr bwMode="auto">
            <a:xfrm>
              <a:off x="1803" y="2146"/>
              <a:ext cx="1" cy="3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01" name="Rectangle 20"/>
            <p:cNvSpPr>
              <a:spLocks noChangeArrowheads="1"/>
            </p:cNvSpPr>
            <p:nvPr/>
          </p:nvSpPr>
          <p:spPr bwMode="auto">
            <a:xfrm>
              <a:off x="1765" y="3035"/>
              <a:ext cx="92" cy="2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0502" name="Line 21"/>
            <p:cNvSpPr>
              <a:spLocks noChangeShapeType="1"/>
            </p:cNvSpPr>
            <p:nvPr/>
          </p:nvSpPr>
          <p:spPr bwMode="auto">
            <a:xfrm flipV="1">
              <a:off x="2405" y="2944"/>
              <a:ext cx="1" cy="3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03" name="Line 22"/>
            <p:cNvSpPr>
              <a:spLocks noChangeShapeType="1"/>
            </p:cNvSpPr>
            <p:nvPr/>
          </p:nvSpPr>
          <p:spPr bwMode="auto">
            <a:xfrm>
              <a:off x="2405" y="2146"/>
              <a:ext cx="1" cy="3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04" name="Rectangle 23"/>
            <p:cNvSpPr>
              <a:spLocks noChangeArrowheads="1"/>
            </p:cNvSpPr>
            <p:nvPr/>
          </p:nvSpPr>
          <p:spPr bwMode="auto">
            <a:xfrm>
              <a:off x="2367" y="3035"/>
              <a:ext cx="92" cy="2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0505" name="Line 24"/>
            <p:cNvSpPr>
              <a:spLocks noChangeShapeType="1"/>
            </p:cNvSpPr>
            <p:nvPr/>
          </p:nvSpPr>
          <p:spPr bwMode="auto">
            <a:xfrm flipV="1">
              <a:off x="2994" y="2944"/>
              <a:ext cx="1" cy="3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06" name="Line 25"/>
            <p:cNvSpPr>
              <a:spLocks noChangeShapeType="1"/>
            </p:cNvSpPr>
            <p:nvPr/>
          </p:nvSpPr>
          <p:spPr bwMode="auto">
            <a:xfrm>
              <a:off x="2994" y="2146"/>
              <a:ext cx="1" cy="3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07" name="Rectangle 26"/>
            <p:cNvSpPr>
              <a:spLocks noChangeArrowheads="1"/>
            </p:cNvSpPr>
            <p:nvPr/>
          </p:nvSpPr>
          <p:spPr bwMode="auto">
            <a:xfrm>
              <a:off x="2956" y="3035"/>
              <a:ext cx="93" cy="2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0508" name="Line 27"/>
            <p:cNvSpPr>
              <a:spLocks noChangeShapeType="1"/>
            </p:cNvSpPr>
            <p:nvPr/>
          </p:nvSpPr>
          <p:spPr bwMode="auto">
            <a:xfrm flipV="1">
              <a:off x="3583" y="2944"/>
              <a:ext cx="1" cy="3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09" name="Line 28"/>
            <p:cNvSpPr>
              <a:spLocks noChangeShapeType="1"/>
            </p:cNvSpPr>
            <p:nvPr/>
          </p:nvSpPr>
          <p:spPr bwMode="auto">
            <a:xfrm>
              <a:off x="3583" y="2146"/>
              <a:ext cx="1" cy="3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10" name="Rectangle 29"/>
            <p:cNvSpPr>
              <a:spLocks noChangeArrowheads="1"/>
            </p:cNvSpPr>
            <p:nvPr/>
          </p:nvSpPr>
          <p:spPr bwMode="auto">
            <a:xfrm>
              <a:off x="3545" y="3035"/>
              <a:ext cx="93" cy="2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>
                  <a:solidFill>
                    <a:srgbClr val="000000"/>
                  </a:solidFill>
                  <a:latin typeface="times" charset="0"/>
                </a:rPr>
                <a:t>3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0511" name="Line 30"/>
            <p:cNvSpPr>
              <a:spLocks noChangeShapeType="1"/>
            </p:cNvSpPr>
            <p:nvPr/>
          </p:nvSpPr>
          <p:spPr bwMode="auto">
            <a:xfrm>
              <a:off x="1214" y="2974"/>
              <a:ext cx="25" cy="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12" name="Line 31"/>
            <p:cNvSpPr>
              <a:spLocks noChangeShapeType="1"/>
            </p:cNvSpPr>
            <p:nvPr/>
          </p:nvSpPr>
          <p:spPr bwMode="auto">
            <a:xfrm flipH="1">
              <a:off x="3558" y="2974"/>
              <a:ext cx="25" cy="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13" name="Rectangle 32"/>
            <p:cNvSpPr>
              <a:spLocks noChangeArrowheads="1"/>
            </p:cNvSpPr>
            <p:nvPr/>
          </p:nvSpPr>
          <p:spPr bwMode="auto">
            <a:xfrm>
              <a:off x="1073" y="2851"/>
              <a:ext cx="93" cy="2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0514" name="Line 33"/>
            <p:cNvSpPr>
              <a:spLocks noChangeShapeType="1"/>
            </p:cNvSpPr>
            <p:nvPr/>
          </p:nvSpPr>
          <p:spPr bwMode="auto">
            <a:xfrm>
              <a:off x="1214" y="2560"/>
              <a:ext cx="25" cy="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15" name="Line 34"/>
            <p:cNvSpPr>
              <a:spLocks noChangeShapeType="1"/>
            </p:cNvSpPr>
            <p:nvPr/>
          </p:nvSpPr>
          <p:spPr bwMode="auto">
            <a:xfrm flipH="1">
              <a:off x="3558" y="2560"/>
              <a:ext cx="25" cy="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16" name="Rectangle 35"/>
            <p:cNvSpPr>
              <a:spLocks noChangeArrowheads="1"/>
            </p:cNvSpPr>
            <p:nvPr/>
          </p:nvSpPr>
          <p:spPr bwMode="auto">
            <a:xfrm>
              <a:off x="1073" y="2438"/>
              <a:ext cx="93" cy="2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0517" name="Line 36"/>
            <p:cNvSpPr>
              <a:spLocks noChangeShapeType="1"/>
            </p:cNvSpPr>
            <p:nvPr/>
          </p:nvSpPr>
          <p:spPr bwMode="auto">
            <a:xfrm>
              <a:off x="1214" y="2146"/>
              <a:ext cx="25" cy="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18" name="Line 37"/>
            <p:cNvSpPr>
              <a:spLocks noChangeShapeType="1"/>
            </p:cNvSpPr>
            <p:nvPr/>
          </p:nvSpPr>
          <p:spPr bwMode="auto">
            <a:xfrm flipH="1">
              <a:off x="3558" y="2146"/>
              <a:ext cx="25" cy="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19" name="Rectangle 38"/>
            <p:cNvSpPr>
              <a:spLocks noChangeArrowheads="1"/>
            </p:cNvSpPr>
            <p:nvPr/>
          </p:nvSpPr>
          <p:spPr bwMode="auto">
            <a:xfrm>
              <a:off x="1073" y="2024"/>
              <a:ext cx="93" cy="2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0520" name="Line 39"/>
            <p:cNvSpPr>
              <a:spLocks noChangeShapeType="1"/>
            </p:cNvSpPr>
            <p:nvPr/>
          </p:nvSpPr>
          <p:spPr bwMode="auto">
            <a:xfrm>
              <a:off x="1214" y="2146"/>
              <a:ext cx="2369" cy="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21" name="Line 40"/>
            <p:cNvSpPr>
              <a:spLocks noChangeShapeType="1"/>
            </p:cNvSpPr>
            <p:nvPr/>
          </p:nvSpPr>
          <p:spPr bwMode="auto">
            <a:xfrm>
              <a:off x="1214" y="2974"/>
              <a:ext cx="2369" cy="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22" name="Line 41"/>
            <p:cNvSpPr>
              <a:spLocks noChangeShapeType="1"/>
            </p:cNvSpPr>
            <p:nvPr/>
          </p:nvSpPr>
          <p:spPr bwMode="auto">
            <a:xfrm flipV="1">
              <a:off x="3583" y="2146"/>
              <a:ext cx="1" cy="82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23" name="Line 42"/>
            <p:cNvSpPr>
              <a:spLocks noChangeShapeType="1"/>
            </p:cNvSpPr>
            <p:nvPr/>
          </p:nvSpPr>
          <p:spPr bwMode="auto">
            <a:xfrm flipV="1">
              <a:off x="1214" y="2146"/>
              <a:ext cx="1" cy="82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24" name="Oval 43"/>
            <p:cNvSpPr>
              <a:spLocks noChangeArrowheads="1"/>
            </p:cNvSpPr>
            <p:nvPr/>
          </p:nvSpPr>
          <p:spPr bwMode="auto">
            <a:xfrm>
              <a:off x="1188" y="2944"/>
              <a:ext cx="39" cy="46"/>
            </a:xfrm>
            <a:prstGeom prst="ellipse">
              <a:avLst/>
            </a:prstGeom>
            <a:grp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25" name="Oval 44"/>
            <p:cNvSpPr>
              <a:spLocks noChangeArrowheads="1"/>
            </p:cNvSpPr>
            <p:nvPr/>
          </p:nvSpPr>
          <p:spPr bwMode="auto">
            <a:xfrm>
              <a:off x="1777" y="2744"/>
              <a:ext cx="39" cy="46"/>
            </a:xfrm>
            <a:prstGeom prst="ellipse">
              <a:avLst/>
            </a:prstGeom>
            <a:grp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26" name="Oval 45"/>
            <p:cNvSpPr>
              <a:spLocks noChangeArrowheads="1"/>
            </p:cNvSpPr>
            <p:nvPr/>
          </p:nvSpPr>
          <p:spPr bwMode="auto">
            <a:xfrm>
              <a:off x="2379" y="2330"/>
              <a:ext cx="39" cy="46"/>
            </a:xfrm>
            <a:prstGeom prst="ellipse">
              <a:avLst/>
            </a:prstGeom>
            <a:grp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27" name="Oval 46"/>
            <p:cNvSpPr>
              <a:spLocks noChangeArrowheads="1"/>
            </p:cNvSpPr>
            <p:nvPr/>
          </p:nvSpPr>
          <p:spPr bwMode="auto">
            <a:xfrm>
              <a:off x="2969" y="2530"/>
              <a:ext cx="38" cy="45"/>
            </a:xfrm>
            <a:prstGeom prst="ellipse">
              <a:avLst/>
            </a:prstGeom>
            <a:grp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28" name="Oval 47"/>
            <p:cNvSpPr>
              <a:spLocks noChangeArrowheads="1"/>
            </p:cNvSpPr>
            <p:nvPr/>
          </p:nvSpPr>
          <p:spPr bwMode="auto">
            <a:xfrm>
              <a:off x="3558" y="2944"/>
              <a:ext cx="38" cy="46"/>
            </a:xfrm>
            <a:prstGeom prst="ellipse">
              <a:avLst/>
            </a:prstGeom>
            <a:grp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29" name="Line 48"/>
            <p:cNvSpPr>
              <a:spLocks noChangeShapeType="1"/>
            </p:cNvSpPr>
            <p:nvPr/>
          </p:nvSpPr>
          <p:spPr bwMode="auto">
            <a:xfrm>
              <a:off x="1214" y="2974"/>
              <a:ext cx="1" cy="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30" name="Line 49"/>
            <p:cNvSpPr>
              <a:spLocks noChangeShapeType="1"/>
            </p:cNvSpPr>
            <p:nvPr/>
          </p:nvSpPr>
          <p:spPr bwMode="auto">
            <a:xfrm flipV="1">
              <a:off x="1803" y="2775"/>
              <a:ext cx="1" cy="19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31" name="Line 50"/>
            <p:cNvSpPr>
              <a:spLocks noChangeShapeType="1"/>
            </p:cNvSpPr>
            <p:nvPr/>
          </p:nvSpPr>
          <p:spPr bwMode="auto">
            <a:xfrm flipV="1">
              <a:off x="2405" y="2361"/>
              <a:ext cx="1" cy="61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32" name="Line 51"/>
            <p:cNvSpPr>
              <a:spLocks noChangeShapeType="1"/>
            </p:cNvSpPr>
            <p:nvPr/>
          </p:nvSpPr>
          <p:spPr bwMode="auto">
            <a:xfrm flipV="1">
              <a:off x="2994" y="2560"/>
              <a:ext cx="1" cy="41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33" name="Line 52"/>
            <p:cNvSpPr>
              <a:spLocks noChangeShapeType="1"/>
            </p:cNvSpPr>
            <p:nvPr/>
          </p:nvSpPr>
          <p:spPr bwMode="auto">
            <a:xfrm>
              <a:off x="3583" y="2974"/>
              <a:ext cx="1" cy="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534" name="Rectangle 53"/>
            <p:cNvSpPr>
              <a:spLocks noChangeArrowheads="1"/>
            </p:cNvSpPr>
            <p:nvPr/>
          </p:nvSpPr>
          <p:spPr bwMode="auto">
            <a:xfrm>
              <a:off x="2341" y="3311"/>
              <a:ext cx="93" cy="2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>
                  <a:solidFill>
                    <a:srgbClr val="000000"/>
                  </a:solidFill>
                  <a:latin typeface="times" charset="0"/>
                </a:rPr>
                <a:t>n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0535" name="Rectangle 54"/>
            <p:cNvSpPr>
              <a:spLocks noChangeArrowheads="1"/>
            </p:cNvSpPr>
            <p:nvPr/>
          </p:nvSpPr>
          <p:spPr bwMode="auto">
            <a:xfrm rot="-5400000">
              <a:off x="772" y="2513"/>
              <a:ext cx="289" cy="2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>
                  <a:solidFill>
                    <a:srgbClr val="000000"/>
                  </a:solidFill>
                  <a:latin typeface="times" charset="0"/>
                </a:rPr>
                <a:t>y(n)</a:t>
              </a:r>
              <a:endParaRPr lang="en-GB" sz="2400">
                <a:latin typeface="Times New Roman" pitchFamily="18" charset="0"/>
              </a:endParaRPr>
            </a:p>
          </p:txBody>
        </p:sp>
      </p:grpSp>
      <p:pic>
        <p:nvPicPr>
          <p:cNvPr id="2" name="59611213">
            <a:hlinkClick r:id="" action="ppaction://media"/>
            <a:extLst>
              <a:ext uri="{FF2B5EF4-FFF2-40B4-BE49-F238E27FC236}">
                <a16:creationId xmlns:a16="http://schemas.microsoft.com/office/drawing/2014/main" id="{F6C9674B-87AF-4316-B0BD-A5446AFC8F6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16625"/>
            <a:ext cx="487363" cy="48736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89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556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4D4CB2-4D08-4601-B2C4-5D540F9A9352}" type="slidenum">
              <a:rPr lang="en-GB" smtClean="0"/>
              <a:pPr eaLnBrk="1" hangingPunct="1"/>
              <a:t>2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 digital signals and systems mathematically.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517" y="1705976"/>
            <a:ext cx="81534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chapter, students should: </a:t>
            </a:r>
          </a:p>
          <a:p>
            <a:pPr eaLnBrk="1" hangingPunct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examples of discrete-time signals and how they can be represented.</a:t>
            </a:r>
          </a:p>
          <a:p>
            <a:pPr eaLnBrk="1" hangingPunct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how difference equations are used to model digital systems.</a:t>
            </a:r>
          </a:p>
          <a:p>
            <a:pPr eaLnBrk="1" hangingPunct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how digital networks are used to describe difference equations.</a:t>
            </a:r>
          </a:p>
          <a:p>
            <a:pPr eaLnBrk="1" hangingPunct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the concepts of linearity and time-invariance.</a:t>
            </a:r>
          </a:p>
          <a:p>
            <a:pPr eaLnBrk="1" hangingPunct="1"/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AN02089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891" y="5457825"/>
            <a:ext cx="97313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59610620">
            <a:hlinkClick r:id="" action="ppaction://media"/>
            <a:extLst>
              <a:ext uri="{FF2B5EF4-FFF2-40B4-BE49-F238E27FC236}">
                <a16:creationId xmlns:a16="http://schemas.microsoft.com/office/drawing/2014/main" id="{FEABF6BF-ECDA-4BE7-9CFF-10F143DDBDB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894513" y="5992813"/>
            <a:ext cx="487362" cy="48736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9401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9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3B93C2C-6C52-4EEC-93E6-9398AB3084B8}" type="slidenum">
              <a:rPr lang="en-GB" smtClean="0"/>
              <a:pPr eaLnBrk="1" hangingPunct="1"/>
              <a:t>20</a:t>
            </a:fld>
            <a:endParaRPr lang="en-GB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– difference equation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641208" cy="5102225"/>
          </a:xfrm>
        </p:spPr>
        <p:txBody>
          <a:bodyPr/>
          <a:lstStyle/>
          <a:p>
            <a:pPr eaLnBrk="1" hangingPunct="1">
              <a:buFontTx/>
              <a:buNone/>
              <a:tabLst>
                <a:tab pos="663575" algn="l"/>
              </a:tabLs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method:</a:t>
            </a:r>
          </a:p>
          <a:p>
            <a:pPr eaLnBrk="1" hangingPunct="1">
              <a:buFontTx/>
              <a:buNone/>
              <a:tabLst>
                <a:tab pos="663575" algn="l"/>
              </a:tabLst>
            </a:pPr>
            <a:r>
              <a:rPr lang="en-GB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there is no feedback!)</a:t>
            </a:r>
          </a:p>
          <a:p>
            <a:pPr eaLnBrk="1" hangingPunct="1">
              <a:buFontTx/>
              <a:buNone/>
              <a:tabLst>
                <a:tab pos="663575" algn="l"/>
              </a:tabLst>
            </a:pPr>
            <a:endParaRPr lang="en-GB" sz="1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  <a:tabLst>
                <a:tab pos="663575" algn="l"/>
              </a:tabLs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y(n) = 0.5x(n) + 0.5x(n – 1)</a:t>
            </a:r>
          </a:p>
          <a:p>
            <a:pPr algn="just" eaLnBrk="1" hangingPunct="1">
              <a:buFontTx/>
              <a:buNone/>
              <a:tabLst>
                <a:tab pos="663575" algn="l"/>
              </a:tabLs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= 0.5 </a:t>
            </a:r>
            <a:r>
              <a:rPr lang="en-GB" dirty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{d(n) + 2d(n – 1)}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+ 0.5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{d(n – 1) + 2d(n – 2)}</a:t>
            </a:r>
          </a:p>
          <a:p>
            <a:pPr algn="just" eaLnBrk="1" hangingPunct="1">
              <a:buFontTx/>
              <a:buNone/>
              <a:tabLst>
                <a:tab pos="663575" algn="l"/>
              </a:tabLst>
            </a:pPr>
            <a:endParaRPr lang="en-GB" dirty="0">
              <a:solidFill>
                <a:srgbClr val="CCFF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tabLst>
                <a:tab pos="663575" algn="l"/>
              </a:tabLst>
            </a:pPr>
            <a:r>
              <a:rPr lang="en-GB" dirty="0">
                <a:solidFill>
                  <a:srgbClr val="FF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0.5d(n) + 1.5d(n – 1) + d(n – 2)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283968" y="1497013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 dirty="0">
                <a:solidFill>
                  <a:srgbClr val="FFCC66"/>
                </a:solidFill>
              </a:rPr>
              <a:t>x(n)= </a:t>
            </a:r>
            <a:r>
              <a:rPr lang="en-GB" sz="2400" b="1" dirty="0">
                <a:solidFill>
                  <a:srgbClr val="FFCC66"/>
                </a:solidFill>
                <a:latin typeface="Symbol" pitchFamily="18" charset="2"/>
              </a:rPr>
              <a:t>d</a:t>
            </a:r>
            <a:r>
              <a:rPr lang="en-GB" sz="2400" b="1" dirty="0">
                <a:solidFill>
                  <a:srgbClr val="FFCC66"/>
                </a:solidFill>
              </a:rPr>
              <a:t>(n) + 2 </a:t>
            </a:r>
            <a:r>
              <a:rPr lang="en-GB" sz="2400" b="1" dirty="0">
                <a:solidFill>
                  <a:srgbClr val="FFCC66"/>
                </a:solidFill>
                <a:latin typeface="Symbol" pitchFamily="18" charset="2"/>
              </a:rPr>
              <a:t>d</a:t>
            </a:r>
            <a:r>
              <a:rPr lang="en-GB" sz="2400" b="1" dirty="0">
                <a:solidFill>
                  <a:srgbClr val="FFCC66"/>
                </a:solidFill>
              </a:rPr>
              <a:t>(n – 1)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2626840" y="1989137"/>
            <a:ext cx="1945160" cy="720725"/>
          </a:xfrm>
          <a:prstGeom prst="line">
            <a:avLst/>
          </a:prstGeom>
          <a:noFill/>
          <a:ln w="38100">
            <a:solidFill>
              <a:srgbClr val="FFCC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076825" y="1989138"/>
            <a:ext cx="3744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 dirty="0">
                <a:solidFill>
                  <a:schemeClr val="accent5">
                    <a:lumMod val="75000"/>
                  </a:schemeClr>
                </a:solidFill>
              </a:rPr>
              <a:t>x(n-1)= </a:t>
            </a:r>
            <a:r>
              <a:rPr lang="en-GB" sz="2400" b="1" dirty="0">
                <a:solidFill>
                  <a:schemeClr val="accent5">
                    <a:lumMod val="75000"/>
                  </a:schemeClr>
                </a:solidFill>
                <a:latin typeface="Symbol" pitchFamily="18" charset="2"/>
              </a:rPr>
              <a:t>d</a:t>
            </a:r>
            <a:r>
              <a:rPr lang="en-GB" sz="2400" b="1" dirty="0">
                <a:solidFill>
                  <a:schemeClr val="accent5">
                    <a:lumMod val="75000"/>
                  </a:schemeClr>
                </a:solidFill>
              </a:rPr>
              <a:t>(n-1) + 2 </a:t>
            </a:r>
            <a:r>
              <a:rPr lang="en-GB" sz="2400" b="1" dirty="0">
                <a:solidFill>
                  <a:schemeClr val="accent5">
                    <a:lumMod val="75000"/>
                  </a:schemeClr>
                </a:solidFill>
                <a:latin typeface="Symbol" pitchFamily="18" charset="2"/>
              </a:rPr>
              <a:t>d</a:t>
            </a:r>
            <a:r>
              <a:rPr lang="en-GB" sz="2400" b="1" dirty="0">
                <a:solidFill>
                  <a:schemeClr val="accent5">
                    <a:lumMod val="75000"/>
                  </a:schemeClr>
                </a:solidFill>
              </a:rPr>
              <a:t>(n – 2)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>
            <a:off x="4572000" y="2420938"/>
            <a:ext cx="1800225" cy="43180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1907704" y="2708274"/>
            <a:ext cx="719137" cy="720725"/>
          </a:xfrm>
          <a:prstGeom prst="ellipse">
            <a:avLst/>
          </a:prstGeom>
          <a:noFill/>
          <a:ln w="38100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2987824" y="2709863"/>
            <a:ext cx="1655763" cy="6477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59611237">
            <a:hlinkClick r:id="" action="ppaction://media"/>
            <a:extLst>
              <a:ext uri="{FF2B5EF4-FFF2-40B4-BE49-F238E27FC236}">
                <a16:creationId xmlns:a16="http://schemas.microsoft.com/office/drawing/2014/main" id="{6E062CA3-0F18-40E8-A340-C673CD51B13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61350" y="6029325"/>
            <a:ext cx="487363" cy="48736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49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7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0484" grpId="0"/>
      <p:bldP spid="20485" grpId="0" animBg="1"/>
      <p:bldP spid="20486" grpId="0"/>
      <p:bldP spid="20487" grpId="0" animBg="1"/>
      <p:bldP spid="20488" grpId="0" animBg="1"/>
      <p:bldP spid="204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1A21A5C-79C7-43D8-A069-D8107A3286B2}" type="slidenum">
              <a:rPr lang="en-GB" smtClean="0"/>
              <a:pPr eaLnBrk="1" hangingPunct="1"/>
              <a:t>21</a:t>
            </a:fld>
            <a:endParaRPr lang="en-GB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229600" cy="61595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networks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2092325" algn="r"/>
              </a:tabLst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equation is made up of 3 basic mathematical operation:</a:t>
            </a:r>
          </a:p>
          <a:p>
            <a:pPr marL="914400" lvl="1" indent="-457200" eaLnBrk="1" hangingPunct="1">
              <a:buFont typeface="Wingdings" pitchFamily="2" charset="2"/>
              <a:buAutoNum type="arabicPeriod"/>
              <a:tabLst>
                <a:tab pos="2092325" algn="r"/>
              </a:tabLst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</a:p>
          <a:p>
            <a:pPr marL="914400" lvl="1" indent="-457200" eaLnBrk="1" hangingPunct="1">
              <a:buFont typeface="Wingdings" pitchFamily="2" charset="2"/>
              <a:buAutoNum type="arabicPeriod"/>
              <a:tabLst>
                <a:tab pos="2092325" algn="r"/>
              </a:tabLst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</a:p>
          <a:p>
            <a:pPr marL="914400" lvl="1" indent="-457200" eaLnBrk="1" hangingPunct="1">
              <a:buFont typeface="Wingdings" pitchFamily="2" charset="2"/>
              <a:buAutoNum type="arabicPeriod"/>
              <a:tabLst>
                <a:tab pos="2092325" algn="r"/>
              </a:tabLst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</a:p>
          <a:p>
            <a:pPr marL="457200" lvl="1" indent="0" eaLnBrk="1" hangingPunct="1">
              <a:buNone/>
              <a:tabLst>
                <a:tab pos="2092325" algn="r"/>
              </a:tabLst>
            </a:pPr>
            <a:endParaRPr lang="en-GB" dirty="0"/>
          </a:p>
          <a:p>
            <a:pPr marL="457200" indent="-457200" eaLnBrk="1" hangingPunct="1">
              <a:buFontTx/>
              <a:buNone/>
              <a:tabLst>
                <a:tab pos="2092325" algn="r"/>
              </a:tabLst>
            </a:pPr>
            <a:r>
              <a:rPr lang="en-GB" dirty="0"/>
              <a:t>	</a:t>
            </a:r>
            <a:r>
              <a:rPr lang="en-GB" sz="2800" dirty="0">
                <a:cs typeface="Times New Roman" pitchFamily="18" charset="0"/>
              </a:rPr>
              <a:t>y(n) = a</a:t>
            </a:r>
            <a:r>
              <a:rPr lang="en-GB" sz="2800" baseline="-30000" dirty="0">
                <a:cs typeface="Times New Roman" pitchFamily="18" charset="0"/>
              </a:rPr>
              <a:t>0</a:t>
            </a:r>
            <a:r>
              <a:rPr lang="en-GB" sz="2800" dirty="0">
                <a:cs typeface="Times New Roman" pitchFamily="18" charset="0"/>
              </a:rPr>
              <a:t>x(n) + a</a:t>
            </a:r>
            <a:r>
              <a:rPr lang="en-GB" sz="2800" baseline="-30000" dirty="0">
                <a:cs typeface="Times New Roman" pitchFamily="18" charset="0"/>
              </a:rPr>
              <a:t>1</a:t>
            </a:r>
            <a:r>
              <a:rPr lang="en-GB" sz="2800" dirty="0">
                <a:cs typeface="Times New Roman" pitchFamily="18" charset="0"/>
              </a:rPr>
              <a:t>x(n – 1) + a</a:t>
            </a:r>
            <a:r>
              <a:rPr lang="en-GB" sz="2800" baseline="-30000" dirty="0">
                <a:cs typeface="Times New Roman" pitchFamily="18" charset="0"/>
              </a:rPr>
              <a:t>2</a:t>
            </a:r>
            <a:r>
              <a:rPr lang="en-GB" sz="2800" dirty="0">
                <a:cs typeface="Times New Roman" pitchFamily="18" charset="0"/>
              </a:rPr>
              <a:t>x(n – 2) +</a:t>
            </a:r>
            <a:r>
              <a:rPr lang="en-GB" dirty="0">
                <a:cs typeface="Times New Roman" pitchFamily="18" charset="0"/>
              </a:rPr>
              <a:t> ….</a:t>
            </a:r>
            <a:r>
              <a:rPr lang="en-GB" dirty="0"/>
              <a:t> </a:t>
            </a:r>
          </a:p>
          <a:p>
            <a:pPr marL="457200" indent="-457200" eaLnBrk="1" hangingPunct="1">
              <a:buFontTx/>
              <a:buNone/>
              <a:tabLst>
                <a:tab pos="2092325" algn="r"/>
              </a:tabLst>
            </a:pPr>
            <a:endParaRPr lang="en-GB" dirty="0"/>
          </a:p>
          <a:p>
            <a:pPr marL="457200" indent="-457200" eaLnBrk="1" hangingPunct="1">
              <a:buFontTx/>
              <a:buNone/>
              <a:tabLst>
                <a:tab pos="2092325" algn="r"/>
              </a:tabLst>
            </a:pPr>
            <a:r>
              <a:rPr lang="en-GB" dirty="0"/>
              <a:t>		</a:t>
            </a:r>
          </a:p>
        </p:txBody>
      </p:sp>
      <p:sp>
        <p:nvSpPr>
          <p:cNvPr id="22533" name="AutoShape 4"/>
          <p:cNvSpPr>
            <a:spLocks/>
          </p:cNvSpPr>
          <p:nvPr/>
        </p:nvSpPr>
        <p:spPr bwMode="auto">
          <a:xfrm rot="-5400000">
            <a:off x="2428528" y="5165725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34" name="AutoShape 5"/>
          <p:cNvSpPr>
            <a:spLocks/>
          </p:cNvSpPr>
          <p:nvPr/>
        </p:nvSpPr>
        <p:spPr bwMode="auto">
          <a:xfrm rot="-5400000">
            <a:off x="6105128" y="5110808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35" name="AutoShape 6"/>
          <p:cNvSpPr>
            <a:spLocks/>
          </p:cNvSpPr>
          <p:nvPr/>
        </p:nvSpPr>
        <p:spPr bwMode="auto">
          <a:xfrm rot="-5400000">
            <a:off x="4818880" y="5356225"/>
            <a:ext cx="228600" cy="457200"/>
          </a:xfrm>
          <a:prstGeom prst="leftBrace">
            <a:avLst>
              <a:gd name="adj1" fmla="val 16667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403350" y="5805488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dirty="0">
                <a:solidFill>
                  <a:srgbClr val="FF9900"/>
                </a:solidFill>
              </a:rPr>
              <a:t>Multiplication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940425" y="573405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dirty="0">
                <a:solidFill>
                  <a:srgbClr val="FF9900"/>
                </a:solidFill>
              </a:rPr>
              <a:t>Delay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284663" y="573405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dirty="0">
                <a:solidFill>
                  <a:srgbClr val="FF9900"/>
                </a:solidFill>
              </a:rPr>
              <a:t>Addition</a:t>
            </a:r>
          </a:p>
        </p:txBody>
      </p:sp>
      <p:pic>
        <p:nvPicPr>
          <p:cNvPr id="2" name="59611264">
            <a:hlinkClick r:id="" action="ppaction://media"/>
            <a:extLst>
              <a:ext uri="{FF2B5EF4-FFF2-40B4-BE49-F238E27FC236}">
                <a16:creationId xmlns:a16="http://schemas.microsoft.com/office/drawing/2014/main" id="{8DA8EE39-8D26-4846-BC12-58CD4B170BE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200775"/>
            <a:ext cx="487363" cy="48736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19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578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1511" grpId="0"/>
      <p:bldP spid="21512" grpId="0"/>
      <p:bldP spid="215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03C62E8-F0B9-41C9-8FBD-4642F0A4C195}" type="slidenum">
              <a:rPr lang="en-GB" smtClean="0"/>
              <a:pPr eaLnBrk="1" hangingPunct="1"/>
              <a:t>22</a:t>
            </a:fld>
            <a:endParaRPr lang="en-GB"/>
          </a:p>
        </p:txBody>
      </p:sp>
      <p:sp>
        <p:nvSpPr>
          <p:cNvPr id="23555" name="Rectangle 24"/>
          <p:cNvSpPr>
            <a:spLocks noChangeArrowheads="1"/>
          </p:cNvSpPr>
          <p:nvPr/>
        </p:nvSpPr>
        <p:spPr bwMode="auto">
          <a:xfrm>
            <a:off x="827088" y="3141663"/>
            <a:ext cx="7561262" cy="30956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network shows difference equation in a diagrammatic form. </a:t>
            </a:r>
          </a:p>
          <a:p>
            <a:pPr marL="457200" indent="-457200" eaLnBrk="1" hangingPunct="1"/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basic components in digital networks:</a:t>
            </a:r>
          </a:p>
          <a:p>
            <a:pPr marL="457200" indent="-457200" eaLnBrk="1" hangingPunct="1">
              <a:buFontTx/>
              <a:buNone/>
            </a:pPr>
            <a:endParaRPr lang="en-GB" sz="2400" dirty="0">
              <a:cs typeface="Times New Roman" pitchFamily="18" charset="0"/>
            </a:endParaRPr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GB" sz="2400" dirty="0">
                <a:solidFill>
                  <a:schemeClr val="tx1"/>
                </a:solidFill>
                <a:cs typeface="Times New Roman" pitchFamily="18" charset="0"/>
              </a:rPr>
              <a:t>Multiplier</a:t>
            </a:r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endParaRPr lang="en-GB" sz="2400" dirty="0">
              <a:solidFill>
                <a:schemeClr val="tx1"/>
              </a:solidFill>
              <a:cs typeface="Times New Roman" pitchFamily="18" charset="0"/>
            </a:endParaRPr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GB" sz="2400" dirty="0">
                <a:solidFill>
                  <a:schemeClr val="tx1"/>
                </a:solidFill>
                <a:cs typeface="Times New Roman" pitchFamily="18" charset="0"/>
              </a:rPr>
              <a:t>Adder</a:t>
            </a:r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endParaRPr lang="en-GB" sz="2400" dirty="0">
              <a:cs typeface="Times New Roman" pitchFamily="18" charset="0"/>
            </a:endParaRPr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GB" sz="2400" dirty="0">
                <a:solidFill>
                  <a:schemeClr val="tx1"/>
                </a:solidFill>
                <a:cs typeface="Times New Roman" pitchFamily="18" charset="0"/>
              </a:rPr>
              <a:t>Delay</a:t>
            </a:r>
          </a:p>
        </p:txBody>
      </p:sp>
      <p:sp>
        <p:nvSpPr>
          <p:cNvPr id="23557" name="AutoShape 11"/>
          <p:cNvSpPr>
            <a:spLocks noChangeArrowheads="1"/>
          </p:cNvSpPr>
          <p:nvPr/>
        </p:nvSpPr>
        <p:spPr bwMode="auto">
          <a:xfrm>
            <a:off x="3708400" y="3284538"/>
            <a:ext cx="2743200" cy="685800"/>
          </a:xfrm>
          <a:prstGeom prst="wedgeRoundRectCallout">
            <a:avLst>
              <a:gd name="adj1" fmla="val -84722"/>
              <a:gd name="adj2" fmla="val 0"/>
              <a:gd name="adj3" fmla="val 16667"/>
            </a:avLst>
          </a:prstGeom>
          <a:solidFill>
            <a:srgbClr val="CCFF33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1139825" algn="l"/>
                <a:tab pos="1717675" algn="l"/>
              </a:tabLst>
            </a:pPr>
            <a:r>
              <a:rPr lang="en-GB" dirty="0"/>
              <a:t>x(n)		</a:t>
            </a:r>
            <a:r>
              <a:rPr lang="en-GB" dirty="0" err="1"/>
              <a:t>kx</a:t>
            </a:r>
            <a:r>
              <a:rPr lang="en-GB" dirty="0"/>
              <a:t>(n)</a:t>
            </a:r>
          </a:p>
          <a:p>
            <a:pPr>
              <a:tabLst>
                <a:tab pos="1139825" algn="l"/>
                <a:tab pos="1717675" algn="l"/>
              </a:tabLst>
            </a:pPr>
            <a:r>
              <a:rPr lang="en-GB" dirty="0"/>
              <a:t>	k</a:t>
            </a:r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48680"/>
            <a:ext cx="8229600" cy="61595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Digital network</a:t>
            </a:r>
          </a:p>
        </p:txBody>
      </p:sp>
      <p:grpSp>
        <p:nvGrpSpPr>
          <p:cNvPr id="23559" name="Group 10"/>
          <p:cNvGrpSpPr>
            <a:grpSpLocks/>
          </p:cNvGrpSpPr>
          <p:nvPr/>
        </p:nvGrpSpPr>
        <p:grpSpPr bwMode="auto">
          <a:xfrm>
            <a:off x="4191000" y="3505200"/>
            <a:ext cx="1143000" cy="304800"/>
            <a:chOff x="1776" y="3792"/>
            <a:chExt cx="720" cy="192"/>
          </a:xfrm>
        </p:grpSpPr>
        <p:sp>
          <p:nvSpPr>
            <p:cNvPr id="23572" name="Line 5"/>
            <p:cNvSpPr>
              <a:spLocks noChangeShapeType="1"/>
            </p:cNvSpPr>
            <p:nvPr/>
          </p:nvSpPr>
          <p:spPr bwMode="auto">
            <a:xfrm>
              <a:off x="1776" y="38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3573" name="Line 6"/>
            <p:cNvSpPr>
              <a:spLocks noChangeShapeType="1"/>
            </p:cNvSpPr>
            <p:nvPr/>
          </p:nvSpPr>
          <p:spPr bwMode="auto">
            <a:xfrm>
              <a:off x="2064" y="37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3574" name="Line 7"/>
            <p:cNvSpPr>
              <a:spLocks noChangeShapeType="1"/>
            </p:cNvSpPr>
            <p:nvPr/>
          </p:nvSpPr>
          <p:spPr bwMode="auto">
            <a:xfrm>
              <a:off x="2064" y="37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3575" name="Line 8"/>
            <p:cNvSpPr>
              <a:spLocks noChangeShapeType="1"/>
            </p:cNvSpPr>
            <p:nvPr/>
          </p:nvSpPr>
          <p:spPr bwMode="auto">
            <a:xfrm flipH="1">
              <a:off x="2064" y="388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3576" name="Line 9"/>
            <p:cNvSpPr>
              <a:spLocks noChangeShapeType="1"/>
            </p:cNvSpPr>
            <p:nvPr/>
          </p:nvSpPr>
          <p:spPr bwMode="auto">
            <a:xfrm>
              <a:off x="2208" y="38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sp>
        <p:nvSpPr>
          <p:cNvPr id="23560" name="AutoShape 13"/>
          <p:cNvSpPr>
            <a:spLocks noChangeArrowheads="1"/>
          </p:cNvSpPr>
          <p:nvPr/>
        </p:nvSpPr>
        <p:spPr bwMode="auto">
          <a:xfrm>
            <a:off x="5219700" y="4076700"/>
            <a:ext cx="2819400" cy="1066800"/>
          </a:xfrm>
          <a:prstGeom prst="wedgeRoundRectCallout">
            <a:avLst>
              <a:gd name="adj1" fmla="val -147468"/>
              <a:gd name="adj2" fmla="val -5806"/>
              <a:gd name="adj3" fmla="val 16667"/>
            </a:avLst>
          </a:prstGeom>
          <a:solidFill>
            <a:srgbClr val="CCFF33"/>
          </a:solidFill>
          <a:ln w="19050">
            <a:solidFill>
              <a:srgbClr val="00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852488" algn="l"/>
                <a:tab pos="1428750" algn="l"/>
              </a:tabLst>
            </a:pPr>
            <a:r>
              <a:rPr lang="en-GB"/>
              <a:t>x(n)		x(n)+y(n)</a:t>
            </a:r>
          </a:p>
          <a:p>
            <a:pPr>
              <a:tabLst>
                <a:tab pos="852488" algn="l"/>
                <a:tab pos="1428750" algn="l"/>
              </a:tabLst>
            </a:pPr>
            <a:r>
              <a:rPr lang="en-GB"/>
              <a:t>	</a:t>
            </a:r>
          </a:p>
          <a:p>
            <a:pPr>
              <a:tabLst>
                <a:tab pos="852488" algn="l"/>
                <a:tab pos="1428750" algn="l"/>
              </a:tabLst>
            </a:pPr>
            <a:r>
              <a:rPr lang="en-GB"/>
              <a:t>	y(n)</a:t>
            </a:r>
          </a:p>
        </p:txBody>
      </p:sp>
      <p:sp>
        <p:nvSpPr>
          <p:cNvPr id="23561" name="Oval 14"/>
          <p:cNvSpPr>
            <a:spLocks noChangeArrowheads="1"/>
          </p:cNvSpPr>
          <p:nvPr/>
        </p:nvSpPr>
        <p:spPr bwMode="auto">
          <a:xfrm>
            <a:off x="5867400" y="4343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3562" name="Line 15"/>
          <p:cNvSpPr>
            <a:spLocks noChangeShapeType="1"/>
          </p:cNvSpPr>
          <p:nvPr/>
        </p:nvSpPr>
        <p:spPr bwMode="auto">
          <a:xfrm>
            <a:off x="6019800" y="4419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23563" name="Line 16"/>
          <p:cNvSpPr>
            <a:spLocks noChangeShapeType="1"/>
          </p:cNvSpPr>
          <p:nvPr/>
        </p:nvSpPr>
        <p:spPr bwMode="auto">
          <a:xfrm>
            <a:off x="5943600" y="4495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23564" name="Line 17"/>
          <p:cNvSpPr>
            <a:spLocks noChangeShapeType="1"/>
          </p:cNvSpPr>
          <p:nvPr/>
        </p:nvSpPr>
        <p:spPr bwMode="auto">
          <a:xfrm>
            <a:off x="55626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23565" name="Line 18"/>
          <p:cNvSpPr>
            <a:spLocks noChangeShapeType="1"/>
          </p:cNvSpPr>
          <p:nvPr/>
        </p:nvSpPr>
        <p:spPr bwMode="auto">
          <a:xfrm>
            <a:off x="6172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23566" name="Line 19"/>
          <p:cNvSpPr>
            <a:spLocks noChangeShapeType="1"/>
          </p:cNvSpPr>
          <p:nvPr/>
        </p:nvSpPr>
        <p:spPr bwMode="auto">
          <a:xfrm flipV="1">
            <a:off x="60198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grpSp>
        <p:nvGrpSpPr>
          <p:cNvPr id="23567" name="Group 25"/>
          <p:cNvGrpSpPr>
            <a:grpSpLocks/>
          </p:cNvGrpSpPr>
          <p:nvPr/>
        </p:nvGrpSpPr>
        <p:grpSpPr bwMode="auto">
          <a:xfrm>
            <a:off x="2700338" y="4868863"/>
            <a:ext cx="2438400" cy="914400"/>
            <a:chOff x="1584" y="3264"/>
            <a:chExt cx="1536" cy="576"/>
          </a:xfrm>
        </p:grpSpPr>
        <p:sp>
          <p:nvSpPr>
            <p:cNvPr id="23568" name="AutoShape 20"/>
            <p:cNvSpPr>
              <a:spLocks noChangeArrowheads="1"/>
            </p:cNvSpPr>
            <p:nvPr/>
          </p:nvSpPr>
          <p:spPr bwMode="auto">
            <a:xfrm>
              <a:off x="1584" y="3264"/>
              <a:ext cx="1536" cy="576"/>
            </a:xfrm>
            <a:prstGeom prst="wedgeRoundRectCallout">
              <a:avLst>
                <a:gd name="adj1" fmla="val -68296"/>
                <a:gd name="adj2" fmla="val -5208"/>
                <a:gd name="adj3" fmla="val 16667"/>
              </a:avLst>
            </a:prstGeom>
            <a:solidFill>
              <a:srgbClr val="CCFF33"/>
            </a:solidFill>
            <a:ln w="19050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tabLst>
                  <a:tab pos="852488" algn="l"/>
                  <a:tab pos="1428750" algn="l"/>
                </a:tabLst>
              </a:pPr>
              <a:r>
                <a:rPr lang="en-GB"/>
                <a:t>x(n)		x(n-1)</a:t>
              </a:r>
            </a:p>
            <a:p>
              <a:pPr>
                <a:tabLst>
                  <a:tab pos="852488" algn="l"/>
                  <a:tab pos="1428750" algn="l"/>
                </a:tabLst>
              </a:pPr>
              <a:r>
                <a:rPr lang="en-GB"/>
                <a:t>	z</a:t>
              </a:r>
              <a:r>
                <a:rPr lang="en-GB" baseline="30000"/>
                <a:t>-1</a:t>
              </a:r>
              <a:endParaRPr lang="en-GB"/>
            </a:p>
            <a:p>
              <a:pPr>
                <a:tabLst>
                  <a:tab pos="852488" algn="l"/>
                  <a:tab pos="1428750" algn="l"/>
                </a:tabLst>
              </a:pPr>
              <a:r>
                <a:rPr lang="en-GB"/>
                <a:t>	</a:t>
              </a:r>
            </a:p>
          </p:txBody>
        </p:sp>
        <p:sp>
          <p:nvSpPr>
            <p:cNvPr id="23569" name="Rectangle 21"/>
            <p:cNvSpPr>
              <a:spLocks noChangeArrowheads="1"/>
            </p:cNvSpPr>
            <p:nvPr/>
          </p:nvSpPr>
          <p:spPr bwMode="auto">
            <a:xfrm>
              <a:off x="2112" y="3456"/>
              <a:ext cx="33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3570" name="Line 22"/>
            <p:cNvSpPr>
              <a:spLocks noChangeShapeType="1"/>
            </p:cNvSpPr>
            <p:nvPr/>
          </p:nvSpPr>
          <p:spPr bwMode="auto">
            <a:xfrm>
              <a:off x="1920" y="36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3571" name="Line 23"/>
            <p:cNvSpPr>
              <a:spLocks noChangeShapeType="1"/>
            </p:cNvSpPr>
            <p:nvPr/>
          </p:nvSpPr>
          <p:spPr bwMode="auto">
            <a:xfrm>
              <a:off x="2448" y="36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pic>
        <p:nvPicPr>
          <p:cNvPr id="2" name="59611283">
            <a:hlinkClick r:id="" action="ppaction://media"/>
            <a:extLst>
              <a:ext uri="{FF2B5EF4-FFF2-40B4-BE49-F238E27FC236}">
                <a16:creationId xmlns:a16="http://schemas.microsoft.com/office/drawing/2014/main" id="{79583F85-5145-4A2A-A52B-BDA1B5E0F8F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12138" y="6115050"/>
            <a:ext cx="487362" cy="48736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29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FF5D582-DBCB-4BF6-B75F-0085B704E91B}" type="slidenum">
              <a:rPr lang="en-GB" smtClean="0"/>
              <a:pPr eaLnBrk="1" hangingPunct="1"/>
              <a:t>23</a:t>
            </a:fld>
            <a:endParaRPr lang="en-GB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229600" cy="61595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rgbClr val="FF9900"/>
                </a:solidFill>
              </a:rPr>
              <a:t>Terminology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system: </a:t>
            </a:r>
          </a:p>
          <a:p>
            <a:pPr eaLnBrk="1" hangingPunct="1">
              <a:buFontTx/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which obeys the principle of superposition.</a:t>
            </a:r>
          </a:p>
          <a:p>
            <a:pPr eaLnBrk="1" hangingPunct="1">
              <a:buFontTx/>
              <a:buNone/>
            </a:pPr>
            <a:endParaRPr lang="en-GB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sz="3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invariant system: </a:t>
            </a:r>
          </a:p>
          <a:p>
            <a:pPr eaLnBrk="1" hangingPunct="1">
              <a:buFontTx/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system which does not change with time.</a:t>
            </a:r>
          </a:p>
        </p:txBody>
      </p:sp>
      <p:pic>
        <p:nvPicPr>
          <p:cNvPr id="2" name="59611390">
            <a:hlinkClick r:id="" action="ppaction://media"/>
            <a:extLst>
              <a:ext uri="{FF2B5EF4-FFF2-40B4-BE49-F238E27FC236}">
                <a16:creationId xmlns:a16="http://schemas.microsoft.com/office/drawing/2014/main" id="{0FAD3779-3F13-4743-A8A4-DE2A8DA4F83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50225" y="6138863"/>
            <a:ext cx="487363" cy="48736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719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9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E03C0B5-05DC-47BB-8462-B32BD4F30A13}" type="slidenum">
              <a:rPr lang="en-GB" smtClean="0"/>
              <a:pPr eaLnBrk="1" hangingPunct="1"/>
              <a:t>24</a:t>
            </a:fld>
            <a:endParaRPr lang="en-GB"/>
          </a:p>
        </p:txBody>
      </p:sp>
      <p:sp>
        <p:nvSpPr>
          <p:cNvPr id="27651" name="Rectangle 9"/>
          <p:cNvSpPr>
            <a:spLocks noChangeArrowheads="1"/>
          </p:cNvSpPr>
          <p:nvPr/>
        </p:nvSpPr>
        <p:spPr bwMode="auto">
          <a:xfrm>
            <a:off x="395288" y="1773238"/>
            <a:ext cx="7705725" cy="2016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61595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rgbClr val="FF9900"/>
                </a:solidFill>
              </a:rPr>
              <a:t>Linear system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46525"/>
            <a:ext cx="8229600" cy="2179638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If y</a:t>
            </a:r>
            <a:r>
              <a:rPr lang="en-GB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(n) = ay</a:t>
            </a:r>
            <a:r>
              <a:rPr lang="en-GB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(n) + by</a:t>
            </a:r>
            <a:r>
              <a:rPr lang="en-GB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(n), this is a linear system.</a:t>
            </a:r>
          </a:p>
          <a:p>
            <a:pPr eaLnBrk="1" hangingPunct="1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If y</a:t>
            </a:r>
            <a:r>
              <a:rPr lang="en-GB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(n)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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ay</a:t>
            </a:r>
            <a:r>
              <a:rPr lang="en-GB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(n) + by</a:t>
            </a:r>
            <a:r>
              <a:rPr lang="en-GB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(n), this is a non-linear system.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3276600" y="2514600"/>
            <a:ext cx="1600200" cy="476250"/>
          </a:xfrm>
          <a:prstGeom prst="rect">
            <a:avLst/>
          </a:prstGeom>
          <a:noFill/>
          <a:ln w="190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2400"/>
              <a:t>System</a:t>
            </a:r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2743200" y="2743200"/>
            <a:ext cx="533400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27656" name="Line 6"/>
          <p:cNvSpPr>
            <a:spLocks noChangeShapeType="1"/>
          </p:cNvSpPr>
          <p:nvPr/>
        </p:nvSpPr>
        <p:spPr bwMode="auto">
          <a:xfrm>
            <a:off x="4876800" y="2743200"/>
            <a:ext cx="457200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graphicFrame>
        <p:nvGraphicFramePr>
          <p:cNvPr id="27657" name="Object 7"/>
          <p:cNvGraphicFramePr>
            <a:graphicFrameLocks noChangeAspect="1"/>
          </p:cNvGraphicFramePr>
          <p:nvPr/>
        </p:nvGraphicFramePr>
        <p:xfrm>
          <a:off x="609600" y="2057400"/>
          <a:ext cx="2082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8" name="Equation" r:id="rId7" imgW="2082800" imgH="1320800" progId="Equation.3">
                  <p:embed/>
                </p:oleObj>
              </mc:Choice>
              <mc:Fallback>
                <p:oleObj name="Equation" r:id="rId7" imgW="2082800" imgH="132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20828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8"/>
          <p:cNvGraphicFramePr>
            <a:graphicFrameLocks noChangeAspect="1"/>
          </p:cNvGraphicFramePr>
          <p:nvPr/>
        </p:nvGraphicFramePr>
        <p:xfrm>
          <a:off x="5410200" y="2057400"/>
          <a:ext cx="8509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" name="Equation" r:id="rId9" imgW="850531" imgH="1320227" progId="Equation.3">
                  <p:embed/>
                </p:oleObj>
              </mc:Choice>
              <mc:Fallback>
                <p:oleObj name="Equation" r:id="rId9" imgW="850531" imgH="13202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57400"/>
                        <a:ext cx="8509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59611358">
            <a:hlinkClick r:id="" action="ppaction://media"/>
            <a:extLst>
              <a:ext uri="{FF2B5EF4-FFF2-40B4-BE49-F238E27FC236}">
                <a16:creationId xmlns:a16="http://schemas.microsoft.com/office/drawing/2014/main" id="{EE93AC59-FD0B-4A9D-B80C-4742C7A41D0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297863" y="6127750"/>
            <a:ext cx="487362" cy="48736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Official (Open), Non-sensitive</a:t>
            </a:r>
            <a:endParaRPr lang="en-GB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5279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5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54980EC-D796-467B-9C16-F82FC345F07C}" type="slidenum">
              <a:rPr lang="en-GB" smtClean="0"/>
              <a:pPr eaLnBrk="1" hangingPunct="1"/>
              <a:t>25</a:t>
            </a:fld>
            <a:endParaRPr lang="en-GB"/>
          </a:p>
        </p:txBody>
      </p:sp>
      <p:sp>
        <p:nvSpPr>
          <p:cNvPr id="30723" name="Rectangle 9"/>
          <p:cNvSpPr>
            <a:spLocks noChangeArrowheads="1"/>
          </p:cNvSpPr>
          <p:nvPr/>
        </p:nvSpPr>
        <p:spPr bwMode="auto">
          <a:xfrm>
            <a:off x="900113" y="1989138"/>
            <a:ext cx="7343775" cy="1441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61595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rgbClr val="FF9900"/>
                </a:solidFill>
              </a:rPr>
              <a:t>Time-invariant system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429000"/>
            <a:ext cx="8229600" cy="2849563"/>
          </a:xfrm>
        </p:spPr>
        <p:txBody>
          <a:bodyPr/>
          <a:lstStyle/>
          <a:p>
            <a:pPr eaLnBrk="1" hangingPunct="1"/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</a:t>
            </a:r>
            <a:r>
              <a:rPr lang="en-GB" sz="3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 = y(n – m), this is a time-invariant system.</a:t>
            </a:r>
          </a:p>
          <a:p>
            <a:pPr eaLnBrk="1" hangingPunct="1"/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</a:t>
            </a:r>
            <a:r>
              <a:rPr lang="en-GB" sz="3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y(n – m), this is not</a:t>
            </a:r>
            <a:br>
              <a:rPr lang="en-GB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time-invariant system.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3276600" y="2514600"/>
            <a:ext cx="16002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2400"/>
              <a:t>System</a:t>
            </a:r>
          </a:p>
        </p:txBody>
      </p:sp>
      <p:sp>
        <p:nvSpPr>
          <p:cNvPr id="30727" name="Line 5"/>
          <p:cNvSpPr>
            <a:spLocks noChangeShapeType="1"/>
          </p:cNvSpPr>
          <p:nvPr/>
        </p:nvSpPr>
        <p:spPr bwMode="auto">
          <a:xfrm>
            <a:off x="2743200" y="2743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30728" name="Line 6"/>
          <p:cNvSpPr>
            <a:spLocks noChangeShapeType="1"/>
          </p:cNvSpPr>
          <p:nvPr/>
        </p:nvSpPr>
        <p:spPr bwMode="auto">
          <a:xfrm>
            <a:off x="4876800" y="2743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graphicFrame>
        <p:nvGraphicFramePr>
          <p:cNvPr id="30729" name="Object 7"/>
          <p:cNvGraphicFramePr>
            <a:graphicFrameLocks noChangeAspect="1"/>
          </p:cNvGraphicFramePr>
          <p:nvPr/>
        </p:nvGraphicFramePr>
        <p:xfrm>
          <a:off x="1219200" y="2286000"/>
          <a:ext cx="124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4" name="Equation" r:id="rId7" imgW="1244600" imgH="838200" progId="Equation.3">
                  <p:embed/>
                </p:oleObj>
              </mc:Choice>
              <mc:Fallback>
                <p:oleObj name="Equation" r:id="rId7" imgW="12446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1244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8"/>
          <p:cNvGraphicFramePr>
            <a:graphicFrameLocks noChangeAspect="1"/>
          </p:cNvGraphicFramePr>
          <p:nvPr/>
        </p:nvGraphicFramePr>
        <p:xfrm>
          <a:off x="5562600" y="2286000"/>
          <a:ext cx="825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" name="Equation" r:id="rId9" imgW="825500" imgH="863600" progId="Equation.3">
                  <p:embed/>
                </p:oleObj>
              </mc:Choice>
              <mc:Fallback>
                <p:oleObj name="Equation" r:id="rId9" imgW="8255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286000"/>
                        <a:ext cx="825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59611338">
            <a:hlinkClick r:id="" action="ppaction://media"/>
            <a:extLst>
              <a:ext uri="{FF2B5EF4-FFF2-40B4-BE49-F238E27FC236}">
                <a16:creationId xmlns:a16="http://schemas.microsoft.com/office/drawing/2014/main" id="{7EE37AE4-7480-41FF-95C2-9C56395A78F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199438" y="6016625"/>
            <a:ext cx="487362" cy="48736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6088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31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97C64C-2F4D-4967-8C0B-96C58A5C62DD}" type="slidenum">
              <a:rPr lang="en-GB" sz="1400"/>
              <a:pPr eaLnBrk="1" hangingPunct="1"/>
              <a:t>26</a:t>
            </a:fld>
            <a:endParaRPr lang="en-GB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  <a:endParaRPr lang="en-GB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792" y="1516063"/>
            <a:ext cx="8362950" cy="4852988"/>
          </a:xfrm>
        </p:spPr>
        <p:txBody>
          <a:bodyPr/>
          <a:lstStyle/>
          <a:p>
            <a:pPr eaLnBrk="1" hangingPunct="1"/>
            <a:r>
              <a:rPr lang="en-SG" sz="27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Through sampling, discrete time signals can be derived form the continuous time signals.</a:t>
            </a:r>
            <a:endParaRPr lang="en-US" sz="2700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/>
            <a:r>
              <a:rPr lang="en-SG" sz="27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Difference equations can be used to model digital systems.</a:t>
            </a:r>
            <a:endParaRPr lang="en-US" sz="2700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/>
            <a:r>
              <a:rPr lang="en-GB" sz="27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From digital networks, difference equations can be obtained.</a:t>
            </a:r>
            <a:endParaRPr lang="en-GB" sz="2700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/>
            <a:r>
              <a:rPr lang="en-GB" sz="2700" dirty="0">
                <a:solidFill>
                  <a:schemeClr val="accent1">
                    <a:lumMod val="75000"/>
                  </a:schemeClr>
                </a:solidFill>
              </a:rPr>
              <a:t>There are feed forward and feedback loops for digital systems and these are denoted by x(n-m) an y(n-m).</a:t>
            </a:r>
          </a:p>
          <a:p>
            <a:pPr eaLnBrk="1" hangingPunct="1"/>
            <a:r>
              <a:rPr lang="en-GB" sz="2700" dirty="0">
                <a:solidFill>
                  <a:schemeClr val="accent1">
                    <a:lumMod val="75000"/>
                  </a:schemeClr>
                </a:solidFill>
              </a:rPr>
              <a:t>Linear and Time Invariant are also be used to perform on discrete time signals</a:t>
            </a:r>
          </a:p>
          <a:p>
            <a:pPr eaLnBrk="1" hangingPunct="1"/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59611318">
            <a:hlinkClick r:id="" action="ppaction://media"/>
            <a:extLst>
              <a:ext uri="{FF2B5EF4-FFF2-40B4-BE49-F238E27FC236}">
                <a16:creationId xmlns:a16="http://schemas.microsoft.com/office/drawing/2014/main" id="{B5BFF65C-6027-48C5-834B-E974D9CC610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80425" y="6200775"/>
            <a:ext cx="487363" cy="48736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Official (Open), Non-sensitive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28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4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2A01FD2-F3F4-4CE0-BF94-92C7D6B1A0C2}" type="slidenum">
              <a:rPr lang="en-GB" smtClean="0"/>
              <a:pPr eaLnBrk="1" hangingPunct="1"/>
              <a:t>3</a:t>
            </a:fld>
            <a:endParaRPr lang="en-GB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404664"/>
            <a:ext cx="8229600" cy="61595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 in time domain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representation of signals provides a common language in engineering.</a:t>
            </a:r>
          </a:p>
          <a:p>
            <a:pPr eaLnBrk="1" hangingPunct="1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continuous-time signal given by:</a:t>
            </a:r>
          </a:p>
          <a:p>
            <a:pPr eaLnBrk="1" hangingPunct="1">
              <a:buFontTx/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eaLnBrk="1" hangingPunct="1">
              <a:buFontTx/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 = 1 kHz</a:t>
            </a:r>
          </a:p>
        </p:txBody>
      </p:sp>
      <p:graphicFrame>
        <p:nvGraphicFramePr>
          <p:cNvPr id="4101" name="Object 4"/>
          <p:cNvGraphicFramePr>
            <a:graphicFrameLocks noChangeAspect="1"/>
          </p:cNvGraphicFramePr>
          <p:nvPr/>
        </p:nvGraphicFramePr>
        <p:xfrm>
          <a:off x="900113" y="3429000"/>
          <a:ext cx="2016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429000"/>
                        <a:ext cx="2016125" cy="466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971675" y="1800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SG"/>
          </a:p>
        </p:txBody>
      </p:sp>
      <p:grpSp>
        <p:nvGrpSpPr>
          <p:cNvPr id="4103" name="Group 50"/>
          <p:cNvGrpSpPr>
            <a:grpSpLocks/>
          </p:cNvGrpSpPr>
          <p:nvPr/>
        </p:nvGrpSpPr>
        <p:grpSpPr bwMode="auto">
          <a:xfrm>
            <a:off x="3851275" y="3357563"/>
            <a:ext cx="4724400" cy="2882900"/>
            <a:chOff x="1000" y="2151"/>
            <a:chExt cx="2976" cy="1816"/>
          </a:xfrm>
        </p:grpSpPr>
        <p:sp>
          <p:nvSpPr>
            <p:cNvPr id="4104" name="Rectangle 7"/>
            <p:cNvSpPr>
              <a:spLocks noChangeArrowheads="1"/>
            </p:cNvSpPr>
            <p:nvPr/>
          </p:nvSpPr>
          <p:spPr bwMode="auto">
            <a:xfrm>
              <a:off x="1000" y="2151"/>
              <a:ext cx="2976" cy="181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1388" y="2255"/>
              <a:ext cx="2302" cy="1324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1388" y="2255"/>
              <a:ext cx="230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1388" y="3579"/>
              <a:ext cx="230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 flipV="1">
              <a:off x="3690" y="2255"/>
              <a:ext cx="1" cy="13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 flipV="1">
              <a:off x="1388" y="2255"/>
              <a:ext cx="1" cy="13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1388" y="3579"/>
              <a:ext cx="230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 flipV="1">
              <a:off x="1388" y="2255"/>
              <a:ext cx="1" cy="13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 flipV="1">
              <a:off x="1388" y="3550"/>
              <a:ext cx="1" cy="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13" name="Line 17"/>
            <p:cNvSpPr>
              <a:spLocks noChangeShapeType="1"/>
            </p:cNvSpPr>
            <p:nvPr/>
          </p:nvSpPr>
          <p:spPr bwMode="auto">
            <a:xfrm>
              <a:off x="1388" y="2255"/>
              <a:ext cx="1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auto">
            <a:xfrm>
              <a:off x="1365" y="3617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 flipV="1">
              <a:off x="2543" y="3550"/>
              <a:ext cx="1" cy="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16" name="Line 20"/>
            <p:cNvSpPr>
              <a:spLocks noChangeShapeType="1"/>
            </p:cNvSpPr>
            <p:nvPr/>
          </p:nvSpPr>
          <p:spPr bwMode="auto">
            <a:xfrm>
              <a:off x="2543" y="2255"/>
              <a:ext cx="1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auto">
            <a:xfrm>
              <a:off x="2473" y="3617"/>
              <a:ext cx="19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times" charset="0"/>
                </a:rPr>
                <a:t>0.5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118" name="Line 22"/>
            <p:cNvSpPr>
              <a:spLocks noChangeShapeType="1"/>
            </p:cNvSpPr>
            <p:nvPr/>
          </p:nvSpPr>
          <p:spPr bwMode="auto">
            <a:xfrm flipV="1">
              <a:off x="3690" y="3550"/>
              <a:ext cx="1" cy="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19" name="Line 23"/>
            <p:cNvSpPr>
              <a:spLocks noChangeShapeType="1"/>
            </p:cNvSpPr>
            <p:nvPr/>
          </p:nvSpPr>
          <p:spPr bwMode="auto">
            <a:xfrm>
              <a:off x="3690" y="2255"/>
              <a:ext cx="1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auto">
            <a:xfrm>
              <a:off x="3666" y="3617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121" name="Line 25"/>
            <p:cNvSpPr>
              <a:spLocks noChangeShapeType="1"/>
            </p:cNvSpPr>
            <p:nvPr/>
          </p:nvSpPr>
          <p:spPr bwMode="auto">
            <a:xfrm>
              <a:off x="1388" y="3579"/>
              <a:ext cx="2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22" name="Line 26"/>
            <p:cNvSpPr>
              <a:spLocks noChangeShapeType="1"/>
            </p:cNvSpPr>
            <p:nvPr/>
          </p:nvSpPr>
          <p:spPr bwMode="auto">
            <a:xfrm flipH="1">
              <a:off x="3666" y="3579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auto">
            <a:xfrm>
              <a:off x="1264" y="3503"/>
              <a:ext cx="12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times" charset="0"/>
                </a:rPr>
                <a:t>-1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124" name="Line 28"/>
            <p:cNvSpPr>
              <a:spLocks noChangeShapeType="1"/>
            </p:cNvSpPr>
            <p:nvPr/>
          </p:nvSpPr>
          <p:spPr bwMode="auto">
            <a:xfrm>
              <a:off x="1388" y="3248"/>
              <a:ext cx="2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25" name="Line 29"/>
            <p:cNvSpPr>
              <a:spLocks noChangeShapeType="1"/>
            </p:cNvSpPr>
            <p:nvPr/>
          </p:nvSpPr>
          <p:spPr bwMode="auto">
            <a:xfrm flipH="1">
              <a:off x="3666" y="3248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auto">
            <a:xfrm>
              <a:off x="1179" y="3172"/>
              <a:ext cx="23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times" charset="0"/>
                </a:rPr>
                <a:t>-0.5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127" name="Line 31"/>
            <p:cNvSpPr>
              <a:spLocks noChangeShapeType="1"/>
            </p:cNvSpPr>
            <p:nvPr/>
          </p:nvSpPr>
          <p:spPr bwMode="auto">
            <a:xfrm>
              <a:off x="1388" y="2917"/>
              <a:ext cx="2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28" name="Line 32"/>
            <p:cNvSpPr>
              <a:spLocks noChangeShapeType="1"/>
            </p:cNvSpPr>
            <p:nvPr/>
          </p:nvSpPr>
          <p:spPr bwMode="auto">
            <a:xfrm flipH="1">
              <a:off x="3666" y="2917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29" name="Rectangle 33"/>
            <p:cNvSpPr>
              <a:spLocks noChangeArrowheads="1"/>
            </p:cNvSpPr>
            <p:nvPr/>
          </p:nvSpPr>
          <p:spPr bwMode="auto">
            <a:xfrm>
              <a:off x="1303" y="284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130" name="Line 34"/>
            <p:cNvSpPr>
              <a:spLocks noChangeShapeType="1"/>
            </p:cNvSpPr>
            <p:nvPr/>
          </p:nvSpPr>
          <p:spPr bwMode="auto">
            <a:xfrm>
              <a:off x="1388" y="2586"/>
              <a:ext cx="2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31" name="Line 35"/>
            <p:cNvSpPr>
              <a:spLocks noChangeShapeType="1"/>
            </p:cNvSpPr>
            <p:nvPr/>
          </p:nvSpPr>
          <p:spPr bwMode="auto">
            <a:xfrm flipH="1">
              <a:off x="3666" y="2586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32" name="Rectangle 36"/>
            <p:cNvSpPr>
              <a:spLocks noChangeArrowheads="1"/>
            </p:cNvSpPr>
            <p:nvPr/>
          </p:nvSpPr>
          <p:spPr bwMode="auto">
            <a:xfrm>
              <a:off x="1217" y="2510"/>
              <a:ext cx="19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times" charset="0"/>
                </a:rPr>
                <a:t>0.5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133" name="Line 37"/>
            <p:cNvSpPr>
              <a:spLocks noChangeShapeType="1"/>
            </p:cNvSpPr>
            <p:nvPr/>
          </p:nvSpPr>
          <p:spPr bwMode="auto">
            <a:xfrm>
              <a:off x="1388" y="2255"/>
              <a:ext cx="2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34" name="Line 38"/>
            <p:cNvSpPr>
              <a:spLocks noChangeShapeType="1"/>
            </p:cNvSpPr>
            <p:nvPr/>
          </p:nvSpPr>
          <p:spPr bwMode="auto">
            <a:xfrm flipH="1">
              <a:off x="3666" y="2255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35" name="Rectangle 39"/>
            <p:cNvSpPr>
              <a:spLocks noChangeArrowheads="1"/>
            </p:cNvSpPr>
            <p:nvPr/>
          </p:nvSpPr>
          <p:spPr bwMode="auto">
            <a:xfrm>
              <a:off x="1303" y="217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136" name="Line 40"/>
            <p:cNvSpPr>
              <a:spLocks noChangeShapeType="1"/>
            </p:cNvSpPr>
            <p:nvPr/>
          </p:nvSpPr>
          <p:spPr bwMode="auto">
            <a:xfrm>
              <a:off x="1388" y="2255"/>
              <a:ext cx="230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37" name="Line 41"/>
            <p:cNvSpPr>
              <a:spLocks noChangeShapeType="1"/>
            </p:cNvSpPr>
            <p:nvPr/>
          </p:nvSpPr>
          <p:spPr bwMode="auto">
            <a:xfrm>
              <a:off x="1388" y="3579"/>
              <a:ext cx="230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38" name="Line 42"/>
            <p:cNvSpPr>
              <a:spLocks noChangeShapeType="1"/>
            </p:cNvSpPr>
            <p:nvPr/>
          </p:nvSpPr>
          <p:spPr bwMode="auto">
            <a:xfrm flipV="1">
              <a:off x="3690" y="2255"/>
              <a:ext cx="1" cy="13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39" name="Line 43"/>
            <p:cNvSpPr>
              <a:spLocks noChangeShapeType="1"/>
            </p:cNvSpPr>
            <p:nvPr/>
          </p:nvSpPr>
          <p:spPr bwMode="auto">
            <a:xfrm flipV="1">
              <a:off x="1388" y="2255"/>
              <a:ext cx="1" cy="13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auto">
            <a:xfrm>
              <a:off x="1388" y="2255"/>
              <a:ext cx="2302" cy="1324"/>
            </a:xfrm>
            <a:custGeom>
              <a:avLst/>
              <a:gdLst>
                <a:gd name="T0" fmla="*/ 31 w 2302"/>
                <a:gd name="T1" fmla="*/ 595 h 1324"/>
                <a:gd name="T2" fmla="*/ 77 w 2302"/>
                <a:gd name="T3" fmla="*/ 520 h 1324"/>
                <a:gd name="T4" fmla="*/ 124 w 2302"/>
                <a:gd name="T5" fmla="*/ 435 h 1324"/>
                <a:gd name="T6" fmla="*/ 170 w 2302"/>
                <a:gd name="T7" fmla="*/ 359 h 1324"/>
                <a:gd name="T8" fmla="*/ 217 w 2302"/>
                <a:gd name="T9" fmla="*/ 293 h 1324"/>
                <a:gd name="T10" fmla="*/ 263 w 2302"/>
                <a:gd name="T11" fmla="*/ 227 h 1324"/>
                <a:gd name="T12" fmla="*/ 310 w 2302"/>
                <a:gd name="T13" fmla="*/ 160 h 1324"/>
                <a:gd name="T14" fmla="*/ 356 w 2302"/>
                <a:gd name="T15" fmla="*/ 113 h 1324"/>
                <a:gd name="T16" fmla="*/ 403 w 2302"/>
                <a:gd name="T17" fmla="*/ 75 h 1324"/>
                <a:gd name="T18" fmla="*/ 449 w 2302"/>
                <a:gd name="T19" fmla="*/ 37 h 1324"/>
                <a:gd name="T20" fmla="*/ 496 w 2302"/>
                <a:gd name="T21" fmla="*/ 19 h 1324"/>
                <a:gd name="T22" fmla="*/ 542 w 2302"/>
                <a:gd name="T23" fmla="*/ 0 h 1324"/>
                <a:gd name="T24" fmla="*/ 589 w 2302"/>
                <a:gd name="T25" fmla="*/ 0 h 1324"/>
                <a:gd name="T26" fmla="*/ 635 w 2302"/>
                <a:gd name="T27" fmla="*/ 9 h 1324"/>
                <a:gd name="T28" fmla="*/ 682 w 2302"/>
                <a:gd name="T29" fmla="*/ 28 h 1324"/>
                <a:gd name="T30" fmla="*/ 728 w 2302"/>
                <a:gd name="T31" fmla="*/ 56 h 1324"/>
                <a:gd name="T32" fmla="*/ 767 w 2302"/>
                <a:gd name="T33" fmla="*/ 94 h 1324"/>
                <a:gd name="T34" fmla="*/ 814 w 2302"/>
                <a:gd name="T35" fmla="*/ 141 h 1324"/>
                <a:gd name="T36" fmla="*/ 860 w 2302"/>
                <a:gd name="T37" fmla="*/ 198 h 1324"/>
                <a:gd name="T38" fmla="*/ 907 w 2302"/>
                <a:gd name="T39" fmla="*/ 255 h 1324"/>
                <a:gd name="T40" fmla="*/ 953 w 2302"/>
                <a:gd name="T41" fmla="*/ 321 h 1324"/>
                <a:gd name="T42" fmla="*/ 1000 w 2302"/>
                <a:gd name="T43" fmla="*/ 397 h 1324"/>
                <a:gd name="T44" fmla="*/ 1046 w 2302"/>
                <a:gd name="T45" fmla="*/ 473 h 1324"/>
                <a:gd name="T46" fmla="*/ 1093 w 2302"/>
                <a:gd name="T47" fmla="*/ 558 h 1324"/>
                <a:gd name="T48" fmla="*/ 1139 w 2302"/>
                <a:gd name="T49" fmla="*/ 643 h 1324"/>
                <a:gd name="T50" fmla="*/ 1186 w 2302"/>
                <a:gd name="T51" fmla="*/ 728 h 1324"/>
                <a:gd name="T52" fmla="*/ 1232 w 2302"/>
                <a:gd name="T53" fmla="*/ 804 h 1324"/>
                <a:gd name="T54" fmla="*/ 1279 w 2302"/>
                <a:gd name="T55" fmla="*/ 889 h 1324"/>
                <a:gd name="T56" fmla="*/ 1325 w 2302"/>
                <a:gd name="T57" fmla="*/ 964 h 1324"/>
                <a:gd name="T58" fmla="*/ 1372 w 2302"/>
                <a:gd name="T59" fmla="*/ 1031 h 1324"/>
                <a:gd name="T60" fmla="*/ 1418 w 2302"/>
                <a:gd name="T61" fmla="*/ 1097 h 1324"/>
                <a:gd name="T62" fmla="*/ 1465 w 2302"/>
                <a:gd name="T63" fmla="*/ 1163 h 1324"/>
                <a:gd name="T64" fmla="*/ 1511 w 2302"/>
                <a:gd name="T65" fmla="*/ 1210 h 1324"/>
                <a:gd name="T66" fmla="*/ 1550 w 2302"/>
                <a:gd name="T67" fmla="*/ 1248 h 1324"/>
                <a:gd name="T68" fmla="*/ 1596 w 2302"/>
                <a:gd name="T69" fmla="*/ 1286 h 1324"/>
                <a:gd name="T70" fmla="*/ 1643 w 2302"/>
                <a:gd name="T71" fmla="*/ 1305 h 1324"/>
                <a:gd name="T72" fmla="*/ 1689 w 2302"/>
                <a:gd name="T73" fmla="*/ 1324 h 1324"/>
                <a:gd name="T74" fmla="*/ 1736 w 2302"/>
                <a:gd name="T75" fmla="*/ 1324 h 1324"/>
                <a:gd name="T76" fmla="*/ 1782 w 2302"/>
                <a:gd name="T77" fmla="*/ 1314 h 1324"/>
                <a:gd name="T78" fmla="*/ 1829 w 2302"/>
                <a:gd name="T79" fmla="*/ 1295 h 1324"/>
                <a:gd name="T80" fmla="*/ 1875 w 2302"/>
                <a:gd name="T81" fmla="*/ 1267 h 1324"/>
                <a:gd name="T82" fmla="*/ 1922 w 2302"/>
                <a:gd name="T83" fmla="*/ 1229 h 1324"/>
                <a:gd name="T84" fmla="*/ 1968 w 2302"/>
                <a:gd name="T85" fmla="*/ 1182 h 1324"/>
                <a:gd name="T86" fmla="*/ 2015 w 2302"/>
                <a:gd name="T87" fmla="*/ 1125 h 1324"/>
                <a:gd name="T88" fmla="*/ 2061 w 2302"/>
                <a:gd name="T89" fmla="*/ 1068 h 1324"/>
                <a:gd name="T90" fmla="*/ 2108 w 2302"/>
                <a:gd name="T91" fmla="*/ 1002 h 1324"/>
                <a:gd name="T92" fmla="*/ 2154 w 2302"/>
                <a:gd name="T93" fmla="*/ 927 h 1324"/>
                <a:gd name="T94" fmla="*/ 2201 w 2302"/>
                <a:gd name="T95" fmla="*/ 851 h 1324"/>
                <a:gd name="T96" fmla="*/ 2247 w 2302"/>
                <a:gd name="T97" fmla="*/ 766 h 1324"/>
                <a:gd name="T98" fmla="*/ 2294 w 2302"/>
                <a:gd name="T99" fmla="*/ 681 h 132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302" h="1324">
                  <a:moveTo>
                    <a:pt x="0" y="662"/>
                  </a:moveTo>
                  <a:lnTo>
                    <a:pt x="8" y="643"/>
                  </a:lnTo>
                  <a:lnTo>
                    <a:pt x="23" y="624"/>
                  </a:lnTo>
                  <a:lnTo>
                    <a:pt x="31" y="595"/>
                  </a:lnTo>
                  <a:lnTo>
                    <a:pt x="46" y="577"/>
                  </a:lnTo>
                  <a:lnTo>
                    <a:pt x="54" y="558"/>
                  </a:lnTo>
                  <a:lnTo>
                    <a:pt x="70" y="539"/>
                  </a:lnTo>
                  <a:lnTo>
                    <a:pt x="77" y="520"/>
                  </a:lnTo>
                  <a:lnTo>
                    <a:pt x="93" y="501"/>
                  </a:lnTo>
                  <a:lnTo>
                    <a:pt x="101" y="473"/>
                  </a:lnTo>
                  <a:lnTo>
                    <a:pt x="116" y="454"/>
                  </a:lnTo>
                  <a:lnTo>
                    <a:pt x="124" y="435"/>
                  </a:lnTo>
                  <a:lnTo>
                    <a:pt x="139" y="416"/>
                  </a:lnTo>
                  <a:lnTo>
                    <a:pt x="147" y="397"/>
                  </a:lnTo>
                  <a:lnTo>
                    <a:pt x="163" y="378"/>
                  </a:lnTo>
                  <a:lnTo>
                    <a:pt x="170" y="359"/>
                  </a:lnTo>
                  <a:lnTo>
                    <a:pt x="186" y="340"/>
                  </a:lnTo>
                  <a:lnTo>
                    <a:pt x="194" y="321"/>
                  </a:lnTo>
                  <a:lnTo>
                    <a:pt x="209" y="302"/>
                  </a:lnTo>
                  <a:lnTo>
                    <a:pt x="217" y="293"/>
                  </a:lnTo>
                  <a:lnTo>
                    <a:pt x="232" y="274"/>
                  </a:lnTo>
                  <a:lnTo>
                    <a:pt x="240" y="255"/>
                  </a:lnTo>
                  <a:lnTo>
                    <a:pt x="256" y="236"/>
                  </a:lnTo>
                  <a:lnTo>
                    <a:pt x="263" y="227"/>
                  </a:lnTo>
                  <a:lnTo>
                    <a:pt x="279" y="208"/>
                  </a:lnTo>
                  <a:lnTo>
                    <a:pt x="287" y="198"/>
                  </a:lnTo>
                  <a:lnTo>
                    <a:pt x="302" y="179"/>
                  </a:lnTo>
                  <a:lnTo>
                    <a:pt x="310" y="160"/>
                  </a:lnTo>
                  <a:lnTo>
                    <a:pt x="325" y="151"/>
                  </a:lnTo>
                  <a:lnTo>
                    <a:pt x="333" y="141"/>
                  </a:lnTo>
                  <a:lnTo>
                    <a:pt x="349" y="123"/>
                  </a:lnTo>
                  <a:lnTo>
                    <a:pt x="356" y="113"/>
                  </a:lnTo>
                  <a:lnTo>
                    <a:pt x="372" y="104"/>
                  </a:lnTo>
                  <a:lnTo>
                    <a:pt x="380" y="94"/>
                  </a:lnTo>
                  <a:lnTo>
                    <a:pt x="387" y="85"/>
                  </a:lnTo>
                  <a:lnTo>
                    <a:pt x="403" y="75"/>
                  </a:lnTo>
                  <a:lnTo>
                    <a:pt x="411" y="66"/>
                  </a:lnTo>
                  <a:lnTo>
                    <a:pt x="426" y="56"/>
                  </a:lnTo>
                  <a:lnTo>
                    <a:pt x="434" y="47"/>
                  </a:lnTo>
                  <a:lnTo>
                    <a:pt x="449" y="37"/>
                  </a:lnTo>
                  <a:lnTo>
                    <a:pt x="457" y="28"/>
                  </a:lnTo>
                  <a:lnTo>
                    <a:pt x="473" y="28"/>
                  </a:lnTo>
                  <a:lnTo>
                    <a:pt x="480" y="19"/>
                  </a:lnTo>
                  <a:lnTo>
                    <a:pt x="496" y="19"/>
                  </a:lnTo>
                  <a:lnTo>
                    <a:pt x="504" y="9"/>
                  </a:lnTo>
                  <a:lnTo>
                    <a:pt x="519" y="9"/>
                  </a:lnTo>
                  <a:lnTo>
                    <a:pt x="527" y="9"/>
                  </a:lnTo>
                  <a:lnTo>
                    <a:pt x="542" y="0"/>
                  </a:lnTo>
                  <a:lnTo>
                    <a:pt x="550" y="0"/>
                  </a:lnTo>
                  <a:lnTo>
                    <a:pt x="566" y="0"/>
                  </a:lnTo>
                  <a:lnTo>
                    <a:pt x="573" y="0"/>
                  </a:lnTo>
                  <a:lnTo>
                    <a:pt x="589" y="0"/>
                  </a:lnTo>
                  <a:lnTo>
                    <a:pt x="597" y="0"/>
                  </a:lnTo>
                  <a:lnTo>
                    <a:pt x="612" y="0"/>
                  </a:lnTo>
                  <a:lnTo>
                    <a:pt x="620" y="9"/>
                  </a:lnTo>
                  <a:lnTo>
                    <a:pt x="635" y="9"/>
                  </a:lnTo>
                  <a:lnTo>
                    <a:pt x="643" y="9"/>
                  </a:lnTo>
                  <a:lnTo>
                    <a:pt x="659" y="19"/>
                  </a:lnTo>
                  <a:lnTo>
                    <a:pt x="666" y="19"/>
                  </a:lnTo>
                  <a:lnTo>
                    <a:pt x="682" y="28"/>
                  </a:lnTo>
                  <a:lnTo>
                    <a:pt x="690" y="28"/>
                  </a:lnTo>
                  <a:lnTo>
                    <a:pt x="705" y="37"/>
                  </a:lnTo>
                  <a:lnTo>
                    <a:pt x="713" y="47"/>
                  </a:lnTo>
                  <a:lnTo>
                    <a:pt x="728" y="56"/>
                  </a:lnTo>
                  <a:lnTo>
                    <a:pt x="736" y="66"/>
                  </a:lnTo>
                  <a:lnTo>
                    <a:pt x="752" y="75"/>
                  </a:lnTo>
                  <a:lnTo>
                    <a:pt x="759" y="85"/>
                  </a:lnTo>
                  <a:lnTo>
                    <a:pt x="767" y="94"/>
                  </a:lnTo>
                  <a:lnTo>
                    <a:pt x="783" y="104"/>
                  </a:lnTo>
                  <a:lnTo>
                    <a:pt x="790" y="113"/>
                  </a:lnTo>
                  <a:lnTo>
                    <a:pt x="806" y="123"/>
                  </a:lnTo>
                  <a:lnTo>
                    <a:pt x="814" y="141"/>
                  </a:lnTo>
                  <a:lnTo>
                    <a:pt x="829" y="151"/>
                  </a:lnTo>
                  <a:lnTo>
                    <a:pt x="837" y="160"/>
                  </a:lnTo>
                  <a:lnTo>
                    <a:pt x="852" y="179"/>
                  </a:lnTo>
                  <a:lnTo>
                    <a:pt x="860" y="198"/>
                  </a:lnTo>
                  <a:lnTo>
                    <a:pt x="876" y="208"/>
                  </a:lnTo>
                  <a:lnTo>
                    <a:pt x="883" y="227"/>
                  </a:lnTo>
                  <a:lnTo>
                    <a:pt x="899" y="236"/>
                  </a:lnTo>
                  <a:lnTo>
                    <a:pt x="907" y="255"/>
                  </a:lnTo>
                  <a:lnTo>
                    <a:pt x="922" y="274"/>
                  </a:lnTo>
                  <a:lnTo>
                    <a:pt x="930" y="293"/>
                  </a:lnTo>
                  <a:lnTo>
                    <a:pt x="945" y="302"/>
                  </a:lnTo>
                  <a:lnTo>
                    <a:pt x="953" y="321"/>
                  </a:lnTo>
                  <a:lnTo>
                    <a:pt x="969" y="340"/>
                  </a:lnTo>
                  <a:lnTo>
                    <a:pt x="976" y="359"/>
                  </a:lnTo>
                  <a:lnTo>
                    <a:pt x="992" y="378"/>
                  </a:lnTo>
                  <a:lnTo>
                    <a:pt x="1000" y="397"/>
                  </a:lnTo>
                  <a:lnTo>
                    <a:pt x="1015" y="416"/>
                  </a:lnTo>
                  <a:lnTo>
                    <a:pt x="1023" y="435"/>
                  </a:lnTo>
                  <a:lnTo>
                    <a:pt x="1038" y="454"/>
                  </a:lnTo>
                  <a:lnTo>
                    <a:pt x="1046" y="473"/>
                  </a:lnTo>
                  <a:lnTo>
                    <a:pt x="1062" y="501"/>
                  </a:lnTo>
                  <a:lnTo>
                    <a:pt x="1069" y="520"/>
                  </a:lnTo>
                  <a:lnTo>
                    <a:pt x="1085" y="539"/>
                  </a:lnTo>
                  <a:lnTo>
                    <a:pt x="1093" y="558"/>
                  </a:lnTo>
                  <a:lnTo>
                    <a:pt x="1108" y="577"/>
                  </a:lnTo>
                  <a:lnTo>
                    <a:pt x="1116" y="595"/>
                  </a:lnTo>
                  <a:lnTo>
                    <a:pt x="1131" y="624"/>
                  </a:lnTo>
                  <a:lnTo>
                    <a:pt x="1139" y="643"/>
                  </a:lnTo>
                  <a:lnTo>
                    <a:pt x="1155" y="662"/>
                  </a:lnTo>
                  <a:lnTo>
                    <a:pt x="1162" y="681"/>
                  </a:lnTo>
                  <a:lnTo>
                    <a:pt x="1170" y="700"/>
                  </a:lnTo>
                  <a:lnTo>
                    <a:pt x="1186" y="728"/>
                  </a:lnTo>
                  <a:lnTo>
                    <a:pt x="1193" y="747"/>
                  </a:lnTo>
                  <a:lnTo>
                    <a:pt x="1209" y="766"/>
                  </a:lnTo>
                  <a:lnTo>
                    <a:pt x="1217" y="785"/>
                  </a:lnTo>
                  <a:lnTo>
                    <a:pt x="1232" y="804"/>
                  </a:lnTo>
                  <a:lnTo>
                    <a:pt x="1240" y="822"/>
                  </a:lnTo>
                  <a:lnTo>
                    <a:pt x="1255" y="851"/>
                  </a:lnTo>
                  <a:lnTo>
                    <a:pt x="1263" y="870"/>
                  </a:lnTo>
                  <a:lnTo>
                    <a:pt x="1279" y="889"/>
                  </a:lnTo>
                  <a:lnTo>
                    <a:pt x="1286" y="908"/>
                  </a:lnTo>
                  <a:lnTo>
                    <a:pt x="1302" y="927"/>
                  </a:lnTo>
                  <a:lnTo>
                    <a:pt x="1310" y="945"/>
                  </a:lnTo>
                  <a:lnTo>
                    <a:pt x="1325" y="964"/>
                  </a:lnTo>
                  <a:lnTo>
                    <a:pt x="1333" y="983"/>
                  </a:lnTo>
                  <a:lnTo>
                    <a:pt x="1348" y="1002"/>
                  </a:lnTo>
                  <a:lnTo>
                    <a:pt x="1356" y="1021"/>
                  </a:lnTo>
                  <a:lnTo>
                    <a:pt x="1372" y="1031"/>
                  </a:lnTo>
                  <a:lnTo>
                    <a:pt x="1379" y="1049"/>
                  </a:lnTo>
                  <a:lnTo>
                    <a:pt x="1395" y="1068"/>
                  </a:lnTo>
                  <a:lnTo>
                    <a:pt x="1403" y="1087"/>
                  </a:lnTo>
                  <a:lnTo>
                    <a:pt x="1418" y="1097"/>
                  </a:lnTo>
                  <a:lnTo>
                    <a:pt x="1426" y="1116"/>
                  </a:lnTo>
                  <a:lnTo>
                    <a:pt x="1441" y="1125"/>
                  </a:lnTo>
                  <a:lnTo>
                    <a:pt x="1449" y="1144"/>
                  </a:lnTo>
                  <a:lnTo>
                    <a:pt x="1465" y="1163"/>
                  </a:lnTo>
                  <a:lnTo>
                    <a:pt x="1472" y="1172"/>
                  </a:lnTo>
                  <a:lnTo>
                    <a:pt x="1488" y="1182"/>
                  </a:lnTo>
                  <a:lnTo>
                    <a:pt x="1496" y="1201"/>
                  </a:lnTo>
                  <a:lnTo>
                    <a:pt x="1511" y="1210"/>
                  </a:lnTo>
                  <a:lnTo>
                    <a:pt x="1519" y="1220"/>
                  </a:lnTo>
                  <a:lnTo>
                    <a:pt x="1534" y="1229"/>
                  </a:lnTo>
                  <a:lnTo>
                    <a:pt x="1542" y="1239"/>
                  </a:lnTo>
                  <a:lnTo>
                    <a:pt x="1550" y="1248"/>
                  </a:lnTo>
                  <a:lnTo>
                    <a:pt x="1565" y="1258"/>
                  </a:lnTo>
                  <a:lnTo>
                    <a:pt x="1573" y="1267"/>
                  </a:lnTo>
                  <a:lnTo>
                    <a:pt x="1589" y="1276"/>
                  </a:lnTo>
                  <a:lnTo>
                    <a:pt x="1596" y="1286"/>
                  </a:lnTo>
                  <a:lnTo>
                    <a:pt x="1612" y="1295"/>
                  </a:lnTo>
                  <a:lnTo>
                    <a:pt x="1620" y="1295"/>
                  </a:lnTo>
                  <a:lnTo>
                    <a:pt x="1635" y="1305"/>
                  </a:lnTo>
                  <a:lnTo>
                    <a:pt x="1643" y="1305"/>
                  </a:lnTo>
                  <a:lnTo>
                    <a:pt x="1658" y="1314"/>
                  </a:lnTo>
                  <a:lnTo>
                    <a:pt x="1666" y="1314"/>
                  </a:lnTo>
                  <a:lnTo>
                    <a:pt x="1682" y="1314"/>
                  </a:lnTo>
                  <a:lnTo>
                    <a:pt x="1689" y="1324"/>
                  </a:lnTo>
                  <a:lnTo>
                    <a:pt x="1705" y="1324"/>
                  </a:lnTo>
                  <a:lnTo>
                    <a:pt x="1713" y="1324"/>
                  </a:lnTo>
                  <a:lnTo>
                    <a:pt x="1728" y="1324"/>
                  </a:lnTo>
                  <a:lnTo>
                    <a:pt x="1736" y="1324"/>
                  </a:lnTo>
                  <a:lnTo>
                    <a:pt x="1751" y="1324"/>
                  </a:lnTo>
                  <a:lnTo>
                    <a:pt x="1759" y="1324"/>
                  </a:lnTo>
                  <a:lnTo>
                    <a:pt x="1775" y="1314"/>
                  </a:lnTo>
                  <a:lnTo>
                    <a:pt x="1782" y="1314"/>
                  </a:lnTo>
                  <a:lnTo>
                    <a:pt x="1798" y="1314"/>
                  </a:lnTo>
                  <a:lnTo>
                    <a:pt x="1806" y="1305"/>
                  </a:lnTo>
                  <a:lnTo>
                    <a:pt x="1821" y="1305"/>
                  </a:lnTo>
                  <a:lnTo>
                    <a:pt x="1829" y="1295"/>
                  </a:lnTo>
                  <a:lnTo>
                    <a:pt x="1844" y="1295"/>
                  </a:lnTo>
                  <a:lnTo>
                    <a:pt x="1852" y="1286"/>
                  </a:lnTo>
                  <a:lnTo>
                    <a:pt x="1868" y="1276"/>
                  </a:lnTo>
                  <a:lnTo>
                    <a:pt x="1875" y="1267"/>
                  </a:lnTo>
                  <a:lnTo>
                    <a:pt x="1891" y="1258"/>
                  </a:lnTo>
                  <a:lnTo>
                    <a:pt x="1899" y="1248"/>
                  </a:lnTo>
                  <a:lnTo>
                    <a:pt x="1914" y="1239"/>
                  </a:lnTo>
                  <a:lnTo>
                    <a:pt x="1922" y="1229"/>
                  </a:lnTo>
                  <a:lnTo>
                    <a:pt x="1930" y="1220"/>
                  </a:lnTo>
                  <a:lnTo>
                    <a:pt x="1945" y="1210"/>
                  </a:lnTo>
                  <a:lnTo>
                    <a:pt x="1953" y="1201"/>
                  </a:lnTo>
                  <a:lnTo>
                    <a:pt x="1968" y="1182"/>
                  </a:lnTo>
                  <a:lnTo>
                    <a:pt x="1976" y="1172"/>
                  </a:lnTo>
                  <a:lnTo>
                    <a:pt x="1992" y="1163"/>
                  </a:lnTo>
                  <a:lnTo>
                    <a:pt x="1999" y="1144"/>
                  </a:lnTo>
                  <a:lnTo>
                    <a:pt x="2015" y="1125"/>
                  </a:lnTo>
                  <a:lnTo>
                    <a:pt x="2023" y="1116"/>
                  </a:lnTo>
                  <a:lnTo>
                    <a:pt x="2038" y="1097"/>
                  </a:lnTo>
                  <a:lnTo>
                    <a:pt x="2046" y="1087"/>
                  </a:lnTo>
                  <a:lnTo>
                    <a:pt x="2061" y="1068"/>
                  </a:lnTo>
                  <a:lnTo>
                    <a:pt x="2069" y="1049"/>
                  </a:lnTo>
                  <a:lnTo>
                    <a:pt x="2085" y="1031"/>
                  </a:lnTo>
                  <a:lnTo>
                    <a:pt x="2092" y="1021"/>
                  </a:lnTo>
                  <a:lnTo>
                    <a:pt x="2108" y="1002"/>
                  </a:lnTo>
                  <a:lnTo>
                    <a:pt x="2116" y="983"/>
                  </a:lnTo>
                  <a:lnTo>
                    <a:pt x="2131" y="964"/>
                  </a:lnTo>
                  <a:lnTo>
                    <a:pt x="2139" y="945"/>
                  </a:lnTo>
                  <a:lnTo>
                    <a:pt x="2154" y="927"/>
                  </a:lnTo>
                  <a:lnTo>
                    <a:pt x="2162" y="908"/>
                  </a:lnTo>
                  <a:lnTo>
                    <a:pt x="2178" y="889"/>
                  </a:lnTo>
                  <a:lnTo>
                    <a:pt x="2185" y="870"/>
                  </a:lnTo>
                  <a:lnTo>
                    <a:pt x="2201" y="851"/>
                  </a:lnTo>
                  <a:lnTo>
                    <a:pt x="2209" y="822"/>
                  </a:lnTo>
                  <a:lnTo>
                    <a:pt x="2224" y="804"/>
                  </a:lnTo>
                  <a:lnTo>
                    <a:pt x="2232" y="785"/>
                  </a:lnTo>
                  <a:lnTo>
                    <a:pt x="2247" y="766"/>
                  </a:lnTo>
                  <a:lnTo>
                    <a:pt x="2255" y="747"/>
                  </a:lnTo>
                  <a:lnTo>
                    <a:pt x="2271" y="728"/>
                  </a:lnTo>
                  <a:lnTo>
                    <a:pt x="2278" y="700"/>
                  </a:lnTo>
                  <a:lnTo>
                    <a:pt x="2294" y="681"/>
                  </a:lnTo>
                  <a:lnTo>
                    <a:pt x="2302" y="662"/>
                  </a:lnTo>
                </a:path>
              </a:pathLst>
            </a:custGeom>
            <a:noFill/>
            <a:ln w="1905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41" name="Line 45"/>
            <p:cNvSpPr>
              <a:spLocks noChangeShapeType="1"/>
            </p:cNvSpPr>
            <p:nvPr/>
          </p:nvSpPr>
          <p:spPr bwMode="auto">
            <a:xfrm>
              <a:off x="1388" y="2917"/>
              <a:ext cx="230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42" name="Rectangle 46"/>
            <p:cNvSpPr>
              <a:spLocks noChangeArrowheads="1"/>
            </p:cNvSpPr>
            <p:nvPr/>
          </p:nvSpPr>
          <p:spPr bwMode="auto">
            <a:xfrm rot="-5400000">
              <a:off x="1008" y="2848"/>
              <a:ext cx="19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times" charset="0"/>
                </a:rPr>
                <a:t>x(t)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143" name="Rectangle 47"/>
            <p:cNvSpPr>
              <a:spLocks noChangeArrowheads="1"/>
            </p:cNvSpPr>
            <p:nvPr/>
          </p:nvSpPr>
          <p:spPr bwMode="auto">
            <a:xfrm>
              <a:off x="2411" y="3787"/>
              <a:ext cx="30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  <a:latin typeface="times" charset="0"/>
                </a:rPr>
                <a:t>t(ms)</a:t>
              </a:r>
              <a:endParaRPr lang="en-GB" sz="2400">
                <a:latin typeface="Times New Roman" pitchFamily="18" charset="0"/>
              </a:endParaRPr>
            </a:p>
          </p:txBody>
        </p:sp>
      </p:grpSp>
      <p:pic>
        <p:nvPicPr>
          <p:cNvPr id="2" name="59610640">
            <a:hlinkClick r:id="" action="ppaction://media"/>
            <a:extLst>
              <a:ext uri="{FF2B5EF4-FFF2-40B4-BE49-F238E27FC236}">
                <a16:creationId xmlns:a16="http://schemas.microsoft.com/office/drawing/2014/main" id="{719BF866-EEE6-490E-97A2-9F2BCF2BF51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272463" y="6383338"/>
            <a:ext cx="487362" cy="48736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689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86727DF-9965-4D13-868F-E12B5587BF93}" type="slidenum">
              <a:rPr lang="en-GB" smtClean="0"/>
              <a:pPr eaLnBrk="1" hangingPunct="1"/>
              <a:t>4</a:t>
            </a:fld>
            <a:endParaRPr lang="en-GB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87557" y="404664"/>
            <a:ext cx="8229600" cy="61595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signals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this signal is sampled at f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8000Hz, we have: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924050" y="2105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SG"/>
          </a:p>
        </p:txBody>
      </p:sp>
      <p:grpSp>
        <p:nvGrpSpPr>
          <p:cNvPr id="5126" name="Group 84"/>
          <p:cNvGrpSpPr>
            <a:grpSpLocks/>
          </p:cNvGrpSpPr>
          <p:nvPr/>
        </p:nvGrpSpPr>
        <p:grpSpPr bwMode="auto">
          <a:xfrm>
            <a:off x="539750" y="2852738"/>
            <a:ext cx="5295900" cy="2647950"/>
            <a:chOff x="855" y="1719"/>
            <a:chExt cx="3336" cy="1668"/>
          </a:xfrm>
        </p:grpSpPr>
        <p:sp>
          <p:nvSpPr>
            <p:cNvPr id="5138" name="Rectangle 6"/>
            <p:cNvSpPr>
              <a:spLocks noChangeArrowheads="1"/>
            </p:cNvSpPr>
            <p:nvPr/>
          </p:nvSpPr>
          <p:spPr bwMode="auto">
            <a:xfrm>
              <a:off x="855" y="1719"/>
              <a:ext cx="3336" cy="1668"/>
            </a:xfrm>
            <a:prstGeom prst="rect">
              <a:avLst/>
            </a:prstGeom>
            <a:solidFill>
              <a:srgbClr val="FFFF66"/>
            </a:solidFill>
            <a:ln w="1428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139" name="Rectangle 7"/>
            <p:cNvSpPr>
              <a:spLocks noChangeArrowheads="1"/>
            </p:cNvSpPr>
            <p:nvPr/>
          </p:nvSpPr>
          <p:spPr bwMode="auto">
            <a:xfrm>
              <a:off x="1290" y="1815"/>
              <a:ext cx="2580" cy="121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0" name="Rectangle 8"/>
            <p:cNvSpPr>
              <a:spLocks noChangeArrowheads="1"/>
            </p:cNvSpPr>
            <p:nvPr/>
          </p:nvSpPr>
          <p:spPr bwMode="auto">
            <a:xfrm>
              <a:off x="1290" y="1815"/>
              <a:ext cx="2580" cy="1216"/>
            </a:xfrm>
            <a:prstGeom prst="rect">
              <a:avLst/>
            </a:prstGeom>
            <a:solidFill>
              <a:srgbClr val="FFFF66"/>
            </a:solidFill>
            <a:ln w="1428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141" name="Line 9"/>
            <p:cNvSpPr>
              <a:spLocks noChangeShapeType="1"/>
            </p:cNvSpPr>
            <p:nvPr/>
          </p:nvSpPr>
          <p:spPr bwMode="auto">
            <a:xfrm>
              <a:off x="1290" y="1815"/>
              <a:ext cx="258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2" name="Line 10"/>
            <p:cNvSpPr>
              <a:spLocks noChangeShapeType="1"/>
            </p:cNvSpPr>
            <p:nvPr/>
          </p:nvSpPr>
          <p:spPr bwMode="auto">
            <a:xfrm>
              <a:off x="1290" y="3031"/>
              <a:ext cx="258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3" name="Line 11"/>
            <p:cNvSpPr>
              <a:spLocks noChangeShapeType="1"/>
            </p:cNvSpPr>
            <p:nvPr/>
          </p:nvSpPr>
          <p:spPr bwMode="auto">
            <a:xfrm flipV="1">
              <a:off x="3870" y="1815"/>
              <a:ext cx="1" cy="12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4" name="Line 12"/>
            <p:cNvSpPr>
              <a:spLocks noChangeShapeType="1"/>
            </p:cNvSpPr>
            <p:nvPr/>
          </p:nvSpPr>
          <p:spPr bwMode="auto">
            <a:xfrm flipV="1">
              <a:off x="1290" y="1815"/>
              <a:ext cx="1" cy="12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5" name="Line 13"/>
            <p:cNvSpPr>
              <a:spLocks noChangeShapeType="1"/>
            </p:cNvSpPr>
            <p:nvPr/>
          </p:nvSpPr>
          <p:spPr bwMode="auto">
            <a:xfrm>
              <a:off x="1290" y="3031"/>
              <a:ext cx="258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6" name="Line 14"/>
            <p:cNvSpPr>
              <a:spLocks noChangeShapeType="1"/>
            </p:cNvSpPr>
            <p:nvPr/>
          </p:nvSpPr>
          <p:spPr bwMode="auto">
            <a:xfrm flipV="1">
              <a:off x="1290" y="1815"/>
              <a:ext cx="1" cy="12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7" name="Line 15"/>
            <p:cNvSpPr>
              <a:spLocks noChangeShapeType="1"/>
            </p:cNvSpPr>
            <p:nvPr/>
          </p:nvSpPr>
          <p:spPr bwMode="auto">
            <a:xfrm flipV="1">
              <a:off x="1290" y="3005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8" name="Line 16"/>
            <p:cNvSpPr>
              <a:spLocks noChangeShapeType="1"/>
            </p:cNvSpPr>
            <p:nvPr/>
          </p:nvSpPr>
          <p:spPr bwMode="auto">
            <a:xfrm>
              <a:off x="1290" y="1815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9" name="Rectangle 17"/>
            <p:cNvSpPr>
              <a:spLocks noChangeArrowheads="1"/>
            </p:cNvSpPr>
            <p:nvPr/>
          </p:nvSpPr>
          <p:spPr bwMode="auto">
            <a:xfrm>
              <a:off x="1264" y="3066"/>
              <a:ext cx="67" cy="1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150" name="Line 18"/>
            <p:cNvSpPr>
              <a:spLocks noChangeShapeType="1"/>
            </p:cNvSpPr>
            <p:nvPr/>
          </p:nvSpPr>
          <p:spPr bwMode="auto">
            <a:xfrm flipV="1">
              <a:off x="1611" y="3005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51" name="Line 19"/>
            <p:cNvSpPr>
              <a:spLocks noChangeShapeType="1"/>
            </p:cNvSpPr>
            <p:nvPr/>
          </p:nvSpPr>
          <p:spPr bwMode="auto">
            <a:xfrm>
              <a:off x="1611" y="1815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52" name="Rectangle 20"/>
            <p:cNvSpPr>
              <a:spLocks noChangeArrowheads="1"/>
            </p:cNvSpPr>
            <p:nvPr/>
          </p:nvSpPr>
          <p:spPr bwMode="auto">
            <a:xfrm>
              <a:off x="1472" y="3066"/>
              <a:ext cx="301" cy="1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times" charset="0"/>
                </a:rPr>
                <a:t>0.125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153" name="Line 21"/>
            <p:cNvSpPr>
              <a:spLocks noChangeShapeType="1"/>
            </p:cNvSpPr>
            <p:nvPr/>
          </p:nvSpPr>
          <p:spPr bwMode="auto">
            <a:xfrm flipV="1">
              <a:off x="1933" y="3005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54" name="Line 22"/>
            <p:cNvSpPr>
              <a:spLocks noChangeShapeType="1"/>
            </p:cNvSpPr>
            <p:nvPr/>
          </p:nvSpPr>
          <p:spPr bwMode="auto">
            <a:xfrm>
              <a:off x="1933" y="1815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55" name="Rectangle 23"/>
            <p:cNvSpPr>
              <a:spLocks noChangeArrowheads="1"/>
            </p:cNvSpPr>
            <p:nvPr/>
          </p:nvSpPr>
          <p:spPr bwMode="auto">
            <a:xfrm>
              <a:off x="1828" y="3066"/>
              <a:ext cx="234" cy="1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times" charset="0"/>
                </a:rPr>
                <a:t>0.25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156" name="Line 24"/>
            <p:cNvSpPr>
              <a:spLocks noChangeShapeType="1"/>
            </p:cNvSpPr>
            <p:nvPr/>
          </p:nvSpPr>
          <p:spPr bwMode="auto">
            <a:xfrm flipV="1">
              <a:off x="2254" y="3005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57" name="Line 25"/>
            <p:cNvSpPr>
              <a:spLocks noChangeShapeType="1"/>
            </p:cNvSpPr>
            <p:nvPr/>
          </p:nvSpPr>
          <p:spPr bwMode="auto">
            <a:xfrm>
              <a:off x="2254" y="1815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58" name="Rectangle 26"/>
            <p:cNvSpPr>
              <a:spLocks noChangeArrowheads="1"/>
            </p:cNvSpPr>
            <p:nvPr/>
          </p:nvSpPr>
          <p:spPr bwMode="auto">
            <a:xfrm>
              <a:off x="2115" y="3066"/>
              <a:ext cx="301" cy="1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times" charset="0"/>
                </a:rPr>
                <a:t>0.375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159" name="Line 27"/>
            <p:cNvSpPr>
              <a:spLocks noChangeShapeType="1"/>
            </p:cNvSpPr>
            <p:nvPr/>
          </p:nvSpPr>
          <p:spPr bwMode="auto">
            <a:xfrm flipV="1">
              <a:off x="2584" y="3005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60" name="Line 28"/>
            <p:cNvSpPr>
              <a:spLocks noChangeShapeType="1"/>
            </p:cNvSpPr>
            <p:nvPr/>
          </p:nvSpPr>
          <p:spPr bwMode="auto">
            <a:xfrm>
              <a:off x="2584" y="1815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61" name="Rectangle 29"/>
            <p:cNvSpPr>
              <a:spLocks noChangeArrowheads="1"/>
            </p:cNvSpPr>
            <p:nvPr/>
          </p:nvSpPr>
          <p:spPr bwMode="auto">
            <a:xfrm>
              <a:off x="2506" y="3066"/>
              <a:ext cx="167" cy="1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times" charset="0"/>
                </a:rPr>
                <a:t>0.5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162" name="Line 30"/>
            <p:cNvSpPr>
              <a:spLocks noChangeShapeType="1"/>
            </p:cNvSpPr>
            <p:nvPr/>
          </p:nvSpPr>
          <p:spPr bwMode="auto">
            <a:xfrm flipV="1">
              <a:off x="2906" y="3005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63" name="Line 31"/>
            <p:cNvSpPr>
              <a:spLocks noChangeShapeType="1"/>
            </p:cNvSpPr>
            <p:nvPr/>
          </p:nvSpPr>
          <p:spPr bwMode="auto">
            <a:xfrm>
              <a:off x="2906" y="1815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64" name="Rectangle 32"/>
            <p:cNvSpPr>
              <a:spLocks noChangeArrowheads="1"/>
            </p:cNvSpPr>
            <p:nvPr/>
          </p:nvSpPr>
          <p:spPr bwMode="auto">
            <a:xfrm>
              <a:off x="2767" y="3066"/>
              <a:ext cx="301" cy="1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times" charset="0"/>
                </a:rPr>
                <a:t>0.625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165" name="Line 33"/>
            <p:cNvSpPr>
              <a:spLocks noChangeShapeType="1"/>
            </p:cNvSpPr>
            <p:nvPr/>
          </p:nvSpPr>
          <p:spPr bwMode="auto">
            <a:xfrm flipV="1">
              <a:off x="3227" y="3005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66" name="Line 34"/>
            <p:cNvSpPr>
              <a:spLocks noChangeShapeType="1"/>
            </p:cNvSpPr>
            <p:nvPr/>
          </p:nvSpPr>
          <p:spPr bwMode="auto">
            <a:xfrm>
              <a:off x="3227" y="1815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67" name="Rectangle 35"/>
            <p:cNvSpPr>
              <a:spLocks noChangeArrowheads="1"/>
            </p:cNvSpPr>
            <p:nvPr/>
          </p:nvSpPr>
          <p:spPr bwMode="auto">
            <a:xfrm>
              <a:off x="3123" y="3066"/>
              <a:ext cx="234" cy="1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times" charset="0"/>
                </a:rPr>
                <a:t>0.75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168" name="Line 36"/>
            <p:cNvSpPr>
              <a:spLocks noChangeShapeType="1"/>
            </p:cNvSpPr>
            <p:nvPr/>
          </p:nvSpPr>
          <p:spPr bwMode="auto">
            <a:xfrm flipV="1">
              <a:off x="3548" y="3005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69" name="Line 37"/>
            <p:cNvSpPr>
              <a:spLocks noChangeShapeType="1"/>
            </p:cNvSpPr>
            <p:nvPr/>
          </p:nvSpPr>
          <p:spPr bwMode="auto">
            <a:xfrm>
              <a:off x="3548" y="1815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70" name="Rectangle 38"/>
            <p:cNvSpPr>
              <a:spLocks noChangeArrowheads="1"/>
            </p:cNvSpPr>
            <p:nvPr/>
          </p:nvSpPr>
          <p:spPr bwMode="auto">
            <a:xfrm>
              <a:off x="3409" y="3066"/>
              <a:ext cx="301" cy="1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times" charset="0"/>
                </a:rPr>
                <a:t>0.875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171" name="Line 39"/>
            <p:cNvSpPr>
              <a:spLocks noChangeShapeType="1"/>
            </p:cNvSpPr>
            <p:nvPr/>
          </p:nvSpPr>
          <p:spPr bwMode="auto">
            <a:xfrm flipV="1">
              <a:off x="3870" y="3005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72" name="Line 40"/>
            <p:cNvSpPr>
              <a:spLocks noChangeShapeType="1"/>
            </p:cNvSpPr>
            <p:nvPr/>
          </p:nvSpPr>
          <p:spPr bwMode="auto">
            <a:xfrm>
              <a:off x="3870" y="1815"/>
              <a:ext cx="1" cy="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73" name="Rectangle 41"/>
            <p:cNvSpPr>
              <a:spLocks noChangeArrowheads="1"/>
            </p:cNvSpPr>
            <p:nvPr/>
          </p:nvSpPr>
          <p:spPr bwMode="auto">
            <a:xfrm>
              <a:off x="3844" y="3066"/>
              <a:ext cx="67" cy="1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174" name="Line 42"/>
            <p:cNvSpPr>
              <a:spLocks noChangeShapeType="1"/>
            </p:cNvSpPr>
            <p:nvPr/>
          </p:nvSpPr>
          <p:spPr bwMode="auto">
            <a:xfrm>
              <a:off x="1290" y="3031"/>
              <a:ext cx="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75" name="Line 43"/>
            <p:cNvSpPr>
              <a:spLocks noChangeShapeType="1"/>
            </p:cNvSpPr>
            <p:nvPr/>
          </p:nvSpPr>
          <p:spPr bwMode="auto">
            <a:xfrm flipH="1">
              <a:off x="3844" y="3031"/>
              <a:ext cx="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76" name="Rectangle 44"/>
            <p:cNvSpPr>
              <a:spLocks noChangeArrowheads="1"/>
            </p:cNvSpPr>
            <p:nvPr/>
          </p:nvSpPr>
          <p:spPr bwMode="auto">
            <a:xfrm>
              <a:off x="1151" y="2962"/>
              <a:ext cx="107" cy="1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times" charset="0"/>
                </a:rPr>
                <a:t>-1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177" name="Line 45"/>
            <p:cNvSpPr>
              <a:spLocks noChangeShapeType="1"/>
            </p:cNvSpPr>
            <p:nvPr/>
          </p:nvSpPr>
          <p:spPr bwMode="auto">
            <a:xfrm>
              <a:off x="1290" y="2727"/>
              <a:ext cx="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78" name="Line 46"/>
            <p:cNvSpPr>
              <a:spLocks noChangeShapeType="1"/>
            </p:cNvSpPr>
            <p:nvPr/>
          </p:nvSpPr>
          <p:spPr bwMode="auto">
            <a:xfrm flipH="1">
              <a:off x="3844" y="2727"/>
              <a:ext cx="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79" name="Rectangle 47"/>
            <p:cNvSpPr>
              <a:spLocks noChangeArrowheads="1"/>
            </p:cNvSpPr>
            <p:nvPr/>
          </p:nvSpPr>
          <p:spPr bwMode="auto">
            <a:xfrm>
              <a:off x="1055" y="2658"/>
              <a:ext cx="207" cy="1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times" charset="0"/>
                </a:rPr>
                <a:t>-0.5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180" name="Line 48"/>
            <p:cNvSpPr>
              <a:spLocks noChangeShapeType="1"/>
            </p:cNvSpPr>
            <p:nvPr/>
          </p:nvSpPr>
          <p:spPr bwMode="auto">
            <a:xfrm>
              <a:off x="1290" y="2423"/>
              <a:ext cx="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81" name="Line 49"/>
            <p:cNvSpPr>
              <a:spLocks noChangeShapeType="1"/>
            </p:cNvSpPr>
            <p:nvPr/>
          </p:nvSpPr>
          <p:spPr bwMode="auto">
            <a:xfrm flipH="1">
              <a:off x="3844" y="2423"/>
              <a:ext cx="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82" name="Rectangle 50"/>
            <p:cNvSpPr>
              <a:spLocks noChangeArrowheads="1"/>
            </p:cNvSpPr>
            <p:nvPr/>
          </p:nvSpPr>
          <p:spPr bwMode="auto">
            <a:xfrm>
              <a:off x="1194" y="2354"/>
              <a:ext cx="67" cy="1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183" name="Line 51"/>
            <p:cNvSpPr>
              <a:spLocks noChangeShapeType="1"/>
            </p:cNvSpPr>
            <p:nvPr/>
          </p:nvSpPr>
          <p:spPr bwMode="auto">
            <a:xfrm>
              <a:off x="1290" y="2119"/>
              <a:ext cx="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84" name="Line 52"/>
            <p:cNvSpPr>
              <a:spLocks noChangeShapeType="1"/>
            </p:cNvSpPr>
            <p:nvPr/>
          </p:nvSpPr>
          <p:spPr bwMode="auto">
            <a:xfrm flipH="1">
              <a:off x="3844" y="2119"/>
              <a:ext cx="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85" name="Rectangle 53"/>
            <p:cNvSpPr>
              <a:spLocks noChangeArrowheads="1"/>
            </p:cNvSpPr>
            <p:nvPr/>
          </p:nvSpPr>
          <p:spPr bwMode="auto">
            <a:xfrm>
              <a:off x="1099" y="2049"/>
              <a:ext cx="167" cy="1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times" charset="0"/>
                </a:rPr>
                <a:t>0.5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186" name="Line 54"/>
            <p:cNvSpPr>
              <a:spLocks noChangeShapeType="1"/>
            </p:cNvSpPr>
            <p:nvPr/>
          </p:nvSpPr>
          <p:spPr bwMode="auto">
            <a:xfrm>
              <a:off x="1290" y="1815"/>
              <a:ext cx="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87" name="Line 55"/>
            <p:cNvSpPr>
              <a:spLocks noChangeShapeType="1"/>
            </p:cNvSpPr>
            <p:nvPr/>
          </p:nvSpPr>
          <p:spPr bwMode="auto">
            <a:xfrm flipH="1">
              <a:off x="3844" y="1815"/>
              <a:ext cx="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88" name="Rectangle 56"/>
            <p:cNvSpPr>
              <a:spLocks noChangeArrowheads="1"/>
            </p:cNvSpPr>
            <p:nvPr/>
          </p:nvSpPr>
          <p:spPr bwMode="auto">
            <a:xfrm>
              <a:off x="1194" y="1745"/>
              <a:ext cx="67" cy="1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189" name="Line 57"/>
            <p:cNvSpPr>
              <a:spLocks noChangeShapeType="1"/>
            </p:cNvSpPr>
            <p:nvPr/>
          </p:nvSpPr>
          <p:spPr bwMode="auto">
            <a:xfrm>
              <a:off x="1290" y="1815"/>
              <a:ext cx="258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90" name="Line 58"/>
            <p:cNvSpPr>
              <a:spLocks noChangeShapeType="1"/>
            </p:cNvSpPr>
            <p:nvPr/>
          </p:nvSpPr>
          <p:spPr bwMode="auto">
            <a:xfrm>
              <a:off x="1290" y="3031"/>
              <a:ext cx="258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91" name="Line 59"/>
            <p:cNvSpPr>
              <a:spLocks noChangeShapeType="1"/>
            </p:cNvSpPr>
            <p:nvPr/>
          </p:nvSpPr>
          <p:spPr bwMode="auto">
            <a:xfrm flipV="1">
              <a:off x="3870" y="1815"/>
              <a:ext cx="1" cy="12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92" name="Line 60"/>
            <p:cNvSpPr>
              <a:spLocks noChangeShapeType="1"/>
            </p:cNvSpPr>
            <p:nvPr/>
          </p:nvSpPr>
          <p:spPr bwMode="auto">
            <a:xfrm flipV="1">
              <a:off x="1290" y="1815"/>
              <a:ext cx="1" cy="12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93" name="Freeform 61"/>
            <p:cNvSpPr>
              <a:spLocks/>
            </p:cNvSpPr>
            <p:nvPr/>
          </p:nvSpPr>
          <p:spPr bwMode="auto">
            <a:xfrm>
              <a:off x="1290" y="1815"/>
              <a:ext cx="2580" cy="1216"/>
            </a:xfrm>
            <a:custGeom>
              <a:avLst/>
              <a:gdLst>
                <a:gd name="T0" fmla="*/ 34 w 2580"/>
                <a:gd name="T1" fmla="*/ 547 h 1216"/>
                <a:gd name="T2" fmla="*/ 87 w 2580"/>
                <a:gd name="T3" fmla="*/ 478 h 1216"/>
                <a:gd name="T4" fmla="*/ 139 w 2580"/>
                <a:gd name="T5" fmla="*/ 400 h 1216"/>
                <a:gd name="T6" fmla="*/ 191 w 2580"/>
                <a:gd name="T7" fmla="*/ 330 h 1216"/>
                <a:gd name="T8" fmla="*/ 243 w 2580"/>
                <a:gd name="T9" fmla="*/ 269 h 1216"/>
                <a:gd name="T10" fmla="*/ 295 w 2580"/>
                <a:gd name="T11" fmla="*/ 208 h 1216"/>
                <a:gd name="T12" fmla="*/ 347 w 2580"/>
                <a:gd name="T13" fmla="*/ 148 h 1216"/>
                <a:gd name="T14" fmla="*/ 399 w 2580"/>
                <a:gd name="T15" fmla="*/ 104 h 1216"/>
                <a:gd name="T16" fmla="*/ 451 w 2580"/>
                <a:gd name="T17" fmla="*/ 69 h 1216"/>
                <a:gd name="T18" fmla="*/ 504 w 2580"/>
                <a:gd name="T19" fmla="*/ 35 h 1216"/>
                <a:gd name="T20" fmla="*/ 556 w 2580"/>
                <a:gd name="T21" fmla="*/ 17 h 1216"/>
                <a:gd name="T22" fmla="*/ 608 w 2580"/>
                <a:gd name="T23" fmla="*/ 0 h 1216"/>
                <a:gd name="T24" fmla="*/ 660 w 2580"/>
                <a:gd name="T25" fmla="*/ 0 h 1216"/>
                <a:gd name="T26" fmla="*/ 712 w 2580"/>
                <a:gd name="T27" fmla="*/ 9 h 1216"/>
                <a:gd name="T28" fmla="*/ 764 w 2580"/>
                <a:gd name="T29" fmla="*/ 26 h 1216"/>
                <a:gd name="T30" fmla="*/ 816 w 2580"/>
                <a:gd name="T31" fmla="*/ 52 h 1216"/>
                <a:gd name="T32" fmla="*/ 860 w 2580"/>
                <a:gd name="T33" fmla="*/ 87 h 1216"/>
                <a:gd name="T34" fmla="*/ 912 w 2580"/>
                <a:gd name="T35" fmla="*/ 130 h 1216"/>
                <a:gd name="T36" fmla="*/ 964 w 2580"/>
                <a:gd name="T37" fmla="*/ 182 h 1216"/>
                <a:gd name="T38" fmla="*/ 1016 w 2580"/>
                <a:gd name="T39" fmla="*/ 234 h 1216"/>
                <a:gd name="T40" fmla="*/ 1068 w 2580"/>
                <a:gd name="T41" fmla="*/ 295 h 1216"/>
                <a:gd name="T42" fmla="*/ 1120 w 2580"/>
                <a:gd name="T43" fmla="*/ 365 h 1216"/>
                <a:gd name="T44" fmla="*/ 1173 w 2580"/>
                <a:gd name="T45" fmla="*/ 434 h 1216"/>
                <a:gd name="T46" fmla="*/ 1225 w 2580"/>
                <a:gd name="T47" fmla="*/ 512 h 1216"/>
                <a:gd name="T48" fmla="*/ 1277 w 2580"/>
                <a:gd name="T49" fmla="*/ 591 h 1216"/>
                <a:gd name="T50" fmla="*/ 1329 w 2580"/>
                <a:gd name="T51" fmla="*/ 669 h 1216"/>
                <a:gd name="T52" fmla="*/ 1381 w 2580"/>
                <a:gd name="T53" fmla="*/ 738 h 1216"/>
                <a:gd name="T54" fmla="*/ 1433 w 2580"/>
                <a:gd name="T55" fmla="*/ 817 h 1216"/>
                <a:gd name="T56" fmla="*/ 1485 w 2580"/>
                <a:gd name="T57" fmla="*/ 886 h 1216"/>
                <a:gd name="T58" fmla="*/ 1537 w 2580"/>
                <a:gd name="T59" fmla="*/ 947 h 1216"/>
                <a:gd name="T60" fmla="*/ 1590 w 2580"/>
                <a:gd name="T61" fmla="*/ 1008 h 1216"/>
                <a:gd name="T62" fmla="*/ 1642 w 2580"/>
                <a:gd name="T63" fmla="*/ 1068 h 1216"/>
                <a:gd name="T64" fmla="*/ 1694 w 2580"/>
                <a:gd name="T65" fmla="*/ 1112 h 1216"/>
                <a:gd name="T66" fmla="*/ 1737 w 2580"/>
                <a:gd name="T67" fmla="*/ 1147 h 1216"/>
                <a:gd name="T68" fmla="*/ 1789 w 2580"/>
                <a:gd name="T69" fmla="*/ 1181 h 1216"/>
                <a:gd name="T70" fmla="*/ 1841 w 2580"/>
                <a:gd name="T71" fmla="*/ 1199 h 1216"/>
                <a:gd name="T72" fmla="*/ 1894 w 2580"/>
                <a:gd name="T73" fmla="*/ 1216 h 1216"/>
                <a:gd name="T74" fmla="*/ 1946 w 2580"/>
                <a:gd name="T75" fmla="*/ 1216 h 1216"/>
                <a:gd name="T76" fmla="*/ 1998 w 2580"/>
                <a:gd name="T77" fmla="*/ 1207 h 1216"/>
                <a:gd name="T78" fmla="*/ 2050 w 2580"/>
                <a:gd name="T79" fmla="*/ 1190 h 1216"/>
                <a:gd name="T80" fmla="*/ 2102 w 2580"/>
                <a:gd name="T81" fmla="*/ 1164 h 1216"/>
                <a:gd name="T82" fmla="*/ 2154 w 2580"/>
                <a:gd name="T83" fmla="*/ 1129 h 1216"/>
                <a:gd name="T84" fmla="*/ 2206 w 2580"/>
                <a:gd name="T85" fmla="*/ 1086 h 1216"/>
                <a:gd name="T86" fmla="*/ 2258 w 2580"/>
                <a:gd name="T87" fmla="*/ 1034 h 1216"/>
                <a:gd name="T88" fmla="*/ 2311 w 2580"/>
                <a:gd name="T89" fmla="*/ 982 h 1216"/>
                <a:gd name="T90" fmla="*/ 2363 w 2580"/>
                <a:gd name="T91" fmla="*/ 921 h 1216"/>
                <a:gd name="T92" fmla="*/ 2415 w 2580"/>
                <a:gd name="T93" fmla="*/ 851 h 1216"/>
                <a:gd name="T94" fmla="*/ 2467 w 2580"/>
                <a:gd name="T95" fmla="*/ 782 h 1216"/>
                <a:gd name="T96" fmla="*/ 2519 w 2580"/>
                <a:gd name="T97" fmla="*/ 704 h 1216"/>
                <a:gd name="T98" fmla="*/ 2571 w 2580"/>
                <a:gd name="T99" fmla="*/ 625 h 121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80" h="1216">
                  <a:moveTo>
                    <a:pt x="0" y="608"/>
                  </a:moveTo>
                  <a:lnTo>
                    <a:pt x="8" y="591"/>
                  </a:lnTo>
                  <a:lnTo>
                    <a:pt x="26" y="573"/>
                  </a:lnTo>
                  <a:lnTo>
                    <a:pt x="34" y="547"/>
                  </a:lnTo>
                  <a:lnTo>
                    <a:pt x="52" y="530"/>
                  </a:lnTo>
                  <a:lnTo>
                    <a:pt x="61" y="512"/>
                  </a:lnTo>
                  <a:lnTo>
                    <a:pt x="78" y="495"/>
                  </a:lnTo>
                  <a:lnTo>
                    <a:pt x="87" y="478"/>
                  </a:lnTo>
                  <a:lnTo>
                    <a:pt x="104" y="460"/>
                  </a:lnTo>
                  <a:lnTo>
                    <a:pt x="113" y="434"/>
                  </a:lnTo>
                  <a:lnTo>
                    <a:pt x="130" y="417"/>
                  </a:lnTo>
                  <a:lnTo>
                    <a:pt x="139" y="400"/>
                  </a:lnTo>
                  <a:lnTo>
                    <a:pt x="156" y="382"/>
                  </a:lnTo>
                  <a:lnTo>
                    <a:pt x="165" y="365"/>
                  </a:lnTo>
                  <a:lnTo>
                    <a:pt x="182" y="347"/>
                  </a:lnTo>
                  <a:lnTo>
                    <a:pt x="191" y="330"/>
                  </a:lnTo>
                  <a:lnTo>
                    <a:pt x="208" y="313"/>
                  </a:lnTo>
                  <a:lnTo>
                    <a:pt x="217" y="295"/>
                  </a:lnTo>
                  <a:lnTo>
                    <a:pt x="234" y="278"/>
                  </a:lnTo>
                  <a:lnTo>
                    <a:pt x="243" y="269"/>
                  </a:lnTo>
                  <a:lnTo>
                    <a:pt x="260" y="252"/>
                  </a:lnTo>
                  <a:lnTo>
                    <a:pt x="269" y="234"/>
                  </a:lnTo>
                  <a:lnTo>
                    <a:pt x="286" y="217"/>
                  </a:lnTo>
                  <a:lnTo>
                    <a:pt x="295" y="208"/>
                  </a:lnTo>
                  <a:lnTo>
                    <a:pt x="312" y="191"/>
                  </a:lnTo>
                  <a:lnTo>
                    <a:pt x="321" y="182"/>
                  </a:lnTo>
                  <a:lnTo>
                    <a:pt x="339" y="165"/>
                  </a:lnTo>
                  <a:lnTo>
                    <a:pt x="347" y="148"/>
                  </a:lnTo>
                  <a:lnTo>
                    <a:pt x="365" y="139"/>
                  </a:lnTo>
                  <a:lnTo>
                    <a:pt x="373" y="130"/>
                  </a:lnTo>
                  <a:lnTo>
                    <a:pt x="391" y="113"/>
                  </a:lnTo>
                  <a:lnTo>
                    <a:pt x="399" y="104"/>
                  </a:lnTo>
                  <a:lnTo>
                    <a:pt x="417" y="95"/>
                  </a:lnTo>
                  <a:lnTo>
                    <a:pt x="425" y="87"/>
                  </a:lnTo>
                  <a:lnTo>
                    <a:pt x="434" y="78"/>
                  </a:lnTo>
                  <a:lnTo>
                    <a:pt x="451" y="69"/>
                  </a:lnTo>
                  <a:lnTo>
                    <a:pt x="460" y="61"/>
                  </a:lnTo>
                  <a:lnTo>
                    <a:pt x="478" y="52"/>
                  </a:lnTo>
                  <a:lnTo>
                    <a:pt x="486" y="43"/>
                  </a:lnTo>
                  <a:lnTo>
                    <a:pt x="504" y="35"/>
                  </a:lnTo>
                  <a:lnTo>
                    <a:pt x="512" y="26"/>
                  </a:lnTo>
                  <a:lnTo>
                    <a:pt x="530" y="26"/>
                  </a:lnTo>
                  <a:lnTo>
                    <a:pt x="538" y="17"/>
                  </a:lnTo>
                  <a:lnTo>
                    <a:pt x="556" y="17"/>
                  </a:lnTo>
                  <a:lnTo>
                    <a:pt x="564" y="9"/>
                  </a:lnTo>
                  <a:lnTo>
                    <a:pt x="582" y="9"/>
                  </a:lnTo>
                  <a:lnTo>
                    <a:pt x="590" y="9"/>
                  </a:lnTo>
                  <a:lnTo>
                    <a:pt x="608" y="0"/>
                  </a:lnTo>
                  <a:lnTo>
                    <a:pt x="617" y="0"/>
                  </a:lnTo>
                  <a:lnTo>
                    <a:pt x="634" y="0"/>
                  </a:lnTo>
                  <a:lnTo>
                    <a:pt x="643" y="0"/>
                  </a:lnTo>
                  <a:lnTo>
                    <a:pt x="660" y="0"/>
                  </a:lnTo>
                  <a:lnTo>
                    <a:pt x="669" y="0"/>
                  </a:lnTo>
                  <a:lnTo>
                    <a:pt x="686" y="0"/>
                  </a:lnTo>
                  <a:lnTo>
                    <a:pt x="695" y="9"/>
                  </a:lnTo>
                  <a:lnTo>
                    <a:pt x="712" y="9"/>
                  </a:lnTo>
                  <a:lnTo>
                    <a:pt x="721" y="9"/>
                  </a:lnTo>
                  <a:lnTo>
                    <a:pt x="738" y="17"/>
                  </a:lnTo>
                  <a:lnTo>
                    <a:pt x="747" y="17"/>
                  </a:lnTo>
                  <a:lnTo>
                    <a:pt x="764" y="26"/>
                  </a:lnTo>
                  <a:lnTo>
                    <a:pt x="773" y="26"/>
                  </a:lnTo>
                  <a:lnTo>
                    <a:pt x="790" y="35"/>
                  </a:lnTo>
                  <a:lnTo>
                    <a:pt x="799" y="43"/>
                  </a:lnTo>
                  <a:lnTo>
                    <a:pt x="816" y="52"/>
                  </a:lnTo>
                  <a:lnTo>
                    <a:pt x="825" y="61"/>
                  </a:lnTo>
                  <a:lnTo>
                    <a:pt x="842" y="69"/>
                  </a:lnTo>
                  <a:lnTo>
                    <a:pt x="851" y="78"/>
                  </a:lnTo>
                  <a:lnTo>
                    <a:pt x="860" y="87"/>
                  </a:lnTo>
                  <a:lnTo>
                    <a:pt x="877" y="95"/>
                  </a:lnTo>
                  <a:lnTo>
                    <a:pt x="886" y="104"/>
                  </a:lnTo>
                  <a:lnTo>
                    <a:pt x="903" y="113"/>
                  </a:lnTo>
                  <a:lnTo>
                    <a:pt x="912" y="130"/>
                  </a:lnTo>
                  <a:lnTo>
                    <a:pt x="929" y="139"/>
                  </a:lnTo>
                  <a:lnTo>
                    <a:pt x="938" y="148"/>
                  </a:lnTo>
                  <a:lnTo>
                    <a:pt x="955" y="165"/>
                  </a:lnTo>
                  <a:lnTo>
                    <a:pt x="964" y="182"/>
                  </a:lnTo>
                  <a:lnTo>
                    <a:pt x="981" y="191"/>
                  </a:lnTo>
                  <a:lnTo>
                    <a:pt x="990" y="208"/>
                  </a:lnTo>
                  <a:lnTo>
                    <a:pt x="1007" y="217"/>
                  </a:lnTo>
                  <a:lnTo>
                    <a:pt x="1016" y="234"/>
                  </a:lnTo>
                  <a:lnTo>
                    <a:pt x="1034" y="252"/>
                  </a:lnTo>
                  <a:lnTo>
                    <a:pt x="1042" y="269"/>
                  </a:lnTo>
                  <a:lnTo>
                    <a:pt x="1060" y="278"/>
                  </a:lnTo>
                  <a:lnTo>
                    <a:pt x="1068" y="295"/>
                  </a:lnTo>
                  <a:lnTo>
                    <a:pt x="1086" y="313"/>
                  </a:lnTo>
                  <a:lnTo>
                    <a:pt x="1094" y="330"/>
                  </a:lnTo>
                  <a:lnTo>
                    <a:pt x="1112" y="347"/>
                  </a:lnTo>
                  <a:lnTo>
                    <a:pt x="1120" y="365"/>
                  </a:lnTo>
                  <a:lnTo>
                    <a:pt x="1138" y="382"/>
                  </a:lnTo>
                  <a:lnTo>
                    <a:pt x="1146" y="400"/>
                  </a:lnTo>
                  <a:lnTo>
                    <a:pt x="1164" y="417"/>
                  </a:lnTo>
                  <a:lnTo>
                    <a:pt x="1173" y="434"/>
                  </a:lnTo>
                  <a:lnTo>
                    <a:pt x="1190" y="460"/>
                  </a:lnTo>
                  <a:lnTo>
                    <a:pt x="1199" y="478"/>
                  </a:lnTo>
                  <a:lnTo>
                    <a:pt x="1216" y="495"/>
                  </a:lnTo>
                  <a:lnTo>
                    <a:pt x="1225" y="512"/>
                  </a:lnTo>
                  <a:lnTo>
                    <a:pt x="1242" y="530"/>
                  </a:lnTo>
                  <a:lnTo>
                    <a:pt x="1251" y="547"/>
                  </a:lnTo>
                  <a:lnTo>
                    <a:pt x="1268" y="573"/>
                  </a:lnTo>
                  <a:lnTo>
                    <a:pt x="1277" y="591"/>
                  </a:lnTo>
                  <a:lnTo>
                    <a:pt x="1294" y="608"/>
                  </a:lnTo>
                  <a:lnTo>
                    <a:pt x="1303" y="625"/>
                  </a:lnTo>
                  <a:lnTo>
                    <a:pt x="1312" y="643"/>
                  </a:lnTo>
                  <a:lnTo>
                    <a:pt x="1329" y="669"/>
                  </a:lnTo>
                  <a:lnTo>
                    <a:pt x="1338" y="686"/>
                  </a:lnTo>
                  <a:lnTo>
                    <a:pt x="1355" y="704"/>
                  </a:lnTo>
                  <a:lnTo>
                    <a:pt x="1364" y="721"/>
                  </a:lnTo>
                  <a:lnTo>
                    <a:pt x="1381" y="738"/>
                  </a:lnTo>
                  <a:lnTo>
                    <a:pt x="1390" y="756"/>
                  </a:lnTo>
                  <a:lnTo>
                    <a:pt x="1407" y="782"/>
                  </a:lnTo>
                  <a:lnTo>
                    <a:pt x="1416" y="799"/>
                  </a:lnTo>
                  <a:lnTo>
                    <a:pt x="1433" y="817"/>
                  </a:lnTo>
                  <a:lnTo>
                    <a:pt x="1442" y="834"/>
                  </a:lnTo>
                  <a:lnTo>
                    <a:pt x="1459" y="851"/>
                  </a:lnTo>
                  <a:lnTo>
                    <a:pt x="1468" y="869"/>
                  </a:lnTo>
                  <a:lnTo>
                    <a:pt x="1485" y="886"/>
                  </a:lnTo>
                  <a:lnTo>
                    <a:pt x="1494" y="903"/>
                  </a:lnTo>
                  <a:lnTo>
                    <a:pt x="1511" y="921"/>
                  </a:lnTo>
                  <a:lnTo>
                    <a:pt x="1520" y="938"/>
                  </a:lnTo>
                  <a:lnTo>
                    <a:pt x="1537" y="947"/>
                  </a:lnTo>
                  <a:lnTo>
                    <a:pt x="1546" y="964"/>
                  </a:lnTo>
                  <a:lnTo>
                    <a:pt x="1563" y="982"/>
                  </a:lnTo>
                  <a:lnTo>
                    <a:pt x="1572" y="999"/>
                  </a:lnTo>
                  <a:lnTo>
                    <a:pt x="1590" y="1008"/>
                  </a:lnTo>
                  <a:lnTo>
                    <a:pt x="1598" y="1025"/>
                  </a:lnTo>
                  <a:lnTo>
                    <a:pt x="1616" y="1034"/>
                  </a:lnTo>
                  <a:lnTo>
                    <a:pt x="1624" y="1051"/>
                  </a:lnTo>
                  <a:lnTo>
                    <a:pt x="1642" y="1068"/>
                  </a:lnTo>
                  <a:lnTo>
                    <a:pt x="1650" y="1077"/>
                  </a:lnTo>
                  <a:lnTo>
                    <a:pt x="1668" y="1086"/>
                  </a:lnTo>
                  <a:lnTo>
                    <a:pt x="1676" y="1103"/>
                  </a:lnTo>
                  <a:lnTo>
                    <a:pt x="1694" y="1112"/>
                  </a:lnTo>
                  <a:lnTo>
                    <a:pt x="1702" y="1121"/>
                  </a:lnTo>
                  <a:lnTo>
                    <a:pt x="1720" y="1129"/>
                  </a:lnTo>
                  <a:lnTo>
                    <a:pt x="1729" y="1138"/>
                  </a:lnTo>
                  <a:lnTo>
                    <a:pt x="1737" y="1147"/>
                  </a:lnTo>
                  <a:lnTo>
                    <a:pt x="1755" y="1155"/>
                  </a:lnTo>
                  <a:lnTo>
                    <a:pt x="1763" y="1164"/>
                  </a:lnTo>
                  <a:lnTo>
                    <a:pt x="1781" y="1173"/>
                  </a:lnTo>
                  <a:lnTo>
                    <a:pt x="1789" y="1181"/>
                  </a:lnTo>
                  <a:lnTo>
                    <a:pt x="1807" y="1190"/>
                  </a:lnTo>
                  <a:lnTo>
                    <a:pt x="1815" y="1190"/>
                  </a:lnTo>
                  <a:lnTo>
                    <a:pt x="1833" y="1199"/>
                  </a:lnTo>
                  <a:lnTo>
                    <a:pt x="1841" y="1199"/>
                  </a:lnTo>
                  <a:lnTo>
                    <a:pt x="1859" y="1207"/>
                  </a:lnTo>
                  <a:lnTo>
                    <a:pt x="1868" y="1207"/>
                  </a:lnTo>
                  <a:lnTo>
                    <a:pt x="1885" y="1207"/>
                  </a:lnTo>
                  <a:lnTo>
                    <a:pt x="1894" y="1216"/>
                  </a:lnTo>
                  <a:lnTo>
                    <a:pt x="1911" y="1216"/>
                  </a:lnTo>
                  <a:lnTo>
                    <a:pt x="1920" y="1216"/>
                  </a:lnTo>
                  <a:lnTo>
                    <a:pt x="1937" y="1216"/>
                  </a:lnTo>
                  <a:lnTo>
                    <a:pt x="1946" y="1216"/>
                  </a:lnTo>
                  <a:lnTo>
                    <a:pt x="1963" y="1216"/>
                  </a:lnTo>
                  <a:lnTo>
                    <a:pt x="1972" y="1216"/>
                  </a:lnTo>
                  <a:lnTo>
                    <a:pt x="1989" y="1207"/>
                  </a:lnTo>
                  <a:lnTo>
                    <a:pt x="1998" y="1207"/>
                  </a:lnTo>
                  <a:lnTo>
                    <a:pt x="2015" y="1207"/>
                  </a:lnTo>
                  <a:lnTo>
                    <a:pt x="2024" y="1199"/>
                  </a:lnTo>
                  <a:lnTo>
                    <a:pt x="2041" y="1199"/>
                  </a:lnTo>
                  <a:lnTo>
                    <a:pt x="2050" y="1190"/>
                  </a:lnTo>
                  <a:lnTo>
                    <a:pt x="2067" y="1190"/>
                  </a:lnTo>
                  <a:lnTo>
                    <a:pt x="2076" y="1181"/>
                  </a:lnTo>
                  <a:lnTo>
                    <a:pt x="2093" y="1173"/>
                  </a:lnTo>
                  <a:lnTo>
                    <a:pt x="2102" y="1164"/>
                  </a:lnTo>
                  <a:lnTo>
                    <a:pt x="2119" y="1155"/>
                  </a:lnTo>
                  <a:lnTo>
                    <a:pt x="2128" y="1147"/>
                  </a:lnTo>
                  <a:lnTo>
                    <a:pt x="2146" y="1138"/>
                  </a:lnTo>
                  <a:lnTo>
                    <a:pt x="2154" y="1129"/>
                  </a:lnTo>
                  <a:lnTo>
                    <a:pt x="2163" y="1121"/>
                  </a:lnTo>
                  <a:lnTo>
                    <a:pt x="2180" y="1112"/>
                  </a:lnTo>
                  <a:lnTo>
                    <a:pt x="2189" y="1103"/>
                  </a:lnTo>
                  <a:lnTo>
                    <a:pt x="2206" y="1086"/>
                  </a:lnTo>
                  <a:lnTo>
                    <a:pt x="2215" y="1077"/>
                  </a:lnTo>
                  <a:lnTo>
                    <a:pt x="2232" y="1068"/>
                  </a:lnTo>
                  <a:lnTo>
                    <a:pt x="2241" y="1051"/>
                  </a:lnTo>
                  <a:lnTo>
                    <a:pt x="2258" y="1034"/>
                  </a:lnTo>
                  <a:lnTo>
                    <a:pt x="2267" y="1025"/>
                  </a:lnTo>
                  <a:lnTo>
                    <a:pt x="2285" y="1008"/>
                  </a:lnTo>
                  <a:lnTo>
                    <a:pt x="2293" y="999"/>
                  </a:lnTo>
                  <a:lnTo>
                    <a:pt x="2311" y="982"/>
                  </a:lnTo>
                  <a:lnTo>
                    <a:pt x="2319" y="964"/>
                  </a:lnTo>
                  <a:lnTo>
                    <a:pt x="2337" y="947"/>
                  </a:lnTo>
                  <a:lnTo>
                    <a:pt x="2345" y="938"/>
                  </a:lnTo>
                  <a:lnTo>
                    <a:pt x="2363" y="921"/>
                  </a:lnTo>
                  <a:lnTo>
                    <a:pt x="2371" y="903"/>
                  </a:lnTo>
                  <a:lnTo>
                    <a:pt x="2389" y="886"/>
                  </a:lnTo>
                  <a:lnTo>
                    <a:pt x="2397" y="869"/>
                  </a:lnTo>
                  <a:lnTo>
                    <a:pt x="2415" y="851"/>
                  </a:lnTo>
                  <a:lnTo>
                    <a:pt x="2424" y="834"/>
                  </a:lnTo>
                  <a:lnTo>
                    <a:pt x="2441" y="817"/>
                  </a:lnTo>
                  <a:lnTo>
                    <a:pt x="2450" y="799"/>
                  </a:lnTo>
                  <a:lnTo>
                    <a:pt x="2467" y="782"/>
                  </a:lnTo>
                  <a:lnTo>
                    <a:pt x="2476" y="756"/>
                  </a:lnTo>
                  <a:lnTo>
                    <a:pt x="2493" y="738"/>
                  </a:lnTo>
                  <a:lnTo>
                    <a:pt x="2502" y="721"/>
                  </a:lnTo>
                  <a:lnTo>
                    <a:pt x="2519" y="704"/>
                  </a:lnTo>
                  <a:lnTo>
                    <a:pt x="2528" y="686"/>
                  </a:lnTo>
                  <a:lnTo>
                    <a:pt x="2545" y="669"/>
                  </a:lnTo>
                  <a:lnTo>
                    <a:pt x="2554" y="643"/>
                  </a:lnTo>
                  <a:lnTo>
                    <a:pt x="2571" y="625"/>
                  </a:lnTo>
                  <a:lnTo>
                    <a:pt x="2580" y="608"/>
                  </a:lnTo>
                </a:path>
              </a:pathLst>
            </a:custGeom>
            <a:solidFill>
              <a:srgbClr val="FFFF66"/>
            </a:solidFill>
            <a:ln w="14288">
              <a:solidFill>
                <a:srgbClr val="006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194" name="Line 62"/>
            <p:cNvSpPr>
              <a:spLocks noChangeShapeType="1"/>
            </p:cNvSpPr>
            <p:nvPr/>
          </p:nvSpPr>
          <p:spPr bwMode="auto">
            <a:xfrm>
              <a:off x="1290" y="2423"/>
              <a:ext cx="258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95" name="Oval 63"/>
            <p:cNvSpPr>
              <a:spLocks noChangeArrowheads="1"/>
            </p:cNvSpPr>
            <p:nvPr/>
          </p:nvSpPr>
          <p:spPr bwMode="auto">
            <a:xfrm>
              <a:off x="1272" y="2406"/>
              <a:ext cx="26" cy="26"/>
            </a:xfrm>
            <a:prstGeom prst="ellipse">
              <a:avLst/>
            </a:prstGeom>
            <a:solidFill>
              <a:srgbClr val="FFFF66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196" name="Oval 64"/>
            <p:cNvSpPr>
              <a:spLocks noChangeArrowheads="1"/>
            </p:cNvSpPr>
            <p:nvPr/>
          </p:nvSpPr>
          <p:spPr bwMode="auto">
            <a:xfrm>
              <a:off x="1594" y="1980"/>
              <a:ext cx="26" cy="26"/>
            </a:xfrm>
            <a:prstGeom prst="ellipse">
              <a:avLst/>
            </a:prstGeom>
            <a:solidFill>
              <a:srgbClr val="FFFF66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197" name="Oval 65"/>
            <p:cNvSpPr>
              <a:spLocks noChangeArrowheads="1"/>
            </p:cNvSpPr>
            <p:nvPr/>
          </p:nvSpPr>
          <p:spPr bwMode="auto">
            <a:xfrm>
              <a:off x="1915" y="1798"/>
              <a:ext cx="26" cy="26"/>
            </a:xfrm>
            <a:prstGeom prst="ellipse">
              <a:avLst/>
            </a:prstGeom>
            <a:solidFill>
              <a:srgbClr val="FFFF66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198" name="Oval 66"/>
            <p:cNvSpPr>
              <a:spLocks noChangeArrowheads="1"/>
            </p:cNvSpPr>
            <p:nvPr/>
          </p:nvSpPr>
          <p:spPr bwMode="auto">
            <a:xfrm>
              <a:off x="2237" y="1980"/>
              <a:ext cx="26" cy="26"/>
            </a:xfrm>
            <a:prstGeom prst="ellipse">
              <a:avLst/>
            </a:prstGeom>
            <a:solidFill>
              <a:srgbClr val="FFFF66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199" name="Oval 67"/>
            <p:cNvSpPr>
              <a:spLocks noChangeArrowheads="1"/>
            </p:cNvSpPr>
            <p:nvPr/>
          </p:nvSpPr>
          <p:spPr bwMode="auto">
            <a:xfrm>
              <a:off x="2567" y="2406"/>
              <a:ext cx="26" cy="26"/>
            </a:xfrm>
            <a:prstGeom prst="ellipse">
              <a:avLst/>
            </a:prstGeom>
            <a:solidFill>
              <a:srgbClr val="FFFF66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200" name="Oval 68"/>
            <p:cNvSpPr>
              <a:spLocks noChangeArrowheads="1"/>
            </p:cNvSpPr>
            <p:nvPr/>
          </p:nvSpPr>
          <p:spPr bwMode="auto">
            <a:xfrm>
              <a:off x="2888" y="2831"/>
              <a:ext cx="26" cy="26"/>
            </a:xfrm>
            <a:prstGeom prst="ellipse">
              <a:avLst/>
            </a:prstGeom>
            <a:solidFill>
              <a:srgbClr val="FFFF66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201" name="Oval 69"/>
            <p:cNvSpPr>
              <a:spLocks noChangeArrowheads="1"/>
            </p:cNvSpPr>
            <p:nvPr/>
          </p:nvSpPr>
          <p:spPr bwMode="auto">
            <a:xfrm>
              <a:off x="3210" y="3014"/>
              <a:ext cx="26" cy="26"/>
            </a:xfrm>
            <a:prstGeom prst="ellipse">
              <a:avLst/>
            </a:prstGeom>
            <a:solidFill>
              <a:srgbClr val="FFFF66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202" name="Oval 70"/>
            <p:cNvSpPr>
              <a:spLocks noChangeArrowheads="1"/>
            </p:cNvSpPr>
            <p:nvPr/>
          </p:nvSpPr>
          <p:spPr bwMode="auto">
            <a:xfrm>
              <a:off x="3531" y="2831"/>
              <a:ext cx="26" cy="26"/>
            </a:xfrm>
            <a:prstGeom prst="ellipse">
              <a:avLst/>
            </a:prstGeom>
            <a:solidFill>
              <a:srgbClr val="FFFF66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203" name="Oval 71"/>
            <p:cNvSpPr>
              <a:spLocks noChangeArrowheads="1"/>
            </p:cNvSpPr>
            <p:nvPr/>
          </p:nvSpPr>
          <p:spPr bwMode="auto">
            <a:xfrm>
              <a:off x="3853" y="2406"/>
              <a:ext cx="26" cy="26"/>
            </a:xfrm>
            <a:prstGeom prst="ellipse">
              <a:avLst/>
            </a:prstGeom>
            <a:solidFill>
              <a:srgbClr val="FFFF66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204" name="Line 72"/>
            <p:cNvSpPr>
              <a:spLocks noChangeShapeType="1"/>
            </p:cNvSpPr>
            <p:nvPr/>
          </p:nvSpPr>
          <p:spPr bwMode="auto">
            <a:xfrm>
              <a:off x="1290" y="2423"/>
              <a:ext cx="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05" name="Line 73"/>
            <p:cNvSpPr>
              <a:spLocks noChangeShapeType="1"/>
            </p:cNvSpPr>
            <p:nvPr/>
          </p:nvSpPr>
          <p:spPr bwMode="auto">
            <a:xfrm flipV="1">
              <a:off x="1611" y="1997"/>
              <a:ext cx="1" cy="4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06" name="Line 74"/>
            <p:cNvSpPr>
              <a:spLocks noChangeShapeType="1"/>
            </p:cNvSpPr>
            <p:nvPr/>
          </p:nvSpPr>
          <p:spPr bwMode="auto">
            <a:xfrm flipV="1">
              <a:off x="1933" y="1815"/>
              <a:ext cx="1" cy="60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07" name="Line 75"/>
            <p:cNvSpPr>
              <a:spLocks noChangeShapeType="1"/>
            </p:cNvSpPr>
            <p:nvPr/>
          </p:nvSpPr>
          <p:spPr bwMode="auto">
            <a:xfrm flipV="1">
              <a:off x="2254" y="1997"/>
              <a:ext cx="1" cy="4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08" name="Line 76"/>
            <p:cNvSpPr>
              <a:spLocks noChangeShapeType="1"/>
            </p:cNvSpPr>
            <p:nvPr/>
          </p:nvSpPr>
          <p:spPr bwMode="auto">
            <a:xfrm>
              <a:off x="2584" y="2423"/>
              <a:ext cx="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09" name="Line 77"/>
            <p:cNvSpPr>
              <a:spLocks noChangeShapeType="1"/>
            </p:cNvSpPr>
            <p:nvPr/>
          </p:nvSpPr>
          <p:spPr bwMode="auto">
            <a:xfrm>
              <a:off x="2906" y="2423"/>
              <a:ext cx="1" cy="4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10" name="Line 78"/>
            <p:cNvSpPr>
              <a:spLocks noChangeShapeType="1"/>
            </p:cNvSpPr>
            <p:nvPr/>
          </p:nvSpPr>
          <p:spPr bwMode="auto">
            <a:xfrm>
              <a:off x="3227" y="2423"/>
              <a:ext cx="1" cy="60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11" name="Line 79"/>
            <p:cNvSpPr>
              <a:spLocks noChangeShapeType="1"/>
            </p:cNvSpPr>
            <p:nvPr/>
          </p:nvSpPr>
          <p:spPr bwMode="auto">
            <a:xfrm>
              <a:off x="3548" y="2423"/>
              <a:ext cx="1" cy="4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12" name="Line 80"/>
            <p:cNvSpPr>
              <a:spLocks noChangeShapeType="1"/>
            </p:cNvSpPr>
            <p:nvPr/>
          </p:nvSpPr>
          <p:spPr bwMode="auto">
            <a:xfrm>
              <a:off x="3870" y="2423"/>
              <a:ext cx="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13" name="Rectangle 81"/>
            <p:cNvSpPr>
              <a:spLocks noChangeArrowheads="1"/>
            </p:cNvSpPr>
            <p:nvPr/>
          </p:nvSpPr>
          <p:spPr bwMode="auto">
            <a:xfrm>
              <a:off x="2436" y="3222"/>
              <a:ext cx="273" cy="1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times" charset="0"/>
                </a:rPr>
                <a:t>t(ms)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214" name="Rectangle 82"/>
            <p:cNvSpPr>
              <a:spLocks noChangeArrowheads="1"/>
            </p:cNvSpPr>
            <p:nvPr/>
          </p:nvSpPr>
          <p:spPr bwMode="auto">
            <a:xfrm rot="-5400000">
              <a:off x="810" y="2365"/>
              <a:ext cx="280" cy="14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500">
                  <a:solidFill>
                    <a:srgbClr val="000000"/>
                  </a:solidFill>
                  <a:latin typeface="times" charset="0"/>
                </a:rPr>
                <a:t>x(nT)</a:t>
              </a:r>
              <a:endParaRPr lang="en-GB" sz="2400">
                <a:latin typeface="Times New Roman" pitchFamily="18" charset="0"/>
              </a:endParaRPr>
            </a:p>
          </p:txBody>
        </p:sp>
      </p:grpSp>
      <p:sp>
        <p:nvSpPr>
          <p:cNvPr id="6229" name="Text Box 85"/>
          <p:cNvSpPr txBox="1">
            <a:spLocks noChangeArrowheads="1"/>
          </p:cNvSpPr>
          <p:nvPr/>
        </p:nvSpPr>
        <p:spPr bwMode="auto">
          <a:xfrm>
            <a:off x="6227763" y="2781300"/>
            <a:ext cx="2663825" cy="366713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rgbClr val="FF9900"/>
                </a:solidFill>
              </a:rPr>
              <a:t>Ts=1/8000=0.125msec</a:t>
            </a:r>
          </a:p>
        </p:txBody>
      </p:sp>
      <p:sp>
        <p:nvSpPr>
          <p:cNvPr id="6230" name="Line 86"/>
          <p:cNvSpPr>
            <a:spLocks noChangeShapeType="1"/>
          </p:cNvSpPr>
          <p:nvPr/>
        </p:nvSpPr>
        <p:spPr bwMode="auto">
          <a:xfrm>
            <a:off x="1187450" y="3716338"/>
            <a:ext cx="504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6231" name="Freeform 87"/>
          <p:cNvSpPr>
            <a:spLocks/>
          </p:cNvSpPr>
          <p:nvPr/>
        </p:nvSpPr>
        <p:spPr bwMode="auto">
          <a:xfrm>
            <a:off x="1476375" y="2276475"/>
            <a:ext cx="5111750" cy="1296988"/>
          </a:xfrm>
          <a:custGeom>
            <a:avLst/>
            <a:gdLst>
              <a:gd name="T0" fmla="*/ 2147483647 w 3220"/>
              <a:gd name="T1" fmla="*/ 685482764 h 817"/>
              <a:gd name="T2" fmla="*/ 2147483647 w 3220"/>
              <a:gd name="T3" fmla="*/ 229335101 h 817"/>
              <a:gd name="T4" fmla="*/ 0 w 3220"/>
              <a:gd name="T5" fmla="*/ 2058969244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20" h="817">
                <a:moveTo>
                  <a:pt x="3220" y="272"/>
                </a:moveTo>
                <a:cubicBezTo>
                  <a:pt x="2808" y="136"/>
                  <a:pt x="2396" y="0"/>
                  <a:pt x="1859" y="91"/>
                </a:cubicBezTo>
                <a:cubicBezTo>
                  <a:pt x="1322" y="182"/>
                  <a:pt x="661" y="499"/>
                  <a:pt x="0" y="817"/>
                </a:cubicBezTo>
              </a:path>
            </a:pathLst>
          </a:custGeom>
          <a:noFill/>
          <a:ln w="38100" cmpd="sng">
            <a:solidFill>
              <a:srgbClr val="FF99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6232" name="Text Box 88"/>
          <p:cNvSpPr txBox="1">
            <a:spLocks noChangeArrowheads="1"/>
          </p:cNvSpPr>
          <p:nvPr/>
        </p:nvSpPr>
        <p:spPr bwMode="auto">
          <a:xfrm>
            <a:off x="107950" y="5876925"/>
            <a:ext cx="1800225" cy="36671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0</a:t>
            </a:r>
            <a:r>
              <a:rPr lang="en-GB" b="1">
                <a:solidFill>
                  <a:srgbClr val="FF9900"/>
                </a:solidFill>
              </a:rPr>
              <a:t>x0.125msec</a:t>
            </a:r>
          </a:p>
        </p:txBody>
      </p:sp>
      <p:sp>
        <p:nvSpPr>
          <p:cNvPr id="6233" name="Text Box 89"/>
          <p:cNvSpPr txBox="1">
            <a:spLocks noChangeArrowheads="1"/>
          </p:cNvSpPr>
          <p:nvPr/>
        </p:nvSpPr>
        <p:spPr bwMode="auto">
          <a:xfrm>
            <a:off x="1908175" y="5876925"/>
            <a:ext cx="1800225" cy="36671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1</a:t>
            </a:r>
            <a:r>
              <a:rPr lang="en-GB" b="1">
                <a:solidFill>
                  <a:srgbClr val="FF9900"/>
                </a:solidFill>
              </a:rPr>
              <a:t>x0.125msec</a:t>
            </a:r>
          </a:p>
        </p:txBody>
      </p:sp>
      <p:sp>
        <p:nvSpPr>
          <p:cNvPr id="6234" name="Text Box 90"/>
          <p:cNvSpPr txBox="1">
            <a:spLocks noChangeArrowheads="1"/>
          </p:cNvSpPr>
          <p:nvPr/>
        </p:nvSpPr>
        <p:spPr bwMode="auto">
          <a:xfrm>
            <a:off x="3635375" y="5876925"/>
            <a:ext cx="1800225" cy="36671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2</a:t>
            </a:r>
            <a:r>
              <a:rPr lang="en-GB" b="1">
                <a:solidFill>
                  <a:srgbClr val="FF9900"/>
                </a:solidFill>
              </a:rPr>
              <a:t>x0.125msec</a:t>
            </a:r>
          </a:p>
        </p:txBody>
      </p:sp>
      <p:sp>
        <p:nvSpPr>
          <p:cNvPr id="6235" name="Text Box 91"/>
          <p:cNvSpPr txBox="1">
            <a:spLocks noChangeArrowheads="1"/>
          </p:cNvSpPr>
          <p:nvPr/>
        </p:nvSpPr>
        <p:spPr bwMode="auto">
          <a:xfrm>
            <a:off x="5292725" y="5876925"/>
            <a:ext cx="2016125" cy="36671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3</a:t>
            </a:r>
            <a:r>
              <a:rPr lang="en-GB" b="1">
                <a:solidFill>
                  <a:srgbClr val="FF9900"/>
                </a:solidFill>
              </a:rPr>
              <a:t>x0.125msec ….</a:t>
            </a:r>
          </a:p>
        </p:txBody>
      </p:sp>
      <p:sp>
        <p:nvSpPr>
          <p:cNvPr id="6236" name="Line 92"/>
          <p:cNvSpPr>
            <a:spLocks noChangeShapeType="1"/>
          </p:cNvSpPr>
          <p:nvPr/>
        </p:nvSpPr>
        <p:spPr bwMode="auto">
          <a:xfrm flipV="1">
            <a:off x="684213" y="4076700"/>
            <a:ext cx="503237" cy="17287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6237" name="Line 93"/>
          <p:cNvSpPr>
            <a:spLocks noChangeShapeType="1"/>
          </p:cNvSpPr>
          <p:nvPr/>
        </p:nvSpPr>
        <p:spPr bwMode="auto">
          <a:xfrm flipH="1" flipV="1">
            <a:off x="1763713" y="4005263"/>
            <a:ext cx="431800" cy="18732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6238" name="Line 94"/>
          <p:cNvSpPr>
            <a:spLocks noChangeShapeType="1"/>
          </p:cNvSpPr>
          <p:nvPr/>
        </p:nvSpPr>
        <p:spPr bwMode="auto">
          <a:xfrm flipH="1" flipV="1">
            <a:off x="2339975" y="4076700"/>
            <a:ext cx="1439863" cy="18018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6239" name="Line 95"/>
          <p:cNvSpPr>
            <a:spLocks noChangeShapeType="1"/>
          </p:cNvSpPr>
          <p:nvPr/>
        </p:nvSpPr>
        <p:spPr bwMode="auto">
          <a:xfrm flipH="1" flipV="1">
            <a:off x="2771775" y="4005263"/>
            <a:ext cx="2808288" cy="18732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pic>
        <p:nvPicPr>
          <p:cNvPr id="2" name="59610648">
            <a:hlinkClick r:id="" action="ppaction://media"/>
            <a:extLst>
              <a:ext uri="{FF2B5EF4-FFF2-40B4-BE49-F238E27FC236}">
                <a16:creationId xmlns:a16="http://schemas.microsoft.com/office/drawing/2014/main" id="{76377ACC-8F44-441E-8862-2AAD5CF2FF1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97863" y="6200775"/>
            <a:ext cx="487362" cy="48736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27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6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6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3565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6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229" grpId="0" animBg="1"/>
      <p:bldP spid="6230" grpId="0" animBg="1"/>
      <p:bldP spid="6230" grpId="1" animBg="1"/>
      <p:bldP spid="6231" grpId="0" animBg="1"/>
      <p:bldP spid="6231" grpId="1" animBg="1"/>
      <p:bldP spid="6232" grpId="0" animBg="1"/>
      <p:bldP spid="6233" grpId="0" animBg="1"/>
      <p:bldP spid="6234" grpId="0" animBg="1"/>
      <p:bldP spid="6235" grpId="0" animBg="1"/>
      <p:bldP spid="6236" grpId="0" animBg="1"/>
      <p:bldP spid="6237" grpId="0" animBg="1"/>
      <p:bldP spid="6238" grpId="0" animBg="1"/>
      <p:bldP spid="62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8C94F47-F367-4AD3-84AC-1B521204DEF8}" type="slidenum">
              <a:rPr lang="en-GB" smtClean="0"/>
              <a:pPr eaLnBrk="1" hangingPunct="1"/>
              <a:t>5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8229600" cy="61595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signals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discrete-time signals, we are only interested in the sequence of samples.</a:t>
            </a:r>
          </a:p>
          <a:p>
            <a:pPr eaLnBrk="1" hangingPunct="1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such, we usually normalize the time axis.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876425" y="2081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SG"/>
          </a:p>
        </p:txBody>
      </p:sp>
      <p:grpSp>
        <p:nvGrpSpPr>
          <p:cNvPr id="6150" name="Group 82"/>
          <p:cNvGrpSpPr>
            <a:grpSpLocks/>
          </p:cNvGrpSpPr>
          <p:nvPr/>
        </p:nvGrpSpPr>
        <p:grpSpPr bwMode="auto">
          <a:xfrm>
            <a:off x="1476375" y="3429000"/>
            <a:ext cx="5391150" cy="2695575"/>
            <a:chOff x="759" y="2151"/>
            <a:chExt cx="3396" cy="1698"/>
          </a:xfrm>
        </p:grpSpPr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759" y="2151"/>
              <a:ext cx="3396" cy="1698"/>
            </a:xfrm>
            <a:prstGeom prst="rect">
              <a:avLst/>
            </a:prstGeom>
            <a:solidFill>
              <a:srgbClr val="FFFF66"/>
            </a:solidFill>
            <a:ln w="1428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1201" y="2248"/>
              <a:ext cx="2627" cy="1239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1201" y="2248"/>
              <a:ext cx="2627" cy="1239"/>
            </a:xfrm>
            <a:prstGeom prst="rect">
              <a:avLst/>
            </a:prstGeom>
            <a:solidFill>
              <a:srgbClr val="FFFF66"/>
            </a:solidFill>
            <a:ln w="1428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>
              <a:off x="1201" y="2248"/>
              <a:ext cx="26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1201" y="3487"/>
              <a:ext cx="26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flipV="1">
              <a:off x="3828" y="2248"/>
              <a:ext cx="1" cy="123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57" name="Line 12"/>
            <p:cNvSpPr>
              <a:spLocks noChangeShapeType="1"/>
            </p:cNvSpPr>
            <p:nvPr/>
          </p:nvSpPr>
          <p:spPr bwMode="auto">
            <a:xfrm flipV="1">
              <a:off x="1201" y="2248"/>
              <a:ext cx="1" cy="123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58" name="Line 13"/>
            <p:cNvSpPr>
              <a:spLocks noChangeShapeType="1"/>
            </p:cNvSpPr>
            <p:nvPr/>
          </p:nvSpPr>
          <p:spPr bwMode="auto">
            <a:xfrm>
              <a:off x="1201" y="3487"/>
              <a:ext cx="26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59" name="Line 14"/>
            <p:cNvSpPr>
              <a:spLocks noChangeShapeType="1"/>
            </p:cNvSpPr>
            <p:nvPr/>
          </p:nvSpPr>
          <p:spPr bwMode="auto">
            <a:xfrm flipV="1">
              <a:off x="1201" y="2248"/>
              <a:ext cx="1" cy="123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0" name="Line 15"/>
            <p:cNvSpPr>
              <a:spLocks noChangeShapeType="1"/>
            </p:cNvSpPr>
            <p:nvPr/>
          </p:nvSpPr>
          <p:spPr bwMode="auto">
            <a:xfrm flipV="1">
              <a:off x="1201" y="3460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1201" y="2248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2" name="Rectangle 17"/>
            <p:cNvSpPr>
              <a:spLocks noChangeArrowheads="1"/>
            </p:cNvSpPr>
            <p:nvPr/>
          </p:nvSpPr>
          <p:spPr bwMode="auto">
            <a:xfrm>
              <a:off x="1175" y="3522"/>
              <a:ext cx="71" cy="15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flipV="1">
              <a:off x="1529" y="3460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>
              <a:off x="1529" y="2248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1502" y="3522"/>
              <a:ext cx="71" cy="15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166" name="Line 21"/>
            <p:cNvSpPr>
              <a:spLocks noChangeShapeType="1"/>
            </p:cNvSpPr>
            <p:nvPr/>
          </p:nvSpPr>
          <p:spPr bwMode="auto">
            <a:xfrm flipV="1">
              <a:off x="1856" y="3460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7" name="Line 22"/>
            <p:cNvSpPr>
              <a:spLocks noChangeShapeType="1"/>
            </p:cNvSpPr>
            <p:nvPr/>
          </p:nvSpPr>
          <p:spPr bwMode="auto">
            <a:xfrm>
              <a:off x="1856" y="2248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8" name="Rectangle 23"/>
            <p:cNvSpPr>
              <a:spLocks noChangeArrowheads="1"/>
            </p:cNvSpPr>
            <p:nvPr/>
          </p:nvSpPr>
          <p:spPr bwMode="auto">
            <a:xfrm>
              <a:off x="1829" y="3522"/>
              <a:ext cx="71" cy="15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169" name="Line 24"/>
            <p:cNvSpPr>
              <a:spLocks noChangeShapeType="1"/>
            </p:cNvSpPr>
            <p:nvPr/>
          </p:nvSpPr>
          <p:spPr bwMode="auto">
            <a:xfrm flipV="1">
              <a:off x="2183" y="3460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0" name="Line 25"/>
            <p:cNvSpPr>
              <a:spLocks noChangeShapeType="1"/>
            </p:cNvSpPr>
            <p:nvPr/>
          </p:nvSpPr>
          <p:spPr bwMode="auto">
            <a:xfrm>
              <a:off x="2183" y="2248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1" name="Rectangle 26"/>
            <p:cNvSpPr>
              <a:spLocks noChangeArrowheads="1"/>
            </p:cNvSpPr>
            <p:nvPr/>
          </p:nvSpPr>
          <p:spPr bwMode="auto">
            <a:xfrm>
              <a:off x="2157" y="3522"/>
              <a:ext cx="71" cy="15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3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172" name="Line 27"/>
            <p:cNvSpPr>
              <a:spLocks noChangeShapeType="1"/>
            </p:cNvSpPr>
            <p:nvPr/>
          </p:nvSpPr>
          <p:spPr bwMode="auto">
            <a:xfrm flipV="1">
              <a:off x="2519" y="3460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3" name="Line 28"/>
            <p:cNvSpPr>
              <a:spLocks noChangeShapeType="1"/>
            </p:cNvSpPr>
            <p:nvPr/>
          </p:nvSpPr>
          <p:spPr bwMode="auto">
            <a:xfrm>
              <a:off x="2519" y="2248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4" name="Rectangle 29"/>
            <p:cNvSpPr>
              <a:spLocks noChangeArrowheads="1"/>
            </p:cNvSpPr>
            <p:nvPr/>
          </p:nvSpPr>
          <p:spPr bwMode="auto">
            <a:xfrm>
              <a:off x="2493" y="3522"/>
              <a:ext cx="71" cy="15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4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175" name="Line 30"/>
            <p:cNvSpPr>
              <a:spLocks noChangeShapeType="1"/>
            </p:cNvSpPr>
            <p:nvPr/>
          </p:nvSpPr>
          <p:spPr bwMode="auto">
            <a:xfrm flipV="1">
              <a:off x="2846" y="3460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6" name="Line 31"/>
            <p:cNvSpPr>
              <a:spLocks noChangeShapeType="1"/>
            </p:cNvSpPr>
            <p:nvPr/>
          </p:nvSpPr>
          <p:spPr bwMode="auto">
            <a:xfrm>
              <a:off x="2846" y="2248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7" name="Rectangle 32"/>
            <p:cNvSpPr>
              <a:spLocks noChangeArrowheads="1"/>
            </p:cNvSpPr>
            <p:nvPr/>
          </p:nvSpPr>
          <p:spPr bwMode="auto">
            <a:xfrm>
              <a:off x="2820" y="3522"/>
              <a:ext cx="71" cy="15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5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178" name="Line 33"/>
            <p:cNvSpPr>
              <a:spLocks noChangeShapeType="1"/>
            </p:cNvSpPr>
            <p:nvPr/>
          </p:nvSpPr>
          <p:spPr bwMode="auto">
            <a:xfrm flipV="1">
              <a:off x="3174" y="3460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9" name="Line 34"/>
            <p:cNvSpPr>
              <a:spLocks noChangeShapeType="1"/>
            </p:cNvSpPr>
            <p:nvPr/>
          </p:nvSpPr>
          <p:spPr bwMode="auto">
            <a:xfrm>
              <a:off x="3174" y="2248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0" name="Rectangle 35"/>
            <p:cNvSpPr>
              <a:spLocks noChangeArrowheads="1"/>
            </p:cNvSpPr>
            <p:nvPr/>
          </p:nvSpPr>
          <p:spPr bwMode="auto">
            <a:xfrm>
              <a:off x="3147" y="3522"/>
              <a:ext cx="71" cy="15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6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181" name="Line 36"/>
            <p:cNvSpPr>
              <a:spLocks noChangeShapeType="1"/>
            </p:cNvSpPr>
            <p:nvPr/>
          </p:nvSpPr>
          <p:spPr bwMode="auto">
            <a:xfrm flipV="1">
              <a:off x="3501" y="3460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2" name="Line 37"/>
            <p:cNvSpPr>
              <a:spLocks noChangeShapeType="1"/>
            </p:cNvSpPr>
            <p:nvPr/>
          </p:nvSpPr>
          <p:spPr bwMode="auto">
            <a:xfrm>
              <a:off x="3501" y="2248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3" name="Rectangle 38"/>
            <p:cNvSpPr>
              <a:spLocks noChangeArrowheads="1"/>
            </p:cNvSpPr>
            <p:nvPr/>
          </p:nvSpPr>
          <p:spPr bwMode="auto">
            <a:xfrm>
              <a:off x="3474" y="3522"/>
              <a:ext cx="71" cy="15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7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184" name="Line 39"/>
            <p:cNvSpPr>
              <a:spLocks noChangeShapeType="1"/>
            </p:cNvSpPr>
            <p:nvPr/>
          </p:nvSpPr>
          <p:spPr bwMode="auto">
            <a:xfrm flipV="1">
              <a:off x="3828" y="3460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5" name="Line 40"/>
            <p:cNvSpPr>
              <a:spLocks noChangeShapeType="1"/>
            </p:cNvSpPr>
            <p:nvPr/>
          </p:nvSpPr>
          <p:spPr bwMode="auto">
            <a:xfrm>
              <a:off x="3828" y="2248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6" name="Rectangle 41"/>
            <p:cNvSpPr>
              <a:spLocks noChangeArrowheads="1"/>
            </p:cNvSpPr>
            <p:nvPr/>
          </p:nvSpPr>
          <p:spPr bwMode="auto">
            <a:xfrm>
              <a:off x="3801" y="3522"/>
              <a:ext cx="71" cy="15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8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187" name="Line 42"/>
            <p:cNvSpPr>
              <a:spLocks noChangeShapeType="1"/>
            </p:cNvSpPr>
            <p:nvPr/>
          </p:nvSpPr>
          <p:spPr bwMode="auto">
            <a:xfrm>
              <a:off x="1201" y="3487"/>
              <a:ext cx="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8" name="Line 43"/>
            <p:cNvSpPr>
              <a:spLocks noChangeShapeType="1"/>
            </p:cNvSpPr>
            <p:nvPr/>
          </p:nvSpPr>
          <p:spPr bwMode="auto">
            <a:xfrm flipH="1">
              <a:off x="3801" y="3487"/>
              <a:ext cx="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9" name="Rectangle 44"/>
            <p:cNvSpPr>
              <a:spLocks noChangeArrowheads="1"/>
            </p:cNvSpPr>
            <p:nvPr/>
          </p:nvSpPr>
          <p:spPr bwMode="auto">
            <a:xfrm>
              <a:off x="1060" y="3416"/>
              <a:ext cx="114" cy="15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-1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190" name="Line 45"/>
            <p:cNvSpPr>
              <a:spLocks noChangeShapeType="1"/>
            </p:cNvSpPr>
            <p:nvPr/>
          </p:nvSpPr>
          <p:spPr bwMode="auto">
            <a:xfrm>
              <a:off x="1201" y="3177"/>
              <a:ext cx="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91" name="Line 46"/>
            <p:cNvSpPr>
              <a:spLocks noChangeShapeType="1"/>
            </p:cNvSpPr>
            <p:nvPr/>
          </p:nvSpPr>
          <p:spPr bwMode="auto">
            <a:xfrm flipH="1">
              <a:off x="3801" y="3177"/>
              <a:ext cx="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92" name="Rectangle 47"/>
            <p:cNvSpPr>
              <a:spLocks noChangeArrowheads="1"/>
            </p:cNvSpPr>
            <p:nvPr/>
          </p:nvSpPr>
          <p:spPr bwMode="auto">
            <a:xfrm>
              <a:off x="963" y="3106"/>
              <a:ext cx="221" cy="15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-0.5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193" name="Line 48"/>
            <p:cNvSpPr>
              <a:spLocks noChangeShapeType="1"/>
            </p:cNvSpPr>
            <p:nvPr/>
          </p:nvSpPr>
          <p:spPr bwMode="auto">
            <a:xfrm>
              <a:off x="1201" y="2868"/>
              <a:ext cx="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94" name="Line 49"/>
            <p:cNvSpPr>
              <a:spLocks noChangeShapeType="1"/>
            </p:cNvSpPr>
            <p:nvPr/>
          </p:nvSpPr>
          <p:spPr bwMode="auto">
            <a:xfrm flipH="1">
              <a:off x="3801" y="2868"/>
              <a:ext cx="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95" name="Rectangle 50"/>
            <p:cNvSpPr>
              <a:spLocks noChangeArrowheads="1"/>
            </p:cNvSpPr>
            <p:nvPr/>
          </p:nvSpPr>
          <p:spPr bwMode="auto">
            <a:xfrm>
              <a:off x="1104" y="2797"/>
              <a:ext cx="71" cy="15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196" name="Line 51"/>
            <p:cNvSpPr>
              <a:spLocks noChangeShapeType="1"/>
            </p:cNvSpPr>
            <p:nvPr/>
          </p:nvSpPr>
          <p:spPr bwMode="auto">
            <a:xfrm>
              <a:off x="1201" y="2558"/>
              <a:ext cx="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97" name="Line 52"/>
            <p:cNvSpPr>
              <a:spLocks noChangeShapeType="1"/>
            </p:cNvSpPr>
            <p:nvPr/>
          </p:nvSpPr>
          <p:spPr bwMode="auto">
            <a:xfrm flipH="1">
              <a:off x="3801" y="2558"/>
              <a:ext cx="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98" name="Rectangle 53"/>
            <p:cNvSpPr>
              <a:spLocks noChangeArrowheads="1"/>
            </p:cNvSpPr>
            <p:nvPr/>
          </p:nvSpPr>
          <p:spPr bwMode="auto">
            <a:xfrm>
              <a:off x="1007" y="2487"/>
              <a:ext cx="178" cy="15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0.5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199" name="Line 54"/>
            <p:cNvSpPr>
              <a:spLocks noChangeShapeType="1"/>
            </p:cNvSpPr>
            <p:nvPr/>
          </p:nvSpPr>
          <p:spPr bwMode="auto">
            <a:xfrm>
              <a:off x="1201" y="2248"/>
              <a:ext cx="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00" name="Line 55"/>
            <p:cNvSpPr>
              <a:spLocks noChangeShapeType="1"/>
            </p:cNvSpPr>
            <p:nvPr/>
          </p:nvSpPr>
          <p:spPr bwMode="auto">
            <a:xfrm flipH="1">
              <a:off x="3801" y="2248"/>
              <a:ext cx="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01" name="Rectangle 56"/>
            <p:cNvSpPr>
              <a:spLocks noChangeArrowheads="1"/>
            </p:cNvSpPr>
            <p:nvPr/>
          </p:nvSpPr>
          <p:spPr bwMode="auto">
            <a:xfrm>
              <a:off x="1104" y="2178"/>
              <a:ext cx="71" cy="15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202" name="Line 57"/>
            <p:cNvSpPr>
              <a:spLocks noChangeShapeType="1"/>
            </p:cNvSpPr>
            <p:nvPr/>
          </p:nvSpPr>
          <p:spPr bwMode="auto">
            <a:xfrm>
              <a:off x="1201" y="2248"/>
              <a:ext cx="26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03" name="Line 58"/>
            <p:cNvSpPr>
              <a:spLocks noChangeShapeType="1"/>
            </p:cNvSpPr>
            <p:nvPr/>
          </p:nvSpPr>
          <p:spPr bwMode="auto">
            <a:xfrm>
              <a:off x="1201" y="3487"/>
              <a:ext cx="26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04" name="Line 59"/>
            <p:cNvSpPr>
              <a:spLocks noChangeShapeType="1"/>
            </p:cNvSpPr>
            <p:nvPr/>
          </p:nvSpPr>
          <p:spPr bwMode="auto">
            <a:xfrm flipV="1">
              <a:off x="3828" y="2248"/>
              <a:ext cx="1" cy="123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05" name="Line 60"/>
            <p:cNvSpPr>
              <a:spLocks noChangeShapeType="1"/>
            </p:cNvSpPr>
            <p:nvPr/>
          </p:nvSpPr>
          <p:spPr bwMode="auto">
            <a:xfrm flipV="1">
              <a:off x="1201" y="2248"/>
              <a:ext cx="1" cy="123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06" name="Line 61"/>
            <p:cNvSpPr>
              <a:spLocks noChangeShapeType="1"/>
            </p:cNvSpPr>
            <p:nvPr/>
          </p:nvSpPr>
          <p:spPr bwMode="auto">
            <a:xfrm>
              <a:off x="1201" y="2868"/>
              <a:ext cx="26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07" name="Oval 62"/>
            <p:cNvSpPr>
              <a:spLocks noChangeArrowheads="1"/>
            </p:cNvSpPr>
            <p:nvPr/>
          </p:nvSpPr>
          <p:spPr bwMode="auto">
            <a:xfrm>
              <a:off x="1184" y="2850"/>
              <a:ext cx="26" cy="26"/>
            </a:xfrm>
            <a:prstGeom prst="ellipse">
              <a:avLst/>
            </a:prstGeom>
            <a:solidFill>
              <a:srgbClr val="FFFF66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08" name="Oval 63"/>
            <p:cNvSpPr>
              <a:spLocks noChangeArrowheads="1"/>
            </p:cNvSpPr>
            <p:nvPr/>
          </p:nvSpPr>
          <p:spPr bwMode="auto">
            <a:xfrm>
              <a:off x="1511" y="2417"/>
              <a:ext cx="26" cy="26"/>
            </a:xfrm>
            <a:prstGeom prst="ellipse">
              <a:avLst/>
            </a:prstGeom>
            <a:solidFill>
              <a:srgbClr val="FFFF66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09" name="Oval 64"/>
            <p:cNvSpPr>
              <a:spLocks noChangeArrowheads="1"/>
            </p:cNvSpPr>
            <p:nvPr/>
          </p:nvSpPr>
          <p:spPr bwMode="auto">
            <a:xfrm>
              <a:off x="1838" y="2231"/>
              <a:ext cx="27" cy="26"/>
            </a:xfrm>
            <a:prstGeom prst="ellipse">
              <a:avLst/>
            </a:prstGeom>
            <a:solidFill>
              <a:srgbClr val="FFFF66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10" name="Oval 65"/>
            <p:cNvSpPr>
              <a:spLocks noChangeArrowheads="1"/>
            </p:cNvSpPr>
            <p:nvPr/>
          </p:nvSpPr>
          <p:spPr bwMode="auto">
            <a:xfrm>
              <a:off x="2165" y="2417"/>
              <a:ext cx="27" cy="26"/>
            </a:xfrm>
            <a:prstGeom prst="ellipse">
              <a:avLst/>
            </a:prstGeom>
            <a:solidFill>
              <a:srgbClr val="FFFF66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11" name="Oval 66"/>
            <p:cNvSpPr>
              <a:spLocks noChangeArrowheads="1"/>
            </p:cNvSpPr>
            <p:nvPr/>
          </p:nvSpPr>
          <p:spPr bwMode="auto">
            <a:xfrm>
              <a:off x="2501" y="2850"/>
              <a:ext cx="27" cy="26"/>
            </a:xfrm>
            <a:prstGeom prst="ellipse">
              <a:avLst/>
            </a:prstGeom>
            <a:solidFill>
              <a:srgbClr val="FFFF66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12" name="Oval 67"/>
            <p:cNvSpPr>
              <a:spLocks noChangeArrowheads="1"/>
            </p:cNvSpPr>
            <p:nvPr/>
          </p:nvSpPr>
          <p:spPr bwMode="auto">
            <a:xfrm>
              <a:off x="2829" y="3283"/>
              <a:ext cx="26" cy="27"/>
            </a:xfrm>
            <a:prstGeom prst="ellipse">
              <a:avLst/>
            </a:prstGeom>
            <a:solidFill>
              <a:srgbClr val="FFFF66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13" name="Oval 68"/>
            <p:cNvSpPr>
              <a:spLocks noChangeArrowheads="1"/>
            </p:cNvSpPr>
            <p:nvPr/>
          </p:nvSpPr>
          <p:spPr bwMode="auto">
            <a:xfrm>
              <a:off x="3156" y="3469"/>
              <a:ext cx="26" cy="26"/>
            </a:xfrm>
            <a:prstGeom prst="ellipse">
              <a:avLst/>
            </a:prstGeom>
            <a:solidFill>
              <a:srgbClr val="FFFF66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14" name="Oval 69"/>
            <p:cNvSpPr>
              <a:spLocks noChangeArrowheads="1"/>
            </p:cNvSpPr>
            <p:nvPr/>
          </p:nvSpPr>
          <p:spPr bwMode="auto">
            <a:xfrm>
              <a:off x="3483" y="3283"/>
              <a:ext cx="27" cy="27"/>
            </a:xfrm>
            <a:prstGeom prst="ellipse">
              <a:avLst/>
            </a:prstGeom>
            <a:solidFill>
              <a:srgbClr val="FFFF66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15" name="Oval 70"/>
            <p:cNvSpPr>
              <a:spLocks noChangeArrowheads="1"/>
            </p:cNvSpPr>
            <p:nvPr/>
          </p:nvSpPr>
          <p:spPr bwMode="auto">
            <a:xfrm>
              <a:off x="3810" y="2850"/>
              <a:ext cx="27" cy="26"/>
            </a:xfrm>
            <a:prstGeom prst="ellipse">
              <a:avLst/>
            </a:prstGeom>
            <a:solidFill>
              <a:srgbClr val="FFFF66"/>
            </a:solidFill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16" name="Line 71"/>
            <p:cNvSpPr>
              <a:spLocks noChangeShapeType="1"/>
            </p:cNvSpPr>
            <p:nvPr/>
          </p:nvSpPr>
          <p:spPr bwMode="auto">
            <a:xfrm>
              <a:off x="1201" y="2868"/>
              <a:ext cx="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17" name="Line 72"/>
            <p:cNvSpPr>
              <a:spLocks noChangeShapeType="1"/>
            </p:cNvSpPr>
            <p:nvPr/>
          </p:nvSpPr>
          <p:spPr bwMode="auto">
            <a:xfrm flipV="1">
              <a:off x="1529" y="2434"/>
              <a:ext cx="1" cy="43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18" name="Line 73"/>
            <p:cNvSpPr>
              <a:spLocks noChangeShapeType="1"/>
            </p:cNvSpPr>
            <p:nvPr/>
          </p:nvSpPr>
          <p:spPr bwMode="auto">
            <a:xfrm flipV="1">
              <a:off x="1856" y="2248"/>
              <a:ext cx="1" cy="6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19" name="Line 74"/>
            <p:cNvSpPr>
              <a:spLocks noChangeShapeType="1"/>
            </p:cNvSpPr>
            <p:nvPr/>
          </p:nvSpPr>
          <p:spPr bwMode="auto">
            <a:xfrm flipV="1">
              <a:off x="2183" y="2434"/>
              <a:ext cx="1" cy="43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20" name="Line 75"/>
            <p:cNvSpPr>
              <a:spLocks noChangeShapeType="1"/>
            </p:cNvSpPr>
            <p:nvPr/>
          </p:nvSpPr>
          <p:spPr bwMode="auto">
            <a:xfrm>
              <a:off x="2519" y="2868"/>
              <a:ext cx="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21" name="Line 76"/>
            <p:cNvSpPr>
              <a:spLocks noChangeShapeType="1"/>
            </p:cNvSpPr>
            <p:nvPr/>
          </p:nvSpPr>
          <p:spPr bwMode="auto">
            <a:xfrm>
              <a:off x="2846" y="2868"/>
              <a:ext cx="1" cy="43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22" name="Line 77"/>
            <p:cNvSpPr>
              <a:spLocks noChangeShapeType="1"/>
            </p:cNvSpPr>
            <p:nvPr/>
          </p:nvSpPr>
          <p:spPr bwMode="auto">
            <a:xfrm>
              <a:off x="3174" y="2868"/>
              <a:ext cx="1" cy="61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23" name="Line 78"/>
            <p:cNvSpPr>
              <a:spLocks noChangeShapeType="1"/>
            </p:cNvSpPr>
            <p:nvPr/>
          </p:nvSpPr>
          <p:spPr bwMode="auto">
            <a:xfrm>
              <a:off x="3501" y="2868"/>
              <a:ext cx="1" cy="43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24" name="Line 79"/>
            <p:cNvSpPr>
              <a:spLocks noChangeShapeType="1"/>
            </p:cNvSpPr>
            <p:nvPr/>
          </p:nvSpPr>
          <p:spPr bwMode="auto">
            <a:xfrm>
              <a:off x="3828" y="2868"/>
              <a:ext cx="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25" name="Rectangle 80"/>
            <p:cNvSpPr>
              <a:spLocks noChangeArrowheads="1"/>
            </p:cNvSpPr>
            <p:nvPr/>
          </p:nvSpPr>
          <p:spPr bwMode="auto">
            <a:xfrm>
              <a:off x="2475" y="3681"/>
              <a:ext cx="71" cy="15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n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226" name="Rectangle 81"/>
            <p:cNvSpPr>
              <a:spLocks noChangeArrowheads="1"/>
            </p:cNvSpPr>
            <p:nvPr/>
          </p:nvSpPr>
          <p:spPr bwMode="auto">
            <a:xfrm rot="-5400000">
              <a:off x="751" y="2794"/>
              <a:ext cx="221" cy="15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x(n)</a:t>
              </a:r>
              <a:endParaRPr lang="en-GB" sz="2400">
                <a:latin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29807" y="420687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x(0)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459375" y="34676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x(1)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550828" y="523613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x(7)</a:t>
            </a:r>
          </a:p>
        </p:txBody>
      </p:sp>
      <p:pic>
        <p:nvPicPr>
          <p:cNvPr id="3" name="59610662">
            <a:hlinkClick r:id="" action="ppaction://media"/>
            <a:extLst>
              <a:ext uri="{FF2B5EF4-FFF2-40B4-BE49-F238E27FC236}">
                <a16:creationId xmlns:a16="http://schemas.microsoft.com/office/drawing/2014/main" id="{9A3E909C-5596-4FED-849C-DB0714D36AC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34375" y="6054725"/>
            <a:ext cx="487363" cy="4873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57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2FCD3D7-139F-49E8-BE3B-E643C3C63BC8}" type="slidenum">
              <a:rPr lang="en-GB" smtClean="0"/>
              <a:pPr eaLnBrk="1" hangingPunct="1"/>
              <a:t>6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8229600" cy="61595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signals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952500" algn="l"/>
                <a:tab pos="2568575" algn="l"/>
              </a:tabLs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Mathematically, we denote the sampling process by substituting 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tabLst>
                <a:tab pos="952500" algn="l"/>
                <a:tab pos="2568575" algn="l"/>
              </a:tabLs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GB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sampling time interval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eaLnBrk="1" hangingPunct="1">
              <a:buFontTx/>
              <a:buNone/>
              <a:tabLst>
                <a:tab pos="952500" algn="l"/>
                <a:tab pos="2568575" algn="l"/>
              </a:tabLs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integral time index</a:t>
            </a:r>
          </a:p>
          <a:p>
            <a:pPr eaLnBrk="1" hangingPunct="1">
              <a:buFontTx/>
              <a:buNone/>
              <a:tabLst>
                <a:tab pos="952500" algn="l"/>
                <a:tab pos="2568575" algn="l"/>
              </a:tabLst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tabLst>
                <a:tab pos="952500" algn="l"/>
                <a:tab pos="2568575" algn="l"/>
              </a:tabLs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x(t) = sin 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ft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tabLst>
                <a:tab pos="952500" algn="l"/>
                <a:tab pos="2568575" algn="l"/>
              </a:tabLs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  <a:p>
            <a:pPr eaLnBrk="1" hangingPunct="1">
              <a:buFontTx/>
              <a:buNone/>
              <a:tabLst>
                <a:tab pos="952500" algn="l"/>
                <a:tab pos="2568575" algn="l"/>
              </a:tabLs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x(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sin 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fnTs    (n=0,1,2…)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tabLst>
                <a:tab pos="952500" algn="l"/>
                <a:tab pos="2568575" algn="l"/>
              </a:tabLst>
            </a:pPr>
            <a:endParaRPr lang="en-GB" dirty="0"/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6659563" y="2492375"/>
          <a:ext cx="36195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name="Equation" r:id="rId7" imgW="266584" imgH="799753" progId="Equation.3">
                  <p:embed/>
                </p:oleObj>
              </mc:Choice>
              <mc:Fallback>
                <p:oleObj name="Equation" r:id="rId7" imgW="266584" imgH="7997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492375"/>
                        <a:ext cx="361950" cy="1087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4" name="Picture 6" descr="ag00090_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869160"/>
            <a:ext cx="4000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59610679">
            <a:hlinkClick r:id="" action="ppaction://media"/>
            <a:extLst>
              <a:ext uri="{FF2B5EF4-FFF2-40B4-BE49-F238E27FC236}">
                <a16:creationId xmlns:a16="http://schemas.microsoft.com/office/drawing/2014/main" id="{755FC944-06B4-41C3-9CC6-B81D1F7D3F5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45488" y="6091238"/>
            <a:ext cx="487362" cy="48736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1978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0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1C81B5-5CA8-48FE-A491-0DCCC5D730B0}" type="slidenum">
              <a:rPr lang="en-GB" smtClean="0"/>
              <a:pPr eaLnBrk="1" hangingPunct="1"/>
              <a:t>7</a:t>
            </a:fld>
            <a:endParaRPr lang="en-GB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28638" y="332656"/>
            <a:ext cx="8229600" cy="762000"/>
          </a:xfrm>
          <a:noFill/>
        </p:spPr>
        <p:txBody>
          <a:bodyPr anchor="b">
            <a:spAutoFit/>
          </a:bodyPr>
          <a:lstStyle/>
          <a:p>
            <a:pPr eaLnBrk="1" hangingPunct="1"/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signals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07491"/>
            <a:ext cx="8507413" cy="5262562"/>
          </a:xfrm>
        </p:spPr>
        <p:txBody>
          <a:bodyPr/>
          <a:lstStyle/>
          <a:p>
            <a:pPr eaLnBrk="1" hangingPunct="1">
              <a:tabLst>
                <a:tab pos="376238" algn="l"/>
                <a:tab pos="1139825" algn="l"/>
                <a:tab pos="3333750" algn="l"/>
                <a:tab pos="3622675" algn="l"/>
              </a:tabLst>
            </a:pPr>
            <a:r>
              <a:rPr lang="en-GB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define </a:t>
            </a:r>
            <a:endParaRPr lang="en-GB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  <a:tabLst>
                <a:tab pos="376238" algn="l"/>
                <a:tab pos="1139825" algn="l"/>
                <a:tab pos="3333750" algn="l"/>
                <a:tab pos="3622675" algn="l"/>
              </a:tabLst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</a:p>
          <a:p>
            <a:pPr eaLnBrk="1" hangingPunct="1">
              <a:buFontTx/>
              <a:buNone/>
              <a:tabLst>
                <a:tab pos="376238" algn="l"/>
                <a:tab pos="1139825" algn="l"/>
                <a:tab pos="3333750" algn="l"/>
                <a:tab pos="3622675" algn="l"/>
              </a:tabLst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known as normalized angular  frequency</a:t>
            </a:r>
          </a:p>
          <a:p>
            <a:pPr eaLnBrk="1" hangingPunct="1">
              <a:tabLst>
                <a:tab pos="376238" algn="l"/>
                <a:tab pos="1139825" algn="l"/>
                <a:tab pos="3333750" algn="l"/>
                <a:tab pos="3622675" algn="l"/>
              </a:tabLst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tabLst>
                <a:tab pos="376238" algn="l"/>
                <a:tab pos="1139825" algn="l"/>
                <a:tab pos="3333750" algn="l"/>
                <a:tab pos="3622675" algn="l"/>
              </a:tabLst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denote discrete-time signal as:</a:t>
            </a:r>
          </a:p>
          <a:p>
            <a:pPr eaLnBrk="1" hangingPunct="1">
              <a:buFontTx/>
              <a:buNone/>
              <a:tabLst>
                <a:tab pos="376238" algn="l"/>
                <a:tab pos="1139825" algn="l"/>
                <a:tab pos="3333750" algn="l"/>
                <a:tab pos="3622675" algn="l"/>
              </a:tabLst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x(n) = sin 2</a:t>
            </a:r>
            <a:r>
              <a:rPr lang="en-GB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fnT = sin n</a:t>
            </a:r>
          </a:p>
          <a:p>
            <a:pPr eaLnBrk="1" hangingPunct="1">
              <a:tabLst>
                <a:tab pos="376238" algn="l"/>
                <a:tab pos="1139825" algn="l"/>
                <a:tab pos="3333750" algn="l"/>
                <a:tab pos="3622675" algn="l"/>
              </a:tabLst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We can also show same discrete-time signal as  a sequence of numbers:</a:t>
            </a:r>
          </a:p>
          <a:p>
            <a:pPr eaLnBrk="1" hangingPunct="1">
              <a:buFontTx/>
              <a:buNone/>
              <a:tabLst>
                <a:tab pos="376238" algn="l"/>
                <a:tab pos="1139825" algn="l"/>
                <a:tab pos="3333750" algn="l"/>
                <a:tab pos="3622675" algn="l"/>
              </a:tabLst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x(n) = {0.0, 0.7, 1.0, 0.7, 0.0 –0.7, –1.0, …}</a:t>
            </a:r>
          </a:p>
        </p:txBody>
      </p:sp>
      <p:graphicFrame>
        <p:nvGraphicFramePr>
          <p:cNvPr id="819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54995"/>
              </p:ext>
            </p:extLst>
          </p:nvPr>
        </p:nvGraphicFramePr>
        <p:xfrm>
          <a:off x="2801938" y="1585806"/>
          <a:ext cx="1955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" name="Equation" r:id="rId7" imgW="1955800" imgH="800100" progId="Equation.3">
                  <p:embed/>
                </p:oleObj>
              </mc:Choice>
              <mc:Fallback>
                <p:oleObj name="Equation" r:id="rId7" imgW="19558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1585806"/>
                        <a:ext cx="1955800" cy="800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051050" y="6165850"/>
            <a:ext cx="5842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b="1"/>
              <a:t>n=0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V="1">
            <a:off x="2372107" y="5936171"/>
            <a:ext cx="360362" cy="2889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859882" y="6227720"/>
            <a:ext cx="5842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b="1" dirty="0"/>
              <a:t>n=1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3141948" y="6021387"/>
            <a:ext cx="360363" cy="2889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779838" y="6165850"/>
            <a:ext cx="5842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b="1"/>
              <a:t>n=2</a:t>
            </a: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V="1">
            <a:off x="3772346" y="5928360"/>
            <a:ext cx="360362" cy="2889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643438" y="6165850"/>
            <a:ext cx="392286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b="1" dirty="0"/>
              <a:t>………..x (0) =0.0, x(1)=0.7,x(2)=1.0</a:t>
            </a:r>
          </a:p>
        </p:txBody>
      </p:sp>
      <p:graphicFrame>
        <p:nvGraphicFramePr>
          <p:cNvPr id="8205" name="Object 1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852717"/>
              </p:ext>
            </p:extLst>
          </p:nvPr>
        </p:nvGraphicFramePr>
        <p:xfrm>
          <a:off x="900113" y="2420938"/>
          <a:ext cx="6223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7" name="Equation" r:id="rId9" imgW="152334" imgH="139639" progId="Equation.3">
                  <p:embed/>
                </p:oleObj>
              </mc:Choice>
              <mc:Fallback>
                <p:oleObj name="Equation" r:id="rId9" imgW="152334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20938"/>
                        <a:ext cx="622300" cy="569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59610692">
            <a:hlinkClick r:id="" action="ppaction://media"/>
            <a:extLst>
              <a:ext uri="{FF2B5EF4-FFF2-40B4-BE49-F238E27FC236}">
                <a16:creationId xmlns:a16="http://schemas.microsoft.com/office/drawing/2014/main" id="{BF617BA1-2619-430E-9C15-75C5B90C0C3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407400" y="5907088"/>
            <a:ext cx="487363" cy="48736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1472" y="6483243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7154" y="97785"/>
            <a:ext cx="1420491" cy="32311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5339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179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9223" grpId="0" animBg="1"/>
      <p:bldP spid="9224" grpId="0" animBg="1"/>
      <p:bldP spid="9225" grpId="0" animBg="1"/>
      <p:bldP spid="9226" grpId="0" animBg="1"/>
      <p:bldP spid="9227" grpId="0" animBg="1"/>
      <p:bldP spid="9228" grpId="0" animBg="1"/>
      <p:bldP spid="92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9B8F2E5-9F46-41E9-B6E0-1A56C89AAF00}" type="slidenum">
              <a:rPr lang="en-GB" smtClean="0"/>
              <a:pPr eaLnBrk="1" hangingPunct="1"/>
              <a:t>8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75861" y="188640"/>
            <a:ext cx="8686800" cy="114300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discrete-time signals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900238" y="2462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SG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28775"/>
            <a:ext cx="6840537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159735"/>
              </p:ext>
            </p:extLst>
          </p:nvPr>
        </p:nvGraphicFramePr>
        <p:xfrm>
          <a:off x="1547664" y="5300663"/>
          <a:ext cx="210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" name="Equation" r:id="rId8" imgW="2108200" imgH="838200" progId="Equation.3">
                  <p:embed/>
                </p:oleObj>
              </mc:Choice>
              <mc:Fallback>
                <p:oleObj name="Equation" r:id="rId8" imgW="21082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300663"/>
                        <a:ext cx="2108200" cy="83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5364163" y="5300663"/>
          <a:ext cx="210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1" name="Equation" r:id="rId10" imgW="2108200" imgH="838200" progId="Equation.3">
                  <p:embed/>
                </p:oleObj>
              </mc:Choice>
              <mc:Fallback>
                <p:oleObj name="Equation" r:id="rId10" imgW="21082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300663"/>
                        <a:ext cx="2108200" cy="83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23850" y="4221163"/>
            <a:ext cx="40338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sample sequence (unit impulse)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292725" y="4221163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Unit step sequence</a:t>
            </a:r>
          </a:p>
        </p:txBody>
      </p:sp>
      <p:pic>
        <p:nvPicPr>
          <p:cNvPr id="2" name="59610800">
            <a:hlinkClick r:id="" action="ppaction://media"/>
            <a:extLst>
              <a:ext uri="{FF2B5EF4-FFF2-40B4-BE49-F238E27FC236}">
                <a16:creationId xmlns:a16="http://schemas.microsoft.com/office/drawing/2014/main" id="{BE367E0B-AC9B-4DB4-9FFD-26A05DBE399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455025" y="6164263"/>
            <a:ext cx="487363" cy="48736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741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5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6CB5A89-19AF-4EC5-A598-022207EB9970}" type="slidenum">
              <a:rPr lang="en-GB" smtClean="0"/>
              <a:pPr eaLnBrk="1" hangingPunct="1"/>
              <a:t>9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424936" cy="114300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discrete-time signals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8954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SG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00213"/>
            <a:ext cx="7494587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1029"/>
          <p:cNvSpPr txBox="1">
            <a:spLocks noChangeArrowheads="1"/>
          </p:cNvSpPr>
          <p:nvPr/>
        </p:nvSpPr>
        <p:spPr bwMode="auto">
          <a:xfrm>
            <a:off x="4859338" y="4652963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Sinusoidal sequence</a:t>
            </a:r>
          </a:p>
        </p:txBody>
      </p:sp>
      <p:sp>
        <p:nvSpPr>
          <p:cNvPr id="10247" name="Text Box 1030"/>
          <p:cNvSpPr txBox="1">
            <a:spLocks noChangeArrowheads="1"/>
          </p:cNvSpPr>
          <p:nvPr/>
        </p:nvSpPr>
        <p:spPr bwMode="auto">
          <a:xfrm>
            <a:off x="1042988" y="4652963"/>
            <a:ext cx="32400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sequence</a:t>
            </a:r>
          </a:p>
        </p:txBody>
      </p:sp>
      <p:pic>
        <p:nvPicPr>
          <p:cNvPr id="2" name="59610832">
            <a:hlinkClick r:id="" action="ppaction://media"/>
            <a:extLst>
              <a:ext uri="{FF2B5EF4-FFF2-40B4-BE49-F238E27FC236}">
                <a16:creationId xmlns:a16="http://schemas.microsoft.com/office/drawing/2014/main" id="{C3A4264D-5B56-4C19-8C1A-579D3D11700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943850" y="6091238"/>
            <a:ext cx="487363" cy="48736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Official (Open), Non-sensitive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120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1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-1058386953"/>
  <p:tag name="ARTICULATE_SLIDE_COUNT" val="26"/>
  <p:tag name="ARTICULATE_DESIGN_ID_MEDIAN" val="v1HLJmM8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3954</TotalTime>
  <Words>2694</Words>
  <Application>Microsoft Office PowerPoint</Application>
  <PresentationFormat>On-screen Show (4:3)</PresentationFormat>
  <Paragraphs>443</Paragraphs>
  <Slides>26</Slides>
  <Notes>26</Notes>
  <HiddenSlides>0</HiddenSlides>
  <MMClips>26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Symbol</vt:lpstr>
      <vt:lpstr>times</vt:lpstr>
      <vt:lpstr>Times New Roman</vt:lpstr>
      <vt:lpstr>Tw Cen MT</vt:lpstr>
      <vt:lpstr>Wingdings</vt:lpstr>
      <vt:lpstr>Wingdings 2</vt:lpstr>
      <vt:lpstr>Median</vt:lpstr>
      <vt:lpstr>Equation</vt:lpstr>
      <vt:lpstr>Visio</vt:lpstr>
      <vt:lpstr>DIGITAL SIGNAL PROCESSING Chapter 4</vt:lpstr>
      <vt:lpstr>Interpret digital signals and systems mathematically.</vt:lpstr>
      <vt:lpstr>Signals in time domain</vt:lpstr>
      <vt:lpstr>Discrete-time signals</vt:lpstr>
      <vt:lpstr>Discrete-time signals</vt:lpstr>
      <vt:lpstr>Discrete-time signals</vt:lpstr>
      <vt:lpstr>Discrete-time signals</vt:lpstr>
      <vt:lpstr>Examples of discrete-time signals</vt:lpstr>
      <vt:lpstr>Examples of discrete-time signals</vt:lpstr>
      <vt:lpstr>Causal/non-causal sequence</vt:lpstr>
      <vt:lpstr>Examples to discrete-time signals</vt:lpstr>
      <vt:lpstr>Examples of discrete-time signals</vt:lpstr>
      <vt:lpstr>Examples of discrete-time signals</vt:lpstr>
      <vt:lpstr>Examples of discrete-time signals</vt:lpstr>
      <vt:lpstr>Discrete-time systems</vt:lpstr>
      <vt:lpstr>Difference equation</vt:lpstr>
      <vt:lpstr>Difference equation</vt:lpstr>
      <vt:lpstr>Example – difference equation</vt:lpstr>
      <vt:lpstr>Example – difference equation</vt:lpstr>
      <vt:lpstr>Example – difference equation</vt:lpstr>
      <vt:lpstr>Digital networks</vt:lpstr>
      <vt:lpstr>Digital network</vt:lpstr>
      <vt:lpstr>Terminology</vt:lpstr>
      <vt:lpstr>Linear system</vt:lpstr>
      <vt:lpstr>Time-invariant system</vt:lpstr>
      <vt:lpstr>Summary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Promotion 2010</dc:title>
  <dc:creator>Teo Chin Heng</dc:creator>
  <cp:lastModifiedBy>Teo Chin Heng</cp:lastModifiedBy>
  <cp:revision>189</cp:revision>
  <dcterms:created xsi:type="dcterms:W3CDTF">2010-12-02T06:38:30Z</dcterms:created>
  <dcterms:modified xsi:type="dcterms:W3CDTF">2021-10-12T03:44:32Z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DDE991AA-18C9-4B38-AB61-9C5C5D337B41</vt:lpwstr>
  </property>
  <property fmtid="{D5CDD505-2E9C-101B-9397-08002B2CF9AE}" pid="3" name="ArticulatePath">
    <vt:lpwstr>ET0096-04</vt:lpwstr>
  </property>
</Properties>
</file>