
<file path=[Content_Types].xml><?xml version="1.0" encoding="utf-8"?>
<Types xmlns="http://schemas.openxmlformats.org/package/2006/content-types">
  <Default Extension="png" ContentType="image/png"/>
  <Default Extension="mp3" ContentType="audio/mpe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notesSlides/notesSlide12.xml" ContentType="application/vnd.openxmlformats-officedocument.presentationml.notesSlide+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notesSlides/notesSlide22.xml" ContentType="application/vnd.openxmlformats-officedocument.presentationml.notesSlide+xml"/>
  <Override PartName="/ppt/tags/tag40.xml" ContentType="application/vnd.openxmlformats-officedocument.presentationml.tags+xml"/>
  <Override PartName="/ppt/notesSlides/notesSlide23.xml" ContentType="application/vnd.openxmlformats-officedocument.presentationml.notesSlide+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notesSlides/notesSlide25.xml" ContentType="application/vnd.openxmlformats-officedocument.presentationml.notesSlide+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notesSlides/notesSlide28.xml" ContentType="application/vnd.openxmlformats-officedocument.presentationml.notesSlide+xml"/>
  <Override PartName="/ppt/tags/tag46.xml" ContentType="application/vnd.openxmlformats-officedocument.presentationml.tags+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notesSlides/notesSlide31.xml" ContentType="application/vnd.openxmlformats-officedocument.presentationml.notesSlide+xml"/>
  <Override PartName="/ppt/tags/tag49.xml" ContentType="application/vnd.openxmlformats-officedocument.presentationml.tags+xml"/>
  <Override PartName="/ppt/notesSlides/notesSlide32.xml" ContentType="application/vnd.openxmlformats-officedocument.presentationml.notesSlide+xml"/>
  <Override PartName="/ppt/tags/tag50.xml" ContentType="application/vnd.openxmlformats-officedocument.presentationml.tags+xml"/>
  <Override PartName="/ppt/notesSlides/notesSlide33.xml" ContentType="application/vnd.openxmlformats-officedocument.presentationml.notesSlide+xml"/>
  <Override PartName="/ppt/tags/tag51.xml" ContentType="application/vnd.openxmlformats-officedocument.presentationml.tags+xml"/>
  <Override PartName="/ppt/notesSlides/notesSlide34.xml" ContentType="application/vnd.openxmlformats-officedocument.presentationml.notesSlide+xml"/>
  <Override PartName="/ppt/tags/tag52.xml" ContentType="application/vnd.openxmlformats-officedocument.presentationml.tags+xml"/>
  <Override PartName="/ppt/notesSlides/notesSlide35.xml" ContentType="application/vnd.openxmlformats-officedocument.presentationml.notesSlide+xml"/>
  <Override PartName="/ppt/tags/tag53.xml" ContentType="application/vnd.openxmlformats-officedocument.presentationml.tags+xml"/>
  <Override PartName="/ppt/notesSlides/notesSlide36.xml" ContentType="application/vnd.openxmlformats-officedocument.presentationml.notesSlide+xml"/>
  <Override PartName="/ppt/tags/tag54.xml" ContentType="application/vnd.openxmlformats-officedocument.presentationml.tags+xml"/>
  <Override PartName="/ppt/notesSlides/notesSlide37.xml" ContentType="application/vnd.openxmlformats-officedocument.presentationml.notesSlide+xml"/>
  <Override PartName="/ppt/tags/tag55.xml" ContentType="application/vnd.openxmlformats-officedocument.presentationml.tags+xml"/>
  <Override PartName="/ppt/notesSlides/notesSlide38.xml" ContentType="application/vnd.openxmlformats-officedocument.presentationml.notesSlide+xml"/>
  <Override PartName="/ppt/tags/tag56.xml" ContentType="application/vnd.openxmlformats-officedocument.presentationml.tags+xml"/>
  <Override PartName="/ppt/notesSlides/notesSlide39.xml" ContentType="application/vnd.openxmlformats-officedocument.presentationml.notesSlide+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notesSlides/notesSlide41.xml" ContentType="application/vnd.openxmlformats-officedocument.presentationml.notesSlide+xml"/>
  <Override PartName="/ppt/tags/tag59.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
  </p:notesMasterIdLst>
  <p:sldIdLst>
    <p:sldId id="256" r:id="rId2"/>
    <p:sldId id="403" r:id="rId3"/>
    <p:sldId id="404" r:id="rId4"/>
    <p:sldId id="405" r:id="rId5"/>
    <p:sldId id="406" r:id="rId6"/>
    <p:sldId id="407" r:id="rId7"/>
    <p:sldId id="408" r:id="rId8"/>
    <p:sldId id="409" r:id="rId9"/>
    <p:sldId id="410" r:id="rId10"/>
    <p:sldId id="411" r:id="rId11"/>
    <p:sldId id="440" r:id="rId12"/>
    <p:sldId id="44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42" r:id="rId28"/>
    <p:sldId id="443"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Lst>
  <p:sldSz cx="9144000" cy="6858000" type="screen4x3"/>
  <p:notesSz cx="6858000" cy="9144000"/>
  <p:custDataLst>
    <p:tags r:id="rId4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19" autoAdjust="0"/>
  </p:normalViewPr>
  <p:slideViewPr>
    <p:cSldViewPr>
      <p:cViewPr varScale="1">
        <p:scale>
          <a:sx n="48" d="100"/>
          <a:sy n="48" d="100"/>
        </p:scale>
        <p:origin x="1800" y="5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24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emf"/><Relationship Id="rId12" Type="http://schemas.openxmlformats.org/officeDocument/2006/relationships/image" Target="../media/image48.w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wmf"/><Relationship Id="rId11" Type="http://schemas.openxmlformats.org/officeDocument/2006/relationships/image" Target="../media/image47.wmf"/><Relationship Id="rId5" Type="http://schemas.openxmlformats.org/officeDocument/2006/relationships/image" Target="../media/image41.w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67F6-1108-4439-A390-16BFAA68B343}" type="datetimeFigureOut">
              <a:rPr lang="en-SG" smtClean="0"/>
              <a:t>12/10/2021</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AB516F-0343-42D5-A890-95AA876AC5C3}" type="slidenum">
              <a:rPr lang="en-SG" smtClean="0"/>
              <a:t>‹#›</a:t>
            </a:fld>
            <a:endParaRPr lang="en-SG"/>
          </a:p>
        </p:txBody>
      </p:sp>
    </p:spTree>
    <p:extLst>
      <p:ext uri="{BB962C8B-B14F-4D97-AF65-F5344CB8AC3E}">
        <p14:creationId xmlns:p14="http://schemas.microsoft.com/office/powerpoint/2010/main" val="58190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Digital Signal Processing Chapter 5</a:t>
            </a:r>
          </a:p>
        </p:txBody>
      </p:sp>
      <p:sp>
        <p:nvSpPr>
          <p:cNvPr id="4" name="Slide Number Placeholder 3"/>
          <p:cNvSpPr>
            <a:spLocks noGrp="1"/>
          </p:cNvSpPr>
          <p:nvPr>
            <p:ph type="sldNum" sz="quarter" idx="5"/>
          </p:nvPr>
        </p:nvSpPr>
        <p:spPr/>
        <p:txBody>
          <a:bodyPr/>
          <a:lstStyle/>
          <a:p>
            <a:fld id="{A9AB516F-0343-42D5-A890-95AA876AC5C3}" type="slidenum">
              <a:rPr lang="en-SG" smtClean="0"/>
              <a:t>1</a:t>
            </a:fld>
            <a:endParaRPr lang="en-SG"/>
          </a:p>
        </p:txBody>
      </p:sp>
    </p:spTree>
    <p:extLst>
      <p:ext uri="{BB962C8B-B14F-4D97-AF65-F5344CB8AC3E}">
        <p14:creationId xmlns:p14="http://schemas.microsoft.com/office/powerpoint/2010/main" val="2963117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have tw</a:t>
            </a:r>
            <a:r>
              <a:rPr lang="en-SG" baseline="0" dirty="0"/>
              <a:t>o sequences, h(n) and x(n)</a:t>
            </a:r>
          </a:p>
          <a:p>
            <a:endParaRPr lang="en-SG" baseline="0" dirty="0"/>
          </a:p>
          <a:p>
            <a:r>
              <a:rPr lang="en-SG" baseline="0" dirty="0"/>
              <a:t>We are going to perform a linear convolution between these two sequences</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10</a:t>
            </a:fld>
            <a:endParaRPr lang="en-SG"/>
          </a:p>
        </p:txBody>
      </p:sp>
    </p:spTree>
    <p:extLst>
      <p:ext uri="{BB962C8B-B14F-4D97-AF65-F5344CB8AC3E}">
        <p14:creationId xmlns:p14="http://schemas.microsoft.com/office/powerpoint/2010/main" val="260071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Answer</a:t>
            </a:r>
            <a:r>
              <a:rPr lang="en-SG" baseline="0" dirty="0"/>
              <a:t> b</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11</a:t>
            </a:fld>
            <a:endParaRPr lang="en-SG"/>
          </a:p>
        </p:txBody>
      </p:sp>
    </p:spTree>
    <p:extLst>
      <p:ext uri="{BB962C8B-B14F-4D97-AF65-F5344CB8AC3E}">
        <p14:creationId xmlns:p14="http://schemas.microsoft.com/office/powerpoint/2010/main" val="290852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Answer</a:t>
            </a:r>
            <a:r>
              <a:rPr lang="en-SG" baseline="0" dirty="0"/>
              <a:t> c</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12</a:t>
            </a:fld>
            <a:endParaRPr lang="en-SG"/>
          </a:p>
        </p:txBody>
      </p:sp>
    </p:spTree>
    <p:extLst>
      <p:ext uri="{BB962C8B-B14F-4D97-AF65-F5344CB8AC3E}">
        <p14:creationId xmlns:p14="http://schemas.microsoft.com/office/powerpoint/2010/main" val="361896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 shall calculate the output signal by using the definition of convolution and visualizing the steps of the operation graphically. Each value of  can be found by multiplying  with  point by point at the corresponding time bins and then taking the summation of the result for the entire time axis from  positive infinity</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to negative infinity .  </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13</a:t>
            </a:fld>
            <a:endParaRPr lang="en-SG"/>
          </a:p>
        </p:txBody>
      </p:sp>
    </p:spTree>
    <p:extLst>
      <p:ext uri="{BB962C8B-B14F-4D97-AF65-F5344CB8AC3E}">
        <p14:creationId xmlns:p14="http://schemas.microsoft.com/office/powerpoint/2010/main" val="3341054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We</a:t>
            </a:r>
            <a:r>
              <a:rPr lang="en-GB" sz="1200" kern="1200" baseline="0" dirty="0">
                <a:solidFill>
                  <a:schemeClr val="tx1"/>
                </a:solidFill>
                <a:effectLst/>
                <a:latin typeface="+mn-lt"/>
                <a:ea typeface="+mn-ea"/>
                <a:cs typeface="+mn-cs"/>
              </a:rPr>
              <a:t> begin </a:t>
            </a:r>
            <a:r>
              <a:rPr lang="en-GB" sz="1200" kern="1200" dirty="0">
                <a:solidFill>
                  <a:schemeClr val="tx1"/>
                </a:solidFill>
                <a:effectLst/>
                <a:latin typeface="+mn-lt"/>
                <a:ea typeface="+mn-ea"/>
                <a:cs typeface="+mn-cs"/>
              </a:rPr>
              <a:t>our calculation with </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 0, which gives</a:t>
            </a:r>
            <a:r>
              <a:rPr lang="en-GB" sz="1200" kern="1200" baseline="0" dirty="0">
                <a:solidFill>
                  <a:schemeClr val="tx1"/>
                </a:solidFill>
                <a:effectLst/>
                <a:latin typeface="+mn-lt"/>
                <a:ea typeface="+mn-ea"/>
                <a:cs typeface="+mn-cs"/>
              </a:rPr>
              <a:t> the x(0-k). </a:t>
            </a:r>
            <a:r>
              <a:rPr lang="en-GB" sz="1200" kern="1200" dirty="0">
                <a:solidFill>
                  <a:schemeClr val="tx1"/>
                </a:solidFill>
                <a:effectLst/>
                <a:latin typeface="+mn-lt"/>
                <a:ea typeface="+mn-ea"/>
                <a:cs typeface="+mn-cs"/>
              </a:rPr>
              <a:t>Here  implies a mirror image of  at negative time</a:t>
            </a:r>
            <a:r>
              <a:rPr lang="en-GB" sz="1200" kern="1200" baseline="0" dirty="0">
                <a:solidFill>
                  <a:schemeClr val="tx1"/>
                </a:solidFill>
                <a:effectLst/>
                <a:latin typeface="+mn-lt"/>
                <a:ea typeface="+mn-ea"/>
                <a:cs typeface="+mn-cs"/>
              </a:rPr>
              <a:t> axis by flipping the x(k) over the y axis and perform the multiplication between h(k) and x(0-k) term by term to obtain the product on the right of the slides and obtain the summation of all the amplitudes to give y(0)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14</a:t>
            </a:fld>
            <a:endParaRPr lang="en-SG"/>
          </a:p>
        </p:txBody>
      </p:sp>
    </p:spTree>
    <p:extLst>
      <p:ext uri="{BB962C8B-B14F-4D97-AF65-F5344CB8AC3E}">
        <p14:creationId xmlns:p14="http://schemas.microsoft.com/office/powerpoint/2010/main" val="163401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 </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 1, we have x(0-k) to be shifted by one sample</a:t>
            </a:r>
            <a:r>
              <a:rPr lang="en-GB" sz="1200" kern="1200" baseline="0" dirty="0">
                <a:solidFill>
                  <a:schemeClr val="tx1"/>
                </a:solidFill>
                <a:effectLst/>
                <a:latin typeface="+mn-lt"/>
                <a:ea typeface="+mn-ea"/>
                <a:cs typeface="+mn-cs"/>
              </a:rPr>
              <a:t> or unit time delay</a:t>
            </a:r>
            <a:r>
              <a:rPr lang="en-GB" sz="1200" kern="1200" dirty="0">
                <a:solidFill>
                  <a:schemeClr val="tx1"/>
                </a:solidFill>
                <a:effectLst/>
                <a:latin typeface="+mn-lt"/>
                <a:ea typeface="+mn-ea"/>
                <a:cs typeface="+mn-cs"/>
              </a:rPr>
              <a:t> . It  implies that  is shifted towards the positive time axis right by one sample.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Perform</a:t>
            </a:r>
            <a:r>
              <a:rPr lang="en-GB" sz="1200" kern="1200" baseline="0" dirty="0">
                <a:solidFill>
                  <a:schemeClr val="tx1"/>
                </a:solidFill>
                <a:effectLst/>
                <a:latin typeface="+mn-lt"/>
                <a:ea typeface="+mn-ea"/>
                <a:cs typeface="+mn-cs"/>
              </a:rPr>
              <a:t> the multiplication of x(1-k) and h(k) and sum up the values of the amplitudes of the products to give y(1)</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15</a:t>
            </a:fld>
            <a:endParaRPr lang="en-SG"/>
          </a:p>
        </p:txBody>
      </p:sp>
    </p:spTree>
    <p:extLst>
      <p:ext uri="{BB962C8B-B14F-4D97-AF65-F5344CB8AC3E}">
        <p14:creationId xmlns:p14="http://schemas.microsoft.com/office/powerpoint/2010/main" val="1409211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Similarly</a:t>
            </a:r>
            <a:r>
              <a:rPr lang="en-SG" baseline="0" dirty="0"/>
              <a:t> we perform another shift right for x(1-k) to obtain x(2-k) and the rest is similar to the previous slides to get y(2)</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16</a:t>
            </a:fld>
            <a:endParaRPr lang="en-SG"/>
          </a:p>
        </p:txBody>
      </p:sp>
    </p:spTree>
    <p:extLst>
      <p:ext uri="{BB962C8B-B14F-4D97-AF65-F5344CB8AC3E}">
        <p14:creationId xmlns:p14="http://schemas.microsoft.com/office/powerpoint/2010/main" val="629327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Same</a:t>
            </a:r>
            <a:r>
              <a:rPr lang="en-SG" baseline="0" dirty="0"/>
              <a:t> for n=3 and y(3)</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17</a:t>
            </a:fld>
            <a:endParaRPr lang="en-SG"/>
          </a:p>
        </p:txBody>
      </p:sp>
    </p:spTree>
    <p:extLst>
      <p:ext uri="{BB962C8B-B14F-4D97-AF65-F5344CB8AC3E}">
        <p14:creationId xmlns:p14="http://schemas.microsoft.com/office/powerpoint/2010/main" val="4182927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Continue</a:t>
            </a:r>
            <a:r>
              <a:rPr lang="en-SG" baseline="0" dirty="0"/>
              <a:t> with n=4 and y(4) is zero as there is no overlapping between h(k) and x(4-k) and their products of the amplitudes at each n will result in zero values</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18</a:t>
            </a:fld>
            <a:endParaRPr lang="en-SG"/>
          </a:p>
        </p:txBody>
      </p:sp>
    </p:spTree>
    <p:extLst>
      <p:ext uri="{BB962C8B-B14F-4D97-AF65-F5344CB8AC3E}">
        <p14:creationId xmlns:p14="http://schemas.microsoft.com/office/powerpoint/2010/main" val="335755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Finally, the  final result y(n)</a:t>
            </a:r>
            <a:r>
              <a:rPr lang="en-SG" baseline="0" dirty="0"/>
              <a:t> is obtained.</a:t>
            </a:r>
          </a:p>
          <a:p>
            <a:r>
              <a:rPr lang="en-SG" baseline="0" dirty="0"/>
              <a:t>y(0) =0.5</a:t>
            </a:r>
          </a:p>
          <a:p>
            <a:r>
              <a:rPr lang="en-SG" baseline="0" dirty="0"/>
              <a:t>Y(1)=1</a:t>
            </a:r>
          </a:p>
          <a:p>
            <a:r>
              <a:rPr lang="en-SG" baseline="0" dirty="0"/>
              <a:t>Y(2)=0.75</a:t>
            </a:r>
          </a:p>
          <a:p>
            <a:r>
              <a:rPr lang="en-SG" baseline="0" dirty="0"/>
              <a:t>Y(3)=0.25</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19</a:t>
            </a:fld>
            <a:endParaRPr lang="en-SG"/>
          </a:p>
        </p:txBody>
      </p:sp>
    </p:spTree>
    <p:extLst>
      <p:ext uri="{BB962C8B-B14F-4D97-AF65-F5344CB8AC3E}">
        <p14:creationId xmlns:p14="http://schemas.microsoft.com/office/powerpoint/2010/main" val="110775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this Chapter, it covers the following : </a:t>
            </a:r>
          </a:p>
          <a:p>
            <a:r>
              <a:rPr lang="en-SG" sz="1200" kern="1200" dirty="0">
                <a:solidFill>
                  <a:schemeClr val="tx1"/>
                </a:solidFill>
                <a:effectLst/>
                <a:latin typeface="+mn-lt"/>
                <a:ea typeface="+mn-ea"/>
                <a:cs typeface="+mn-cs"/>
              </a:rPr>
              <a:t>How impulse response</a:t>
            </a:r>
            <a:r>
              <a:rPr lang="en-SG" sz="1200" kern="1200" baseline="0" dirty="0">
                <a:solidFill>
                  <a:schemeClr val="tx1"/>
                </a:solidFill>
                <a:effectLst/>
                <a:latin typeface="+mn-lt"/>
                <a:ea typeface="+mn-ea"/>
                <a:cs typeface="+mn-cs"/>
              </a:rPr>
              <a:t> can be obtained in a digital system</a:t>
            </a:r>
          </a:p>
          <a:p>
            <a:r>
              <a:rPr lang="en-SG" sz="1200" kern="1200" baseline="0" dirty="0">
                <a:solidFill>
                  <a:schemeClr val="tx1"/>
                </a:solidFill>
                <a:effectLst/>
                <a:latin typeface="+mn-lt"/>
                <a:ea typeface="+mn-ea"/>
                <a:cs typeface="+mn-cs"/>
              </a:rPr>
              <a:t>What is discrete linear convolution</a:t>
            </a:r>
          </a:p>
          <a:p>
            <a:r>
              <a:rPr lang="en-SG" sz="1200" kern="1200" baseline="0" dirty="0">
                <a:solidFill>
                  <a:schemeClr val="tx1"/>
                </a:solidFill>
                <a:effectLst/>
                <a:latin typeface="+mn-lt"/>
                <a:ea typeface="+mn-ea"/>
                <a:cs typeface="+mn-cs"/>
              </a:rPr>
              <a:t>Correlation</a:t>
            </a:r>
          </a:p>
          <a:p>
            <a:r>
              <a:rPr lang="en-SG" sz="1200" kern="1200" baseline="0" dirty="0">
                <a:solidFill>
                  <a:schemeClr val="tx1"/>
                </a:solidFill>
                <a:effectLst/>
                <a:latin typeface="+mn-lt"/>
                <a:ea typeface="+mn-ea"/>
                <a:cs typeface="+mn-cs"/>
              </a:rPr>
              <a:t>Cross correlation</a:t>
            </a:r>
          </a:p>
          <a:p>
            <a:r>
              <a:rPr lang="en-SG" sz="1200" kern="1200" baseline="0" dirty="0">
                <a:solidFill>
                  <a:schemeClr val="tx1"/>
                </a:solidFill>
                <a:effectLst/>
                <a:latin typeface="+mn-lt"/>
                <a:ea typeface="+mn-ea"/>
                <a:cs typeface="+mn-cs"/>
              </a:rPr>
              <a:t>And autocorrelation</a:t>
            </a:r>
            <a:endParaRPr lang="en-SG"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9AB516F-0343-42D5-A890-95AA876AC5C3}" type="slidenum">
              <a:rPr lang="en-SG" smtClean="0"/>
              <a:t>2</a:t>
            </a:fld>
            <a:endParaRPr lang="en-SG"/>
          </a:p>
        </p:txBody>
      </p:sp>
    </p:spTree>
    <p:extLst>
      <p:ext uri="{BB962C8B-B14F-4D97-AF65-F5344CB8AC3E}">
        <p14:creationId xmlns:p14="http://schemas.microsoft.com/office/powerpoint/2010/main" val="1972823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can</a:t>
            </a:r>
            <a:r>
              <a:rPr lang="en-SG" baseline="0" dirty="0"/>
              <a:t> also when to stop computing for which n value.</a:t>
            </a:r>
          </a:p>
          <a:p>
            <a:r>
              <a:rPr lang="en-SG" baseline="0" dirty="0"/>
              <a:t>In the above example, </a:t>
            </a:r>
            <a:r>
              <a:rPr lang="en-SG" baseline="0" dirty="0" err="1"/>
              <a:t>Nx</a:t>
            </a:r>
            <a:r>
              <a:rPr lang="en-SG" baseline="0" dirty="0"/>
              <a:t> = 2 and Nh = 3, so Ny = 2+3 -1 =4</a:t>
            </a:r>
          </a:p>
        </p:txBody>
      </p:sp>
      <p:sp>
        <p:nvSpPr>
          <p:cNvPr id="4" name="Slide Number Placeholder 3"/>
          <p:cNvSpPr>
            <a:spLocks noGrp="1"/>
          </p:cNvSpPr>
          <p:nvPr>
            <p:ph type="sldNum" sz="quarter" idx="10"/>
          </p:nvPr>
        </p:nvSpPr>
        <p:spPr/>
        <p:txBody>
          <a:bodyPr/>
          <a:lstStyle/>
          <a:p>
            <a:fld id="{A9AB516F-0343-42D5-A890-95AA876AC5C3}" type="slidenum">
              <a:rPr lang="en-SG" smtClean="0"/>
              <a:t>20</a:t>
            </a:fld>
            <a:endParaRPr lang="en-SG"/>
          </a:p>
        </p:txBody>
      </p:sp>
    </p:spTree>
    <p:extLst>
      <p:ext uri="{BB962C8B-B14F-4D97-AF65-F5344CB8AC3E}">
        <p14:creationId xmlns:p14="http://schemas.microsoft.com/office/powerpoint/2010/main" val="2334016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Convolution  is commutative and linear time invariant.</a:t>
            </a:r>
            <a:r>
              <a:rPr lang="en-SG" baseline="0" dirty="0"/>
              <a:t> </a:t>
            </a:r>
          </a:p>
          <a:p>
            <a:endParaRPr lang="en-SG" baseline="0" dirty="0"/>
          </a:p>
          <a:p>
            <a:r>
              <a:rPr lang="en-SG" baseline="0" dirty="0"/>
              <a:t>These are very useful properties to help us find the linear convolution of two functions</a:t>
            </a:r>
          </a:p>
        </p:txBody>
      </p:sp>
      <p:sp>
        <p:nvSpPr>
          <p:cNvPr id="4" name="Slide Number Placeholder 3"/>
          <p:cNvSpPr>
            <a:spLocks noGrp="1"/>
          </p:cNvSpPr>
          <p:nvPr>
            <p:ph type="sldNum" sz="quarter" idx="10"/>
          </p:nvPr>
        </p:nvSpPr>
        <p:spPr/>
        <p:txBody>
          <a:bodyPr/>
          <a:lstStyle/>
          <a:p>
            <a:fld id="{A9AB516F-0343-42D5-A890-95AA876AC5C3}" type="slidenum">
              <a:rPr lang="en-SG" smtClean="0"/>
              <a:t>21</a:t>
            </a:fld>
            <a:endParaRPr lang="en-SG"/>
          </a:p>
        </p:txBody>
      </p:sp>
    </p:spTree>
    <p:extLst>
      <p:ext uri="{BB962C8B-B14F-4D97-AF65-F5344CB8AC3E}">
        <p14:creationId xmlns:p14="http://schemas.microsoft.com/office/powerpoint/2010/main" val="3796631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properties also</a:t>
            </a:r>
            <a:r>
              <a:rPr lang="en-SG" baseline="0" dirty="0"/>
              <a:t> provide another way to compute the linear convolution between two functions non graphically.</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22</a:t>
            </a:fld>
            <a:endParaRPr lang="en-SG"/>
          </a:p>
        </p:txBody>
      </p:sp>
    </p:spTree>
    <p:extLst>
      <p:ext uri="{BB962C8B-B14F-4D97-AF65-F5344CB8AC3E}">
        <p14:creationId xmlns:p14="http://schemas.microsoft.com/office/powerpoint/2010/main" val="1361434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two functions , h(n) and</a:t>
            </a:r>
            <a:r>
              <a:rPr lang="en-SG" baseline="0" dirty="0"/>
              <a:t> x(n) are given. </a:t>
            </a:r>
          </a:p>
          <a:p>
            <a:r>
              <a:rPr lang="en-SG" baseline="0" dirty="0"/>
              <a:t>We are to perform the linear convolution of these two functions non-graphically</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23</a:t>
            </a:fld>
            <a:endParaRPr lang="en-SG"/>
          </a:p>
        </p:txBody>
      </p:sp>
    </p:spTree>
    <p:extLst>
      <p:ext uri="{BB962C8B-B14F-4D97-AF65-F5344CB8AC3E}">
        <p14:creationId xmlns:p14="http://schemas.microsoft.com/office/powerpoint/2010/main" val="2066861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a:t>
            </a:r>
            <a:r>
              <a:rPr lang="en-SG" baseline="0" dirty="0"/>
              <a:t> uses the properties time invariant and also the integral property of the impulse function for each term of x(n)</a:t>
            </a:r>
          </a:p>
          <a:p>
            <a:r>
              <a:rPr lang="en-SG" baseline="0" dirty="0"/>
              <a:t>And carry out the 3 steps for x(n) equals delta n, delta n-1 and delta n-2</a:t>
            </a:r>
          </a:p>
          <a:p>
            <a:r>
              <a:rPr lang="en-SG" baseline="0" dirty="0"/>
              <a:t>Next we at up the various coefficients for each x(n-m) coefficients</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24</a:t>
            </a:fld>
            <a:endParaRPr lang="en-SG"/>
          </a:p>
        </p:txBody>
      </p:sp>
    </p:spTree>
    <p:extLst>
      <p:ext uri="{BB962C8B-B14F-4D97-AF65-F5344CB8AC3E}">
        <p14:creationId xmlns:p14="http://schemas.microsoft.com/office/powerpoint/2010/main" val="2568514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Another way is to use the “slide rule” method.</a:t>
            </a:r>
          </a:p>
          <a:p>
            <a:endParaRPr lang="en-SG" dirty="0"/>
          </a:p>
          <a:p>
            <a:r>
              <a:rPr lang="en-SG" dirty="0"/>
              <a:t>The</a:t>
            </a:r>
            <a:r>
              <a:rPr lang="en-SG" baseline="0" dirty="0"/>
              <a:t> first row is obtained by multiplying  1  4 -2 with the first value of h(n) which is 0. Hence we obtained  0 0 0</a:t>
            </a:r>
          </a:p>
          <a:p>
            <a:r>
              <a:rPr lang="en-SG" baseline="0" dirty="0"/>
              <a:t>The second row is computed by multiplying 1 4 -2 with the second value of h(n) which is 1. Note that the output value is also shifted and we obtained 1 4 -2</a:t>
            </a:r>
          </a:p>
          <a:p>
            <a:r>
              <a:rPr lang="en-SG" baseline="0" dirty="0"/>
              <a:t>The last row 1 4 -2 with 3 and we get 3 12 -6</a:t>
            </a:r>
          </a:p>
          <a:p>
            <a:endParaRPr lang="en-SG" baseline="0" dirty="0"/>
          </a:p>
          <a:p>
            <a:r>
              <a:rPr lang="en-SG" baseline="0" dirty="0"/>
              <a:t>Summing up all the columns we obtained the linear convolution result, y(n) = 0 1 7 10 -6</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25</a:t>
            </a:fld>
            <a:endParaRPr lang="en-SG"/>
          </a:p>
        </p:txBody>
      </p:sp>
    </p:spTree>
    <p:extLst>
      <p:ext uri="{BB962C8B-B14F-4D97-AF65-F5344CB8AC3E}">
        <p14:creationId xmlns:p14="http://schemas.microsoft.com/office/powerpoint/2010/main" val="1910553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System</a:t>
            </a:r>
            <a:r>
              <a:rPr lang="en-SG" baseline="0" dirty="0"/>
              <a:t>s can be combined in series and parallel</a:t>
            </a:r>
          </a:p>
          <a:p>
            <a:endParaRPr lang="en-SG" baseline="0" dirty="0"/>
          </a:p>
          <a:p>
            <a:r>
              <a:rPr lang="en-SG" baseline="0" dirty="0"/>
              <a:t>For series, the individual systems are convoluted with each other</a:t>
            </a:r>
          </a:p>
          <a:p>
            <a:endParaRPr lang="en-SG" baseline="0" dirty="0"/>
          </a:p>
          <a:p>
            <a:r>
              <a:rPr lang="en-SG" baseline="0" dirty="0"/>
              <a:t>For parallel connection, they are added up</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26</a:t>
            </a:fld>
            <a:endParaRPr lang="en-SG"/>
          </a:p>
        </p:txBody>
      </p:sp>
    </p:spTree>
    <p:extLst>
      <p:ext uri="{BB962C8B-B14F-4D97-AF65-F5344CB8AC3E}">
        <p14:creationId xmlns:p14="http://schemas.microsoft.com/office/powerpoint/2010/main" val="3512070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Answer</a:t>
            </a:r>
            <a:r>
              <a:rPr lang="en-SG" baseline="0" dirty="0"/>
              <a:t> c</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27</a:t>
            </a:fld>
            <a:endParaRPr lang="en-SG"/>
          </a:p>
        </p:txBody>
      </p:sp>
    </p:spTree>
    <p:extLst>
      <p:ext uri="{BB962C8B-B14F-4D97-AF65-F5344CB8AC3E}">
        <p14:creationId xmlns:p14="http://schemas.microsoft.com/office/powerpoint/2010/main" val="14775119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Answer</a:t>
            </a:r>
            <a:r>
              <a:rPr lang="en-SG" baseline="0" dirty="0"/>
              <a:t> </a:t>
            </a:r>
            <a:r>
              <a:rPr lang="en-SG" baseline="0" dirty="0" smtClean="0"/>
              <a:t>a, h1(n) *h2(n)</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28</a:t>
            </a:fld>
            <a:endParaRPr lang="en-SG"/>
          </a:p>
        </p:txBody>
      </p:sp>
    </p:spTree>
    <p:extLst>
      <p:ext uri="{BB962C8B-B14F-4D97-AF65-F5344CB8AC3E}">
        <p14:creationId xmlns:p14="http://schemas.microsoft.com/office/powerpoint/2010/main" val="371600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There</a:t>
            </a:r>
            <a:r>
              <a:rPr lang="en-SG" baseline="0" dirty="0"/>
              <a:t> are two parallel systems connected in series with one h5(n)</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29</a:t>
            </a:fld>
            <a:endParaRPr lang="en-SG"/>
          </a:p>
        </p:txBody>
      </p:sp>
    </p:spTree>
    <p:extLst>
      <p:ext uri="{BB962C8B-B14F-4D97-AF65-F5344CB8AC3E}">
        <p14:creationId xmlns:p14="http://schemas.microsoft.com/office/powerpoint/2010/main" val="92632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the input x(n)</a:t>
            </a:r>
            <a:r>
              <a:rPr lang="en-SG" baseline="0" dirty="0"/>
              <a:t> is an unit impulse and the output y(n) is called the impulse response or also denoted by h(n)</a:t>
            </a:r>
          </a:p>
          <a:p>
            <a:r>
              <a:rPr lang="en-SG" baseline="0" dirty="0"/>
              <a:t>The impulse response is very useful as it provides information about the characteristics of the digital system.</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a:t>
            </a:fld>
            <a:endParaRPr lang="en-SG"/>
          </a:p>
        </p:txBody>
      </p:sp>
    </p:spTree>
    <p:extLst>
      <p:ext uri="{BB962C8B-B14F-4D97-AF65-F5344CB8AC3E}">
        <p14:creationId xmlns:p14="http://schemas.microsoft.com/office/powerpoint/2010/main" val="233560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For</a:t>
            </a:r>
            <a:r>
              <a:rPr lang="en-GB" sz="1200" kern="1200" baseline="0" dirty="0">
                <a:solidFill>
                  <a:schemeClr val="tx1"/>
                </a:solidFill>
                <a:effectLst/>
                <a:latin typeface="+mn-lt"/>
                <a:ea typeface="+mn-ea"/>
                <a:cs typeface="+mn-cs"/>
              </a:rPr>
              <a:t> linear convolution, we obtain y(n) with known h(n) and x(n). By doing deconvolution the reverse operation of convolution , </a:t>
            </a:r>
            <a:r>
              <a:rPr lang="en-GB" sz="1200" kern="1200" baseline="0" dirty="0" err="1">
                <a:solidFill>
                  <a:schemeClr val="tx1"/>
                </a:solidFill>
                <a:effectLst/>
                <a:latin typeface="+mn-lt"/>
                <a:ea typeface="+mn-ea"/>
                <a:cs typeface="+mn-cs"/>
              </a:rPr>
              <a:t>i</a:t>
            </a:r>
            <a:r>
              <a:rPr lang="en-GB" sz="1200" kern="1200" dirty="0" err="1">
                <a:solidFill>
                  <a:schemeClr val="tx1"/>
                </a:solidFill>
                <a:effectLst/>
                <a:latin typeface="+mn-lt"/>
                <a:ea typeface="+mn-ea"/>
                <a:cs typeface="+mn-cs"/>
              </a:rPr>
              <a:t>It</a:t>
            </a:r>
            <a:r>
              <a:rPr lang="en-GB" sz="1200" kern="1200" dirty="0">
                <a:solidFill>
                  <a:schemeClr val="tx1"/>
                </a:solidFill>
                <a:effectLst/>
                <a:latin typeface="+mn-lt"/>
                <a:ea typeface="+mn-ea"/>
                <a:cs typeface="+mn-cs"/>
              </a:rPr>
              <a:t> is possible to determine an unknown input signal, </a:t>
            </a:r>
            <a:r>
              <a:rPr lang="en-GB" sz="1200" i="1" kern="1200" dirty="0">
                <a:solidFill>
                  <a:schemeClr val="tx1"/>
                </a:solidFill>
                <a:effectLst/>
                <a:latin typeface="+mn-lt"/>
                <a:ea typeface="+mn-ea"/>
                <a:cs typeface="+mn-cs"/>
              </a:rPr>
              <a:t>x</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if the impulse response of the system, </a:t>
            </a:r>
            <a:r>
              <a:rPr lang="en-GB" sz="1200" i="1" kern="1200" dirty="0">
                <a:solidFill>
                  <a:schemeClr val="tx1"/>
                </a:solidFill>
                <a:effectLst/>
                <a:latin typeface="+mn-lt"/>
                <a:ea typeface="+mn-ea"/>
                <a:cs typeface="+mn-cs"/>
              </a:rPr>
              <a:t>h</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and the output signal, </a:t>
            </a:r>
            <a:r>
              <a:rPr lang="en-GB" sz="1200" i="1" kern="1200" dirty="0">
                <a:solidFill>
                  <a:schemeClr val="tx1"/>
                </a:solidFill>
                <a:effectLst/>
                <a:latin typeface="+mn-lt"/>
                <a:ea typeface="+mn-ea"/>
                <a:cs typeface="+mn-cs"/>
              </a:rPr>
              <a:t>y</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n</a:t>
            </a:r>
            <a:r>
              <a:rPr lang="en-GB" sz="1200" kern="1200" dirty="0">
                <a:solidFill>
                  <a:schemeClr val="tx1"/>
                </a:solidFill>
                <a:effectLst/>
                <a:latin typeface="+mn-lt"/>
                <a:ea typeface="+mn-ea"/>
                <a:cs typeface="+mn-cs"/>
              </a:rPr>
              <a:t>), are known.  </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30</a:t>
            </a:fld>
            <a:endParaRPr lang="en-SG"/>
          </a:p>
        </p:txBody>
      </p:sp>
    </p:spTree>
    <p:extLst>
      <p:ext uri="{BB962C8B-B14F-4D97-AF65-F5344CB8AC3E}">
        <p14:creationId xmlns:p14="http://schemas.microsoft.com/office/powerpoint/2010/main" val="30330293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a:t>
            </a:r>
            <a:r>
              <a:rPr lang="en-SG" baseline="0" dirty="0"/>
              <a:t> steps of the deconvolution are given in these few slides starting from n=0</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31</a:t>
            </a:fld>
            <a:endParaRPr lang="en-SG"/>
          </a:p>
        </p:txBody>
      </p:sp>
    </p:spTree>
    <p:extLst>
      <p:ext uri="{BB962C8B-B14F-4D97-AF65-F5344CB8AC3E}">
        <p14:creationId xmlns:p14="http://schemas.microsoft.com/office/powerpoint/2010/main" val="3430807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Applying</a:t>
            </a:r>
            <a:r>
              <a:rPr lang="en-SG" baseline="0" dirty="0"/>
              <a:t> the procedure starting from n=0, we obtain the value of x(0) = 1</a:t>
            </a:r>
          </a:p>
          <a:p>
            <a:endParaRPr lang="en-SG" baseline="0" dirty="0"/>
          </a:p>
          <a:p>
            <a:r>
              <a:rPr lang="en-SG" baseline="0" dirty="0"/>
              <a:t>And for n=1, x(1) = 1</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32</a:t>
            </a:fld>
            <a:endParaRPr lang="en-SG"/>
          </a:p>
        </p:txBody>
      </p:sp>
    </p:spTree>
    <p:extLst>
      <p:ext uri="{BB962C8B-B14F-4D97-AF65-F5344CB8AC3E}">
        <p14:creationId xmlns:p14="http://schemas.microsoft.com/office/powerpoint/2010/main" val="2979744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Similar, n= 2 </a:t>
            </a:r>
            <a:r>
              <a:rPr lang="en-SG" baseline="0" dirty="0"/>
              <a:t> x(2)= 0.5 and n=3, x(3) = 0</a:t>
            </a:r>
          </a:p>
          <a:p>
            <a:endParaRPr lang="en-SG" baseline="0" dirty="0"/>
          </a:p>
          <a:p>
            <a:r>
              <a:rPr lang="en-SG" baseline="0" dirty="0"/>
              <a:t>The length of </a:t>
            </a:r>
            <a:r>
              <a:rPr lang="en-SG" baseline="0" dirty="0" err="1"/>
              <a:t>Ny</a:t>
            </a:r>
            <a:r>
              <a:rPr lang="en-SG" baseline="0" dirty="0"/>
              <a:t> is 4 and </a:t>
            </a:r>
            <a:r>
              <a:rPr lang="en-SG" baseline="0" dirty="0" err="1"/>
              <a:t>Nh</a:t>
            </a:r>
            <a:r>
              <a:rPr lang="en-SG" baseline="0" dirty="0"/>
              <a:t> is 2</a:t>
            </a:r>
          </a:p>
          <a:p>
            <a:r>
              <a:rPr lang="en-SG" baseline="0" dirty="0"/>
              <a:t>So </a:t>
            </a:r>
            <a:r>
              <a:rPr lang="en-SG" baseline="0" dirty="0" err="1"/>
              <a:t>Nx</a:t>
            </a:r>
            <a:r>
              <a:rPr lang="en-SG" baseline="0" dirty="0"/>
              <a:t>= 4-2+1=3</a:t>
            </a:r>
          </a:p>
          <a:p>
            <a:endParaRPr lang="en-SG" baseline="0" dirty="0"/>
          </a:p>
          <a:p>
            <a:r>
              <a:rPr lang="en-SG" baseline="0" dirty="0"/>
              <a:t>You can stop at n=3</a:t>
            </a:r>
          </a:p>
          <a:p>
            <a:endParaRPr lang="en-SG" baseline="0" dirty="0"/>
          </a:p>
          <a:p>
            <a:r>
              <a:rPr lang="en-SG" baseline="0" dirty="0"/>
              <a:t>Note that all the above apply for feed forward systems that is x(n-m) </a:t>
            </a:r>
          </a:p>
          <a:p>
            <a:endParaRPr lang="en-SG" baseline="0" dirty="0"/>
          </a:p>
          <a:p>
            <a:r>
              <a:rPr lang="en-SG" baseline="0" dirty="0"/>
              <a:t>There is no y(n-m) feedback difference equations for the linear convolution and deconvolution</a:t>
            </a:r>
          </a:p>
          <a:p>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33</a:t>
            </a:fld>
            <a:endParaRPr lang="en-SG"/>
          </a:p>
        </p:txBody>
      </p:sp>
    </p:spTree>
    <p:extLst>
      <p:ext uri="{BB962C8B-B14F-4D97-AF65-F5344CB8AC3E}">
        <p14:creationId xmlns:p14="http://schemas.microsoft.com/office/powerpoint/2010/main" val="1341606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many applications, it is necessary to establish the similarity or interdependence between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Correlation, similar to convolution, is a mathematical operation that is used to measure the degree of similarity between two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 is also often used to detect a known waveform in a noisy background, or to detect periodicity of a signal, or to measure delays between two signals. For example, a radar system sends out a short pulse of electromagnetic energy. Objects along the path of the transmitted pulse will cause some of the energy to be reflected back to the system. This reflected signal is a time-shifted and scaled version of the transmitted waveform, plus some random noises. Hence, the distance from the radar to the object can be determined by simply measuring the time delay between the signals sent and received. </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34</a:t>
            </a:fld>
            <a:endParaRPr lang="en-SG"/>
          </a:p>
        </p:txBody>
      </p:sp>
    </p:spTree>
    <p:extLst>
      <p:ext uri="{BB962C8B-B14F-4D97-AF65-F5344CB8AC3E}">
        <p14:creationId xmlns:p14="http://schemas.microsoft.com/office/powerpoint/2010/main" val="2475013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Two signals</a:t>
            </a:r>
            <a:r>
              <a:rPr lang="en-SG" baseline="0" dirty="0"/>
              <a:t> x1(n) and x2(n)</a:t>
            </a:r>
          </a:p>
          <a:p>
            <a:r>
              <a:rPr lang="en-SG" baseline="0" dirty="0"/>
              <a:t>Multiplying the individual amplitude n values that is x1(0) with x2(0) and so for </a:t>
            </a:r>
          </a:p>
          <a:p>
            <a:r>
              <a:rPr lang="en-SG" baseline="0" dirty="0"/>
              <a:t>We obtain the correlation value for the two sequences.</a:t>
            </a:r>
          </a:p>
          <a:p>
            <a:endParaRPr lang="en-SG" baseline="0" dirty="0"/>
          </a:p>
          <a:p>
            <a:r>
              <a:rPr lang="en-SG" baseline="0" dirty="0"/>
              <a:t>The higher values will show the good correlation</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35</a:t>
            </a:fld>
            <a:endParaRPr lang="en-SG"/>
          </a:p>
        </p:txBody>
      </p:sp>
    </p:spTree>
    <p:extLst>
      <p:ext uri="{BB962C8B-B14F-4D97-AF65-F5344CB8AC3E}">
        <p14:creationId xmlns:p14="http://schemas.microsoft.com/office/powerpoint/2010/main" val="380207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cases, where the one of</a:t>
            </a:r>
            <a:r>
              <a:rPr lang="en-SG" baseline="0" dirty="0"/>
              <a:t> the sequences may be one-sample time-shift and when performing the correlation it yields poor result.</a:t>
            </a:r>
          </a:p>
          <a:p>
            <a:endParaRPr lang="en-SG" baseline="0" dirty="0"/>
          </a:p>
          <a:p>
            <a:r>
              <a:rPr lang="en-SG" baseline="0" dirty="0"/>
              <a:t>Hence we use another operation called cross correlation</a:t>
            </a:r>
          </a:p>
          <a:p>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36</a:t>
            </a:fld>
            <a:endParaRPr lang="en-SG"/>
          </a:p>
        </p:txBody>
      </p:sp>
    </p:spTree>
    <p:extLst>
      <p:ext uri="{BB962C8B-B14F-4D97-AF65-F5344CB8AC3E}">
        <p14:creationId xmlns:p14="http://schemas.microsoft.com/office/powerpoint/2010/main" val="1285748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cross correlation</a:t>
            </a:r>
            <a:r>
              <a:rPr lang="en-SG" baseline="0" dirty="0"/>
              <a:t> is quite similar to convolution and the two signals are multiplied together sample by sample and then summed.</a:t>
            </a:r>
          </a:p>
          <a:p>
            <a:endParaRPr lang="en-S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kern="1200" dirty="0">
                <a:solidFill>
                  <a:schemeClr val="tx1"/>
                </a:solidFill>
                <a:effectLst/>
                <a:latin typeface="+mn-lt"/>
                <a:ea typeface="+mn-ea"/>
                <a:cs typeface="+mn-cs"/>
              </a:rPr>
              <a:t>r</a:t>
            </a:r>
            <a:r>
              <a:rPr lang="en-GB" sz="1200" kern="1200" baseline="-25000" dirty="0">
                <a:solidFill>
                  <a:schemeClr val="tx1"/>
                </a:solidFill>
                <a:effectLst/>
                <a:latin typeface="+mn-lt"/>
                <a:ea typeface="+mn-ea"/>
                <a:cs typeface="+mn-cs"/>
              </a:rPr>
              <a:t>12</a:t>
            </a:r>
            <a:r>
              <a:rPr lang="en-GB" sz="1200" kern="1200" dirty="0">
                <a:solidFill>
                  <a:schemeClr val="tx1"/>
                </a:solidFill>
                <a:effectLst/>
                <a:latin typeface="+mn-lt"/>
                <a:ea typeface="+mn-ea"/>
                <a:cs typeface="+mn-cs"/>
              </a:rPr>
              <a:t>(</a:t>
            </a:r>
            <a:r>
              <a:rPr lang="en-GB" sz="1200" i="1" kern="1200" dirty="0">
                <a:solidFill>
                  <a:schemeClr val="tx1"/>
                </a:solidFill>
                <a:effectLst/>
                <a:latin typeface="+mn-lt"/>
                <a:ea typeface="+mn-ea"/>
                <a:cs typeface="+mn-cs"/>
              </a:rPr>
              <a:t>m</a:t>
            </a:r>
            <a:r>
              <a:rPr lang="en-GB" sz="1200" kern="1200" dirty="0">
                <a:solidFill>
                  <a:schemeClr val="tx1"/>
                </a:solidFill>
                <a:effectLst/>
                <a:latin typeface="+mn-lt"/>
                <a:ea typeface="+mn-ea"/>
                <a:cs typeface="+mn-cs"/>
              </a:rPr>
              <a:t>) is called the cross-correlation. It indicates the correlation between two signals as a function of position. </a:t>
            </a:r>
            <a:endParaRPr lang="en-SG" sz="1200" kern="1200" dirty="0">
              <a:solidFill>
                <a:schemeClr val="tx1"/>
              </a:solidFill>
              <a:effectLst/>
              <a:latin typeface="+mn-lt"/>
              <a:ea typeface="+mn-ea"/>
              <a:cs typeface="+mn-cs"/>
            </a:endParaRPr>
          </a:p>
          <a:p>
            <a:endParaRPr lang="en-SG" baseline="0" dirty="0"/>
          </a:p>
          <a:p>
            <a:endParaRPr lang="en-SG" baseline="0" dirty="0"/>
          </a:p>
          <a:p>
            <a:r>
              <a:rPr lang="en-SG" baseline="0" dirty="0"/>
              <a:t>You can use the graphical approach similar to linear convolution except the following.</a:t>
            </a:r>
          </a:p>
          <a:p>
            <a:endParaRPr lang="en-SG" baseline="0" dirty="0"/>
          </a:p>
          <a:p>
            <a:r>
              <a:rPr lang="en-SG" baseline="0" dirty="0"/>
              <a:t>If j = - 2, then, then x2(n+2) is a x2(n) shifted to left by 2-sample time-shift, multiply with x1(n) and sum up for r12(-2)</a:t>
            </a:r>
          </a:p>
          <a:p>
            <a:endParaRPr lang="en-SG" baseline="0" dirty="0"/>
          </a:p>
          <a:p>
            <a:endParaRPr lang="en-SG" baseline="0" dirty="0"/>
          </a:p>
          <a:p>
            <a:endParaRPr lang="en-SG" baseline="0" dirty="0"/>
          </a:p>
          <a:p>
            <a:endParaRPr lang="en-SG" baseline="0" dirty="0"/>
          </a:p>
          <a:p>
            <a:endParaRPr lang="en-SG" baseline="0" dirty="0"/>
          </a:p>
          <a:p>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37</a:t>
            </a:fld>
            <a:endParaRPr lang="en-SG"/>
          </a:p>
        </p:txBody>
      </p:sp>
    </p:spTree>
    <p:extLst>
      <p:ext uri="{BB962C8B-B14F-4D97-AF65-F5344CB8AC3E}">
        <p14:creationId xmlns:p14="http://schemas.microsoft.com/office/powerpoint/2010/main" val="23776142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aseline="0" dirty="0"/>
              <a:t>If j = - 2, then, then x2(n+2) is a x2(n) shifted to left by 2-sample time-shift, multiply with x1(n) and sum up for r12(-2)</a:t>
            </a:r>
          </a:p>
          <a:p>
            <a:endParaRPr lang="en-SG" dirty="0"/>
          </a:p>
          <a:p>
            <a:r>
              <a:rPr lang="en-SG" dirty="0"/>
              <a:t>Similar for j =-1 to j=3,</a:t>
            </a:r>
            <a:r>
              <a:rPr lang="en-SG" baseline="0" dirty="0"/>
              <a:t> we find the rest of r12 sequence</a:t>
            </a:r>
          </a:p>
          <a:p>
            <a:endParaRPr lang="en-SG" baseline="0" dirty="0"/>
          </a:p>
          <a:p>
            <a:r>
              <a:rPr lang="en-GB" sz="1200" kern="1200" dirty="0">
                <a:solidFill>
                  <a:schemeClr val="tx1"/>
                </a:solidFill>
                <a:effectLst/>
                <a:latin typeface="+mn-lt"/>
                <a:ea typeface="+mn-ea"/>
                <a:cs typeface="+mn-cs"/>
              </a:rPr>
              <a:t>At lag index 3, the maximum correlation occurs. It</a:t>
            </a:r>
            <a:r>
              <a:rPr lang="en-GB" sz="1200" kern="1200" baseline="0" dirty="0">
                <a:solidFill>
                  <a:schemeClr val="tx1"/>
                </a:solidFill>
                <a:effectLst/>
                <a:latin typeface="+mn-lt"/>
                <a:ea typeface="+mn-ea"/>
                <a:cs typeface="+mn-cs"/>
              </a:rPr>
              <a:t> can also indicate the position</a:t>
            </a:r>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38</a:t>
            </a:fld>
            <a:endParaRPr lang="en-SG"/>
          </a:p>
        </p:txBody>
      </p:sp>
    </p:spTree>
    <p:extLst>
      <p:ext uri="{BB962C8B-B14F-4D97-AF65-F5344CB8AC3E}">
        <p14:creationId xmlns:p14="http://schemas.microsoft.com/office/powerpoint/2010/main" val="1310534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x1 and</a:t>
            </a:r>
            <a:r>
              <a:rPr lang="en-SG" baseline="0" dirty="0"/>
              <a:t> x2 are the same signal, then the resulting signal is called autocorrelation</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39</a:t>
            </a:fld>
            <a:endParaRPr lang="en-SG"/>
          </a:p>
        </p:txBody>
      </p:sp>
    </p:spTree>
    <p:extLst>
      <p:ext uri="{BB962C8B-B14F-4D97-AF65-F5344CB8AC3E}">
        <p14:creationId xmlns:p14="http://schemas.microsoft.com/office/powerpoint/2010/main" val="211977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a:t>
            </a:r>
            <a:r>
              <a:rPr lang="en-SG" baseline="0" dirty="0"/>
              <a:t> the impulse response h(n) shoes an exponential decline output. </a:t>
            </a:r>
          </a:p>
          <a:p>
            <a:r>
              <a:rPr lang="en-SG" baseline="0" dirty="0"/>
              <a:t>As n increase, the amplitude of the h(n) decreases and ultimately to zero</a:t>
            </a:r>
          </a:p>
          <a:p>
            <a:r>
              <a:rPr lang="en-SG" baseline="0" dirty="0"/>
              <a:t>We term this system as stable</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4</a:t>
            </a:fld>
            <a:endParaRPr lang="en-SG"/>
          </a:p>
        </p:txBody>
      </p:sp>
    </p:spTree>
    <p:extLst>
      <p:ext uri="{BB962C8B-B14F-4D97-AF65-F5344CB8AC3E}">
        <p14:creationId xmlns:p14="http://schemas.microsoft.com/office/powerpoint/2010/main" val="5400699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Given</a:t>
            </a:r>
            <a:r>
              <a:rPr lang="en-SG" baseline="0" dirty="0"/>
              <a:t> x1(n)=x2(n)= 1 2 2</a:t>
            </a:r>
          </a:p>
          <a:p>
            <a:endParaRPr lang="en-SG" baseline="0" dirty="0"/>
          </a:p>
          <a:p>
            <a:r>
              <a:rPr lang="en-SG" baseline="0" dirty="0"/>
              <a:t>At lag index 0, the maximum correlation occurs which is not surprising</a:t>
            </a:r>
          </a:p>
          <a:p>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40</a:t>
            </a:fld>
            <a:endParaRPr lang="en-SG"/>
          </a:p>
        </p:txBody>
      </p:sp>
    </p:spTree>
    <p:extLst>
      <p:ext uri="{BB962C8B-B14F-4D97-AF65-F5344CB8AC3E}">
        <p14:creationId xmlns:p14="http://schemas.microsoft.com/office/powerpoint/2010/main" val="1348245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Convolution</a:t>
            </a:r>
            <a:r>
              <a:rPr lang="en-SG" baseline="0" dirty="0"/>
              <a:t> and correlation are quite similar but they are not the same</a:t>
            </a:r>
          </a:p>
          <a:p>
            <a:r>
              <a:rPr lang="en-SG" baseline="0" dirty="0"/>
              <a:t>By time reversing the sequence and sliding through the time axis as in the convolution, cross-correlation can also be obtained by this method</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41</a:t>
            </a:fld>
            <a:endParaRPr lang="en-SG"/>
          </a:p>
        </p:txBody>
      </p:sp>
    </p:spTree>
    <p:extLst>
      <p:ext uri="{BB962C8B-B14F-4D97-AF65-F5344CB8AC3E}">
        <p14:creationId xmlns:p14="http://schemas.microsoft.com/office/powerpoint/2010/main" val="2341967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If the input is an</a:t>
            </a:r>
            <a:r>
              <a:rPr lang="en-SG" baseline="0" dirty="0"/>
              <a:t> unit impulse then the system out will be the impulse response, y(n) = h(n)</a:t>
            </a:r>
          </a:p>
          <a:p>
            <a:endParaRPr lang="en-SG" baseline="0" dirty="0"/>
          </a:p>
          <a:p>
            <a:r>
              <a:rPr lang="en-SG" baseline="0" dirty="0"/>
              <a:t>We have also learnt how to do discrete linear convolution using the graphical and slide rule methods</a:t>
            </a:r>
          </a:p>
          <a:p>
            <a:endParaRPr lang="en-SG" baseline="0" dirty="0"/>
          </a:p>
          <a:p>
            <a:r>
              <a:rPr lang="en-SG" baseline="0" dirty="0"/>
              <a:t>Concepts and examples of correlation and cross correlation of two different signals are also covered</a:t>
            </a:r>
          </a:p>
          <a:p>
            <a:endParaRPr lang="en-SG" baseline="0" dirty="0"/>
          </a:p>
          <a:p>
            <a:r>
              <a:rPr lang="en-SG" baseline="0" dirty="0"/>
              <a:t>Autocorrelation is computed if both signals are the same.</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42</a:t>
            </a:fld>
            <a:endParaRPr lang="en-SG"/>
          </a:p>
        </p:txBody>
      </p:sp>
    </p:spTree>
    <p:extLst>
      <p:ext uri="{BB962C8B-B14F-4D97-AF65-F5344CB8AC3E}">
        <p14:creationId xmlns:p14="http://schemas.microsoft.com/office/powerpoint/2010/main" val="4032862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Another</a:t>
            </a:r>
            <a:r>
              <a:rPr lang="en-SG" baseline="0" dirty="0"/>
              <a:t> example here, where x(n) is delta n, impulse unit </a:t>
            </a:r>
          </a:p>
          <a:p>
            <a:endParaRPr lang="en-SG" baseline="0" dirty="0"/>
          </a:p>
          <a:p>
            <a:r>
              <a:rPr lang="en-SG" baseline="0" dirty="0"/>
              <a:t>There is only one value  1 when n is equal to 1</a:t>
            </a:r>
          </a:p>
          <a:p>
            <a:endParaRPr lang="en-SG" baseline="0" dirty="0"/>
          </a:p>
          <a:p>
            <a:r>
              <a:rPr lang="en-SG" baseline="0" dirty="0"/>
              <a:t>The rest of the input values will be zero</a:t>
            </a: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5</a:t>
            </a:fld>
            <a:endParaRPr lang="en-SG"/>
          </a:p>
        </p:txBody>
      </p:sp>
    </p:spTree>
    <p:extLst>
      <p:ext uri="{BB962C8B-B14F-4D97-AF65-F5344CB8AC3E}">
        <p14:creationId xmlns:p14="http://schemas.microsoft.com/office/powerpoint/2010/main" val="287619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shown by the array</a:t>
            </a:r>
            <a:r>
              <a:rPr lang="en-SG" baseline="0" dirty="0"/>
              <a:t> of x(n) where the first term is 1 followed by zeroes</a:t>
            </a:r>
          </a:p>
          <a:p>
            <a:endParaRPr lang="en-SG" baseline="0" dirty="0"/>
          </a:p>
          <a:p>
            <a:r>
              <a:rPr lang="en-SG" baseline="0" dirty="0"/>
              <a:t>It also means that x(0) = 1 and the rest of the x values are zero</a:t>
            </a:r>
          </a:p>
          <a:p>
            <a:endParaRPr lang="en-SG" baseline="0" dirty="0"/>
          </a:p>
          <a:p>
            <a:r>
              <a:rPr lang="en-SG" baseline="0" dirty="0"/>
              <a:t>Carrying out the equation, y(0) is 1 and y(1) is 0.5 and so for</a:t>
            </a:r>
          </a:p>
          <a:p>
            <a:r>
              <a:rPr lang="en-SG" baseline="0" dirty="0"/>
              <a:t>The amplitude of y(n) decreases as n increases</a:t>
            </a:r>
          </a:p>
          <a:p>
            <a:endParaRPr lang="en-SG" baseline="0" dirty="0"/>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6</a:t>
            </a:fld>
            <a:endParaRPr lang="en-SG"/>
          </a:p>
        </p:txBody>
      </p:sp>
    </p:spTree>
    <p:extLst>
      <p:ext uri="{BB962C8B-B14F-4D97-AF65-F5344CB8AC3E}">
        <p14:creationId xmlns:p14="http://schemas.microsoft.com/office/powerpoint/2010/main" val="217855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a:t>
            </a:r>
            <a:r>
              <a:rPr lang="en-SG" baseline="0" dirty="0"/>
              <a:t> value of y(n) decreases….</a:t>
            </a:r>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7</a:t>
            </a:fld>
            <a:endParaRPr lang="en-SG"/>
          </a:p>
        </p:txBody>
      </p:sp>
    </p:spTree>
    <p:extLst>
      <p:ext uri="{BB962C8B-B14F-4D97-AF65-F5344CB8AC3E}">
        <p14:creationId xmlns:p14="http://schemas.microsoft.com/office/powerpoint/2010/main" val="2386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For a linear, time-invariant system,</a:t>
            </a:r>
            <a:r>
              <a:rPr lang="en-GB" sz="1200" kern="1200" baseline="0" dirty="0">
                <a:solidFill>
                  <a:schemeClr val="tx1"/>
                </a:solidFill>
                <a:effectLst/>
                <a:latin typeface="+mn-lt"/>
                <a:ea typeface="+mn-ea"/>
                <a:cs typeface="+mn-cs"/>
              </a:rPr>
              <a:t> </a:t>
            </a:r>
            <a:r>
              <a:rPr lang="en-GB" sz="1200" kern="1200" dirty="0">
                <a:solidFill>
                  <a:schemeClr val="tx1"/>
                </a:solidFill>
                <a:effectLst/>
                <a:latin typeface="+mn-lt"/>
                <a:ea typeface="+mn-ea"/>
                <a:cs typeface="+mn-cs"/>
              </a:rPr>
              <a:t>the relationship between the output of the system, its input and its impulse response can be described by a discrete linear convolution function:</a:t>
            </a:r>
            <a:endParaRPr lang="en-SG" sz="120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10"/>
          </p:nvPr>
        </p:nvSpPr>
        <p:spPr/>
        <p:txBody>
          <a:bodyPr/>
          <a:lstStyle/>
          <a:p>
            <a:fld id="{A9AB516F-0343-42D5-A890-95AA876AC5C3}" type="slidenum">
              <a:rPr lang="en-SG" smtClean="0"/>
              <a:t>8</a:t>
            </a:fld>
            <a:endParaRPr lang="en-SG"/>
          </a:p>
        </p:txBody>
      </p:sp>
    </p:spTree>
    <p:extLst>
      <p:ext uri="{BB962C8B-B14F-4D97-AF65-F5344CB8AC3E}">
        <p14:creationId xmlns:p14="http://schemas.microsoft.com/office/powerpoint/2010/main" val="1414624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Discrete</a:t>
            </a:r>
            <a:r>
              <a:rPr lang="en-SG" baseline="0" dirty="0"/>
              <a:t> linear convolution can be described by the above function</a:t>
            </a:r>
          </a:p>
          <a:p>
            <a:r>
              <a:rPr lang="en-SG" baseline="0" dirty="0"/>
              <a:t>.</a:t>
            </a:r>
          </a:p>
          <a:p>
            <a:r>
              <a:rPr lang="en-SG" baseline="0" dirty="0"/>
              <a:t>Linear convolution is a mathematical operation. </a:t>
            </a:r>
          </a:p>
          <a:p>
            <a:endParaRPr lang="en-SG" baseline="0" dirty="0"/>
          </a:p>
          <a:p>
            <a:r>
              <a:rPr lang="en-SG" baseline="0" dirty="0"/>
              <a:t>It is NOT multiplication</a:t>
            </a:r>
          </a:p>
          <a:p>
            <a:endParaRPr lang="en-SG" baseline="0" dirty="0"/>
          </a:p>
        </p:txBody>
      </p:sp>
      <p:sp>
        <p:nvSpPr>
          <p:cNvPr id="4" name="Slide Number Placeholder 3"/>
          <p:cNvSpPr>
            <a:spLocks noGrp="1"/>
          </p:cNvSpPr>
          <p:nvPr>
            <p:ph type="sldNum" sz="quarter" idx="10"/>
          </p:nvPr>
        </p:nvSpPr>
        <p:spPr/>
        <p:txBody>
          <a:bodyPr/>
          <a:lstStyle/>
          <a:p>
            <a:fld id="{A9AB516F-0343-42D5-A890-95AA876AC5C3}" type="slidenum">
              <a:rPr lang="en-SG" smtClean="0"/>
              <a:t>9</a:t>
            </a:fld>
            <a:endParaRPr lang="en-SG"/>
          </a:p>
        </p:txBody>
      </p:sp>
    </p:spTree>
    <p:extLst>
      <p:ext uri="{BB962C8B-B14F-4D97-AF65-F5344CB8AC3E}">
        <p14:creationId xmlns:p14="http://schemas.microsoft.com/office/powerpoint/2010/main" val="2779516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2D596B53-6F55-4B53-963F-77DF684F9330}" type="datetime1">
              <a:rPr lang="en-GB" smtClean="0"/>
              <a:t>12/10/2021</a:t>
            </a:fld>
            <a:endParaRPr lang="en-GB"/>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GB" smtClean="0"/>
              <a:t>Official (Open), Non-sensitive</a:t>
            </a:r>
            <a:endParaRPr lang="en-GB"/>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903C75B6-9A3F-4BFC-A6FA-CE2540634F3B}" type="slidenum">
              <a:rPr lang="en-GB"/>
              <a:pPr>
                <a:defRPr/>
              </a:pPr>
              <a:t>‹#›</a:t>
            </a:fld>
            <a:endParaRPr lang="en-GB"/>
          </a:p>
        </p:txBody>
      </p:sp>
      <p:pic>
        <p:nvPicPr>
          <p:cNvPr id="2" name="Picture 1"/>
          <p:cNvPicPr>
            <a:picLocks noChangeAspect="1"/>
          </p:cNvPicPr>
          <p:nvPr userDrawn="1"/>
        </p:nvPicPr>
        <p:blipFill>
          <a:blip r:embed="rId4"/>
          <a:stretch>
            <a:fillRect/>
          </a:stretch>
        </p:blipFill>
        <p:spPr>
          <a:xfrm>
            <a:off x="7709854" y="95984"/>
            <a:ext cx="1420491" cy="323116"/>
          </a:xfrm>
          <a:prstGeom prst="rect">
            <a:avLst/>
          </a:prstGeom>
        </p:spPr>
      </p:pic>
    </p:spTree>
    <p:custDataLst>
      <p:tags r:id="rId2"/>
    </p:custDataLst>
    <p:extLst>
      <p:ext uri="{BB962C8B-B14F-4D97-AF65-F5344CB8AC3E}">
        <p14:creationId xmlns:p14="http://schemas.microsoft.com/office/powerpoint/2010/main" val="26709437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027B3B51-081A-4435-BBEA-78C5C7013BC9}" type="datetime1">
              <a:rPr lang="en-GB" smtClean="0"/>
              <a:t>12/10/2021</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970AA585-3F9D-475D-AA22-9E00511EB378}" type="slidenum">
              <a:rPr lang="en-GB"/>
              <a:pPr>
                <a:defRPr/>
              </a:pPr>
              <a:t>‹#›</a:t>
            </a:fld>
            <a:endParaRPr lang="en-GB"/>
          </a:p>
        </p:txBody>
      </p:sp>
      <p:sp>
        <p:nvSpPr>
          <p:cNvPr id="7" name="Footer Placeholder 11"/>
          <p:cNvSpPr>
            <a:spLocks noGrp="1"/>
          </p:cNvSpPr>
          <p:nvPr>
            <p:ph type="ftr" sz="quarter" idx="12"/>
          </p:nvPr>
        </p:nvSpPr>
        <p:spPr/>
        <p:txBody>
          <a:bodyPr rtlCol="0"/>
          <a:lstStyle>
            <a:lvl1pPr>
              <a:defRPr/>
            </a:lvl1pPr>
          </a:lstStyle>
          <a:p>
            <a:pPr>
              <a:defRPr/>
            </a:pPr>
            <a:r>
              <a:rPr lang="en-GB" smtClean="0"/>
              <a:t>Official (Open), Non-sensitive</a:t>
            </a:r>
            <a:endParaRPr lang="en-GB"/>
          </a:p>
        </p:txBody>
      </p:sp>
      <p:pic>
        <p:nvPicPr>
          <p:cNvPr id="3" name="Picture 2"/>
          <p:cNvPicPr>
            <a:picLocks noChangeAspect="1"/>
          </p:cNvPicPr>
          <p:nvPr userDrawn="1"/>
        </p:nvPicPr>
        <p:blipFill>
          <a:blip r:embed="rId3"/>
          <a:stretch>
            <a:fillRect/>
          </a:stretch>
        </p:blipFill>
        <p:spPr>
          <a:xfrm>
            <a:off x="7723509" y="67042"/>
            <a:ext cx="1420491" cy="323116"/>
          </a:xfrm>
          <a:prstGeom prst="rect">
            <a:avLst/>
          </a:prstGeom>
        </p:spPr>
      </p:pic>
    </p:spTree>
    <p:custDataLst>
      <p:tags r:id="rId1"/>
    </p:custDataLst>
    <p:extLst>
      <p:ext uri="{BB962C8B-B14F-4D97-AF65-F5344CB8AC3E}">
        <p14:creationId xmlns:p14="http://schemas.microsoft.com/office/powerpoint/2010/main" val="28935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30BA3F61-A515-4893-8160-DE6F15B8BE63}" type="datetime1">
              <a:rPr lang="en-GB" smtClean="0"/>
              <a:t>12/10/2021</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970AA585-3F9D-475D-AA22-9E00511EB378}" type="slidenum">
              <a:rPr lang="en-GB"/>
              <a:pPr>
                <a:defRPr/>
              </a:pPr>
              <a:t>‹#›</a:t>
            </a:fld>
            <a:endParaRPr lang="en-GB"/>
          </a:p>
        </p:txBody>
      </p:sp>
      <p:sp>
        <p:nvSpPr>
          <p:cNvPr id="7" name="Footer Placeholder 11"/>
          <p:cNvSpPr>
            <a:spLocks noGrp="1"/>
          </p:cNvSpPr>
          <p:nvPr>
            <p:ph type="ftr" sz="quarter" idx="12"/>
          </p:nvPr>
        </p:nvSpPr>
        <p:spPr/>
        <p:txBody>
          <a:bodyPr rtlCol="0"/>
          <a:lstStyle>
            <a:lvl1pPr>
              <a:defRPr/>
            </a:lvl1pPr>
          </a:lstStyle>
          <a:p>
            <a:pPr>
              <a:defRPr/>
            </a:pPr>
            <a:r>
              <a:rPr lang="en-GB" smtClean="0"/>
              <a:t>Official (Open), Non-sensitive</a:t>
            </a:r>
            <a:endParaRPr lang="en-GB"/>
          </a:p>
        </p:txBody>
      </p:sp>
      <p:pic>
        <p:nvPicPr>
          <p:cNvPr id="3" name="Picture 2"/>
          <p:cNvPicPr>
            <a:picLocks noChangeAspect="1"/>
          </p:cNvPicPr>
          <p:nvPr userDrawn="1"/>
        </p:nvPicPr>
        <p:blipFill>
          <a:blip r:embed="rId3"/>
          <a:stretch>
            <a:fillRect/>
          </a:stretch>
        </p:blipFill>
        <p:spPr>
          <a:xfrm>
            <a:off x="7723509" y="67042"/>
            <a:ext cx="1420491" cy="323116"/>
          </a:xfrm>
          <a:prstGeom prst="rect">
            <a:avLst/>
          </a:prstGeom>
        </p:spPr>
      </p:pic>
    </p:spTree>
    <p:custDataLst>
      <p:tags r:id="rId1"/>
    </p:custDataLst>
    <p:extLst>
      <p:ext uri="{BB962C8B-B14F-4D97-AF65-F5344CB8AC3E}">
        <p14:creationId xmlns:p14="http://schemas.microsoft.com/office/powerpoint/2010/main" val="416242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5E700686-FD17-4A3F-9E20-0DFE88FCAAA0}" type="datetime1">
              <a:rPr lang="en-GB" smtClean="0"/>
              <a:t>12/10/2021</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970AA585-3F9D-475D-AA22-9E00511EB378}" type="slidenum">
              <a:rPr lang="en-GB"/>
              <a:pPr>
                <a:defRPr/>
              </a:pPr>
              <a:t>‹#›</a:t>
            </a:fld>
            <a:endParaRPr lang="en-GB"/>
          </a:p>
        </p:txBody>
      </p:sp>
      <p:sp>
        <p:nvSpPr>
          <p:cNvPr id="7" name="Footer Placeholder 11"/>
          <p:cNvSpPr>
            <a:spLocks noGrp="1"/>
          </p:cNvSpPr>
          <p:nvPr>
            <p:ph type="ftr" sz="quarter" idx="12"/>
          </p:nvPr>
        </p:nvSpPr>
        <p:spPr/>
        <p:txBody>
          <a:bodyPr rtlCol="0"/>
          <a:lstStyle>
            <a:lvl1pPr>
              <a:defRPr/>
            </a:lvl1pPr>
          </a:lstStyle>
          <a:p>
            <a:pPr>
              <a:defRPr/>
            </a:pPr>
            <a:r>
              <a:rPr lang="en-GB" smtClean="0"/>
              <a:t>Official (Open), Non-sensitive</a:t>
            </a:r>
            <a:endParaRPr lang="en-GB"/>
          </a:p>
        </p:txBody>
      </p:sp>
      <p:pic>
        <p:nvPicPr>
          <p:cNvPr id="3" name="Picture 2"/>
          <p:cNvPicPr>
            <a:picLocks noChangeAspect="1"/>
          </p:cNvPicPr>
          <p:nvPr userDrawn="1"/>
        </p:nvPicPr>
        <p:blipFill>
          <a:blip r:embed="rId3"/>
          <a:stretch>
            <a:fillRect/>
          </a:stretch>
        </p:blipFill>
        <p:spPr>
          <a:xfrm>
            <a:off x="7723509" y="129369"/>
            <a:ext cx="1420491" cy="323116"/>
          </a:xfrm>
          <a:prstGeom prst="rect">
            <a:avLst/>
          </a:prstGeom>
        </p:spPr>
      </p:pic>
    </p:spTree>
    <p:custDataLst>
      <p:tags r:id="rId1"/>
    </p:custDataLst>
    <p:extLst>
      <p:ext uri="{BB962C8B-B14F-4D97-AF65-F5344CB8AC3E}">
        <p14:creationId xmlns:p14="http://schemas.microsoft.com/office/powerpoint/2010/main" val="356262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7BCA388C-244B-416B-820B-B4FE41ACE356}" type="datetime1">
              <a:rPr lang="en-GB" smtClean="0"/>
              <a:t>12/10/2021</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970AA585-3F9D-475D-AA22-9E00511EB378}" type="slidenum">
              <a:rPr lang="en-GB"/>
              <a:pPr>
                <a:defRPr/>
              </a:pPr>
              <a:t>‹#›</a:t>
            </a:fld>
            <a:endParaRPr lang="en-GB"/>
          </a:p>
        </p:txBody>
      </p:sp>
      <p:sp>
        <p:nvSpPr>
          <p:cNvPr id="7" name="Footer Placeholder 11"/>
          <p:cNvSpPr>
            <a:spLocks noGrp="1"/>
          </p:cNvSpPr>
          <p:nvPr>
            <p:ph type="ftr" sz="quarter" idx="12"/>
          </p:nvPr>
        </p:nvSpPr>
        <p:spPr/>
        <p:txBody>
          <a:bodyPr rtlCol="0"/>
          <a:lstStyle>
            <a:lvl1pPr>
              <a:defRPr/>
            </a:lvl1p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60266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C802C02-A754-472E-825A-B3C9374AE301}" type="datetime1">
              <a:rPr lang="en-GB" smtClean="0"/>
              <a:t>12/10/2021</a:t>
            </a:fld>
            <a:endParaRPr lang="en-GB"/>
          </a:p>
        </p:txBody>
      </p:sp>
      <p:sp>
        <p:nvSpPr>
          <p:cNvPr id="8" name="Slide Number Placeholder 11"/>
          <p:cNvSpPr>
            <a:spLocks noGrp="1"/>
          </p:cNvSpPr>
          <p:nvPr>
            <p:ph type="sldNum" sz="quarter" idx="11"/>
          </p:nvPr>
        </p:nvSpPr>
        <p:spPr/>
        <p:txBody>
          <a:bodyPr rtlCol="0"/>
          <a:lstStyle>
            <a:lvl1pPr>
              <a:defRPr/>
            </a:lvl1pPr>
          </a:lstStyle>
          <a:p>
            <a:pPr>
              <a:defRPr/>
            </a:pPr>
            <a:fld id="{7EBE7D8B-24E4-4487-A72D-E7F4C1A3FAE5}" type="slidenum">
              <a:rPr lang="en-GB"/>
              <a:pPr>
                <a:defRPr/>
              </a:pPr>
              <a:t>‹#›</a:t>
            </a:fld>
            <a:endParaRPr lang="en-GB"/>
          </a:p>
        </p:txBody>
      </p:sp>
      <p:sp>
        <p:nvSpPr>
          <p:cNvPr id="9" name="Footer Placeholder 13"/>
          <p:cNvSpPr>
            <a:spLocks noGrp="1"/>
          </p:cNvSpPr>
          <p:nvPr>
            <p:ph type="ftr" sz="quarter" idx="12"/>
          </p:nvPr>
        </p:nvSpPr>
        <p:spPr/>
        <p:txBody>
          <a:bodyPr rtlCol="0"/>
          <a:lstStyle>
            <a:lvl1pPr>
              <a:defRPr/>
            </a:lvl1p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380452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F8CE71D2-C36A-4911-B7AE-5C06DBB2327D}" type="datetime1">
              <a:rPr lang="en-GB" smtClean="0"/>
              <a:t>12/10/2021</a:t>
            </a:fld>
            <a:endParaRPr lang="en-GB"/>
          </a:p>
        </p:txBody>
      </p:sp>
      <p:sp>
        <p:nvSpPr>
          <p:cNvPr id="4"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5" name="Slide Number Placeholder 22"/>
          <p:cNvSpPr>
            <a:spLocks noGrp="1"/>
          </p:cNvSpPr>
          <p:nvPr>
            <p:ph type="sldNum" sz="quarter" idx="12"/>
          </p:nvPr>
        </p:nvSpPr>
        <p:spPr/>
        <p:txBody>
          <a:bodyPr/>
          <a:lstStyle>
            <a:lvl1pPr>
              <a:defRPr/>
            </a:lvl1pPr>
          </a:lstStyle>
          <a:p>
            <a:pPr>
              <a:defRPr/>
            </a:pPr>
            <a:fld id="{95312FF6-9132-4667-8B42-9CE8E6ECFA08}" type="slidenum">
              <a:rPr lang="en-GB"/>
              <a:pPr>
                <a:defRPr/>
              </a:pPr>
              <a:t>‹#›</a:t>
            </a:fld>
            <a:endParaRPr lang="en-GB"/>
          </a:p>
        </p:txBody>
      </p:sp>
      <p:pic>
        <p:nvPicPr>
          <p:cNvPr id="6" name="Picture 5"/>
          <p:cNvPicPr>
            <a:picLocks noChangeAspect="1"/>
          </p:cNvPicPr>
          <p:nvPr userDrawn="1"/>
        </p:nvPicPr>
        <p:blipFill>
          <a:blip r:embed="rId3"/>
          <a:stretch>
            <a:fillRect/>
          </a:stretch>
        </p:blipFill>
        <p:spPr>
          <a:xfrm>
            <a:off x="7736333" y="67042"/>
            <a:ext cx="1420491" cy="323116"/>
          </a:xfrm>
          <a:prstGeom prst="rect">
            <a:avLst/>
          </a:prstGeom>
        </p:spPr>
      </p:pic>
    </p:spTree>
    <p:custDataLst>
      <p:tags r:id="rId1"/>
    </p:custDataLst>
    <p:extLst>
      <p:ext uri="{BB962C8B-B14F-4D97-AF65-F5344CB8AC3E}">
        <p14:creationId xmlns:p14="http://schemas.microsoft.com/office/powerpoint/2010/main" val="3081835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1EE77BC-3AE3-4A74-B991-AF50724BD7B0}" type="datetime1">
              <a:rPr lang="en-GB" smtClean="0"/>
              <a:t>12/10/2021</a:t>
            </a:fld>
            <a:endParaRPr lang="en-GB"/>
          </a:p>
        </p:txBody>
      </p:sp>
      <p:sp>
        <p:nvSpPr>
          <p:cNvPr id="3"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B3E0D04B-1B18-4FD7-898A-91CF79045C87}" type="slidenum">
              <a:rPr lang="en-GB"/>
              <a:pPr>
                <a:defRPr/>
              </a:pPr>
              <a:t>‹#›</a:t>
            </a:fld>
            <a:endParaRPr lang="en-GB"/>
          </a:p>
        </p:txBody>
      </p:sp>
      <p:pic>
        <p:nvPicPr>
          <p:cNvPr id="5" name="Picture 4"/>
          <p:cNvPicPr>
            <a:picLocks noChangeAspect="1"/>
          </p:cNvPicPr>
          <p:nvPr userDrawn="1"/>
        </p:nvPicPr>
        <p:blipFill>
          <a:blip r:embed="rId3"/>
          <a:stretch>
            <a:fillRect/>
          </a:stretch>
        </p:blipFill>
        <p:spPr>
          <a:xfrm>
            <a:off x="7723509" y="44624"/>
            <a:ext cx="1420491" cy="323116"/>
          </a:xfrm>
          <a:prstGeom prst="rect">
            <a:avLst/>
          </a:prstGeom>
        </p:spPr>
      </p:pic>
    </p:spTree>
    <p:custDataLst>
      <p:tags r:id="rId1"/>
    </p:custDataLst>
    <p:extLst>
      <p:ext uri="{BB962C8B-B14F-4D97-AF65-F5344CB8AC3E}">
        <p14:creationId xmlns:p14="http://schemas.microsoft.com/office/powerpoint/2010/main" val="924463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51A66E9D-FB03-4229-A1A4-1C846D1BBAEB}" type="datetime1">
              <a:rPr lang="en-GB" smtClean="0"/>
              <a:t>12/10/2021</a:t>
            </a:fld>
            <a:endParaRPr lang="en-GB"/>
          </a:p>
        </p:txBody>
      </p:sp>
      <p:sp>
        <p:nvSpPr>
          <p:cNvPr id="6"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7" name="Slide Number Placeholder 22"/>
          <p:cNvSpPr>
            <a:spLocks noGrp="1"/>
          </p:cNvSpPr>
          <p:nvPr>
            <p:ph type="sldNum" sz="quarter" idx="12"/>
          </p:nvPr>
        </p:nvSpPr>
        <p:spPr/>
        <p:txBody>
          <a:bodyPr/>
          <a:lstStyle>
            <a:lvl1pPr>
              <a:defRPr/>
            </a:lvl1pPr>
          </a:lstStyle>
          <a:p>
            <a:pPr>
              <a:defRPr/>
            </a:pPr>
            <a:fld id="{D6D5ABCD-277A-4B3F-AB60-A4556B26E59D}" type="slidenum">
              <a:rPr lang="en-GB"/>
              <a:pPr>
                <a:defRPr/>
              </a:pPr>
              <a:t>‹#›</a:t>
            </a:fld>
            <a:endParaRPr lang="en-GB"/>
          </a:p>
        </p:txBody>
      </p:sp>
    </p:spTree>
    <p:extLst>
      <p:ext uri="{BB962C8B-B14F-4D97-AF65-F5344CB8AC3E}">
        <p14:creationId xmlns:p14="http://schemas.microsoft.com/office/powerpoint/2010/main" val="3268784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FB666AE2-8A04-4FB4-A178-F3B7B8DE51F2}" type="datetime1">
              <a:rPr lang="en-GB" smtClean="0"/>
              <a:t>12/10/2021</a:t>
            </a:fld>
            <a:endParaRPr lang="en-GB"/>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2F7C9865-4785-4FA4-88EE-21EC18C65358}" type="slidenum">
              <a:rPr lang="en-GB"/>
              <a:pPr>
                <a:defRPr/>
              </a:pPr>
              <a:t>‹#›</a:t>
            </a:fld>
            <a:endParaRPr lang="en-GB"/>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GB" smtClean="0"/>
              <a:t>Official (Open), Non-sensitive</a:t>
            </a:r>
            <a:endParaRPr lang="en-GB"/>
          </a:p>
        </p:txBody>
      </p:sp>
    </p:spTree>
    <p:extLst>
      <p:ext uri="{BB962C8B-B14F-4D97-AF65-F5344CB8AC3E}">
        <p14:creationId xmlns:p14="http://schemas.microsoft.com/office/powerpoint/2010/main" val="146010294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38EE6D07-1D7B-4409-9AFD-61D672D1FAFC}"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6DE162C3-C289-4D68-84F8-0D93878684F2}" type="slidenum">
              <a:rPr lang="en-GB"/>
              <a:pPr>
                <a:defRPr/>
              </a:pPr>
              <a:t>‹#›</a:t>
            </a:fld>
            <a:endParaRPr lang="en-GB"/>
          </a:p>
        </p:txBody>
      </p:sp>
    </p:spTree>
    <p:extLst>
      <p:ext uri="{BB962C8B-B14F-4D97-AF65-F5344CB8AC3E}">
        <p14:creationId xmlns:p14="http://schemas.microsoft.com/office/powerpoint/2010/main" val="308705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500A1800-60F9-4AEB-9073-7236036D8018}"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7" name="Picture 6"/>
          <p:cNvPicPr>
            <a:picLocks noChangeAspect="1"/>
          </p:cNvPicPr>
          <p:nvPr userDrawn="1"/>
        </p:nvPicPr>
        <p:blipFill>
          <a:blip r:embed="rId3"/>
          <a:stretch>
            <a:fillRect/>
          </a:stretch>
        </p:blipFill>
        <p:spPr>
          <a:xfrm>
            <a:off x="7723509" y="67042"/>
            <a:ext cx="1420491" cy="323116"/>
          </a:xfrm>
          <a:prstGeom prst="rect">
            <a:avLst/>
          </a:prstGeom>
        </p:spPr>
      </p:pic>
    </p:spTree>
    <p:custDataLst>
      <p:tags r:id="rId1"/>
    </p:custDataLst>
    <p:extLst>
      <p:ext uri="{BB962C8B-B14F-4D97-AF65-F5344CB8AC3E}">
        <p14:creationId xmlns:p14="http://schemas.microsoft.com/office/powerpoint/2010/main" val="21266958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100A234F-AAA1-4F96-912C-521414545ADB}" type="datetime1">
              <a:rPr lang="en-GB" smtClean="0"/>
              <a:t>12/10/2021</a:t>
            </a:fld>
            <a:endParaRPr lang="en-GB"/>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GB" smtClean="0"/>
              <a:t>Official (Open), Non-sensitive</a:t>
            </a:r>
            <a:endParaRPr lang="en-GB"/>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C6180806-315F-49F2-AB6F-4E9396B55F0D}" type="slidenum">
              <a:rPr lang="en-GB"/>
              <a:pPr>
                <a:defRPr/>
              </a:pPr>
              <a:t>‹#›</a:t>
            </a:fld>
            <a:endParaRPr lang="en-GB"/>
          </a:p>
        </p:txBody>
      </p:sp>
    </p:spTree>
    <p:extLst>
      <p:ext uri="{BB962C8B-B14F-4D97-AF65-F5344CB8AC3E}">
        <p14:creationId xmlns:p14="http://schemas.microsoft.com/office/powerpoint/2010/main" val="5747572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4"/>
          <p:cNvSpPr>
            <a:spLocks noGrp="1" noChangeArrowheads="1"/>
          </p:cNvSpPr>
          <p:nvPr>
            <p:ph type="dt" sz="half" idx="10"/>
          </p:nvPr>
        </p:nvSpPr>
        <p:spPr>
          <a:ln/>
        </p:spPr>
        <p:txBody>
          <a:bodyPr/>
          <a:lstStyle>
            <a:lvl1pPr>
              <a:defRPr/>
            </a:lvl1pPr>
          </a:lstStyle>
          <a:p>
            <a:pPr>
              <a:defRPr/>
            </a:pPr>
            <a:fld id="{D7E83BC1-61E0-43A0-8B0D-CAF76A50F048}" type="datetime1">
              <a:rPr lang="en-GB" smtClean="0"/>
              <a:t>12/10/2021</a:t>
            </a:fld>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smtClean="0"/>
              <a:t>Official (Open), Non-sensitive</a:t>
            </a:r>
            <a:endParaRPr lang="en-GB"/>
          </a:p>
        </p:txBody>
      </p:sp>
      <p:sp>
        <p:nvSpPr>
          <p:cNvPr id="8" name="Rectangle 6"/>
          <p:cNvSpPr>
            <a:spLocks noGrp="1" noChangeArrowheads="1"/>
          </p:cNvSpPr>
          <p:nvPr>
            <p:ph type="sldNum" sz="quarter" idx="12"/>
          </p:nvPr>
        </p:nvSpPr>
        <p:spPr>
          <a:ln/>
        </p:spPr>
        <p:txBody>
          <a:bodyPr/>
          <a:lstStyle>
            <a:lvl1pPr>
              <a:defRPr/>
            </a:lvl1pPr>
          </a:lstStyle>
          <a:p>
            <a:pPr>
              <a:defRPr/>
            </a:pPr>
            <a:fld id="{7DA9296C-FB8E-4ECA-B06D-BCD14553EE3B}" type="slidenum">
              <a:rPr lang="en-GB"/>
              <a:pPr>
                <a:defRPr/>
              </a:pPr>
              <a:t>‹#›</a:t>
            </a:fld>
            <a:endParaRPr lang="en-GB"/>
          </a:p>
        </p:txBody>
      </p:sp>
    </p:spTree>
    <p:extLst>
      <p:ext uri="{BB962C8B-B14F-4D97-AF65-F5344CB8AC3E}">
        <p14:creationId xmlns:p14="http://schemas.microsoft.com/office/powerpoint/2010/main" val="95490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3C441263-B1A3-4541-8D0C-D87650B409E9}"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723509" y="67042"/>
            <a:ext cx="1420491" cy="323116"/>
          </a:xfrm>
          <a:prstGeom prst="rect">
            <a:avLst/>
          </a:prstGeom>
        </p:spPr>
      </p:pic>
    </p:spTree>
    <p:custDataLst>
      <p:tags r:id="rId1"/>
    </p:custDataLst>
    <p:extLst>
      <p:ext uri="{BB962C8B-B14F-4D97-AF65-F5344CB8AC3E}">
        <p14:creationId xmlns:p14="http://schemas.microsoft.com/office/powerpoint/2010/main" val="45416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F5FE6692-FFFD-4E1C-8D6E-2E345C199C71}"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692034" y="67042"/>
            <a:ext cx="1420491" cy="323116"/>
          </a:xfrm>
          <a:prstGeom prst="rect">
            <a:avLst/>
          </a:prstGeom>
        </p:spPr>
      </p:pic>
    </p:spTree>
    <p:custDataLst>
      <p:tags r:id="rId1"/>
    </p:custDataLst>
    <p:extLst>
      <p:ext uri="{BB962C8B-B14F-4D97-AF65-F5344CB8AC3E}">
        <p14:creationId xmlns:p14="http://schemas.microsoft.com/office/powerpoint/2010/main" val="1009728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52DFFE6-D0AC-4892-9DB8-E53085513379}"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710507" y="67042"/>
            <a:ext cx="1420491" cy="323116"/>
          </a:xfrm>
          <a:prstGeom prst="rect">
            <a:avLst/>
          </a:prstGeom>
        </p:spPr>
      </p:pic>
    </p:spTree>
    <p:custDataLst>
      <p:tags r:id="rId1"/>
    </p:custDataLst>
    <p:extLst>
      <p:ext uri="{BB962C8B-B14F-4D97-AF65-F5344CB8AC3E}">
        <p14:creationId xmlns:p14="http://schemas.microsoft.com/office/powerpoint/2010/main" val="81254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6EF187C-A126-43D9-906F-F6D2F4705769}"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723509" y="76200"/>
            <a:ext cx="1420491" cy="323116"/>
          </a:xfrm>
          <a:prstGeom prst="rect">
            <a:avLst/>
          </a:prstGeom>
        </p:spPr>
      </p:pic>
    </p:spTree>
    <p:custDataLst>
      <p:tags r:id="rId1"/>
    </p:custDataLst>
    <p:extLst>
      <p:ext uri="{BB962C8B-B14F-4D97-AF65-F5344CB8AC3E}">
        <p14:creationId xmlns:p14="http://schemas.microsoft.com/office/powerpoint/2010/main" val="416716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E345C9B1-F2F8-4272-A5FD-C3FF3475C92E}"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695978" y="76200"/>
            <a:ext cx="1420491" cy="323116"/>
          </a:xfrm>
          <a:prstGeom prst="rect">
            <a:avLst/>
          </a:prstGeom>
        </p:spPr>
      </p:pic>
    </p:spTree>
    <p:custDataLst>
      <p:tags r:id="rId1"/>
    </p:custDataLst>
    <p:extLst>
      <p:ext uri="{BB962C8B-B14F-4D97-AF65-F5344CB8AC3E}">
        <p14:creationId xmlns:p14="http://schemas.microsoft.com/office/powerpoint/2010/main" val="218329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23929342-48DC-4BDB-97D3-80346591FDEB}" type="datetime1">
              <a:rPr lang="en-GB" smtClean="0"/>
              <a:t>12/10/2021</a:t>
            </a:fld>
            <a:endParaRPr lang="en-GB"/>
          </a:p>
        </p:txBody>
      </p:sp>
      <p:sp>
        <p:nvSpPr>
          <p:cNvPr id="5" name="Footer Placeholder 2"/>
          <p:cNvSpPr>
            <a:spLocks noGrp="1"/>
          </p:cNvSpPr>
          <p:nvPr>
            <p:ph type="ftr" sz="quarter" idx="11"/>
          </p:nvPr>
        </p:nvSpPr>
        <p:spPr/>
        <p:txBody>
          <a:bodyPr/>
          <a:lstStyle>
            <a:lvl1pPr>
              <a:defRPr/>
            </a:lvl1pPr>
          </a:lstStyle>
          <a:p>
            <a:pPr>
              <a:defRPr/>
            </a:pPr>
            <a:r>
              <a:rPr lang="en-GB" smtClean="0"/>
              <a:t>Official (Open), Non-sensitive</a:t>
            </a:r>
            <a:endParaRPr lang="en-GB"/>
          </a:p>
        </p:txBody>
      </p:sp>
      <p:sp>
        <p:nvSpPr>
          <p:cNvPr id="6" name="Slide Number Placeholder 22"/>
          <p:cNvSpPr>
            <a:spLocks noGrp="1"/>
          </p:cNvSpPr>
          <p:nvPr>
            <p:ph type="sldNum" sz="quarter" idx="12"/>
          </p:nvPr>
        </p:nvSpPr>
        <p:spPr/>
        <p:txBody>
          <a:bodyPr/>
          <a:lstStyle>
            <a:lvl1pPr>
              <a:defRPr/>
            </a:lvl1pPr>
          </a:lstStyle>
          <a:p>
            <a:pPr>
              <a:defRPr/>
            </a:pPr>
            <a:fld id="{2D4B2A3B-C1C7-4277-B32F-D4AFC77DCD33}" type="slidenum">
              <a:rPr lang="en-GB"/>
              <a:pPr>
                <a:defRPr/>
              </a:pPr>
              <a:t>‹#›</a:t>
            </a:fld>
            <a:endParaRPr lang="en-GB"/>
          </a:p>
        </p:txBody>
      </p:sp>
      <p:pic>
        <p:nvPicPr>
          <p:cNvPr id="3" name="Picture 2"/>
          <p:cNvPicPr>
            <a:picLocks noChangeAspect="1"/>
          </p:cNvPicPr>
          <p:nvPr userDrawn="1"/>
        </p:nvPicPr>
        <p:blipFill>
          <a:blip r:embed="rId3"/>
          <a:stretch>
            <a:fillRect/>
          </a:stretch>
        </p:blipFill>
        <p:spPr>
          <a:xfrm>
            <a:off x="7714094" y="76200"/>
            <a:ext cx="1420491" cy="323116"/>
          </a:xfrm>
          <a:prstGeom prst="rect">
            <a:avLst/>
          </a:prstGeom>
        </p:spPr>
      </p:pic>
    </p:spTree>
    <p:custDataLst>
      <p:tags r:id="rId1"/>
    </p:custDataLst>
    <p:extLst>
      <p:ext uri="{BB962C8B-B14F-4D97-AF65-F5344CB8AC3E}">
        <p14:creationId xmlns:p14="http://schemas.microsoft.com/office/powerpoint/2010/main" val="130241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15D9A09A-4665-4D1C-8705-4DCEEAF6892A}" type="datetime1">
              <a:rPr lang="en-GB" smtClean="0"/>
              <a:t>12/10/2021</a:t>
            </a:fld>
            <a:endParaRPr lang="en-GB"/>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7CE22B40-F656-417C-AA25-27BFA5F15F97}" type="slidenum">
              <a:rPr lang="en-GB"/>
              <a:pPr>
                <a:defRPr/>
              </a:pPr>
              <a:t>‹#›</a:t>
            </a:fld>
            <a:endParaRPr lang="en-GB"/>
          </a:p>
        </p:txBody>
      </p:sp>
      <p:sp>
        <p:nvSpPr>
          <p:cNvPr id="9" name="Footer Placeholder 13"/>
          <p:cNvSpPr>
            <a:spLocks noGrp="1"/>
          </p:cNvSpPr>
          <p:nvPr>
            <p:ph type="ftr" sz="quarter" idx="12"/>
          </p:nvPr>
        </p:nvSpPr>
        <p:spPr/>
        <p:txBody>
          <a:bodyPr/>
          <a:lstStyle>
            <a:lvl1pPr>
              <a:defRPr/>
            </a:lvl1pPr>
          </a:lstStyle>
          <a:p>
            <a:pPr>
              <a:defRPr/>
            </a:pPr>
            <a:r>
              <a:rPr lang="en-GB" smtClean="0"/>
              <a:t>Official (Open), Non-sensitive</a:t>
            </a:r>
            <a:endParaRPr lang="en-GB"/>
          </a:p>
        </p:txBody>
      </p:sp>
      <p:pic>
        <p:nvPicPr>
          <p:cNvPr id="10" name="Picture 9"/>
          <p:cNvPicPr>
            <a:picLocks noChangeAspect="1"/>
          </p:cNvPicPr>
          <p:nvPr userDrawn="1"/>
        </p:nvPicPr>
        <p:blipFill>
          <a:blip r:embed="rId3"/>
          <a:stretch>
            <a:fillRect/>
          </a:stretch>
        </p:blipFill>
        <p:spPr>
          <a:xfrm>
            <a:off x="7723509" y="123339"/>
            <a:ext cx="1420491" cy="323116"/>
          </a:xfrm>
          <a:prstGeom prst="rect">
            <a:avLst/>
          </a:prstGeom>
        </p:spPr>
      </p:pic>
    </p:spTree>
    <p:custDataLst>
      <p:tags r:id="rId1"/>
    </p:custDataLst>
    <p:extLst>
      <p:ext uri="{BB962C8B-B14F-4D97-AF65-F5344CB8AC3E}">
        <p14:creationId xmlns:p14="http://schemas.microsoft.com/office/powerpoint/2010/main" val="9897994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defRPr>
            </a:lvl1pPr>
          </a:lstStyle>
          <a:p>
            <a:pPr>
              <a:defRPr/>
            </a:pPr>
            <a:fld id="{5F8DDE6F-7624-4AD2-92E3-1F3435ADAC67}" type="datetime1">
              <a:rPr lang="en-GB" smtClean="0"/>
              <a:t>12/10/2021</a:t>
            </a:fld>
            <a:endParaRPr lang="en-GB"/>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defRPr>
            </a:lvl1pPr>
          </a:lstStyle>
          <a:p>
            <a:pPr>
              <a:defRPr/>
            </a:pPr>
            <a:r>
              <a:rPr lang="en-GB" smtClean="0"/>
              <a:t>Official (Open), Non-sensitive</a:t>
            </a:r>
            <a:endParaRPr lang="en-GB"/>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1400" b="1">
                <a:solidFill>
                  <a:srgbClr val="FFFFFF"/>
                </a:solidFill>
                <a:latin typeface="+mn-lt"/>
              </a:defRPr>
            </a:lvl1pPr>
          </a:lstStyle>
          <a:p>
            <a:pPr>
              <a:defRPr/>
            </a:pPr>
            <a:fld id="{413D6B50-3A98-4FDA-84C2-25C9ECF9CADE}"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33" r:id="rId1"/>
    <p:sldLayoutId id="2147483829" r:id="rId2"/>
    <p:sldLayoutId id="2147483849" r:id="rId3"/>
    <p:sldLayoutId id="2147483847" r:id="rId4"/>
    <p:sldLayoutId id="2147483845" r:id="rId5"/>
    <p:sldLayoutId id="2147483844" r:id="rId6"/>
    <p:sldLayoutId id="2147483843" r:id="rId7"/>
    <p:sldLayoutId id="2147483842" r:id="rId8"/>
    <p:sldLayoutId id="2147483834" r:id="rId9"/>
    <p:sldLayoutId id="2147483835" r:id="rId10"/>
    <p:sldLayoutId id="2147483850" r:id="rId11"/>
    <p:sldLayoutId id="2147483848" r:id="rId12"/>
    <p:sldLayoutId id="2147483846" r:id="rId13"/>
    <p:sldLayoutId id="2147483836" r:id="rId14"/>
    <p:sldLayoutId id="2147483830" r:id="rId15"/>
    <p:sldLayoutId id="2147483837" r:id="rId16"/>
    <p:sldLayoutId id="2147483831" r:id="rId17"/>
    <p:sldLayoutId id="2147483838" r:id="rId18"/>
    <p:sldLayoutId id="2147483832" r:id="rId19"/>
    <p:sldLayoutId id="2147483839" r:id="rId20"/>
    <p:sldLayoutId id="2147483841" r:id="rId21"/>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p3"/><Relationship Id="rId2" Type="http://schemas.microsoft.com/office/2007/relationships/media" Target="../media/media1.mp3"/><Relationship Id="rId1" Type="http://schemas.openxmlformats.org/officeDocument/2006/relationships/tags" Target="../tags/tag18.xml"/><Relationship Id="rId6" Type="http://schemas.openxmlformats.org/officeDocument/2006/relationships/image" Target="../media/image4.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media10.mp3"/><Relationship Id="rId7" Type="http://schemas.openxmlformats.org/officeDocument/2006/relationships/image" Target="../media/image4.png"/><Relationship Id="rId2" Type="http://schemas.microsoft.com/office/2007/relationships/media" Target="../media/media10.mp3"/><Relationship Id="rId1" Type="http://schemas.openxmlformats.org/officeDocument/2006/relationships/tags" Target="../tags/tag27.xml"/><Relationship Id="rId6" Type="http://schemas.openxmlformats.org/officeDocument/2006/relationships/image" Target="../media/image6.emf"/><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microsoft.com/office/2007/relationships/media" Target="../media/media11.mp3"/><Relationship Id="rId7" Type="http://schemas.openxmlformats.org/officeDocument/2006/relationships/oleObject" Target="../embeddings/oleObject2.bin"/><Relationship Id="rId2" Type="http://schemas.openxmlformats.org/officeDocument/2006/relationships/tags" Target="../tags/tag30.xml"/><Relationship Id="rId1" Type="http://schemas.openxmlformats.org/officeDocument/2006/relationships/vmlDrawing" Target="../drawings/vmlDrawing2.v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audio" Target="../media/media11.mp3"/><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microsoft.com/office/2007/relationships/media" Target="../media/media12.mp3"/><Relationship Id="rId7" Type="http://schemas.openxmlformats.org/officeDocument/2006/relationships/image" Target="../media/image9.emf"/><Relationship Id="rId2" Type="http://schemas.openxmlformats.org/officeDocument/2006/relationships/tags" Target="../tags/tag31.xml"/><Relationship Id="rId1" Type="http://schemas.openxmlformats.org/officeDocument/2006/relationships/vmlDrawing" Target="../drawings/vmlDrawing3.vml"/><Relationship Id="rId6" Type="http://schemas.openxmlformats.org/officeDocument/2006/relationships/notesSlide" Target="../notesSlides/notesSlide14.xml"/><Relationship Id="rId11" Type="http://schemas.openxmlformats.org/officeDocument/2006/relationships/image" Target="../media/image4.png"/><Relationship Id="rId5" Type="http://schemas.openxmlformats.org/officeDocument/2006/relationships/slideLayout" Target="../slideLayouts/slideLayout15.xml"/><Relationship Id="rId10" Type="http://schemas.openxmlformats.org/officeDocument/2006/relationships/image" Target="../media/image8.wmf"/><Relationship Id="rId4" Type="http://schemas.openxmlformats.org/officeDocument/2006/relationships/audio" Target="../media/media12.mp3"/><Relationship Id="rId9"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microsoft.com/office/2007/relationships/media" Target="../media/media13.mp3"/><Relationship Id="rId7" Type="http://schemas.openxmlformats.org/officeDocument/2006/relationships/image" Target="../media/image9.emf"/><Relationship Id="rId2" Type="http://schemas.openxmlformats.org/officeDocument/2006/relationships/tags" Target="../tags/tag32.xml"/><Relationship Id="rId1" Type="http://schemas.openxmlformats.org/officeDocument/2006/relationships/vmlDrawing" Target="../drawings/vmlDrawing4.vml"/><Relationship Id="rId6" Type="http://schemas.openxmlformats.org/officeDocument/2006/relationships/notesSlide" Target="../notesSlides/notesSlide15.xml"/><Relationship Id="rId11" Type="http://schemas.openxmlformats.org/officeDocument/2006/relationships/image" Target="../media/image4.png"/><Relationship Id="rId5" Type="http://schemas.openxmlformats.org/officeDocument/2006/relationships/slideLayout" Target="../slideLayouts/slideLayout15.xml"/><Relationship Id="rId10" Type="http://schemas.openxmlformats.org/officeDocument/2006/relationships/image" Target="../media/image12.emf"/><Relationship Id="rId4" Type="http://schemas.openxmlformats.org/officeDocument/2006/relationships/audio" Target="../media/media13.mp3"/><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bin"/><Relationship Id="rId3" Type="http://schemas.microsoft.com/office/2007/relationships/media" Target="../media/media14.mp3"/><Relationship Id="rId7" Type="http://schemas.openxmlformats.org/officeDocument/2006/relationships/image" Target="../media/image9.emf"/><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notesSlide" Target="../notesSlides/notesSlide16.xml"/><Relationship Id="rId11" Type="http://schemas.openxmlformats.org/officeDocument/2006/relationships/image" Target="../media/image4.png"/><Relationship Id="rId5" Type="http://schemas.openxmlformats.org/officeDocument/2006/relationships/slideLayout" Target="../slideLayouts/slideLayout15.xml"/><Relationship Id="rId10" Type="http://schemas.openxmlformats.org/officeDocument/2006/relationships/image" Target="../media/image14.emf"/><Relationship Id="rId4" Type="http://schemas.openxmlformats.org/officeDocument/2006/relationships/audio" Target="../media/media14.mp3"/><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microsoft.com/office/2007/relationships/media" Target="../media/media15.mp3"/><Relationship Id="rId7" Type="http://schemas.openxmlformats.org/officeDocument/2006/relationships/image" Target="../media/image9.emf"/><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notesSlide" Target="../notesSlides/notesSlide17.xml"/><Relationship Id="rId11" Type="http://schemas.openxmlformats.org/officeDocument/2006/relationships/image" Target="../media/image4.png"/><Relationship Id="rId5" Type="http://schemas.openxmlformats.org/officeDocument/2006/relationships/slideLayout" Target="../slideLayouts/slideLayout15.xml"/><Relationship Id="rId10" Type="http://schemas.openxmlformats.org/officeDocument/2006/relationships/image" Target="../media/image16.emf"/><Relationship Id="rId4" Type="http://schemas.openxmlformats.org/officeDocument/2006/relationships/audio" Target="../media/media15.mp3"/><Relationship Id="rId9" Type="http://schemas.openxmlformats.org/officeDocument/2006/relationships/image" Target="../media/image15.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bin"/><Relationship Id="rId3" Type="http://schemas.microsoft.com/office/2007/relationships/media" Target="../media/media16.mp3"/><Relationship Id="rId7" Type="http://schemas.openxmlformats.org/officeDocument/2006/relationships/image" Target="../media/image9.emf"/><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notesSlide" Target="../notesSlides/notesSlide18.xml"/><Relationship Id="rId11" Type="http://schemas.openxmlformats.org/officeDocument/2006/relationships/image" Target="../media/image4.png"/><Relationship Id="rId5" Type="http://schemas.openxmlformats.org/officeDocument/2006/relationships/slideLayout" Target="../slideLayouts/slideLayout15.xml"/><Relationship Id="rId10" Type="http://schemas.openxmlformats.org/officeDocument/2006/relationships/image" Target="../media/image18.emf"/><Relationship Id="rId4" Type="http://schemas.openxmlformats.org/officeDocument/2006/relationships/audio" Target="../media/media16.mp3"/><Relationship Id="rId9" Type="http://schemas.openxmlformats.org/officeDocument/2006/relationships/image" Target="../media/image17.wmf"/></Relationships>
</file>

<file path=ppt/slides/_rels/slide19.xml.rels><?xml version="1.0" encoding="UTF-8" standalone="yes"?>
<Relationships xmlns="http://schemas.openxmlformats.org/package/2006/relationships"><Relationship Id="rId3" Type="http://schemas.openxmlformats.org/officeDocument/2006/relationships/audio" Target="../media/media17.mp3"/><Relationship Id="rId7" Type="http://schemas.openxmlformats.org/officeDocument/2006/relationships/image" Target="../media/image4.png"/><Relationship Id="rId2" Type="http://schemas.microsoft.com/office/2007/relationships/media" Target="../media/media17.mp3"/><Relationship Id="rId1" Type="http://schemas.openxmlformats.org/officeDocument/2006/relationships/tags" Target="../tags/tag36.xml"/><Relationship Id="rId6" Type="http://schemas.openxmlformats.org/officeDocument/2006/relationships/image" Target="../media/image19.emf"/><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media2.mp3"/><Relationship Id="rId2" Type="http://schemas.microsoft.com/office/2007/relationships/media" Target="../media/media2.mp3"/><Relationship Id="rId1" Type="http://schemas.openxmlformats.org/officeDocument/2006/relationships/tags" Target="../tags/tag19.xml"/><Relationship Id="rId6" Type="http://schemas.openxmlformats.org/officeDocument/2006/relationships/image" Target="../media/image4.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media18.mp3"/><Relationship Id="rId2" Type="http://schemas.microsoft.com/office/2007/relationships/media" Target="../media/media18.mp3"/><Relationship Id="rId1" Type="http://schemas.openxmlformats.org/officeDocument/2006/relationships/tags" Target="../tags/tag37.xml"/><Relationship Id="rId6" Type="http://schemas.openxmlformats.org/officeDocument/2006/relationships/image" Target="../media/image4.png"/><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media19.mp3"/><Relationship Id="rId2" Type="http://schemas.microsoft.com/office/2007/relationships/media" Target="../media/media19.mp3"/><Relationship Id="rId1" Type="http://schemas.openxmlformats.org/officeDocument/2006/relationships/tags" Target="../tags/tag38.xml"/><Relationship Id="rId6" Type="http://schemas.openxmlformats.org/officeDocument/2006/relationships/image" Target="../media/image4.png"/><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media20.mp3"/><Relationship Id="rId2" Type="http://schemas.microsoft.com/office/2007/relationships/media" Target="../media/media20.mp3"/><Relationship Id="rId1" Type="http://schemas.openxmlformats.org/officeDocument/2006/relationships/tags" Target="../tags/tag39.xml"/><Relationship Id="rId6" Type="http://schemas.openxmlformats.org/officeDocument/2006/relationships/image" Target="../media/image4.png"/><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media21.mp3"/><Relationship Id="rId2" Type="http://schemas.microsoft.com/office/2007/relationships/media" Target="../media/media21.mp3"/><Relationship Id="rId1" Type="http://schemas.openxmlformats.org/officeDocument/2006/relationships/tags" Target="../tags/tag40.xml"/><Relationship Id="rId6" Type="http://schemas.openxmlformats.org/officeDocument/2006/relationships/image" Target="../media/image4.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media22.mp3"/><Relationship Id="rId2" Type="http://schemas.microsoft.com/office/2007/relationships/media" Target="../media/media22.mp3"/><Relationship Id="rId1" Type="http://schemas.openxmlformats.org/officeDocument/2006/relationships/tags" Target="../tags/tag41.xml"/><Relationship Id="rId6" Type="http://schemas.openxmlformats.org/officeDocument/2006/relationships/image" Target="../media/image4.png"/><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media23.mp3"/><Relationship Id="rId2" Type="http://schemas.microsoft.com/office/2007/relationships/media" Target="../media/media23.mp3"/><Relationship Id="rId1" Type="http://schemas.openxmlformats.org/officeDocument/2006/relationships/tags" Target="../tags/tag42.xml"/><Relationship Id="rId6" Type="http://schemas.openxmlformats.org/officeDocument/2006/relationships/image" Target="../media/image4.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0.emf"/><Relationship Id="rId3" Type="http://schemas.microsoft.com/office/2007/relationships/media" Target="../media/media24.mp3"/><Relationship Id="rId7" Type="http://schemas.openxmlformats.org/officeDocument/2006/relationships/oleObject" Target="../embeddings/oleObject8.bin"/><Relationship Id="rId2" Type="http://schemas.openxmlformats.org/officeDocument/2006/relationships/tags" Target="../tags/tag43.xml"/><Relationship Id="rId1" Type="http://schemas.openxmlformats.org/officeDocument/2006/relationships/vmlDrawing" Target="../drawings/vmlDrawing8.vml"/><Relationship Id="rId6" Type="http://schemas.openxmlformats.org/officeDocument/2006/relationships/notesSlide" Target="../notesSlides/notesSlide26.xml"/><Relationship Id="rId11" Type="http://schemas.openxmlformats.org/officeDocument/2006/relationships/image" Target="../media/image4.png"/><Relationship Id="rId5" Type="http://schemas.openxmlformats.org/officeDocument/2006/relationships/slideLayout" Target="../slideLayouts/slideLayout2.xml"/><Relationship Id="rId10" Type="http://schemas.openxmlformats.org/officeDocument/2006/relationships/image" Target="../media/image21.emf"/><Relationship Id="rId4" Type="http://schemas.openxmlformats.org/officeDocument/2006/relationships/audio" Target="../media/media24.mp3"/><Relationship Id="rId9"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4.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5.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1.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22.emf"/><Relationship Id="rId3" Type="http://schemas.microsoft.com/office/2007/relationships/media" Target="../media/media25.mp3"/><Relationship Id="rId7" Type="http://schemas.openxmlformats.org/officeDocument/2006/relationships/oleObject" Target="../embeddings/oleObject12.bin"/><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audio" Target="../media/media25.mp3"/><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audio" Target="../media/media3.mp3"/><Relationship Id="rId2" Type="http://schemas.microsoft.com/office/2007/relationships/media" Target="../media/media3.mp3"/><Relationship Id="rId1" Type="http://schemas.openxmlformats.org/officeDocument/2006/relationships/tags" Target="../tags/tag20.x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wmf"/><Relationship Id="rId3" Type="http://schemas.microsoft.com/office/2007/relationships/media" Target="../media/media26.mp3"/><Relationship Id="rId7" Type="http://schemas.openxmlformats.org/officeDocument/2006/relationships/oleObject" Target="../embeddings/oleObject13.bin"/><Relationship Id="rId2" Type="http://schemas.openxmlformats.org/officeDocument/2006/relationships/tags" Target="../tags/tag47.xml"/><Relationship Id="rId1" Type="http://schemas.openxmlformats.org/officeDocument/2006/relationships/vmlDrawing" Target="../drawings/vmlDrawing12.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audio" Target="../media/media26.mp3"/><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4.png"/><Relationship Id="rId3" Type="http://schemas.microsoft.com/office/2007/relationships/media" Target="../media/media27.mp3"/><Relationship Id="rId7" Type="http://schemas.openxmlformats.org/officeDocument/2006/relationships/oleObject" Target="../embeddings/oleObject14.bin"/><Relationship Id="rId12" Type="http://schemas.openxmlformats.org/officeDocument/2006/relationships/image" Target="../media/image26.wmf"/><Relationship Id="rId2" Type="http://schemas.openxmlformats.org/officeDocument/2006/relationships/tags" Target="../tags/tag48.xml"/><Relationship Id="rId1" Type="http://schemas.openxmlformats.org/officeDocument/2006/relationships/vmlDrawing" Target="../drawings/vmlDrawing13.vml"/><Relationship Id="rId6" Type="http://schemas.openxmlformats.org/officeDocument/2006/relationships/notesSlide" Target="../notesSlides/notesSlide31.xml"/><Relationship Id="rId11" Type="http://schemas.openxmlformats.org/officeDocument/2006/relationships/oleObject" Target="../embeddings/oleObject16.bin"/><Relationship Id="rId5" Type="http://schemas.openxmlformats.org/officeDocument/2006/relationships/slideLayout" Target="../slideLayouts/slideLayout2.xml"/><Relationship Id="rId10" Type="http://schemas.openxmlformats.org/officeDocument/2006/relationships/image" Target="../media/image25.wmf"/><Relationship Id="rId4" Type="http://schemas.openxmlformats.org/officeDocument/2006/relationships/audio" Target="../media/media27.mp3"/><Relationship Id="rId9"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0.bin"/><Relationship Id="rId3" Type="http://schemas.microsoft.com/office/2007/relationships/media" Target="../media/media28.mp3"/><Relationship Id="rId7" Type="http://schemas.openxmlformats.org/officeDocument/2006/relationships/oleObject" Target="../embeddings/oleObject17.bin"/><Relationship Id="rId12" Type="http://schemas.openxmlformats.org/officeDocument/2006/relationships/image" Target="../media/image29.wmf"/><Relationship Id="rId2" Type="http://schemas.openxmlformats.org/officeDocument/2006/relationships/tags" Target="../tags/tag49.xml"/><Relationship Id="rId1" Type="http://schemas.openxmlformats.org/officeDocument/2006/relationships/vmlDrawing" Target="../drawings/vmlDrawing14.vml"/><Relationship Id="rId6" Type="http://schemas.openxmlformats.org/officeDocument/2006/relationships/notesSlide" Target="../notesSlides/notesSlide32.xml"/><Relationship Id="rId11" Type="http://schemas.openxmlformats.org/officeDocument/2006/relationships/oleObject" Target="../embeddings/oleObject19.bin"/><Relationship Id="rId5" Type="http://schemas.openxmlformats.org/officeDocument/2006/relationships/slideLayout" Target="../slideLayouts/slideLayout2.xml"/><Relationship Id="rId15" Type="http://schemas.openxmlformats.org/officeDocument/2006/relationships/image" Target="../media/image4.png"/><Relationship Id="rId10" Type="http://schemas.openxmlformats.org/officeDocument/2006/relationships/image" Target="../media/image28.wmf"/><Relationship Id="rId4" Type="http://schemas.openxmlformats.org/officeDocument/2006/relationships/audio" Target="../media/media28.mp3"/><Relationship Id="rId9" Type="http://schemas.openxmlformats.org/officeDocument/2006/relationships/oleObject" Target="../embeddings/oleObject18.bin"/><Relationship Id="rId14" Type="http://schemas.openxmlformats.org/officeDocument/2006/relationships/image" Target="../media/image30.wmf"/></Relationships>
</file>

<file path=ppt/slides/_rels/slide33.xml.rels><?xml version="1.0" encoding="UTF-8" standalone="yes"?>
<Relationships xmlns="http://schemas.openxmlformats.org/package/2006/relationships"><Relationship Id="rId8" Type="http://schemas.openxmlformats.org/officeDocument/2006/relationships/image" Target="../media/image31.wmf"/><Relationship Id="rId3" Type="http://schemas.microsoft.com/office/2007/relationships/media" Target="../media/media29.mp3"/><Relationship Id="rId7" Type="http://schemas.openxmlformats.org/officeDocument/2006/relationships/oleObject" Target="../embeddings/oleObject21.bin"/><Relationship Id="rId2" Type="http://schemas.openxmlformats.org/officeDocument/2006/relationships/tags" Target="../tags/tag50.xml"/><Relationship Id="rId1" Type="http://schemas.openxmlformats.org/officeDocument/2006/relationships/vmlDrawing" Target="../drawings/vmlDrawing15.vml"/><Relationship Id="rId6" Type="http://schemas.openxmlformats.org/officeDocument/2006/relationships/notesSlide" Target="../notesSlides/notesSlide33.xml"/><Relationship Id="rId11" Type="http://schemas.openxmlformats.org/officeDocument/2006/relationships/image" Target="../media/image4.png"/><Relationship Id="rId5" Type="http://schemas.openxmlformats.org/officeDocument/2006/relationships/slideLayout" Target="../slideLayouts/slideLayout2.xml"/><Relationship Id="rId10" Type="http://schemas.openxmlformats.org/officeDocument/2006/relationships/image" Target="../media/image32.wmf"/><Relationship Id="rId4" Type="http://schemas.openxmlformats.org/officeDocument/2006/relationships/audio" Target="../media/media29.mp3"/><Relationship Id="rId9"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audio" Target="../media/media30.mp3"/><Relationship Id="rId2" Type="http://schemas.microsoft.com/office/2007/relationships/media" Target="../media/media30.mp3"/><Relationship Id="rId1" Type="http://schemas.openxmlformats.org/officeDocument/2006/relationships/tags" Target="../tags/tag51.xml"/><Relationship Id="rId6" Type="http://schemas.openxmlformats.org/officeDocument/2006/relationships/image" Target="../media/image4.png"/><Relationship Id="rId5" Type="http://schemas.openxmlformats.org/officeDocument/2006/relationships/notesSlide" Target="../notesSlides/notesSlide34.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slideLayout" Target="../slideLayouts/slideLayout2.xml"/><Relationship Id="rId7" Type="http://schemas.openxmlformats.org/officeDocument/2006/relationships/oleObject" Target="../embeddings/oleObject24.bin"/><Relationship Id="rId2" Type="http://schemas.openxmlformats.org/officeDocument/2006/relationships/tags" Target="../tags/tag5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23.bin"/><Relationship Id="rId10" Type="http://schemas.openxmlformats.org/officeDocument/2006/relationships/image" Target="../media/image35.emf"/><Relationship Id="rId4" Type="http://schemas.openxmlformats.org/officeDocument/2006/relationships/notesSlide" Target="../notesSlides/notesSlide35.xml"/><Relationship Id="rId9"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8" Type="http://schemas.openxmlformats.org/officeDocument/2006/relationships/image" Target="../media/image36.wmf"/><Relationship Id="rId3" Type="http://schemas.microsoft.com/office/2007/relationships/media" Target="../media/media31.mp3"/><Relationship Id="rId7" Type="http://schemas.openxmlformats.org/officeDocument/2006/relationships/oleObject" Target="../embeddings/oleObject26.bin"/><Relationship Id="rId2" Type="http://schemas.openxmlformats.org/officeDocument/2006/relationships/tags" Target="../tags/tag53.xml"/><Relationship Id="rId1" Type="http://schemas.openxmlformats.org/officeDocument/2006/relationships/vmlDrawing" Target="../drawings/vmlDrawing17.vml"/><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audio" Target="../media/media31.mp3"/><Relationship Id="rId9"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image" Target="../media/image36.wmf"/><Relationship Id="rId3" Type="http://schemas.microsoft.com/office/2007/relationships/media" Target="../media/media32.mp3"/><Relationship Id="rId7" Type="http://schemas.openxmlformats.org/officeDocument/2006/relationships/oleObject" Target="../embeddings/oleObject27.bin"/><Relationship Id="rId2" Type="http://schemas.openxmlformats.org/officeDocument/2006/relationships/tags" Target="../tags/tag54.xml"/><Relationship Id="rId1" Type="http://schemas.openxmlformats.org/officeDocument/2006/relationships/vmlDrawing" Target="../drawings/vmlDrawing18.vml"/><Relationship Id="rId6" Type="http://schemas.openxmlformats.org/officeDocument/2006/relationships/notesSlide" Target="../notesSlides/notesSlide37.xml"/><Relationship Id="rId5" Type="http://schemas.openxmlformats.org/officeDocument/2006/relationships/slideLayout" Target="../slideLayouts/slideLayout2.xml"/><Relationship Id="rId4" Type="http://schemas.openxmlformats.org/officeDocument/2006/relationships/audio" Target="../media/media32.mp3"/><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1.bin"/><Relationship Id="rId18" Type="http://schemas.openxmlformats.org/officeDocument/2006/relationships/image" Target="../media/image42.wmf"/><Relationship Id="rId26" Type="http://schemas.openxmlformats.org/officeDocument/2006/relationships/image" Target="../media/image46.emf"/><Relationship Id="rId3" Type="http://schemas.microsoft.com/office/2007/relationships/media" Target="../media/media33.mp3"/><Relationship Id="rId21" Type="http://schemas.openxmlformats.org/officeDocument/2006/relationships/oleObject" Target="../embeddings/oleObject35.bin"/><Relationship Id="rId7" Type="http://schemas.openxmlformats.org/officeDocument/2006/relationships/oleObject" Target="../embeddings/oleObject28.bin"/><Relationship Id="rId12" Type="http://schemas.openxmlformats.org/officeDocument/2006/relationships/image" Target="../media/image39.wmf"/><Relationship Id="rId17" Type="http://schemas.openxmlformats.org/officeDocument/2006/relationships/oleObject" Target="../embeddings/oleObject33.bin"/><Relationship Id="rId25" Type="http://schemas.openxmlformats.org/officeDocument/2006/relationships/oleObject" Target="../embeddings/oleObject37.bin"/><Relationship Id="rId2" Type="http://schemas.openxmlformats.org/officeDocument/2006/relationships/tags" Target="../tags/tag55.xml"/><Relationship Id="rId16" Type="http://schemas.openxmlformats.org/officeDocument/2006/relationships/image" Target="../media/image41.wmf"/><Relationship Id="rId20" Type="http://schemas.openxmlformats.org/officeDocument/2006/relationships/image" Target="../media/image43.emf"/><Relationship Id="rId29" Type="http://schemas.openxmlformats.org/officeDocument/2006/relationships/oleObject" Target="../embeddings/oleObject39.bin"/><Relationship Id="rId1" Type="http://schemas.openxmlformats.org/officeDocument/2006/relationships/vmlDrawing" Target="../drawings/vmlDrawing19.vml"/><Relationship Id="rId6" Type="http://schemas.openxmlformats.org/officeDocument/2006/relationships/notesSlide" Target="../notesSlides/notesSlide38.xml"/><Relationship Id="rId11" Type="http://schemas.openxmlformats.org/officeDocument/2006/relationships/oleObject" Target="../embeddings/oleObject30.bin"/><Relationship Id="rId24" Type="http://schemas.openxmlformats.org/officeDocument/2006/relationships/image" Target="../media/image45.emf"/><Relationship Id="rId32" Type="http://schemas.openxmlformats.org/officeDocument/2006/relationships/image" Target="../media/image4.png"/><Relationship Id="rId5" Type="http://schemas.openxmlformats.org/officeDocument/2006/relationships/slideLayout" Target="../slideLayouts/slideLayout10.xml"/><Relationship Id="rId15" Type="http://schemas.openxmlformats.org/officeDocument/2006/relationships/oleObject" Target="../embeddings/oleObject32.bin"/><Relationship Id="rId23" Type="http://schemas.openxmlformats.org/officeDocument/2006/relationships/oleObject" Target="../embeddings/oleObject36.bin"/><Relationship Id="rId28" Type="http://schemas.openxmlformats.org/officeDocument/2006/relationships/image" Target="../media/image47.wmf"/><Relationship Id="rId10" Type="http://schemas.openxmlformats.org/officeDocument/2006/relationships/image" Target="../media/image38.emf"/><Relationship Id="rId19" Type="http://schemas.openxmlformats.org/officeDocument/2006/relationships/oleObject" Target="../embeddings/oleObject34.bin"/><Relationship Id="rId31" Type="http://schemas.openxmlformats.org/officeDocument/2006/relationships/image" Target="../media/image49.png"/><Relationship Id="rId4" Type="http://schemas.openxmlformats.org/officeDocument/2006/relationships/audio" Target="../media/media33.mp3"/><Relationship Id="rId9" Type="http://schemas.openxmlformats.org/officeDocument/2006/relationships/oleObject" Target="../embeddings/oleObject29.bin"/><Relationship Id="rId14" Type="http://schemas.openxmlformats.org/officeDocument/2006/relationships/image" Target="../media/image40.emf"/><Relationship Id="rId22" Type="http://schemas.openxmlformats.org/officeDocument/2006/relationships/image" Target="../media/image44.wmf"/><Relationship Id="rId27" Type="http://schemas.openxmlformats.org/officeDocument/2006/relationships/oleObject" Target="../embeddings/oleObject38.bin"/><Relationship Id="rId30" Type="http://schemas.openxmlformats.org/officeDocument/2006/relationships/image" Target="../media/image48.wmf"/></Relationships>
</file>

<file path=ppt/slides/_rels/slide39.xml.rels><?xml version="1.0" encoding="UTF-8" standalone="yes"?>
<Relationships xmlns="http://schemas.openxmlformats.org/package/2006/relationships"><Relationship Id="rId8" Type="http://schemas.openxmlformats.org/officeDocument/2006/relationships/image" Target="../media/image50.wmf"/><Relationship Id="rId3" Type="http://schemas.microsoft.com/office/2007/relationships/media" Target="../media/media34.mp3"/><Relationship Id="rId7" Type="http://schemas.openxmlformats.org/officeDocument/2006/relationships/oleObject" Target="../embeddings/oleObject40.bin"/><Relationship Id="rId2" Type="http://schemas.openxmlformats.org/officeDocument/2006/relationships/tags" Target="../tags/tag56.xml"/><Relationship Id="rId1" Type="http://schemas.openxmlformats.org/officeDocument/2006/relationships/vmlDrawing" Target="../drawings/vmlDrawing20.v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audio" Target="../media/media34.mp3"/><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audio" Target="../media/media4.mp3"/><Relationship Id="rId2" Type="http://schemas.microsoft.com/office/2007/relationships/media" Target="../media/media4.mp3"/><Relationship Id="rId1" Type="http://schemas.openxmlformats.org/officeDocument/2006/relationships/tags" Target="../tags/tag21.xml"/><Relationship Id="rId6" Type="http://schemas.openxmlformats.org/officeDocument/2006/relationships/image" Target="../media/image4.png"/><Relationship Id="rId5" Type="http://schemas.openxmlformats.org/officeDocument/2006/relationships/notesSlide" Target="../notesSlides/notesSlide4.xml"/><Relationship Id="rId4"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4.bin"/><Relationship Id="rId3" Type="http://schemas.microsoft.com/office/2007/relationships/media" Target="../media/media35.mp3"/><Relationship Id="rId7" Type="http://schemas.openxmlformats.org/officeDocument/2006/relationships/oleObject" Target="../embeddings/oleObject41.bin"/><Relationship Id="rId12" Type="http://schemas.openxmlformats.org/officeDocument/2006/relationships/image" Target="../media/image53.wmf"/><Relationship Id="rId2" Type="http://schemas.openxmlformats.org/officeDocument/2006/relationships/tags" Target="../tags/tag57.xml"/><Relationship Id="rId1" Type="http://schemas.openxmlformats.org/officeDocument/2006/relationships/vmlDrawing" Target="../drawings/vmlDrawing21.vml"/><Relationship Id="rId6" Type="http://schemas.openxmlformats.org/officeDocument/2006/relationships/notesSlide" Target="../notesSlides/notesSlide40.xml"/><Relationship Id="rId11" Type="http://schemas.openxmlformats.org/officeDocument/2006/relationships/oleObject" Target="../embeddings/oleObject43.bin"/><Relationship Id="rId5" Type="http://schemas.openxmlformats.org/officeDocument/2006/relationships/slideLayout" Target="../slideLayouts/slideLayout2.xml"/><Relationship Id="rId15" Type="http://schemas.openxmlformats.org/officeDocument/2006/relationships/image" Target="../media/image4.png"/><Relationship Id="rId10" Type="http://schemas.openxmlformats.org/officeDocument/2006/relationships/image" Target="../media/image52.wmf"/><Relationship Id="rId4" Type="http://schemas.openxmlformats.org/officeDocument/2006/relationships/audio" Target="../media/media35.mp3"/><Relationship Id="rId9" Type="http://schemas.openxmlformats.org/officeDocument/2006/relationships/oleObject" Target="../embeddings/oleObject42.bin"/><Relationship Id="rId14" Type="http://schemas.openxmlformats.org/officeDocument/2006/relationships/image" Target="../media/image54.emf"/></Relationships>
</file>

<file path=ppt/slides/_rels/slide41.xml.rels><?xml version="1.0" encoding="UTF-8" standalone="yes"?>
<Relationships xmlns="http://schemas.openxmlformats.org/package/2006/relationships"><Relationship Id="rId3" Type="http://schemas.openxmlformats.org/officeDocument/2006/relationships/audio" Target="../media/media36.mp3"/><Relationship Id="rId7" Type="http://schemas.openxmlformats.org/officeDocument/2006/relationships/image" Target="../media/image3.png"/><Relationship Id="rId2" Type="http://schemas.microsoft.com/office/2007/relationships/media" Target="../media/media36.mp3"/><Relationship Id="rId1" Type="http://schemas.openxmlformats.org/officeDocument/2006/relationships/tags" Target="../tags/tag58.xml"/><Relationship Id="rId6" Type="http://schemas.openxmlformats.org/officeDocument/2006/relationships/image" Target="../media/image4.png"/><Relationship Id="rId5" Type="http://schemas.openxmlformats.org/officeDocument/2006/relationships/notesSlide" Target="../notesSlides/notesSlide41.xml"/><Relationship Id="rId4"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audio" Target="../media/media37.mp3"/><Relationship Id="rId2" Type="http://schemas.microsoft.com/office/2007/relationships/media" Target="../media/media37.mp3"/><Relationship Id="rId1" Type="http://schemas.openxmlformats.org/officeDocument/2006/relationships/tags" Target="../tags/tag59.xml"/><Relationship Id="rId6" Type="http://schemas.openxmlformats.org/officeDocument/2006/relationships/image" Target="../media/image4.png"/><Relationship Id="rId5" Type="http://schemas.openxmlformats.org/officeDocument/2006/relationships/notesSlide" Target="../notesSlides/notesSlide4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p3"/><Relationship Id="rId2" Type="http://schemas.microsoft.com/office/2007/relationships/media" Target="../media/media5.mp3"/><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p3"/><Relationship Id="rId2" Type="http://schemas.microsoft.com/office/2007/relationships/media" Target="../media/media6.mp3"/><Relationship Id="rId1" Type="http://schemas.openxmlformats.org/officeDocument/2006/relationships/tags" Target="../tags/tag23.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mp3"/><Relationship Id="rId2" Type="http://schemas.microsoft.com/office/2007/relationships/media" Target="../media/media7.mp3"/><Relationship Id="rId1" Type="http://schemas.openxmlformats.org/officeDocument/2006/relationships/tags" Target="../tags/tag24.xml"/><Relationship Id="rId6" Type="http://schemas.openxmlformats.org/officeDocument/2006/relationships/image" Target="../media/image4.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media8.mp3"/><Relationship Id="rId2" Type="http://schemas.microsoft.com/office/2007/relationships/media" Target="../media/media8.mp3"/><Relationship Id="rId1" Type="http://schemas.openxmlformats.org/officeDocument/2006/relationships/tags" Target="../tags/tag25.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microsoft.com/office/2007/relationships/media" Target="../media/media9.mp3"/><Relationship Id="rId7" Type="http://schemas.openxmlformats.org/officeDocument/2006/relationships/oleObject" Target="../embeddings/oleObject1.bin"/><Relationship Id="rId2" Type="http://schemas.openxmlformats.org/officeDocument/2006/relationships/tags" Target="../tags/tag26.xml"/><Relationship Id="rId1" Type="http://schemas.openxmlformats.org/officeDocument/2006/relationships/vmlDrawing" Target="../drawings/vmlDrawing1.v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audio" Target="../media/media9.mp3"/><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005064"/>
            <a:ext cx="7435552" cy="1828800"/>
          </a:xfrm>
        </p:spPr>
        <p:txBody>
          <a:bodyPr>
            <a:normAutofit/>
          </a:bodyPr>
          <a:lstStyle/>
          <a:p>
            <a:pPr eaLnBrk="1" fontAlgn="auto" hangingPunct="1">
              <a:spcAft>
                <a:spcPts val="0"/>
              </a:spcAft>
              <a:defRPr/>
            </a:pPr>
            <a:r>
              <a:rPr lang="en-GB" dirty="0"/>
              <a:t>DIGITAL SIGNAL PROCESSING</a:t>
            </a:r>
            <a:br>
              <a:rPr lang="en-GB" dirty="0"/>
            </a:br>
            <a:r>
              <a:rPr lang="en-GB" dirty="0"/>
              <a:t>Chapter 5</a:t>
            </a:r>
          </a:p>
        </p:txBody>
      </p:sp>
      <p:sp>
        <p:nvSpPr>
          <p:cNvPr id="9219" name="Subtitle 2"/>
          <p:cNvSpPr>
            <a:spLocks noGrp="1"/>
          </p:cNvSpPr>
          <p:nvPr>
            <p:ph type="subTitle" idx="1"/>
          </p:nvPr>
        </p:nvSpPr>
        <p:spPr>
          <a:xfrm>
            <a:off x="2370138" y="6022975"/>
            <a:ext cx="6705600" cy="685800"/>
          </a:xfrm>
        </p:spPr>
        <p:txBody>
          <a:bodyPr>
            <a:normAutofit fontScale="55000" lnSpcReduction="20000"/>
          </a:bodyPr>
          <a:lstStyle/>
          <a:p>
            <a:pPr eaLnBrk="1" hangingPunct="1"/>
            <a:endParaRPr lang="en-GB" sz="3400" dirty="0"/>
          </a:p>
          <a:p>
            <a:pPr eaLnBrk="1" hangingPunct="1"/>
            <a:r>
              <a:rPr lang="en-GB" sz="3400" dirty="0"/>
              <a:t>EEE DSP Teaching Team</a:t>
            </a:r>
          </a:p>
          <a:p>
            <a:pPr eaLnBrk="1" hangingPunct="1"/>
            <a:endParaRPr lang="en-GB" dirty="0"/>
          </a:p>
        </p:txBody>
      </p:sp>
      <p:pic>
        <p:nvPicPr>
          <p:cNvPr id="3" name="59296012">
            <a:hlinkClick r:id="" action="ppaction://media"/>
            <a:extLst>
              <a:ext uri="{FF2B5EF4-FFF2-40B4-BE49-F238E27FC236}">
                <a16:creationId xmlns:a16="http://schemas.microsoft.com/office/drawing/2014/main" id="{0069E842-3178-46A5-BC4E-8FA1A25FE332}"/>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16416" y="5197375"/>
            <a:ext cx="487363" cy="487363"/>
          </a:xfrm>
          <a:prstGeom prst="rect">
            <a:avLst/>
          </a:prstGeom>
        </p:spPr>
      </p:pic>
      <p:sp>
        <p:nvSpPr>
          <p:cNvPr id="4" name="Footer Placeholder 3"/>
          <p:cNvSpPr>
            <a:spLocks noGrp="1"/>
          </p:cNvSpPr>
          <p:nvPr>
            <p:ph type="ftr" sz="quarter" idx="11"/>
          </p:nvPr>
        </p:nvSpPr>
        <p:spPr>
          <a:xfrm>
            <a:off x="1403648" y="6172101"/>
            <a:ext cx="5867400" cy="365125"/>
          </a:xfrm>
        </p:spPr>
        <p:txBody>
          <a:bodyPr/>
          <a:lstStyle/>
          <a:p>
            <a:pPr>
              <a:defRPr/>
            </a:pPr>
            <a:r>
              <a:rPr lang="en-GB" smtClean="0"/>
              <a:t>Official (Open), Non-sensitive</a:t>
            </a:r>
            <a:endParaRPr lang="en-GB"/>
          </a:p>
        </p:txBody>
      </p:sp>
      <p:sp>
        <p:nvSpPr>
          <p:cNvPr id="5" name="Slide Number Placeholder 4"/>
          <p:cNvSpPr>
            <a:spLocks noGrp="1"/>
          </p:cNvSpPr>
          <p:nvPr>
            <p:ph type="sldNum" sz="quarter" idx="12"/>
          </p:nvPr>
        </p:nvSpPr>
        <p:spPr/>
        <p:txBody>
          <a:bodyPr/>
          <a:lstStyle/>
          <a:p>
            <a:pPr>
              <a:defRPr/>
            </a:pPr>
            <a:fld id="{903C75B6-9A3F-4BFC-A6FA-CE2540634F3B}" type="slidenum">
              <a:rPr lang="en-GB" smtClean="0"/>
              <a:pPr>
                <a:defRPr/>
              </a:pPr>
              <a:t>1</a:t>
            </a:fld>
            <a:endParaRPr lang="en-GB"/>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FC75AF8-A239-4E74-AAF6-E23F9E64B83C}" type="slidenum">
              <a:rPr lang="en-GB" smtClean="0"/>
              <a:pPr eaLnBrk="1" hangingPunct="1"/>
              <a:t>10</a:t>
            </a:fld>
            <a:endParaRPr lang="en-GB"/>
          </a:p>
        </p:txBody>
      </p:sp>
      <p:sp>
        <p:nvSpPr>
          <p:cNvPr id="40963" name="Rectangle 2"/>
          <p:cNvSpPr>
            <a:spLocks noGrp="1" noChangeArrowheads="1"/>
          </p:cNvSpPr>
          <p:nvPr>
            <p:ph type="title"/>
          </p:nvPr>
        </p:nvSpPr>
        <p:spPr>
          <a:xfrm>
            <a:off x="467544" y="476672"/>
            <a:ext cx="8229600" cy="615950"/>
          </a:xfrm>
        </p:spPr>
        <p:txBody>
          <a:bodyPr/>
          <a:lstStyle/>
          <a:p>
            <a:pPr eaLnBrk="1" hangingPunct="1"/>
            <a:r>
              <a:rPr lang="en-GB" dirty="0">
                <a:solidFill>
                  <a:srgbClr val="FF9900"/>
                </a:solidFill>
              </a:rPr>
              <a:t>Example 2 - convolution</a:t>
            </a:r>
          </a:p>
        </p:txBody>
      </p:sp>
      <p:sp>
        <p:nvSpPr>
          <p:cNvPr id="40964" name="Rectangle 3"/>
          <p:cNvSpPr>
            <a:spLocks noGrp="1" noChangeArrowheads="1"/>
          </p:cNvSpPr>
          <p:nvPr>
            <p:ph type="body" idx="1"/>
          </p:nvPr>
        </p:nvSpPr>
        <p:spPr>
          <a:xfrm>
            <a:off x="251520" y="1556792"/>
            <a:ext cx="7543800" cy="2520280"/>
          </a:xfrm>
        </p:spPr>
        <p:txBody>
          <a:bodyPr/>
          <a:lstStyle/>
          <a:p>
            <a:pPr eaLnBrk="1" hangingPunct="1">
              <a:buFontTx/>
              <a:buNone/>
            </a:pPr>
            <a:r>
              <a:rPr lang="en-GB" dirty="0">
                <a:cs typeface="Times New Roman" pitchFamily="18" charset="0"/>
              </a:rPr>
              <a:t>	</a:t>
            </a:r>
            <a:r>
              <a:rPr lang="en-GB" dirty="0">
                <a:solidFill>
                  <a:schemeClr val="accent1">
                    <a:lumMod val="75000"/>
                  </a:schemeClr>
                </a:solidFill>
                <a:cs typeface="Times New Roman" pitchFamily="18" charset="0"/>
              </a:rPr>
              <a:t>Find the output, y(n), of a system whose impulse response is:</a:t>
            </a:r>
          </a:p>
          <a:p>
            <a:pPr algn="ctr" eaLnBrk="1" hangingPunct="1">
              <a:buFontTx/>
              <a:buNone/>
            </a:pPr>
            <a:r>
              <a:rPr lang="en-GB" dirty="0">
                <a:solidFill>
                  <a:schemeClr val="accent1">
                    <a:lumMod val="75000"/>
                  </a:schemeClr>
                </a:solidFill>
                <a:cs typeface="Times New Roman" pitchFamily="18" charset="0"/>
              </a:rPr>
              <a:t>h(n)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1) </a:t>
            </a:r>
          </a:p>
          <a:p>
            <a:pPr eaLnBrk="1" hangingPunct="1">
              <a:buFontTx/>
              <a:buNone/>
            </a:pPr>
            <a:r>
              <a:rPr lang="en-GB" dirty="0">
                <a:solidFill>
                  <a:schemeClr val="accent1">
                    <a:lumMod val="75000"/>
                  </a:schemeClr>
                </a:solidFill>
                <a:cs typeface="Times New Roman" pitchFamily="18" charset="0"/>
              </a:rPr>
              <a:t>	and the input is:</a:t>
            </a:r>
          </a:p>
          <a:p>
            <a:pPr algn="ctr" eaLnBrk="1" hangingPunct="1">
              <a:buFontTx/>
              <a:buNone/>
            </a:pPr>
            <a:r>
              <a:rPr lang="en-GB" dirty="0">
                <a:solidFill>
                  <a:schemeClr val="accent1">
                    <a:lumMod val="75000"/>
                  </a:schemeClr>
                </a:solidFill>
                <a:cs typeface="Times New Roman" pitchFamily="18" charset="0"/>
              </a:rPr>
              <a:t>x(n) = </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1)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2).</a:t>
            </a:r>
            <a:r>
              <a:rPr lang="en-GB" dirty="0">
                <a:solidFill>
                  <a:schemeClr val="accent1">
                    <a:lumMod val="75000"/>
                  </a:schemeClr>
                </a:solidFill>
              </a:rPr>
              <a:t> </a:t>
            </a:r>
          </a:p>
        </p:txBody>
      </p:sp>
      <p:sp>
        <p:nvSpPr>
          <p:cNvPr id="40965" name="Rectangle 5"/>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096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191000"/>
            <a:ext cx="7186613"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6137">
            <a:hlinkClick r:id="" action="ppaction://media"/>
            <a:extLst>
              <a:ext uri="{FF2B5EF4-FFF2-40B4-BE49-F238E27FC236}">
                <a16:creationId xmlns:a16="http://schemas.microsoft.com/office/drawing/2014/main" id="{3EA4CFDE-33A4-4AAD-9A96-89C1D6957EAF}"/>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054975" y="59721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07853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7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3D262E-1ABA-4A6F-A48C-68441314679F}" type="slidenum">
              <a:rPr lang="en-GB" sz="1400"/>
              <a:pPr eaLnBrk="1" hangingPunct="1"/>
              <a:t>11</a:t>
            </a:fld>
            <a:endParaRPr lang="en-GB" sz="1400"/>
          </a:p>
        </p:txBody>
      </p:sp>
      <p:sp>
        <p:nvSpPr>
          <p:cNvPr id="35843" name="Rectangle 2"/>
          <p:cNvSpPr>
            <a:spLocks noGrp="1" noChangeArrowheads="1"/>
          </p:cNvSpPr>
          <p:nvPr>
            <p:ph type="title"/>
          </p:nvPr>
        </p:nvSpPr>
        <p:spPr/>
        <p:txBody>
          <a:bodyPr/>
          <a:lstStyle/>
          <a:p>
            <a:pPr eaLnBrk="1" hangingPunct="1"/>
            <a:r>
              <a:rPr lang="en-US" dirty="0" smtClean="0"/>
              <a:t>Quiz</a:t>
            </a:r>
            <a:endParaRPr lang="en-GB" dirty="0"/>
          </a:p>
        </p:txBody>
      </p:sp>
      <p:sp>
        <p:nvSpPr>
          <p:cNvPr id="35844" name="Rectangle 3"/>
          <p:cNvSpPr>
            <a:spLocks noChangeArrowheads="1"/>
          </p:cNvSpPr>
          <p:nvPr/>
        </p:nvSpPr>
        <p:spPr bwMode="auto">
          <a:xfrm>
            <a:off x="1671638" y="121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35845" name="Text Box 139"/>
          <p:cNvSpPr txBox="1">
            <a:spLocks noChangeArrowheads="1"/>
          </p:cNvSpPr>
          <p:nvPr/>
        </p:nvSpPr>
        <p:spPr bwMode="auto">
          <a:xfrm>
            <a:off x="611188" y="1844824"/>
            <a:ext cx="7993062" cy="3046988"/>
          </a:xfrm>
          <a:prstGeom prst="rect">
            <a:avLst/>
          </a:prstGeom>
          <a:solidFill>
            <a:schemeClr val="bg2"/>
          </a:solid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buFontTx/>
              <a:buNone/>
            </a:pPr>
            <a:r>
              <a:rPr lang="en-GB" dirty="0">
                <a:solidFill>
                  <a:schemeClr val="accent1">
                    <a:lumMod val="75000"/>
                  </a:schemeClr>
                </a:solidFill>
                <a:cs typeface="Times New Roman" pitchFamily="18" charset="0"/>
              </a:rPr>
              <a:t>h(n)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1)</a:t>
            </a:r>
          </a:p>
          <a:p>
            <a:pPr algn="ctr" eaLnBrk="1" hangingPunct="1">
              <a:buFontTx/>
              <a:buNone/>
            </a:pPr>
            <a:r>
              <a:rPr lang="en-GB" dirty="0">
                <a:solidFill>
                  <a:schemeClr val="accent1">
                    <a:lumMod val="75000"/>
                  </a:schemeClr>
                </a:solidFill>
                <a:cs typeface="Times New Roman" pitchFamily="18" charset="0"/>
              </a:rPr>
              <a:t>Select the correct representation. </a:t>
            </a:r>
          </a:p>
          <a:p>
            <a:pPr eaLnBrk="1" hangingPunct="1">
              <a:spcBef>
                <a:spcPct val="50000"/>
              </a:spcBef>
            </a:pPr>
            <a:r>
              <a:rPr lang="en-GB" dirty="0">
                <a:solidFill>
                  <a:schemeClr val="accent1">
                    <a:lumMod val="75000"/>
                  </a:schemeClr>
                </a:solidFill>
              </a:rPr>
              <a:t>a) h(n) ={0, 0.5,0.5, 0}</a:t>
            </a:r>
          </a:p>
          <a:p>
            <a:pPr eaLnBrk="1" hangingPunct="1">
              <a:spcBef>
                <a:spcPct val="50000"/>
              </a:spcBef>
            </a:pPr>
            <a:r>
              <a:rPr lang="en-GB" dirty="0">
                <a:solidFill>
                  <a:schemeClr val="accent1">
                    <a:lumMod val="75000"/>
                  </a:schemeClr>
                </a:solidFill>
              </a:rPr>
              <a:t>b) h(n) ={ 0.5,0.5, 0, 0}</a:t>
            </a:r>
          </a:p>
          <a:p>
            <a:pPr eaLnBrk="1" hangingPunct="1">
              <a:spcBef>
                <a:spcPct val="50000"/>
              </a:spcBef>
            </a:pPr>
            <a:r>
              <a:rPr lang="en-GB" dirty="0">
                <a:solidFill>
                  <a:schemeClr val="accent1">
                    <a:lumMod val="75000"/>
                  </a:schemeClr>
                </a:solidFill>
              </a:rPr>
              <a:t>c) h(n) ={0.5, 0, 0, 0}</a:t>
            </a:r>
          </a:p>
          <a:p>
            <a:pPr eaLnBrk="1" hangingPunct="1">
              <a:spcBef>
                <a:spcPct val="50000"/>
              </a:spcBef>
            </a:pPr>
            <a:r>
              <a:rPr lang="en-GB" dirty="0">
                <a:solidFill>
                  <a:schemeClr val="accent1">
                    <a:lumMod val="75000"/>
                  </a:schemeClr>
                </a:solidFill>
              </a:rPr>
              <a:t>d) h(n) ={0, 0, 0, 0}</a:t>
            </a:r>
          </a:p>
        </p:txBody>
      </p:sp>
      <p:sp>
        <p:nvSpPr>
          <p:cNvPr id="2" name="Footer Placeholder 1"/>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70450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3D262E-1ABA-4A6F-A48C-68441314679F}" type="slidenum">
              <a:rPr lang="en-GB" sz="1400"/>
              <a:pPr eaLnBrk="1" hangingPunct="1"/>
              <a:t>12</a:t>
            </a:fld>
            <a:endParaRPr lang="en-GB" sz="1400"/>
          </a:p>
        </p:txBody>
      </p:sp>
      <p:sp>
        <p:nvSpPr>
          <p:cNvPr id="35843" name="Rectangle 2"/>
          <p:cNvSpPr>
            <a:spLocks noGrp="1" noChangeArrowheads="1"/>
          </p:cNvSpPr>
          <p:nvPr>
            <p:ph type="title"/>
          </p:nvPr>
        </p:nvSpPr>
        <p:spPr/>
        <p:txBody>
          <a:bodyPr/>
          <a:lstStyle/>
          <a:p>
            <a:pPr eaLnBrk="1" hangingPunct="1"/>
            <a:r>
              <a:rPr lang="en-US" dirty="0" smtClean="0"/>
              <a:t>Quiz</a:t>
            </a:r>
            <a:endParaRPr lang="en-GB" dirty="0"/>
          </a:p>
        </p:txBody>
      </p:sp>
      <p:sp>
        <p:nvSpPr>
          <p:cNvPr id="35844" name="Rectangle 3"/>
          <p:cNvSpPr>
            <a:spLocks noChangeArrowheads="1"/>
          </p:cNvSpPr>
          <p:nvPr/>
        </p:nvSpPr>
        <p:spPr bwMode="auto">
          <a:xfrm>
            <a:off x="1671638" y="121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35845" name="Text Box 139"/>
          <p:cNvSpPr txBox="1">
            <a:spLocks noChangeArrowheads="1"/>
          </p:cNvSpPr>
          <p:nvPr/>
        </p:nvSpPr>
        <p:spPr bwMode="auto">
          <a:xfrm>
            <a:off x="611188" y="1844824"/>
            <a:ext cx="7993062" cy="3046988"/>
          </a:xfrm>
          <a:prstGeom prst="rect">
            <a:avLst/>
          </a:prstGeom>
          <a:solidFill>
            <a:schemeClr val="bg2"/>
          </a:solid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buFontTx/>
              <a:buNone/>
            </a:pPr>
            <a:r>
              <a:rPr lang="en-GB" dirty="0">
                <a:solidFill>
                  <a:schemeClr val="accent1">
                    <a:lumMod val="75000"/>
                  </a:schemeClr>
                </a:solidFill>
                <a:cs typeface="Times New Roman" pitchFamily="18" charset="0"/>
              </a:rPr>
              <a:t>  x(n) = </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1) + 0.5</a:t>
            </a:r>
            <a:r>
              <a:rPr lang="en-GB" dirty="0">
                <a:solidFill>
                  <a:schemeClr val="accent1">
                    <a:lumMod val="75000"/>
                  </a:schemeClr>
                </a:solidFill>
                <a:latin typeface="Symbol" pitchFamily="18" charset="2"/>
                <a:cs typeface="Times New Roman" pitchFamily="18" charset="0"/>
              </a:rPr>
              <a:t>d</a:t>
            </a:r>
            <a:r>
              <a:rPr lang="en-GB" dirty="0">
                <a:solidFill>
                  <a:schemeClr val="accent1">
                    <a:lumMod val="75000"/>
                  </a:schemeClr>
                </a:solidFill>
                <a:cs typeface="Times New Roman" pitchFamily="18" charset="0"/>
              </a:rPr>
              <a:t>(n – 2)</a:t>
            </a:r>
          </a:p>
          <a:p>
            <a:pPr algn="ctr" eaLnBrk="1" hangingPunct="1">
              <a:buFontTx/>
              <a:buNone/>
            </a:pPr>
            <a:r>
              <a:rPr lang="en-GB" dirty="0">
                <a:solidFill>
                  <a:schemeClr val="accent1">
                    <a:lumMod val="75000"/>
                  </a:schemeClr>
                </a:solidFill>
                <a:cs typeface="Times New Roman" pitchFamily="18" charset="0"/>
              </a:rPr>
              <a:t>Select the correct representation. </a:t>
            </a:r>
          </a:p>
          <a:p>
            <a:pPr eaLnBrk="1" hangingPunct="1">
              <a:spcBef>
                <a:spcPct val="50000"/>
              </a:spcBef>
            </a:pPr>
            <a:r>
              <a:rPr lang="en-GB" dirty="0">
                <a:solidFill>
                  <a:schemeClr val="accent1">
                    <a:lumMod val="75000"/>
                  </a:schemeClr>
                </a:solidFill>
              </a:rPr>
              <a:t>a) x(n) ={0, 1, 1, 0.5, 0}</a:t>
            </a:r>
          </a:p>
          <a:p>
            <a:pPr eaLnBrk="1" hangingPunct="1">
              <a:spcBef>
                <a:spcPct val="50000"/>
              </a:spcBef>
            </a:pPr>
            <a:r>
              <a:rPr lang="en-GB" dirty="0">
                <a:solidFill>
                  <a:schemeClr val="accent1">
                    <a:lumMod val="75000"/>
                  </a:schemeClr>
                </a:solidFill>
              </a:rPr>
              <a:t>b) x(n) ={0, 1, 1, 0, 0}</a:t>
            </a:r>
          </a:p>
          <a:p>
            <a:pPr eaLnBrk="1" hangingPunct="1">
              <a:spcBef>
                <a:spcPct val="50000"/>
              </a:spcBef>
            </a:pPr>
            <a:r>
              <a:rPr lang="en-GB" dirty="0">
                <a:solidFill>
                  <a:schemeClr val="accent1">
                    <a:lumMod val="75000"/>
                  </a:schemeClr>
                </a:solidFill>
              </a:rPr>
              <a:t>c) x(n) ={1, 1, 0.5, 0, 0}</a:t>
            </a:r>
          </a:p>
          <a:p>
            <a:pPr eaLnBrk="1" hangingPunct="1">
              <a:spcBef>
                <a:spcPct val="50000"/>
              </a:spcBef>
            </a:pPr>
            <a:r>
              <a:rPr lang="en-GB" dirty="0">
                <a:solidFill>
                  <a:schemeClr val="accent1">
                    <a:lumMod val="75000"/>
                  </a:schemeClr>
                </a:solidFill>
              </a:rPr>
              <a:t>d) x(n) ={0, 0, 0, 0, 0}</a:t>
            </a:r>
          </a:p>
        </p:txBody>
      </p:sp>
      <p:sp>
        <p:nvSpPr>
          <p:cNvPr id="2" name="Footer Placeholder 1"/>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4167492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E3005C4-49FE-45BB-A4E0-FA305E8945FB}" type="slidenum">
              <a:rPr lang="en-GB" smtClean="0"/>
              <a:pPr eaLnBrk="1" hangingPunct="1"/>
              <a:t>13</a:t>
            </a:fld>
            <a:endParaRPr lang="en-GB"/>
          </a:p>
        </p:txBody>
      </p:sp>
      <p:sp>
        <p:nvSpPr>
          <p:cNvPr id="41987" name="Rectangle 2"/>
          <p:cNvSpPr>
            <a:spLocks noGrp="1" noChangeArrowheads="1"/>
          </p:cNvSpPr>
          <p:nvPr>
            <p:ph type="title"/>
          </p:nvPr>
        </p:nvSpPr>
        <p:spPr>
          <a:xfrm>
            <a:off x="467544" y="404664"/>
            <a:ext cx="8229600" cy="615950"/>
          </a:xfrm>
        </p:spPr>
        <p:txBody>
          <a:bodyPr/>
          <a:lstStyle/>
          <a:p>
            <a:pPr eaLnBrk="1" hangingPunct="1"/>
            <a:r>
              <a:rPr lang="en-GB" dirty="0">
                <a:solidFill>
                  <a:srgbClr val="FF9900"/>
                </a:solidFill>
              </a:rPr>
              <a:t>Example - convolution</a:t>
            </a:r>
          </a:p>
        </p:txBody>
      </p:sp>
      <p:sp>
        <p:nvSpPr>
          <p:cNvPr id="41988" name="Rectangle 3"/>
          <p:cNvSpPr>
            <a:spLocks noGrp="1" noChangeArrowheads="1"/>
          </p:cNvSpPr>
          <p:nvPr>
            <p:ph type="body" idx="1"/>
          </p:nvPr>
        </p:nvSpPr>
        <p:spPr/>
        <p:txBody>
          <a:bodyPr/>
          <a:lstStyle/>
          <a:p>
            <a:pPr eaLnBrk="1" hangingPunct="1"/>
            <a:r>
              <a:rPr lang="en-GB" dirty="0"/>
              <a:t>To find y(n), we evaluate:</a:t>
            </a:r>
          </a:p>
          <a:p>
            <a:pPr eaLnBrk="1" hangingPunct="1">
              <a:buFontTx/>
              <a:buNone/>
            </a:pPr>
            <a:endParaRPr lang="en-GB" dirty="0"/>
          </a:p>
          <a:p>
            <a:pPr eaLnBrk="1" hangingPunct="1">
              <a:buFontTx/>
              <a:buNone/>
            </a:pPr>
            <a:endParaRPr lang="en-GB" dirty="0"/>
          </a:p>
          <a:p>
            <a:pPr eaLnBrk="1" hangingPunct="1">
              <a:buFontTx/>
              <a:buNone/>
            </a:pPr>
            <a:r>
              <a:rPr lang="en-GB" dirty="0"/>
              <a:t>	for every value of n.</a:t>
            </a:r>
          </a:p>
          <a:p>
            <a:pPr eaLnBrk="1" hangingPunct="1">
              <a:buFontTx/>
              <a:buNone/>
            </a:pPr>
            <a:endParaRPr lang="en-GB" dirty="0"/>
          </a:p>
          <a:p>
            <a:pPr eaLnBrk="1" hangingPunct="1"/>
            <a:r>
              <a:rPr lang="en-GB" dirty="0"/>
              <a:t>We can do that graphically:</a:t>
            </a:r>
          </a:p>
          <a:p>
            <a:pPr eaLnBrk="1" hangingPunct="1">
              <a:buFontTx/>
              <a:buNone/>
            </a:pPr>
            <a:endParaRPr lang="en-GB" dirty="0"/>
          </a:p>
        </p:txBody>
      </p:sp>
      <p:graphicFrame>
        <p:nvGraphicFramePr>
          <p:cNvPr id="41989" name="Object 4"/>
          <p:cNvGraphicFramePr>
            <a:graphicFrameLocks noChangeAspect="1"/>
          </p:cNvGraphicFramePr>
          <p:nvPr/>
        </p:nvGraphicFramePr>
        <p:xfrm>
          <a:off x="2705100" y="2438400"/>
          <a:ext cx="2781300" cy="800100"/>
        </p:xfrm>
        <a:graphic>
          <a:graphicData uri="http://schemas.openxmlformats.org/presentationml/2006/ole">
            <mc:AlternateContent xmlns:mc="http://schemas.openxmlformats.org/markup-compatibility/2006">
              <mc:Choice xmlns:v="urn:schemas-microsoft-com:vml" Requires="v">
                <p:oleObj spid="_x0000_s86079" name="Equation" r:id="rId7" imgW="2781300" imgH="800100" progId="Equation.3">
                  <p:embed/>
                </p:oleObj>
              </mc:Choice>
              <mc:Fallback>
                <p:oleObj name="Equation" r:id="rId7" imgW="2781300" imgH="800100" progId="Equation.3">
                  <p:embed/>
                  <p:pic>
                    <p:nvPicPr>
                      <p:cNvPr id="41989"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5100" y="2438400"/>
                        <a:ext cx="2781300" cy="800100"/>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59297496">
            <a:hlinkClick r:id="" action="ppaction://media"/>
            <a:extLst>
              <a:ext uri="{FF2B5EF4-FFF2-40B4-BE49-F238E27FC236}">
                <a16:creationId xmlns:a16="http://schemas.microsoft.com/office/drawing/2014/main" id="{B70B834E-57AC-455F-9B0F-CEE11CCD2616}"/>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296275" y="60737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11557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56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504F5A3-739F-454D-B9B0-8DD4D294A1BB}" type="slidenum">
              <a:rPr lang="en-GB" smtClean="0"/>
              <a:pPr eaLnBrk="1" hangingPunct="1"/>
              <a:t>14</a:t>
            </a:fld>
            <a:endParaRPr lang="en-GB"/>
          </a:p>
        </p:txBody>
      </p:sp>
      <p:sp>
        <p:nvSpPr>
          <p:cNvPr id="43011" name="Rectangle 2"/>
          <p:cNvSpPr>
            <a:spLocks noGrp="1" noChangeArrowheads="1"/>
          </p:cNvSpPr>
          <p:nvPr>
            <p:ph type="title"/>
          </p:nvPr>
        </p:nvSpPr>
        <p:spPr>
          <a:xfrm>
            <a:off x="467544" y="476672"/>
            <a:ext cx="8229600" cy="615950"/>
          </a:xfrm>
        </p:spPr>
        <p:txBody>
          <a:bodyPr/>
          <a:lstStyle/>
          <a:p>
            <a:pPr eaLnBrk="1" hangingPunct="1"/>
            <a:r>
              <a:rPr lang="en-GB" dirty="0">
                <a:solidFill>
                  <a:srgbClr val="FF9900"/>
                </a:solidFill>
              </a:rPr>
              <a:t>Evaluation of convolution</a:t>
            </a:r>
          </a:p>
        </p:txBody>
      </p:sp>
      <p:sp>
        <p:nvSpPr>
          <p:cNvPr id="43012" name="Rectangle 4"/>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301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1336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 Box 5"/>
          <p:cNvSpPr txBox="1">
            <a:spLocks noChangeArrowheads="1"/>
          </p:cNvSpPr>
          <p:nvPr/>
        </p:nvSpPr>
        <p:spPr bwMode="auto">
          <a:xfrm>
            <a:off x="6011863" y="1628775"/>
            <a:ext cx="2819400" cy="457200"/>
          </a:xfrm>
          <a:prstGeom prst="rect">
            <a:avLst/>
          </a:prstGeom>
          <a:solidFill>
            <a:schemeClr val="accent4">
              <a:lumMod val="60000"/>
              <a:lumOff val="40000"/>
            </a:schemeClr>
          </a:solidFill>
          <a:ln>
            <a:noFill/>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sz="2400" dirty="0"/>
              <a:t>When n = 0,</a:t>
            </a:r>
          </a:p>
        </p:txBody>
      </p:sp>
      <p:sp>
        <p:nvSpPr>
          <p:cNvPr id="43015" name="Rectangle 7"/>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301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2672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7" name="Object 8"/>
          <p:cNvGraphicFramePr>
            <a:graphicFrameLocks noChangeAspect="1"/>
          </p:cNvGraphicFramePr>
          <p:nvPr/>
        </p:nvGraphicFramePr>
        <p:xfrm>
          <a:off x="6011863" y="2060575"/>
          <a:ext cx="2819400" cy="1193800"/>
        </p:xfrm>
        <a:graphic>
          <a:graphicData uri="http://schemas.openxmlformats.org/presentationml/2006/ole">
            <mc:AlternateContent xmlns:mc="http://schemas.openxmlformats.org/markup-compatibility/2006">
              <mc:Choice xmlns:v="urn:schemas-microsoft-com:vml" Requires="v">
                <p:oleObj spid="_x0000_s87103" name="Equation" r:id="rId9" imgW="2806700" imgH="1193800" progId="Equation.3">
                  <p:embed/>
                </p:oleObj>
              </mc:Choice>
              <mc:Fallback>
                <p:oleObj name="Equation" r:id="rId9" imgW="2806700" imgH="1193800" progId="Equation.3">
                  <p:embed/>
                  <p:pic>
                    <p:nvPicPr>
                      <p:cNvPr id="4301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1863" y="2060575"/>
                        <a:ext cx="2819400" cy="1193800"/>
                      </a:xfrm>
                      <a:prstGeom prst="rect">
                        <a:avLst/>
                      </a:prstGeom>
                      <a:solidFill>
                        <a:schemeClr val="accent4">
                          <a:lumMod val="60000"/>
                          <a:lumOff val="40000"/>
                        </a:schemeClr>
                      </a:solidFill>
                      <a:ln>
                        <a:noFill/>
                      </a:ln>
                      <a:effectLst/>
                    </p:spPr>
                  </p:pic>
                </p:oleObj>
              </mc:Fallback>
            </mc:AlternateContent>
          </a:graphicData>
        </a:graphic>
      </p:graphicFrame>
      <p:pic>
        <p:nvPicPr>
          <p:cNvPr id="2" name="59297506">
            <a:hlinkClick r:id="" action="ppaction://media"/>
            <a:extLst>
              <a:ext uri="{FF2B5EF4-FFF2-40B4-BE49-F238E27FC236}">
                <a16:creationId xmlns:a16="http://schemas.microsoft.com/office/drawing/2014/main" id="{E2262814-70B5-4548-AA57-40EB9CFD7539}"/>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131175" y="58705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7045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49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A2C7C1C-CD10-44CF-A933-28275345FA08}" type="slidenum">
              <a:rPr lang="en-GB" smtClean="0"/>
              <a:pPr eaLnBrk="1" hangingPunct="1"/>
              <a:t>15</a:t>
            </a:fld>
            <a:endParaRPr lang="en-GB"/>
          </a:p>
        </p:txBody>
      </p:sp>
      <p:sp>
        <p:nvSpPr>
          <p:cNvPr id="44035" name="Rectangle 2"/>
          <p:cNvSpPr>
            <a:spLocks noGrp="1" noChangeArrowheads="1"/>
          </p:cNvSpPr>
          <p:nvPr>
            <p:ph type="title"/>
          </p:nvPr>
        </p:nvSpPr>
        <p:spPr>
          <a:xfrm>
            <a:off x="546517" y="502915"/>
            <a:ext cx="8229600" cy="615950"/>
          </a:xfrm>
        </p:spPr>
        <p:txBody>
          <a:bodyPr/>
          <a:lstStyle/>
          <a:p>
            <a:pPr eaLnBrk="1" hangingPunct="1"/>
            <a:r>
              <a:rPr lang="en-GB" dirty="0">
                <a:solidFill>
                  <a:srgbClr val="FF9900"/>
                </a:solidFill>
              </a:rPr>
              <a:t>Evaluation of convolution</a:t>
            </a:r>
          </a:p>
        </p:txBody>
      </p:sp>
      <p:sp>
        <p:nvSpPr>
          <p:cNvPr id="44036" name="Rectangle 3"/>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403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6744" y="2158628"/>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Text Box 5"/>
          <p:cNvSpPr txBox="1">
            <a:spLocks noChangeArrowheads="1"/>
          </p:cNvSpPr>
          <p:nvPr/>
        </p:nvSpPr>
        <p:spPr bwMode="auto">
          <a:xfrm>
            <a:off x="4648200" y="2057400"/>
            <a:ext cx="2819400" cy="457200"/>
          </a:xfrm>
          <a:prstGeom prst="rect">
            <a:avLst/>
          </a:prstGeom>
          <a:solidFill>
            <a:schemeClr val="accent4">
              <a:lumMod val="60000"/>
              <a:lumOff val="40000"/>
            </a:schemeClr>
          </a:solidFill>
          <a:ln>
            <a:noFill/>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sz="2400"/>
              <a:t>When n = 1,</a:t>
            </a:r>
          </a:p>
        </p:txBody>
      </p:sp>
      <p:sp>
        <p:nvSpPr>
          <p:cNvPr id="44039" name="Rectangle 6"/>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graphicFrame>
        <p:nvGraphicFramePr>
          <p:cNvPr id="44040" name="Object 8"/>
          <p:cNvGraphicFramePr>
            <a:graphicFrameLocks noChangeAspect="1"/>
          </p:cNvGraphicFramePr>
          <p:nvPr/>
        </p:nvGraphicFramePr>
        <p:xfrm>
          <a:off x="4648200" y="2514600"/>
          <a:ext cx="2819400" cy="1193800"/>
        </p:xfrm>
        <a:graphic>
          <a:graphicData uri="http://schemas.openxmlformats.org/presentationml/2006/ole">
            <mc:AlternateContent xmlns:mc="http://schemas.openxmlformats.org/markup-compatibility/2006">
              <mc:Choice xmlns:v="urn:schemas-microsoft-com:vml" Requires="v">
                <p:oleObj spid="_x0000_s88126" name="Equation" r:id="rId8" imgW="2679700" imgH="1193800" progId="Equation.3">
                  <p:embed/>
                </p:oleObj>
              </mc:Choice>
              <mc:Fallback>
                <p:oleObj name="Equation" r:id="rId8" imgW="2679700" imgH="1193800" progId="Equation.3">
                  <p:embed/>
                  <p:pic>
                    <p:nvPicPr>
                      <p:cNvPr id="4404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2514600"/>
                        <a:ext cx="2819400" cy="1193800"/>
                      </a:xfrm>
                      <a:prstGeom prst="rect">
                        <a:avLst/>
                      </a:prstGeom>
                      <a:solidFill>
                        <a:schemeClr val="accent4">
                          <a:lumMod val="60000"/>
                          <a:lumOff val="40000"/>
                        </a:schemeClr>
                      </a:solidFill>
                      <a:ln>
                        <a:noFill/>
                      </a:ln>
                      <a:effectLst/>
                    </p:spPr>
                  </p:pic>
                </p:oleObj>
              </mc:Fallback>
            </mc:AlternateContent>
          </a:graphicData>
        </a:graphic>
      </p:graphicFrame>
      <p:sp>
        <p:nvSpPr>
          <p:cNvPr id="44041" name="Rectangle 10"/>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4042"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2672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7515">
            <a:hlinkClick r:id="" action="ppaction://media"/>
            <a:extLst>
              <a:ext uri="{FF2B5EF4-FFF2-40B4-BE49-F238E27FC236}">
                <a16:creationId xmlns:a16="http://schemas.microsoft.com/office/drawing/2014/main" id="{0F9CFD68-3E31-45C5-BD49-23B368FAB3E1}"/>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042275" y="60991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65264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2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56E0180-09DC-4490-9A2D-DE35F0D6991D}" type="slidenum">
              <a:rPr lang="en-GB" smtClean="0"/>
              <a:pPr eaLnBrk="1" hangingPunct="1"/>
              <a:t>16</a:t>
            </a:fld>
            <a:endParaRPr lang="en-GB"/>
          </a:p>
        </p:txBody>
      </p:sp>
      <p:sp>
        <p:nvSpPr>
          <p:cNvPr id="45059" name="Rectangle 2"/>
          <p:cNvSpPr>
            <a:spLocks noGrp="1" noChangeArrowheads="1"/>
          </p:cNvSpPr>
          <p:nvPr>
            <p:ph type="title"/>
          </p:nvPr>
        </p:nvSpPr>
        <p:spPr>
          <a:xfrm>
            <a:off x="457200" y="801688"/>
            <a:ext cx="8229600" cy="615950"/>
          </a:xfrm>
        </p:spPr>
        <p:txBody>
          <a:bodyPr/>
          <a:lstStyle/>
          <a:p>
            <a:pPr eaLnBrk="1" hangingPunct="1"/>
            <a:r>
              <a:rPr lang="en-GB">
                <a:solidFill>
                  <a:srgbClr val="FF9900"/>
                </a:solidFill>
              </a:rPr>
              <a:t>Evaluation of convolution</a:t>
            </a:r>
          </a:p>
        </p:txBody>
      </p:sp>
      <p:sp>
        <p:nvSpPr>
          <p:cNvPr id="45060" name="Rectangle 3"/>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506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1336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5"/>
          <p:cNvSpPr txBox="1">
            <a:spLocks noChangeArrowheads="1"/>
          </p:cNvSpPr>
          <p:nvPr/>
        </p:nvSpPr>
        <p:spPr bwMode="auto">
          <a:xfrm>
            <a:off x="4419600" y="2057400"/>
            <a:ext cx="3276600" cy="457200"/>
          </a:xfrm>
          <a:prstGeom prst="rect">
            <a:avLst/>
          </a:prstGeom>
          <a:solidFill>
            <a:schemeClr val="accent4">
              <a:lumMod val="60000"/>
              <a:lumOff val="40000"/>
            </a:schemeClr>
          </a:solidFill>
          <a:ln>
            <a:noFill/>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sz="2400"/>
              <a:t>When n = 2,</a:t>
            </a:r>
          </a:p>
        </p:txBody>
      </p:sp>
      <p:sp>
        <p:nvSpPr>
          <p:cNvPr id="45063" name="Rectangle 6"/>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graphicFrame>
        <p:nvGraphicFramePr>
          <p:cNvPr id="45064" name="Object 7"/>
          <p:cNvGraphicFramePr>
            <a:graphicFrameLocks noChangeAspect="1"/>
          </p:cNvGraphicFramePr>
          <p:nvPr/>
        </p:nvGraphicFramePr>
        <p:xfrm>
          <a:off x="4421188" y="2514600"/>
          <a:ext cx="3273425" cy="1193800"/>
        </p:xfrm>
        <a:graphic>
          <a:graphicData uri="http://schemas.openxmlformats.org/presentationml/2006/ole">
            <mc:AlternateContent xmlns:mc="http://schemas.openxmlformats.org/markup-compatibility/2006">
              <mc:Choice xmlns:v="urn:schemas-microsoft-com:vml" Requires="v">
                <p:oleObj spid="_x0000_s89150" name="Equation" r:id="rId8" imgW="3111500" imgH="1193800" progId="Equation.3">
                  <p:embed/>
                </p:oleObj>
              </mc:Choice>
              <mc:Fallback>
                <p:oleObj name="Equation" r:id="rId8" imgW="3111500" imgH="1193800" progId="Equation.3">
                  <p:embed/>
                  <p:pic>
                    <p:nvPicPr>
                      <p:cNvPr id="4506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1188" y="2514600"/>
                        <a:ext cx="3273425" cy="1193800"/>
                      </a:xfrm>
                      <a:prstGeom prst="rect">
                        <a:avLst/>
                      </a:prstGeom>
                      <a:solidFill>
                        <a:schemeClr val="accent4">
                          <a:lumMod val="60000"/>
                          <a:lumOff val="40000"/>
                        </a:schemeClr>
                      </a:solidFill>
                      <a:ln>
                        <a:noFill/>
                      </a:ln>
                      <a:effectLst/>
                    </p:spPr>
                  </p:pic>
                </p:oleObj>
              </mc:Fallback>
            </mc:AlternateContent>
          </a:graphicData>
        </a:graphic>
      </p:graphicFrame>
      <p:sp>
        <p:nvSpPr>
          <p:cNvPr id="45065" name="Rectangle 8"/>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5066" name="Rectangle 11"/>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5067"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2672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7529">
            <a:hlinkClick r:id="" action="ppaction://media"/>
            <a:extLst>
              <a:ext uri="{FF2B5EF4-FFF2-40B4-BE49-F238E27FC236}">
                <a16:creationId xmlns:a16="http://schemas.microsoft.com/office/drawing/2014/main" id="{B7BA0CB4-0582-470B-A8C5-6BBB3220D2EE}"/>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372475" y="5984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13641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75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A71405B-2BF0-4A14-8381-91A73FA74CF7}" type="slidenum">
              <a:rPr lang="en-GB" smtClean="0"/>
              <a:pPr eaLnBrk="1" hangingPunct="1"/>
              <a:t>17</a:t>
            </a:fld>
            <a:endParaRPr lang="en-GB"/>
          </a:p>
        </p:txBody>
      </p:sp>
      <p:sp>
        <p:nvSpPr>
          <p:cNvPr id="46083" name="Rectangle 2"/>
          <p:cNvSpPr>
            <a:spLocks noGrp="1" noChangeArrowheads="1"/>
          </p:cNvSpPr>
          <p:nvPr>
            <p:ph type="title"/>
          </p:nvPr>
        </p:nvSpPr>
        <p:spPr>
          <a:xfrm>
            <a:off x="457200" y="476672"/>
            <a:ext cx="8229600" cy="615950"/>
          </a:xfrm>
        </p:spPr>
        <p:txBody>
          <a:bodyPr/>
          <a:lstStyle/>
          <a:p>
            <a:pPr eaLnBrk="1" hangingPunct="1"/>
            <a:r>
              <a:rPr lang="en-GB" dirty="0">
                <a:solidFill>
                  <a:srgbClr val="FF9900"/>
                </a:solidFill>
              </a:rPr>
              <a:t>Evaluation of convolution</a:t>
            </a:r>
          </a:p>
        </p:txBody>
      </p:sp>
      <p:sp>
        <p:nvSpPr>
          <p:cNvPr id="46084" name="Rectangle 3"/>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608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1336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5"/>
          <p:cNvSpPr txBox="1">
            <a:spLocks noChangeArrowheads="1"/>
          </p:cNvSpPr>
          <p:nvPr/>
        </p:nvSpPr>
        <p:spPr bwMode="auto">
          <a:xfrm>
            <a:off x="4572000" y="2057400"/>
            <a:ext cx="2971800" cy="457200"/>
          </a:xfrm>
          <a:prstGeom prst="rect">
            <a:avLst/>
          </a:prstGeom>
          <a:solidFill>
            <a:schemeClr val="accent4">
              <a:lumMod val="60000"/>
              <a:lumOff val="40000"/>
            </a:schemeClr>
          </a:solidFill>
          <a:ln>
            <a:noFill/>
          </a:ln>
          <a:effec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sz="2400"/>
              <a:t>When n = 3,</a:t>
            </a:r>
          </a:p>
        </p:txBody>
      </p:sp>
      <p:sp>
        <p:nvSpPr>
          <p:cNvPr id="46087" name="Rectangle 6"/>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graphicFrame>
        <p:nvGraphicFramePr>
          <p:cNvPr id="46088" name="Object 7"/>
          <p:cNvGraphicFramePr>
            <a:graphicFrameLocks noChangeAspect="1"/>
          </p:cNvGraphicFramePr>
          <p:nvPr/>
        </p:nvGraphicFramePr>
        <p:xfrm>
          <a:off x="4572000" y="2514600"/>
          <a:ext cx="2971800" cy="1193800"/>
        </p:xfrm>
        <a:graphic>
          <a:graphicData uri="http://schemas.openxmlformats.org/presentationml/2006/ole">
            <mc:AlternateContent xmlns:mc="http://schemas.openxmlformats.org/markup-compatibility/2006">
              <mc:Choice xmlns:v="urn:schemas-microsoft-com:vml" Requires="v">
                <p:oleObj spid="_x0000_s90174" name="Equation" r:id="rId8" imgW="2806700" imgH="1193800" progId="Equation.3">
                  <p:embed/>
                </p:oleObj>
              </mc:Choice>
              <mc:Fallback>
                <p:oleObj name="Equation" r:id="rId8" imgW="2806700" imgH="1193800" progId="Equation.3">
                  <p:embed/>
                  <p:pic>
                    <p:nvPicPr>
                      <p:cNvPr id="46088"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514600"/>
                        <a:ext cx="2971800" cy="1193800"/>
                      </a:xfrm>
                      <a:prstGeom prst="rect">
                        <a:avLst/>
                      </a:prstGeom>
                      <a:solidFill>
                        <a:schemeClr val="accent4">
                          <a:lumMod val="60000"/>
                          <a:lumOff val="40000"/>
                        </a:schemeClr>
                      </a:solidFill>
                      <a:ln>
                        <a:noFill/>
                      </a:ln>
                      <a:effectLst/>
                    </p:spPr>
                  </p:pic>
                </p:oleObj>
              </mc:Fallback>
            </mc:AlternateContent>
          </a:graphicData>
        </a:graphic>
      </p:graphicFrame>
      <p:sp>
        <p:nvSpPr>
          <p:cNvPr id="46089" name="Rectangle 8"/>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6090" name="Rectangle 9"/>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6091" name="Rectangle 12"/>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6092"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2672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7538">
            <a:hlinkClick r:id="" action="ppaction://media"/>
            <a:extLst>
              <a:ext uri="{FF2B5EF4-FFF2-40B4-BE49-F238E27FC236}">
                <a16:creationId xmlns:a16="http://schemas.microsoft.com/office/drawing/2014/main" id="{AFC1CD28-74E4-4B7F-B026-40453B9656FB}"/>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270875" y="59340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40547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7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D6BC4B1-55CC-4DB4-9FBC-99F0D792A46B}" type="slidenum">
              <a:rPr lang="en-GB" smtClean="0"/>
              <a:pPr eaLnBrk="1" hangingPunct="1"/>
              <a:t>18</a:t>
            </a:fld>
            <a:endParaRPr lang="en-GB"/>
          </a:p>
        </p:txBody>
      </p:sp>
      <p:sp>
        <p:nvSpPr>
          <p:cNvPr id="47107" name="Rectangle 2"/>
          <p:cNvSpPr>
            <a:spLocks noGrp="1" noChangeArrowheads="1"/>
          </p:cNvSpPr>
          <p:nvPr>
            <p:ph type="title"/>
          </p:nvPr>
        </p:nvSpPr>
        <p:spPr>
          <a:xfrm>
            <a:off x="457200" y="404664"/>
            <a:ext cx="8229600" cy="615950"/>
          </a:xfrm>
        </p:spPr>
        <p:txBody>
          <a:bodyPr/>
          <a:lstStyle/>
          <a:p>
            <a:pPr eaLnBrk="1" hangingPunct="1"/>
            <a:r>
              <a:rPr lang="en-GB" dirty="0">
                <a:solidFill>
                  <a:srgbClr val="FF9900"/>
                </a:solidFill>
              </a:rPr>
              <a:t>Evaluation of convolution</a:t>
            </a:r>
          </a:p>
        </p:txBody>
      </p:sp>
      <p:sp>
        <p:nvSpPr>
          <p:cNvPr id="47108" name="Rectangle 3"/>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710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21336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5"/>
          <p:cNvSpPr txBox="1">
            <a:spLocks noChangeArrowheads="1"/>
          </p:cNvSpPr>
          <p:nvPr/>
        </p:nvSpPr>
        <p:spPr bwMode="auto">
          <a:xfrm>
            <a:off x="4572000" y="2057400"/>
            <a:ext cx="2971800" cy="4572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sz="2400"/>
              <a:t>When n = 4,</a:t>
            </a:r>
          </a:p>
        </p:txBody>
      </p:sp>
      <p:sp>
        <p:nvSpPr>
          <p:cNvPr id="47111" name="Rectangle 6"/>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graphicFrame>
        <p:nvGraphicFramePr>
          <p:cNvPr id="47112" name="Object 7"/>
          <p:cNvGraphicFramePr>
            <a:graphicFrameLocks noChangeAspect="1"/>
          </p:cNvGraphicFramePr>
          <p:nvPr/>
        </p:nvGraphicFramePr>
        <p:xfrm>
          <a:off x="4572000" y="2514600"/>
          <a:ext cx="2971800" cy="1193800"/>
        </p:xfrm>
        <a:graphic>
          <a:graphicData uri="http://schemas.openxmlformats.org/presentationml/2006/ole">
            <mc:AlternateContent xmlns:mc="http://schemas.openxmlformats.org/markup-compatibility/2006">
              <mc:Choice xmlns:v="urn:schemas-microsoft-com:vml" Requires="v">
                <p:oleObj spid="_x0000_s91198" name="Equation" r:id="rId8" imgW="2819400" imgH="1193800" progId="Equation.3">
                  <p:embed/>
                </p:oleObj>
              </mc:Choice>
              <mc:Fallback>
                <p:oleObj name="Equation" r:id="rId8" imgW="2819400" imgH="1193800" progId="Equation.3">
                  <p:embed/>
                  <p:pic>
                    <p:nvPicPr>
                      <p:cNvPr id="4711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2514600"/>
                        <a:ext cx="2971800" cy="11938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3" name="Rectangle 8"/>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7114" name="Rectangle 9"/>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7115" name="Rectangle 10"/>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47116" name="Rectangle 13"/>
          <p:cNvSpPr>
            <a:spLocks noChangeArrowheads="1"/>
          </p:cNvSpPr>
          <p:nvPr/>
        </p:nvSpPr>
        <p:spPr bwMode="auto">
          <a:xfrm>
            <a:off x="182880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7117"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4267200"/>
            <a:ext cx="6586538"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7546">
            <a:hlinkClick r:id="" action="ppaction://media"/>
            <a:extLst>
              <a:ext uri="{FF2B5EF4-FFF2-40B4-BE49-F238E27FC236}">
                <a16:creationId xmlns:a16="http://schemas.microsoft.com/office/drawing/2014/main" id="{CBAE90F7-6FB5-4EE0-A48B-AF54B703ADB3}"/>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296275" y="60864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1358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94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DFE6B57-0FAF-45E1-B98D-8AA16E87486F}" type="slidenum">
              <a:rPr lang="en-GB" smtClean="0"/>
              <a:pPr eaLnBrk="1" hangingPunct="1"/>
              <a:t>19</a:t>
            </a:fld>
            <a:endParaRPr lang="en-GB"/>
          </a:p>
        </p:txBody>
      </p:sp>
      <p:sp>
        <p:nvSpPr>
          <p:cNvPr id="48131" name="Rectangle 2"/>
          <p:cNvSpPr>
            <a:spLocks noGrp="1" noChangeArrowheads="1"/>
          </p:cNvSpPr>
          <p:nvPr>
            <p:ph type="title"/>
          </p:nvPr>
        </p:nvSpPr>
        <p:spPr>
          <a:xfrm>
            <a:off x="467544" y="476672"/>
            <a:ext cx="8229600" cy="615950"/>
          </a:xfrm>
        </p:spPr>
        <p:txBody>
          <a:bodyPr/>
          <a:lstStyle/>
          <a:p>
            <a:pPr eaLnBrk="1" hangingPunct="1"/>
            <a:r>
              <a:rPr lang="en-GB" dirty="0">
                <a:solidFill>
                  <a:srgbClr val="FF9900"/>
                </a:solidFill>
              </a:rPr>
              <a:t>Evaluation of convolution</a:t>
            </a:r>
          </a:p>
        </p:txBody>
      </p:sp>
      <p:sp>
        <p:nvSpPr>
          <p:cNvPr id="48132" name="Rectangle 3"/>
          <p:cNvSpPr>
            <a:spLocks noGrp="1" noChangeArrowheads="1"/>
          </p:cNvSpPr>
          <p:nvPr>
            <p:ph type="body" idx="1"/>
          </p:nvPr>
        </p:nvSpPr>
        <p:spPr>
          <a:xfrm>
            <a:off x="457200" y="1600200"/>
            <a:ext cx="8229600" cy="587375"/>
          </a:xfrm>
        </p:spPr>
        <p:txBody>
          <a:bodyPr/>
          <a:lstStyle/>
          <a:p>
            <a:pPr eaLnBrk="1" hangingPunct="1">
              <a:buFontTx/>
              <a:buNone/>
            </a:pPr>
            <a:r>
              <a:rPr lang="en-GB" dirty="0"/>
              <a:t>	</a:t>
            </a:r>
            <a:r>
              <a:rPr lang="en-GB" dirty="0">
                <a:solidFill>
                  <a:schemeClr val="accent1">
                    <a:lumMod val="75000"/>
                  </a:schemeClr>
                </a:solidFill>
              </a:rPr>
              <a:t>Hence, the output, y(n), is:</a:t>
            </a:r>
          </a:p>
        </p:txBody>
      </p:sp>
      <p:sp>
        <p:nvSpPr>
          <p:cNvPr id="48133" name="Rectangle 5"/>
          <p:cNvSpPr>
            <a:spLocks noChangeArrowheads="1"/>
          </p:cNvSpPr>
          <p:nvPr/>
        </p:nvSpPr>
        <p:spPr bwMode="auto">
          <a:xfrm>
            <a:off x="2105025"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pic>
        <p:nvPicPr>
          <p:cNvPr id="4813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048000"/>
            <a:ext cx="49339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59297563">
            <a:hlinkClick r:id="" action="ppaction://media"/>
            <a:extLst>
              <a:ext uri="{FF2B5EF4-FFF2-40B4-BE49-F238E27FC236}">
                <a16:creationId xmlns:a16="http://schemas.microsoft.com/office/drawing/2014/main" id="{5F13C039-75A1-407A-816F-A58CEBEE18BC}"/>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232775" y="6111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9754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5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4D4CB2-4D08-4601-B2C4-5D540F9A9352}" type="slidenum">
              <a:rPr lang="en-GB" smtClean="0"/>
              <a:pPr eaLnBrk="1" hangingPunct="1"/>
              <a:t>2</a:t>
            </a:fld>
            <a:endParaRPr lang="en-GB"/>
          </a:p>
        </p:txBody>
      </p:sp>
      <p:sp>
        <p:nvSpPr>
          <p:cNvPr id="14339" name="Rectangle 2"/>
          <p:cNvSpPr>
            <a:spLocks noGrp="1" noChangeArrowheads="1"/>
          </p:cNvSpPr>
          <p:nvPr>
            <p:ph type="title"/>
          </p:nvPr>
        </p:nvSpPr>
        <p:spPr/>
        <p:txBody>
          <a:bodyPr/>
          <a:lstStyle/>
          <a:p>
            <a:pPr eaLnBrk="1" hangingPunct="1"/>
            <a:r>
              <a:rPr lang="en-US" sz="3200" b="1" dirty="0">
                <a:latin typeface="Times New Roman" panose="02020603050405020304" pitchFamily="18" charset="0"/>
                <a:cs typeface="Times New Roman" panose="02020603050405020304" pitchFamily="18" charset="0"/>
              </a:rPr>
              <a:t>Understand the analytical tools used in time-domain analysis of digital systems.</a:t>
            </a:r>
            <a:endParaRPr lang="en-GB" sz="3200" dirty="0">
              <a:latin typeface="Times New Roman" panose="02020603050405020304" pitchFamily="18" charset="0"/>
              <a:cs typeface="Times New Roman" panose="02020603050405020304" pitchFamily="18" charset="0"/>
            </a:endParaRPr>
          </a:p>
        </p:txBody>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0000FF"/>
                </a:solidFill>
              </a14:hiddenFill>
            </a:ext>
          </a:extLst>
        </p:spPr>
        <p:txBody>
          <a:bodyPr/>
          <a:lstStyle/>
          <a:p>
            <a:pPr eaLnBrk="1" hangingPunct="1">
              <a:buFontTx/>
              <a:buNone/>
            </a:pPr>
            <a:r>
              <a:rPr lang="en-GB" sz="3000" dirty="0">
                <a:latin typeface="Arial" panose="020B0604020202020204" pitchFamily="34" charset="0"/>
                <a:cs typeface="Arial" panose="020B0604020202020204" pitchFamily="34" charset="0"/>
              </a:rPr>
              <a:t>At the end of this chapter, students should: </a:t>
            </a:r>
          </a:p>
          <a:p>
            <a:pPr eaLnBrk="1" hangingPunct="1"/>
            <a:r>
              <a:rPr lang="en-US" sz="3000" dirty="0"/>
              <a:t>Deduce how impulse response can be obtained in a digital system.</a:t>
            </a:r>
            <a:endParaRPr lang="en-GB" sz="3000" dirty="0"/>
          </a:p>
          <a:p>
            <a:pPr eaLnBrk="1" hangingPunct="1"/>
            <a:r>
              <a:rPr lang="en-GB" sz="3000" dirty="0"/>
              <a:t>Define discrete linear convolution and explain its properties.</a:t>
            </a:r>
            <a:endParaRPr lang="en-GB" sz="30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pPr eaLnBrk="1" hangingPunct="1">
              <a:buFontTx/>
              <a:buNone/>
            </a:pPr>
            <a:endParaRPr lang="en-GB" sz="2800" dirty="0">
              <a:latin typeface="Arial" panose="020B0604020202020204" pitchFamily="34" charset="0"/>
              <a:cs typeface="Arial" panose="020B0604020202020204" pitchFamily="34" charset="0"/>
            </a:endParaRPr>
          </a:p>
          <a:p>
            <a:pPr eaLnBrk="1" hangingPunct="1"/>
            <a:endParaRPr lang="en-GB" sz="2800" dirty="0">
              <a:latin typeface="Arial" panose="020B0604020202020204" pitchFamily="34" charset="0"/>
              <a:cs typeface="Arial" panose="020B0604020202020204" pitchFamily="34" charset="0"/>
            </a:endParaRPr>
          </a:p>
          <a:p>
            <a:pPr eaLnBrk="1" hangingPunct="1">
              <a:buFontTx/>
              <a:buNone/>
            </a:pPr>
            <a:endParaRPr lang="en-GB" sz="2800" dirty="0">
              <a:latin typeface="Arial" panose="020B0604020202020204" pitchFamily="34" charset="0"/>
              <a:cs typeface="Arial" panose="020B0604020202020204" pitchFamily="34" charset="0"/>
            </a:endParaRPr>
          </a:p>
        </p:txBody>
      </p:sp>
      <p:pic>
        <p:nvPicPr>
          <p:cNvPr id="2" name="59296078">
            <a:hlinkClick r:id="" action="ppaction://media"/>
            <a:extLst>
              <a:ext uri="{FF2B5EF4-FFF2-40B4-BE49-F238E27FC236}">
                <a16:creationId xmlns:a16="http://schemas.microsoft.com/office/drawing/2014/main" id="{8CFB9F78-3DBF-4C28-9ACA-5CA7D652B70B}"/>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296275" y="5984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393576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70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2F532A1-1465-4AC6-AC7A-F6ADAA5C4D93}" type="slidenum">
              <a:rPr lang="en-GB" smtClean="0"/>
              <a:pPr eaLnBrk="1" hangingPunct="1"/>
              <a:t>20</a:t>
            </a:fld>
            <a:endParaRPr lang="en-GB"/>
          </a:p>
        </p:txBody>
      </p:sp>
      <p:sp>
        <p:nvSpPr>
          <p:cNvPr id="49155" name="Rectangle 2"/>
          <p:cNvSpPr>
            <a:spLocks noGrp="1" noChangeArrowheads="1"/>
          </p:cNvSpPr>
          <p:nvPr>
            <p:ph type="title"/>
          </p:nvPr>
        </p:nvSpPr>
        <p:spPr>
          <a:xfrm>
            <a:off x="467544" y="476672"/>
            <a:ext cx="8229600" cy="615950"/>
          </a:xfrm>
        </p:spPr>
        <p:txBody>
          <a:bodyPr/>
          <a:lstStyle/>
          <a:p>
            <a:pPr eaLnBrk="1" hangingPunct="1"/>
            <a:r>
              <a:rPr lang="en-GB" dirty="0">
                <a:solidFill>
                  <a:srgbClr val="FF9900"/>
                </a:solidFill>
              </a:rPr>
              <a:t>Evaluation of convolution</a:t>
            </a:r>
          </a:p>
        </p:txBody>
      </p:sp>
      <p:sp>
        <p:nvSpPr>
          <p:cNvPr id="54275" name="Rectangle 3"/>
          <p:cNvSpPr>
            <a:spLocks noGrp="1" noChangeArrowheads="1"/>
          </p:cNvSpPr>
          <p:nvPr>
            <p:ph type="body" idx="1"/>
          </p:nvPr>
        </p:nvSpPr>
        <p:spPr>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9900"/>
                </a:solidFill>
                <a:miter lim="800000"/>
                <a:headEnd/>
                <a:tailEnd/>
              </a14:hiddenLine>
            </a:ext>
          </a:extLst>
        </p:spPr>
        <p:txBody>
          <a:bodyPr/>
          <a:lstStyle/>
          <a:p>
            <a:pPr eaLnBrk="1" hangingPunct="1">
              <a:lnSpc>
                <a:spcPct val="90000"/>
              </a:lnSpc>
              <a:tabLst>
                <a:tab pos="1616075" algn="l"/>
              </a:tabLst>
            </a:pPr>
            <a:r>
              <a:rPr lang="en-GB" dirty="0">
                <a:solidFill>
                  <a:schemeClr val="accent1">
                    <a:lumMod val="75000"/>
                  </a:schemeClr>
                </a:solidFill>
                <a:cs typeface="Times New Roman" pitchFamily="18" charset="0"/>
              </a:rPr>
              <a:t>The length of the sequence y(n) is not equal to length of x(n) or h(n). </a:t>
            </a:r>
          </a:p>
          <a:p>
            <a:pPr eaLnBrk="1" hangingPunct="1">
              <a:lnSpc>
                <a:spcPct val="90000"/>
              </a:lnSpc>
              <a:buFontTx/>
              <a:buNone/>
              <a:tabLst>
                <a:tab pos="1616075" algn="l"/>
              </a:tabLst>
            </a:pPr>
            <a:endParaRPr lang="en-GB" dirty="0">
              <a:cs typeface="Times New Roman" pitchFamily="18" charset="0"/>
            </a:endParaRPr>
          </a:p>
          <a:p>
            <a:pPr eaLnBrk="1" hangingPunct="1">
              <a:lnSpc>
                <a:spcPct val="90000"/>
              </a:lnSpc>
              <a:tabLst>
                <a:tab pos="1616075" algn="l"/>
              </a:tabLst>
            </a:pPr>
            <a:r>
              <a:rPr lang="en-GB" dirty="0">
                <a:cs typeface="Times New Roman" pitchFamily="18" charset="0"/>
              </a:rPr>
              <a:t> </a:t>
            </a:r>
            <a:r>
              <a:rPr lang="en-GB" dirty="0">
                <a:solidFill>
                  <a:schemeClr val="accent2">
                    <a:lumMod val="75000"/>
                  </a:schemeClr>
                </a:solidFill>
                <a:cs typeface="Times New Roman" pitchFamily="18" charset="0"/>
              </a:rPr>
              <a:t>if</a:t>
            </a:r>
            <a:r>
              <a:rPr lang="en-GB" dirty="0">
                <a:cs typeface="Times New Roman" pitchFamily="18" charset="0"/>
              </a:rPr>
              <a:t> </a:t>
            </a:r>
            <a:r>
              <a:rPr lang="en-GB" dirty="0" err="1">
                <a:solidFill>
                  <a:schemeClr val="accent1">
                    <a:lumMod val="75000"/>
                  </a:schemeClr>
                </a:solidFill>
                <a:cs typeface="Times New Roman" pitchFamily="18" charset="0"/>
              </a:rPr>
              <a:t>N</a:t>
            </a:r>
            <a:r>
              <a:rPr lang="en-GB" baseline="-30000" dirty="0" err="1">
                <a:solidFill>
                  <a:schemeClr val="accent1">
                    <a:lumMod val="75000"/>
                  </a:schemeClr>
                </a:solidFill>
                <a:cs typeface="Times New Roman" pitchFamily="18" charset="0"/>
              </a:rPr>
              <a:t>y</a:t>
            </a:r>
            <a:r>
              <a:rPr lang="en-GB" dirty="0">
                <a:solidFill>
                  <a:schemeClr val="accent1">
                    <a:lumMod val="75000"/>
                  </a:schemeClr>
                </a:solidFill>
                <a:cs typeface="Times New Roman" pitchFamily="18" charset="0"/>
              </a:rPr>
              <a:t> is the length of y(n) </a:t>
            </a:r>
          </a:p>
          <a:p>
            <a:pPr eaLnBrk="1" hangingPunct="1">
              <a:lnSpc>
                <a:spcPct val="90000"/>
              </a:lnSpc>
              <a:buFontTx/>
              <a:buNone/>
              <a:tabLst>
                <a:tab pos="1616075" algn="l"/>
              </a:tabLst>
            </a:pPr>
            <a:r>
              <a:rPr lang="en-GB" dirty="0">
                <a:solidFill>
                  <a:schemeClr val="accent1">
                    <a:lumMod val="75000"/>
                  </a:schemeClr>
                </a:solidFill>
                <a:cs typeface="Times New Roman" pitchFamily="18" charset="0"/>
              </a:rPr>
              <a:t>	    </a:t>
            </a:r>
            <a:r>
              <a:rPr lang="en-GB" dirty="0" err="1">
                <a:solidFill>
                  <a:schemeClr val="accent1">
                    <a:lumMod val="75000"/>
                  </a:schemeClr>
                </a:solidFill>
                <a:cs typeface="Times New Roman" pitchFamily="18" charset="0"/>
              </a:rPr>
              <a:t>N</a:t>
            </a:r>
            <a:r>
              <a:rPr lang="en-GB" baseline="-30000" dirty="0" err="1">
                <a:solidFill>
                  <a:schemeClr val="accent1">
                    <a:lumMod val="75000"/>
                  </a:schemeClr>
                </a:solidFill>
                <a:cs typeface="Times New Roman" pitchFamily="18" charset="0"/>
              </a:rPr>
              <a:t>x</a:t>
            </a:r>
            <a:r>
              <a:rPr lang="en-GB" dirty="0">
                <a:solidFill>
                  <a:schemeClr val="accent1">
                    <a:lumMod val="75000"/>
                  </a:schemeClr>
                </a:solidFill>
                <a:cs typeface="Times New Roman" pitchFamily="18" charset="0"/>
              </a:rPr>
              <a:t> is the length of x(n)</a:t>
            </a:r>
          </a:p>
          <a:p>
            <a:pPr eaLnBrk="1" hangingPunct="1">
              <a:lnSpc>
                <a:spcPct val="90000"/>
              </a:lnSpc>
              <a:buFontTx/>
              <a:buNone/>
              <a:tabLst>
                <a:tab pos="1616075" algn="l"/>
              </a:tabLst>
            </a:pPr>
            <a:r>
              <a:rPr lang="en-GB" dirty="0">
                <a:solidFill>
                  <a:schemeClr val="accent1">
                    <a:lumMod val="75000"/>
                  </a:schemeClr>
                </a:solidFill>
                <a:cs typeface="Times New Roman" pitchFamily="18" charset="0"/>
              </a:rPr>
              <a:t>       </a:t>
            </a:r>
            <a:r>
              <a:rPr lang="en-GB" dirty="0" err="1">
                <a:solidFill>
                  <a:schemeClr val="accent1">
                    <a:lumMod val="75000"/>
                  </a:schemeClr>
                </a:solidFill>
                <a:cs typeface="Times New Roman" pitchFamily="18" charset="0"/>
              </a:rPr>
              <a:t>N</a:t>
            </a:r>
            <a:r>
              <a:rPr lang="en-GB" baseline="-30000" dirty="0" err="1">
                <a:solidFill>
                  <a:schemeClr val="accent1">
                    <a:lumMod val="75000"/>
                  </a:schemeClr>
                </a:solidFill>
                <a:cs typeface="Times New Roman" pitchFamily="18" charset="0"/>
              </a:rPr>
              <a:t>h</a:t>
            </a:r>
            <a:r>
              <a:rPr lang="en-GB" dirty="0">
                <a:solidFill>
                  <a:schemeClr val="accent1">
                    <a:lumMod val="75000"/>
                  </a:schemeClr>
                </a:solidFill>
                <a:cs typeface="Times New Roman" pitchFamily="18" charset="0"/>
              </a:rPr>
              <a:t> is the length of h(n)</a:t>
            </a:r>
          </a:p>
          <a:p>
            <a:pPr eaLnBrk="1" hangingPunct="1">
              <a:lnSpc>
                <a:spcPct val="90000"/>
              </a:lnSpc>
              <a:buFontTx/>
              <a:buNone/>
              <a:tabLst>
                <a:tab pos="1616075" algn="l"/>
              </a:tabLst>
            </a:pPr>
            <a:r>
              <a:rPr lang="en-GB" dirty="0">
                <a:cs typeface="Times New Roman" pitchFamily="18" charset="0"/>
              </a:rPr>
              <a:t>	</a:t>
            </a:r>
          </a:p>
          <a:p>
            <a:pPr eaLnBrk="1" hangingPunct="1">
              <a:lnSpc>
                <a:spcPct val="90000"/>
              </a:lnSpc>
              <a:buFontTx/>
              <a:buNone/>
              <a:tabLst>
                <a:tab pos="1616075" algn="l"/>
              </a:tabLst>
            </a:pPr>
            <a:r>
              <a:rPr lang="en-GB" dirty="0">
                <a:solidFill>
                  <a:srgbClr val="CCFF33"/>
                </a:solidFill>
                <a:cs typeface="Times New Roman" pitchFamily="18" charset="0"/>
              </a:rPr>
              <a:t>    </a:t>
            </a:r>
            <a:r>
              <a:rPr lang="en-GB" dirty="0">
                <a:solidFill>
                  <a:schemeClr val="accent2">
                    <a:lumMod val="75000"/>
                  </a:schemeClr>
                </a:solidFill>
                <a:cs typeface="Times New Roman" pitchFamily="18" charset="0"/>
              </a:rPr>
              <a:t>then</a:t>
            </a:r>
            <a:r>
              <a:rPr lang="en-GB" dirty="0">
                <a:cs typeface="Times New Roman" pitchFamily="18" charset="0"/>
              </a:rPr>
              <a:t> </a:t>
            </a:r>
            <a:r>
              <a:rPr lang="en-GB" dirty="0" err="1">
                <a:solidFill>
                  <a:srgbClr val="FF0000"/>
                </a:solidFill>
                <a:cs typeface="Times New Roman" pitchFamily="18" charset="0"/>
              </a:rPr>
              <a:t>N</a:t>
            </a:r>
            <a:r>
              <a:rPr lang="en-GB" baseline="-30000" dirty="0" err="1">
                <a:solidFill>
                  <a:srgbClr val="FF0000"/>
                </a:solidFill>
                <a:cs typeface="Times New Roman" pitchFamily="18" charset="0"/>
              </a:rPr>
              <a:t>y</a:t>
            </a:r>
            <a:r>
              <a:rPr lang="en-GB" dirty="0">
                <a:solidFill>
                  <a:srgbClr val="FF0000"/>
                </a:solidFill>
                <a:cs typeface="Times New Roman" pitchFamily="18" charset="0"/>
              </a:rPr>
              <a:t> = </a:t>
            </a:r>
            <a:r>
              <a:rPr lang="en-GB" dirty="0" err="1">
                <a:solidFill>
                  <a:srgbClr val="FF0000"/>
                </a:solidFill>
                <a:cs typeface="Times New Roman" pitchFamily="18" charset="0"/>
              </a:rPr>
              <a:t>N</a:t>
            </a:r>
            <a:r>
              <a:rPr lang="en-GB" baseline="-30000" dirty="0" err="1">
                <a:solidFill>
                  <a:srgbClr val="FF0000"/>
                </a:solidFill>
                <a:cs typeface="Times New Roman" pitchFamily="18" charset="0"/>
              </a:rPr>
              <a:t>x</a:t>
            </a:r>
            <a:r>
              <a:rPr lang="en-GB" dirty="0">
                <a:solidFill>
                  <a:srgbClr val="FF0000"/>
                </a:solidFill>
                <a:cs typeface="Times New Roman" pitchFamily="18" charset="0"/>
              </a:rPr>
              <a:t> + </a:t>
            </a:r>
            <a:r>
              <a:rPr lang="en-GB" dirty="0" err="1">
                <a:solidFill>
                  <a:srgbClr val="FF0000"/>
                </a:solidFill>
                <a:cs typeface="Times New Roman" pitchFamily="18" charset="0"/>
              </a:rPr>
              <a:t>N</a:t>
            </a:r>
            <a:r>
              <a:rPr lang="en-GB" baseline="-30000" dirty="0" err="1">
                <a:solidFill>
                  <a:srgbClr val="FF0000"/>
                </a:solidFill>
                <a:cs typeface="Times New Roman" pitchFamily="18" charset="0"/>
              </a:rPr>
              <a:t>h</a:t>
            </a:r>
            <a:r>
              <a:rPr lang="en-GB" dirty="0">
                <a:solidFill>
                  <a:srgbClr val="FF0000"/>
                </a:solidFill>
                <a:cs typeface="Times New Roman" pitchFamily="18" charset="0"/>
              </a:rPr>
              <a:t> – 1. </a:t>
            </a:r>
          </a:p>
        </p:txBody>
      </p:sp>
      <p:pic>
        <p:nvPicPr>
          <p:cNvPr id="2" name="59297568">
            <a:hlinkClick r:id="" action="ppaction://media"/>
            <a:extLst>
              <a:ext uri="{FF2B5EF4-FFF2-40B4-BE49-F238E27FC236}">
                <a16:creationId xmlns:a16="http://schemas.microsoft.com/office/drawing/2014/main" id="{D6F32FF7-70EC-418D-8032-916C1A0A2B19}"/>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296275" y="60864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315776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0" dur="500"/>
                                        <p:tgtEl>
                                          <p:spTgt spid="54275">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3" dur="500"/>
                                        <p:tgtEl>
                                          <p:spTgt spid="54275">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16" dur="500"/>
                                        <p:tgtEl>
                                          <p:spTgt spid="54275">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19" dur="500"/>
                                        <p:tgtEl>
                                          <p:spTgt spid="54275">
                                            <p:txEl>
                                              <p:pRg st="5" end="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22" dur="500"/>
                                        <p:tgtEl>
                                          <p:spTgt spid="5427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mediacall" presetSubtype="0" fill="hold" nodeType="clickEffect">
                                  <p:stCondLst>
                                    <p:cond delay="0"/>
                                  </p:stCondLst>
                                  <p:childTnLst>
                                    <p:cmd type="call" cmd="playFrom(0.0)">
                                      <p:cBhvr>
                                        <p:cTn id="26" dur="1175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7" fill="hold" display="0">
                  <p:stCondLst>
                    <p:cond delay="indefinite"/>
                  </p:stCondLst>
                  <p:endCondLst>
                    <p:cond evt="onStopAudio" delay="0">
                      <p:tgtEl>
                        <p:sldTgt/>
                      </p:tgtEl>
                    </p:cond>
                  </p:endCondLst>
                </p:cTn>
                <p:tgtEl>
                  <p:spTgt spid="2"/>
                </p:tgtEl>
              </p:cMediaNode>
            </p:audio>
          </p:childTnLst>
        </p:cTn>
      </p:par>
    </p:tnLst>
    <p:bldLst>
      <p:bldP spid="542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EB7C658-BAF9-4781-868F-75994887BB23}" type="slidenum">
              <a:rPr lang="en-GB" smtClean="0"/>
              <a:pPr eaLnBrk="1" hangingPunct="1"/>
              <a:t>21</a:t>
            </a:fld>
            <a:endParaRPr lang="en-GB"/>
          </a:p>
        </p:txBody>
      </p:sp>
      <p:sp>
        <p:nvSpPr>
          <p:cNvPr id="50179" name="Rectangle 2"/>
          <p:cNvSpPr>
            <a:spLocks noGrp="1" noChangeArrowheads="1"/>
          </p:cNvSpPr>
          <p:nvPr>
            <p:ph type="title"/>
          </p:nvPr>
        </p:nvSpPr>
        <p:spPr>
          <a:xfrm>
            <a:off x="468313" y="333375"/>
            <a:ext cx="8229600" cy="615950"/>
          </a:xfrm>
        </p:spPr>
        <p:txBody>
          <a:bodyPr/>
          <a:lstStyle/>
          <a:p>
            <a:pPr eaLnBrk="1" hangingPunct="1"/>
            <a:r>
              <a:rPr lang="en-GB">
                <a:solidFill>
                  <a:srgbClr val="FF9900"/>
                </a:solidFill>
              </a:rPr>
              <a:t>Properties of convolution</a:t>
            </a:r>
          </a:p>
        </p:txBody>
      </p:sp>
      <p:sp>
        <p:nvSpPr>
          <p:cNvPr id="55299" name="Rectangle 3"/>
          <p:cNvSpPr>
            <a:spLocks noGrp="1" noChangeArrowheads="1"/>
          </p:cNvSpPr>
          <p:nvPr>
            <p:ph type="body" idx="1"/>
          </p:nvPr>
        </p:nvSpPr>
        <p:spPr>
          <a:xfrm>
            <a:off x="323528" y="1484784"/>
            <a:ext cx="8362950" cy="4997450"/>
          </a:xfrm>
        </p:spPr>
        <p:txBody>
          <a:bodyPr/>
          <a:lstStyle/>
          <a:p>
            <a:pPr marL="457200" indent="-457200" eaLnBrk="1" hangingPunct="1">
              <a:lnSpc>
                <a:spcPct val="90000"/>
              </a:lnSpc>
              <a:buFont typeface="Wingdings" pitchFamily="2" charset="2"/>
              <a:buAutoNum type="arabicPeriod"/>
            </a:pPr>
            <a:r>
              <a:rPr lang="en-GB" sz="2800" b="1" dirty="0">
                <a:solidFill>
                  <a:schemeClr val="accent2">
                    <a:lumMod val="75000"/>
                  </a:schemeClr>
                </a:solidFill>
              </a:rPr>
              <a:t>Commutative</a:t>
            </a:r>
          </a:p>
          <a:p>
            <a:pPr marL="457200" indent="-457200" eaLnBrk="1" hangingPunct="1">
              <a:lnSpc>
                <a:spcPct val="90000"/>
              </a:lnSpc>
              <a:buFont typeface="Wingdings" pitchFamily="2" charset="2"/>
              <a:buNone/>
            </a:pPr>
            <a:r>
              <a:rPr lang="en-GB" sz="2800" dirty="0"/>
              <a:t>	</a:t>
            </a:r>
            <a:r>
              <a:rPr lang="en-GB" sz="2400" dirty="0">
                <a:solidFill>
                  <a:schemeClr val="accent1">
                    <a:lumMod val="75000"/>
                  </a:schemeClr>
                </a:solidFill>
              </a:rPr>
              <a:t>h(n) * x(n) = x(n) * h(n)</a:t>
            </a:r>
          </a:p>
          <a:p>
            <a:pPr marL="457200" indent="-457200" eaLnBrk="1" hangingPunct="1">
              <a:lnSpc>
                <a:spcPct val="90000"/>
              </a:lnSpc>
              <a:buFont typeface="Wingdings" pitchFamily="2" charset="2"/>
              <a:buNone/>
            </a:pPr>
            <a:endParaRPr lang="en-GB" sz="2400" dirty="0"/>
          </a:p>
          <a:p>
            <a:pPr marL="457200" indent="-457200" eaLnBrk="1" hangingPunct="1">
              <a:lnSpc>
                <a:spcPct val="90000"/>
              </a:lnSpc>
              <a:buFont typeface="Wingdings" pitchFamily="2" charset="2"/>
              <a:buAutoNum type="arabicPeriod" startAt="2"/>
            </a:pPr>
            <a:r>
              <a:rPr lang="en-GB" sz="2800" b="1" dirty="0">
                <a:solidFill>
                  <a:schemeClr val="accent2">
                    <a:lumMod val="75000"/>
                  </a:schemeClr>
                </a:solidFill>
              </a:rPr>
              <a:t>Linear</a:t>
            </a:r>
          </a:p>
          <a:p>
            <a:pPr marL="457200" indent="-457200" eaLnBrk="1" hangingPunct="1">
              <a:lnSpc>
                <a:spcPct val="90000"/>
              </a:lnSpc>
              <a:buFont typeface="Wingdings" pitchFamily="2" charset="2"/>
              <a:buNone/>
            </a:pPr>
            <a:r>
              <a:rPr lang="en-GB" sz="2800" dirty="0">
                <a:solidFill>
                  <a:schemeClr val="accent1">
                    <a:lumMod val="75000"/>
                  </a:schemeClr>
                </a:solidFill>
              </a:rPr>
              <a:t>	</a:t>
            </a:r>
            <a:r>
              <a:rPr lang="en-GB" sz="2400" dirty="0">
                <a:solidFill>
                  <a:schemeClr val="accent1">
                    <a:lumMod val="75000"/>
                  </a:schemeClr>
                </a:solidFill>
              </a:rPr>
              <a:t>h(n) * { x</a:t>
            </a:r>
            <a:r>
              <a:rPr lang="en-GB" sz="2400" baseline="-25000" dirty="0">
                <a:solidFill>
                  <a:schemeClr val="accent1">
                    <a:lumMod val="75000"/>
                  </a:schemeClr>
                </a:solidFill>
              </a:rPr>
              <a:t>1</a:t>
            </a:r>
            <a:r>
              <a:rPr lang="en-GB" sz="2400" dirty="0">
                <a:solidFill>
                  <a:schemeClr val="accent1">
                    <a:lumMod val="75000"/>
                  </a:schemeClr>
                </a:solidFill>
              </a:rPr>
              <a:t>(n) + x</a:t>
            </a:r>
            <a:r>
              <a:rPr lang="en-GB" sz="2400" baseline="-25000" dirty="0">
                <a:solidFill>
                  <a:schemeClr val="accent1">
                    <a:lumMod val="75000"/>
                  </a:schemeClr>
                </a:solidFill>
              </a:rPr>
              <a:t>2</a:t>
            </a:r>
            <a:r>
              <a:rPr lang="en-GB" sz="2400" dirty="0">
                <a:solidFill>
                  <a:schemeClr val="accent1">
                    <a:lumMod val="75000"/>
                  </a:schemeClr>
                </a:solidFill>
              </a:rPr>
              <a:t>(n) } = h(n) * x</a:t>
            </a:r>
            <a:r>
              <a:rPr lang="en-GB" sz="2400" baseline="-25000" dirty="0">
                <a:solidFill>
                  <a:schemeClr val="accent1">
                    <a:lumMod val="75000"/>
                  </a:schemeClr>
                </a:solidFill>
              </a:rPr>
              <a:t>1</a:t>
            </a:r>
            <a:r>
              <a:rPr lang="en-GB" sz="2400" dirty="0">
                <a:solidFill>
                  <a:schemeClr val="accent1">
                    <a:lumMod val="75000"/>
                  </a:schemeClr>
                </a:solidFill>
              </a:rPr>
              <a:t>(n) + h(n) * x</a:t>
            </a:r>
            <a:r>
              <a:rPr lang="en-GB" sz="2400" baseline="-25000" dirty="0">
                <a:solidFill>
                  <a:schemeClr val="accent1">
                    <a:lumMod val="75000"/>
                  </a:schemeClr>
                </a:solidFill>
              </a:rPr>
              <a:t>2</a:t>
            </a:r>
            <a:r>
              <a:rPr lang="en-GB" sz="2400" dirty="0">
                <a:solidFill>
                  <a:schemeClr val="accent1">
                    <a:lumMod val="75000"/>
                  </a:schemeClr>
                </a:solidFill>
              </a:rPr>
              <a:t>(n)</a:t>
            </a:r>
          </a:p>
          <a:p>
            <a:pPr marL="457200" indent="-457200" eaLnBrk="1" hangingPunct="1">
              <a:lnSpc>
                <a:spcPct val="90000"/>
              </a:lnSpc>
              <a:buFont typeface="Wingdings" pitchFamily="2" charset="2"/>
              <a:buNone/>
            </a:pPr>
            <a:endParaRPr lang="en-GB" sz="2400" dirty="0"/>
          </a:p>
          <a:p>
            <a:pPr marL="457200" indent="-457200" eaLnBrk="1" hangingPunct="1">
              <a:lnSpc>
                <a:spcPct val="90000"/>
              </a:lnSpc>
              <a:buFont typeface="Wingdings" pitchFamily="2" charset="2"/>
              <a:buAutoNum type="arabicPeriod" startAt="3"/>
            </a:pPr>
            <a:r>
              <a:rPr lang="en-GB" sz="2800" b="1" dirty="0">
                <a:solidFill>
                  <a:schemeClr val="accent2">
                    <a:lumMod val="75000"/>
                  </a:schemeClr>
                </a:solidFill>
              </a:rPr>
              <a:t>Time invariant</a:t>
            </a:r>
          </a:p>
          <a:p>
            <a:pPr marL="457200" indent="-457200" eaLnBrk="1" hangingPunct="1">
              <a:lnSpc>
                <a:spcPct val="90000"/>
              </a:lnSpc>
              <a:buFont typeface="Wingdings" pitchFamily="2" charset="2"/>
              <a:buNone/>
            </a:pPr>
            <a:r>
              <a:rPr lang="en-GB" sz="2800" dirty="0"/>
              <a:t>	</a:t>
            </a:r>
            <a:r>
              <a:rPr lang="en-GB" sz="2400" dirty="0">
                <a:solidFill>
                  <a:schemeClr val="accent1">
                    <a:lumMod val="75000"/>
                  </a:schemeClr>
                </a:solidFill>
              </a:rPr>
              <a:t>If h(n) * x(n) = y(n), then h(n – m) * x(n) = y(n – m)</a:t>
            </a:r>
          </a:p>
          <a:p>
            <a:pPr marL="457200" indent="-457200" eaLnBrk="1" hangingPunct="1">
              <a:lnSpc>
                <a:spcPct val="90000"/>
              </a:lnSpc>
              <a:buFont typeface="Wingdings" pitchFamily="2" charset="2"/>
              <a:buNone/>
            </a:pPr>
            <a:endParaRPr lang="en-GB" sz="2400" dirty="0"/>
          </a:p>
          <a:p>
            <a:pPr marL="457200" indent="-457200" eaLnBrk="1" hangingPunct="1">
              <a:lnSpc>
                <a:spcPct val="90000"/>
              </a:lnSpc>
              <a:buFont typeface="Wingdings" pitchFamily="2" charset="2"/>
              <a:buAutoNum type="arabicPeriod" startAt="4"/>
            </a:pPr>
            <a:r>
              <a:rPr lang="en-GB" sz="2800" b="1" dirty="0">
                <a:solidFill>
                  <a:schemeClr val="accent2">
                    <a:lumMod val="75000"/>
                  </a:schemeClr>
                </a:solidFill>
              </a:rPr>
              <a:t>Integral property of impulse function</a:t>
            </a:r>
          </a:p>
          <a:p>
            <a:pPr marL="457200" indent="-457200" eaLnBrk="1" hangingPunct="1">
              <a:lnSpc>
                <a:spcPct val="90000"/>
              </a:lnSpc>
              <a:buFont typeface="Wingdings" pitchFamily="2" charset="2"/>
              <a:buNone/>
            </a:pPr>
            <a:r>
              <a:rPr lang="en-GB" sz="2400" dirty="0">
                <a:solidFill>
                  <a:schemeClr val="accent1">
                    <a:lumMod val="75000"/>
                  </a:schemeClr>
                </a:solidFill>
              </a:rPr>
              <a:t>	h(n) * </a:t>
            </a:r>
            <a:r>
              <a:rPr lang="en-GB" sz="2400" dirty="0">
                <a:solidFill>
                  <a:schemeClr val="accent1">
                    <a:lumMod val="75000"/>
                  </a:schemeClr>
                </a:solidFill>
                <a:sym typeface="Symbol" pitchFamily="18" charset="2"/>
              </a:rPr>
              <a:t>(n) = h(n)</a:t>
            </a:r>
          </a:p>
          <a:p>
            <a:pPr marL="457200" indent="-457200" eaLnBrk="1" hangingPunct="1">
              <a:lnSpc>
                <a:spcPct val="90000"/>
              </a:lnSpc>
              <a:buFont typeface="Wingdings" pitchFamily="2" charset="2"/>
              <a:buNone/>
            </a:pPr>
            <a:endParaRPr lang="en-GB" sz="2400" dirty="0"/>
          </a:p>
        </p:txBody>
      </p:sp>
      <p:pic>
        <p:nvPicPr>
          <p:cNvPr id="2" name="59297577">
            <a:hlinkClick r:id="" action="ppaction://media"/>
            <a:extLst>
              <a:ext uri="{FF2B5EF4-FFF2-40B4-BE49-F238E27FC236}">
                <a16:creationId xmlns:a16="http://schemas.microsoft.com/office/drawing/2014/main" id="{2227CDB3-0C46-4748-8B2F-D531F9D42472}"/>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59775" y="60610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525590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dissolve">
                                      <p:cBhvr>
                                        <p:cTn id="7" dur="500"/>
                                        <p:tgtEl>
                                          <p:spTgt spid="5529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dissolve">
                                      <p:cBhvr>
                                        <p:cTn id="10" dur="500"/>
                                        <p:tgtEl>
                                          <p:spTgt spid="5529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animEffect transition="in" filter="dissolve">
                                      <p:cBhvr>
                                        <p:cTn id="13" dur="500"/>
                                        <p:tgtEl>
                                          <p:spTgt spid="55299">
                                            <p:txEl>
                                              <p:pRg st="3" end="3"/>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299">
                                            <p:txEl>
                                              <p:pRg st="4" end="4"/>
                                            </p:txEl>
                                          </p:spTgt>
                                        </p:tgtEl>
                                        <p:attrNameLst>
                                          <p:attrName>style.visibility</p:attrName>
                                        </p:attrNameLst>
                                      </p:cBhvr>
                                      <p:to>
                                        <p:strVal val="visible"/>
                                      </p:to>
                                    </p:set>
                                    <p:animEffect transition="in" filter="dissolve">
                                      <p:cBhvr>
                                        <p:cTn id="16" dur="500"/>
                                        <p:tgtEl>
                                          <p:spTgt spid="55299">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animEffect transition="in" filter="dissolve">
                                      <p:cBhvr>
                                        <p:cTn id="19" dur="500"/>
                                        <p:tgtEl>
                                          <p:spTgt spid="55299">
                                            <p:txEl>
                                              <p:pRg st="6" end="6"/>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5299">
                                            <p:txEl>
                                              <p:pRg st="7" end="7"/>
                                            </p:txEl>
                                          </p:spTgt>
                                        </p:tgtEl>
                                        <p:attrNameLst>
                                          <p:attrName>style.visibility</p:attrName>
                                        </p:attrNameLst>
                                      </p:cBhvr>
                                      <p:to>
                                        <p:strVal val="visible"/>
                                      </p:to>
                                    </p:set>
                                    <p:animEffect transition="in" filter="dissolve">
                                      <p:cBhvr>
                                        <p:cTn id="22" dur="500"/>
                                        <p:tgtEl>
                                          <p:spTgt spid="55299">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5299">
                                            <p:txEl>
                                              <p:pRg st="9" end="9"/>
                                            </p:txEl>
                                          </p:spTgt>
                                        </p:tgtEl>
                                        <p:attrNameLst>
                                          <p:attrName>style.visibility</p:attrName>
                                        </p:attrNameLst>
                                      </p:cBhvr>
                                      <p:to>
                                        <p:strVal val="visible"/>
                                      </p:to>
                                    </p:set>
                                    <p:animEffect transition="in" filter="dissolve">
                                      <p:cBhvr>
                                        <p:cTn id="25" dur="500"/>
                                        <p:tgtEl>
                                          <p:spTgt spid="55299">
                                            <p:txEl>
                                              <p:pRg st="9" end="9"/>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5299">
                                            <p:txEl>
                                              <p:pRg st="10" end="10"/>
                                            </p:txEl>
                                          </p:spTgt>
                                        </p:tgtEl>
                                        <p:attrNameLst>
                                          <p:attrName>style.visibility</p:attrName>
                                        </p:attrNameLst>
                                      </p:cBhvr>
                                      <p:to>
                                        <p:strVal val="visible"/>
                                      </p:to>
                                    </p:set>
                                    <p:animEffect transition="in" filter="dissolve">
                                      <p:cBhvr>
                                        <p:cTn id="28" dur="500"/>
                                        <p:tgtEl>
                                          <p:spTgt spid="55299">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mediacall" presetSubtype="0" fill="hold" nodeType="clickEffect">
                                  <p:stCondLst>
                                    <p:cond delay="0"/>
                                  </p:stCondLst>
                                  <p:childTnLst>
                                    <p:cmd type="call" cmd="playFrom(0.0)">
                                      <p:cBhvr>
                                        <p:cTn id="32" dur="950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3" fill="hold" display="0">
                  <p:stCondLst>
                    <p:cond delay="indefinite"/>
                  </p:stCondLst>
                  <p:endCondLst>
                    <p:cond evt="onStopAudio" delay="0">
                      <p:tgtEl>
                        <p:sldTgt/>
                      </p:tgtEl>
                    </p:cond>
                  </p:endCondLst>
                </p:cTn>
                <p:tgtEl>
                  <p:spTgt spid="2"/>
                </p:tgtEl>
              </p:cMediaNode>
            </p:audio>
          </p:childTnLst>
        </p:cTn>
      </p:par>
    </p:tnLst>
    <p:bldLst>
      <p:bldP spid="552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70FDC29-A88C-4E66-A07F-1591A57E3B55}" type="slidenum">
              <a:rPr lang="en-GB" smtClean="0"/>
              <a:pPr eaLnBrk="1" hangingPunct="1"/>
              <a:t>22</a:t>
            </a:fld>
            <a:endParaRPr lang="en-GB"/>
          </a:p>
        </p:txBody>
      </p:sp>
      <p:sp>
        <p:nvSpPr>
          <p:cNvPr id="51203" name="Rectangle 2"/>
          <p:cNvSpPr>
            <a:spLocks noGrp="1" noChangeArrowheads="1"/>
          </p:cNvSpPr>
          <p:nvPr>
            <p:ph type="title"/>
          </p:nvPr>
        </p:nvSpPr>
        <p:spPr>
          <a:xfrm>
            <a:off x="611560" y="476672"/>
            <a:ext cx="8229600" cy="615950"/>
          </a:xfrm>
        </p:spPr>
        <p:txBody>
          <a:bodyPr/>
          <a:lstStyle/>
          <a:p>
            <a:pPr eaLnBrk="1" hangingPunct="1"/>
            <a:r>
              <a:rPr lang="en-GB" dirty="0">
                <a:solidFill>
                  <a:srgbClr val="FF9900"/>
                </a:solidFill>
              </a:rPr>
              <a:t>Properties of convolution</a:t>
            </a:r>
          </a:p>
        </p:txBody>
      </p:sp>
      <p:sp>
        <p:nvSpPr>
          <p:cNvPr id="56323" name="Rectangle 3"/>
          <p:cNvSpPr>
            <a:spLocks noGrp="1" noChangeArrowheads="1"/>
          </p:cNvSpPr>
          <p:nvPr>
            <p:ph type="body" idx="1"/>
          </p:nvPr>
        </p:nvSpPr>
        <p:spPr/>
        <p:txBody>
          <a:bodyPr/>
          <a:lstStyle/>
          <a:p>
            <a:pPr marL="457200" indent="-457200" eaLnBrk="1" hangingPunct="1">
              <a:buFont typeface="Wingdings" pitchFamily="2" charset="2"/>
              <a:buNone/>
            </a:pPr>
            <a:endParaRPr lang="en-GB" sz="2800" dirty="0">
              <a:sym typeface="Symbol" pitchFamily="18" charset="2"/>
            </a:endParaRPr>
          </a:p>
          <a:p>
            <a:pPr marL="457200" indent="-457200" eaLnBrk="1" hangingPunct="1"/>
            <a:r>
              <a:rPr lang="en-GB" sz="2800" dirty="0">
                <a:solidFill>
                  <a:schemeClr val="accent1">
                    <a:lumMod val="75000"/>
                  </a:schemeClr>
                </a:solidFill>
                <a:sym typeface="Symbol" pitchFamily="18" charset="2"/>
              </a:rPr>
              <a:t>With the help of the above properties, we are able to compute the convolution without using the graphical approach.</a:t>
            </a:r>
            <a:endParaRPr lang="en-GB" sz="2800" dirty="0">
              <a:solidFill>
                <a:schemeClr val="accent1">
                  <a:lumMod val="75000"/>
                </a:schemeClr>
              </a:solidFill>
            </a:endParaRPr>
          </a:p>
        </p:txBody>
      </p:sp>
      <p:pic>
        <p:nvPicPr>
          <p:cNvPr id="2" name="59297585">
            <a:hlinkClick r:id="" action="ppaction://media"/>
            <a:extLst>
              <a:ext uri="{FF2B5EF4-FFF2-40B4-BE49-F238E27FC236}">
                <a16:creationId xmlns:a16="http://schemas.microsoft.com/office/drawing/2014/main" id="{AD3A5731-E68B-4BBC-94C5-7B552A7663E5}"/>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43875" y="60229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547815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dissolve">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634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2"/>
                </p:tgtEl>
              </p:cMediaNode>
            </p:audio>
          </p:childTnLst>
        </p:cTn>
      </p:par>
    </p:tnLst>
    <p:bldLst>
      <p:bldP spid="563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C93CF7-9D6A-403B-9B27-03507B371018}" type="slidenum">
              <a:rPr lang="en-GB" smtClean="0"/>
              <a:pPr eaLnBrk="1" hangingPunct="1"/>
              <a:t>23</a:t>
            </a:fld>
            <a:endParaRPr lang="en-GB"/>
          </a:p>
        </p:txBody>
      </p:sp>
      <p:sp>
        <p:nvSpPr>
          <p:cNvPr id="52227" name="Rectangle 2"/>
          <p:cNvSpPr>
            <a:spLocks noChangeArrowheads="1"/>
          </p:cNvSpPr>
          <p:nvPr/>
        </p:nvSpPr>
        <p:spPr bwMode="auto">
          <a:xfrm>
            <a:off x="0" y="1412875"/>
            <a:ext cx="9144000" cy="1944688"/>
          </a:xfrm>
          <a:prstGeom prst="rect">
            <a:avLst/>
          </a:prstGeom>
          <a:solidFill>
            <a:schemeClr val="bg1"/>
          </a:solidFill>
          <a:ln>
            <a:noFill/>
          </a:ln>
          <a:effectLst/>
        </p:spPr>
        <p:txBody>
          <a:bodyPr wrap="none" anchor="ctr"/>
          <a:lstStyle/>
          <a:p>
            <a:endParaRPr lang="en-SG"/>
          </a:p>
        </p:txBody>
      </p:sp>
      <p:sp>
        <p:nvSpPr>
          <p:cNvPr id="52228" name="Rectangle 2"/>
          <p:cNvSpPr>
            <a:spLocks noGrp="1" noChangeArrowheads="1"/>
          </p:cNvSpPr>
          <p:nvPr>
            <p:ph type="title"/>
          </p:nvPr>
        </p:nvSpPr>
        <p:spPr>
          <a:xfrm>
            <a:off x="395288" y="404813"/>
            <a:ext cx="8229600" cy="615950"/>
          </a:xfrm>
        </p:spPr>
        <p:txBody>
          <a:bodyPr/>
          <a:lstStyle/>
          <a:p>
            <a:pPr eaLnBrk="1" hangingPunct="1"/>
            <a:r>
              <a:rPr lang="en-GB">
                <a:solidFill>
                  <a:srgbClr val="FF9900"/>
                </a:solidFill>
              </a:rPr>
              <a:t>Example</a:t>
            </a:r>
          </a:p>
        </p:txBody>
      </p:sp>
      <p:sp>
        <p:nvSpPr>
          <p:cNvPr id="52229" name="Rectangle 3"/>
          <p:cNvSpPr>
            <a:spLocks noGrp="1" noChangeArrowheads="1"/>
          </p:cNvSpPr>
          <p:nvPr>
            <p:ph type="body" idx="1"/>
          </p:nvPr>
        </p:nvSpPr>
        <p:spPr/>
        <p:txBody>
          <a:bodyPr/>
          <a:lstStyle/>
          <a:p>
            <a:pPr eaLnBrk="1" hangingPunct="1">
              <a:buFontTx/>
              <a:buNone/>
              <a:tabLst>
                <a:tab pos="1241425" algn="l"/>
              </a:tabLst>
            </a:pPr>
            <a:r>
              <a:rPr lang="en-GB" dirty="0"/>
              <a:t>	</a:t>
            </a:r>
            <a:r>
              <a:rPr lang="en-GB" sz="2800" dirty="0"/>
              <a:t>Given h(n) = 0.5</a:t>
            </a:r>
            <a:r>
              <a:rPr lang="en-GB" sz="2800" dirty="0">
                <a:sym typeface="Symbol" pitchFamily="18" charset="2"/>
              </a:rPr>
              <a:t>(n) + 0.5(n – 1) and</a:t>
            </a:r>
          </a:p>
          <a:p>
            <a:pPr eaLnBrk="1" hangingPunct="1">
              <a:buFontTx/>
              <a:buNone/>
              <a:tabLst>
                <a:tab pos="1241425" algn="l"/>
              </a:tabLst>
            </a:pPr>
            <a:r>
              <a:rPr lang="en-GB" sz="2800" dirty="0">
                <a:sym typeface="Symbol" pitchFamily="18" charset="2"/>
              </a:rPr>
              <a:t>		x(n) = (n) + (n – 1) + 0.5(n – 2),</a:t>
            </a:r>
          </a:p>
          <a:p>
            <a:pPr eaLnBrk="1" hangingPunct="1">
              <a:buFontTx/>
              <a:buNone/>
              <a:tabLst>
                <a:tab pos="1241425" algn="l"/>
              </a:tabLst>
            </a:pPr>
            <a:r>
              <a:rPr lang="en-GB" sz="2800" dirty="0">
                <a:sym typeface="Symbol" pitchFamily="18" charset="2"/>
              </a:rPr>
              <a:t>	find y(n) = h(n) * x(n)</a:t>
            </a:r>
          </a:p>
          <a:p>
            <a:pPr eaLnBrk="1" hangingPunct="1">
              <a:buFontTx/>
              <a:buNone/>
              <a:tabLst>
                <a:tab pos="1241425" algn="l"/>
              </a:tabLst>
            </a:pPr>
            <a:endParaRPr lang="en-GB" sz="2800" dirty="0">
              <a:sym typeface="Symbol" pitchFamily="18" charset="2"/>
            </a:endParaRPr>
          </a:p>
          <a:p>
            <a:pPr eaLnBrk="1" hangingPunct="1">
              <a:buFontTx/>
              <a:buNone/>
              <a:tabLst>
                <a:tab pos="1241425" algn="l"/>
              </a:tabLst>
            </a:pPr>
            <a:r>
              <a:rPr lang="en-GB" sz="2800" dirty="0">
                <a:sym typeface="Symbol" pitchFamily="18" charset="2"/>
              </a:rPr>
              <a:t>	We have</a:t>
            </a:r>
          </a:p>
          <a:p>
            <a:pPr eaLnBrk="1" hangingPunct="1">
              <a:buFontTx/>
              <a:buNone/>
              <a:tabLst>
                <a:tab pos="1241425" algn="l"/>
              </a:tabLst>
            </a:pPr>
            <a:r>
              <a:rPr lang="en-GB" sz="2800" dirty="0">
                <a:sym typeface="Symbol" pitchFamily="18" charset="2"/>
              </a:rPr>
              <a:t>		y(n) = h(n) * x(n)</a:t>
            </a:r>
          </a:p>
          <a:p>
            <a:pPr eaLnBrk="1" hangingPunct="1">
              <a:buFontTx/>
              <a:buNone/>
              <a:tabLst>
                <a:tab pos="1241425" algn="l"/>
              </a:tabLst>
            </a:pPr>
            <a:r>
              <a:rPr lang="en-GB" sz="2800" dirty="0">
                <a:sym typeface="Symbol" pitchFamily="18" charset="2"/>
              </a:rPr>
              <a:t>			= h(n) * { (n) + (n – 1) + 0.5(n – 2) }</a:t>
            </a:r>
          </a:p>
          <a:p>
            <a:pPr eaLnBrk="1" hangingPunct="1">
              <a:buFontTx/>
              <a:buNone/>
              <a:tabLst>
                <a:tab pos="1241425" algn="l"/>
              </a:tabLst>
            </a:pPr>
            <a:r>
              <a:rPr lang="en-GB" sz="2800" dirty="0">
                <a:sym typeface="Symbol" pitchFamily="18" charset="2"/>
              </a:rPr>
              <a:t>			= </a:t>
            </a:r>
            <a:r>
              <a:rPr lang="en-GB" sz="2800" dirty="0">
                <a:solidFill>
                  <a:srgbClr val="00B050"/>
                </a:solidFill>
                <a:sym typeface="Symbol" pitchFamily="18" charset="2"/>
              </a:rPr>
              <a:t>h(n) * (n) </a:t>
            </a:r>
            <a:r>
              <a:rPr lang="en-GB" sz="2800" dirty="0">
                <a:sym typeface="Symbol" pitchFamily="18" charset="2"/>
              </a:rPr>
              <a:t>+ </a:t>
            </a:r>
            <a:r>
              <a:rPr lang="en-GB" sz="2800" dirty="0">
                <a:solidFill>
                  <a:srgbClr val="FFCC66"/>
                </a:solidFill>
                <a:sym typeface="Symbol" pitchFamily="18" charset="2"/>
              </a:rPr>
              <a:t>h(n) * (n – 1)</a:t>
            </a:r>
            <a:r>
              <a:rPr lang="en-GB" sz="2800" dirty="0">
                <a:sym typeface="Symbol" pitchFamily="18" charset="2"/>
              </a:rPr>
              <a:t> </a:t>
            </a:r>
          </a:p>
          <a:p>
            <a:pPr eaLnBrk="1" hangingPunct="1">
              <a:buFontTx/>
              <a:buNone/>
              <a:tabLst>
                <a:tab pos="1241425" algn="l"/>
              </a:tabLst>
            </a:pPr>
            <a:r>
              <a:rPr lang="en-GB" sz="2800" dirty="0">
                <a:sym typeface="Symbol" pitchFamily="18" charset="2"/>
              </a:rPr>
              <a:t>				+ </a:t>
            </a:r>
            <a:r>
              <a:rPr lang="en-GB" sz="2800" dirty="0">
                <a:solidFill>
                  <a:srgbClr val="FF6699"/>
                </a:solidFill>
                <a:sym typeface="Symbol" pitchFamily="18" charset="2"/>
              </a:rPr>
              <a:t>h(n) * 0.5(n – 2)</a:t>
            </a:r>
            <a:r>
              <a:rPr lang="en-GB" sz="2800" dirty="0">
                <a:sym typeface="Symbol" pitchFamily="18" charset="2"/>
              </a:rPr>
              <a:t> </a:t>
            </a:r>
          </a:p>
        </p:txBody>
      </p:sp>
      <p:sp>
        <p:nvSpPr>
          <p:cNvPr id="57348" name="Text Box 4"/>
          <p:cNvSpPr txBox="1">
            <a:spLocks noChangeArrowheads="1"/>
          </p:cNvSpPr>
          <p:nvPr/>
        </p:nvSpPr>
        <p:spPr bwMode="auto">
          <a:xfrm>
            <a:off x="6858000" y="4149725"/>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b="1" i="1">
                <a:solidFill>
                  <a:srgbClr val="FF9900"/>
                </a:solidFill>
                <a:sym typeface="Symbol" pitchFamily="18" charset="2"/>
              </a:rPr>
              <a:t> </a:t>
            </a:r>
            <a:r>
              <a:rPr lang="en-GB" b="1" i="1">
                <a:solidFill>
                  <a:srgbClr val="FF9900"/>
                </a:solidFill>
              </a:rPr>
              <a:t>Linear property</a:t>
            </a:r>
          </a:p>
        </p:txBody>
      </p:sp>
      <p:sp>
        <p:nvSpPr>
          <p:cNvPr id="75779" name="Oval 3"/>
          <p:cNvSpPr>
            <a:spLocks noChangeArrowheads="1"/>
          </p:cNvSpPr>
          <p:nvPr/>
        </p:nvSpPr>
        <p:spPr bwMode="auto">
          <a:xfrm>
            <a:off x="2700338" y="2060575"/>
            <a:ext cx="4824412" cy="792163"/>
          </a:xfrm>
          <a:prstGeom prst="ellipse">
            <a:avLst/>
          </a:prstGeom>
          <a:noFill/>
          <a:ln w="3810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5780" name="Freeform 4"/>
          <p:cNvSpPr>
            <a:spLocks/>
          </p:cNvSpPr>
          <p:nvPr/>
        </p:nvSpPr>
        <p:spPr bwMode="auto">
          <a:xfrm>
            <a:off x="4427538" y="2852738"/>
            <a:ext cx="2568575" cy="1584325"/>
          </a:xfrm>
          <a:custGeom>
            <a:avLst/>
            <a:gdLst>
              <a:gd name="T0" fmla="*/ 2147483647 w 1618"/>
              <a:gd name="T1" fmla="*/ 0 h 998"/>
              <a:gd name="T2" fmla="*/ 2147483647 w 1618"/>
              <a:gd name="T3" fmla="*/ 1257558763 h 998"/>
              <a:gd name="T4" fmla="*/ 0 w 1618"/>
              <a:gd name="T5" fmla="*/ 2147483647 h 998"/>
              <a:gd name="T6" fmla="*/ 0 60000 65536"/>
              <a:gd name="T7" fmla="*/ 0 60000 65536"/>
              <a:gd name="T8" fmla="*/ 0 60000 65536"/>
            </a:gdLst>
            <a:ahLst/>
            <a:cxnLst>
              <a:cxn ang="T6">
                <a:pos x="T0" y="T1"/>
              </a:cxn>
              <a:cxn ang="T7">
                <a:pos x="T2" y="T3"/>
              </a:cxn>
              <a:cxn ang="T8">
                <a:pos x="T4" y="T5"/>
              </a:cxn>
            </a:cxnLst>
            <a:rect l="0" t="0" r="r" b="b"/>
            <a:pathLst>
              <a:path w="1618" h="998">
                <a:moveTo>
                  <a:pt x="1270" y="0"/>
                </a:moveTo>
                <a:cubicBezTo>
                  <a:pt x="1444" y="166"/>
                  <a:pt x="1618" y="333"/>
                  <a:pt x="1406" y="499"/>
                </a:cubicBezTo>
                <a:cubicBezTo>
                  <a:pt x="1194" y="665"/>
                  <a:pt x="597" y="831"/>
                  <a:pt x="0" y="998"/>
                </a:cubicBezTo>
              </a:path>
            </a:pathLst>
          </a:custGeom>
          <a:noFill/>
          <a:ln w="38100" cmpd="sng">
            <a:solidFill>
              <a:srgbClr val="00B05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75781" name="Freeform 5"/>
          <p:cNvSpPr>
            <a:spLocks/>
          </p:cNvSpPr>
          <p:nvPr/>
        </p:nvSpPr>
        <p:spPr bwMode="auto">
          <a:xfrm>
            <a:off x="2987675" y="4629150"/>
            <a:ext cx="1079500" cy="312738"/>
          </a:xfrm>
          <a:custGeom>
            <a:avLst/>
            <a:gdLst>
              <a:gd name="T0" fmla="*/ 0 w 680"/>
              <a:gd name="T1" fmla="*/ 496472369 h 197"/>
              <a:gd name="T2" fmla="*/ 572076263 w 680"/>
              <a:gd name="T3" fmla="*/ 37803198 h 197"/>
              <a:gd name="T4" fmla="*/ 1713706250 w 680"/>
              <a:gd name="T5" fmla="*/ 267136990 h 197"/>
              <a:gd name="T6" fmla="*/ 0 60000 65536"/>
              <a:gd name="T7" fmla="*/ 0 60000 65536"/>
              <a:gd name="T8" fmla="*/ 0 60000 65536"/>
            </a:gdLst>
            <a:ahLst/>
            <a:cxnLst>
              <a:cxn ang="T6">
                <a:pos x="T0" y="T1"/>
              </a:cxn>
              <a:cxn ang="T7">
                <a:pos x="T2" y="T3"/>
              </a:cxn>
              <a:cxn ang="T8">
                <a:pos x="T4" y="T5"/>
              </a:cxn>
            </a:cxnLst>
            <a:rect l="0" t="0" r="r" b="b"/>
            <a:pathLst>
              <a:path w="680" h="197">
                <a:moveTo>
                  <a:pt x="0" y="197"/>
                </a:moveTo>
                <a:cubicBezTo>
                  <a:pt x="57" y="113"/>
                  <a:pt x="114" y="30"/>
                  <a:pt x="227" y="15"/>
                </a:cubicBezTo>
                <a:cubicBezTo>
                  <a:pt x="340" y="0"/>
                  <a:pt x="510" y="53"/>
                  <a:pt x="680" y="106"/>
                </a:cubicBezTo>
              </a:path>
            </a:pathLst>
          </a:custGeom>
          <a:noFill/>
          <a:ln w="28575" cmpd="sng">
            <a:solidFill>
              <a:srgbClr val="00B05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75782" name="Freeform 6"/>
          <p:cNvSpPr>
            <a:spLocks/>
          </p:cNvSpPr>
          <p:nvPr/>
        </p:nvSpPr>
        <p:spPr bwMode="auto">
          <a:xfrm>
            <a:off x="2843213" y="4052888"/>
            <a:ext cx="2520950" cy="889000"/>
          </a:xfrm>
          <a:custGeom>
            <a:avLst/>
            <a:gdLst>
              <a:gd name="T0" fmla="*/ 0 w 1588"/>
              <a:gd name="T1" fmla="*/ 1411287500 h 560"/>
              <a:gd name="T2" fmla="*/ 801409688 w 1588"/>
              <a:gd name="T3" fmla="*/ 37803138 h 560"/>
              <a:gd name="T4" fmla="*/ 2147483647 w 1588"/>
              <a:gd name="T5" fmla="*/ 1181954075 h 560"/>
              <a:gd name="T6" fmla="*/ 0 60000 65536"/>
              <a:gd name="T7" fmla="*/ 0 60000 65536"/>
              <a:gd name="T8" fmla="*/ 0 60000 65536"/>
            </a:gdLst>
            <a:ahLst/>
            <a:cxnLst>
              <a:cxn ang="T6">
                <a:pos x="T0" y="T1"/>
              </a:cxn>
              <a:cxn ang="T7">
                <a:pos x="T2" y="T3"/>
              </a:cxn>
              <a:cxn ang="T8">
                <a:pos x="T4" y="T5"/>
              </a:cxn>
            </a:cxnLst>
            <a:rect l="0" t="0" r="r" b="b"/>
            <a:pathLst>
              <a:path w="1588" h="560">
                <a:moveTo>
                  <a:pt x="0" y="560"/>
                </a:moveTo>
                <a:cubicBezTo>
                  <a:pt x="26" y="295"/>
                  <a:pt x="53" y="30"/>
                  <a:pt x="318" y="15"/>
                </a:cubicBezTo>
                <a:cubicBezTo>
                  <a:pt x="583" y="0"/>
                  <a:pt x="1085" y="234"/>
                  <a:pt x="1588" y="469"/>
                </a:cubicBezTo>
              </a:path>
            </a:pathLst>
          </a:custGeom>
          <a:noFill/>
          <a:ln w="28575" cmpd="sng">
            <a:solidFill>
              <a:srgbClr val="FF99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75783" name="Freeform 7"/>
          <p:cNvSpPr>
            <a:spLocks/>
          </p:cNvSpPr>
          <p:nvPr/>
        </p:nvSpPr>
        <p:spPr bwMode="auto">
          <a:xfrm>
            <a:off x="2327275" y="3692525"/>
            <a:ext cx="4981575" cy="1176338"/>
          </a:xfrm>
          <a:custGeom>
            <a:avLst/>
            <a:gdLst>
              <a:gd name="T0" fmla="*/ 705643750 w 3138"/>
              <a:gd name="T1" fmla="*/ 1867437369 h 741"/>
              <a:gd name="T2" fmla="*/ 705643750 w 3138"/>
              <a:gd name="T3" fmla="*/ 267136676 h 741"/>
              <a:gd name="T4" fmla="*/ 2147483647 w 3138"/>
              <a:gd name="T5" fmla="*/ 267136676 h 741"/>
              <a:gd name="T6" fmla="*/ 2147483647 w 3138"/>
              <a:gd name="T7" fmla="*/ 1638102259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38" h="741">
                <a:moveTo>
                  <a:pt x="280" y="741"/>
                </a:moveTo>
                <a:cubicBezTo>
                  <a:pt x="140" y="476"/>
                  <a:pt x="0" y="212"/>
                  <a:pt x="280" y="106"/>
                </a:cubicBezTo>
                <a:cubicBezTo>
                  <a:pt x="560" y="0"/>
                  <a:pt x="1482" y="15"/>
                  <a:pt x="1958" y="106"/>
                </a:cubicBezTo>
                <a:cubicBezTo>
                  <a:pt x="2434" y="197"/>
                  <a:pt x="2786" y="423"/>
                  <a:pt x="3138" y="650"/>
                </a:cubicBezTo>
              </a:path>
            </a:pathLst>
          </a:custGeom>
          <a:noFill/>
          <a:ln w="28575" cmpd="sng">
            <a:solidFill>
              <a:srgbClr val="FF66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75784" name="Rectangle 8"/>
          <p:cNvSpPr>
            <a:spLocks noChangeArrowheads="1"/>
          </p:cNvSpPr>
          <p:nvPr/>
        </p:nvSpPr>
        <p:spPr bwMode="auto">
          <a:xfrm>
            <a:off x="249314" y="4730278"/>
            <a:ext cx="8893175" cy="642938"/>
          </a:xfrm>
          <a:prstGeom prst="rect">
            <a:avLst/>
          </a:prstGeom>
          <a:solidFill>
            <a:schemeClr val="bg1"/>
          </a:solidFill>
          <a:ln>
            <a:noFill/>
          </a:ln>
          <a:effectLst/>
        </p:spPr>
        <p:txBody>
          <a:bodyPr wrap="none" anchor="ctr"/>
          <a:lstStyle/>
          <a:p>
            <a:endParaRPr lang="en-SG"/>
          </a:p>
        </p:txBody>
      </p:sp>
      <p:sp>
        <p:nvSpPr>
          <p:cNvPr id="75785" name="Oval 9"/>
          <p:cNvSpPr>
            <a:spLocks noChangeArrowheads="1"/>
          </p:cNvSpPr>
          <p:nvPr/>
        </p:nvSpPr>
        <p:spPr bwMode="auto">
          <a:xfrm>
            <a:off x="3779838" y="4221163"/>
            <a:ext cx="647700" cy="647700"/>
          </a:xfrm>
          <a:prstGeom prst="ellipse">
            <a:avLst/>
          </a:prstGeom>
          <a:noFill/>
          <a:ln w="28575">
            <a:solidFill>
              <a:srgbClr val="00B050"/>
            </a:solidFill>
            <a:round/>
            <a:headEnd/>
            <a:tailEnd/>
          </a:ln>
          <a:effectLst/>
          <a:extLst>
            <a:ext uri="{909E8E84-426E-40DD-AFC4-6F175D3DCCD1}">
              <a14:hiddenFill xmlns:a14="http://schemas.microsoft.com/office/drawing/2010/main">
                <a:solidFill>
                  <a:srgbClr val="CC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75786" name="Rectangle 10"/>
          <p:cNvSpPr>
            <a:spLocks noChangeArrowheads="1"/>
          </p:cNvSpPr>
          <p:nvPr/>
        </p:nvSpPr>
        <p:spPr bwMode="auto">
          <a:xfrm>
            <a:off x="249313" y="5373216"/>
            <a:ext cx="8893175" cy="1008062"/>
          </a:xfrm>
          <a:prstGeom prst="rect">
            <a:avLst/>
          </a:prstGeom>
          <a:solidFill>
            <a:schemeClr val="bg1"/>
          </a:solidFill>
          <a:ln>
            <a:noFill/>
          </a:ln>
          <a:effectLst/>
        </p:spPr>
        <p:txBody>
          <a:bodyPr wrap="none" anchor="ctr"/>
          <a:lstStyle/>
          <a:p>
            <a:endParaRPr lang="en-SG"/>
          </a:p>
        </p:txBody>
      </p:sp>
      <p:pic>
        <p:nvPicPr>
          <p:cNvPr id="2" name="59297591">
            <a:hlinkClick r:id="" action="ppaction://media"/>
            <a:extLst>
              <a:ext uri="{FF2B5EF4-FFF2-40B4-BE49-F238E27FC236}">
                <a16:creationId xmlns:a16="http://schemas.microsoft.com/office/drawing/2014/main" id="{DF0443BB-4C5F-4262-82EF-CDAE30D5262F}"/>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232775" y="60991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682712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500"/>
                                        <p:tgtEl>
                                          <p:spTgt spid="7577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5780"/>
                                        </p:tgtEl>
                                        <p:attrNameLst>
                                          <p:attrName>style.visibility</p:attrName>
                                        </p:attrNameLst>
                                      </p:cBhvr>
                                      <p:to>
                                        <p:strVal val="visible"/>
                                      </p:to>
                                    </p:set>
                                    <p:animEffect transition="in" filter="wipe(up)">
                                      <p:cBhvr>
                                        <p:cTn id="11" dur="500"/>
                                        <p:tgtEl>
                                          <p:spTgt spid="75780"/>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5785"/>
                                        </p:tgtEl>
                                        <p:attrNameLst>
                                          <p:attrName>style.visibility</p:attrName>
                                        </p:attrNameLst>
                                      </p:cBhvr>
                                      <p:to>
                                        <p:strVal val="visible"/>
                                      </p:to>
                                    </p:set>
                                    <p:animEffect transition="in" filter="wipe(up)">
                                      <p:cBhvr>
                                        <p:cTn id="15" dur="500"/>
                                        <p:tgtEl>
                                          <p:spTgt spid="75785"/>
                                        </p:tgtEl>
                                      </p:cBhvr>
                                    </p:animEffect>
                                  </p:childTnLst>
                                </p:cTn>
                              </p:par>
                            </p:childTnLst>
                          </p:cTn>
                        </p:par>
                        <p:par>
                          <p:cTn id="16" fill="hold" nodeType="afterGroup">
                            <p:stCondLst>
                              <p:cond delay="1500"/>
                            </p:stCondLst>
                            <p:childTnLst>
                              <p:par>
                                <p:cTn id="17" presetID="22" presetClass="exit" presetSubtype="8" fill="hold" grpId="0" nodeType="afterEffect">
                                  <p:stCondLst>
                                    <p:cond delay="0"/>
                                  </p:stCondLst>
                                  <p:childTnLst>
                                    <p:animEffect transition="out" filter="wipe(left)">
                                      <p:cBhvr>
                                        <p:cTn id="18" dur="500"/>
                                        <p:tgtEl>
                                          <p:spTgt spid="75784"/>
                                        </p:tgtEl>
                                      </p:cBhvr>
                                    </p:animEffect>
                                    <p:set>
                                      <p:cBhvr>
                                        <p:cTn id="19" dur="1" fill="hold">
                                          <p:stCondLst>
                                            <p:cond delay="499"/>
                                          </p:stCondLst>
                                        </p:cTn>
                                        <p:tgtEl>
                                          <p:spTgt spid="75784"/>
                                        </p:tgtEl>
                                        <p:attrNameLst>
                                          <p:attrName>style.visibility</p:attrName>
                                        </p:attrNameLst>
                                      </p:cBhvr>
                                      <p:to>
                                        <p:strVal val="hidden"/>
                                      </p:to>
                                    </p:set>
                                  </p:childTnLst>
                                </p:cTn>
                              </p:par>
                            </p:childTnLst>
                          </p:cTn>
                        </p:par>
                        <p:par>
                          <p:cTn id="20" fill="hold" nodeType="afterGroup">
                            <p:stCondLst>
                              <p:cond delay="2000"/>
                            </p:stCondLst>
                            <p:childTnLst>
                              <p:par>
                                <p:cTn id="21" presetID="10" presetClass="exit" presetSubtype="0" fill="hold" grpId="1" nodeType="afterEffect">
                                  <p:stCondLst>
                                    <p:cond delay="1000"/>
                                  </p:stCondLst>
                                  <p:childTnLst>
                                    <p:animEffect transition="out" filter="fade">
                                      <p:cBhvr>
                                        <p:cTn id="22" dur="1000"/>
                                        <p:tgtEl>
                                          <p:spTgt spid="75785"/>
                                        </p:tgtEl>
                                      </p:cBhvr>
                                    </p:animEffect>
                                    <p:set>
                                      <p:cBhvr>
                                        <p:cTn id="23" dur="1" fill="hold">
                                          <p:stCondLst>
                                            <p:cond delay="999"/>
                                          </p:stCondLst>
                                        </p:cTn>
                                        <p:tgtEl>
                                          <p:spTgt spid="7578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1000"/>
                                        <p:tgtEl>
                                          <p:spTgt spid="75780"/>
                                        </p:tgtEl>
                                      </p:cBhvr>
                                    </p:animEffect>
                                    <p:set>
                                      <p:cBhvr>
                                        <p:cTn id="26" dur="1" fill="hold">
                                          <p:stCondLst>
                                            <p:cond delay="999"/>
                                          </p:stCondLst>
                                        </p:cTn>
                                        <p:tgtEl>
                                          <p:spTgt spid="7578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1000"/>
                                        <p:tgtEl>
                                          <p:spTgt spid="75779"/>
                                        </p:tgtEl>
                                      </p:cBhvr>
                                    </p:animEffect>
                                    <p:set>
                                      <p:cBhvr>
                                        <p:cTn id="29" dur="1" fill="hold">
                                          <p:stCondLst>
                                            <p:cond delay="999"/>
                                          </p:stCondLst>
                                        </p:cTn>
                                        <p:tgtEl>
                                          <p:spTgt spid="75779"/>
                                        </p:tgtEl>
                                        <p:attrNameLst>
                                          <p:attrName>style.visibility</p:attrName>
                                        </p:attrNameLst>
                                      </p:cBhvr>
                                      <p:to>
                                        <p:strVal val="hidden"/>
                                      </p:to>
                                    </p:set>
                                  </p:childTnLst>
                                </p:cTn>
                              </p:par>
                            </p:childTnLst>
                          </p:cTn>
                        </p:par>
                        <p:par>
                          <p:cTn id="30" fill="hold" nodeType="afterGroup">
                            <p:stCondLst>
                              <p:cond delay="4000"/>
                            </p:stCondLst>
                            <p:childTnLst>
                              <p:par>
                                <p:cTn id="31" presetID="22" presetClass="entr" presetSubtype="8" fill="hold" grpId="0" nodeType="afterEffect">
                                  <p:stCondLst>
                                    <p:cond delay="1000"/>
                                  </p:stCondLst>
                                  <p:childTnLst>
                                    <p:set>
                                      <p:cBhvr>
                                        <p:cTn id="32" dur="1" fill="hold">
                                          <p:stCondLst>
                                            <p:cond delay="0"/>
                                          </p:stCondLst>
                                        </p:cTn>
                                        <p:tgtEl>
                                          <p:spTgt spid="75781"/>
                                        </p:tgtEl>
                                        <p:attrNameLst>
                                          <p:attrName>style.visibility</p:attrName>
                                        </p:attrNameLst>
                                      </p:cBhvr>
                                      <p:to>
                                        <p:strVal val="visible"/>
                                      </p:to>
                                    </p:set>
                                    <p:animEffect transition="in" filter="wipe(left)">
                                      <p:cBhvr>
                                        <p:cTn id="33" dur="500"/>
                                        <p:tgtEl>
                                          <p:spTgt spid="75781"/>
                                        </p:tgtEl>
                                      </p:cBhvr>
                                    </p:animEffect>
                                  </p:childTnLst>
                                </p:cTn>
                              </p:par>
                            </p:childTnLst>
                          </p:cTn>
                        </p:par>
                        <p:par>
                          <p:cTn id="34" fill="hold" nodeType="afterGroup">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75782"/>
                                        </p:tgtEl>
                                        <p:attrNameLst>
                                          <p:attrName>style.visibility</p:attrName>
                                        </p:attrNameLst>
                                      </p:cBhvr>
                                      <p:to>
                                        <p:strVal val="visible"/>
                                      </p:to>
                                    </p:set>
                                    <p:animEffect transition="in" filter="wipe(left)">
                                      <p:cBhvr>
                                        <p:cTn id="37" dur="500"/>
                                        <p:tgtEl>
                                          <p:spTgt spid="75782"/>
                                        </p:tgtEl>
                                      </p:cBhvr>
                                    </p:animEffect>
                                  </p:childTnLst>
                                </p:cTn>
                              </p:par>
                            </p:childTnLst>
                          </p:cTn>
                        </p:par>
                        <p:par>
                          <p:cTn id="38" fill="hold" nodeType="afterGroup">
                            <p:stCondLst>
                              <p:cond delay="6000"/>
                            </p:stCondLst>
                            <p:childTnLst>
                              <p:par>
                                <p:cTn id="39" presetID="22" presetClass="entr" presetSubtype="8" fill="hold" grpId="0" nodeType="afterEffect">
                                  <p:stCondLst>
                                    <p:cond delay="0"/>
                                  </p:stCondLst>
                                  <p:childTnLst>
                                    <p:set>
                                      <p:cBhvr>
                                        <p:cTn id="40" dur="1" fill="hold">
                                          <p:stCondLst>
                                            <p:cond delay="0"/>
                                          </p:stCondLst>
                                        </p:cTn>
                                        <p:tgtEl>
                                          <p:spTgt spid="75783"/>
                                        </p:tgtEl>
                                        <p:attrNameLst>
                                          <p:attrName>style.visibility</p:attrName>
                                        </p:attrNameLst>
                                      </p:cBhvr>
                                      <p:to>
                                        <p:strVal val="visible"/>
                                      </p:to>
                                    </p:set>
                                    <p:animEffect transition="in" filter="wipe(left)">
                                      <p:cBhvr>
                                        <p:cTn id="41" dur="500"/>
                                        <p:tgtEl>
                                          <p:spTgt spid="7578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7348"/>
                                        </p:tgtEl>
                                        <p:attrNameLst>
                                          <p:attrName>style.visibility</p:attrName>
                                        </p:attrNameLst>
                                      </p:cBhvr>
                                      <p:to>
                                        <p:strVal val="visible"/>
                                      </p:to>
                                    </p:set>
                                    <p:animEffect transition="in" filter="wipe(right)">
                                      <p:cBhvr>
                                        <p:cTn id="44" dur="500"/>
                                        <p:tgtEl>
                                          <p:spTgt spid="57348"/>
                                        </p:tgtEl>
                                      </p:cBhvr>
                                    </p:animEffect>
                                  </p:childTnLst>
                                </p:cTn>
                              </p:par>
                            </p:childTnLst>
                          </p:cTn>
                        </p:par>
                        <p:par>
                          <p:cTn id="45" fill="hold" nodeType="afterGroup">
                            <p:stCondLst>
                              <p:cond delay="6500"/>
                            </p:stCondLst>
                            <p:childTnLst>
                              <p:par>
                                <p:cTn id="46" presetID="22" presetClass="exit" presetSubtype="8" fill="hold" grpId="0" nodeType="afterEffect">
                                  <p:stCondLst>
                                    <p:cond delay="0"/>
                                  </p:stCondLst>
                                  <p:childTnLst>
                                    <p:animEffect transition="out" filter="wipe(left)">
                                      <p:cBhvr>
                                        <p:cTn id="47" dur="500"/>
                                        <p:tgtEl>
                                          <p:spTgt spid="75786"/>
                                        </p:tgtEl>
                                      </p:cBhvr>
                                    </p:animEffect>
                                    <p:set>
                                      <p:cBhvr>
                                        <p:cTn id="48" dur="1" fill="hold">
                                          <p:stCondLst>
                                            <p:cond delay="499"/>
                                          </p:stCondLst>
                                        </p:cTn>
                                        <p:tgtEl>
                                          <p:spTgt spid="7578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mediacall" presetSubtype="0" fill="hold" nodeType="clickEffect">
                                  <p:stCondLst>
                                    <p:cond delay="0"/>
                                  </p:stCondLst>
                                  <p:childTnLst>
                                    <p:cmd type="call" cmd="playFrom(0.0)">
                                      <p:cBhvr>
                                        <p:cTn id="52" dur="81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3" fill="hold" display="0">
                  <p:stCondLst>
                    <p:cond delay="indefinite"/>
                  </p:stCondLst>
                  <p:endCondLst>
                    <p:cond evt="onStopAudio" delay="0">
                      <p:tgtEl>
                        <p:sldTgt/>
                      </p:tgtEl>
                    </p:cond>
                  </p:endCondLst>
                </p:cTn>
                <p:tgtEl>
                  <p:spTgt spid="2"/>
                </p:tgtEl>
              </p:cMediaNode>
            </p:audio>
          </p:childTnLst>
        </p:cTn>
      </p:par>
    </p:tnLst>
    <p:bldLst>
      <p:bldP spid="57348" grpId="0"/>
      <p:bldP spid="75779" grpId="0" animBg="1"/>
      <p:bldP spid="75779" grpId="1" animBg="1"/>
      <p:bldP spid="75780" grpId="0" animBg="1"/>
      <p:bldP spid="75780" grpId="1" animBg="1"/>
      <p:bldP spid="75781" grpId="0" animBg="1"/>
      <p:bldP spid="75782" grpId="0" animBg="1"/>
      <p:bldP spid="75783" grpId="0" animBg="1"/>
      <p:bldP spid="75784" grpId="0" animBg="1"/>
      <p:bldP spid="75785" grpId="0" animBg="1"/>
      <p:bldP spid="75785" grpId="1" animBg="1"/>
      <p:bldP spid="757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598" y="908050"/>
            <a:ext cx="9144000" cy="1944688"/>
          </a:xfrm>
          <a:prstGeom prst="rect">
            <a:avLst/>
          </a:prstGeom>
          <a:solidFill>
            <a:schemeClr val="bg1"/>
          </a:solidFill>
          <a:ln>
            <a:noFill/>
          </a:ln>
          <a:effectLst/>
        </p:spPr>
        <p:txBody>
          <a:bodyPr wrap="none" anchor="ctr"/>
          <a:lstStyle/>
          <a:p>
            <a:endParaRPr lang="en-SG"/>
          </a:p>
        </p:txBody>
      </p:sp>
      <p:sp>
        <p:nvSpPr>
          <p:cNvPr id="53250"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B06775-6F2C-47B0-A331-D8C4C00E6016}" type="slidenum">
              <a:rPr lang="en-GB" smtClean="0"/>
              <a:pPr eaLnBrk="1" hangingPunct="1"/>
              <a:t>24</a:t>
            </a:fld>
            <a:endParaRPr lang="en-GB"/>
          </a:p>
        </p:txBody>
      </p:sp>
      <p:sp>
        <p:nvSpPr>
          <p:cNvPr id="53251" name="Rectangle 2"/>
          <p:cNvSpPr>
            <a:spLocks noGrp="1" noChangeArrowheads="1"/>
          </p:cNvSpPr>
          <p:nvPr>
            <p:ph type="title"/>
          </p:nvPr>
        </p:nvSpPr>
        <p:spPr>
          <a:xfrm>
            <a:off x="250825" y="260350"/>
            <a:ext cx="8229600" cy="615950"/>
          </a:xfrm>
        </p:spPr>
        <p:txBody>
          <a:bodyPr/>
          <a:lstStyle/>
          <a:p>
            <a:pPr eaLnBrk="1" hangingPunct="1"/>
            <a:r>
              <a:rPr lang="en-GB">
                <a:solidFill>
                  <a:srgbClr val="FF9900"/>
                </a:solidFill>
              </a:rPr>
              <a:t>Example</a:t>
            </a:r>
          </a:p>
        </p:txBody>
      </p:sp>
      <p:sp>
        <p:nvSpPr>
          <p:cNvPr id="53252" name="Rectangle 3"/>
          <p:cNvSpPr>
            <a:spLocks noGrp="1" noChangeArrowheads="1"/>
          </p:cNvSpPr>
          <p:nvPr>
            <p:ph type="body" idx="1"/>
          </p:nvPr>
        </p:nvSpPr>
        <p:spPr>
          <a:xfrm>
            <a:off x="0" y="1125538"/>
            <a:ext cx="8893175" cy="5732462"/>
          </a:xfrm>
          <a:ln w="9525">
            <a:noFill/>
            <a:miter lim="800000"/>
            <a:headEnd/>
            <a:tailEnd/>
          </a:ln>
        </p:spPr>
        <p:txBody>
          <a:bodyPr/>
          <a:lstStyle/>
          <a:p>
            <a:pPr eaLnBrk="1" hangingPunct="1">
              <a:buFontTx/>
              <a:buNone/>
              <a:tabLst>
                <a:tab pos="288925" algn="l"/>
                <a:tab pos="952500" algn="l"/>
              </a:tabLst>
            </a:pPr>
            <a:r>
              <a:rPr lang="en-GB" sz="2800" dirty="0">
                <a:sym typeface="Symbol" pitchFamily="18" charset="2"/>
              </a:rPr>
              <a:t>y(n)= </a:t>
            </a:r>
            <a:r>
              <a:rPr lang="en-GB" sz="2800" dirty="0">
                <a:solidFill>
                  <a:srgbClr val="00B050"/>
                </a:solidFill>
                <a:sym typeface="Symbol" pitchFamily="18" charset="2"/>
              </a:rPr>
              <a:t>h(n) * (n) </a:t>
            </a:r>
            <a:r>
              <a:rPr lang="en-GB" sz="2800" dirty="0">
                <a:sym typeface="Symbol" pitchFamily="18" charset="2"/>
              </a:rPr>
              <a:t>+ </a:t>
            </a:r>
            <a:r>
              <a:rPr lang="en-GB" sz="2800" dirty="0">
                <a:solidFill>
                  <a:srgbClr val="FFCC66"/>
                </a:solidFill>
                <a:sym typeface="Symbol" pitchFamily="18" charset="2"/>
              </a:rPr>
              <a:t>h(n) * (n – 1)</a:t>
            </a:r>
            <a:r>
              <a:rPr lang="en-GB" sz="2800" dirty="0">
                <a:sym typeface="Symbol" pitchFamily="18" charset="2"/>
              </a:rPr>
              <a:t> + </a:t>
            </a:r>
            <a:r>
              <a:rPr lang="en-GB" sz="2800" dirty="0">
                <a:solidFill>
                  <a:srgbClr val="FF6699"/>
                </a:solidFill>
                <a:sym typeface="Symbol" pitchFamily="18" charset="2"/>
              </a:rPr>
              <a:t>h(n) * 0.5(n – 2)</a:t>
            </a:r>
            <a:r>
              <a:rPr lang="en-GB" sz="2800" dirty="0">
                <a:sym typeface="Symbol" pitchFamily="18" charset="2"/>
              </a:rPr>
              <a:t> </a:t>
            </a:r>
          </a:p>
          <a:p>
            <a:pPr eaLnBrk="1" hangingPunct="1">
              <a:buFontTx/>
              <a:buNone/>
              <a:tabLst>
                <a:tab pos="288925" algn="l"/>
                <a:tab pos="952500" algn="l"/>
              </a:tabLst>
            </a:pPr>
            <a:r>
              <a:rPr lang="en-GB" sz="2800" dirty="0"/>
              <a:t>		</a:t>
            </a:r>
          </a:p>
          <a:p>
            <a:pPr eaLnBrk="1" hangingPunct="1">
              <a:buFontTx/>
              <a:buNone/>
              <a:tabLst>
                <a:tab pos="288925" algn="l"/>
                <a:tab pos="952500" algn="l"/>
              </a:tabLst>
            </a:pPr>
            <a:r>
              <a:rPr lang="en-GB" sz="2800" dirty="0"/>
              <a:t>y(n) =</a:t>
            </a:r>
            <a:r>
              <a:rPr lang="en-GB" sz="2800" dirty="0">
                <a:solidFill>
                  <a:srgbClr val="00B050"/>
                </a:solidFill>
              </a:rPr>
              <a:t> h(n) </a:t>
            </a:r>
            <a:r>
              <a:rPr lang="en-GB" sz="2800" dirty="0"/>
              <a:t>+ </a:t>
            </a:r>
            <a:r>
              <a:rPr lang="en-GB" sz="2800" dirty="0">
                <a:solidFill>
                  <a:srgbClr val="FFCC66"/>
                </a:solidFill>
              </a:rPr>
              <a:t>h(n – 1)</a:t>
            </a:r>
            <a:r>
              <a:rPr lang="en-GB" sz="2800" dirty="0"/>
              <a:t> + </a:t>
            </a:r>
            <a:r>
              <a:rPr lang="en-GB" sz="2800" dirty="0">
                <a:solidFill>
                  <a:srgbClr val="FF6699"/>
                </a:solidFill>
              </a:rPr>
              <a:t>0.5h(n – 2)</a:t>
            </a:r>
          </a:p>
          <a:p>
            <a:pPr eaLnBrk="1" hangingPunct="1">
              <a:buFontTx/>
              <a:buNone/>
              <a:tabLst>
                <a:tab pos="288925" algn="l"/>
                <a:tab pos="952500" algn="l"/>
              </a:tabLst>
            </a:pPr>
            <a:endParaRPr lang="en-GB" sz="2800" dirty="0"/>
          </a:p>
          <a:p>
            <a:pPr eaLnBrk="1" hangingPunct="1">
              <a:buFontTx/>
              <a:buNone/>
              <a:tabLst>
                <a:tab pos="288925" algn="l"/>
                <a:tab pos="952500" algn="l"/>
              </a:tabLst>
            </a:pPr>
            <a:r>
              <a:rPr lang="en-GB" sz="2800" dirty="0"/>
              <a:t>			= {</a:t>
            </a:r>
            <a:r>
              <a:rPr lang="en-GB" sz="2800" dirty="0">
                <a:solidFill>
                  <a:srgbClr val="00B050"/>
                </a:solidFill>
              </a:rPr>
              <a:t>0.5</a:t>
            </a:r>
            <a:r>
              <a:rPr lang="en-GB" sz="2800" dirty="0">
                <a:solidFill>
                  <a:srgbClr val="00B050"/>
                </a:solidFill>
                <a:sym typeface="Symbol" pitchFamily="18" charset="2"/>
              </a:rPr>
              <a:t>(n) + 0.5(n – 1) </a:t>
            </a:r>
            <a:r>
              <a:rPr lang="en-GB" sz="2800" dirty="0">
                <a:sym typeface="Symbol" pitchFamily="18" charset="2"/>
              </a:rPr>
              <a:t>}</a:t>
            </a:r>
            <a:endParaRPr lang="en-GB" sz="2800" dirty="0"/>
          </a:p>
          <a:p>
            <a:pPr eaLnBrk="1" hangingPunct="1">
              <a:buFontTx/>
              <a:buNone/>
              <a:tabLst>
                <a:tab pos="288925" algn="l"/>
                <a:tab pos="952500" algn="l"/>
              </a:tabLst>
            </a:pPr>
            <a:r>
              <a:rPr lang="en-GB" sz="2800" dirty="0"/>
              <a:t>			  + { </a:t>
            </a:r>
            <a:r>
              <a:rPr lang="en-GB" sz="2800" dirty="0">
                <a:solidFill>
                  <a:srgbClr val="FFCC66"/>
                </a:solidFill>
              </a:rPr>
              <a:t>0.5</a:t>
            </a:r>
            <a:r>
              <a:rPr lang="en-GB" sz="2800" dirty="0">
                <a:solidFill>
                  <a:srgbClr val="FFCC66"/>
                </a:solidFill>
                <a:sym typeface="Symbol" pitchFamily="18" charset="2"/>
              </a:rPr>
              <a:t>(n – 1) + 0.5(n – 2)</a:t>
            </a:r>
            <a:r>
              <a:rPr lang="en-GB" sz="2800" dirty="0">
                <a:sym typeface="Symbol" pitchFamily="18" charset="2"/>
              </a:rPr>
              <a:t> } </a:t>
            </a:r>
          </a:p>
          <a:p>
            <a:pPr eaLnBrk="1" hangingPunct="1">
              <a:buFontTx/>
              <a:buNone/>
              <a:tabLst>
                <a:tab pos="288925" algn="l"/>
                <a:tab pos="952500" algn="l"/>
              </a:tabLst>
            </a:pPr>
            <a:r>
              <a:rPr lang="en-GB" sz="2800" dirty="0">
                <a:sym typeface="Symbol" pitchFamily="18" charset="2"/>
              </a:rPr>
              <a:t>			  +</a:t>
            </a:r>
            <a:r>
              <a:rPr lang="en-GB" sz="2800" dirty="0"/>
              <a:t> { </a:t>
            </a:r>
            <a:r>
              <a:rPr lang="en-GB" sz="2800" dirty="0">
                <a:solidFill>
                  <a:srgbClr val="FF6699"/>
                </a:solidFill>
              </a:rPr>
              <a:t>0.25</a:t>
            </a:r>
            <a:r>
              <a:rPr lang="en-GB" sz="2800" dirty="0">
                <a:solidFill>
                  <a:srgbClr val="FF6699"/>
                </a:solidFill>
                <a:sym typeface="Symbol" pitchFamily="18" charset="2"/>
              </a:rPr>
              <a:t>(n – 2) + 0.25(n – 3)</a:t>
            </a:r>
            <a:r>
              <a:rPr lang="en-GB" sz="2800" dirty="0">
                <a:sym typeface="Symbol" pitchFamily="18" charset="2"/>
              </a:rPr>
              <a:t> } </a:t>
            </a:r>
          </a:p>
          <a:p>
            <a:pPr eaLnBrk="1" hangingPunct="1">
              <a:buFontTx/>
              <a:buNone/>
              <a:tabLst>
                <a:tab pos="288925" algn="l"/>
                <a:tab pos="952500" algn="l"/>
              </a:tabLst>
            </a:pPr>
            <a:endParaRPr lang="en-GB" sz="2800" dirty="0">
              <a:sym typeface="Symbol" pitchFamily="18" charset="2"/>
            </a:endParaRPr>
          </a:p>
          <a:p>
            <a:pPr eaLnBrk="1" hangingPunct="1">
              <a:buFontTx/>
              <a:buNone/>
              <a:tabLst>
                <a:tab pos="288925" algn="l"/>
                <a:tab pos="952500" algn="l"/>
              </a:tabLst>
            </a:pPr>
            <a:r>
              <a:rPr lang="en-GB" sz="2800" dirty="0">
                <a:sym typeface="Symbol" pitchFamily="18" charset="2"/>
              </a:rPr>
              <a:t>			= </a:t>
            </a:r>
            <a:r>
              <a:rPr lang="en-GB" sz="2800" dirty="0"/>
              <a:t>0.5</a:t>
            </a:r>
            <a:r>
              <a:rPr lang="en-GB" sz="2800" dirty="0">
                <a:sym typeface="Symbol" pitchFamily="18" charset="2"/>
              </a:rPr>
              <a:t>(n) + (n – 1) + </a:t>
            </a:r>
            <a:r>
              <a:rPr lang="en-GB" sz="2800" dirty="0"/>
              <a:t>0.75</a:t>
            </a:r>
            <a:r>
              <a:rPr lang="en-GB" sz="2800" dirty="0">
                <a:sym typeface="Symbol" pitchFamily="18" charset="2"/>
              </a:rPr>
              <a:t>(n – 2) </a:t>
            </a:r>
          </a:p>
          <a:p>
            <a:pPr eaLnBrk="1" hangingPunct="1">
              <a:buFontTx/>
              <a:buNone/>
              <a:tabLst>
                <a:tab pos="288925" algn="l"/>
                <a:tab pos="952500" algn="l"/>
              </a:tabLst>
            </a:pPr>
            <a:r>
              <a:rPr lang="en-GB" sz="2800" dirty="0">
                <a:sym typeface="Symbol" pitchFamily="18" charset="2"/>
              </a:rPr>
              <a:t>				+ 0.25(n – 3) </a:t>
            </a:r>
          </a:p>
        </p:txBody>
      </p:sp>
      <p:sp>
        <p:nvSpPr>
          <p:cNvPr id="58372" name="Text Box 4"/>
          <p:cNvSpPr txBox="1">
            <a:spLocks noChangeArrowheads="1"/>
          </p:cNvSpPr>
          <p:nvPr/>
        </p:nvSpPr>
        <p:spPr bwMode="auto">
          <a:xfrm>
            <a:off x="6227763" y="2205038"/>
            <a:ext cx="29162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8925" indent="-288925"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GB" b="1" i="1">
                <a:solidFill>
                  <a:srgbClr val="FF9900"/>
                </a:solidFill>
                <a:sym typeface="Symbol" pitchFamily="18" charset="2"/>
              </a:rPr>
              <a:t> </a:t>
            </a:r>
            <a:r>
              <a:rPr lang="en-GB" b="1" i="1">
                <a:solidFill>
                  <a:srgbClr val="FF9900"/>
                </a:solidFill>
              </a:rPr>
              <a:t>time invariant and integral property of impulse function</a:t>
            </a:r>
          </a:p>
        </p:txBody>
      </p:sp>
      <p:sp>
        <p:nvSpPr>
          <p:cNvPr id="58373" name="Oval 5"/>
          <p:cNvSpPr>
            <a:spLocks noChangeArrowheads="1"/>
          </p:cNvSpPr>
          <p:nvPr/>
        </p:nvSpPr>
        <p:spPr bwMode="auto">
          <a:xfrm>
            <a:off x="971550" y="981075"/>
            <a:ext cx="1727200" cy="865188"/>
          </a:xfrm>
          <a:prstGeom prst="ellipse">
            <a:avLst/>
          </a:prstGeom>
          <a:noFill/>
          <a:ln w="3810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8374" name="Oval 6"/>
          <p:cNvSpPr>
            <a:spLocks noChangeArrowheads="1"/>
          </p:cNvSpPr>
          <p:nvPr/>
        </p:nvSpPr>
        <p:spPr bwMode="auto">
          <a:xfrm>
            <a:off x="2916238" y="908050"/>
            <a:ext cx="2303462" cy="865188"/>
          </a:xfrm>
          <a:prstGeom prst="ellipse">
            <a:avLst/>
          </a:prstGeom>
          <a:noFill/>
          <a:ln w="38100">
            <a:solidFill>
              <a:srgbClr val="FFCC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8375" name="Oval 7"/>
          <p:cNvSpPr>
            <a:spLocks noChangeArrowheads="1"/>
          </p:cNvSpPr>
          <p:nvPr/>
        </p:nvSpPr>
        <p:spPr bwMode="auto">
          <a:xfrm>
            <a:off x="5508625" y="908050"/>
            <a:ext cx="3024188" cy="865188"/>
          </a:xfrm>
          <a:prstGeom prst="ellipse">
            <a:avLst/>
          </a:prstGeom>
          <a:noFill/>
          <a:ln w="38100">
            <a:solidFill>
              <a:srgbClr val="FF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8377" name="Line 9"/>
          <p:cNvSpPr>
            <a:spLocks noChangeShapeType="1"/>
          </p:cNvSpPr>
          <p:nvPr/>
        </p:nvSpPr>
        <p:spPr bwMode="auto">
          <a:xfrm flipH="1">
            <a:off x="1403350" y="1844675"/>
            <a:ext cx="576263" cy="431800"/>
          </a:xfrm>
          <a:prstGeom prst="line">
            <a:avLst/>
          </a:prstGeom>
          <a:noFill/>
          <a:ln w="381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58378" name="Line 10"/>
          <p:cNvSpPr>
            <a:spLocks noChangeShapeType="1"/>
          </p:cNvSpPr>
          <p:nvPr/>
        </p:nvSpPr>
        <p:spPr bwMode="auto">
          <a:xfrm flipH="1">
            <a:off x="2987675" y="1773238"/>
            <a:ext cx="1079500" cy="503237"/>
          </a:xfrm>
          <a:prstGeom prst="line">
            <a:avLst/>
          </a:prstGeom>
          <a:noFill/>
          <a:ln w="38100">
            <a:solidFill>
              <a:srgbClr val="FFCC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58379" name="Line 11"/>
          <p:cNvSpPr>
            <a:spLocks noChangeShapeType="1"/>
          </p:cNvSpPr>
          <p:nvPr/>
        </p:nvSpPr>
        <p:spPr bwMode="auto">
          <a:xfrm flipH="1">
            <a:off x="4716463" y="1773238"/>
            <a:ext cx="2303462" cy="431800"/>
          </a:xfrm>
          <a:prstGeom prst="line">
            <a:avLst/>
          </a:prstGeom>
          <a:noFill/>
          <a:ln w="28575">
            <a:solidFill>
              <a:srgbClr val="FF66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58380" name="Rectangle 12"/>
          <p:cNvSpPr>
            <a:spLocks noChangeArrowheads="1"/>
          </p:cNvSpPr>
          <p:nvPr/>
        </p:nvSpPr>
        <p:spPr bwMode="auto">
          <a:xfrm>
            <a:off x="0" y="3141663"/>
            <a:ext cx="8964612" cy="2016125"/>
          </a:xfrm>
          <a:prstGeom prst="rect">
            <a:avLst/>
          </a:prstGeom>
          <a:solidFill>
            <a:schemeClr val="bg1"/>
          </a:solidFill>
          <a:ln>
            <a:noFill/>
          </a:ln>
          <a:effectLst/>
        </p:spPr>
        <p:txBody>
          <a:bodyPr wrap="none" anchor="ctr"/>
          <a:lstStyle/>
          <a:p>
            <a:endParaRPr lang="en-SG"/>
          </a:p>
        </p:txBody>
      </p:sp>
      <p:sp>
        <p:nvSpPr>
          <p:cNvPr id="58381" name="Rectangle 13"/>
          <p:cNvSpPr>
            <a:spLocks noChangeArrowheads="1"/>
          </p:cNvSpPr>
          <p:nvPr/>
        </p:nvSpPr>
        <p:spPr bwMode="auto">
          <a:xfrm>
            <a:off x="0" y="5157788"/>
            <a:ext cx="8964613" cy="1295400"/>
          </a:xfrm>
          <a:prstGeom prst="rect">
            <a:avLst/>
          </a:prstGeom>
          <a:solidFill>
            <a:schemeClr val="bg1"/>
          </a:solidFill>
          <a:ln>
            <a:noFill/>
          </a:ln>
          <a:effectLst/>
        </p:spPr>
        <p:txBody>
          <a:bodyPr wrap="none" anchor="ctr"/>
          <a:lstStyle/>
          <a:p>
            <a:endParaRPr lang="en-SG"/>
          </a:p>
        </p:txBody>
      </p:sp>
      <p:pic>
        <p:nvPicPr>
          <p:cNvPr id="2" name="59297598">
            <a:hlinkClick r:id="" action="ppaction://media"/>
            <a:extLst>
              <a:ext uri="{FF2B5EF4-FFF2-40B4-BE49-F238E27FC236}">
                <a16:creationId xmlns:a16="http://schemas.microsoft.com/office/drawing/2014/main" id="{3F65DA9F-2F1D-442D-A128-3EF099C6DA7E}"/>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296275" y="5984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2338581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up)">
                                      <p:cBhvr>
                                        <p:cTn id="7" dur="500"/>
                                        <p:tgtEl>
                                          <p:spTgt spid="5837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8377"/>
                                        </p:tgtEl>
                                        <p:attrNameLst>
                                          <p:attrName>style.visibility</p:attrName>
                                        </p:attrNameLst>
                                      </p:cBhvr>
                                      <p:to>
                                        <p:strVal val="visible"/>
                                      </p:to>
                                    </p:set>
                                    <p:animEffect transition="in" filter="wipe(up)">
                                      <p:cBhvr>
                                        <p:cTn id="11" dur="500"/>
                                        <p:tgtEl>
                                          <p:spTgt spid="5837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8374"/>
                                        </p:tgtEl>
                                        <p:attrNameLst>
                                          <p:attrName>style.visibility</p:attrName>
                                        </p:attrNameLst>
                                      </p:cBhvr>
                                      <p:to>
                                        <p:strVal val="visible"/>
                                      </p:to>
                                    </p:set>
                                    <p:animEffect transition="in" filter="wipe(up)">
                                      <p:cBhvr>
                                        <p:cTn id="15" dur="500"/>
                                        <p:tgtEl>
                                          <p:spTgt spid="58374"/>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8378"/>
                                        </p:tgtEl>
                                        <p:attrNameLst>
                                          <p:attrName>style.visibility</p:attrName>
                                        </p:attrNameLst>
                                      </p:cBhvr>
                                      <p:to>
                                        <p:strVal val="visible"/>
                                      </p:to>
                                    </p:set>
                                    <p:animEffect transition="in" filter="wipe(up)">
                                      <p:cBhvr>
                                        <p:cTn id="19" dur="500"/>
                                        <p:tgtEl>
                                          <p:spTgt spid="58378"/>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8375"/>
                                        </p:tgtEl>
                                        <p:attrNameLst>
                                          <p:attrName>style.visibility</p:attrName>
                                        </p:attrNameLst>
                                      </p:cBhvr>
                                      <p:to>
                                        <p:strVal val="visible"/>
                                      </p:to>
                                    </p:set>
                                    <p:animEffect transition="in" filter="wipe(up)">
                                      <p:cBhvr>
                                        <p:cTn id="23" dur="500"/>
                                        <p:tgtEl>
                                          <p:spTgt spid="58375"/>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379"/>
                                        </p:tgtEl>
                                        <p:attrNameLst>
                                          <p:attrName>style.visibility</p:attrName>
                                        </p:attrNameLst>
                                      </p:cBhvr>
                                      <p:to>
                                        <p:strVal val="visible"/>
                                      </p:to>
                                    </p:set>
                                    <p:animEffect transition="in" filter="wipe(up)">
                                      <p:cBhvr>
                                        <p:cTn id="27" dur="500"/>
                                        <p:tgtEl>
                                          <p:spTgt spid="5837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8372"/>
                                        </p:tgtEl>
                                        <p:attrNameLst>
                                          <p:attrName>style.visibility</p:attrName>
                                        </p:attrNameLst>
                                      </p:cBhvr>
                                      <p:to>
                                        <p:strVal val="visible"/>
                                      </p:to>
                                    </p:set>
                                    <p:animEffect transition="in" filter="wipe(left)">
                                      <p:cBhvr>
                                        <p:cTn id="30" dur="500"/>
                                        <p:tgtEl>
                                          <p:spTgt spid="5837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xit" presetSubtype="1" fill="hold" grpId="0" nodeType="clickEffect">
                                  <p:stCondLst>
                                    <p:cond delay="0"/>
                                  </p:stCondLst>
                                  <p:childTnLst>
                                    <p:animEffect transition="out" filter="wipe(up)">
                                      <p:cBhvr>
                                        <p:cTn id="34" dur="500"/>
                                        <p:tgtEl>
                                          <p:spTgt spid="58380"/>
                                        </p:tgtEl>
                                      </p:cBhvr>
                                    </p:animEffect>
                                    <p:set>
                                      <p:cBhvr>
                                        <p:cTn id="35" dur="1" fill="hold">
                                          <p:stCondLst>
                                            <p:cond delay="499"/>
                                          </p:stCondLst>
                                        </p:cTn>
                                        <p:tgtEl>
                                          <p:spTgt spid="58380"/>
                                        </p:tgtEl>
                                        <p:attrNameLst>
                                          <p:attrName>style.visibility</p:attrName>
                                        </p:attrNameLst>
                                      </p:cBhvr>
                                      <p:to>
                                        <p:strVal val="hidden"/>
                                      </p:to>
                                    </p:set>
                                  </p:childTnLst>
                                </p:cTn>
                              </p:par>
                            </p:childTnLst>
                          </p:cTn>
                        </p:par>
                        <p:par>
                          <p:cTn id="36" fill="hold" nodeType="afterGroup">
                            <p:stCondLst>
                              <p:cond delay="500"/>
                            </p:stCondLst>
                            <p:childTnLst>
                              <p:par>
                                <p:cTn id="37" presetID="22" presetClass="exit" presetSubtype="1" fill="hold" grpId="0" nodeType="afterEffect">
                                  <p:stCondLst>
                                    <p:cond delay="1000"/>
                                  </p:stCondLst>
                                  <p:childTnLst>
                                    <p:animEffect transition="out" filter="wipe(up)">
                                      <p:cBhvr>
                                        <p:cTn id="38" dur="500"/>
                                        <p:tgtEl>
                                          <p:spTgt spid="58381"/>
                                        </p:tgtEl>
                                      </p:cBhvr>
                                    </p:animEffect>
                                    <p:set>
                                      <p:cBhvr>
                                        <p:cTn id="39" dur="1" fill="hold">
                                          <p:stCondLst>
                                            <p:cond delay="499"/>
                                          </p:stCondLst>
                                        </p:cTn>
                                        <p:tgtEl>
                                          <p:spTgt spid="5838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mediacall" presetSubtype="0" fill="hold" nodeType="clickEffect">
                                  <p:stCondLst>
                                    <p:cond delay="0"/>
                                  </p:stCondLst>
                                  <p:childTnLst>
                                    <p:cmd type="call" cmd="playFrom(0.0)">
                                      <p:cBhvr>
                                        <p:cTn id="43" dur="1839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4" fill="hold" display="0">
                  <p:stCondLst>
                    <p:cond delay="indefinite"/>
                  </p:stCondLst>
                  <p:endCondLst>
                    <p:cond evt="onStopAudio" delay="0">
                      <p:tgtEl>
                        <p:sldTgt/>
                      </p:tgtEl>
                    </p:cond>
                  </p:endCondLst>
                </p:cTn>
                <p:tgtEl>
                  <p:spTgt spid="2"/>
                </p:tgtEl>
              </p:cMediaNode>
            </p:audio>
          </p:childTnLst>
        </p:cTn>
      </p:par>
    </p:tnLst>
    <p:bldLst>
      <p:bldP spid="58372" grpId="0"/>
      <p:bldP spid="58373" grpId="0" animBg="1"/>
      <p:bldP spid="58374" grpId="0" animBg="1"/>
      <p:bldP spid="58375" grpId="0" animBg="1"/>
      <p:bldP spid="58377" grpId="0" animBg="1"/>
      <p:bldP spid="58378" grpId="0" animBg="1"/>
      <p:bldP spid="58379" grpId="0" animBg="1"/>
      <p:bldP spid="58380" grpId="0" animBg="1"/>
      <p:bldP spid="583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 y="274638"/>
            <a:ext cx="9504363" cy="1143000"/>
          </a:xfrm>
        </p:spPr>
        <p:txBody>
          <a:bodyPr/>
          <a:lstStyle/>
          <a:p>
            <a:pPr eaLnBrk="1" hangingPunct="1">
              <a:defRPr/>
            </a:pPr>
            <a:r>
              <a:rPr lang="en-SG" dirty="0">
                <a:solidFill>
                  <a:srgbClr val="FFC000"/>
                </a:solidFill>
                <a:latin typeface="+mn-lt"/>
                <a:ea typeface="+mn-ea"/>
                <a:cs typeface="+mn-cs"/>
              </a:rPr>
              <a:t>Discrete-Time Convolution Example</a:t>
            </a:r>
            <a:r>
              <a:rPr lang="en-SG" dirty="0">
                <a:latin typeface="+mn-lt"/>
                <a:ea typeface="+mn-ea"/>
                <a:cs typeface="+mn-cs"/>
              </a:rPr>
              <a:t/>
            </a:r>
            <a:br>
              <a:rPr lang="en-SG" dirty="0">
                <a:latin typeface="+mn-lt"/>
                <a:ea typeface="+mn-ea"/>
                <a:cs typeface="+mn-cs"/>
              </a:rPr>
            </a:br>
            <a:endParaRPr lang="en-SG" dirty="0"/>
          </a:p>
        </p:txBody>
      </p:sp>
      <p:sp>
        <p:nvSpPr>
          <p:cNvPr id="54275" name="Content Placeholder 2"/>
          <p:cNvSpPr>
            <a:spLocks noGrp="1"/>
          </p:cNvSpPr>
          <p:nvPr>
            <p:ph idx="1"/>
          </p:nvPr>
        </p:nvSpPr>
        <p:spPr>
          <a:xfrm>
            <a:off x="107950" y="1600200"/>
            <a:ext cx="8856663" cy="5068888"/>
          </a:xfrm>
        </p:spPr>
        <p:txBody>
          <a:bodyPr/>
          <a:lstStyle/>
          <a:p>
            <a:pPr marL="0" indent="0" eaLnBrk="1" hangingPunct="1">
              <a:buFontTx/>
              <a:buNone/>
            </a:pPr>
            <a:r>
              <a:rPr lang="en-SG" dirty="0"/>
              <a:t>x[n] </a:t>
            </a:r>
            <a:r>
              <a:rPr lang="en-SG" dirty="0">
                <a:sym typeface="Wingdings" pitchFamily="2" charset="2"/>
              </a:rPr>
              <a:t> </a:t>
            </a:r>
            <a:r>
              <a:rPr lang="en-SG" dirty="0"/>
              <a:t>[1 4 -2]	</a:t>
            </a:r>
          </a:p>
          <a:p>
            <a:pPr marL="0" indent="0" eaLnBrk="1" hangingPunct="1">
              <a:buFontTx/>
              <a:buNone/>
            </a:pPr>
            <a:r>
              <a:rPr lang="en-SG" dirty="0"/>
              <a:t>h[n]</a:t>
            </a:r>
            <a:r>
              <a:rPr lang="en-SG" dirty="0">
                <a:sym typeface="Wingdings" pitchFamily="2" charset="2"/>
              </a:rPr>
              <a:t>  </a:t>
            </a:r>
            <a:r>
              <a:rPr lang="en-SG" dirty="0"/>
              <a:t>[0 1 3]</a:t>
            </a:r>
          </a:p>
          <a:p>
            <a:pPr marL="0" indent="0" eaLnBrk="1" hangingPunct="1">
              <a:buFontTx/>
              <a:buNone/>
            </a:pPr>
            <a:r>
              <a:rPr lang="en-GB" dirty="0"/>
              <a:t>_______________</a:t>
            </a:r>
            <a:endParaRPr lang="en-SG" dirty="0"/>
          </a:p>
          <a:p>
            <a:pPr marL="0" indent="0" eaLnBrk="1" hangingPunct="1">
              <a:buFontTx/>
              <a:buNone/>
            </a:pPr>
            <a:r>
              <a:rPr lang="en-SG" dirty="0"/>
              <a:t>	     0   0  0	 	        First Row times (0)</a:t>
            </a:r>
          </a:p>
          <a:p>
            <a:pPr marL="0" indent="0" eaLnBrk="1" hangingPunct="1">
              <a:buFontTx/>
              <a:buNone/>
            </a:pPr>
            <a:r>
              <a:rPr lang="en-SG" dirty="0"/>
              <a:t>		 1  4  -2              First Row times (1)</a:t>
            </a:r>
          </a:p>
          <a:p>
            <a:pPr marL="0" indent="0" eaLnBrk="1" hangingPunct="1">
              <a:buFontTx/>
              <a:buNone/>
            </a:pPr>
            <a:r>
              <a:rPr lang="en-SG" dirty="0"/>
              <a:t>                       3  12  -6         First Row times (3)</a:t>
            </a:r>
          </a:p>
          <a:p>
            <a:pPr marL="0" indent="0" eaLnBrk="1" hangingPunct="1">
              <a:buFontTx/>
              <a:buNone/>
            </a:pPr>
            <a:r>
              <a:rPr lang="en-SG" dirty="0"/>
              <a:t>------------------------------    </a:t>
            </a:r>
          </a:p>
          <a:p>
            <a:pPr marL="0" indent="0" eaLnBrk="1" hangingPunct="1">
              <a:buFontTx/>
              <a:buNone/>
            </a:pPr>
            <a:r>
              <a:rPr lang="en-SG" dirty="0"/>
              <a:t>	     0  1  7  10  -6   Summation of columns</a:t>
            </a:r>
          </a:p>
        </p:txBody>
      </p:sp>
      <p:sp>
        <p:nvSpPr>
          <p:cNvPr id="54276" name="Slide Number Placeholder 3"/>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C57185D-E5CA-4682-811B-D05952B305AA}" type="slidenum">
              <a:rPr lang="en-GB" smtClean="0"/>
              <a:pPr eaLnBrk="1" hangingPunct="1"/>
              <a:t>25</a:t>
            </a:fld>
            <a:endParaRPr lang="en-GB"/>
          </a:p>
        </p:txBody>
      </p:sp>
      <p:sp>
        <p:nvSpPr>
          <p:cNvPr id="54277" name="Oval 4"/>
          <p:cNvSpPr>
            <a:spLocks noChangeArrowheads="1"/>
          </p:cNvSpPr>
          <p:nvPr/>
        </p:nvSpPr>
        <p:spPr bwMode="auto">
          <a:xfrm>
            <a:off x="1979614" y="3284538"/>
            <a:ext cx="455612" cy="187325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SG"/>
          </a:p>
        </p:txBody>
      </p:sp>
      <p:sp>
        <p:nvSpPr>
          <p:cNvPr id="54278" name="Oval 5"/>
          <p:cNvSpPr>
            <a:spLocks noChangeArrowheads="1"/>
          </p:cNvSpPr>
          <p:nvPr/>
        </p:nvSpPr>
        <p:spPr bwMode="auto">
          <a:xfrm>
            <a:off x="2435225" y="3284538"/>
            <a:ext cx="408583" cy="1873250"/>
          </a:xfrm>
          <a:prstGeom prst="ellipse">
            <a:avLst/>
          </a:prstGeom>
          <a:noFill/>
          <a:ln w="952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SG"/>
          </a:p>
        </p:txBody>
      </p:sp>
      <p:sp>
        <p:nvSpPr>
          <p:cNvPr id="54279" name="Oval 6"/>
          <p:cNvSpPr>
            <a:spLocks noChangeArrowheads="1"/>
          </p:cNvSpPr>
          <p:nvPr/>
        </p:nvSpPr>
        <p:spPr bwMode="auto">
          <a:xfrm>
            <a:off x="2843809" y="3317874"/>
            <a:ext cx="504056" cy="1871663"/>
          </a:xfrm>
          <a:prstGeom prst="ellipse">
            <a:avLst/>
          </a:prstGeom>
          <a:noFill/>
          <a:ln w="9525" algn="ctr">
            <a:solidFill>
              <a:srgbClr val="92D05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SG"/>
          </a:p>
        </p:txBody>
      </p:sp>
      <p:pic>
        <p:nvPicPr>
          <p:cNvPr id="3" name="59297612">
            <a:hlinkClick r:id="" action="ppaction://media"/>
            <a:extLst>
              <a:ext uri="{FF2B5EF4-FFF2-40B4-BE49-F238E27FC236}">
                <a16:creationId xmlns:a16="http://schemas.microsoft.com/office/drawing/2014/main" id="{85BA0B26-7A3A-4C31-A128-F78D2F39AD9D}"/>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08975" y="6099175"/>
            <a:ext cx="487363" cy="487363"/>
          </a:xfrm>
          <a:prstGeom prst="rect">
            <a:avLst/>
          </a:prstGeom>
        </p:spPr>
      </p:pic>
      <p:sp>
        <p:nvSpPr>
          <p:cNvPr id="4" name="Footer Placeholder 3"/>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48717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36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Combination of systems</a:t>
            </a:r>
            <a:endParaRPr lang="en-S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5" name="Object 4"/>
          <p:cNvGraphicFramePr>
            <a:graphicFrameLocks noChangeAspect="1"/>
          </p:cNvGraphicFramePr>
          <p:nvPr/>
        </p:nvGraphicFramePr>
        <p:xfrm>
          <a:off x="685800" y="1771650"/>
          <a:ext cx="6566677" cy="2089398"/>
        </p:xfrm>
        <a:graphic>
          <a:graphicData uri="http://schemas.openxmlformats.org/presentationml/2006/ole">
            <mc:AlternateContent xmlns:mc="http://schemas.openxmlformats.org/markup-compatibility/2006">
              <mc:Choice xmlns:v="urn:schemas-microsoft-com:vml" Requires="v">
                <p:oleObj spid="_x0000_s92282" name="Visio" r:id="rId7" imgW="5597531" imgH="2161432" progId="Visio.Drawing.11">
                  <p:embed/>
                </p:oleObj>
              </mc:Choice>
              <mc:Fallback>
                <p:oleObj name="Visio" r:id="rId7" imgW="5597531" imgH="2161432" progId="Visio.Drawing.11">
                  <p:embed/>
                  <p:pic>
                    <p:nvPicPr>
                      <p:cNvPr id="5" name="Object 4"/>
                      <p:cNvPicPr>
                        <a:picLocks noChangeAspect="1" noChangeArrowheads="1"/>
                      </p:cNvPicPr>
                      <p:nvPr/>
                    </p:nvPicPr>
                    <p:blipFill>
                      <a:blip r:embed="rId8"/>
                      <a:srcRect/>
                      <a:stretch>
                        <a:fillRect/>
                      </a:stretch>
                    </p:blipFill>
                    <p:spPr bwMode="auto">
                      <a:xfrm>
                        <a:off x="685800" y="1771650"/>
                        <a:ext cx="6566677" cy="2089398"/>
                      </a:xfrm>
                      <a:prstGeom prst="rect">
                        <a:avLst/>
                      </a:prstGeom>
                      <a:noFill/>
                    </p:spPr>
                  </p:pic>
                </p:oleObj>
              </mc:Fallback>
            </mc:AlternateContent>
          </a:graphicData>
        </a:graphic>
      </p:graphicFrame>
      <p:sp>
        <p:nvSpPr>
          <p:cNvPr id="6" name="TextBox 5"/>
          <p:cNvSpPr txBox="1"/>
          <p:nvPr/>
        </p:nvSpPr>
        <p:spPr>
          <a:xfrm>
            <a:off x="6300192" y="2852936"/>
            <a:ext cx="2232248" cy="369332"/>
          </a:xfrm>
          <a:prstGeom prst="rect">
            <a:avLst/>
          </a:prstGeom>
          <a:solidFill>
            <a:schemeClr val="accent1">
              <a:lumMod val="40000"/>
              <a:lumOff val="60000"/>
            </a:schemeClr>
          </a:solidFill>
        </p:spPr>
        <p:txBody>
          <a:bodyPr wrap="square" rtlCol="0">
            <a:spAutoFit/>
          </a:bodyPr>
          <a:lstStyle/>
          <a:p>
            <a:r>
              <a:rPr lang="en-GB" dirty="0"/>
              <a:t>h(n)=h1(n)*h2(n)</a:t>
            </a:r>
            <a:endParaRPr lang="en-SG" dirty="0"/>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8" name="Object 7"/>
          <p:cNvGraphicFramePr>
            <a:graphicFrameLocks noChangeAspect="1"/>
          </p:cNvGraphicFramePr>
          <p:nvPr/>
        </p:nvGraphicFramePr>
        <p:xfrm>
          <a:off x="899592" y="3966983"/>
          <a:ext cx="3957067" cy="2891017"/>
        </p:xfrm>
        <a:graphic>
          <a:graphicData uri="http://schemas.openxmlformats.org/presentationml/2006/ole">
            <mc:AlternateContent xmlns:mc="http://schemas.openxmlformats.org/markup-compatibility/2006">
              <mc:Choice xmlns:v="urn:schemas-microsoft-com:vml" Requires="v">
                <p:oleObj spid="_x0000_s92283" name="Visio" r:id="rId9" imgW="4296062" imgH="2930728" progId="Visio.Drawing.11">
                  <p:embed/>
                </p:oleObj>
              </mc:Choice>
              <mc:Fallback>
                <p:oleObj name="Visio" r:id="rId9" imgW="4296062" imgH="2930728" progId="Visio.Drawing.11">
                  <p:embed/>
                  <p:pic>
                    <p:nvPicPr>
                      <p:cNvPr id="8" name="Object 7"/>
                      <p:cNvPicPr>
                        <a:picLocks noChangeAspect="1" noChangeArrowheads="1"/>
                      </p:cNvPicPr>
                      <p:nvPr/>
                    </p:nvPicPr>
                    <p:blipFill>
                      <a:blip r:embed="rId10"/>
                      <a:srcRect/>
                      <a:stretch>
                        <a:fillRect/>
                      </a:stretch>
                    </p:blipFill>
                    <p:spPr bwMode="auto">
                      <a:xfrm>
                        <a:off x="899592" y="3966983"/>
                        <a:ext cx="3957067" cy="2891017"/>
                      </a:xfrm>
                      <a:prstGeom prst="rect">
                        <a:avLst/>
                      </a:prstGeom>
                      <a:noFill/>
                    </p:spPr>
                  </p:pic>
                </p:oleObj>
              </mc:Fallback>
            </mc:AlternateContent>
          </a:graphicData>
        </a:graphic>
      </p:graphicFrame>
      <p:sp>
        <p:nvSpPr>
          <p:cNvPr id="9" name="TextBox 8"/>
          <p:cNvSpPr txBox="1"/>
          <p:nvPr/>
        </p:nvSpPr>
        <p:spPr>
          <a:xfrm>
            <a:off x="6283742" y="5949280"/>
            <a:ext cx="2232248" cy="369332"/>
          </a:xfrm>
          <a:prstGeom prst="rect">
            <a:avLst/>
          </a:prstGeom>
          <a:solidFill>
            <a:schemeClr val="accent1">
              <a:lumMod val="60000"/>
              <a:lumOff val="40000"/>
            </a:schemeClr>
          </a:solidFill>
        </p:spPr>
        <p:txBody>
          <a:bodyPr wrap="square" rtlCol="0">
            <a:spAutoFit/>
          </a:bodyPr>
          <a:lstStyle/>
          <a:p>
            <a:r>
              <a:rPr lang="en-GB" dirty="0"/>
              <a:t>h(n)=h1(n)+h2(n)</a:t>
            </a:r>
            <a:endParaRPr lang="en-SG" dirty="0"/>
          </a:p>
        </p:txBody>
      </p:sp>
      <p:pic>
        <p:nvPicPr>
          <p:cNvPr id="3" name="59297642">
            <a:hlinkClick r:id="" action="ppaction://media"/>
            <a:extLst>
              <a:ext uri="{FF2B5EF4-FFF2-40B4-BE49-F238E27FC236}">
                <a16:creationId xmlns:a16="http://schemas.microsoft.com/office/drawing/2014/main" id="{D4C03D32-47B6-4227-A985-023EEE8CCC6B}"/>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359775" y="688975"/>
            <a:ext cx="487363" cy="487363"/>
          </a:xfrm>
          <a:prstGeom prst="rect">
            <a:avLst/>
          </a:prstGeom>
        </p:spPr>
      </p:pic>
      <p:sp>
        <p:nvSpPr>
          <p:cNvPr id="10" name="Footer Placeholder 9"/>
          <p:cNvSpPr>
            <a:spLocks noGrp="1"/>
          </p:cNvSpPr>
          <p:nvPr>
            <p:ph type="ftr" sz="quarter" idx="11"/>
          </p:nvPr>
        </p:nvSpPr>
        <p:spPr/>
        <p:txBody>
          <a:bodyPr/>
          <a:lstStyle/>
          <a:p>
            <a:pPr>
              <a:defRPr/>
            </a:pPr>
            <a:r>
              <a:rPr lang="en-GB" smtClean="0"/>
              <a:t>Official (Open), Non-sensitive</a:t>
            </a:r>
            <a:endParaRPr lang="en-GB"/>
          </a:p>
        </p:txBody>
      </p:sp>
      <p:sp>
        <p:nvSpPr>
          <p:cNvPr id="11" name="Slide Number Placeholder 10"/>
          <p:cNvSpPr>
            <a:spLocks noGrp="1"/>
          </p:cNvSpPr>
          <p:nvPr>
            <p:ph type="sldNum" sz="quarter" idx="12"/>
          </p:nvPr>
        </p:nvSpPr>
        <p:spPr/>
        <p:txBody>
          <a:bodyPr>
            <a:normAutofit fontScale="85000" lnSpcReduction="20000"/>
          </a:bodyPr>
          <a:lstStyle/>
          <a:p>
            <a:pPr>
              <a:defRPr/>
            </a:pPr>
            <a:fld id="{2D4B2A3B-C1C7-4277-B32F-D4AFC77DCD33}" type="slidenum">
              <a:rPr lang="en-GB" smtClean="0"/>
              <a:pPr>
                <a:defRPr/>
              </a:pPr>
              <a:t>26</a:t>
            </a:fld>
            <a:endParaRPr lang="en-GB"/>
          </a:p>
        </p:txBody>
      </p:sp>
    </p:spTree>
    <p:custDataLst>
      <p:tags r:id="rId2"/>
    </p:custDataLst>
    <p:extLst>
      <p:ext uri="{BB962C8B-B14F-4D97-AF65-F5344CB8AC3E}">
        <p14:creationId xmlns:p14="http://schemas.microsoft.com/office/powerpoint/2010/main" val="25434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2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3D262E-1ABA-4A6F-A48C-68441314679F}" type="slidenum">
              <a:rPr lang="en-GB" sz="1400"/>
              <a:pPr eaLnBrk="1" hangingPunct="1"/>
              <a:t>27</a:t>
            </a:fld>
            <a:endParaRPr lang="en-GB" sz="1400"/>
          </a:p>
        </p:txBody>
      </p:sp>
      <p:sp>
        <p:nvSpPr>
          <p:cNvPr id="35843" name="Rectangle 2"/>
          <p:cNvSpPr>
            <a:spLocks noGrp="1" noChangeArrowheads="1"/>
          </p:cNvSpPr>
          <p:nvPr>
            <p:ph type="title"/>
          </p:nvPr>
        </p:nvSpPr>
        <p:spPr/>
        <p:txBody>
          <a:bodyPr/>
          <a:lstStyle/>
          <a:p>
            <a:pPr eaLnBrk="1" hangingPunct="1"/>
            <a:r>
              <a:rPr lang="en-US" dirty="0" smtClean="0"/>
              <a:t>Quiz</a:t>
            </a:r>
            <a:endParaRPr lang="en-GB" dirty="0"/>
          </a:p>
        </p:txBody>
      </p:sp>
      <p:sp>
        <p:nvSpPr>
          <p:cNvPr id="35844" name="Rectangle 3"/>
          <p:cNvSpPr>
            <a:spLocks noChangeArrowheads="1"/>
          </p:cNvSpPr>
          <p:nvPr/>
        </p:nvSpPr>
        <p:spPr bwMode="auto">
          <a:xfrm>
            <a:off x="1671638" y="121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35845" name="Text Box 139"/>
          <p:cNvSpPr txBox="1">
            <a:spLocks noChangeArrowheads="1"/>
          </p:cNvSpPr>
          <p:nvPr/>
        </p:nvSpPr>
        <p:spPr bwMode="auto">
          <a:xfrm>
            <a:off x="611188" y="1844824"/>
            <a:ext cx="7993062" cy="3046988"/>
          </a:xfrm>
          <a:prstGeom prst="rect">
            <a:avLst/>
          </a:prstGeom>
          <a:solidFill>
            <a:schemeClr val="bg2"/>
          </a:solid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dirty="0">
                <a:solidFill>
                  <a:schemeClr val="accent1">
                    <a:lumMod val="75000"/>
                  </a:schemeClr>
                </a:solidFill>
              </a:rPr>
              <a:t>Given the following system where h1(n) ={1,2} and h2(n)={3,4}, find h(n).</a:t>
            </a:r>
          </a:p>
          <a:p>
            <a:pPr eaLnBrk="1" hangingPunct="1">
              <a:spcBef>
                <a:spcPct val="50000"/>
              </a:spcBef>
            </a:pPr>
            <a:r>
              <a:rPr lang="en-GB" dirty="0">
                <a:solidFill>
                  <a:schemeClr val="accent1">
                    <a:lumMod val="75000"/>
                  </a:schemeClr>
                </a:solidFill>
              </a:rPr>
              <a:t>a) h(n) ={1,2,3,4}</a:t>
            </a:r>
          </a:p>
          <a:p>
            <a:pPr eaLnBrk="1" hangingPunct="1">
              <a:spcBef>
                <a:spcPct val="50000"/>
              </a:spcBef>
            </a:pPr>
            <a:r>
              <a:rPr lang="en-GB" dirty="0">
                <a:solidFill>
                  <a:schemeClr val="accent1">
                    <a:lumMod val="75000"/>
                  </a:schemeClr>
                </a:solidFill>
              </a:rPr>
              <a:t>b) h(n) ={4,3,2,1}</a:t>
            </a:r>
          </a:p>
          <a:p>
            <a:pPr eaLnBrk="1" hangingPunct="1">
              <a:spcBef>
                <a:spcPct val="50000"/>
              </a:spcBef>
            </a:pPr>
            <a:r>
              <a:rPr lang="en-GB" dirty="0">
                <a:solidFill>
                  <a:schemeClr val="accent1">
                    <a:lumMod val="75000"/>
                  </a:schemeClr>
                </a:solidFill>
              </a:rPr>
              <a:t>c) h(n) ={4,6}</a:t>
            </a:r>
          </a:p>
          <a:p>
            <a:pPr eaLnBrk="1" hangingPunct="1">
              <a:spcBef>
                <a:spcPct val="50000"/>
              </a:spcBef>
            </a:pPr>
            <a:r>
              <a:rPr lang="en-GB" dirty="0">
                <a:solidFill>
                  <a:schemeClr val="accent1">
                    <a:lumMod val="75000"/>
                  </a:schemeClr>
                </a:solidFill>
              </a:rPr>
              <a:t>d) h(n) ={6,4}</a:t>
            </a:r>
          </a:p>
        </p:txBody>
      </p:sp>
      <p:graphicFrame>
        <p:nvGraphicFramePr>
          <p:cNvPr id="6" name="Object 7"/>
          <p:cNvGraphicFramePr>
            <a:graphicFrameLocks noChangeAspect="1"/>
          </p:cNvGraphicFramePr>
          <p:nvPr>
            <p:extLst>
              <p:ext uri="{D42A27DB-BD31-4B8C-83A1-F6EECF244321}">
                <p14:modId xmlns:p14="http://schemas.microsoft.com/office/powerpoint/2010/main" val="2554483576"/>
              </p:ext>
            </p:extLst>
          </p:nvPr>
        </p:nvGraphicFramePr>
        <p:xfrm>
          <a:off x="4805933" y="2492896"/>
          <a:ext cx="3957067" cy="2891017"/>
        </p:xfrm>
        <a:graphic>
          <a:graphicData uri="http://schemas.openxmlformats.org/presentationml/2006/ole">
            <mc:AlternateContent xmlns:mc="http://schemas.openxmlformats.org/markup-compatibility/2006">
              <mc:Choice xmlns:v="urn:schemas-microsoft-com:vml" Requires="v">
                <p:oleObj spid="_x0000_s104493" name="Visio" r:id="rId5" imgW="4296062" imgH="2930728" progId="Visio.Drawing.11">
                  <p:embed/>
                </p:oleObj>
              </mc:Choice>
              <mc:Fallback>
                <p:oleObj name="Visio" r:id="rId5" imgW="4296062" imgH="2930728" progId="Visio.Drawing.11">
                  <p:embed/>
                  <p:pic>
                    <p:nvPicPr>
                      <p:cNvPr id="8" name="Object 7"/>
                      <p:cNvPicPr>
                        <a:picLocks noChangeAspect="1" noChangeArrowheads="1"/>
                      </p:cNvPicPr>
                      <p:nvPr/>
                    </p:nvPicPr>
                    <p:blipFill>
                      <a:blip r:embed="rId6"/>
                      <a:srcRect/>
                      <a:stretch>
                        <a:fillRect/>
                      </a:stretch>
                    </p:blipFill>
                    <p:spPr bwMode="auto">
                      <a:xfrm>
                        <a:off x="4805933" y="2492896"/>
                        <a:ext cx="3957067" cy="2891017"/>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744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3D262E-1ABA-4A6F-A48C-68441314679F}" type="slidenum">
              <a:rPr lang="en-GB" sz="1400"/>
              <a:pPr eaLnBrk="1" hangingPunct="1"/>
              <a:t>28</a:t>
            </a:fld>
            <a:endParaRPr lang="en-GB" sz="1400"/>
          </a:p>
        </p:txBody>
      </p:sp>
      <p:sp>
        <p:nvSpPr>
          <p:cNvPr id="35843" name="Rectangle 2"/>
          <p:cNvSpPr>
            <a:spLocks noGrp="1" noChangeArrowheads="1"/>
          </p:cNvSpPr>
          <p:nvPr>
            <p:ph type="title"/>
          </p:nvPr>
        </p:nvSpPr>
        <p:spPr/>
        <p:txBody>
          <a:bodyPr/>
          <a:lstStyle/>
          <a:p>
            <a:pPr eaLnBrk="1" hangingPunct="1"/>
            <a:r>
              <a:rPr lang="en-US" dirty="0" smtClean="0"/>
              <a:t>Quiz</a:t>
            </a:r>
            <a:endParaRPr lang="en-GB" dirty="0"/>
          </a:p>
        </p:txBody>
      </p:sp>
      <p:sp>
        <p:nvSpPr>
          <p:cNvPr id="35844" name="Rectangle 3"/>
          <p:cNvSpPr>
            <a:spLocks noChangeArrowheads="1"/>
          </p:cNvSpPr>
          <p:nvPr/>
        </p:nvSpPr>
        <p:spPr bwMode="auto">
          <a:xfrm>
            <a:off x="1671638" y="1214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35845" name="Text Box 139"/>
          <p:cNvSpPr txBox="1">
            <a:spLocks noChangeArrowheads="1"/>
          </p:cNvSpPr>
          <p:nvPr/>
        </p:nvSpPr>
        <p:spPr bwMode="auto">
          <a:xfrm>
            <a:off x="467544" y="1844824"/>
            <a:ext cx="7993062" cy="3046988"/>
          </a:xfrm>
          <a:prstGeom prst="rect">
            <a:avLst/>
          </a:prstGeom>
          <a:solidFill>
            <a:schemeClr val="bg2"/>
          </a:solid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GB" dirty="0">
                <a:solidFill>
                  <a:schemeClr val="accent1">
                    <a:lumMod val="75000"/>
                  </a:schemeClr>
                </a:solidFill>
              </a:rPr>
              <a:t>Given the following system where h1(n) ={1,4,-2} and h2(n)={0,1,3}, find h(n).</a:t>
            </a:r>
          </a:p>
          <a:p>
            <a:pPr eaLnBrk="1" hangingPunct="1">
              <a:spcBef>
                <a:spcPct val="50000"/>
              </a:spcBef>
            </a:pPr>
            <a:r>
              <a:rPr lang="en-GB" dirty="0">
                <a:solidFill>
                  <a:schemeClr val="accent1">
                    <a:lumMod val="75000"/>
                  </a:schemeClr>
                </a:solidFill>
              </a:rPr>
              <a:t>a) h(n) ={</a:t>
            </a:r>
            <a:r>
              <a:rPr lang="en-GB" smtClean="0">
                <a:solidFill>
                  <a:schemeClr val="accent1">
                    <a:lumMod val="75000"/>
                  </a:schemeClr>
                </a:solidFill>
              </a:rPr>
              <a:t>0,1,7,10,-6</a:t>
            </a:r>
            <a:r>
              <a:rPr lang="en-GB" dirty="0">
                <a:solidFill>
                  <a:schemeClr val="accent1">
                    <a:lumMod val="75000"/>
                  </a:schemeClr>
                </a:solidFill>
              </a:rPr>
              <a:t>}</a:t>
            </a:r>
          </a:p>
          <a:p>
            <a:pPr eaLnBrk="1" hangingPunct="1">
              <a:spcBef>
                <a:spcPct val="50000"/>
              </a:spcBef>
            </a:pPr>
            <a:r>
              <a:rPr lang="en-GB" dirty="0">
                <a:solidFill>
                  <a:schemeClr val="accent1">
                    <a:lumMod val="75000"/>
                  </a:schemeClr>
                </a:solidFill>
              </a:rPr>
              <a:t>b) h(n) ={1,4,-2,0,1,3}</a:t>
            </a:r>
          </a:p>
          <a:p>
            <a:pPr eaLnBrk="1" hangingPunct="1">
              <a:spcBef>
                <a:spcPct val="50000"/>
              </a:spcBef>
            </a:pPr>
            <a:r>
              <a:rPr lang="en-GB" dirty="0">
                <a:solidFill>
                  <a:schemeClr val="accent1">
                    <a:lumMod val="75000"/>
                  </a:schemeClr>
                </a:solidFill>
              </a:rPr>
              <a:t>c) h(n) ={4,6}</a:t>
            </a:r>
          </a:p>
          <a:p>
            <a:pPr eaLnBrk="1" hangingPunct="1">
              <a:spcBef>
                <a:spcPct val="50000"/>
              </a:spcBef>
            </a:pPr>
            <a:r>
              <a:rPr lang="en-GB" dirty="0">
                <a:solidFill>
                  <a:schemeClr val="accent1">
                    <a:lumMod val="75000"/>
                  </a:schemeClr>
                </a:solidFill>
              </a:rPr>
              <a:t>d) h(n) ={0,0,0,0,0}</a:t>
            </a:r>
          </a:p>
        </p:txBody>
      </p:sp>
      <p:graphicFrame>
        <p:nvGraphicFramePr>
          <p:cNvPr id="7" name="Object 4"/>
          <p:cNvGraphicFramePr>
            <a:graphicFrameLocks noChangeAspect="1"/>
          </p:cNvGraphicFramePr>
          <p:nvPr>
            <p:extLst>
              <p:ext uri="{D42A27DB-BD31-4B8C-83A1-F6EECF244321}">
                <p14:modId xmlns:p14="http://schemas.microsoft.com/office/powerpoint/2010/main" val="554878393"/>
              </p:ext>
            </p:extLst>
          </p:nvPr>
        </p:nvGraphicFramePr>
        <p:xfrm>
          <a:off x="1105237" y="4891812"/>
          <a:ext cx="7162126" cy="1966188"/>
        </p:xfrm>
        <a:graphic>
          <a:graphicData uri="http://schemas.openxmlformats.org/presentationml/2006/ole">
            <mc:AlternateContent xmlns:mc="http://schemas.openxmlformats.org/markup-compatibility/2006">
              <mc:Choice xmlns:v="urn:schemas-microsoft-com:vml" Requires="v">
                <p:oleObj spid="_x0000_s105515" name="Visio" r:id="rId5" imgW="5597531" imgH="2161432" progId="Visio.Drawing.11">
                  <p:embed/>
                </p:oleObj>
              </mc:Choice>
              <mc:Fallback>
                <p:oleObj name="Visio" r:id="rId5" imgW="5597531" imgH="2161432" progId="Visio.Drawing.11">
                  <p:embed/>
                  <p:pic>
                    <p:nvPicPr>
                      <p:cNvPr id="5" name="Object 4"/>
                      <p:cNvPicPr>
                        <a:picLocks noChangeAspect="1" noChangeArrowheads="1"/>
                      </p:cNvPicPr>
                      <p:nvPr/>
                    </p:nvPicPr>
                    <p:blipFill>
                      <a:blip r:embed="rId6"/>
                      <a:srcRect/>
                      <a:stretch>
                        <a:fillRect/>
                      </a:stretch>
                    </p:blipFill>
                    <p:spPr bwMode="auto">
                      <a:xfrm>
                        <a:off x="1105237" y="4891812"/>
                        <a:ext cx="7162126" cy="1966188"/>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1174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SG"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5" name="Object 4"/>
          <p:cNvGraphicFramePr>
            <a:graphicFrameLocks noChangeAspect="1"/>
          </p:cNvGraphicFramePr>
          <p:nvPr/>
        </p:nvGraphicFramePr>
        <p:xfrm>
          <a:off x="539552" y="1772816"/>
          <a:ext cx="7545570" cy="3307829"/>
        </p:xfrm>
        <a:graphic>
          <a:graphicData uri="http://schemas.openxmlformats.org/presentationml/2006/ole">
            <mc:AlternateContent xmlns:mc="http://schemas.openxmlformats.org/markup-compatibility/2006">
              <mc:Choice xmlns:v="urn:schemas-microsoft-com:vml" Requires="v">
                <p:oleObj spid="_x0000_s93246" name="Visio" r:id="rId7" imgW="6423458" imgH="2930728" progId="Visio.Drawing.11">
                  <p:embed/>
                </p:oleObj>
              </mc:Choice>
              <mc:Fallback>
                <p:oleObj name="Visio" r:id="rId7" imgW="6423458" imgH="2930728" progId="Visio.Drawing.11">
                  <p:embed/>
                  <p:pic>
                    <p:nvPicPr>
                      <p:cNvPr id="5" name="Object 4"/>
                      <p:cNvPicPr>
                        <a:picLocks noChangeAspect="1" noChangeArrowheads="1"/>
                      </p:cNvPicPr>
                      <p:nvPr/>
                    </p:nvPicPr>
                    <p:blipFill>
                      <a:blip r:embed="rId8"/>
                      <a:srcRect/>
                      <a:stretch>
                        <a:fillRect/>
                      </a:stretch>
                    </p:blipFill>
                    <p:spPr bwMode="auto">
                      <a:xfrm>
                        <a:off x="539552" y="1772816"/>
                        <a:ext cx="7545570" cy="3307829"/>
                      </a:xfrm>
                      <a:prstGeom prst="rect">
                        <a:avLst/>
                      </a:prstGeom>
                      <a:noFill/>
                    </p:spPr>
                  </p:pic>
                </p:oleObj>
              </mc:Fallback>
            </mc:AlternateContent>
          </a:graphicData>
        </a:graphic>
      </p:graphicFrame>
      <p:sp>
        <p:nvSpPr>
          <p:cNvPr id="6" name="TextBox 5"/>
          <p:cNvSpPr txBox="1"/>
          <p:nvPr/>
        </p:nvSpPr>
        <p:spPr>
          <a:xfrm>
            <a:off x="1167744" y="5620598"/>
            <a:ext cx="6716623" cy="369332"/>
          </a:xfrm>
          <a:prstGeom prst="rect">
            <a:avLst/>
          </a:prstGeom>
          <a:solidFill>
            <a:schemeClr val="accent1">
              <a:lumMod val="40000"/>
              <a:lumOff val="60000"/>
            </a:schemeClr>
          </a:solidFill>
        </p:spPr>
        <p:txBody>
          <a:bodyPr wrap="square" rtlCol="0">
            <a:spAutoFit/>
          </a:bodyPr>
          <a:lstStyle/>
          <a:p>
            <a:r>
              <a:rPr lang="en-GB" dirty="0"/>
              <a:t>h(n)={</a:t>
            </a:r>
            <a:r>
              <a:rPr lang="en-GB" dirty="0" smtClean="0"/>
              <a:t>h1(n)+h3(n))*(h2(n)+h4(n</a:t>
            </a:r>
            <a:r>
              <a:rPr lang="en-GB" dirty="0"/>
              <a:t>)) *h5(n)</a:t>
            </a:r>
            <a:endParaRPr lang="en-SG" dirty="0"/>
          </a:p>
        </p:txBody>
      </p:sp>
      <p:pic>
        <p:nvPicPr>
          <p:cNvPr id="3" name="59297693">
            <a:hlinkClick r:id="" action="ppaction://media"/>
            <a:extLst>
              <a:ext uri="{FF2B5EF4-FFF2-40B4-BE49-F238E27FC236}">
                <a16:creationId xmlns:a16="http://schemas.microsoft.com/office/drawing/2014/main" id="{9215ABC9-B095-40CA-9B0B-9321C848D89E}"/>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08975" y="6200775"/>
            <a:ext cx="487363" cy="487363"/>
          </a:xfrm>
          <a:prstGeom prst="rect">
            <a:avLst/>
          </a:prstGeom>
        </p:spPr>
      </p:pic>
      <p:sp>
        <p:nvSpPr>
          <p:cNvPr id="7" name="Footer Placeholder 6"/>
          <p:cNvSpPr>
            <a:spLocks noGrp="1"/>
          </p:cNvSpPr>
          <p:nvPr>
            <p:ph type="ftr" sz="quarter" idx="11"/>
          </p:nvPr>
        </p:nvSpPr>
        <p:spPr/>
        <p:txBody>
          <a:bodyPr/>
          <a:lstStyle/>
          <a:p>
            <a:pPr>
              <a:defRPr/>
            </a:pPr>
            <a:r>
              <a:rPr lang="en-GB" smtClean="0"/>
              <a:t>Official (Open), Non-sensitive</a:t>
            </a:r>
            <a:endParaRPr lang="en-GB"/>
          </a:p>
        </p:txBody>
      </p:sp>
      <p:sp>
        <p:nvSpPr>
          <p:cNvPr id="8" name="Slide Number Placeholder 7"/>
          <p:cNvSpPr>
            <a:spLocks noGrp="1"/>
          </p:cNvSpPr>
          <p:nvPr>
            <p:ph type="sldNum" sz="quarter" idx="12"/>
          </p:nvPr>
        </p:nvSpPr>
        <p:spPr/>
        <p:txBody>
          <a:bodyPr>
            <a:normAutofit fontScale="85000" lnSpcReduction="20000"/>
          </a:bodyPr>
          <a:lstStyle/>
          <a:p>
            <a:pPr>
              <a:defRPr/>
            </a:pPr>
            <a:fld id="{2D4B2A3B-C1C7-4277-B32F-D4AFC77DCD33}" type="slidenum">
              <a:rPr lang="en-GB" smtClean="0"/>
              <a:pPr>
                <a:defRPr/>
              </a:pPr>
              <a:t>29</a:t>
            </a:fld>
            <a:endParaRPr lang="en-GB"/>
          </a:p>
        </p:txBody>
      </p:sp>
    </p:spTree>
    <p:custDataLst>
      <p:tags r:id="rId2"/>
    </p:custDataLst>
    <p:extLst>
      <p:ext uri="{BB962C8B-B14F-4D97-AF65-F5344CB8AC3E}">
        <p14:creationId xmlns:p14="http://schemas.microsoft.com/office/powerpoint/2010/main" val="298148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9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776F38D-1D9A-4734-A267-0C7759FF2528}" type="slidenum">
              <a:rPr lang="en-GB" smtClean="0"/>
              <a:pPr eaLnBrk="1" hangingPunct="1"/>
              <a:t>3</a:t>
            </a:fld>
            <a:endParaRPr lang="en-GB"/>
          </a:p>
        </p:txBody>
      </p:sp>
      <p:sp>
        <p:nvSpPr>
          <p:cNvPr id="33795" name="Rectangle 2"/>
          <p:cNvSpPr>
            <a:spLocks noGrp="1" noChangeArrowheads="1"/>
          </p:cNvSpPr>
          <p:nvPr>
            <p:ph type="title"/>
          </p:nvPr>
        </p:nvSpPr>
        <p:spPr>
          <a:xfrm>
            <a:off x="539750" y="404813"/>
            <a:ext cx="8229600" cy="615950"/>
          </a:xfrm>
        </p:spPr>
        <p:txBody>
          <a:bodyPr/>
          <a:lstStyle/>
          <a:p>
            <a:pPr eaLnBrk="1" hangingPunct="1"/>
            <a:r>
              <a:rPr lang="en-GB" dirty="0">
                <a:solidFill>
                  <a:srgbClr val="FF9900"/>
                </a:solidFill>
              </a:rPr>
              <a:t>Impulse response</a:t>
            </a:r>
          </a:p>
        </p:txBody>
      </p:sp>
      <p:sp>
        <p:nvSpPr>
          <p:cNvPr id="33796" name="Rectangle 3"/>
          <p:cNvSpPr>
            <a:spLocks noGrp="1" noChangeArrowheads="1"/>
          </p:cNvSpPr>
          <p:nvPr>
            <p:ph type="body" idx="1"/>
          </p:nvPr>
        </p:nvSpPr>
        <p:spPr/>
        <p:txBody>
          <a:bodyPr/>
          <a:lstStyle/>
          <a:p>
            <a:pPr eaLnBrk="1" hangingPunct="1"/>
            <a:r>
              <a:rPr lang="en-GB" sz="2800" dirty="0">
                <a:solidFill>
                  <a:schemeClr val="accent1">
                    <a:lumMod val="75000"/>
                  </a:schemeClr>
                </a:solidFill>
                <a:cs typeface="Times New Roman" pitchFamily="18" charset="0"/>
              </a:rPr>
              <a:t>Output response of a system when subjected to a unit impulse input.</a:t>
            </a:r>
            <a:r>
              <a:rPr lang="en-GB" sz="2800" dirty="0">
                <a:solidFill>
                  <a:schemeClr val="accent1">
                    <a:lumMod val="75000"/>
                  </a:schemeClr>
                </a:solidFill>
              </a:rPr>
              <a:t> </a:t>
            </a:r>
          </a:p>
          <a:p>
            <a:pPr eaLnBrk="1" hangingPunct="1">
              <a:buFontTx/>
              <a:buNone/>
            </a:pPr>
            <a:endParaRPr lang="en-GB" sz="2800" dirty="0"/>
          </a:p>
          <a:p>
            <a:pPr eaLnBrk="1" hangingPunct="1"/>
            <a:r>
              <a:rPr lang="en-GB" sz="2800" dirty="0">
                <a:solidFill>
                  <a:schemeClr val="bg2">
                    <a:lumMod val="50000"/>
                  </a:schemeClr>
                </a:solidFill>
                <a:cs typeface="Times New Roman" pitchFamily="18" charset="0"/>
              </a:rPr>
              <a:t>Delivers characteristics of the system. </a:t>
            </a:r>
          </a:p>
          <a:p>
            <a:pPr eaLnBrk="1" hangingPunct="1"/>
            <a:endParaRPr lang="en-GB" sz="2800" dirty="0">
              <a:cs typeface="Times New Roman" pitchFamily="18" charset="0"/>
            </a:endParaRPr>
          </a:p>
          <a:p>
            <a:pPr eaLnBrk="1" hangingPunct="1"/>
            <a:r>
              <a:rPr lang="en-GB" sz="2800" dirty="0">
                <a:solidFill>
                  <a:schemeClr val="accent1">
                    <a:lumMod val="75000"/>
                  </a:schemeClr>
                </a:solidFill>
                <a:cs typeface="Times New Roman" pitchFamily="18" charset="0"/>
              </a:rPr>
              <a:t>Spectral analysis of the impulse response shows the frequency characteristics of the system.</a:t>
            </a:r>
            <a:r>
              <a:rPr lang="en-GB" dirty="0">
                <a:solidFill>
                  <a:schemeClr val="accent1">
                    <a:lumMod val="75000"/>
                  </a:schemeClr>
                </a:solidFill>
                <a:cs typeface="Times New Roman" pitchFamily="18" charset="0"/>
              </a:rPr>
              <a:t> </a:t>
            </a:r>
          </a:p>
          <a:p>
            <a:pPr eaLnBrk="1" hangingPunct="1"/>
            <a:endParaRPr lang="en-GB" sz="2800" dirty="0">
              <a:solidFill>
                <a:srgbClr val="FF6699"/>
              </a:solidFill>
              <a:cs typeface="Times New Roman" pitchFamily="18" charset="0"/>
            </a:endParaRPr>
          </a:p>
          <a:p>
            <a:pPr eaLnBrk="1" hangingPunct="1"/>
            <a:r>
              <a:rPr lang="en-GB" sz="2800" dirty="0">
                <a:solidFill>
                  <a:schemeClr val="accent4">
                    <a:lumMod val="75000"/>
                  </a:schemeClr>
                </a:solidFill>
                <a:cs typeface="Times New Roman" pitchFamily="18" charset="0"/>
              </a:rPr>
              <a:t>It is a useful tool for analysing systems</a:t>
            </a:r>
          </a:p>
        </p:txBody>
      </p:sp>
      <p:pic>
        <p:nvPicPr>
          <p:cNvPr id="2" name="59296083">
            <a:hlinkClick r:id="" action="ppaction://media"/>
            <a:extLst>
              <a:ext uri="{FF2B5EF4-FFF2-40B4-BE49-F238E27FC236}">
                <a16:creationId xmlns:a16="http://schemas.microsoft.com/office/drawing/2014/main" id="{F6C66EA6-D32C-47A6-A25E-CA205733E65E}"/>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08975" y="60102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49926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49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normAutofit fontScale="85000" lnSpcReduction="20000"/>
          </a:bodyPr>
          <a:lstStyle/>
          <a:p>
            <a:fld id="{4990BCDF-D6E1-4C65-B189-9FF4982E5CDF}" type="slidenum">
              <a:rPr lang="en-GB"/>
              <a:pPr/>
              <a:t>30</a:t>
            </a:fld>
            <a:endParaRPr lang="en-GB"/>
          </a:p>
        </p:txBody>
      </p:sp>
      <p:sp>
        <p:nvSpPr>
          <p:cNvPr id="73730" name="Rectangle 2"/>
          <p:cNvSpPr>
            <a:spLocks noGrp="1" noChangeArrowheads="1"/>
          </p:cNvSpPr>
          <p:nvPr>
            <p:ph type="title"/>
          </p:nvPr>
        </p:nvSpPr>
        <p:spPr/>
        <p:txBody>
          <a:bodyPr/>
          <a:lstStyle/>
          <a:p>
            <a:r>
              <a:rPr lang="en-GB"/>
              <a:t>Deconvolution</a:t>
            </a:r>
          </a:p>
        </p:txBody>
      </p:sp>
      <p:sp>
        <p:nvSpPr>
          <p:cNvPr id="73731" name="Rectangle 3"/>
          <p:cNvSpPr>
            <a:spLocks noGrp="1" noChangeArrowheads="1"/>
          </p:cNvSpPr>
          <p:nvPr>
            <p:ph type="body" idx="1"/>
          </p:nvPr>
        </p:nvSpPr>
        <p:spPr/>
        <p:txBody>
          <a:bodyPr/>
          <a:lstStyle/>
          <a:p>
            <a:r>
              <a:rPr lang="en-GB"/>
              <a:t>The reverse operation of convolution is known as deconvolution. </a:t>
            </a:r>
          </a:p>
          <a:p>
            <a:r>
              <a:rPr lang="en-GB"/>
              <a:t>An unknown input signal, x(n),can be determined from impulse response, h(n), and the output signal, y(n).</a:t>
            </a:r>
          </a:p>
          <a:p>
            <a:r>
              <a:rPr lang="en-GB"/>
              <a:t>In most cases we are interested in positive time axis hence:</a:t>
            </a:r>
          </a:p>
          <a:p>
            <a:endParaRPr lang="en-GB"/>
          </a:p>
        </p:txBody>
      </p:sp>
      <p:sp>
        <p:nvSpPr>
          <p:cNvPr id="7373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73732" name="Object 4"/>
          <p:cNvGraphicFramePr>
            <a:graphicFrameLocks noChangeAspect="1"/>
          </p:cNvGraphicFramePr>
          <p:nvPr/>
        </p:nvGraphicFramePr>
        <p:xfrm>
          <a:off x="2916238" y="5402263"/>
          <a:ext cx="3265487" cy="868362"/>
        </p:xfrm>
        <a:graphic>
          <a:graphicData uri="http://schemas.openxmlformats.org/presentationml/2006/ole">
            <mc:AlternateContent xmlns:mc="http://schemas.openxmlformats.org/markup-compatibility/2006">
              <mc:Choice xmlns:v="urn:schemas-microsoft-com:vml" Requires="v">
                <p:oleObj spid="_x0000_s94270" name="Equation" r:id="rId7" imgW="1612900" imgH="431800" progId="Equation.3">
                  <p:embed/>
                </p:oleObj>
              </mc:Choice>
              <mc:Fallback>
                <p:oleObj name="Equation" r:id="rId7" imgW="1612900" imgH="431800" progId="Equation.3">
                  <p:embed/>
                  <p:pic>
                    <p:nvPicPr>
                      <p:cNvPr id="7373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5402263"/>
                        <a:ext cx="3265487" cy="868362"/>
                      </a:xfrm>
                      <a:prstGeom prst="rect">
                        <a:avLst/>
                      </a:prstGeom>
                      <a:solidFill>
                        <a:schemeClr val="bg1"/>
                      </a:solidFill>
                    </p:spPr>
                  </p:pic>
                </p:oleObj>
              </mc:Fallback>
            </mc:AlternateContent>
          </a:graphicData>
        </a:graphic>
      </p:graphicFrame>
      <p:pic>
        <p:nvPicPr>
          <p:cNvPr id="2" name="59297698">
            <a:hlinkClick r:id="" action="ppaction://media"/>
            <a:extLst>
              <a:ext uri="{FF2B5EF4-FFF2-40B4-BE49-F238E27FC236}">
                <a16:creationId xmlns:a16="http://schemas.microsoft.com/office/drawing/2014/main" id="{FCABC65D-7ABA-43BE-98CC-0FAEF073F8A4}"/>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21675" y="61880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85805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38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normAutofit fontScale="85000" lnSpcReduction="20000"/>
          </a:bodyPr>
          <a:lstStyle/>
          <a:p>
            <a:fld id="{7BEDE0CF-EF67-4CEA-939E-0C80C5B58FAA}" type="slidenum">
              <a:rPr lang="en-GB"/>
              <a:pPr/>
              <a:t>31</a:t>
            </a:fld>
            <a:endParaRPr lang="en-GB"/>
          </a:p>
        </p:txBody>
      </p:sp>
      <p:sp>
        <p:nvSpPr>
          <p:cNvPr id="84994" name="Rectangle 2"/>
          <p:cNvSpPr>
            <a:spLocks noGrp="1" noChangeArrowheads="1"/>
          </p:cNvSpPr>
          <p:nvPr>
            <p:ph type="title"/>
          </p:nvPr>
        </p:nvSpPr>
        <p:spPr/>
        <p:txBody>
          <a:bodyPr/>
          <a:lstStyle/>
          <a:p>
            <a:r>
              <a:rPr lang="en-GB"/>
              <a:t>Deconvolution</a:t>
            </a:r>
          </a:p>
        </p:txBody>
      </p:sp>
      <p:sp>
        <p:nvSpPr>
          <p:cNvPr id="84995" name="Rectangle 3"/>
          <p:cNvSpPr>
            <a:spLocks noGrp="1" noChangeArrowheads="1"/>
          </p:cNvSpPr>
          <p:nvPr>
            <p:ph type="body" idx="1"/>
          </p:nvPr>
        </p:nvSpPr>
        <p:spPr>
          <a:xfrm>
            <a:off x="457200" y="1379952"/>
            <a:ext cx="8229600" cy="4525962"/>
          </a:xfrm>
        </p:spPr>
        <p:txBody>
          <a:bodyPr/>
          <a:lstStyle/>
          <a:p>
            <a:r>
              <a:rPr lang="en-GB" dirty="0"/>
              <a:t>By rearranging we have</a:t>
            </a:r>
          </a:p>
          <a:p>
            <a:endParaRPr lang="en-GB" dirty="0"/>
          </a:p>
          <a:p>
            <a:endParaRPr lang="en-GB" dirty="0"/>
          </a:p>
          <a:p>
            <a:pPr>
              <a:buFontTx/>
              <a:buNone/>
            </a:pPr>
            <a:r>
              <a:rPr lang="en-GB" dirty="0"/>
              <a:t>for n=0, x(0)</a:t>
            </a:r>
          </a:p>
          <a:p>
            <a:pPr>
              <a:buFontTx/>
              <a:buNone/>
            </a:pPr>
            <a:endParaRPr lang="en-GB" dirty="0"/>
          </a:p>
          <a:p>
            <a:pPr>
              <a:buFontTx/>
              <a:buNone/>
            </a:pPr>
            <a:endParaRPr lang="en-GB" dirty="0"/>
          </a:p>
          <a:p>
            <a:pPr>
              <a:buFontTx/>
              <a:buNone/>
            </a:pPr>
            <a:r>
              <a:rPr lang="en-GB" dirty="0"/>
              <a:t>and for n&gt;0</a:t>
            </a:r>
          </a:p>
        </p:txBody>
      </p:sp>
      <p:sp>
        <p:nvSpPr>
          <p:cNvPr id="8499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4996" name="Object 4"/>
          <p:cNvGraphicFramePr>
            <a:graphicFrameLocks noChangeAspect="1"/>
          </p:cNvGraphicFramePr>
          <p:nvPr/>
        </p:nvGraphicFramePr>
        <p:xfrm>
          <a:off x="1331913" y="1916113"/>
          <a:ext cx="5305425" cy="966787"/>
        </p:xfrm>
        <a:graphic>
          <a:graphicData uri="http://schemas.openxmlformats.org/presentationml/2006/ole">
            <mc:AlternateContent xmlns:mc="http://schemas.openxmlformats.org/markup-compatibility/2006">
              <mc:Choice xmlns:v="urn:schemas-microsoft-com:vml" Requires="v">
                <p:oleObj spid="_x0000_s95417" name="Equation" r:id="rId7" imgW="2349500" imgH="431800" progId="Equation.3">
                  <p:embed/>
                </p:oleObj>
              </mc:Choice>
              <mc:Fallback>
                <p:oleObj name="Equation" r:id="rId7" imgW="2349500" imgH="431800" progId="Equation.3">
                  <p:embed/>
                  <p:pic>
                    <p:nvPicPr>
                      <p:cNvPr id="8499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1916113"/>
                        <a:ext cx="5305425" cy="966787"/>
                      </a:xfrm>
                      <a:prstGeom prst="rect">
                        <a:avLst/>
                      </a:prstGeom>
                      <a:solidFill>
                        <a:schemeClr val="bg1"/>
                      </a:solidFill>
                    </p:spPr>
                  </p:pic>
                </p:oleObj>
              </mc:Fallback>
            </mc:AlternateContent>
          </a:graphicData>
        </a:graphic>
      </p:graphicFrame>
      <p:sp>
        <p:nvSpPr>
          <p:cNvPr id="84999" name="Rectangle 7"/>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sp>
        <p:nvSpPr>
          <p:cNvPr id="8500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5000" name="Object 8"/>
          <p:cNvGraphicFramePr>
            <a:graphicFrameLocks noChangeAspect="1"/>
          </p:cNvGraphicFramePr>
          <p:nvPr/>
        </p:nvGraphicFramePr>
        <p:xfrm>
          <a:off x="1835696" y="3645024"/>
          <a:ext cx="1497013" cy="857250"/>
        </p:xfrm>
        <a:graphic>
          <a:graphicData uri="http://schemas.openxmlformats.org/presentationml/2006/ole">
            <mc:AlternateContent xmlns:mc="http://schemas.openxmlformats.org/markup-compatibility/2006">
              <mc:Choice xmlns:v="urn:schemas-microsoft-com:vml" Requires="v">
                <p:oleObj spid="_x0000_s95418" name="Equation" r:id="rId9" imgW="850531" imgH="482391" progId="Equation.3">
                  <p:embed/>
                </p:oleObj>
              </mc:Choice>
              <mc:Fallback>
                <p:oleObj name="Equation" r:id="rId9" imgW="850531" imgH="482391" progId="Equation.3">
                  <p:embed/>
                  <p:pic>
                    <p:nvPicPr>
                      <p:cNvPr id="8500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696" y="3645024"/>
                        <a:ext cx="1497013" cy="857250"/>
                      </a:xfrm>
                      <a:prstGeom prst="rect">
                        <a:avLst/>
                      </a:prstGeom>
                      <a:solidFill>
                        <a:schemeClr val="bg1"/>
                      </a:solidFill>
                    </p:spPr>
                  </p:pic>
                </p:oleObj>
              </mc:Fallback>
            </mc:AlternateContent>
          </a:graphicData>
        </a:graphic>
      </p:graphicFrame>
      <p:sp>
        <p:nvSpPr>
          <p:cNvPr id="85003" name="Rectangle 11"/>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5002" name="Object 10"/>
          <p:cNvGraphicFramePr>
            <a:graphicFrameLocks noChangeAspect="1"/>
          </p:cNvGraphicFramePr>
          <p:nvPr/>
        </p:nvGraphicFramePr>
        <p:xfrm>
          <a:off x="1835696" y="5229200"/>
          <a:ext cx="3205163" cy="1208087"/>
        </p:xfrm>
        <a:graphic>
          <a:graphicData uri="http://schemas.openxmlformats.org/presentationml/2006/ole">
            <mc:AlternateContent xmlns:mc="http://schemas.openxmlformats.org/markup-compatibility/2006">
              <mc:Choice xmlns:v="urn:schemas-microsoft-com:vml" Requires="v">
                <p:oleObj spid="_x0000_s95419" name="Equation" r:id="rId11" imgW="2120900" imgH="800100" progId="Equation.3">
                  <p:embed/>
                </p:oleObj>
              </mc:Choice>
              <mc:Fallback>
                <p:oleObj name="Equation" r:id="rId11" imgW="2120900" imgH="800100" progId="Equation.3">
                  <p:embed/>
                  <p:pic>
                    <p:nvPicPr>
                      <p:cNvPr id="85002"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229200"/>
                        <a:ext cx="3205163" cy="1208087"/>
                      </a:xfrm>
                      <a:prstGeom prst="rect">
                        <a:avLst/>
                      </a:prstGeom>
                      <a:solidFill>
                        <a:schemeClr val="bg1"/>
                      </a:solidFill>
                    </p:spPr>
                  </p:pic>
                </p:oleObj>
              </mc:Fallback>
            </mc:AlternateContent>
          </a:graphicData>
        </a:graphic>
      </p:graphicFrame>
      <p:pic>
        <p:nvPicPr>
          <p:cNvPr id="2" name="59297699">
            <a:hlinkClick r:id="" action="ppaction://media"/>
            <a:extLst>
              <a:ext uri="{FF2B5EF4-FFF2-40B4-BE49-F238E27FC236}">
                <a16:creationId xmlns:a16="http://schemas.microsoft.com/office/drawing/2014/main" id="{9277FDDE-04F4-4801-A473-33BAFF778131}"/>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8270875" y="59467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55140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5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normAutofit fontScale="85000" lnSpcReduction="20000"/>
          </a:bodyPr>
          <a:lstStyle/>
          <a:p>
            <a:fld id="{476F8399-4900-4DB8-A290-2B71C171CB40}" type="slidenum">
              <a:rPr lang="en-GB"/>
              <a:pPr/>
              <a:t>32</a:t>
            </a:fld>
            <a:endParaRPr lang="en-GB"/>
          </a:p>
        </p:txBody>
      </p:sp>
      <p:sp>
        <p:nvSpPr>
          <p:cNvPr id="86029" name="Rectangle 13"/>
          <p:cNvSpPr>
            <a:spLocks noChangeArrowheads="1"/>
          </p:cNvSpPr>
          <p:nvPr/>
        </p:nvSpPr>
        <p:spPr bwMode="auto">
          <a:xfrm>
            <a:off x="611561" y="1506860"/>
            <a:ext cx="8532440" cy="1655763"/>
          </a:xfrm>
          <a:prstGeom prst="rect">
            <a:avLst/>
          </a:prstGeom>
          <a:solidFill>
            <a:schemeClr val="accent4">
              <a:lumMod val="60000"/>
              <a:lumOff val="40000"/>
            </a:schemeClr>
          </a:solidFill>
          <a:ln w="9525">
            <a:noFill/>
            <a:miter lim="800000"/>
            <a:headEnd/>
            <a:tailEnd/>
          </a:ln>
          <a:effectLst/>
        </p:spPr>
        <p:txBody>
          <a:bodyPr wrap="none" anchor="ctr"/>
          <a:lstStyle/>
          <a:p>
            <a:endParaRPr lang="en-SG"/>
          </a:p>
        </p:txBody>
      </p:sp>
      <p:sp>
        <p:nvSpPr>
          <p:cNvPr id="86018" name="Rectangle 2"/>
          <p:cNvSpPr>
            <a:spLocks noGrp="1" noChangeArrowheads="1"/>
          </p:cNvSpPr>
          <p:nvPr>
            <p:ph type="title"/>
          </p:nvPr>
        </p:nvSpPr>
        <p:spPr>
          <a:xfrm>
            <a:off x="457200" y="801688"/>
            <a:ext cx="8229600" cy="615950"/>
          </a:xfrm>
        </p:spPr>
        <p:txBody>
          <a:bodyPr/>
          <a:lstStyle/>
          <a:p>
            <a:r>
              <a:rPr lang="en-GB"/>
              <a:t>Example</a:t>
            </a:r>
          </a:p>
        </p:txBody>
      </p:sp>
      <p:sp>
        <p:nvSpPr>
          <p:cNvPr id="86019" name="Rectangle 3"/>
          <p:cNvSpPr>
            <a:spLocks noGrp="1" noChangeArrowheads="1"/>
          </p:cNvSpPr>
          <p:nvPr>
            <p:ph type="body" idx="1"/>
          </p:nvPr>
        </p:nvSpPr>
        <p:spPr/>
        <p:txBody>
          <a:bodyPr/>
          <a:lstStyle/>
          <a:p>
            <a:pPr>
              <a:tabLst>
                <a:tab pos="288925" algn="l"/>
                <a:tab pos="952500" algn="l"/>
              </a:tabLst>
            </a:pPr>
            <a:r>
              <a:rPr lang="en-GB" sz="2800" dirty="0"/>
              <a:t>Find x(n),  if                                    and</a:t>
            </a:r>
          </a:p>
          <a:p>
            <a:pPr>
              <a:buFontTx/>
              <a:buNone/>
              <a:tabLst>
                <a:tab pos="288925" algn="l"/>
                <a:tab pos="952500" algn="l"/>
              </a:tabLst>
            </a:pPr>
            <a:r>
              <a:rPr lang="en-GB" sz="2800" dirty="0"/>
              <a:t>			</a:t>
            </a:r>
          </a:p>
          <a:p>
            <a:pPr>
              <a:buFontTx/>
              <a:buNone/>
              <a:tabLst>
                <a:tab pos="288925" algn="l"/>
                <a:tab pos="952500" algn="l"/>
              </a:tabLst>
            </a:pPr>
            <a:endParaRPr lang="en-GB" sz="2800" dirty="0"/>
          </a:p>
          <a:p>
            <a:pPr>
              <a:buFontTx/>
              <a:buNone/>
              <a:tabLst>
                <a:tab pos="288925" algn="l"/>
                <a:tab pos="952500" algn="l"/>
              </a:tabLst>
            </a:pPr>
            <a:r>
              <a:rPr lang="en-GB" sz="2800" dirty="0"/>
              <a:t>Solution:</a:t>
            </a:r>
          </a:p>
          <a:p>
            <a:pPr>
              <a:buFontTx/>
              <a:buNone/>
              <a:tabLst>
                <a:tab pos="288925" algn="l"/>
                <a:tab pos="952500" algn="l"/>
              </a:tabLst>
            </a:pPr>
            <a:r>
              <a:rPr lang="en-GB" sz="2800" dirty="0">
                <a:sym typeface="Symbol" pitchFamily="18" charset="2"/>
              </a:rPr>
              <a:t>We start with </a:t>
            </a:r>
            <a:r>
              <a:rPr lang="en-GB" sz="2800" dirty="0">
                <a:solidFill>
                  <a:srgbClr val="FF0000"/>
                </a:solidFill>
                <a:sym typeface="Symbol" pitchFamily="18" charset="2"/>
              </a:rPr>
              <a:t>n=0</a:t>
            </a:r>
          </a:p>
          <a:p>
            <a:pPr>
              <a:buFontTx/>
              <a:buNone/>
              <a:tabLst>
                <a:tab pos="288925" algn="l"/>
                <a:tab pos="952500" algn="l"/>
              </a:tabLst>
            </a:pPr>
            <a:endParaRPr lang="en-GB" sz="2800" dirty="0">
              <a:sym typeface="Symbol" pitchFamily="18" charset="2"/>
            </a:endParaRPr>
          </a:p>
          <a:p>
            <a:pPr>
              <a:buFontTx/>
              <a:buNone/>
              <a:tabLst>
                <a:tab pos="288925" algn="l"/>
                <a:tab pos="952500" algn="l"/>
              </a:tabLst>
            </a:pPr>
            <a:endParaRPr lang="en-GB" sz="2800" dirty="0">
              <a:sym typeface="Symbol" pitchFamily="18" charset="2"/>
            </a:endParaRPr>
          </a:p>
          <a:p>
            <a:pPr>
              <a:buFontTx/>
              <a:buNone/>
              <a:tabLst>
                <a:tab pos="288925" algn="l"/>
                <a:tab pos="952500" algn="l"/>
              </a:tabLst>
            </a:pPr>
            <a:r>
              <a:rPr lang="en-GB" sz="2800" dirty="0">
                <a:sym typeface="Symbol" pitchFamily="18" charset="2"/>
              </a:rPr>
              <a:t>for </a:t>
            </a:r>
            <a:r>
              <a:rPr lang="en-GB" sz="2800" dirty="0">
                <a:solidFill>
                  <a:srgbClr val="FF0000"/>
                </a:solidFill>
                <a:sym typeface="Symbol" pitchFamily="18" charset="2"/>
              </a:rPr>
              <a:t>n=1</a:t>
            </a:r>
          </a:p>
        </p:txBody>
      </p:sp>
      <p:sp>
        <p:nvSpPr>
          <p:cNvPr id="8602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6021" name="Object 5"/>
          <p:cNvGraphicFramePr>
            <a:graphicFrameLocks noChangeAspect="1"/>
          </p:cNvGraphicFramePr>
          <p:nvPr/>
        </p:nvGraphicFramePr>
        <p:xfrm>
          <a:off x="3059113" y="1700213"/>
          <a:ext cx="3132137" cy="361950"/>
        </p:xfrm>
        <a:graphic>
          <a:graphicData uri="http://schemas.openxmlformats.org/presentationml/2006/ole">
            <mc:AlternateContent xmlns:mc="http://schemas.openxmlformats.org/markup-compatibility/2006">
              <mc:Choice xmlns:v="urn:schemas-microsoft-com:vml" Requires="v">
                <p:oleObj spid="_x0000_s96498" name="Equation" r:id="rId7" imgW="1981200" imgH="228600" progId="Equation.3">
                  <p:embed/>
                </p:oleObj>
              </mc:Choice>
              <mc:Fallback>
                <p:oleObj name="Equation" r:id="rId7" imgW="1981200" imgH="228600" progId="Equation.3">
                  <p:embed/>
                  <p:pic>
                    <p:nvPicPr>
                      <p:cNvPr id="860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700213"/>
                        <a:ext cx="3132137" cy="36195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8602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6023" name="Object 7"/>
          <p:cNvGraphicFramePr>
            <a:graphicFrameLocks noChangeAspect="1"/>
          </p:cNvGraphicFramePr>
          <p:nvPr/>
        </p:nvGraphicFramePr>
        <p:xfrm>
          <a:off x="900113" y="2276475"/>
          <a:ext cx="6264275" cy="379413"/>
        </p:xfrm>
        <a:graphic>
          <a:graphicData uri="http://schemas.openxmlformats.org/presentationml/2006/ole">
            <mc:AlternateContent xmlns:mc="http://schemas.openxmlformats.org/markup-compatibility/2006">
              <mc:Choice xmlns:v="urn:schemas-microsoft-com:vml" Requires="v">
                <p:oleObj spid="_x0000_s96499" name="Equation" r:id="rId9" imgW="3784600" imgH="228600" progId="Equation.3">
                  <p:embed/>
                </p:oleObj>
              </mc:Choice>
              <mc:Fallback>
                <p:oleObj name="Equation" r:id="rId9" imgW="3784600" imgH="228600" progId="Equation.3">
                  <p:embed/>
                  <p:pic>
                    <p:nvPicPr>
                      <p:cNvPr id="8602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2276475"/>
                        <a:ext cx="6264275" cy="379413"/>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sp>
        <p:nvSpPr>
          <p:cNvPr id="86026" name="Rectangle 1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6025" name="Object 9"/>
          <p:cNvGraphicFramePr>
            <a:graphicFrameLocks noChangeAspect="1"/>
          </p:cNvGraphicFramePr>
          <p:nvPr/>
        </p:nvGraphicFramePr>
        <p:xfrm>
          <a:off x="2124075" y="4149725"/>
          <a:ext cx="2519363" cy="819150"/>
        </p:xfrm>
        <a:graphic>
          <a:graphicData uri="http://schemas.openxmlformats.org/presentationml/2006/ole">
            <mc:AlternateContent xmlns:mc="http://schemas.openxmlformats.org/markup-compatibility/2006">
              <mc:Choice xmlns:v="urn:schemas-microsoft-com:vml" Requires="v">
                <p:oleObj spid="_x0000_s96500" name="Equation" r:id="rId11" imgW="1497950" imgH="482391" progId="Equation.3">
                  <p:embed/>
                </p:oleObj>
              </mc:Choice>
              <mc:Fallback>
                <p:oleObj name="Equation" r:id="rId11" imgW="1497950" imgH="482391" progId="Equation.3">
                  <p:embed/>
                  <p:pic>
                    <p:nvPicPr>
                      <p:cNvPr id="86025"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4149725"/>
                        <a:ext cx="2519363" cy="819150"/>
                      </a:xfrm>
                      <a:prstGeom prst="rect">
                        <a:avLst/>
                      </a:prstGeom>
                      <a:solidFill>
                        <a:schemeClr val="bg1"/>
                      </a:solidFill>
                    </p:spPr>
                  </p:pic>
                </p:oleObj>
              </mc:Fallback>
            </mc:AlternateContent>
          </a:graphicData>
        </a:graphic>
      </p:graphicFrame>
      <p:sp>
        <p:nvSpPr>
          <p:cNvPr id="86028" name="Rectangle 12"/>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6027" name="Object 11"/>
          <p:cNvGraphicFramePr>
            <a:graphicFrameLocks noChangeAspect="1"/>
          </p:cNvGraphicFramePr>
          <p:nvPr/>
        </p:nvGraphicFramePr>
        <p:xfrm>
          <a:off x="1979712" y="5301208"/>
          <a:ext cx="5616575" cy="1058862"/>
        </p:xfrm>
        <a:graphic>
          <a:graphicData uri="http://schemas.openxmlformats.org/presentationml/2006/ole">
            <mc:AlternateContent xmlns:mc="http://schemas.openxmlformats.org/markup-compatibility/2006">
              <mc:Choice xmlns:v="urn:schemas-microsoft-com:vml" Requires="v">
                <p:oleObj spid="_x0000_s96501" name="Equation" r:id="rId13" imgW="4241800" imgH="800100" progId="Equation.3">
                  <p:embed/>
                </p:oleObj>
              </mc:Choice>
              <mc:Fallback>
                <p:oleObj name="Equation" r:id="rId13" imgW="4241800" imgH="800100" progId="Equation.3">
                  <p:embed/>
                  <p:pic>
                    <p:nvPicPr>
                      <p:cNvPr id="86027"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5301208"/>
                        <a:ext cx="5616575" cy="1058862"/>
                      </a:xfrm>
                      <a:prstGeom prst="rect">
                        <a:avLst/>
                      </a:prstGeom>
                      <a:solidFill>
                        <a:schemeClr val="bg1"/>
                      </a:solidFill>
                    </p:spPr>
                  </p:pic>
                </p:oleObj>
              </mc:Fallback>
            </mc:AlternateContent>
          </a:graphicData>
        </a:graphic>
      </p:graphicFrame>
      <p:pic>
        <p:nvPicPr>
          <p:cNvPr id="2" name="59297706">
            <a:hlinkClick r:id="" action="ppaction://media"/>
            <a:extLst>
              <a:ext uri="{FF2B5EF4-FFF2-40B4-BE49-F238E27FC236}">
                <a16:creationId xmlns:a16="http://schemas.microsoft.com/office/drawing/2014/main" id="{8C28CCC7-492B-45F5-8F0B-75C6F4A59FB0}"/>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8181975" y="59721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50848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5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normAutofit fontScale="85000" lnSpcReduction="20000"/>
          </a:bodyPr>
          <a:lstStyle/>
          <a:p>
            <a:fld id="{2700321C-0FD7-4587-B7B8-517AF2F72088}" type="slidenum">
              <a:rPr lang="en-GB"/>
              <a:pPr/>
              <a:t>33</a:t>
            </a:fld>
            <a:endParaRPr lang="en-GB"/>
          </a:p>
        </p:txBody>
      </p:sp>
      <p:sp>
        <p:nvSpPr>
          <p:cNvPr id="87042" name="Rectangle 2"/>
          <p:cNvSpPr>
            <a:spLocks noGrp="1" noChangeArrowheads="1"/>
          </p:cNvSpPr>
          <p:nvPr>
            <p:ph type="title"/>
          </p:nvPr>
        </p:nvSpPr>
        <p:spPr/>
        <p:txBody>
          <a:bodyPr/>
          <a:lstStyle/>
          <a:p>
            <a:r>
              <a:rPr lang="en-GB"/>
              <a:t>Example</a:t>
            </a:r>
          </a:p>
        </p:txBody>
      </p:sp>
      <p:sp>
        <p:nvSpPr>
          <p:cNvPr id="87043" name="Rectangle 3"/>
          <p:cNvSpPr>
            <a:spLocks noGrp="1" noChangeArrowheads="1"/>
          </p:cNvSpPr>
          <p:nvPr>
            <p:ph type="body" idx="1"/>
          </p:nvPr>
        </p:nvSpPr>
        <p:spPr>
          <a:xfrm>
            <a:off x="395536" y="1196975"/>
            <a:ext cx="8229352" cy="5661025"/>
          </a:xfrm>
        </p:spPr>
        <p:txBody>
          <a:bodyPr/>
          <a:lstStyle/>
          <a:p>
            <a:pPr>
              <a:buFontTx/>
              <a:buNone/>
            </a:pPr>
            <a:endParaRPr lang="en-GB" sz="2800" dirty="0">
              <a:solidFill>
                <a:srgbClr val="FF0000"/>
              </a:solidFill>
            </a:endParaRPr>
          </a:p>
          <a:p>
            <a:pPr>
              <a:buFontTx/>
              <a:buNone/>
            </a:pPr>
            <a:r>
              <a:rPr lang="en-GB" sz="2800" dirty="0">
                <a:solidFill>
                  <a:srgbClr val="FF0000"/>
                </a:solidFill>
              </a:rPr>
              <a:t>n=2</a:t>
            </a:r>
            <a:r>
              <a:rPr lang="en-GB" dirty="0"/>
              <a:t> </a:t>
            </a:r>
          </a:p>
          <a:p>
            <a:pPr>
              <a:buFontTx/>
              <a:buNone/>
            </a:pPr>
            <a:endParaRPr lang="en-GB" dirty="0"/>
          </a:p>
          <a:p>
            <a:pPr>
              <a:buFontTx/>
              <a:buNone/>
            </a:pPr>
            <a:endParaRPr lang="en-GB" dirty="0"/>
          </a:p>
          <a:p>
            <a:pPr>
              <a:buFontTx/>
              <a:buNone/>
            </a:pPr>
            <a:endParaRPr lang="en-GB" dirty="0"/>
          </a:p>
          <a:p>
            <a:pPr>
              <a:buFontTx/>
              <a:buNone/>
            </a:pPr>
            <a:r>
              <a:rPr lang="en-GB" sz="2800" dirty="0">
                <a:solidFill>
                  <a:srgbClr val="FF0000"/>
                </a:solidFill>
              </a:rPr>
              <a:t>n=3</a:t>
            </a:r>
          </a:p>
          <a:p>
            <a:pPr>
              <a:buFontTx/>
              <a:buNone/>
            </a:pPr>
            <a:endParaRPr lang="en-GB" dirty="0"/>
          </a:p>
          <a:p>
            <a:pPr>
              <a:buFontTx/>
              <a:buNone/>
            </a:pPr>
            <a:endParaRPr lang="en-GB" dirty="0"/>
          </a:p>
          <a:p>
            <a:pPr>
              <a:buFontTx/>
              <a:buNone/>
            </a:pPr>
            <a:r>
              <a:rPr lang="en-GB" dirty="0">
                <a:solidFill>
                  <a:srgbClr val="FF0000"/>
                </a:solidFill>
              </a:rPr>
              <a:t>….</a:t>
            </a:r>
          </a:p>
          <a:p>
            <a:pPr>
              <a:buFontTx/>
              <a:buNone/>
            </a:pPr>
            <a:r>
              <a:rPr lang="en-GB" sz="2400" dirty="0">
                <a:solidFill>
                  <a:srgbClr val="FF0000"/>
                </a:solidFill>
              </a:rPr>
              <a:t>x(n)={1,1,0.5,0,0….}</a:t>
            </a:r>
          </a:p>
        </p:txBody>
      </p:sp>
      <p:sp>
        <p:nvSpPr>
          <p:cNvPr id="8704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7044" name="Object 4"/>
          <p:cNvGraphicFramePr>
            <a:graphicFrameLocks noChangeAspect="1"/>
          </p:cNvGraphicFramePr>
          <p:nvPr/>
        </p:nvGraphicFramePr>
        <p:xfrm>
          <a:off x="1871662" y="1700808"/>
          <a:ext cx="5400675" cy="1622425"/>
        </p:xfrm>
        <a:graphic>
          <a:graphicData uri="http://schemas.openxmlformats.org/presentationml/2006/ole">
            <mc:AlternateContent xmlns:mc="http://schemas.openxmlformats.org/markup-compatibility/2006">
              <mc:Choice xmlns:v="urn:schemas-microsoft-com:vml" Requires="v">
                <p:oleObj spid="_x0000_s97400" name="Equation" r:id="rId7" imgW="4152900" imgH="1244600" progId="Equation.3">
                  <p:embed/>
                </p:oleObj>
              </mc:Choice>
              <mc:Fallback>
                <p:oleObj name="Equation" r:id="rId7" imgW="4152900" imgH="1244600" progId="Equation.3">
                  <p:embed/>
                  <p:pic>
                    <p:nvPicPr>
                      <p:cNvPr id="870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1662" y="1700808"/>
                        <a:ext cx="5400675" cy="1622425"/>
                      </a:xfrm>
                      <a:prstGeom prst="rect">
                        <a:avLst/>
                      </a:prstGeom>
                      <a:solidFill>
                        <a:schemeClr val="bg1"/>
                      </a:solidFill>
                    </p:spPr>
                  </p:pic>
                </p:oleObj>
              </mc:Fallback>
            </mc:AlternateContent>
          </a:graphicData>
        </a:graphic>
      </p:graphicFrame>
      <p:sp>
        <p:nvSpPr>
          <p:cNvPr id="87047" name="Rectangle 7"/>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7046" name="Object 6"/>
          <p:cNvGraphicFramePr>
            <a:graphicFrameLocks noChangeAspect="1"/>
          </p:cNvGraphicFramePr>
          <p:nvPr/>
        </p:nvGraphicFramePr>
        <p:xfrm>
          <a:off x="1691680" y="3645024"/>
          <a:ext cx="6408738" cy="1649413"/>
        </p:xfrm>
        <a:graphic>
          <a:graphicData uri="http://schemas.openxmlformats.org/presentationml/2006/ole">
            <mc:AlternateContent xmlns:mc="http://schemas.openxmlformats.org/markup-compatibility/2006">
              <mc:Choice xmlns:v="urn:schemas-microsoft-com:vml" Requires="v">
                <p:oleObj spid="_x0000_s97401" name="Equation" r:id="rId9" imgW="4851400" imgH="1244600" progId="Equation.3">
                  <p:embed/>
                </p:oleObj>
              </mc:Choice>
              <mc:Fallback>
                <p:oleObj name="Equation" r:id="rId9" imgW="4851400" imgH="1244600" progId="Equation.3">
                  <p:embed/>
                  <p:pic>
                    <p:nvPicPr>
                      <p:cNvPr id="87046"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3645024"/>
                        <a:ext cx="6408738" cy="1649413"/>
                      </a:xfrm>
                      <a:prstGeom prst="rect">
                        <a:avLst/>
                      </a:prstGeom>
                      <a:solidFill>
                        <a:schemeClr val="bg1"/>
                      </a:solidFill>
                    </p:spPr>
                  </p:pic>
                </p:oleObj>
              </mc:Fallback>
            </mc:AlternateContent>
          </a:graphicData>
        </a:graphic>
      </p:graphicFrame>
      <p:pic>
        <p:nvPicPr>
          <p:cNvPr id="2" name="59297709">
            <a:hlinkClick r:id="" action="ppaction://media"/>
            <a:extLst>
              <a:ext uri="{FF2B5EF4-FFF2-40B4-BE49-F238E27FC236}">
                <a16:creationId xmlns:a16="http://schemas.microsoft.com/office/drawing/2014/main" id="{0FE639D5-7AE5-4F39-8B1C-8EFA2A8D4BD5}"/>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8321675" y="6111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05587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60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normAutofit fontScale="85000" lnSpcReduction="20000"/>
          </a:bodyPr>
          <a:lstStyle/>
          <a:p>
            <a:fld id="{42DDCBD6-21EC-4E4A-AF5C-52D4BB481E42}" type="slidenum">
              <a:rPr lang="en-GB"/>
              <a:pPr/>
              <a:t>34</a:t>
            </a:fld>
            <a:endParaRPr lang="en-GB"/>
          </a:p>
        </p:txBody>
      </p:sp>
      <p:sp>
        <p:nvSpPr>
          <p:cNvPr id="88066" name="Rectangle 2"/>
          <p:cNvSpPr>
            <a:spLocks noGrp="1" noChangeArrowheads="1"/>
          </p:cNvSpPr>
          <p:nvPr>
            <p:ph type="title"/>
          </p:nvPr>
        </p:nvSpPr>
        <p:spPr/>
        <p:txBody>
          <a:bodyPr/>
          <a:lstStyle/>
          <a:p>
            <a:r>
              <a:rPr lang="en-GB"/>
              <a:t>Correlation </a:t>
            </a:r>
          </a:p>
        </p:txBody>
      </p:sp>
      <p:sp>
        <p:nvSpPr>
          <p:cNvPr id="88067" name="Rectangle 3"/>
          <p:cNvSpPr>
            <a:spLocks noGrp="1" noChangeArrowheads="1"/>
          </p:cNvSpPr>
          <p:nvPr>
            <p:ph type="body" idx="1"/>
          </p:nvPr>
        </p:nvSpPr>
        <p:spPr>
          <a:xfrm>
            <a:off x="467544" y="1484784"/>
            <a:ext cx="8229600" cy="4857750"/>
          </a:xfrm>
        </p:spPr>
        <p:txBody>
          <a:bodyPr/>
          <a:lstStyle/>
          <a:p>
            <a:r>
              <a:rPr lang="en-GB" dirty="0"/>
              <a:t>In many applications, it is necessary to establish the similarity or interdependence between signals. </a:t>
            </a:r>
          </a:p>
          <a:p>
            <a:r>
              <a:rPr lang="en-GB" dirty="0"/>
              <a:t>Correlation is used to measure the degree of similarity between two signals. </a:t>
            </a:r>
          </a:p>
          <a:p>
            <a:r>
              <a:rPr lang="en-GB" dirty="0"/>
              <a:t>It is often used to detect </a:t>
            </a:r>
          </a:p>
          <a:p>
            <a:pPr lvl="1"/>
            <a:r>
              <a:rPr lang="en-GB" dirty="0"/>
              <a:t>a known waveform in a noisy background,</a:t>
            </a:r>
          </a:p>
          <a:p>
            <a:pPr lvl="1"/>
            <a:r>
              <a:rPr lang="en-GB" dirty="0"/>
              <a:t>to detect periodicity, </a:t>
            </a:r>
          </a:p>
          <a:p>
            <a:pPr lvl="1"/>
            <a:r>
              <a:rPr lang="en-GB" dirty="0"/>
              <a:t>to measure delays. </a:t>
            </a:r>
          </a:p>
        </p:txBody>
      </p:sp>
      <p:pic>
        <p:nvPicPr>
          <p:cNvPr id="2" name="59297718">
            <a:hlinkClick r:id="" action="ppaction://media"/>
            <a:extLst>
              <a:ext uri="{FF2B5EF4-FFF2-40B4-BE49-F238E27FC236}">
                <a16:creationId xmlns:a16="http://schemas.microsoft.com/office/drawing/2014/main" id="{7922CC75-018F-4E24-8D2D-FD1216C323FC}"/>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21675" y="57943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98552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7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normAutofit fontScale="85000" lnSpcReduction="20000"/>
          </a:bodyPr>
          <a:lstStyle/>
          <a:p>
            <a:fld id="{23F8DEA8-2AA5-47C1-8B85-4BB07774A3BD}" type="slidenum">
              <a:rPr lang="en-GB"/>
              <a:pPr/>
              <a:t>35</a:t>
            </a:fld>
            <a:endParaRPr lang="en-GB"/>
          </a:p>
        </p:txBody>
      </p:sp>
      <p:sp>
        <p:nvSpPr>
          <p:cNvPr id="89090" name="Rectangle 2"/>
          <p:cNvSpPr>
            <a:spLocks noGrp="1" noChangeArrowheads="1"/>
          </p:cNvSpPr>
          <p:nvPr>
            <p:ph type="title"/>
          </p:nvPr>
        </p:nvSpPr>
        <p:spPr/>
        <p:txBody>
          <a:bodyPr/>
          <a:lstStyle/>
          <a:p>
            <a:r>
              <a:rPr lang="en-GB"/>
              <a:t>Correlation</a:t>
            </a:r>
          </a:p>
        </p:txBody>
      </p:sp>
      <p:sp>
        <p:nvSpPr>
          <p:cNvPr id="89091" name="Rectangle 3"/>
          <p:cNvSpPr>
            <a:spLocks noGrp="1" noChangeArrowheads="1"/>
          </p:cNvSpPr>
          <p:nvPr>
            <p:ph type="body" idx="1"/>
          </p:nvPr>
        </p:nvSpPr>
        <p:spPr>
          <a:xfrm>
            <a:off x="457200" y="1394969"/>
            <a:ext cx="8229600" cy="4929188"/>
          </a:xfrm>
        </p:spPr>
        <p:txBody>
          <a:bodyPr/>
          <a:lstStyle/>
          <a:p>
            <a:r>
              <a:rPr lang="en-GB" sz="2400" dirty="0"/>
              <a:t>The mathematical definition of correlation is given as:</a:t>
            </a:r>
          </a:p>
          <a:p>
            <a:endParaRPr lang="en-GB" dirty="0"/>
          </a:p>
          <a:p>
            <a:endParaRPr lang="en-GB" dirty="0"/>
          </a:p>
          <a:p>
            <a:endParaRPr lang="en-GB" dirty="0"/>
          </a:p>
        </p:txBody>
      </p:sp>
      <p:sp>
        <p:nvSpPr>
          <p:cNvPr id="89093"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9092" name="Object 4"/>
          <p:cNvGraphicFramePr>
            <a:graphicFrameLocks noChangeAspect="1"/>
          </p:cNvGraphicFramePr>
          <p:nvPr>
            <p:extLst>
              <p:ext uri="{D42A27DB-BD31-4B8C-83A1-F6EECF244321}">
                <p14:modId xmlns:p14="http://schemas.microsoft.com/office/powerpoint/2010/main" val="2275796585"/>
              </p:ext>
            </p:extLst>
          </p:nvPr>
        </p:nvGraphicFramePr>
        <p:xfrm>
          <a:off x="2579073" y="1724156"/>
          <a:ext cx="3456533" cy="658177"/>
        </p:xfrm>
        <a:graphic>
          <a:graphicData uri="http://schemas.openxmlformats.org/presentationml/2006/ole">
            <mc:AlternateContent xmlns:mc="http://schemas.openxmlformats.org/markup-compatibility/2006">
              <mc:Choice xmlns:v="urn:schemas-microsoft-com:vml" Requires="v">
                <p:oleObj spid="_x0000_s98489" name="Equation" r:id="rId5" imgW="2197100" imgH="419100" progId="Equation.3">
                  <p:embed/>
                </p:oleObj>
              </mc:Choice>
              <mc:Fallback>
                <p:oleObj name="Equation" r:id="rId5" imgW="2197100" imgH="419100" progId="Equation.3">
                  <p:embed/>
                  <p:pic>
                    <p:nvPicPr>
                      <p:cNvPr id="890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073" y="1724156"/>
                        <a:ext cx="3456533" cy="658177"/>
                      </a:xfrm>
                      <a:prstGeom prst="rect">
                        <a:avLst/>
                      </a:prstGeom>
                      <a:solidFill>
                        <a:schemeClr val="bg1"/>
                      </a:solidFill>
                    </p:spPr>
                  </p:pic>
                </p:oleObj>
              </mc:Fallback>
            </mc:AlternateContent>
          </a:graphicData>
        </a:graphic>
      </p:graphicFrame>
      <p:sp>
        <p:nvSpPr>
          <p:cNvPr id="89095" name="Rectangle 7"/>
          <p:cNvSpPr>
            <a:spLocks noChangeArrowheads="1"/>
          </p:cNvSpPr>
          <p:nvPr/>
        </p:nvSpPr>
        <p:spPr bwMode="auto">
          <a:xfrm>
            <a:off x="0" y="191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9094" name="Object 6"/>
          <p:cNvGraphicFramePr>
            <a:graphicFrameLocks noChangeAspect="1"/>
          </p:cNvGraphicFramePr>
          <p:nvPr>
            <p:extLst>
              <p:ext uri="{D42A27DB-BD31-4B8C-83A1-F6EECF244321}">
                <p14:modId xmlns:p14="http://schemas.microsoft.com/office/powerpoint/2010/main" val="165593272"/>
              </p:ext>
            </p:extLst>
          </p:nvPr>
        </p:nvGraphicFramePr>
        <p:xfrm>
          <a:off x="1012146" y="2267743"/>
          <a:ext cx="3035300" cy="4021932"/>
        </p:xfrm>
        <a:graphic>
          <a:graphicData uri="http://schemas.openxmlformats.org/presentationml/2006/ole">
            <mc:AlternateContent xmlns:mc="http://schemas.openxmlformats.org/markup-compatibility/2006">
              <mc:Choice xmlns:v="urn:schemas-microsoft-com:vml" Requires="v">
                <p:oleObj spid="_x0000_s98490" name="Visio" r:id="rId7" imgW="3505299" imgH="4572264" progId="Visio.Drawing.11">
                  <p:embed/>
                </p:oleObj>
              </mc:Choice>
              <mc:Fallback>
                <p:oleObj name="Visio" r:id="rId7" imgW="3505299" imgH="4572264" progId="Visio.Drawing.11">
                  <p:embed/>
                  <p:pic>
                    <p:nvPicPr>
                      <p:cNvPr id="89094" name="Object 6"/>
                      <p:cNvPicPr>
                        <a:picLocks noChangeAspect="1" noChangeArrowheads="1"/>
                      </p:cNvPicPr>
                      <p:nvPr/>
                    </p:nvPicPr>
                    <p:blipFill>
                      <a:blip r:embed="rId8"/>
                      <a:srcRect/>
                      <a:stretch>
                        <a:fillRect/>
                      </a:stretch>
                    </p:blipFill>
                    <p:spPr bwMode="auto">
                      <a:xfrm>
                        <a:off x="1012146" y="2267743"/>
                        <a:ext cx="3035300" cy="4021932"/>
                      </a:xfrm>
                      <a:prstGeom prst="rect">
                        <a:avLst/>
                      </a:prstGeom>
                      <a:solidFill>
                        <a:srgbClr val="FFCC66"/>
                      </a:solidFill>
                    </p:spPr>
                  </p:pic>
                </p:oleObj>
              </mc:Fallback>
            </mc:AlternateContent>
          </a:graphicData>
        </a:graphic>
      </p:graphicFrame>
      <p:sp>
        <p:nvSpPr>
          <p:cNvPr id="89097" name="Rectangle 9"/>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89096" name="Object 8"/>
          <p:cNvGraphicFramePr>
            <a:graphicFrameLocks noChangeAspect="1"/>
          </p:cNvGraphicFramePr>
          <p:nvPr>
            <p:extLst>
              <p:ext uri="{D42A27DB-BD31-4B8C-83A1-F6EECF244321}">
                <p14:modId xmlns:p14="http://schemas.microsoft.com/office/powerpoint/2010/main" val="3048536240"/>
              </p:ext>
            </p:extLst>
          </p:nvPr>
        </p:nvGraphicFramePr>
        <p:xfrm>
          <a:off x="4651306" y="2350192"/>
          <a:ext cx="3033713" cy="3960812"/>
        </p:xfrm>
        <a:graphic>
          <a:graphicData uri="http://schemas.openxmlformats.org/presentationml/2006/ole">
            <mc:AlternateContent xmlns:mc="http://schemas.openxmlformats.org/markup-compatibility/2006">
              <mc:Choice xmlns:v="urn:schemas-microsoft-com:vml" Requires="v">
                <p:oleObj spid="_x0000_s98491" name="Visio" r:id="rId9" imgW="3505505" imgH="4576572" progId="Visio.Drawing.11">
                  <p:embed/>
                </p:oleObj>
              </mc:Choice>
              <mc:Fallback>
                <p:oleObj name="Visio" r:id="rId9" imgW="3505505" imgH="4576572" progId="Visio.Drawing.11">
                  <p:embed/>
                  <p:pic>
                    <p:nvPicPr>
                      <p:cNvPr id="8909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1306" y="2350192"/>
                        <a:ext cx="3033713" cy="3960812"/>
                      </a:xfrm>
                      <a:prstGeom prst="rect">
                        <a:avLst/>
                      </a:prstGeom>
                      <a:solidFill>
                        <a:srgbClr val="FFCC66"/>
                      </a:solidFill>
                    </p:spPr>
                  </p:pic>
                </p:oleObj>
              </mc:Fallback>
            </mc:AlternateContent>
          </a:graphicData>
        </a:graphic>
      </p:graphicFrame>
      <p:sp>
        <p:nvSpPr>
          <p:cNvPr id="89098" name="Text Box 10"/>
          <p:cNvSpPr txBox="1">
            <a:spLocks noChangeArrowheads="1"/>
          </p:cNvSpPr>
          <p:nvPr/>
        </p:nvSpPr>
        <p:spPr bwMode="auto">
          <a:xfrm>
            <a:off x="215455" y="4113213"/>
            <a:ext cx="3240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dirty="0"/>
              <a:t>R12=0.5x0.5+1X1+1X1=2.25</a:t>
            </a:r>
          </a:p>
        </p:txBody>
      </p:sp>
      <p:sp>
        <p:nvSpPr>
          <p:cNvPr id="89099" name="Text Box 11"/>
          <p:cNvSpPr txBox="1">
            <a:spLocks noChangeArrowheads="1"/>
          </p:cNvSpPr>
          <p:nvPr/>
        </p:nvSpPr>
        <p:spPr bwMode="auto">
          <a:xfrm>
            <a:off x="5094160" y="4169857"/>
            <a:ext cx="36718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dirty="0"/>
              <a:t>R12=0.5x0.5+1X0.5+1X0.5=1.25</a:t>
            </a:r>
          </a:p>
        </p:txBody>
      </p:sp>
      <p:sp>
        <p:nvSpPr>
          <p:cNvPr id="89101" name="Text Box 13"/>
          <p:cNvSpPr txBox="1">
            <a:spLocks noChangeArrowheads="1"/>
          </p:cNvSpPr>
          <p:nvPr/>
        </p:nvSpPr>
        <p:spPr bwMode="auto">
          <a:xfrm>
            <a:off x="0" y="4941888"/>
            <a:ext cx="1296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a:solidFill>
                  <a:srgbClr val="FF0000"/>
                </a:solidFill>
              </a:rPr>
              <a:t>R12=2.25</a:t>
            </a:r>
          </a:p>
        </p:txBody>
      </p:sp>
      <p:sp>
        <p:nvSpPr>
          <p:cNvPr id="89102" name="Text Box 14"/>
          <p:cNvSpPr txBox="1">
            <a:spLocks noChangeArrowheads="1"/>
          </p:cNvSpPr>
          <p:nvPr/>
        </p:nvSpPr>
        <p:spPr bwMode="auto">
          <a:xfrm>
            <a:off x="7667625" y="5013325"/>
            <a:ext cx="1296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dirty="0">
                <a:solidFill>
                  <a:srgbClr val="FF0000"/>
                </a:solidFill>
              </a:rPr>
              <a:t>R12=1.25</a:t>
            </a:r>
          </a:p>
        </p:txBody>
      </p:sp>
      <p:sp>
        <p:nvSpPr>
          <p:cNvPr id="89103" name="Text Box 15"/>
          <p:cNvSpPr txBox="1">
            <a:spLocks noChangeArrowheads="1"/>
          </p:cNvSpPr>
          <p:nvPr/>
        </p:nvSpPr>
        <p:spPr bwMode="auto">
          <a:xfrm>
            <a:off x="48112" y="5346474"/>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a:solidFill>
                  <a:schemeClr val="accent3">
                    <a:lumMod val="75000"/>
                  </a:schemeClr>
                </a:solidFill>
              </a:rPr>
              <a:t>Good correlation</a:t>
            </a:r>
          </a:p>
        </p:txBody>
      </p:sp>
      <p:sp>
        <p:nvSpPr>
          <p:cNvPr id="89104" name="Text Box 16"/>
          <p:cNvSpPr txBox="1">
            <a:spLocks noChangeArrowheads="1"/>
          </p:cNvSpPr>
          <p:nvPr/>
        </p:nvSpPr>
        <p:spPr bwMode="auto">
          <a:xfrm>
            <a:off x="7740650" y="5373688"/>
            <a:ext cx="14033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b="1" dirty="0">
                <a:solidFill>
                  <a:schemeClr val="accent3">
                    <a:lumMod val="75000"/>
                  </a:schemeClr>
                </a:solidFill>
              </a:rPr>
              <a:t>Not so good correlation</a:t>
            </a:r>
          </a:p>
        </p:txBody>
      </p:sp>
      <p:sp>
        <p:nvSpPr>
          <p:cNvPr id="2" name="Footer Placeholder 1"/>
          <p:cNvSpPr>
            <a:spLocks noGrp="1"/>
          </p:cNvSpPr>
          <p:nvPr>
            <p:ph type="ftr" sz="quarter" idx="11"/>
          </p:nvPr>
        </p:nvSpPr>
        <p:spPr>
          <a:xfrm>
            <a:off x="802687" y="6560153"/>
            <a:ext cx="5421313" cy="365125"/>
          </a:xfrm>
        </p:spPr>
        <p:txBody>
          <a:bodyPr/>
          <a:lstStyle/>
          <a:p>
            <a:pPr>
              <a:defRPr/>
            </a:pPr>
            <a:r>
              <a:rPr lang="en-GB" dirty="0" smtClean="0"/>
              <a:t>Official (Open), Non-sensitive</a:t>
            </a:r>
            <a:endParaRPr lang="en-GB" dirty="0"/>
          </a:p>
        </p:txBody>
      </p:sp>
    </p:spTree>
    <p:custDataLst>
      <p:tags r:id="rId2"/>
    </p:custDataLst>
    <p:extLst>
      <p:ext uri="{BB962C8B-B14F-4D97-AF65-F5344CB8AC3E}">
        <p14:creationId xmlns:p14="http://schemas.microsoft.com/office/powerpoint/2010/main" val="3113221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9098"/>
                                        </p:tgtEl>
                                        <p:attrNameLst>
                                          <p:attrName>style.visibility</p:attrName>
                                        </p:attrNameLst>
                                      </p:cBhvr>
                                      <p:to>
                                        <p:strVal val="visible"/>
                                      </p:to>
                                    </p:set>
                                    <p:animEffect transition="in" filter="blinds(horizontal)">
                                      <p:cBhvr>
                                        <p:cTn id="7" dur="500"/>
                                        <p:tgtEl>
                                          <p:spTgt spid="8909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9099"/>
                                        </p:tgtEl>
                                        <p:attrNameLst>
                                          <p:attrName>style.visibility</p:attrName>
                                        </p:attrNameLst>
                                      </p:cBhvr>
                                      <p:to>
                                        <p:strVal val="visible"/>
                                      </p:to>
                                    </p:set>
                                    <p:animEffect transition="in" filter="blinds(horizontal)">
                                      <p:cBhvr>
                                        <p:cTn id="11" dur="500"/>
                                        <p:tgtEl>
                                          <p:spTgt spid="890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grpId="1" nodeType="clickEffect">
                                  <p:stCondLst>
                                    <p:cond delay="0"/>
                                  </p:stCondLst>
                                  <p:childTnLst>
                                    <p:animEffect transition="out" filter="blinds(horizontal)">
                                      <p:cBhvr>
                                        <p:cTn id="15" dur="500"/>
                                        <p:tgtEl>
                                          <p:spTgt spid="89099"/>
                                        </p:tgtEl>
                                      </p:cBhvr>
                                    </p:animEffect>
                                    <p:set>
                                      <p:cBhvr>
                                        <p:cTn id="16" dur="1" fill="hold">
                                          <p:stCondLst>
                                            <p:cond delay="499"/>
                                          </p:stCondLst>
                                        </p:cTn>
                                        <p:tgtEl>
                                          <p:spTgt spid="89099"/>
                                        </p:tgtEl>
                                        <p:attrNameLst>
                                          <p:attrName>style.visibility</p:attrName>
                                        </p:attrNameLst>
                                      </p:cBhvr>
                                      <p:to>
                                        <p:strVal val="hidden"/>
                                      </p:to>
                                    </p:set>
                                  </p:childTnLst>
                                </p:cTn>
                              </p:par>
                            </p:childTnLst>
                          </p:cTn>
                        </p:par>
                        <p:par>
                          <p:cTn id="17" fill="hold" nodeType="afterGroup">
                            <p:stCondLst>
                              <p:cond delay="500"/>
                            </p:stCondLst>
                            <p:childTnLst>
                              <p:par>
                                <p:cTn id="18" presetID="3" presetClass="exit" presetSubtype="10" fill="hold" grpId="1" nodeType="afterEffect">
                                  <p:stCondLst>
                                    <p:cond delay="0"/>
                                  </p:stCondLst>
                                  <p:childTnLst>
                                    <p:animEffect transition="out" filter="blinds(horizontal)">
                                      <p:cBhvr>
                                        <p:cTn id="19" dur="500"/>
                                        <p:tgtEl>
                                          <p:spTgt spid="89098"/>
                                        </p:tgtEl>
                                      </p:cBhvr>
                                    </p:animEffect>
                                    <p:set>
                                      <p:cBhvr>
                                        <p:cTn id="20" dur="1" fill="hold">
                                          <p:stCondLst>
                                            <p:cond delay="499"/>
                                          </p:stCondLst>
                                        </p:cTn>
                                        <p:tgtEl>
                                          <p:spTgt spid="89098"/>
                                        </p:tgtEl>
                                        <p:attrNameLst>
                                          <p:attrName>style.visibility</p:attrName>
                                        </p:attrNameLst>
                                      </p:cBhvr>
                                      <p:to>
                                        <p:strVal val="hidden"/>
                                      </p:to>
                                    </p:se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89101"/>
                                        </p:tgtEl>
                                        <p:attrNameLst>
                                          <p:attrName>style.visibility</p:attrName>
                                        </p:attrNameLst>
                                      </p:cBhvr>
                                      <p:to>
                                        <p:strVal val="visible"/>
                                      </p:to>
                                    </p:set>
                                    <p:animEffect transition="in" filter="blinds(horizontal)">
                                      <p:cBhvr>
                                        <p:cTn id="24" dur="500"/>
                                        <p:tgtEl>
                                          <p:spTgt spid="89101"/>
                                        </p:tgtEl>
                                      </p:cBhvr>
                                    </p:animEffect>
                                  </p:childTnLst>
                                </p:cTn>
                              </p:par>
                            </p:childTnLst>
                          </p:cTn>
                        </p:par>
                        <p:par>
                          <p:cTn id="25" fill="hold" nodeType="afterGroup">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89102"/>
                                        </p:tgtEl>
                                        <p:attrNameLst>
                                          <p:attrName>style.visibility</p:attrName>
                                        </p:attrNameLst>
                                      </p:cBhvr>
                                      <p:to>
                                        <p:strVal val="visible"/>
                                      </p:to>
                                    </p:set>
                                    <p:animEffect transition="in" filter="blinds(horizontal)">
                                      <p:cBhvr>
                                        <p:cTn id="28" dur="500"/>
                                        <p:tgtEl>
                                          <p:spTgt spid="89102"/>
                                        </p:tgtEl>
                                      </p:cBhvr>
                                    </p:animEffect>
                                  </p:childTnLst>
                                </p:cTn>
                              </p:par>
                            </p:childTnLst>
                          </p:cTn>
                        </p:par>
                        <p:par>
                          <p:cTn id="29" fill="hold" nodeType="afterGroup">
                            <p:stCondLst>
                              <p:cond delay="2000"/>
                            </p:stCondLst>
                            <p:childTnLst>
                              <p:par>
                                <p:cTn id="30" presetID="3" presetClass="entr" presetSubtype="10" fill="hold" grpId="0" nodeType="afterEffect">
                                  <p:stCondLst>
                                    <p:cond delay="0"/>
                                  </p:stCondLst>
                                  <p:childTnLst>
                                    <p:set>
                                      <p:cBhvr>
                                        <p:cTn id="31" dur="1" fill="hold">
                                          <p:stCondLst>
                                            <p:cond delay="0"/>
                                          </p:stCondLst>
                                        </p:cTn>
                                        <p:tgtEl>
                                          <p:spTgt spid="89103"/>
                                        </p:tgtEl>
                                        <p:attrNameLst>
                                          <p:attrName>style.visibility</p:attrName>
                                        </p:attrNameLst>
                                      </p:cBhvr>
                                      <p:to>
                                        <p:strVal val="visible"/>
                                      </p:to>
                                    </p:set>
                                    <p:animEffect transition="in" filter="blinds(horizontal)">
                                      <p:cBhvr>
                                        <p:cTn id="32" dur="500"/>
                                        <p:tgtEl>
                                          <p:spTgt spid="8910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89104"/>
                                        </p:tgtEl>
                                        <p:attrNameLst>
                                          <p:attrName>style.visibility</p:attrName>
                                        </p:attrNameLst>
                                      </p:cBhvr>
                                      <p:to>
                                        <p:strVal val="visible"/>
                                      </p:to>
                                    </p:set>
                                    <p:animEffect transition="in" filter="blinds(horizontal)">
                                      <p:cBhvr>
                                        <p:cTn id="35" dur="500"/>
                                        <p:tgtEl>
                                          <p:spTgt spid="89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8" grpId="0"/>
      <p:bldP spid="89098" grpId="1"/>
      <p:bldP spid="89099" grpId="0"/>
      <p:bldP spid="89099" grpId="1"/>
      <p:bldP spid="89101" grpId="0"/>
      <p:bldP spid="89102" grpId="0"/>
      <p:bldP spid="89103" grpId="0"/>
      <p:bldP spid="8910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normAutofit fontScale="85000" lnSpcReduction="20000"/>
          </a:bodyPr>
          <a:lstStyle/>
          <a:p>
            <a:fld id="{A518F7E1-5DE3-42F2-8229-2F5BDB85F107}" type="slidenum">
              <a:rPr lang="en-GB"/>
              <a:pPr/>
              <a:t>36</a:t>
            </a:fld>
            <a:endParaRPr lang="en-GB"/>
          </a:p>
        </p:txBody>
      </p:sp>
      <p:sp>
        <p:nvSpPr>
          <p:cNvPr id="90114" name="Rectangle 2"/>
          <p:cNvSpPr>
            <a:spLocks noGrp="1" noChangeArrowheads="1"/>
          </p:cNvSpPr>
          <p:nvPr>
            <p:ph type="title"/>
          </p:nvPr>
        </p:nvSpPr>
        <p:spPr/>
        <p:txBody>
          <a:bodyPr/>
          <a:lstStyle/>
          <a:p>
            <a:r>
              <a:rPr lang="en-GB"/>
              <a:t>Cross-correlation</a:t>
            </a:r>
          </a:p>
        </p:txBody>
      </p:sp>
      <p:sp>
        <p:nvSpPr>
          <p:cNvPr id="90115" name="Rectangle 3"/>
          <p:cNvSpPr>
            <a:spLocks noGrp="1" noChangeArrowheads="1"/>
          </p:cNvSpPr>
          <p:nvPr>
            <p:ph type="body" idx="1"/>
          </p:nvPr>
        </p:nvSpPr>
        <p:spPr/>
        <p:txBody>
          <a:bodyPr/>
          <a:lstStyle/>
          <a:p>
            <a:r>
              <a:rPr lang="en-GB"/>
              <a:t>In some cases, signals may be highly correlated but out of phase which produce a poor result. </a:t>
            </a:r>
          </a:p>
          <a:p>
            <a:r>
              <a:rPr lang="en-GB"/>
              <a:t>To over come this, one of the signal is kept stationary and the other one is shifted in time axis as in convolution.</a:t>
            </a:r>
          </a:p>
          <a:p>
            <a:r>
              <a:rPr lang="en-GB"/>
              <a:t>Hence, cross correlation defined as:</a:t>
            </a:r>
          </a:p>
        </p:txBody>
      </p:sp>
      <p:sp>
        <p:nvSpPr>
          <p:cNvPr id="9011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0116" name="Object 4"/>
          <p:cNvGraphicFramePr>
            <a:graphicFrameLocks noChangeAspect="1"/>
          </p:cNvGraphicFramePr>
          <p:nvPr/>
        </p:nvGraphicFramePr>
        <p:xfrm>
          <a:off x="1115616" y="4797152"/>
          <a:ext cx="3456384" cy="682376"/>
        </p:xfrm>
        <a:graphic>
          <a:graphicData uri="http://schemas.openxmlformats.org/presentationml/2006/ole">
            <mc:AlternateContent xmlns:mc="http://schemas.openxmlformats.org/markup-compatibility/2006">
              <mc:Choice xmlns:v="urn:schemas-microsoft-com:vml" Requires="v">
                <p:oleObj spid="_x0000_s99389" name="Equation" r:id="rId7" imgW="2120900" imgH="419100" progId="Equation.3">
                  <p:embed/>
                </p:oleObj>
              </mc:Choice>
              <mc:Fallback>
                <p:oleObj name="Equation" r:id="rId7" imgW="2120900" imgH="419100" progId="Equation.3">
                  <p:embed/>
                  <p:pic>
                    <p:nvPicPr>
                      <p:cNvPr id="901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4797152"/>
                        <a:ext cx="3456384" cy="682376"/>
                      </a:xfrm>
                      <a:prstGeom prst="rect">
                        <a:avLst/>
                      </a:prstGeom>
                      <a:solidFill>
                        <a:schemeClr val="bg1"/>
                      </a:solidFill>
                    </p:spPr>
                  </p:pic>
                </p:oleObj>
              </mc:Fallback>
            </mc:AlternateContent>
          </a:graphicData>
        </a:graphic>
      </p:graphicFrame>
      <p:pic>
        <p:nvPicPr>
          <p:cNvPr id="2" name="59297737">
            <a:hlinkClick r:id="" action="ppaction://media"/>
            <a:extLst>
              <a:ext uri="{FF2B5EF4-FFF2-40B4-BE49-F238E27FC236}">
                <a16:creationId xmlns:a16="http://schemas.microsoft.com/office/drawing/2014/main" id="{FFD3ACA6-4848-428C-A97C-0AD7B300296B}"/>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207375" y="5984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221276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25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normAutofit fontScale="85000" lnSpcReduction="20000"/>
          </a:bodyPr>
          <a:lstStyle/>
          <a:p>
            <a:fld id="{BDAC3185-64A4-4943-9636-368FD1F14635}" type="slidenum">
              <a:rPr lang="en-GB"/>
              <a:pPr/>
              <a:t>37</a:t>
            </a:fld>
            <a:endParaRPr lang="en-GB"/>
          </a:p>
        </p:txBody>
      </p:sp>
      <p:sp>
        <p:nvSpPr>
          <p:cNvPr id="91138" name="Rectangle 2"/>
          <p:cNvSpPr>
            <a:spLocks noGrp="1" noChangeArrowheads="1"/>
          </p:cNvSpPr>
          <p:nvPr>
            <p:ph type="title"/>
          </p:nvPr>
        </p:nvSpPr>
        <p:spPr/>
        <p:txBody>
          <a:bodyPr/>
          <a:lstStyle/>
          <a:p>
            <a:r>
              <a:rPr lang="en-GB"/>
              <a:t>Example</a:t>
            </a:r>
          </a:p>
        </p:txBody>
      </p:sp>
      <p:sp>
        <p:nvSpPr>
          <p:cNvPr id="91139" name="Rectangle 3"/>
          <p:cNvSpPr>
            <a:spLocks noGrp="1" noChangeArrowheads="1"/>
          </p:cNvSpPr>
          <p:nvPr>
            <p:ph type="body" idx="1"/>
          </p:nvPr>
        </p:nvSpPr>
        <p:spPr>
          <a:xfrm>
            <a:off x="457200" y="1600199"/>
            <a:ext cx="8147248" cy="2871761"/>
          </a:xfrm>
          <a:solidFill>
            <a:schemeClr val="accent4">
              <a:lumMod val="60000"/>
              <a:lumOff val="40000"/>
            </a:schemeClr>
          </a:solidFill>
          <a:ln>
            <a:noFill/>
          </a:ln>
        </p:spPr>
        <p:txBody>
          <a:bodyPr/>
          <a:lstStyle/>
          <a:p>
            <a:pPr>
              <a:buFontTx/>
              <a:buNone/>
            </a:pPr>
            <a:r>
              <a:rPr lang="en-GB" dirty="0"/>
              <a:t>Calculate the cross correlation of </a:t>
            </a:r>
          </a:p>
          <a:p>
            <a:pPr>
              <a:buFontTx/>
              <a:buNone/>
            </a:pPr>
            <a:r>
              <a:rPr lang="en-GB" dirty="0"/>
              <a:t>     x1(n)=[1 0 1 2 2 1] and x2(n) = [2 2 1]</a:t>
            </a:r>
          </a:p>
          <a:p>
            <a:pPr>
              <a:buFontTx/>
              <a:buNone/>
            </a:pPr>
            <a:endParaRPr lang="en-GB" dirty="0"/>
          </a:p>
          <a:p>
            <a:pPr>
              <a:buFontTx/>
              <a:buNone/>
            </a:pPr>
            <a:r>
              <a:rPr lang="en-GB" dirty="0"/>
              <a:t>      x2(0)=2; x2(1)=2; x2(2)=0</a:t>
            </a:r>
          </a:p>
          <a:p>
            <a:pPr>
              <a:buFontTx/>
              <a:buNone/>
            </a:pPr>
            <a:endParaRPr lang="en-GB" dirty="0"/>
          </a:p>
          <a:p>
            <a:pPr>
              <a:buFontTx/>
              <a:buNone/>
            </a:pPr>
            <a:endParaRPr lang="en-GB" dirty="0"/>
          </a:p>
        </p:txBody>
      </p:sp>
      <p:sp>
        <p:nvSpPr>
          <p:cNvPr id="91146" name="Rectangle 10"/>
          <p:cNvSpPr>
            <a:spLocks noChangeArrowheads="1"/>
          </p:cNvSpPr>
          <p:nvPr/>
        </p:nvSpPr>
        <p:spPr bwMode="auto">
          <a:xfrm>
            <a:off x="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 name="Object 4"/>
          <p:cNvGraphicFramePr>
            <a:graphicFrameLocks noChangeAspect="1"/>
          </p:cNvGraphicFramePr>
          <p:nvPr>
            <p:extLst>
              <p:ext uri="{D42A27DB-BD31-4B8C-83A1-F6EECF244321}">
                <p14:modId xmlns:p14="http://schemas.microsoft.com/office/powerpoint/2010/main" val="938333870"/>
              </p:ext>
            </p:extLst>
          </p:nvPr>
        </p:nvGraphicFramePr>
        <p:xfrm>
          <a:off x="1619672" y="5229200"/>
          <a:ext cx="4741572" cy="936104"/>
        </p:xfrm>
        <a:graphic>
          <a:graphicData uri="http://schemas.openxmlformats.org/presentationml/2006/ole">
            <mc:AlternateContent xmlns:mc="http://schemas.openxmlformats.org/markup-compatibility/2006">
              <mc:Choice xmlns:v="urn:schemas-microsoft-com:vml" Requires="v">
                <p:oleObj spid="_x0000_s100439" name="Equation" r:id="rId7" imgW="2120900" imgH="419100" progId="Equation.3">
                  <p:embed/>
                </p:oleObj>
              </mc:Choice>
              <mc:Fallback>
                <p:oleObj name="Equation" r:id="rId7" imgW="2120900" imgH="419100" progId="Equation.3">
                  <p:embed/>
                  <p:pic>
                    <p:nvPicPr>
                      <p:cNvPr id="9011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672" y="5229200"/>
                        <a:ext cx="4741572" cy="936104"/>
                      </a:xfrm>
                      <a:prstGeom prst="rect">
                        <a:avLst/>
                      </a:prstGeom>
                      <a:solidFill>
                        <a:schemeClr val="bg1"/>
                      </a:solidFill>
                    </p:spPr>
                  </p:pic>
                </p:oleObj>
              </mc:Fallback>
            </mc:AlternateContent>
          </a:graphicData>
        </a:graphic>
      </p:graphicFrame>
      <p:pic>
        <p:nvPicPr>
          <p:cNvPr id="2" name="59297747">
            <a:hlinkClick r:id="" action="ppaction://media"/>
            <a:extLst>
              <a:ext uri="{FF2B5EF4-FFF2-40B4-BE49-F238E27FC236}">
                <a16:creationId xmlns:a16="http://schemas.microsoft.com/office/drawing/2014/main" id="{F518BA77-42EA-4844-B1AD-3D2D0617CD4D}"/>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169275" y="60737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1559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80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FC862360-CC14-48E5-936F-9D06B22784DE}" type="slidenum">
              <a:rPr lang="en-GB"/>
              <a:pPr/>
              <a:t>38</a:t>
            </a:fld>
            <a:endParaRPr lang="en-GB"/>
          </a:p>
        </p:txBody>
      </p:sp>
      <p:sp>
        <p:nvSpPr>
          <p:cNvPr id="92162" name="Rectangle 2"/>
          <p:cNvSpPr>
            <a:spLocks noGrp="1" noChangeArrowheads="1"/>
          </p:cNvSpPr>
          <p:nvPr>
            <p:ph type="title"/>
          </p:nvPr>
        </p:nvSpPr>
        <p:spPr/>
        <p:txBody>
          <a:bodyPr/>
          <a:lstStyle/>
          <a:p>
            <a:r>
              <a:rPr lang="en-GB"/>
              <a:t>Example</a:t>
            </a:r>
          </a:p>
        </p:txBody>
      </p:sp>
      <p:graphicFrame>
        <p:nvGraphicFramePr>
          <p:cNvPr id="92178" name="Object 18"/>
          <p:cNvGraphicFramePr>
            <a:graphicFrameLocks noGrp="1" noChangeAspect="1"/>
          </p:cNvGraphicFramePr>
          <p:nvPr>
            <p:ph sz="half" idx="1"/>
          </p:nvPr>
        </p:nvGraphicFramePr>
        <p:xfrm>
          <a:off x="250825" y="1341438"/>
          <a:ext cx="4038600" cy="4090987"/>
        </p:xfrm>
        <a:graphic>
          <a:graphicData uri="http://schemas.openxmlformats.org/presentationml/2006/ole">
            <mc:AlternateContent xmlns:mc="http://schemas.openxmlformats.org/markup-compatibility/2006">
              <mc:Choice xmlns:v="urn:schemas-microsoft-com:vml" Requires="v">
                <p:oleObj spid="_x0000_s102134" name="Visio" r:id="rId7" imgW="4518660" imgH="4576572" progId="Visio.Drawing.11">
                  <p:embed/>
                </p:oleObj>
              </mc:Choice>
              <mc:Fallback>
                <p:oleObj name="Visio" r:id="rId7" imgW="4518660" imgH="4576572" progId="Visio.Drawing.11">
                  <p:embed/>
                  <p:pic>
                    <p:nvPicPr>
                      <p:cNvPr id="9217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1341438"/>
                        <a:ext cx="4038600" cy="40909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Rectangle 6"/>
          <p:cNvSpPr>
            <a:spLocks noChangeArrowheads="1"/>
          </p:cNvSpPr>
          <p:nvPr/>
        </p:nvSpPr>
        <p:spPr bwMode="auto">
          <a:xfrm>
            <a:off x="3598863"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400">
                <a:latin typeface="Times New Roman" pitchFamily="18" charset="0"/>
                <a:cs typeface="Times New Roman" pitchFamily="18" charset="0"/>
              </a:rPr>
              <a:t>. </a:t>
            </a:r>
            <a:endParaRPr lang="en-GB" sz="2400">
              <a:latin typeface="Times New Roman" pitchFamily="18" charset="0"/>
            </a:endParaRPr>
          </a:p>
        </p:txBody>
      </p:sp>
      <p:sp>
        <p:nvSpPr>
          <p:cNvPr id="92167" name="Rectangle 7"/>
          <p:cNvSpPr>
            <a:spLocks noChangeArrowheads="1"/>
          </p:cNvSpPr>
          <p:nvPr/>
        </p:nvSpPr>
        <p:spPr bwMode="auto">
          <a:xfrm>
            <a:off x="0" y="1976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68" name="Object 8"/>
          <p:cNvGraphicFramePr>
            <a:graphicFrameLocks noChangeAspect="1"/>
          </p:cNvGraphicFramePr>
          <p:nvPr/>
        </p:nvGraphicFramePr>
        <p:xfrm>
          <a:off x="250825" y="1341438"/>
          <a:ext cx="4048125" cy="4103687"/>
        </p:xfrm>
        <a:graphic>
          <a:graphicData uri="http://schemas.openxmlformats.org/presentationml/2006/ole">
            <mc:AlternateContent xmlns:mc="http://schemas.openxmlformats.org/markup-compatibility/2006">
              <mc:Choice xmlns:v="urn:schemas-microsoft-com:vml" Requires="v">
                <p:oleObj spid="_x0000_s102135" name="Visio" r:id="rId9" imgW="4518660" imgH="4576572" progId="Visio.Drawing.11">
                  <p:embed/>
                </p:oleObj>
              </mc:Choice>
              <mc:Fallback>
                <p:oleObj name="Visio" r:id="rId9" imgW="4518660" imgH="4576572" progId="Visio.Drawing.11">
                  <p:embed/>
                  <p:pic>
                    <p:nvPicPr>
                      <p:cNvPr id="9216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1341438"/>
                        <a:ext cx="4048125" cy="4103687"/>
                      </a:xfrm>
                      <a:prstGeom prst="rect">
                        <a:avLst/>
                      </a:prstGeom>
                      <a:solidFill>
                        <a:srgbClr val="FFCCCC"/>
                      </a:solidFill>
                    </p:spPr>
                  </p:pic>
                </p:oleObj>
              </mc:Fallback>
            </mc:AlternateContent>
          </a:graphicData>
        </a:graphic>
      </p:graphicFrame>
      <p:sp>
        <p:nvSpPr>
          <p:cNvPr id="92171"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70" name="Object 10"/>
          <p:cNvGraphicFramePr>
            <a:graphicFrameLocks noChangeAspect="1"/>
          </p:cNvGraphicFramePr>
          <p:nvPr/>
        </p:nvGraphicFramePr>
        <p:xfrm>
          <a:off x="395288" y="6092825"/>
          <a:ext cx="1414462" cy="401638"/>
        </p:xfrm>
        <a:graphic>
          <a:graphicData uri="http://schemas.openxmlformats.org/presentationml/2006/ole">
            <mc:AlternateContent xmlns:mc="http://schemas.openxmlformats.org/markup-compatibility/2006">
              <mc:Choice xmlns:v="urn:schemas-microsoft-com:vml" Requires="v">
                <p:oleObj spid="_x0000_s102136" name="Equation" r:id="rId11" imgW="838200" imgH="241300" progId="Equation.3">
                  <p:embed/>
                </p:oleObj>
              </mc:Choice>
              <mc:Fallback>
                <p:oleObj name="Equation" r:id="rId11" imgW="838200" imgH="241300" progId="Equation.3">
                  <p:embed/>
                  <p:pic>
                    <p:nvPicPr>
                      <p:cNvPr id="9217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6092825"/>
                        <a:ext cx="1414462" cy="401638"/>
                      </a:xfrm>
                      <a:prstGeom prst="rect">
                        <a:avLst/>
                      </a:prstGeom>
                      <a:solidFill>
                        <a:srgbClr val="FFFF00"/>
                      </a:solidFill>
                    </p:spPr>
                  </p:pic>
                </p:oleObj>
              </mc:Fallback>
            </mc:AlternateContent>
          </a:graphicData>
        </a:graphic>
      </p:graphicFrame>
      <p:sp>
        <p:nvSpPr>
          <p:cNvPr id="92173" name="Rectangle 13"/>
          <p:cNvSpPr>
            <a:spLocks noChangeArrowheads="1"/>
          </p:cNvSpPr>
          <p:nvPr/>
        </p:nvSpPr>
        <p:spPr bwMode="auto">
          <a:xfrm>
            <a:off x="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72" name="Object 12"/>
          <p:cNvGraphicFramePr>
            <a:graphicFrameLocks noChangeAspect="1"/>
          </p:cNvGraphicFramePr>
          <p:nvPr/>
        </p:nvGraphicFramePr>
        <p:xfrm>
          <a:off x="250825" y="1341438"/>
          <a:ext cx="4048125" cy="4102100"/>
        </p:xfrm>
        <a:graphic>
          <a:graphicData uri="http://schemas.openxmlformats.org/presentationml/2006/ole">
            <mc:AlternateContent xmlns:mc="http://schemas.openxmlformats.org/markup-compatibility/2006">
              <mc:Choice xmlns:v="urn:schemas-microsoft-com:vml" Requires="v">
                <p:oleObj spid="_x0000_s102137" name="Visio" r:id="rId13" imgW="4518660" imgH="4576572" progId="Visio.Drawing.11">
                  <p:embed/>
                </p:oleObj>
              </mc:Choice>
              <mc:Fallback>
                <p:oleObj name="Visio" r:id="rId13" imgW="4518660" imgH="4576572" progId="Visio.Drawing.11">
                  <p:embed/>
                  <p:pic>
                    <p:nvPicPr>
                      <p:cNvPr id="92172"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825" y="1341438"/>
                        <a:ext cx="4048125" cy="4102100"/>
                      </a:xfrm>
                      <a:prstGeom prst="rect">
                        <a:avLst/>
                      </a:prstGeom>
                      <a:solidFill>
                        <a:srgbClr val="FF9900"/>
                      </a:solidFill>
                    </p:spPr>
                  </p:pic>
                </p:oleObj>
              </mc:Fallback>
            </mc:AlternateContent>
          </a:graphicData>
        </a:graphic>
      </p:graphicFrame>
      <p:sp>
        <p:nvSpPr>
          <p:cNvPr id="92175"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74" name="Object 14"/>
          <p:cNvGraphicFramePr>
            <a:graphicFrameLocks noChangeAspect="1"/>
          </p:cNvGraphicFramePr>
          <p:nvPr/>
        </p:nvGraphicFramePr>
        <p:xfrm>
          <a:off x="1979613" y="6092825"/>
          <a:ext cx="1352550" cy="381000"/>
        </p:xfrm>
        <a:graphic>
          <a:graphicData uri="http://schemas.openxmlformats.org/presentationml/2006/ole">
            <mc:AlternateContent xmlns:mc="http://schemas.openxmlformats.org/markup-compatibility/2006">
              <mc:Choice xmlns:v="urn:schemas-microsoft-com:vml" Requires="v">
                <p:oleObj spid="_x0000_s102138" name="Equation" r:id="rId15" imgW="850531" imgH="241195" progId="Equation.3">
                  <p:embed/>
                </p:oleObj>
              </mc:Choice>
              <mc:Fallback>
                <p:oleObj name="Equation" r:id="rId15" imgW="850531" imgH="241195" progId="Equation.3">
                  <p:embed/>
                  <p:pic>
                    <p:nvPicPr>
                      <p:cNvPr id="92174"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6092825"/>
                        <a:ext cx="1352550" cy="381000"/>
                      </a:xfrm>
                      <a:prstGeom prst="rect">
                        <a:avLst/>
                      </a:prstGeom>
                      <a:solidFill>
                        <a:srgbClr val="FFFF00"/>
                      </a:solidFill>
                    </p:spPr>
                  </p:pic>
                </p:oleObj>
              </mc:Fallback>
            </mc:AlternateContent>
          </a:graphicData>
        </a:graphic>
      </p:graphicFrame>
      <p:graphicFrame>
        <p:nvGraphicFramePr>
          <p:cNvPr id="92180" name="Object 20"/>
          <p:cNvGraphicFramePr>
            <a:graphicFrameLocks noGrp="1" noChangeAspect="1"/>
          </p:cNvGraphicFramePr>
          <p:nvPr>
            <p:ph sz="half" idx="2"/>
          </p:nvPr>
        </p:nvGraphicFramePr>
        <p:xfrm>
          <a:off x="5060950" y="6092825"/>
          <a:ext cx="1133475" cy="377825"/>
        </p:xfrm>
        <a:graphic>
          <a:graphicData uri="http://schemas.openxmlformats.org/presentationml/2006/ole">
            <mc:AlternateContent xmlns:mc="http://schemas.openxmlformats.org/markup-compatibility/2006">
              <mc:Choice xmlns:v="urn:schemas-microsoft-com:vml" Requires="v">
                <p:oleObj spid="_x0000_s102139" name="Equation" r:id="rId17" imgW="723600" imgH="241200" progId="Equation.3">
                  <p:embed/>
                </p:oleObj>
              </mc:Choice>
              <mc:Fallback>
                <p:oleObj name="Equation" r:id="rId17" imgW="723600" imgH="241200" progId="Equation.3">
                  <p:embed/>
                  <p:pic>
                    <p:nvPicPr>
                      <p:cNvPr id="92180" name="Object 20"/>
                      <p:cNvPicPr>
                        <a:picLocks noChangeAspect="1" noChangeArrowheads="1"/>
                      </p:cNvPicPr>
                      <p:nvPr/>
                    </p:nvPicPr>
                    <p:blipFill>
                      <a:blip r:embed="rId18"/>
                      <a:srcRect/>
                      <a:stretch>
                        <a:fillRect/>
                      </a:stretch>
                    </p:blipFill>
                    <p:spPr bwMode="auto">
                      <a:xfrm>
                        <a:off x="5060950" y="6092825"/>
                        <a:ext cx="1133475" cy="377825"/>
                      </a:xfrm>
                      <a:prstGeom prst="rect">
                        <a:avLst/>
                      </a:prstGeom>
                      <a:solidFill>
                        <a:srgbClr val="FFFF00"/>
                      </a:solidFill>
                      <a:ln>
                        <a:noFill/>
                      </a:ln>
                      <a:effectLst/>
                    </p:spPr>
                  </p:pic>
                </p:oleObj>
              </mc:Fallback>
            </mc:AlternateContent>
          </a:graphicData>
        </a:graphic>
      </p:graphicFrame>
      <p:graphicFrame>
        <p:nvGraphicFramePr>
          <p:cNvPr id="92182" name="Object 22"/>
          <p:cNvGraphicFramePr>
            <a:graphicFrameLocks noChangeAspect="1"/>
          </p:cNvGraphicFramePr>
          <p:nvPr/>
        </p:nvGraphicFramePr>
        <p:xfrm>
          <a:off x="250825" y="1341438"/>
          <a:ext cx="4051300" cy="4105275"/>
        </p:xfrm>
        <a:graphic>
          <a:graphicData uri="http://schemas.openxmlformats.org/presentationml/2006/ole">
            <mc:AlternateContent xmlns:mc="http://schemas.openxmlformats.org/markup-compatibility/2006">
              <mc:Choice xmlns:v="urn:schemas-microsoft-com:vml" Requires="v">
                <p:oleObj spid="_x0000_s102140" name="Visio" r:id="rId19" imgW="4518660" imgH="4576572" progId="Visio.Drawing.11">
                  <p:embed/>
                </p:oleObj>
              </mc:Choice>
              <mc:Fallback>
                <p:oleObj name="Visio" r:id="rId19" imgW="4518660" imgH="4576572" progId="Visio.Drawing.11">
                  <p:embed/>
                  <p:pic>
                    <p:nvPicPr>
                      <p:cNvPr id="92182"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0825" y="1341438"/>
                        <a:ext cx="4051300" cy="4105275"/>
                      </a:xfrm>
                      <a:prstGeom prst="rect">
                        <a:avLst/>
                      </a:prstGeom>
                      <a:solidFill>
                        <a:schemeClr val="folHlink"/>
                      </a:solidFill>
                    </p:spPr>
                  </p:pic>
                </p:oleObj>
              </mc:Fallback>
            </mc:AlternateContent>
          </a:graphicData>
        </a:graphic>
      </p:graphicFrame>
      <p:graphicFrame>
        <p:nvGraphicFramePr>
          <p:cNvPr id="92183" name="Object 23"/>
          <p:cNvGraphicFramePr>
            <a:graphicFrameLocks noChangeAspect="1"/>
          </p:cNvGraphicFramePr>
          <p:nvPr/>
        </p:nvGraphicFramePr>
        <p:xfrm>
          <a:off x="6315075" y="6092825"/>
          <a:ext cx="1246188" cy="396875"/>
        </p:xfrm>
        <a:graphic>
          <a:graphicData uri="http://schemas.openxmlformats.org/presentationml/2006/ole">
            <mc:AlternateContent xmlns:mc="http://schemas.openxmlformats.org/markup-compatibility/2006">
              <mc:Choice xmlns:v="urn:schemas-microsoft-com:vml" Requires="v">
                <p:oleObj spid="_x0000_s102141" name="Equation" r:id="rId21" imgW="749160" imgH="241200" progId="Equation.3">
                  <p:embed/>
                </p:oleObj>
              </mc:Choice>
              <mc:Fallback>
                <p:oleObj name="Equation" r:id="rId21" imgW="749160" imgH="241200" progId="Equation.3">
                  <p:embed/>
                  <p:pic>
                    <p:nvPicPr>
                      <p:cNvPr id="92183" name="Object 23"/>
                      <p:cNvPicPr>
                        <a:picLocks noChangeAspect="1" noChangeArrowheads="1"/>
                      </p:cNvPicPr>
                      <p:nvPr/>
                    </p:nvPicPr>
                    <p:blipFill>
                      <a:blip r:embed="rId22"/>
                      <a:srcRect/>
                      <a:stretch>
                        <a:fillRect/>
                      </a:stretch>
                    </p:blipFill>
                    <p:spPr bwMode="auto">
                      <a:xfrm>
                        <a:off x="6315075" y="6092825"/>
                        <a:ext cx="1246188" cy="396875"/>
                      </a:xfrm>
                      <a:prstGeom prst="rect">
                        <a:avLst/>
                      </a:prstGeom>
                      <a:solidFill>
                        <a:srgbClr val="FFFF00"/>
                      </a:solidFill>
                    </p:spPr>
                  </p:pic>
                </p:oleObj>
              </mc:Fallback>
            </mc:AlternateContent>
          </a:graphicData>
        </a:graphic>
      </p:graphicFrame>
      <p:graphicFrame>
        <p:nvGraphicFramePr>
          <p:cNvPr id="92184" name="Object 24"/>
          <p:cNvGraphicFramePr>
            <a:graphicFrameLocks noChangeAspect="1"/>
          </p:cNvGraphicFramePr>
          <p:nvPr/>
        </p:nvGraphicFramePr>
        <p:xfrm>
          <a:off x="250825" y="1341438"/>
          <a:ext cx="4037013" cy="4103687"/>
        </p:xfrm>
        <a:graphic>
          <a:graphicData uri="http://schemas.openxmlformats.org/presentationml/2006/ole">
            <mc:AlternateContent xmlns:mc="http://schemas.openxmlformats.org/markup-compatibility/2006">
              <mc:Choice xmlns:v="urn:schemas-microsoft-com:vml" Requires="v">
                <p:oleObj spid="_x0000_s102142" name="Visio" r:id="rId23" imgW="4518660" imgH="4576572" progId="Visio.Drawing.11">
                  <p:embed/>
                </p:oleObj>
              </mc:Choice>
              <mc:Fallback>
                <p:oleObj name="Visio" r:id="rId23" imgW="4518660" imgH="4576572" progId="Visio.Drawing.11">
                  <p:embed/>
                  <p:pic>
                    <p:nvPicPr>
                      <p:cNvPr id="92184" name="Object 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0825" y="1341438"/>
                        <a:ext cx="4037013" cy="4103687"/>
                      </a:xfrm>
                      <a:prstGeom prst="rect">
                        <a:avLst/>
                      </a:prstGeom>
                      <a:solidFill>
                        <a:srgbClr val="CCCCFF"/>
                      </a:solidFill>
                    </p:spPr>
                  </p:pic>
                </p:oleObj>
              </mc:Fallback>
            </mc:AlternateContent>
          </a:graphicData>
        </a:graphic>
      </p:graphicFrame>
      <p:sp>
        <p:nvSpPr>
          <p:cNvPr id="92187" name="Rectangle 27"/>
          <p:cNvSpPr>
            <a:spLocks noChangeArrowheads="1"/>
          </p:cNvSpPr>
          <p:nvPr/>
        </p:nvSpPr>
        <p:spPr bwMode="auto">
          <a:xfrm>
            <a:off x="0" y="148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sp>
        <p:nvSpPr>
          <p:cNvPr id="92189" name="Rectangle 29"/>
          <p:cNvSpPr>
            <a:spLocks noChangeArrowheads="1"/>
          </p:cNvSpPr>
          <p:nvPr/>
        </p:nvSpPr>
        <p:spPr bwMode="auto">
          <a:xfrm>
            <a:off x="0" y="199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88" name="Object 28"/>
          <p:cNvGraphicFramePr>
            <a:graphicFrameLocks noChangeAspect="1"/>
          </p:cNvGraphicFramePr>
          <p:nvPr/>
        </p:nvGraphicFramePr>
        <p:xfrm>
          <a:off x="250825" y="1341438"/>
          <a:ext cx="4035425" cy="4103687"/>
        </p:xfrm>
        <a:graphic>
          <a:graphicData uri="http://schemas.openxmlformats.org/presentationml/2006/ole">
            <mc:AlternateContent xmlns:mc="http://schemas.openxmlformats.org/markup-compatibility/2006">
              <mc:Choice xmlns:v="urn:schemas-microsoft-com:vml" Requires="v">
                <p:oleObj spid="_x0000_s102143" name="Visio" r:id="rId25" imgW="4518660" imgH="4576572" progId="Visio.Drawing.11">
                  <p:embed/>
                </p:oleObj>
              </mc:Choice>
              <mc:Fallback>
                <p:oleObj name="Visio" r:id="rId25" imgW="4518660" imgH="4576572" progId="Visio.Drawing.11">
                  <p:embed/>
                  <p:pic>
                    <p:nvPicPr>
                      <p:cNvPr id="92188"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0825" y="1341438"/>
                        <a:ext cx="4035425" cy="4103687"/>
                      </a:xfrm>
                      <a:prstGeom prst="rect">
                        <a:avLst/>
                      </a:prstGeom>
                      <a:solidFill>
                        <a:srgbClr val="FF7C80"/>
                      </a:solidFill>
                    </p:spPr>
                  </p:pic>
                </p:oleObj>
              </mc:Fallback>
            </mc:AlternateContent>
          </a:graphicData>
        </a:graphic>
      </p:graphicFrame>
      <p:sp>
        <p:nvSpPr>
          <p:cNvPr id="92191" name="Rectangle 31"/>
          <p:cNvSpPr>
            <a:spLocks noChangeArrowheads="1"/>
          </p:cNvSpPr>
          <p:nvPr/>
        </p:nvSpPr>
        <p:spPr bwMode="auto">
          <a:xfrm>
            <a:off x="1763713" y="386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92190" name="Object 30"/>
          <p:cNvGraphicFramePr>
            <a:graphicFrameLocks noChangeAspect="1"/>
          </p:cNvGraphicFramePr>
          <p:nvPr/>
        </p:nvGraphicFramePr>
        <p:xfrm>
          <a:off x="7694613" y="6093296"/>
          <a:ext cx="1203325" cy="382588"/>
        </p:xfrm>
        <a:graphic>
          <a:graphicData uri="http://schemas.openxmlformats.org/presentationml/2006/ole">
            <mc:AlternateContent xmlns:mc="http://schemas.openxmlformats.org/markup-compatibility/2006">
              <mc:Choice xmlns:v="urn:schemas-microsoft-com:vml" Requires="v">
                <p:oleObj spid="_x0000_s102144" name="Equation" r:id="rId27" imgW="749160" imgH="241200" progId="Equation.3">
                  <p:embed/>
                </p:oleObj>
              </mc:Choice>
              <mc:Fallback>
                <p:oleObj name="Equation" r:id="rId27" imgW="749160" imgH="241200" progId="Equation.3">
                  <p:embed/>
                  <p:pic>
                    <p:nvPicPr>
                      <p:cNvPr id="92190" name="Object 30"/>
                      <p:cNvPicPr>
                        <a:picLocks noChangeAspect="1" noChangeArrowheads="1"/>
                      </p:cNvPicPr>
                      <p:nvPr/>
                    </p:nvPicPr>
                    <p:blipFill>
                      <a:blip r:embed="rId28"/>
                      <a:srcRect/>
                      <a:stretch>
                        <a:fillRect/>
                      </a:stretch>
                    </p:blipFill>
                    <p:spPr bwMode="auto">
                      <a:xfrm>
                        <a:off x="7694613" y="6093296"/>
                        <a:ext cx="1203325" cy="382588"/>
                      </a:xfrm>
                      <a:prstGeom prst="rect">
                        <a:avLst/>
                      </a:prstGeom>
                      <a:solidFill>
                        <a:srgbClr val="FFFF00"/>
                      </a:solidFill>
                    </p:spPr>
                  </p:pic>
                </p:oleObj>
              </mc:Fallback>
            </mc:AlternateContent>
          </a:graphicData>
        </a:graphic>
      </p:graphicFrame>
      <p:sp>
        <p:nvSpPr>
          <p:cNvPr id="92193" name="Rectangle 33"/>
          <p:cNvSpPr>
            <a:spLocks noChangeArrowheads="1"/>
          </p:cNvSpPr>
          <p:nvPr/>
        </p:nvSpPr>
        <p:spPr bwMode="auto">
          <a:xfrm>
            <a:off x="0" y="2276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2" name="Object 1"/>
          <p:cNvGraphicFramePr>
            <a:graphicFrameLocks noChangeAspect="1"/>
          </p:cNvGraphicFramePr>
          <p:nvPr/>
        </p:nvGraphicFramePr>
        <p:xfrm>
          <a:off x="3608388" y="6092825"/>
          <a:ext cx="1174750" cy="377825"/>
        </p:xfrm>
        <a:graphic>
          <a:graphicData uri="http://schemas.openxmlformats.org/presentationml/2006/ole">
            <mc:AlternateContent xmlns:mc="http://schemas.openxmlformats.org/markup-compatibility/2006">
              <mc:Choice xmlns:v="urn:schemas-microsoft-com:vml" Requires="v">
                <p:oleObj spid="_x0000_s102145" name="Equation" r:id="rId29" imgW="749160" imgH="241200" progId="Equation.3">
                  <p:embed/>
                </p:oleObj>
              </mc:Choice>
              <mc:Fallback>
                <p:oleObj name="Equation" r:id="rId29" imgW="749160" imgH="241200" progId="Equation.3">
                  <p:embed/>
                  <p:pic>
                    <p:nvPicPr>
                      <p:cNvPr id="2" name="Object 1"/>
                      <p:cNvPicPr>
                        <a:picLocks noChangeAspect="1" noChangeArrowheads="1"/>
                      </p:cNvPicPr>
                      <p:nvPr/>
                    </p:nvPicPr>
                    <p:blipFill>
                      <a:blip r:embed="rId30"/>
                      <a:srcRect/>
                      <a:stretch>
                        <a:fillRect/>
                      </a:stretch>
                    </p:blipFill>
                    <p:spPr bwMode="auto">
                      <a:xfrm>
                        <a:off x="3608388" y="6092825"/>
                        <a:ext cx="1174750" cy="377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60" name="Picture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824182" y="2201960"/>
            <a:ext cx="4192361" cy="231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59297757">
            <a:hlinkClick r:id="" action="ppaction://media"/>
            <a:extLst>
              <a:ext uri="{FF2B5EF4-FFF2-40B4-BE49-F238E27FC236}">
                <a16:creationId xmlns:a16="http://schemas.microsoft.com/office/drawing/2014/main" id="{614511A1-351D-416E-B4F5-55D0400B920B}"/>
              </a:ext>
            </a:extLst>
          </p:cNvPr>
          <p:cNvPicPr>
            <a:picLocks noChangeAspect="1"/>
          </p:cNvPicPr>
          <p:nvPr>
            <a:audioFile r:link="rId4"/>
            <p:extLst>
              <p:ext uri="{DAA4B4D4-6D71-4841-9C94-3DE7FCFB9230}">
                <p14:media xmlns:p14="http://schemas.microsoft.com/office/powerpoint/2010/main" r:embed="rId3"/>
              </p:ext>
            </p:extLst>
          </p:nvPr>
        </p:nvPicPr>
        <p:blipFill>
          <a:blip r:embed="rId32"/>
          <a:stretch>
            <a:fillRect/>
          </a:stretch>
        </p:blipFill>
        <p:spPr>
          <a:xfrm>
            <a:off x="8423275" y="600075"/>
            <a:ext cx="487363" cy="487363"/>
          </a:xfrm>
          <a:prstGeom prst="rect">
            <a:avLst/>
          </a:prstGeom>
        </p:spPr>
      </p:pic>
      <p:sp>
        <p:nvSpPr>
          <p:cNvPr id="4" name="Footer Placeholder 3"/>
          <p:cNvSpPr>
            <a:spLocks noGrp="1"/>
          </p:cNvSpPr>
          <p:nvPr>
            <p:ph type="ftr" sz="quarter" idx="12"/>
          </p:nvPr>
        </p:nvSpPr>
        <p:spPr>
          <a:xfrm>
            <a:off x="669925" y="6380370"/>
            <a:ext cx="5421313" cy="365125"/>
          </a:xfrm>
        </p:spPr>
        <p:txBody>
          <a:bodyPr/>
          <a:lstStyle/>
          <a:p>
            <a:pPr>
              <a:defRPr/>
            </a:pPr>
            <a:r>
              <a:rPr lang="en-GB" dirty="0" smtClean="0"/>
              <a:t>Official (Open), Non-sensitive</a:t>
            </a:r>
            <a:endParaRPr lang="en-GB" dirty="0"/>
          </a:p>
        </p:txBody>
      </p:sp>
    </p:spTree>
    <p:custDataLst>
      <p:tags r:id="rId2"/>
    </p:custDataLst>
    <p:extLst>
      <p:ext uri="{BB962C8B-B14F-4D97-AF65-F5344CB8AC3E}">
        <p14:creationId xmlns:p14="http://schemas.microsoft.com/office/powerpoint/2010/main" val="343091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8"/>
                                        </p:tgtEl>
                                        <p:attrNameLst>
                                          <p:attrName>style.visibility</p:attrName>
                                        </p:attrNameLst>
                                      </p:cBhvr>
                                      <p:to>
                                        <p:strVal val="visible"/>
                                      </p:to>
                                    </p:set>
                                    <p:animEffect transition="in" filter="blinds(horizontal)">
                                      <p:cBhvr>
                                        <p:cTn id="7" dur="500"/>
                                        <p:tgtEl>
                                          <p:spTgt spid="921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70"/>
                                        </p:tgtEl>
                                        <p:attrNameLst>
                                          <p:attrName>style.visibility</p:attrName>
                                        </p:attrNameLst>
                                      </p:cBhvr>
                                      <p:to>
                                        <p:strVal val="visible"/>
                                      </p:to>
                                    </p:set>
                                    <p:animEffect transition="in" filter="blinds(horizontal)">
                                      <p:cBhvr>
                                        <p:cTn id="12" dur="500"/>
                                        <p:tgtEl>
                                          <p:spTgt spid="921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72"/>
                                        </p:tgtEl>
                                        <p:attrNameLst>
                                          <p:attrName>style.visibility</p:attrName>
                                        </p:attrNameLst>
                                      </p:cBhvr>
                                      <p:to>
                                        <p:strVal val="visible"/>
                                      </p:to>
                                    </p:set>
                                    <p:animEffect transition="in" filter="blinds(horizontal)">
                                      <p:cBhvr>
                                        <p:cTn id="17" dur="500"/>
                                        <p:tgtEl>
                                          <p:spTgt spid="921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74"/>
                                        </p:tgtEl>
                                        <p:attrNameLst>
                                          <p:attrName>style.visibility</p:attrName>
                                        </p:attrNameLst>
                                      </p:cBhvr>
                                      <p:to>
                                        <p:strVal val="visible"/>
                                      </p:to>
                                    </p:set>
                                    <p:animEffect transition="in" filter="blinds(horizontal)">
                                      <p:cBhvr>
                                        <p:cTn id="22" dur="500"/>
                                        <p:tgtEl>
                                          <p:spTgt spid="921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82"/>
                                        </p:tgtEl>
                                        <p:attrNameLst>
                                          <p:attrName>style.visibility</p:attrName>
                                        </p:attrNameLst>
                                      </p:cBhvr>
                                      <p:to>
                                        <p:strVal val="visible"/>
                                      </p:to>
                                    </p:set>
                                    <p:animEffect transition="in" filter="blinds(horizontal)">
                                      <p:cBhvr>
                                        <p:cTn id="27" dur="500"/>
                                        <p:tgtEl>
                                          <p:spTgt spid="921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180"/>
                                        </p:tgtEl>
                                        <p:attrNameLst>
                                          <p:attrName>style.visibility</p:attrName>
                                        </p:attrNameLst>
                                      </p:cBhvr>
                                      <p:to>
                                        <p:strVal val="visible"/>
                                      </p:to>
                                    </p:set>
                                    <p:animEffect transition="in" filter="blinds(horizontal)">
                                      <p:cBhvr>
                                        <p:cTn id="37" dur="500"/>
                                        <p:tgtEl>
                                          <p:spTgt spid="9218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184"/>
                                        </p:tgtEl>
                                        <p:attrNameLst>
                                          <p:attrName>style.visibility</p:attrName>
                                        </p:attrNameLst>
                                      </p:cBhvr>
                                      <p:to>
                                        <p:strVal val="visible"/>
                                      </p:to>
                                    </p:set>
                                    <p:animEffect transition="in" filter="blinds(horizontal)">
                                      <p:cBhvr>
                                        <p:cTn id="42" dur="500"/>
                                        <p:tgtEl>
                                          <p:spTgt spid="9218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183"/>
                                        </p:tgtEl>
                                        <p:attrNameLst>
                                          <p:attrName>style.visibility</p:attrName>
                                        </p:attrNameLst>
                                      </p:cBhvr>
                                      <p:to>
                                        <p:strVal val="visible"/>
                                      </p:to>
                                    </p:set>
                                    <p:animEffect transition="in" filter="blinds(horizontal)">
                                      <p:cBhvr>
                                        <p:cTn id="47" dur="500"/>
                                        <p:tgtEl>
                                          <p:spTgt spid="921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2188"/>
                                        </p:tgtEl>
                                        <p:attrNameLst>
                                          <p:attrName>style.visibility</p:attrName>
                                        </p:attrNameLst>
                                      </p:cBhvr>
                                      <p:to>
                                        <p:strVal val="visible"/>
                                      </p:to>
                                    </p:set>
                                    <p:animEffect transition="in" filter="blinds(horizontal)">
                                      <p:cBhvr>
                                        <p:cTn id="52" dur="500"/>
                                        <p:tgtEl>
                                          <p:spTgt spid="9218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2190"/>
                                        </p:tgtEl>
                                        <p:attrNameLst>
                                          <p:attrName>style.visibility</p:attrName>
                                        </p:attrNameLst>
                                      </p:cBhvr>
                                      <p:to>
                                        <p:strVal val="visible"/>
                                      </p:to>
                                    </p:set>
                                    <p:animEffect transition="in" filter="blinds(horizontal)">
                                      <p:cBhvr>
                                        <p:cTn id="57" dur="500"/>
                                        <p:tgtEl>
                                          <p:spTgt spid="9219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mediacall" presetSubtype="0" fill="hold" nodeType="clickEffect">
                                  <p:stCondLst>
                                    <p:cond delay="0"/>
                                  </p:stCondLst>
                                  <p:childTnLst>
                                    <p:cmd type="call" cmd="playFrom(0.0)">
                                      <p:cBhvr>
                                        <p:cTn id="61" dur="2554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62" fill="hold" display="0">
                  <p:stCondLst>
                    <p:cond delay="indefinite"/>
                  </p:stCondLst>
                  <p:endCondLst>
                    <p:cond evt="onStopAudio" delay="0">
                      <p:tgtEl>
                        <p:sldTgt/>
                      </p:tgtEl>
                    </p:cond>
                  </p:endCondLst>
                </p:cTn>
                <p:tgtEl>
                  <p:spTgt spid="3"/>
                </p:tgtEl>
              </p:cMediaNode>
            </p:audi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normAutofit fontScale="85000" lnSpcReduction="20000"/>
          </a:bodyPr>
          <a:lstStyle/>
          <a:p>
            <a:fld id="{514D43C7-3A37-49EB-8499-12116BBEDF95}" type="slidenum">
              <a:rPr lang="en-GB"/>
              <a:pPr/>
              <a:t>39</a:t>
            </a:fld>
            <a:endParaRPr lang="en-GB"/>
          </a:p>
        </p:txBody>
      </p:sp>
      <p:sp>
        <p:nvSpPr>
          <p:cNvPr id="100354" name="Rectangle 2"/>
          <p:cNvSpPr>
            <a:spLocks noGrp="1" noChangeArrowheads="1"/>
          </p:cNvSpPr>
          <p:nvPr>
            <p:ph type="title"/>
          </p:nvPr>
        </p:nvSpPr>
        <p:spPr/>
        <p:txBody>
          <a:bodyPr/>
          <a:lstStyle/>
          <a:p>
            <a:r>
              <a:rPr lang="en-GB"/>
              <a:t>Autocorrelation</a:t>
            </a:r>
          </a:p>
        </p:txBody>
      </p:sp>
      <p:sp>
        <p:nvSpPr>
          <p:cNvPr id="100355" name="Rectangle 3"/>
          <p:cNvSpPr>
            <a:spLocks noGrp="1" noChangeArrowheads="1"/>
          </p:cNvSpPr>
          <p:nvPr>
            <p:ph type="body" idx="1"/>
          </p:nvPr>
        </p:nvSpPr>
        <p:spPr>
          <a:xfrm>
            <a:off x="495300" y="1772816"/>
            <a:ext cx="8153400" cy="4495800"/>
          </a:xfrm>
        </p:spPr>
        <p:txBody>
          <a:bodyPr/>
          <a:lstStyle/>
          <a:p>
            <a:r>
              <a:rPr lang="en-GB" dirty="0">
                <a:solidFill>
                  <a:schemeClr val="accent1">
                    <a:lumMod val="75000"/>
                  </a:schemeClr>
                </a:solidFill>
              </a:rPr>
              <a:t>If a signal is correlated with itself, the resulting signal is called the autocorrelation. </a:t>
            </a:r>
          </a:p>
          <a:p>
            <a:r>
              <a:rPr lang="en-SG" dirty="0">
                <a:solidFill>
                  <a:srgbClr val="FFC000"/>
                </a:solidFill>
              </a:rPr>
              <a:t>It is a mathematical tool for finding repeating patterns, such as the presence of a periodic signal which has been buried under noise.</a:t>
            </a:r>
            <a:endParaRPr lang="en-GB" dirty="0">
              <a:solidFill>
                <a:srgbClr val="FFC000"/>
              </a:solidFill>
            </a:endParaRPr>
          </a:p>
          <a:p>
            <a:r>
              <a:rPr lang="en-GB" dirty="0"/>
              <a:t>When j = 0, the autocorrelation is the energy </a:t>
            </a:r>
            <a:r>
              <a:rPr lang="en-GB" i="1" dirty="0"/>
              <a:t>E</a:t>
            </a:r>
            <a:r>
              <a:rPr lang="en-GB" dirty="0"/>
              <a:t> of a waveform</a:t>
            </a:r>
          </a:p>
        </p:txBody>
      </p:sp>
      <p:sp>
        <p:nvSpPr>
          <p:cNvPr id="100357"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0356" name="Object 4"/>
          <p:cNvGraphicFramePr>
            <a:graphicFrameLocks noChangeAspect="1"/>
          </p:cNvGraphicFramePr>
          <p:nvPr/>
        </p:nvGraphicFramePr>
        <p:xfrm>
          <a:off x="1187624" y="5301208"/>
          <a:ext cx="2591493" cy="661891"/>
        </p:xfrm>
        <a:graphic>
          <a:graphicData uri="http://schemas.openxmlformats.org/presentationml/2006/ole">
            <mc:AlternateContent xmlns:mc="http://schemas.openxmlformats.org/markup-compatibility/2006">
              <mc:Choice xmlns:v="urn:schemas-microsoft-com:vml" Requires="v">
                <p:oleObj spid="_x0000_s102462" name="Equation" r:id="rId7" imgW="1790700" imgH="457200" progId="Equation.3">
                  <p:embed/>
                </p:oleObj>
              </mc:Choice>
              <mc:Fallback>
                <p:oleObj name="Equation" r:id="rId7" imgW="1790700" imgH="457200" progId="Equation.3">
                  <p:embed/>
                  <p:pic>
                    <p:nvPicPr>
                      <p:cNvPr id="1003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5301208"/>
                        <a:ext cx="2591493" cy="661891"/>
                      </a:xfrm>
                      <a:prstGeom prst="rect">
                        <a:avLst/>
                      </a:prstGeom>
                      <a:solidFill>
                        <a:schemeClr val="bg1"/>
                      </a:solidFill>
                    </p:spPr>
                  </p:pic>
                </p:oleObj>
              </mc:Fallback>
            </mc:AlternateContent>
          </a:graphicData>
        </a:graphic>
      </p:graphicFrame>
      <p:pic>
        <p:nvPicPr>
          <p:cNvPr id="2" name="59297764">
            <a:hlinkClick r:id="" action="ppaction://media"/>
            <a:extLst>
              <a:ext uri="{FF2B5EF4-FFF2-40B4-BE49-F238E27FC236}">
                <a16:creationId xmlns:a16="http://schemas.microsoft.com/office/drawing/2014/main" id="{D2E73D24-F67D-473A-B596-77E6C2B21263}"/>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321675" y="60737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56579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2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2332E1C-73BB-4E29-B053-8D32477C3ADC}" type="slidenum">
              <a:rPr lang="en-GB" smtClean="0"/>
              <a:pPr eaLnBrk="1" hangingPunct="1"/>
              <a:t>4</a:t>
            </a:fld>
            <a:endParaRPr lang="en-GB"/>
          </a:p>
        </p:txBody>
      </p:sp>
      <p:sp>
        <p:nvSpPr>
          <p:cNvPr id="34819" name="Rectangle 23"/>
          <p:cNvSpPr>
            <a:spLocks noChangeArrowheads="1"/>
          </p:cNvSpPr>
          <p:nvPr/>
        </p:nvSpPr>
        <p:spPr bwMode="auto">
          <a:xfrm>
            <a:off x="523664" y="1718102"/>
            <a:ext cx="7991475" cy="3744912"/>
          </a:xfrm>
          <a:prstGeom prst="rect">
            <a:avLst/>
          </a:prstGeom>
          <a:solidFill>
            <a:schemeClr val="accent4">
              <a:lumMod val="60000"/>
              <a:lumOff val="40000"/>
            </a:schemeClr>
          </a:solidFill>
          <a:ln w="9525">
            <a:noFill/>
            <a:miter lim="800000"/>
            <a:headEnd/>
            <a:tailEnd/>
          </a:ln>
          <a:effectLst/>
        </p:spPr>
        <p:txBody>
          <a:bodyPr wrap="none" anchor="ctr"/>
          <a:lstStyle/>
          <a:p>
            <a:endParaRPr lang="en-SG"/>
          </a:p>
        </p:txBody>
      </p:sp>
      <p:sp>
        <p:nvSpPr>
          <p:cNvPr id="34820" name="Rectangle 2"/>
          <p:cNvSpPr>
            <a:spLocks noGrp="1" noChangeArrowheads="1"/>
          </p:cNvSpPr>
          <p:nvPr>
            <p:ph type="title"/>
          </p:nvPr>
        </p:nvSpPr>
        <p:spPr>
          <a:xfrm>
            <a:off x="467544" y="404664"/>
            <a:ext cx="8229600" cy="615950"/>
          </a:xfrm>
        </p:spPr>
        <p:txBody>
          <a:bodyPr/>
          <a:lstStyle/>
          <a:p>
            <a:pPr eaLnBrk="1" hangingPunct="1"/>
            <a:r>
              <a:rPr lang="en-GB" dirty="0">
                <a:solidFill>
                  <a:srgbClr val="FF9900"/>
                </a:solidFill>
              </a:rPr>
              <a:t>Impulse response</a:t>
            </a:r>
          </a:p>
        </p:txBody>
      </p:sp>
      <p:sp>
        <p:nvSpPr>
          <p:cNvPr id="34821" name="Text Box 3"/>
          <p:cNvSpPr txBox="1">
            <a:spLocks noChangeArrowheads="1"/>
          </p:cNvSpPr>
          <p:nvPr/>
        </p:nvSpPr>
        <p:spPr bwMode="auto">
          <a:xfrm>
            <a:off x="3581400" y="3276600"/>
            <a:ext cx="1219200" cy="47625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400"/>
              <a:t>System</a:t>
            </a:r>
          </a:p>
        </p:txBody>
      </p:sp>
      <p:sp>
        <p:nvSpPr>
          <p:cNvPr id="34822" name="Line 4"/>
          <p:cNvSpPr>
            <a:spLocks noChangeShapeType="1"/>
          </p:cNvSpPr>
          <p:nvPr/>
        </p:nvSpPr>
        <p:spPr bwMode="auto">
          <a:xfrm>
            <a:off x="3048000" y="3505200"/>
            <a:ext cx="5334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23" name="Line 5"/>
          <p:cNvSpPr>
            <a:spLocks noChangeShapeType="1"/>
          </p:cNvSpPr>
          <p:nvPr/>
        </p:nvSpPr>
        <p:spPr bwMode="auto">
          <a:xfrm>
            <a:off x="4800600" y="3505200"/>
            <a:ext cx="381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24" name="Rectangle 6"/>
          <p:cNvSpPr>
            <a:spLocks noChangeArrowheads="1"/>
          </p:cNvSpPr>
          <p:nvPr/>
        </p:nvSpPr>
        <p:spPr bwMode="auto">
          <a:xfrm>
            <a:off x="838200" y="2819400"/>
            <a:ext cx="198120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4825" name="Rectangle 7"/>
          <p:cNvSpPr>
            <a:spLocks noChangeArrowheads="1"/>
          </p:cNvSpPr>
          <p:nvPr/>
        </p:nvSpPr>
        <p:spPr bwMode="auto">
          <a:xfrm>
            <a:off x="5562600" y="2819400"/>
            <a:ext cx="1981200" cy="1295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4826" name="Line 8"/>
          <p:cNvSpPr>
            <a:spLocks noChangeShapeType="1"/>
          </p:cNvSpPr>
          <p:nvPr/>
        </p:nvSpPr>
        <p:spPr bwMode="auto">
          <a:xfrm flipV="1">
            <a:off x="1828800" y="3200400"/>
            <a:ext cx="0" cy="9144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27" name="Text Box 9"/>
          <p:cNvSpPr txBox="1">
            <a:spLocks noChangeArrowheads="1"/>
          </p:cNvSpPr>
          <p:nvPr/>
        </p:nvSpPr>
        <p:spPr bwMode="auto">
          <a:xfrm>
            <a:off x="15240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0</a:t>
            </a:r>
          </a:p>
        </p:txBody>
      </p:sp>
      <p:sp>
        <p:nvSpPr>
          <p:cNvPr id="34828" name="Text Box 10"/>
          <p:cNvSpPr txBox="1">
            <a:spLocks noChangeArrowheads="1"/>
          </p:cNvSpPr>
          <p:nvPr/>
        </p:nvSpPr>
        <p:spPr bwMode="auto">
          <a:xfrm>
            <a:off x="1447800" y="23622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sym typeface="Symbol" pitchFamily="18" charset="2"/>
              </a:rPr>
              <a:t></a:t>
            </a:r>
            <a:r>
              <a:rPr lang="en-GB" sz="2000"/>
              <a:t>(n)</a:t>
            </a:r>
          </a:p>
        </p:txBody>
      </p:sp>
      <p:sp>
        <p:nvSpPr>
          <p:cNvPr id="34829" name="Text Box 11"/>
          <p:cNvSpPr txBox="1">
            <a:spLocks noChangeArrowheads="1"/>
          </p:cNvSpPr>
          <p:nvPr/>
        </p:nvSpPr>
        <p:spPr bwMode="auto">
          <a:xfrm>
            <a:off x="5334000" y="2133600"/>
            <a:ext cx="243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sym typeface="Symbol" pitchFamily="18" charset="2"/>
              </a:rPr>
              <a:t>Impulse response, h</a:t>
            </a:r>
            <a:r>
              <a:rPr lang="en-GB" sz="2000"/>
              <a:t>(n)</a:t>
            </a:r>
          </a:p>
        </p:txBody>
      </p:sp>
      <p:sp>
        <p:nvSpPr>
          <p:cNvPr id="34830" name="Line 12"/>
          <p:cNvSpPr>
            <a:spLocks noChangeShapeType="1"/>
          </p:cNvSpPr>
          <p:nvPr/>
        </p:nvSpPr>
        <p:spPr bwMode="auto">
          <a:xfrm flipV="1">
            <a:off x="5867400" y="3200400"/>
            <a:ext cx="0" cy="9144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1" name="Line 13"/>
          <p:cNvSpPr>
            <a:spLocks noChangeShapeType="1"/>
          </p:cNvSpPr>
          <p:nvPr/>
        </p:nvSpPr>
        <p:spPr bwMode="auto">
          <a:xfrm flipV="1">
            <a:off x="6172200" y="3429000"/>
            <a:ext cx="0" cy="6858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2" name="Line 14"/>
          <p:cNvSpPr>
            <a:spLocks noChangeShapeType="1"/>
          </p:cNvSpPr>
          <p:nvPr/>
        </p:nvSpPr>
        <p:spPr bwMode="auto">
          <a:xfrm flipV="1">
            <a:off x="6477000" y="3657600"/>
            <a:ext cx="0" cy="4572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3" name="Line 15"/>
          <p:cNvSpPr>
            <a:spLocks noChangeShapeType="1"/>
          </p:cNvSpPr>
          <p:nvPr/>
        </p:nvSpPr>
        <p:spPr bwMode="auto">
          <a:xfrm flipV="1">
            <a:off x="6781800" y="3810000"/>
            <a:ext cx="0" cy="3048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4" name="Line 16"/>
          <p:cNvSpPr>
            <a:spLocks noChangeShapeType="1"/>
          </p:cNvSpPr>
          <p:nvPr/>
        </p:nvSpPr>
        <p:spPr bwMode="auto">
          <a:xfrm flipV="1">
            <a:off x="7086600" y="3886200"/>
            <a:ext cx="0" cy="2286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5" name="Line 17"/>
          <p:cNvSpPr>
            <a:spLocks noChangeShapeType="1"/>
          </p:cNvSpPr>
          <p:nvPr/>
        </p:nvSpPr>
        <p:spPr bwMode="auto">
          <a:xfrm flipV="1">
            <a:off x="7391400" y="3962400"/>
            <a:ext cx="0" cy="152400"/>
          </a:xfrm>
          <a:prstGeom prst="line">
            <a:avLst/>
          </a:prstGeom>
          <a:noFill/>
          <a:ln w="9525">
            <a:solidFill>
              <a:schemeClr val="tx1"/>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4836" name="Text Box 18"/>
          <p:cNvSpPr txBox="1">
            <a:spLocks noChangeArrowheads="1"/>
          </p:cNvSpPr>
          <p:nvPr/>
        </p:nvSpPr>
        <p:spPr bwMode="auto">
          <a:xfrm>
            <a:off x="55626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0</a:t>
            </a:r>
          </a:p>
        </p:txBody>
      </p:sp>
      <p:sp>
        <p:nvSpPr>
          <p:cNvPr id="34837" name="Text Box 19"/>
          <p:cNvSpPr txBox="1">
            <a:spLocks noChangeArrowheads="1"/>
          </p:cNvSpPr>
          <p:nvPr/>
        </p:nvSpPr>
        <p:spPr bwMode="auto">
          <a:xfrm>
            <a:off x="61722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2</a:t>
            </a:r>
          </a:p>
        </p:txBody>
      </p:sp>
      <p:sp>
        <p:nvSpPr>
          <p:cNvPr id="34838" name="Text Box 20"/>
          <p:cNvSpPr txBox="1">
            <a:spLocks noChangeArrowheads="1"/>
          </p:cNvSpPr>
          <p:nvPr/>
        </p:nvSpPr>
        <p:spPr bwMode="auto">
          <a:xfrm>
            <a:off x="6781800" y="4114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4</a:t>
            </a:r>
          </a:p>
        </p:txBody>
      </p:sp>
      <p:sp>
        <p:nvSpPr>
          <p:cNvPr id="34839" name="Text Box 21"/>
          <p:cNvSpPr txBox="1">
            <a:spLocks noChangeArrowheads="1"/>
          </p:cNvSpPr>
          <p:nvPr/>
        </p:nvSpPr>
        <p:spPr bwMode="auto">
          <a:xfrm>
            <a:off x="2895600" y="3048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x(n)</a:t>
            </a:r>
          </a:p>
        </p:txBody>
      </p:sp>
      <p:sp>
        <p:nvSpPr>
          <p:cNvPr id="34840" name="Text Box 22"/>
          <p:cNvSpPr txBox="1">
            <a:spLocks noChangeArrowheads="1"/>
          </p:cNvSpPr>
          <p:nvPr/>
        </p:nvSpPr>
        <p:spPr bwMode="auto">
          <a:xfrm>
            <a:off x="4724400" y="3048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t>y(n)</a:t>
            </a:r>
          </a:p>
        </p:txBody>
      </p:sp>
      <p:pic>
        <p:nvPicPr>
          <p:cNvPr id="2" name="59296090">
            <a:hlinkClick r:id="" action="ppaction://media"/>
            <a:extLst>
              <a:ext uri="{FF2B5EF4-FFF2-40B4-BE49-F238E27FC236}">
                <a16:creationId xmlns:a16="http://schemas.microsoft.com/office/drawing/2014/main" id="{792CBBF7-24C0-40D3-B68D-EF5DEE52660B}"/>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72475" y="61245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267816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82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normAutofit fontScale="85000" lnSpcReduction="20000"/>
          </a:bodyPr>
          <a:lstStyle/>
          <a:p>
            <a:fld id="{69C00A29-5552-4497-A232-A25F68D1A36D}" type="slidenum">
              <a:rPr lang="en-GB"/>
              <a:pPr/>
              <a:t>40</a:t>
            </a:fld>
            <a:endParaRPr lang="en-GB"/>
          </a:p>
        </p:txBody>
      </p:sp>
      <p:sp>
        <p:nvSpPr>
          <p:cNvPr id="101378" name="Rectangle 2"/>
          <p:cNvSpPr>
            <a:spLocks noGrp="1" noChangeArrowheads="1"/>
          </p:cNvSpPr>
          <p:nvPr>
            <p:ph type="title"/>
          </p:nvPr>
        </p:nvSpPr>
        <p:spPr/>
        <p:txBody>
          <a:bodyPr/>
          <a:lstStyle/>
          <a:p>
            <a:r>
              <a:rPr lang="en-GB"/>
              <a:t>Example</a:t>
            </a:r>
          </a:p>
        </p:txBody>
      </p:sp>
      <p:sp>
        <p:nvSpPr>
          <p:cNvPr id="101379" name="Rectangle 3"/>
          <p:cNvSpPr>
            <a:spLocks noGrp="1" noChangeArrowheads="1"/>
          </p:cNvSpPr>
          <p:nvPr>
            <p:ph type="body" idx="1"/>
          </p:nvPr>
        </p:nvSpPr>
        <p:spPr>
          <a:xfrm>
            <a:off x="0" y="1268413"/>
            <a:ext cx="9143999" cy="1323975"/>
          </a:xfrm>
          <a:solidFill>
            <a:schemeClr val="accent4">
              <a:lumMod val="60000"/>
              <a:lumOff val="40000"/>
            </a:schemeClr>
          </a:solidFill>
        </p:spPr>
        <p:txBody>
          <a:bodyPr/>
          <a:lstStyle/>
          <a:p>
            <a:pPr>
              <a:buFontTx/>
              <a:buNone/>
            </a:pPr>
            <a:r>
              <a:rPr lang="en-GB"/>
              <a:t>Calculate the autocorrelation of signal:</a:t>
            </a:r>
          </a:p>
        </p:txBody>
      </p:sp>
      <p:sp>
        <p:nvSpPr>
          <p:cNvPr id="101380" name="Rectangle 4"/>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1381" name="Object 5"/>
          <p:cNvGraphicFramePr>
            <a:graphicFrameLocks noChangeAspect="1"/>
          </p:cNvGraphicFramePr>
          <p:nvPr/>
        </p:nvGraphicFramePr>
        <p:xfrm>
          <a:off x="684213" y="1844675"/>
          <a:ext cx="2452687" cy="508000"/>
        </p:xfrm>
        <a:graphic>
          <a:graphicData uri="http://schemas.openxmlformats.org/presentationml/2006/ole">
            <mc:AlternateContent xmlns:mc="http://schemas.openxmlformats.org/markup-compatibility/2006">
              <mc:Choice xmlns:v="urn:schemas-microsoft-com:vml" Requires="v">
                <p:oleObj spid="_x0000_s103666" name="Equation" r:id="rId7" imgW="1041120" imgH="215640" progId="Equation.3">
                  <p:embed/>
                </p:oleObj>
              </mc:Choice>
              <mc:Fallback>
                <p:oleObj name="Equation" r:id="rId7" imgW="1041120" imgH="215640" progId="Equation.3">
                  <p:embed/>
                  <p:pic>
                    <p:nvPicPr>
                      <p:cNvPr id="10138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844675"/>
                        <a:ext cx="2452687" cy="508000"/>
                      </a:xfrm>
                      <a:prstGeom prst="rect">
                        <a:avLst/>
                      </a:prstGeom>
                      <a:solidFill>
                        <a:schemeClr val="accent4">
                          <a:lumMod val="60000"/>
                          <a:lumOff val="40000"/>
                        </a:schemeClr>
                      </a:solidFill>
                    </p:spPr>
                  </p:pic>
                </p:oleObj>
              </mc:Fallback>
            </mc:AlternateContent>
          </a:graphicData>
        </a:graphic>
      </p:graphicFrame>
      <p:sp>
        <p:nvSpPr>
          <p:cNvPr id="101382" name="Text Box 6"/>
          <p:cNvSpPr txBox="1">
            <a:spLocks noChangeArrowheads="1"/>
          </p:cNvSpPr>
          <p:nvPr/>
        </p:nvSpPr>
        <p:spPr bwMode="auto">
          <a:xfrm>
            <a:off x="611561" y="2636837"/>
            <a:ext cx="317484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sz="2000" b="1" dirty="0">
                <a:solidFill>
                  <a:schemeClr val="accent1">
                    <a:lumMod val="75000"/>
                  </a:schemeClr>
                </a:solidFill>
              </a:rPr>
              <a:t>n=     -2 -1 0  1   2  3  4 </a:t>
            </a:r>
          </a:p>
        </p:txBody>
      </p:sp>
      <p:sp>
        <p:nvSpPr>
          <p:cNvPr id="101384" name="Rectangle 8"/>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1383" name="Object 7"/>
          <p:cNvGraphicFramePr>
            <a:graphicFrameLocks noChangeAspect="1"/>
          </p:cNvGraphicFramePr>
          <p:nvPr/>
        </p:nvGraphicFramePr>
        <p:xfrm>
          <a:off x="395288" y="3141663"/>
          <a:ext cx="3527425" cy="1271587"/>
        </p:xfrm>
        <a:graphic>
          <a:graphicData uri="http://schemas.openxmlformats.org/presentationml/2006/ole">
            <mc:AlternateContent xmlns:mc="http://schemas.openxmlformats.org/markup-compatibility/2006">
              <mc:Choice xmlns:v="urn:schemas-microsoft-com:vml" Requires="v">
                <p:oleObj spid="_x0000_s103667" name="Equation" r:id="rId9" imgW="3035300" imgH="1092200" progId="Equation.3">
                  <p:embed/>
                </p:oleObj>
              </mc:Choice>
              <mc:Fallback>
                <p:oleObj name="Equation" r:id="rId9" imgW="3035300" imgH="1092200" progId="Equation.3">
                  <p:embed/>
                  <p:pic>
                    <p:nvPicPr>
                      <p:cNvPr id="10138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3141663"/>
                        <a:ext cx="3527425" cy="1271587"/>
                      </a:xfrm>
                      <a:prstGeom prst="rect">
                        <a:avLst/>
                      </a:prstGeom>
                      <a:solidFill>
                        <a:schemeClr val="bg1"/>
                      </a:solidFill>
                    </p:spPr>
                  </p:pic>
                </p:oleObj>
              </mc:Fallback>
            </mc:AlternateContent>
          </a:graphicData>
        </a:graphic>
      </p:graphicFrame>
      <p:sp>
        <p:nvSpPr>
          <p:cNvPr id="101385" name="Text Box 9"/>
          <p:cNvSpPr txBox="1">
            <a:spLocks noChangeArrowheads="1"/>
          </p:cNvSpPr>
          <p:nvPr/>
        </p:nvSpPr>
        <p:spPr bwMode="auto">
          <a:xfrm>
            <a:off x="1908175" y="4581525"/>
            <a:ext cx="36036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0"/>
              </a:lnSpc>
              <a:spcBef>
                <a:spcPct val="50000"/>
              </a:spcBef>
            </a:pPr>
            <a:r>
              <a:rPr lang="en-GB" sz="2000" b="1"/>
              <a:t>.</a:t>
            </a:r>
          </a:p>
          <a:p>
            <a:pPr>
              <a:lnSpc>
                <a:spcPct val="0"/>
              </a:lnSpc>
              <a:spcBef>
                <a:spcPct val="50000"/>
              </a:spcBef>
            </a:pPr>
            <a:r>
              <a:rPr lang="en-GB" sz="2000" b="1"/>
              <a:t>.</a:t>
            </a:r>
          </a:p>
          <a:p>
            <a:pPr>
              <a:lnSpc>
                <a:spcPct val="0"/>
              </a:lnSpc>
              <a:spcBef>
                <a:spcPct val="50000"/>
              </a:spcBef>
            </a:pPr>
            <a:r>
              <a:rPr lang="en-GB" sz="2000" b="1"/>
              <a:t>.</a:t>
            </a:r>
          </a:p>
          <a:p>
            <a:pPr>
              <a:lnSpc>
                <a:spcPct val="0"/>
              </a:lnSpc>
              <a:spcBef>
                <a:spcPct val="50000"/>
              </a:spcBef>
            </a:pPr>
            <a:r>
              <a:rPr lang="en-GB" sz="2000" b="1"/>
              <a:t>.</a:t>
            </a:r>
          </a:p>
          <a:p>
            <a:pPr>
              <a:lnSpc>
                <a:spcPct val="0"/>
              </a:lnSpc>
              <a:spcBef>
                <a:spcPct val="50000"/>
              </a:spcBef>
            </a:pPr>
            <a:r>
              <a:rPr lang="en-GB" sz="2000" b="1"/>
              <a:t>.</a:t>
            </a:r>
          </a:p>
        </p:txBody>
      </p:sp>
      <p:sp>
        <p:nvSpPr>
          <p:cNvPr id="101387" name="Rectangle 11"/>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1386" name="Object 10"/>
          <p:cNvGraphicFramePr>
            <a:graphicFrameLocks noChangeAspect="1"/>
          </p:cNvGraphicFramePr>
          <p:nvPr/>
        </p:nvGraphicFramePr>
        <p:xfrm>
          <a:off x="395288" y="5300663"/>
          <a:ext cx="3600450" cy="1331912"/>
        </p:xfrm>
        <a:graphic>
          <a:graphicData uri="http://schemas.openxmlformats.org/presentationml/2006/ole">
            <mc:AlternateContent xmlns:mc="http://schemas.openxmlformats.org/markup-compatibility/2006">
              <mc:Choice xmlns:v="urn:schemas-microsoft-com:vml" Requires="v">
                <p:oleObj spid="_x0000_s103668" name="Equation" r:id="rId11" imgW="2959100" imgH="1092200" progId="Equation.3">
                  <p:embed/>
                </p:oleObj>
              </mc:Choice>
              <mc:Fallback>
                <p:oleObj name="Equation" r:id="rId11" imgW="2959100" imgH="1092200" progId="Equation.3">
                  <p:embed/>
                  <p:pic>
                    <p:nvPicPr>
                      <p:cNvPr id="101386"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5300663"/>
                        <a:ext cx="3600450" cy="1331912"/>
                      </a:xfrm>
                      <a:prstGeom prst="rect">
                        <a:avLst/>
                      </a:prstGeom>
                      <a:solidFill>
                        <a:schemeClr val="bg1"/>
                      </a:solidFill>
                    </p:spPr>
                  </p:pic>
                </p:oleObj>
              </mc:Fallback>
            </mc:AlternateContent>
          </a:graphicData>
        </a:graphic>
      </p:graphicFrame>
      <p:sp>
        <p:nvSpPr>
          <p:cNvPr id="101389" name="Rectangle 13"/>
          <p:cNvSpPr>
            <a:spLocks noChangeArrowheads="1"/>
          </p:cNvSpPr>
          <p:nvPr/>
        </p:nvSpPr>
        <p:spPr bwMode="auto">
          <a:xfrm>
            <a:off x="0"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graphicFrame>
        <p:nvGraphicFramePr>
          <p:cNvPr id="101388" name="Object 12"/>
          <p:cNvGraphicFramePr>
            <a:graphicFrameLocks noChangeAspect="1"/>
          </p:cNvGraphicFramePr>
          <p:nvPr/>
        </p:nvGraphicFramePr>
        <p:xfrm>
          <a:off x="5202238" y="3141663"/>
          <a:ext cx="3941762" cy="2773362"/>
        </p:xfrm>
        <a:graphic>
          <a:graphicData uri="http://schemas.openxmlformats.org/presentationml/2006/ole">
            <mc:AlternateContent xmlns:mc="http://schemas.openxmlformats.org/markup-compatibility/2006">
              <mc:Choice xmlns:v="urn:schemas-microsoft-com:vml" Requires="v">
                <p:oleObj spid="_x0000_s103669" name="Visio" r:id="rId13" imgW="3434182" imgH="2416454" progId="Visio.Drawing.11">
                  <p:embed/>
                </p:oleObj>
              </mc:Choice>
              <mc:Fallback>
                <p:oleObj name="Visio" r:id="rId13" imgW="3434182" imgH="2416454" progId="Visio.Drawing.11">
                  <p:embed/>
                  <p:pic>
                    <p:nvPicPr>
                      <p:cNvPr id="101388"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2238" y="3141663"/>
                        <a:ext cx="3941762" cy="2773362"/>
                      </a:xfrm>
                      <a:prstGeom prst="rect">
                        <a:avLst/>
                      </a:prstGeom>
                      <a:solidFill>
                        <a:schemeClr val="bg1"/>
                      </a:solidFill>
                    </p:spPr>
                  </p:pic>
                </p:oleObj>
              </mc:Fallback>
            </mc:AlternateContent>
          </a:graphicData>
        </a:graphic>
      </p:graphicFrame>
      <p:sp>
        <p:nvSpPr>
          <p:cNvPr id="101390" name="Line 14"/>
          <p:cNvSpPr>
            <a:spLocks noChangeShapeType="1"/>
          </p:cNvSpPr>
          <p:nvPr/>
        </p:nvSpPr>
        <p:spPr bwMode="auto">
          <a:xfrm>
            <a:off x="3203575" y="4581525"/>
            <a:ext cx="1152525"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pic>
        <p:nvPicPr>
          <p:cNvPr id="2" name="59297770">
            <a:hlinkClick r:id="" action="ppaction://media"/>
            <a:extLst>
              <a:ext uri="{FF2B5EF4-FFF2-40B4-BE49-F238E27FC236}">
                <a16:creationId xmlns:a16="http://schemas.microsoft.com/office/drawing/2014/main" id="{BB987E35-FB23-4721-970D-C1A986FE4845}"/>
              </a:ext>
            </a:extLst>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8461375" y="6238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391758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1383"/>
                                        </p:tgtEl>
                                        <p:attrNameLst>
                                          <p:attrName>style.visibility</p:attrName>
                                        </p:attrNameLst>
                                      </p:cBhvr>
                                      <p:to>
                                        <p:strVal val="visible"/>
                                      </p:to>
                                    </p:set>
                                    <p:animEffect transition="in" filter="blinds(horizontal)">
                                      <p:cBhvr>
                                        <p:cTn id="7" dur="500"/>
                                        <p:tgtEl>
                                          <p:spTgt spid="10138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1385"/>
                                        </p:tgtEl>
                                        <p:attrNameLst>
                                          <p:attrName>style.visibility</p:attrName>
                                        </p:attrNameLst>
                                      </p:cBhvr>
                                      <p:to>
                                        <p:strVal val="visible"/>
                                      </p:to>
                                    </p:set>
                                    <p:animEffect transition="in" filter="blinds(horizontal)">
                                      <p:cBhvr>
                                        <p:cTn id="11" dur="500"/>
                                        <p:tgtEl>
                                          <p:spTgt spid="10138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1386"/>
                                        </p:tgtEl>
                                        <p:attrNameLst>
                                          <p:attrName>style.visibility</p:attrName>
                                        </p:attrNameLst>
                                      </p:cBhvr>
                                      <p:to>
                                        <p:strVal val="visible"/>
                                      </p:to>
                                    </p:set>
                                    <p:animEffect transition="in" filter="blinds(horizontal)">
                                      <p:cBhvr>
                                        <p:cTn id="15" dur="500"/>
                                        <p:tgtEl>
                                          <p:spTgt spid="10138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01390"/>
                                        </p:tgtEl>
                                        <p:attrNameLst>
                                          <p:attrName>style.visibility</p:attrName>
                                        </p:attrNameLst>
                                      </p:cBhvr>
                                      <p:to>
                                        <p:strVal val="visible"/>
                                      </p:to>
                                    </p:set>
                                    <p:animEffect transition="in" filter="blinds(horizontal)">
                                      <p:cBhvr>
                                        <p:cTn id="19" dur="500"/>
                                        <p:tgtEl>
                                          <p:spTgt spid="101390"/>
                                        </p:tgtEl>
                                      </p:cBhvr>
                                    </p:animEffect>
                                  </p:childTnLst>
                                </p:cTn>
                              </p:par>
                            </p:childTnLst>
                          </p:cTn>
                        </p:par>
                        <p:par>
                          <p:cTn id="20" fill="hold" nodeType="afterGroup">
                            <p:stCondLst>
                              <p:cond delay="2000"/>
                            </p:stCondLst>
                            <p:childTnLst>
                              <p:par>
                                <p:cTn id="21" presetID="63" presetClass="path" presetSubtype="0" accel="50000" decel="50000" fill="hold" grpId="1" nodeType="afterEffect">
                                  <p:stCondLst>
                                    <p:cond delay="0"/>
                                  </p:stCondLst>
                                  <p:childTnLst>
                                    <p:animMotion origin="layout" path="M -0.07882 0.03145 L 0.17118 0.03145 " pathEditMode="relative" rAng="0" ptsTypes="AA">
                                      <p:cBhvr>
                                        <p:cTn id="22" dur="2000" fill="hold"/>
                                        <p:tgtEl>
                                          <p:spTgt spid="101390"/>
                                        </p:tgtEl>
                                        <p:attrNameLst>
                                          <p:attrName>ppt_x</p:attrName>
                                          <p:attrName>ppt_y</p:attrName>
                                        </p:attrNameLst>
                                      </p:cBhvr>
                                      <p:rCtr x="12500" y="0"/>
                                    </p:animMotion>
                                  </p:childTnLst>
                                </p:cTn>
                              </p:par>
                              <p:par>
                                <p:cTn id="23" presetID="3" presetClass="entr" presetSubtype="10" fill="hold" nodeType="withEffect">
                                  <p:stCondLst>
                                    <p:cond delay="0"/>
                                  </p:stCondLst>
                                  <p:childTnLst>
                                    <p:set>
                                      <p:cBhvr>
                                        <p:cTn id="24" dur="1" fill="hold">
                                          <p:stCondLst>
                                            <p:cond delay="0"/>
                                          </p:stCondLst>
                                        </p:cTn>
                                        <p:tgtEl>
                                          <p:spTgt spid="101388"/>
                                        </p:tgtEl>
                                        <p:attrNameLst>
                                          <p:attrName>style.visibility</p:attrName>
                                        </p:attrNameLst>
                                      </p:cBhvr>
                                      <p:to>
                                        <p:strVal val="visible"/>
                                      </p:to>
                                    </p:set>
                                    <p:animEffect transition="in" filter="blinds(horizontal)">
                                      <p:cBhvr>
                                        <p:cTn id="25" dur="500"/>
                                        <p:tgtEl>
                                          <p:spTgt spid="10138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mediacall" presetSubtype="0" fill="hold" nodeType="clickEffect">
                                  <p:stCondLst>
                                    <p:cond delay="0"/>
                                  </p:stCondLst>
                                  <p:childTnLst>
                                    <p:cmd type="call" cmd="playFrom(0.0)">
                                      <p:cBhvr>
                                        <p:cTn id="29" dur="927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0" fill="hold" display="0">
                  <p:stCondLst>
                    <p:cond delay="indefinite"/>
                  </p:stCondLst>
                  <p:endCondLst>
                    <p:cond evt="onStopAudio" delay="0">
                      <p:tgtEl>
                        <p:sldTgt/>
                      </p:tgtEl>
                    </p:cond>
                  </p:endCondLst>
                </p:cTn>
                <p:tgtEl>
                  <p:spTgt spid="2"/>
                </p:tgtEl>
              </p:cMediaNode>
            </p:audio>
          </p:childTnLst>
        </p:cTn>
      </p:par>
    </p:tnLst>
    <p:bldLst>
      <p:bldP spid="101385" grpId="0"/>
      <p:bldP spid="101390" grpId="0" animBg="1"/>
      <p:bldP spid="101390"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7"/>
          <p:cNvSpPr>
            <a:spLocks noGrp="1"/>
          </p:cNvSpPr>
          <p:nvPr>
            <p:ph type="sldNum" sz="quarter" idx="12"/>
          </p:nvPr>
        </p:nvSpPr>
        <p:spPr/>
        <p:txBody>
          <a:bodyPr>
            <a:normAutofit fontScale="85000" lnSpcReduction="20000"/>
          </a:bodyPr>
          <a:lstStyle/>
          <a:p>
            <a:fld id="{C6125529-D43D-4532-A3C7-17576205D793}" type="slidenum">
              <a:rPr lang="en-GB"/>
              <a:pPr/>
              <a:t>41</a:t>
            </a:fld>
            <a:endParaRPr lang="en-GB"/>
          </a:p>
        </p:txBody>
      </p:sp>
      <p:sp>
        <p:nvSpPr>
          <p:cNvPr id="102402" name="Rectangle 2"/>
          <p:cNvSpPr>
            <a:spLocks noGrp="1" noChangeArrowheads="1"/>
          </p:cNvSpPr>
          <p:nvPr>
            <p:ph type="title"/>
          </p:nvPr>
        </p:nvSpPr>
        <p:spPr>
          <a:xfrm>
            <a:off x="446651" y="164733"/>
            <a:ext cx="8229600" cy="1143000"/>
          </a:xfrm>
        </p:spPr>
        <p:txBody>
          <a:bodyPr/>
          <a:lstStyle/>
          <a:p>
            <a:r>
              <a:rPr lang="en-GB" sz="4000" dirty="0"/>
              <a:t>Convolution and Cross-correlation relationship</a:t>
            </a:r>
          </a:p>
        </p:txBody>
      </p:sp>
      <p:sp>
        <p:nvSpPr>
          <p:cNvPr id="102403" name="Rectangle 3"/>
          <p:cNvSpPr>
            <a:spLocks noGrp="1" noChangeArrowheads="1"/>
          </p:cNvSpPr>
          <p:nvPr>
            <p:ph type="body" sz="half" idx="1"/>
          </p:nvPr>
        </p:nvSpPr>
        <p:spPr>
          <a:xfrm>
            <a:off x="467544" y="1772816"/>
            <a:ext cx="7210425" cy="4637088"/>
          </a:xfrm>
        </p:spPr>
        <p:txBody>
          <a:bodyPr/>
          <a:lstStyle/>
          <a:p>
            <a:r>
              <a:rPr lang="en-GB" sz="2800" dirty="0"/>
              <a:t>Convolution and cross correlation are similar operations.</a:t>
            </a:r>
          </a:p>
          <a:p>
            <a:r>
              <a:rPr lang="en-GB" sz="2800" dirty="0"/>
              <a:t>if we time reverse the sequence which is sliding through the time axis in a convolution, we obtain cross-correlation</a:t>
            </a:r>
          </a:p>
          <a:p>
            <a:r>
              <a:rPr lang="en-GB" sz="2800" dirty="0"/>
              <a:t>That is convolution can be used to calculate cross correlation.</a:t>
            </a:r>
          </a:p>
        </p:txBody>
      </p:sp>
      <p:sp>
        <p:nvSpPr>
          <p:cNvPr id="102404" name="Rectangle 4"/>
          <p:cNvSpPr>
            <a:spLocks noChangeArrowheads="1"/>
          </p:cNvSpPr>
          <p:nvPr/>
        </p:nvSpPr>
        <p:spPr bwMode="auto">
          <a:xfrm>
            <a:off x="0" y="299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G"/>
          </a:p>
        </p:txBody>
      </p:sp>
      <p:pic>
        <p:nvPicPr>
          <p:cNvPr id="2" name="59297775">
            <a:hlinkClick r:id="" action="ppaction://media"/>
            <a:extLst>
              <a:ext uri="{FF2B5EF4-FFF2-40B4-BE49-F238E27FC236}">
                <a16:creationId xmlns:a16="http://schemas.microsoft.com/office/drawing/2014/main" id="{D602D272-BDAD-47E0-84EC-BB76E53E8203}"/>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461375" y="58832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pic>
        <p:nvPicPr>
          <p:cNvPr id="5" name="Picture 4"/>
          <p:cNvPicPr>
            <a:picLocks noChangeAspect="1"/>
          </p:cNvPicPr>
          <p:nvPr/>
        </p:nvPicPr>
        <p:blipFill>
          <a:blip r:embed="rId7"/>
          <a:stretch>
            <a:fillRect/>
          </a:stretch>
        </p:blipFill>
        <p:spPr>
          <a:xfrm>
            <a:off x="7695210" y="113080"/>
            <a:ext cx="1420491" cy="323116"/>
          </a:xfrm>
          <a:prstGeom prst="rect">
            <a:avLst/>
          </a:prstGeom>
        </p:spPr>
      </p:pic>
    </p:spTree>
    <p:custDataLst>
      <p:tags r:id="rId1"/>
    </p:custDataLst>
    <p:extLst>
      <p:ext uri="{BB962C8B-B14F-4D97-AF65-F5344CB8AC3E}">
        <p14:creationId xmlns:p14="http://schemas.microsoft.com/office/powerpoint/2010/main" val="160797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45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8EA9DE3-39C9-4D51-A47A-5488881E8B14}" type="slidenum">
              <a:rPr lang="en-GB" smtClean="0"/>
              <a:pPr eaLnBrk="1" hangingPunct="1"/>
              <a:t>42</a:t>
            </a:fld>
            <a:endParaRPr lang="en-GB"/>
          </a:p>
        </p:txBody>
      </p:sp>
      <p:sp>
        <p:nvSpPr>
          <p:cNvPr id="55299" name="Rectangle 2"/>
          <p:cNvSpPr>
            <a:spLocks noGrp="1" noChangeArrowheads="1"/>
          </p:cNvSpPr>
          <p:nvPr>
            <p:ph type="title"/>
          </p:nvPr>
        </p:nvSpPr>
        <p:spPr/>
        <p:txBody>
          <a:bodyPr/>
          <a:lstStyle/>
          <a:p>
            <a:pPr eaLnBrk="1" hangingPunct="1"/>
            <a:r>
              <a:rPr lang="en-GB">
                <a:solidFill>
                  <a:srgbClr val="FF9900"/>
                </a:solidFill>
              </a:rPr>
              <a:t>Summary</a:t>
            </a:r>
          </a:p>
        </p:txBody>
      </p:sp>
      <p:sp>
        <p:nvSpPr>
          <p:cNvPr id="55300" name="Rectangle 3"/>
          <p:cNvSpPr>
            <a:spLocks noGrp="1" noChangeArrowheads="1"/>
          </p:cNvSpPr>
          <p:nvPr>
            <p:ph type="body" idx="1"/>
          </p:nvPr>
        </p:nvSpPr>
        <p:spPr/>
        <p:txBody>
          <a:bodyPr/>
          <a:lstStyle/>
          <a:p>
            <a:pPr eaLnBrk="1" hangingPunct="1">
              <a:buFontTx/>
              <a:buNone/>
            </a:pPr>
            <a:r>
              <a:rPr lang="en-GB" sz="2400" dirty="0">
                <a:cs typeface="Times New Roman" pitchFamily="18" charset="0"/>
              </a:rPr>
              <a:t> </a:t>
            </a:r>
          </a:p>
          <a:p>
            <a:pPr eaLnBrk="1" hangingPunct="1"/>
            <a:r>
              <a:rPr lang="en-US" sz="2800" dirty="0">
                <a:latin typeface="Times New Roman" panose="02020603050405020304" pitchFamily="18" charset="0"/>
                <a:cs typeface="Times New Roman" panose="02020603050405020304" pitchFamily="18" charset="0"/>
              </a:rPr>
              <a:t>How to derive  impulse response from a digital system.</a:t>
            </a:r>
            <a:endParaRPr lang="en-GB" sz="2800" dirty="0">
              <a:latin typeface="Times New Roman" panose="02020603050405020304" pitchFamily="18" charset="0"/>
              <a:cs typeface="Times New Roman" panose="02020603050405020304" pitchFamily="18" charset="0"/>
            </a:endParaRPr>
          </a:p>
          <a:p>
            <a:pPr eaLnBrk="1" hangingPunct="1"/>
            <a:r>
              <a:rPr lang="en-GB" sz="2800" dirty="0">
                <a:latin typeface="Times New Roman" panose="02020603050405020304" pitchFamily="18" charset="0"/>
                <a:cs typeface="Times New Roman" panose="02020603050405020304" pitchFamily="18" charset="0"/>
              </a:rPr>
              <a:t>How to compute the discrete linear convolution, correlation, cross correlation and auto correlation.</a:t>
            </a:r>
          </a:p>
          <a:p>
            <a:pPr marL="0" indent="0" eaLnBrk="1" hangingPunct="1">
              <a:buNone/>
            </a:pPr>
            <a:endParaRPr lang="en-GB" dirty="0"/>
          </a:p>
        </p:txBody>
      </p:sp>
      <p:pic>
        <p:nvPicPr>
          <p:cNvPr id="2" name="59297782">
            <a:hlinkClick r:id="" action="ppaction://media"/>
            <a:extLst>
              <a:ext uri="{FF2B5EF4-FFF2-40B4-BE49-F238E27FC236}">
                <a16:creationId xmlns:a16="http://schemas.microsoft.com/office/drawing/2014/main" id="{8DADF348-3920-4E70-889A-8FFE095475BF}"/>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97875" y="5984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35836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90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39CE6CB-9CC1-46BF-99D1-A5684FF65C56}" type="slidenum">
              <a:rPr lang="en-GB" smtClean="0"/>
              <a:pPr eaLnBrk="1" hangingPunct="1"/>
              <a:t>5</a:t>
            </a:fld>
            <a:endParaRPr lang="en-GB"/>
          </a:p>
        </p:txBody>
      </p:sp>
      <p:sp>
        <p:nvSpPr>
          <p:cNvPr id="35843" name="Rectangle 3"/>
          <p:cNvSpPr>
            <a:spLocks noGrp="1" noChangeArrowheads="1"/>
          </p:cNvSpPr>
          <p:nvPr>
            <p:ph type="body" idx="1"/>
          </p:nvPr>
        </p:nvSpPr>
        <p:spPr>
          <a:xfrm>
            <a:off x="468313" y="1557338"/>
            <a:ext cx="8229600" cy="4525962"/>
          </a:xfrm>
        </p:spPr>
        <p:txBody>
          <a:bodyPr/>
          <a:lstStyle/>
          <a:p>
            <a:pPr eaLnBrk="1" hangingPunct="1">
              <a:buFontTx/>
              <a:buNone/>
            </a:pPr>
            <a:r>
              <a:rPr lang="en-GB" sz="2800" dirty="0">
                <a:solidFill>
                  <a:schemeClr val="accent1">
                    <a:lumMod val="75000"/>
                  </a:schemeClr>
                </a:solidFill>
              </a:rPr>
              <a:t>Find the impulse response of the following system:</a:t>
            </a:r>
          </a:p>
          <a:p>
            <a:pPr eaLnBrk="1" hangingPunct="1">
              <a:buFontTx/>
              <a:buNone/>
            </a:pPr>
            <a:endParaRPr lang="en-GB" sz="2800" dirty="0">
              <a:solidFill>
                <a:schemeClr val="accent1">
                  <a:lumMod val="75000"/>
                </a:schemeClr>
              </a:solidFill>
            </a:endParaRPr>
          </a:p>
          <a:p>
            <a:pPr eaLnBrk="1" hangingPunct="1">
              <a:buFontTx/>
              <a:buNone/>
            </a:pPr>
            <a:endParaRPr lang="en-GB" sz="2800" dirty="0">
              <a:solidFill>
                <a:schemeClr val="accent1">
                  <a:lumMod val="75000"/>
                </a:schemeClr>
              </a:solidFill>
            </a:endParaRPr>
          </a:p>
          <a:p>
            <a:pPr eaLnBrk="1" hangingPunct="1">
              <a:buFontTx/>
              <a:buNone/>
            </a:pPr>
            <a:endParaRPr lang="en-GB" sz="2800" dirty="0">
              <a:solidFill>
                <a:schemeClr val="accent1">
                  <a:lumMod val="75000"/>
                </a:schemeClr>
              </a:solidFill>
            </a:endParaRPr>
          </a:p>
          <a:p>
            <a:pPr eaLnBrk="1" hangingPunct="1">
              <a:buFontTx/>
              <a:buNone/>
            </a:pPr>
            <a:endParaRPr lang="en-GB" sz="2800" dirty="0">
              <a:solidFill>
                <a:schemeClr val="accent1">
                  <a:lumMod val="75000"/>
                </a:schemeClr>
              </a:solidFill>
            </a:endParaRPr>
          </a:p>
          <a:p>
            <a:pPr eaLnBrk="1" hangingPunct="1">
              <a:buFontTx/>
              <a:buNone/>
            </a:pPr>
            <a:endParaRPr lang="en-GB" sz="2800" dirty="0">
              <a:solidFill>
                <a:schemeClr val="accent1">
                  <a:lumMod val="75000"/>
                </a:schemeClr>
              </a:solidFill>
            </a:endParaRPr>
          </a:p>
          <a:p>
            <a:pPr eaLnBrk="1" hangingPunct="1">
              <a:buFontTx/>
              <a:buNone/>
            </a:pPr>
            <a:r>
              <a:rPr lang="en-GB" sz="2800" dirty="0">
                <a:solidFill>
                  <a:schemeClr val="accent1">
                    <a:lumMod val="75000"/>
                  </a:schemeClr>
                </a:solidFill>
              </a:rPr>
              <a:t>From the earlier example, we have</a:t>
            </a:r>
          </a:p>
          <a:p>
            <a:pPr eaLnBrk="1" hangingPunct="1">
              <a:buFontTx/>
              <a:buNone/>
            </a:pPr>
            <a:r>
              <a:rPr lang="en-GB" sz="2800" dirty="0">
                <a:solidFill>
                  <a:schemeClr val="accent1">
                    <a:lumMod val="75000"/>
                  </a:schemeClr>
                </a:solidFill>
              </a:rPr>
              <a:t>		y(n) = x(n) + 0.5y(n – 1)</a:t>
            </a:r>
          </a:p>
        </p:txBody>
      </p:sp>
      <p:sp>
        <p:nvSpPr>
          <p:cNvPr id="35844" name="Rectangle 2"/>
          <p:cNvSpPr>
            <a:spLocks noGrp="1" noChangeArrowheads="1"/>
          </p:cNvSpPr>
          <p:nvPr>
            <p:ph type="title"/>
          </p:nvPr>
        </p:nvSpPr>
        <p:spPr/>
        <p:txBody>
          <a:bodyPr/>
          <a:lstStyle/>
          <a:p>
            <a:pPr eaLnBrk="1" hangingPunct="1"/>
            <a:r>
              <a:rPr lang="en-GB">
                <a:solidFill>
                  <a:srgbClr val="FF9900"/>
                </a:solidFill>
              </a:rPr>
              <a:t>Example 1 – impulse response</a:t>
            </a:r>
          </a:p>
        </p:txBody>
      </p:sp>
      <p:grpSp>
        <p:nvGrpSpPr>
          <p:cNvPr id="35845" name="Group 4"/>
          <p:cNvGrpSpPr>
            <a:grpSpLocks/>
          </p:cNvGrpSpPr>
          <p:nvPr/>
        </p:nvGrpSpPr>
        <p:grpSpPr bwMode="auto">
          <a:xfrm flipH="1">
            <a:off x="2743200" y="2667000"/>
            <a:ext cx="457200" cy="457200"/>
            <a:chOff x="2256" y="1776"/>
            <a:chExt cx="288" cy="288"/>
          </a:xfrm>
        </p:grpSpPr>
        <p:sp>
          <p:nvSpPr>
            <p:cNvPr id="35861" name="Oval 5"/>
            <p:cNvSpPr>
              <a:spLocks noChangeArrowheads="1"/>
            </p:cNvSpPr>
            <p:nvPr/>
          </p:nvSpPr>
          <p:spPr bwMode="auto">
            <a:xfrm>
              <a:off x="2256" y="1776"/>
              <a:ext cx="288" cy="288"/>
            </a:xfrm>
            <a:prstGeom prst="ellipse">
              <a:avLst/>
            </a:prstGeom>
            <a:noFill/>
            <a:ln w="381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5862" name="Line 6"/>
            <p:cNvSpPr>
              <a:spLocks noChangeShapeType="1"/>
            </p:cNvSpPr>
            <p:nvPr/>
          </p:nvSpPr>
          <p:spPr bwMode="auto">
            <a:xfrm>
              <a:off x="2400" y="1824"/>
              <a:ext cx="0" cy="192"/>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63" name="Line 7"/>
            <p:cNvSpPr>
              <a:spLocks noChangeShapeType="1"/>
            </p:cNvSpPr>
            <p:nvPr/>
          </p:nvSpPr>
          <p:spPr bwMode="auto">
            <a:xfrm>
              <a:off x="2304" y="1920"/>
              <a:ext cx="192"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grpSp>
      <p:sp>
        <p:nvSpPr>
          <p:cNvPr id="35846" name="Text Box 8"/>
          <p:cNvSpPr txBox="1">
            <a:spLocks noChangeArrowheads="1"/>
          </p:cNvSpPr>
          <p:nvPr/>
        </p:nvSpPr>
        <p:spPr bwMode="auto">
          <a:xfrm flipH="1">
            <a:off x="4495800" y="3276600"/>
            <a:ext cx="609600" cy="404813"/>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b="1">
                <a:solidFill>
                  <a:srgbClr val="FF9900"/>
                </a:solidFill>
              </a:rPr>
              <a:t>z</a:t>
            </a:r>
            <a:r>
              <a:rPr lang="en-GB" b="1" baseline="30000">
                <a:solidFill>
                  <a:srgbClr val="FF9900"/>
                </a:solidFill>
              </a:rPr>
              <a:t>-1</a:t>
            </a:r>
            <a:endParaRPr lang="en-GB" b="1">
              <a:solidFill>
                <a:srgbClr val="FF9900"/>
              </a:solidFill>
            </a:endParaRPr>
          </a:p>
        </p:txBody>
      </p:sp>
      <p:grpSp>
        <p:nvGrpSpPr>
          <p:cNvPr id="35847" name="Group 9"/>
          <p:cNvGrpSpPr>
            <a:grpSpLocks/>
          </p:cNvGrpSpPr>
          <p:nvPr/>
        </p:nvGrpSpPr>
        <p:grpSpPr bwMode="auto">
          <a:xfrm flipH="1">
            <a:off x="3733800" y="3810000"/>
            <a:ext cx="228600" cy="457200"/>
            <a:chOff x="1488" y="1200"/>
            <a:chExt cx="144" cy="288"/>
          </a:xfrm>
        </p:grpSpPr>
        <p:sp>
          <p:nvSpPr>
            <p:cNvPr id="35858" name="Line 10"/>
            <p:cNvSpPr>
              <a:spLocks noChangeShapeType="1"/>
            </p:cNvSpPr>
            <p:nvPr/>
          </p:nvSpPr>
          <p:spPr bwMode="auto">
            <a:xfrm>
              <a:off x="1488" y="1200"/>
              <a:ext cx="0" cy="288"/>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9" name="Line 11"/>
            <p:cNvSpPr>
              <a:spLocks noChangeShapeType="1"/>
            </p:cNvSpPr>
            <p:nvPr/>
          </p:nvSpPr>
          <p:spPr bwMode="auto">
            <a:xfrm>
              <a:off x="1488" y="1200"/>
              <a:ext cx="144" cy="14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60" name="Line 12"/>
            <p:cNvSpPr>
              <a:spLocks noChangeShapeType="1"/>
            </p:cNvSpPr>
            <p:nvPr/>
          </p:nvSpPr>
          <p:spPr bwMode="auto">
            <a:xfrm flipV="1">
              <a:off x="1488" y="1344"/>
              <a:ext cx="144" cy="144"/>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grpSp>
      <p:sp>
        <p:nvSpPr>
          <p:cNvPr id="35848" name="Line 13"/>
          <p:cNvSpPr>
            <a:spLocks noChangeShapeType="1"/>
          </p:cNvSpPr>
          <p:nvPr/>
        </p:nvSpPr>
        <p:spPr bwMode="auto">
          <a:xfrm>
            <a:off x="3200400" y="2895600"/>
            <a:ext cx="2667000"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49" name="Line 14"/>
          <p:cNvSpPr>
            <a:spLocks noChangeShapeType="1"/>
          </p:cNvSpPr>
          <p:nvPr/>
        </p:nvSpPr>
        <p:spPr bwMode="auto">
          <a:xfrm>
            <a:off x="2057400" y="2895600"/>
            <a:ext cx="685800"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0" name="Line 15"/>
          <p:cNvSpPr>
            <a:spLocks noChangeShapeType="1"/>
          </p:cNvSpPr>
          <p:nvPr/>
        </p:nvSpPr>
        <p:spPr bwMode="auto">
          <a:xfrm>
            <a:off x="4800600" y="2895600"/>
            <a:ext cx="0" cy="3810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1" name="Line 16"/>
          <p:cNvSpPr>
            <a:spLocks noChangeShapeType="1"/>
          </p:cNvSpPr>
          <p:nvPr/>
        </p:nvSpPr>
        <p:spPr bwMode="auto">
          <a:xfrm>
            <a:off x="4800600" y="3657600"/>
            <a:ext cx="0" cy="38100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2" name="Line 17"/>
          <p:cNvSpPr>
            <a:spLocks noChangeShapeType="1"/>
          </p:cNvSpPr>
          <p:nvPr/>
        </p:nvSpPr>
        <p:spPr bwMode="auto">
          <a:xfrm>
            <a:off x="3962400" y="4038600"/>
            <a:ext cx="8382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3" name="Line 18"/>
          <p:cNvSpPr>
            <a:spLocks noChangeShapeType="1"/>
          </p:cNvSpPr>
          <p:nvPr/>
        </p:nvSpPr>
        <p:spPr bwMode="auto">
          <a:xfrm flipH="1">
            <a:off x="2971800" y="4038600"/>
            <a:ext cx="762000"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4" name="Line 19"/>
          <p:cNvSpPr>
            <a:spLocks noChangeShapeType="1"/>
          </p:cNvSpPr>
          <p:nvPr/>
        </p:nvSpPr>
        <p:spPr bwMode="auto">
          <a:xfrm flipV="1">
            <a:off x="2971800" y="3124200"/>
            <a:ext cx="0" cy="9144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5855" name="Text Box 20"/>
          <p:cNvSpPr txBox="1">
            <a:spLocks noChangeArrowheads="1"/>
          </p:cNvSpPr>
          <p:nvPr/>
        </p:nvSpPr>
        <p:spPr bwMode="auto">
          <a:xfrm>
            <a:off x="1295400" y="2667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b="1">
                <a:solidFill>
                  <a:srgbClr val="FF9900"/>
                </a:solidFill>
              </a:rPr>
              <a:t>x(n)</a:t>
            </a:r>
          </a:p>
        </p:txBody>
      </p:sp>
      <p:sp>
        <p:nvSpPr>
          <p:cNvPr id="35856" name="Text Box 21"/>
          <p:cNvSpPr txBox="1">
            <a:spLocks noChangeArrowheads="1"/>
          </p:cNvSpPr>
          <p:nvPr/>
        </p:nvSpPr>
        <p:spPr bwMode="auto">
          <a:xfrm>
            <a:off x="5943600" y="2667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b="1">
                <a:solidFill>
                  <a:srgbClr val="FF9900"/>
                </a:solidFill>
              </a:rPr>
              <a:t>y(n)</a:t>
            </a:r>
          </a:p>
        </p:txBody>
      </p:sp>
      <p:sp>
        <p:nvSpPr>
          <p:cNvPr id="35857" name="Text Box 22"/>
          <p:cNvSpPr txBox="1">
            <a:spLocks noChangeArrowheads="1"/>
          </p:cNvSpPr>
          <p:nvPr/>
        </p:nvSpPr>
        <p:spPr bwMode="auto">
          <a:xfrm>
            <a:off x="3200400" y="40386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b="1">
                <a:solidFill>
                  <a:srgbClr val="FF9900"/>
                </a:solidFill>
              </a:rPr>
              <a:t>0.5</a:t>
            </a:r>
          </a:p>
        </p:txBody>
      </p:sp>
      <p:pic>
        <p:nvPicPr>
          <p:cNvPr id="2" name="59296095">
            <a:hlinkClick r:id="" action="ppaction://media"/>
            <a:extLst>
              <a:ext uri="{FF2B5EF4-FFF2-40B4-BE49-F238E27FC236}">
                <a16:creationId xmlns:a16="http://schemas.microsoft.com/office/drawing/2014/main" id="{5549FF38-1967-4B05-9430-89A49900A160}"/>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397875" y="61499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68359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33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2DB9C4C-DA88-4AFB-9699-B1271188C9CA}" type="slidenum">
              <a:rPr lang="en-GB" smtClean="0"/>
              <a:pPr eaLnBrk="1" hangingPunct="1"/>
              <a:t>6</a:t>
            </a:fld>
            <a:endParaRPr lang="en-GB"/>
          </a:p>
        </p:txBody>
      </p:sp>
      <p:sp>
        <p:nvSpPr>
          <p:cNvPr id="36867" name="Rectangle 2"/>
          <p:cNvSpPr>
            <a:spLocks noGrp="1" noChangeArrowheads="1"/>
          </p:cNvSpPr>
          <p:nvPr>
            <p:ph type="title"/>
          </p:nvPr>
        </p:nvSpPr>
        <p:spPr/>
        <p:txBody>
          <a:bodyPr/>
          <a:lstStyle/>
          <a:p>
            <a:pPr eaLnBrk="1" hangingPunct="1"/>
            <a:r>
              <a:rPr lang="en-GB">
                <a:solidFill>
                  <a:srgbClr val="FF9900"/>
                </a:solidFill>
              </a:rPr>
              <a:t>Example 1 – impulse response</a:t>
            </a:r>
          </a:p>
        </p:txBody>
      </p:sp>
      <p:sp>
        <p:nvSpPr>
          <p:cNvPr id="36868" name="Rectangle 3"/>
          <p:cNvSpPr>
            <a:spLocks noGrp="1" noChangeArrowheads="1"/>
          </p:cNvSpPr>
          <p:nvPr>
            <p:ph type="body" idx="1"/>
          </p:nvPr>
        </p:nvSpPr>
        <p:spPr>
          <a:xfrm>
            <a:off x="323850" y="1600200"/>
            <a:ext cx="8362950" cy="5068888"/>
          </a:xfrm>
        </p:spPr>
        <p:txBody>
          <a:bodyPr/>
          <a:lstStyle/>
          <a:p>
            <a:pPr eaLnBrk="1" hangingPunct="1">
              <a:lnSpc>
                <a:spcPct val="90000"/>
              </a:lnSpc>
              <a:tabLst>
                <a:tab pos="4473575" algn="l"/>
              </a:tabLst>
            </a:pPr>
            <a:r>
              <a:rPr lang="en-GB" sz="2400" dirty="0">
                <a:solidFill>
                  <a:schemeClr val="accent1">
                    <a:lumMod val="75000"/>
                  </a:schemeClr>
                </a:solidFill>
              </a:rPr>
              <a:t>Input x(n) = </a:t>
            </a:r>
            <a:r>
              <a:rPr lang="en-GB" sz="2400" dirty="0">
                <a:solidFill>
                  <a:schemeClr val="accent1">
                    <a:lumMod val="75000"/>
                  </a:schemeClr>
                </a:solidFill>
                <a:sym typeface="Symbol" pitchFamily="18" charset="2"/>
              </a:rPr>
              <a:t>(n), or x(n)={1 0 0 0 0 0….}</a:t>
            </a:r>
          </a:p>
          <a:p>
            <a:pPr eaLnBrk="1" hangingPunct="1">
              <a:lnSpc>
                <a:spcPct val="90000"/>
              </a:lnSpc>
              <a:tabLst>
                <a:tab pos="4473575" algn="l"/>
              </a:tabLst>
            </a:pPr>
            <a:r>
              <a:rPr lang="en-GB" sz="2400" dirty="0">
                <a:solidFill>
                  <a:schemeClr val="accent1">
                    <a:lumMod val="75000"/>
                  </a:schemeClr>
                </a:solidFill>
                <a:sym typeface="Symbol" pitchFamily="18" charset="2"/>
              </a:rPr>
              <a:t>Assume that y(n) = 0 for n &lt; 0.</a:t>
            </a:r>
          </a:p>
          <a:p>
            <a:pPr eaLnBrk="1" hangingPunct="1">
              <a:lnSpc>
                <a:spcPct val="90000"/>
              </a:lnSpc>
              <a:tabLst>
                <a:tab pos="4473575" algn="l"/>
              </a:tabLst>
            </a:pPr>
            <a:endParaRPr lang="en-GB" sz="2400" dirty="0">
              <a:solidFill>
                <a:schemeClr val="accent1">
                  <a:lumMod val="75000"/>
                </a:schemeClr>
              </a:solidFill>
              <a:sym typeface="Symbol" pitchFamily="18" charset="2"/>
            </a:endParaRPr>
          </a:p>
          <a:p>
            <a:pPr eaLnBrk="1" hangingPunct="1">
              <a:lnSpc>
                <a:spcPct val="90000"/>
              </a:lnSpc>
              <a:buFontTx/>
              <a:buNone/>
              <a:tabLst>
                <a:tab pos="4473575" algn="l"/>
              </a:tabLst>
            </a:pPr>
            <a:r>
              <a:rPr lang="en-GB" sz="2400" dirty="0">
                <a:solidFill>
                  <a:schemeClr val="accent1">
                    <a:lumMod val="75000"/>
                  </a:schemeClr>
                </a:solidFill>
              </a:rPr>
              <a:t>When n = 0, y(0) = x(0) + 0.5y(–1) = 1 + 0 = 1</a:t>
            </a:r>
          </a:p>
          <a:p>
            <a:pPr eaLnBrk="1" hangingPunct="1">
              <a:lnSpc>
                <a:spcPct val="90000"/>
              </a:lnSpc>
              <a:buFontTx/>
              <a:buNone/>
              <a:tabLst>
                <a:tab pos="4473575" algn="l"/>
              </a:tabLst>
            </a:pPr>
            <a:endParaRPr lang="en-GB" sz="2400" dirty="0">
              <a:solidFill>
                <a:schemeClr val="accent1">
                  <a:lumMod val="75000"/>
                </a:schemeClr>
              </a:solidFill>
            </a:endParaRPr>
          </a:p>
          <a:p>
            <a:pPr eaLnBrk="1" hangingPunct="1">
              <a:lnSpc>
                <a:spcPct val="90000"/>
              </a:lnSpc>
              <a:buFontTx/>
              <a:buNone/>
              <a:tabLst>
                <a:tab pos="4473575" algn="l"/>
              </a:tabLst>
            </a:pPr>
            <a:r>
              <a:rPr lang="en-GB" sz="2400" dirty="0">
                <a:solidFill>
                  <a:schemeClr val="accent1">
                    <a:lumMod val="75000"/>
                  </a:schemeClr>
                </a:solidFill>
              </a:rPr>
              <a:t>When n = 1, y(1) = x(1) + 0.5y(0) = 0 + 0.5</a:t>
            </a:r>
            <a:r>
              <a:rPr lang="en-GB" sz="2400" dirty="0">
                <a:solidFill>
                  <a:schemeClr val="accent1">
                    <a:lumMod val="75000"/>
                  </a:schemeClr>
                </a:solidFill>
                <a:cs typeface="Arial" pitchFamily="34" charset="0"/>
                <a:sym typeface="Symbol" pitchFamily="18" charset="2"/>
              </a:rPr>
              <a:t></a:t>
            </a:r>
            <a:r>
              <a:rPr lang="en-GB" sz="2400" dirty="0">
                <a:solidFill>
                  <a:schemeClr val="accent1">
                    <a:lumMod val="75000"/>
                  </a:schemeClr>
                </a:solidFill>
              </a:rPr>
              <a:t>1 = 0.5</a:t>
            </a:r>
          </a:p>
          <a:p>
            <a:pPr eaLnBrk="1" hangingPunct="1">
              <a:lnSpc>
                <a:spcPct val="90000"/>
              </a:lnSpc>
              <a:buFontTx/>
              <a:buNone/>
              <a:tabLst>
                <a:tab pos="4473575" algn="l"/>
              </a:tabLst>
            </a:pPr>
            <a:endParaRPr lang="en-GB" sz="2400" dirty="0">
              <a:solidFill>
                <a:schemeClr val="accent1">
                  <a:lumMod val="75000"/>
                </a:schemeClr>
              </a:solidFill>
            </a:endParaRPr>
          </a:p>
          <a:p>
            <a:pPr eaLnBrk="1" hangingPunct="1">
              <a:lnSpc>
                <a:spcPct val="90000"/>
              </a:lnSpc>
              <a:buFontTx/>
              <a:buNone/>
              <a:tabLst>
                <a:tab pos="4473575" algn="l"/>
              </a:tabLst>
            </a:pPr>
            <a:r>
              <a:rPr lang="en-GB" sz="2400" dirty="0">
                <a:solidFill>
                  <a:schemeClr val="accent1">
                    <a:lumMod val="75000"/>
                  </a:schemeClr>
                </a:solidFill>
              </a:rPr>
              <a:t>When n = 2, y(2) = x(2) + 0.5y(1) = 0 + 0.5</a:t>
            </a:r>
            <a:r>
              <a:rPr lang="en-GB" sz="2400" dirty="0">
                <a:solidFill>
                  <a:schemeClr val="accent1">
                    <a:lumMod val="75000"/>
                  </a:schemeClr>
                </a:solidFill>
                <a:cs typeface="Arial" pitchFamily="34" charset="0"/>
                <a:sym typeface="Symbol" pitchFamily="18" charset="2"/>
              </a:rPr>
              <a:t>0.5 = 0.25</a:t>
            </a:r>
          </a:p>
          <a:p>
            <a:pPr eaLnBrk="1" hangingPunct="1">
              <a:lnSpc>
                <a:spcPct val="90000"/>
              </a:lnSpc>
              <a:buFontTx/>
              <a:buNone/>
              <a:tabLst>
                <a:tab pos="4473575" algn="l"/>
              </a:tabLst>
            </a:pPr>
            <a:endParaRPr lang="en-GB" sz="2400" dirty="0">
              <a:solidFill>
                <a:schemeClr val="accent1">
                  <a:lumMod val="75000"/>
                </a:schemeClr>
              </a:solidFill>
              <a:cs typeface="Arial" pitchFamily="34" charset="0"/>
              <a:sym typeface="Symbol" pitchFamily="18" charset="2"/>
            </a:endParaRPr>
          </a:p>
          <a:p>
            <a:pPr eaLnBrk="1" hangingPunct="1">
              <a:lnSpc>
                <a:spcPct val="90000"/>
              </a:lnSpc>
              <a:buFontTx/>
              <a:buNone/>
              <a:tabLst>
                <a:tab pos="4473575" algn="l"/>
              </a:tabLst>
            </a:pPr>
            <a:r>
              <a:rPr lang="en-GB" sz="2400" dirty="0">
                <a:solidFill>
                  <a:schemeClr val="accent1">
                    <a:lumMod val="75000"/>
                  </a:schemeClr>
                </a:solidFill>
                <a:cs typeface="Arial" pitchFamily="34" charset="0"/>
                <a:sym typeface="Symbol" pitchFamily="18" charset="2"/>
              </a:rPr>
              <a:t>When n = 3, y(3) = x(3) + 0.5y(2) = 0 + 0.50.25 = 0.125</a:t>
            </a:r>
          </a:p>
          <a:p>
            <a:pPr eaLnBrk="1" hangingPunct="1">
              <a:lnSpc>
                <a:spcPct val="90000"/>
              </a:lnSpc>
              <a:buFontTx/>
              <a:buNone/>
              <a:tabLst>
                <a:tab pos="4473575" algn="l"/>
              </a:tabLst>
            </a:pPr>
            <a:r>
              <a:rPr lang="en-GB" sz="2400" dirty="0">
                <a:solidFill>
                  <a:schemeClr val="accent1">
                    <a:lumMod val="75000"/>
                  </a:schemeClr>
                </a:solidFill>
                <a:cs typeface="Arial" pitchFamily="34" charset="0"/>
                <a:sym typeface="Symbol" pitchFamily="18" charset="2"/>
              </a:rPr>
              <a:t>	</a:t>
            </a:r>
          </a:p>
          <a:p>
            <a:pPr eaLnBrk="1" hangingPunct="1">
              <a:lnSpc>
                <a:spcPct val="90000"/>
              </a:lnSpc>
              <a:buFontTx/>
              <a:buNone/>
              <a:tabLst>
                <a:tab pos="4473575" algn="l"/>
              </a:tabLst>
            </a:pPr>
            <a:r>
              <a:rPr lang="en-GB" sz="2400" dirty="0">
                <a:solidFill>
                  <a:schemeClr val="accent1">
                    <a:lumMod val="75000"/>
                  </a:schemeClr>
                </a:solidFill>
                <a:cs typeface="Arial" pitchFamily="34" charset="0"/>
                <a:sym typeface="Symbol" pitchFamily="18" charset="2"/>
              </a:rPr>
              <a:t> and so on.</a:t>
            </a:r>
          </a:p>
        </p:txBody>
      </p:sp>
      <p:sp>
        <p:nvSpPr>
          <p:cNvPr id="49163" name="Line 1035"/>
          <p:cNvSpPr>
            <a:spLocks noChangeShapeType="1"/>
          </p:cNvSpPr>
          <p:nvPr/>
        </p:nvSpPr>
        <p:spPr bwMode="auto">
          <a:xfrm flipH="1">
            <a:off x="4859338" y="3213100"/>
            <a:ext cx="1584325" cy="431800"/>
          </a:xfrm>
          <a:prstGeom prst="line">
            <a:avLst/>
          </a:prstGeom>
          <a:noFill/>
          <a:ln w="38100">
            <a:solidFill>
              <a:srgbClr val="CC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49164" name="Oval 1036"/>
          <p:cNvSpPr>
            <a:spLocks noChangeArrowheads="1"/>
          </p:cNvSpPr>
          <p:nvPr/>
        </p:nvSpPr>
        <p:spPr bwMode="auto">
          <a:xfrm>
            <a:off x="4284663" y="3500438"/>
            <a:ext cx="574675" cy="647700"/>
          </a:xfrm>
          <a:prstGeom prst="ellipse">
            <a:avLst/>
          </a:prstGeom>
          <a:noFill/>
          <a:ln w="38100">
            <a:solidFill>
              <a:srgbClr val="CC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9165" name="Line 1037"/>
          <p:cNvSpPr>
            <a:spLocks noChangeShapeType="1"/>
          </p:cNvSpPr>
          <p:nvPr/>
        </p:nvSpPr>
        <p:spPr bwMode="auto">
          <a:xfrm flipH="1">
            <a:off x="4859338" y="3933825"/>
            <a:ext cx="2160587" cy="574675"/>
          </a:xfrm>
          <a:prstGeom prst="line">
            <a:avLst/>
          </a:prstGeom>
          <a:noFill/>
          <a:ln w="38100">
            <a:solidFill>
              <a:srgbClr val="CC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49166" name="Oval 1038"/>
          <p:cNvSpPr>
            <a:spLocks noChangeArrowheads="1"/>
          </p:cNvSpPr>
          <p:nvPr/>
        </p:nvSpPr>
        <p:spPr bwMode="auto">
          <a:xfrm>
            <a:off x="4211638" y="4365625"/>
            <a:ext cx="574675" cy="647700"/>
          </a:xfrm>
          <a:prstGeom prst="ellipse">
            <a:avLst/>
          </a:prstGeom>
          <a:noFill/>
          <a:ln w="38100">
            <a:solidFill>
              <a:srgbClr val="CC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9167" name="Line 1039"/>
          <p:cNvSpPr>
            <a:spLocks noChangeShapeType="1"/>
          </p:cNvSpPr>
          <p:nvPr/>
        </p:nvSpPr>
        <p:spPr bwMode="auto">
          <a:xfrm flipH="1">
            <a:off x="4859338" y="4724400"/>
            <a:ext cx="2160587" cy="574675"/>
          </a:xfrm>
          <a:prstGeom prst="line">
            <a:avLst/>
          </a:prstGeom>
          <a:noFill/>
          <a:ln w="38100">
            <a:solidFill>
              <a:srgbClr val="CC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49168" name="Oval 1040"/>
          <p:cNvSpPr>
            <a:spLocks noChangeArrowheads="1"/>
          </p:cNvSpPr>
          <p:nvPr/>
        </p:nvSpPr>
        <p:spPr bwMode="auto">
          <a:xfrm>
            <a:off x="4211638" y="5157788"/>
            <a:ext cx="576262" cy="647700"/>
          </a:xfrm>
          <a:prstGeom prst="ellipse">
            <a:avLst/>
          </a:prstGeom>
          <a:noFill/>
          <a:ln w="38100">
            <a:solidFill>
              <a:srgbClr val="CC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9170" name="Rectangle 1042"/>
          <p:cNvSpPr>
            <a:spLocks noChangeArrowheads="1"/>
          </p:cNvSpPr>
          <p:nvPr/>
        </p:nvSpPr>
        <p:spPr bwMode="auto">
          <a:xfrm>
            <a:off x="4786313" y="4544219"/>
            <a:ext cx="2736850" cy="360362"/>
          </a:xfrm>
          <a:prstGeom prst="rect">
            <a:avLst/>
          </a:prstGeom>
          <a:solidFill>
            <a:schemeClr val="bg1"/>
          </a:solidFill>
          <a:ln>
            <a:noFill/>
          </a:ln>
          <a:effectLst/>
        </p:spPr>
        <p:txBody>
          <a:bodyPr wrap="none" anchor="ctr"/>
          <a:lstStyle/>
          <a:p>
            <a:endParaRPr lang="en-SG"/>
          </a:p>
        </p:txBody>
      </p:sp>
      <p:sp>
        <p:nvSpPr>
          <p:cNvPr id="49171" name="Rectangle 1043"/>
          <p:cNvSpPr>
            <a:spLocks noChangeArrowheads="1"/>
          </p:cNvSpPr>
          <p:nvPr/>
        </p:nvSpPr>
        <p:spPr bwMode="auto">
          <a:xfrm>
            <a:off x="4786313" y="3711227"/>
            <a:ext cx="2447925" cy="360363"/>
          </a:xfrm>
          <a:prstGeom prst="rect">
            <a:avLst/>
          </a:prstGeom>
          <a:solidFill>
            <a:schemeClr val="bg1"/>
          </a:solidFill>
          <a:ln>
            <a:noFill/>
          </a:ln>
          <a:effectLst/>
        </p:spPr>
        <p:txBody>
          <a:bodyPr wrap="none" anchor="ctr"/>
          <a:lstStyle/>
          <a:p>
            <a:endParaRPr lang="en-SG"/>
          </a:p>
        </p:txBody>
      </p:sp>
      <p:pic>
        <p:nvPicPr>
          <p:cNvPr id="2" name="59296102">
            <a:hlinkClick r:id="" action="ppaction://media"/>
            <a:extLst>
              <a:ext uri="{FF2B5EF4-FFF2-40B4-BE49-F238E27FC236}">
                <a16:creationId xmlns:a16="http://schemas.microsoft.com/office/drawing/2014/main" id="{B0856623-BCB7-4EED-88CF-5E692F1E1751}"/>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31175" y="6111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2117613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wipe(up)">
                                      <p:cBhvr>
                                        <p:cTn id="7" dur="500"/>
                                        <p:tgtEl>
                                          <p:spTgt spid="4916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9164"/>
                                        </p:tgtEl>
                                        <p:attrNameLst>
                                          <p:attrName>style.visibility</p:attrName>
                                        </p:attrNameLst>
                                      </p:cBhvr>
                                      <p:to>
                                        <p:strVal val="visible"/>
                                      </p:to>
                                    </p:set>
                                    <p:animEffect transition="in" filter="wipe(up)">
                                      <p:cBhvr>
                                        <p:cTn id="11" dur="500"/>
                                        <p:tgtEl>
                                          <p:spTgt spid="49164"/>
                                        </p:tgtEl>
                                      </p:cBhvr>
                                    </p:animEffect>
                                  </p:childTnLst>
                                </p:cTn>
                              </p:par>
                            </p:childTnLst>
                          </p:cTn>
                        </p:par>
                        <p:par>
                          <p:cTn id="12" fill="hold" nodeType="afterGroup">
                            <p:stCondLst>
                              <p:cond delay="1000"/>
                            </p:stCondLst>
                            <p:childTnLst>
                              <p:par>
                                <p:cTn id="13" presetID="22" presetClass="exit" presetSubtype="8" fill="hold" grpId="0" nodeType="afterEffect">
                                  <p:stCondLst>
                                    <p:cond delay="0"/>
                                  </p:stCondLst>
                                  <p:childTnLst>
                                    <p:animEffect transition="out" filter="wipe(left)">
                                      <p:cBhvr>
                                        <p:cTn id="14" dur="500"/>
                                        <p:tgtEl>
                                          <p:spTgt spid="49171"/>
                                        </p:tgtEl>
                                      </p:cBhvr>
                                    </p:animEffect>
                                    <p:set>
                                      <p:cBhvr>
                                        <p:cTn id="15" dur="1" fill="hold">
                                          <p:stCondLst>
                                            <p:cond delay="499"/>
                                          </p:stCondLst>
                                        </p:cTn>
                                        <p:tgtEl>
                                          <p:spTgt spid="49171"/>
                                        </p:tgtEl>
                                        <p:attrNameLst>
                                          <p:attrName>style.visibility</p:attrName>
                                        </p:attrNameLst>
                                      </p:cBhvr>
                                      <p:to>
                                        <p:strVal val="hidden"/>
                                      </p:to>
                                    </p:se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165"/>
                                        </p:tgtEl>
                                        <p:attrNameLst>
                                          <p:attrName>style.visibility</p:attrName>
                                        </p:attrNameLst>
                                      </p:cBhvr>
                                      <p:to>
                                        <p:strVal val="visible"/>
                                      </p:to>
                                    </p:set>
                                    <p:animEffect transition="in" filter="wipe(up)">
                                      <p:cBhvr>
                                        <p:cTn id="19" dur="500"/>
                                        <p:tgtEl>
                                          <p:spTgt spid="4916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166"/>
                                        </p:tgtEl>
                                        <p:attrNameLst>
                                          <p:attrName>style.visibility</p:attrName>
                                        </p:attrNameLst>
                                      </p:cBhvr>
                                      <p:to>
                                        <p:strVal val="visible"/>
                                      </p:to>
                                    </p:set>
                                    <p:animEffect transition="in" filter="wipe(up)">
                                      <p:cBhvr>
                                        <p:cTn id="23" dur="500"/>
                                        <p:tgtEl>
                                          <p:spTgt spid="49166"/>
                                        </p:tgtEl>
                                      </p:cBhvr>
                                    </p:animEffect>
                                  </p:childTnLst>
                                </p:cTn>
                              </p:par>
                            </p:childTnLst>
                          </p:cTn>
                        </p:par>
                        <p:par>
                          <p:cTn id="24" fill="hold" nodeType="afterGroup">
                            <p:stCondLst>
                              <p:cond delay="2500"/>
                            </p:stCondLst>
                            <p:childTnLst>
                              <p:par>
                                <p:cTn id="25" presetID="22" presetClass="exit" presetSubtype="8" fill="hold" grpId="0" nodeType="afterEffect">
                                  <p:stCondLst>
                                    <p:cond delay="0"/>
                                  </p:stCondLst>
                                  <p:childTnLst>
                                    <p:animEffect transition="out" filter="wipe(left)">
                                      <p:cBhvr>
                                        <p:cTn id="26" dur="500"/>
                                        <p:tgtEl>
                                          <p:spTgt spid="49170"/>
                                        </p:tgtEl>
                                      </p:cBhvr>
                                    </p:animEffect>
                                    <p:set>
                                      <p:cBhvr>
                                        <p:cTn id="27" dur="1" fill="hold">
                                          <p:stCondLst>
                                            <p:cond delay="499"/>
                                          </p:stCondLst>
                                        </p:cTn>
                                        <p:tgtEl>
                                          <p:spTgt spid="49170"/>
                                        </p:tgtEl>
                                        <p:attrNameLst>
                                          <p:attrName>style.visibility</p:attrName>
                                        </p:attrNameLst>
                                      </p:cBhvr>
                                      <p:to>
                                        <p:strVal val="hidden"/>
                                      </p:to>
                                    </p:se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9167"/>
                                        </p:tgtEl>
                                        <p:attrNameLst>
                                          <p:attrName>style.visibility</p:attrName>
                                        </p:attrNameLst>
                                      </p:cBhvr>
                                      <p:to>
                                        <p:strVal val="visible"/>
                                      </p:to>
                                    </p:set>
                                    <p:animEffect transition="in" filter="wipe(up)">
                                      <p:cBhvr>
                                        <p:cTn id="31" dur="500"/>
                                        <p:tgtEl>
                                          <p:spTgt spid="49167"/>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9168"/>
                                        </p:tgtEl>
                                        <p:attrNameLst>
                                          <p:attrName>style.visibility</p:attrName>
                                        </p:attrNameLst>
                                      </p:cBhvr>
                                      <p:to>
                                        <p:strVal val="visible"/>
                                      </p:to>
                                    </p:set>
                                    <p:animEffect transition="in" filter="wipe(up)">
                                      <p:cBhvr>
                                        <p:cTn id="35" dur="500"/>
                                        <p:tgtEl>
                                          <p:spTgt spid="4916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mediacall" presetSubtype="0" fill="hold" nodeType="clickEffect">
                                  <p:stCondLst>
                                    <p:cond delay="0"/>
                                  </p:stCondLst>
                                  <p:childTnLst>
                                    <p:cmd type="call" cmd="playFrom(0.0)">
                                      <p:cBhvr>
                                        <p:cTn id="39" dur="2058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0" fill="hold" display="0">
                  <p:stCondLst>
                    <p:cond delay="indefinite"/>
                  </p:stCondLst>
                  <p:endCondLst>
                    <p:cond evt="onStopAudio" delay="0">
                      <p:tgtEl>
                        <p:sldTgt/>
                      </p:tgtEl>
                    </p:cond>
                  </p:endCondLst>
                </p:cTn>
                <p:tgtEl>
                  <p:spTgt spid="2"/>
                </p:tgtEl>
              </p:cMediaNode>
            </p:audio>
          </p:childTnLst>
        </p:cTn>
      </p:par>
    </p:tnLst>
    <p:bldLst>
      <p:bldP spid="49163" grpId="0" animBg="1"/>
      <p:bldP spid="49164" grpId="0" animBg="1"/>
      <p:bldP spid="49165" grpId="0" animBg="1"/>
      <p:bldP spid="49166" grpId="0" animBg="1"/>
      <p:bldP spid="49167" grpId="0" animBg="1"/>
      <p:bldP spid="49168" grpId="0" animBg="1"/>
      <p:bldP spid="49170" grpId="0" animBg="1"/>
      <p:bldP spid="491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C04F31C-1C84-4713-82AD-C99476D9E013}" type="slidenum">
              <a:rPr lang="en-GB" smtClean="0"/>
              <a:pPr eaLnBrk="1" hangingPunct="1"/>
              <a:t>7</a:t>
            </a:fld>
            <a:endParaRPr lang="en-GB"/>
          </a:p>
        </p:txBody>
      </p:sp>
      <p:sp>
        <p:nvSpPr>
          <p:cNvPr id="37891" name="Rectangle 2"/>
          <p:cNvSpPr>
            <a:spLocks noGrp="1" noChangeArrowheads="1"/>
          </p:cNvSpPr>
          <p:nvPr>
            <p:ph type="title"/>
          </p:nvPr>
        </p:nvSpPr>
        <p:spPr/>
        <p:txBody>
          <a:bodyPr/>
          <a:lstStyle/>
          <a:p>
            <a:pPr eaLnBrk="1" hangingPunct="1"/>
            <a:r>
              <a:rPr lang="en-GB">
                <a:solidFill>
                  <a:srgbClr val="FF9900"/>
                </a:solidFill>
              </a:rPr>
              <a:t>Example 1 – impulse response</a:t>
            </a:r>
          </a:p>
        </p:txBody>
      </p:sp>
      <p:sp>
        <p:nvSpPr>
          <p:cNvPr id="37892" name="Rectangle 3"/>
          <p:cNvSpPr>
            <a:spLocks noGrp="1" noChangeArrowheads="1"/>
          </p:cNvSpPr>
          <p:nvPr>
            <p:ph type="body" idx="1"/>
          </p:nvPr>
        </p:nvSpPr>
        <p:spPr>
          <a:xfrm>
            <a:off x="457200" y="1600200"/>
            <a:ext cx="8229600" cy="587375"/>
          </a:xfrm>
        </p:spPr>
        <p:txBody>
          <a:bodyPr/>
          <a:lstStyle/>
          <a:p>
            <a:pPr eaLnBrk="1" hangingPunct="1"/>
            <a:r>
              <a:rPr lang="en-GB" dirty="0">
                <a:solidFill>
                  <a:schemeClr val="accent1">
                    <a:lumMod val="75000"/>
                  </a:schemeClr>
                </a:solidFill>
              </a:rPr>
              <a:t>Hence, the impulse response is:</a:t>
            </a:r>
          </a:p>
        </p:txBody>
      </p:sp>
      <p:sp>
        <p:nvSpPr>
          <p:cNvPr id="37893" name="Rectangle 5"/>
          <p:cNvSpPr>
            <a:spLocks noChangeArrowheads="1"/>
          </p:cNvSpPr>
          <p:nvPr/>
        </p:nvSpPr>
        <p:spPr bwMode="auto">
          <a:xfrm>
            <a:off x="228600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SG"/>
          </a:p>
        </p:txBody>
      </p:sp>
      <p:sp>
        <p:nvSpPr>
          <p:cNvPr id="37894" name="Rectangle 6"/>
          <p:cNvSpPr>
            <a:spLocks noChangeArrowheads="1"/>
          </p:cNvSpPr>
          <p:nvPr/>
        </p:nvSpPr>
        <p:spPr bwMode="auto">
          <a:xfrm>
            <a:off x="1581150" y="2571750"/>
            <a:ext cx="4572000" cy="3200400"/>
          </a:xfrm>
          <a:prstGeom prst="rect">
            <a:avLst/>
          </a:prstGeom>
          <a:solidFill>
            <a:srgbClr val="FFFFFF"/>
          </a:solidFill>
          <a:ln w="19050">
            <a:solidFill>
              <a:srgbClr val="FFFFFF"/>
            </a:solidFill>
            <a:miter lim="800000"/>
            <a:headEnd/>
            <a:tailEnd/>
          </a:ln>
        </p:spPr>
        <p:txBody>
          <a:bodyPr/>
          <a:lstStyle/>
          <a:p>
            <a:endParaRPr lang="en-SG"/>
          </a:p>
        </p:txBody>
      </p:sp>
      <p:sp>
        <p:nvSpPr>
          <p:cNvPr id="37895" name="Rectangle 7"/>
          <p:cNvSpPr>
            <a:spLocks noChangeArrowheads="1"/>
          </p:cNvSpPr>
          <p:nvPr/>
        </p:nvSpPr>
        <p:spPr bwMode="auto">
          <a:xfrm>
            <a:off x="2362200" y="3276600"/>
            <a:ext cx="3524250" cy="1809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37896" name="Rectangle 8"/>
          <p:cNvSpPr>
            <a:spLocks noChangeArrowheads="1"/>
          </p:cNvSpPr>
          <p:nvPr/>
        </p:nvSpPr>
        <p:spPr bwMode="auto">
          <a:xfrm>
            <a:off x="2362200" y="3276600"/>
            <a:ext cx="3524250" cy="1809750"/>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897" name="Line 9"/>
          <p:cNvSpPr>
            <a:spLocks noChangeShapeType="1"/>
          </p:cNvSpPr>
          <p:nvPr/>
        </p:nvSpPr>
        <p:spPr bwMode="auto">
          <a:xfrm>
            <a:off x="2362200" y="3276600"/>
            <a:ext cx="3524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898" name="Line 10"/>
          <p:cNvSpPr>
            <a:spLocks noChangeShapeType="1"/>
          </p:cNvSpPr>
          <p:nvPr/>
        </p:nvSpPr>
        <p:spPr bwMode="auto">
          <a:xfrm>
            <a:off x="2362200" y="5086350"/>
            <a:ext cx="3524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899" name="Line 11"/>
          <p:cNvSpPr>
            <a:spLocks noChangeShapeType="1"/>
          </p:cNvSpPr>
          <p:nvPr/>
        </p:nvSpPr>
        <p:spPr bwMode="auto">
          <a:xfrm flipV="1">
            <a:off x="5886450" y="3276600"/>
            <a:ext cx="1588" cy="180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0" name="Line 12"/>
          <p:cNvSpPr>
            <a:spLocks noChangeShapeType="1"/>
          </p:cNvSpPr>
          <p:nvPr/>
        </p:nvSpPr>
        <p:spPr bwMode="auto">
          <a:xfrm flipV="1">
            <a:off x="2362200" y="3276600"/>
            <a:ext cx="1588" cy="180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1" name="Line 13"/>
          <p:cNvSpPr>
            <a:spLocks noChangeShapeType="1"/>
          </p:cNvSpPr>
          <p:nvPr/>
        </p:nvSpPr>
        <p:spPr bwMode="auto">
          <a:xfrm>
            <a:off x="2362200" y="5086350"/>
            <a:ext cx="3524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2" name="Line 14"/>
          <p:cNvSpPr>
            <a:spLocks noChangeShapeType="1"/>
          </p:cNvSpPr>
          <p:nvPr/>
        </p:nvSpPr>
        <p:spPr bwMode="auto">
          <a:xfrm flipV="1">
            <a:off x="2362200" y="3276600"/>
            <a:ext cx="1588" cy="180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3" name="Line 15"/>
          <p:cNvSpPr>
            <a:spLocks noChangeShapeType="1"/>
          </p:cNvSpPr>
          <p:nvPr/>
        </p:nvSpPr>
        <p:spPr bwMode="auto">
          <a:xfrm flipV="1">
            <a:off x="236220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4" name="Line 16"/>
          <p:cNvSpPr>
            <a:spLocks noChangeShapeType="1"/>
          </p:cNvSpPr>
          <p:nvPr/>
        </p:nvSpPr>
        <p:spPr bwMode="auto">
          <a:xfrm>
            <a:off x="236220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5" name="Rectangle 17"/>
          <p:cNvSpPr>
            <a:spLocks noChangeArrowheads="1"/>
          </p:cNvSpPr>
          <p:nvPr/>
        </p:nvSpPr>
        <p:spPr bwMode="auto">
          <a:xfrm>
            <a:off x="2209800" y="5162550"/>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-1</a:t>
            </a:r>
            <a:endParaRPr lang="en-GB" sz="2400">
              <a:latin typeface="Times New Roman" pitchFamily="18" charset="0"/>
            </a:endParaRPr>
          </a:p>
        </p:txBody>
      </p:sp>
      <p:sp>
        <p:nvSpPr>
          <p:cNvPr id="37906" name="Line 18"/>
          <p:cNvSpPr>
            <a:spLocks noChangeShapeType="1"/>
          </p:cNvSpPr>
          <p:nvPr/>
        </p:nvSpPr>
        <p:spPr bwMode="auto">
          <a:xfrm flipV="1">
            <a:off x="295275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7" name="Line 19"/>
          <p:cNvSpPr>
            <a:spLocks noChangeShapeType="1"/>
          </p:cNvSpPr>
          <p:nvPr/>
        </p:nvSpPr>
        <p:spPr bwMode="auto">
          <a:xfrm>
            <a:off x="295275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08" name="Rectangle 20"/>
          <p:cNvSpPr>
            <a:spLocks noChangeArrowheads="1"/>
          </p:cNvSpPr>
          <p:nvPr/>
        </p:nvSpPr>
        <p:spPr bwMode="auto">
          <a:xfrm>
            <a:off x="289560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0</a:t>
            </a:r>
            <a:endParaRPr lang="en-GB" sz="2400">
              <a:latin typeface="Times New Roman" pitchFamily="18" charset="0"/>
            </a:endParaRPr>
          </a:p>
        </p:txBody>
      </p:sp>
      <p:sp>
        <p:nvSpPr>
          <p:cNvPr id="37909" name="Line 21"/>
          <p:cNvSpPr>
            <a:spLocks noChangeShapeType="1"/>
          </p:cNvSpPr>
          <p:nvPr/>
        </p:nvSpPr>
        <p:spPr bwMode="auto">
          <a:xfrm flipV="1">
            <a:off x="354330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0" name="Line 22"/>
          <p:cNvSpPr>
            <a:spLocks noChangeShapeType="1"/>
          </p:cNvSpPr>
          <p:nvPr/>
        </p:nvSpPr>
        <p:spPr bwMode="auto">
          <a:xfrm>
            <a:off x="354330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1" name="Rectangle 23"/>
          <p:cNvSpPr>
            <a:spLocks noChangeArrowheads="1"/>
          </p:cNvSpPr>
          <p:nvPr/>
        </p:nvSpPr>
        <p:spPr bwMode="auto">
          <a:xfrm>
            <a:off x="348615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1</a:t>
            </a:r>
            <a:endParaRPr lang="en-GB" sz="2400">
              <a:latin typeface="Times New Roman" pitchFamily="18" charset="0"/>
            </a:endParaRPr>
          </a:p>
        </p:txBody>
      </p:sp>
      <p:sp>
        <p:nvSpPr>
          <p:cNvPr id="37912" name="Line 24"/>
          <p:cNvSpPr>
            <a:spLocks noChangeShapeType="1"/>
          </p:cNvSpPr>
          <p:nvPr/>
        </p:nvSpPr>
        <p:spPr bwMode="auto">
          <a:xfrm flipV="1">
            <a:off x="413385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3" name="Line 25"/>
          <p:cNvSpPr>
            <a:spLocks noChangeShapeType="1"/>
          </p:cNvSpPr>
          <p:nvPr/>
        </p:nvSpPr>
        <p:spPr bwMode="auto">
          <a:xfrm>
            <a:off x="413385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4" name="Rectangle 26"/>
          <p:cNvSpPr>
            <a:spLocks noChangeArrowheads="1"/>
          </p:cNvSpPr>
          <p:nvPr/>
        </p:nvSpPr>
        <p:spPr bwMode="auto">
          <a:xfrm>
            <a:off x="407670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2</a:t>
            </a:r>
            <a:endParaRPr lang="en-GB" sz="2400">
              <a:latin typeface="Times New Roman" pitchFamily="18" charset="0"/>
            </a:endParaRPr>
          </a:p>
        </p:txBody>
      </p:sp>
      <p:sp>
        <p:nvSpPr>
          <p:cNvPr id="37915" name="Line 27"/>
          <p:cNvSpPr>
            <a:spLocks noChangeShapeType="1"/>
          </p:cNvSpPr>
          <p:nvPr/>
        </p:nvSpPr>
        <p:spPr bwMode="auto">
          <a:xfrm flipV="1">
            <a:off x="470535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6" name="Line 28"/>
          <p:cNvSpPr>
            <a:spLocks noChangeShapeType="1"/>
          </p:cNvSpPr>
          <p:nvPr/>
        </p:nvSpPr>
        <p:spPr bwMode="auto">
          <a:xfrm>
            <a:off x="470535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7" name="Rectangle 29"/>
          <p:cNvSpPr>
            <a:spLocks noChangeArrowheads="1"/>
          </p:cNvSpPr>
          <p:nvPr/>
        </p:nvSpPr>
        <p:spPr bwMode="auto">
          <a:xfrm>
            <a:off x="464820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3</a:t>
            </a:r>
            <a:endParaRPr lang="en-GB" sz="2400">
              <a:latin typeface="Times New Roman" pitchFamily="18" charset="0"/>
            </a:endParaRPr>
          </a:p>
        </p:txBody>
      </p:sp>
      <p:sp>
        <p:nvSpPr>
          <p:cNvPr id="37918" name="Line 30"/>
          <p:cNvSpPr>
            <a:spLocks noChangeShapeType="1"/>
          </p:cNvSpPr>
          <p:nvPr/>
        </p:nvSpPr>
        <p:spPr bwMode="auto">
          <a:xfrm flipV="1">
            <a:off x="529590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19" name="Line 31"/>
          <p:cNvSpPr>
            <a:spLocks noChangeShapeType="1"/>
          </p:cNvSpPr>
          <p:nvPr/>
        </p:nvSpPr>
        <p:spPr bwMode="auto">
          <a:xfrm>
            <a:off x="529590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0" name="Rectangle 32"/>
          <p:cNvSpPr>
            <a:spLocks noChangeArrowheads="1"/>
          </p:cNvSpPr>
          <p:nvPr/>
        </p:nvSpPr>
        <p:spPr bwMode="auto">
          <a:xfrm>
            <a:off x="523875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4</a:t>
            </a:r>
            <a:endParaRPr lang="en-GB" sz="2400">
              <a:latin typeface="Times New Roman" pitchFamily="18" charset="0"/>
            </a:endParaRPr>
          </a:p>
        </p:txBody>
      </p:sp>
      <p:sp>
        <p:nvSpPr>
          <p:cNvPr id="37921" name="Line 33"/>
          <p:cNvSpPr>
            <a:spLocks noChangeShapeType="1"/>
          </p:cNvSpPr>
          <p:nvPr/>
        </p:nvSpPr>
        <p:spPr bwMode="auto">
          <a:xfrm flipV="1">
            <a:off x="588645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2" name="Line 34"/>
          <p:cNvSpPr>
            <a:spLocks noChangeShapeType="1"/>
          </p:cNvSpPr>
          <p:nvPr/>
        </p:nvSpPr>
        <p:spPr bwMode="auto">
          <a:xfrm>
            <a:off x="5886450" y="327660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3" name="Rectangle 35"/>
          <p:cNvSpPr>
            <a:spLocks noChangeArrowheads="1"/>
          </p:cNvSpPr>
          <p:nvPr/>
        </p:nvSpPr>
        <p:spPr bwMode="auto">
          <a:xfrm>
            <a:off x="5829300" y="51625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5</a:t>
            </a:r>
            <a:endParaRPr lang="en-GB" sz="2400">
              <a:latin typeface="Times New Roman" pitchFamily="18" charset="0"/>
            </a:endParaRPr>
          </a:p>
        </p:txBody>
      </p:sp>
      <p:sp>
        <p:nvSpPr>
          <p:cNvPr id="37924" name="Line 36"/>
          <p:cNvSpPr>
            <a:spLocks noChangeShapeType="1"/>
          </p:cNvSpPr>
          <p:nvPr/>
        </p:nvSpPr>
        <p:spPr bwMode="auto">
          <a:xfrm>
            <a:off x="2362200" y="508635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5" name="Line 37"/>
          <p:cNvSpPr>
            <a:spLocks noChangeShapeType="1"/>
          </p:cNvSpPr>
          <p:nvPr/>
        </p:nvSpPr>
        <p:spPr bwMode="auto">
          <a:xfrm flipH="1">
            <a:off x="5848350" y="508635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6" name="Rectangle 38"/>
          <p:cNvSpPr>
            <a:spLocks noChangeArrowheads="1"/>
          </p:cNvSpPr>
          <p:nvPr/>
        </p:nvSpPr>
        <p:spPr bwMode="auto">
          <a:xfrm>
            <a:off x="2152650" y="49339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0</a:t>
            </a:r>
            <a:endParaRPr lang="en-GB" sz="2400">
              <a:latin typeface="Times New Roman" pitchFamily="18" charset="0"/>
            </a:endParaRPr>
          </a:p>
        </p:txBody>
      </p:sp>
      <p:sp>
        <p:nvSpPr>
          <p:cNvPr id="37927" name="Line 39"/>
          <p:cNvSpPr>
            <a:spLocks noChangeShapeType="1"/>
          </p:cNvSpPr>
          <p:nvPr/>
        </p:nvSpPr>
        <p:spPr bwMode="auto">
          <a:xfrm>
            <a:off x="2362200" y="447675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8" name="Line 40"/>
          <p:cNvSpPr>
            <a:spLocks noChangeShapeType="1"/>
          </p:cNvSpPr>
          <p:nvPr/>
        </p:nvSpPr>
        <p:spPr bwMode="auto">
          <a:xfrm flipH="1">
            <a:off x="5848350" y="447675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29" name="Rectangle 41"/>
          <p:cNvSpPr>
            <a:spLocks noChangeArrowheads="1"/>
          </p:cNvSpPr>
          <p:nvPr/>
        </p:nvSpPr>
        <p:spPr bwMode="auto">
          <a:xfrm>
            <a:off x="1943100" y="4324350"/>
            <a:ext cx="438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0.5</a:t>
            </a:r>
            <a:endParaRPr lang="en-GB" sz="2400">
              <a:latin typeface="Times New Roman" pitchFamily="18" charset="0"/>
            </a:endParaRPr>
          </a:p>
        </p:txBody>
      </p:sp>
      <p:sp>
        <p:nvSpPr>
          <p:cNvPr id="37930" name="Line 42"/>
          <p:cNvSpPr>
            <a:spLocks noChangeShapeType="1"/>
          </p:cNvSpPr>
          <p:nvPr/>
        </p:nvSpPr>
        <p:spPr bwMode="auto">
          <a:xfrm>
            <a:off x="2362200" y="388620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1" name="Line 43"/>
          <p:cNvSpPr>
            <a:spLocks noChangeShapeType="1"/>
          </p:cNvSpPr>
          <p:nvPr/>
        </p:nvSpPr>
        <p:spPr bwMode="auto">
          <a:xfrm flipH="1">
            <a:off x="5848350" y="388620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2" name="Rectangle 44"/>
          <p:cNvSpPr>
            <a:spLocks noChangeArrowheads="1"/>
          </p:cNvSpPr>
          <p:nvPr/>
        </p:nvSpPr>
        <p:spPr bwMode="auto">
          <a:xfrm>
            <a:off x="2152650" y="373380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1</a:t>
            </a:r>
            <a:endParaRPr lang="en-GB" sz="2400">
              <a:latin typeface="Times New Roman" pitchFamily="18" charset="0"/>
            </a:endParaRPr>
          </a:p>
        </p:txBody>
      </p:sp>
      <p:sp>
        <p:nvSpPr>
          <p:cNvPr id="37933" name="Line 45"/>
          <p:cNvSpPr>
            <a:spLocks noChangeShapeType="1"/>
          </p:cNvSpPr>
          <p:nvPr/>
        </p:nvSpPr>
        <p:spPr bwMode="auto">
          <a:xfrm>
            <a:off x="2362200" y="327660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4" name="Line 46"/>
          <p:cNvSpPr>
            <a:spLocks noChangeShapeType="1"/>
          </p:cNvSpPr>
          <p:nvPr/>
        </p:nvSpPr>
        <p:spPr bwMode="auto">
          <a:xfrm flipH="1">
            <a:off x="5848350" y="3276600"/>
            <a:ext cx="381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5" name="Rectangle 47"/>
          <p:cNvSpPr>
            <a:spLocks noChangeArrowheads="1"/>
          </p:cNvSpPr>
          <p:nvPr/>
        </p:nvSpPr>
        <p:spPr bwMode="auto">
          <a:xfrm>
            <a:off x="1943100" y="3124200"/>
            <a:ext cx="438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1.5</a:t>
            </a:r>
            <a:endParaRPr lang="en-GB" sz="2400">
              <a:latin typeface="Times New Roman" pitchFamily="18" charset="0"/>
            </a:endParaRPr>
          </a:p>
        </p:txBody>
      </p:sp>
      <p:sp>
        <p:nvSpPr>
          <p:cNvPr id="37936" name="Line 48"/>
          <p:cNvSpPr>
            <a:spLocks noChangeShapeType="1"/>
          </p:cNvSpPr>
          <p:nvPr/>
        </p:nvSpPr>
        <p:spPr bwMode="auto">
          <a:xfrm>
            <a:off x="2362200" y="3276600"/>
            <a:ext cx="3524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7" name="Line 49"/>
          <p:cNvSpPr>
            <a:spLocks noChangeShapeType="1"/>
          </p:cNvSpPr>
          <p:nvPr/>
        </p:nvSpPr>
        <p:spPr bwMode="auto">
          <a:xfrm>
            <a:off x="2362200" y="5086350"/>
            <a:ext cx="352425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8" name="Line 50"/>
          <p:cNvSpPr>
            <a:spLocks noChangeShapeType="1"/>
          </p:cNvSpPr>
          <p:nvPr/>
        </p:nvSpPr>
        <p:spPr bwMode="auto">
          <a:xfrm flipV="1">
            <a:off x="5886450" y="3276600"/>
            <a:ext cx="1588" cy="180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39" name="Line 51"/>
          <p:cNvSpPr>
            <a:spLocks noChangeShapeType="1"/>
          </p:cNvSpPr>
          <p:nvPr/>
        </p:nvSpPr>
        <p:spPr bwMode="auto">
          <a:xfrm flipV="1">
            <a:off x="2362200" y="3276600"/>
            <a:ext cx="1588" cy="18097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40" name="Oval 52"/>
          <p:cNvSpPr>
            <a:spLocks noChangeArrowheads="1"/>
          </p:cNvSpPr>
          <p:nvPr/>
        </p:nvSpPr>
        <p:spPr bwMode="auto">
          <a:xfrm>
            <a:off x="2324100" y="50482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1" name="Oval 53"/>
          <p:cNvSpPr>
            <a:spLocks noChangeArrowheads="1"/>
          </p:cNvSpPr>
          <p:nvPr/>
        </p:nvSpPr>
        <p:spPr bwMode="auto">
          <a:xfrm>
            <a:off x="2914650" y="384810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2" name="Oval 54"/>
          <p:cNvSpPr>
            <a:spLocks noChangeArrowheads="1"/>
          </p:cNvSpPr>
          <p:nvPr/>
        </p:nvSpPr>
        <p:spPr bwMode="auto">
          <a:xfrm>
            <a:off x="3505200" y="44386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3" name="Oval 55"/>
          <p:cNvSpPr>
            <a:spLocks noChangeArrowheads="1"/>
          </p:cNvSpPr>
          <p:nvPr/>
        </p:nvSpPr>
        <p:spPr bwMode="auto">
          <a:xfrm>
            <a:off x="4095750" y="47434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4" name="Oval 56"/>
          <p:cNvSpPr>
            <a:spLocks noChangeArrowheads="1"/>
          </p:cNvSpPr>
          <p:nvPr/>
        </p:nvSpPr>
        <p:spPr bwMode="auto">
          <a:xfrm>
            <a:off x="4667250" y="48958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5" name="Oval 57"/>
          <p:cNvSpPr>
            <a:spLocks noChangeArrowheads="1"/>
          </p:cNvSpPr>
          <p:nvPr/>
        </p:nvSpPr>
        <p:spPr bwMode="auto">
          <a:xfrm>
            <a:off x="5257800" y="49720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6" name="Oval 58"/>
          <p:cNvSpPr>
            <a:spLocks noChangeArrowheads="1"/>
          </p:cNvSpPr>
          <p:nvPr/>
        </p:nvSpPr>
        <p:spPr bwMode="auto">
          <a:xfrm>
            <a:off x="5848350" y="5010150"/>
            <a:ext cx="57150" cy="57150"/>
          </a:xfrm>
          <a:prstGeom prst="ellipse">
            <a:avLst/>
          </a:pr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37947" name="Line 59"/>
          <p:cNvSpPr>
            <a:spLocks noChangeShapeType="1"/>
          </p:cNvSpPr>
          <p:nvPr/>
        </p:nvSpPr>
        <p:spPr bwMode="auto">
          <a:xfrm>
            <a:off x="2362200" y="5086350"/>
            <a:ext cx="1588"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48" name="Line 60"/>
          <p:cNvSpPr>
            <a:spLocks noChangeShapeType="1"/>
          </p:cNvSpPr>
          <p:nvPr/>
        </p:nvSpPr>
        <p:spPr bwMode="auto">
          <a:xfrm flipV="1">
            <a:off x="2952750" y="3886200"/>
            <a:ext cx="1588" cy="1200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49" name="Line 61"/>
          <p:cNvSpPr>
            <a:spLocks noChangeShapeType="1"/>
          </p:cNvSpPr>
          <p:nvPr/>
        </p:nvSpPr>
        <p:spPr bwMode="auto">
          <a:xfrm flipV="1">
            <a:off x="3543300" y="4476750"/>
            <a:ext cx="1588" cy="609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50" name="Line 62"/>
          <p:cNvSpPr>
            <a:spLocks noChangeShapeType="1"/>
          </p:cNvSpPr>
          <p:nvPr/>
        </p:nvSpPr>
        <p:spPr bwMode="auto">
          <a:xfrm flipV="1">
            <a:off x="4133850" y="4781550"/>
            <a:ext cx="1588" cy="304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51" name="Line 63"/>
          <p:cNvSpPr>
            <a:spLocks noChangeShapeType="1"/>
          </p:cNvSpPr>
          <p:nvPr/>
        </p:nvSpPr>
        <p:spPr bwMode="auto">
          <a:xfrm flipV="1">
            <a:off x="4705350" y="4933950"/>
            <a:ext cx="1588" cy="1524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52" name="Line 64"/>
          <p:cNvSpPr>
            <a:spLocks noChangeShapeType="1"/>
          </p:cNvSpPr>
          <p:nvPr/>
        </p:nvSpPr>
        <p:spPr bwMode="auto">
          <a:xfrm flipV="1">
            <a:off x="5295900" y="5010150"/>
            <a:ext cx="1588" cy="76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53" name="Line 65"/>
          <p:cNvSpPr>
            <a:spLocks noChangeShapeType="1"/>
          </p:cNvSpPr>
          <p:nvPr/>
        </p:nvSpPr>
        <p:spPr bwMode="auto">
          <a:xfrm flipV="1">
            <a:off x="5886450" y="5048250"/>
            <a:ext cx="1588" cy="381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SG"/>
          </a:p>
        </p:txBody>
      </p:sp>
      <p:sp>
        <p:nvSpPr>
          <p:cNvPr id="37954" name="Rectangle 66"/>
          <p:cNvSpPr>
            <a:spLocks noChangeArrowheads="1"/>
          </p:cNvSpPr>
          <p:nvPr/>
        </p:nvSpPr>
        <p:spPr bwMode="auto">
          <a:xfrm>
            <a:off x="4038600" y="5505450"/>
            <a:ext cx="247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n</a:t>
            </a:r>
            <a:endParaRPr lang="en-GB" sz="2400">
              <a:latin typeface="Times New Roman" pitchFamily="18" charset="0"/>
            </a:endParaRPr>
          </a:p>
        </p:txBody>
      </p:sp>
      <p:sp>
        <p:nvSpPr>
          <p:cNvPr id="37955" name="Rectangle 67"/>
          <p:cNvSpPr>
            <a:spLocks noChangeArrowheads="1"/>
          </p:cNvSpPr>
          <p:nvPr/>
        </p:nvSpPr>
        <p:spPr bwMode="auto">
          <a:xfrm rot="-5400000">
            <a:off x="1474788" y="3970338"/>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h(n)</a:t>
            </a:r>
            <a:endParaRPr lang="en-GB" sz="2400">
              <a:latin typeface="Times New Roman" pitchFamily="18" charset="0"/>
            </a:endParaRPr>
          </a:p>
        </p:txBody>
      </p:sp>
      <p:sp>
        <p:nvSpPr>
          <p:cNvPr id="37956" name="Rectangle 68"/>
          <p:cNvSpPr>
            <a:spLocks noChangeArrowheads="1"/>
          </p:cNvSpPr>
          <p:nvPr/>
        </p:nvSpPr>
        <p:spPr bwMode="auto">
          <a:xfrm>
            <a:off x="3162300" y="283845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100">
                <a:solidFill>
                  <a:srgbClr val="000000"/>
                </a:solidFill>
                <a:latin typeface="times" charset="0"/>
              </a:rPr>
              <a:t>Impulse response</a:t>
            </a:r>
            <a:endParaRPr lang="en-GB" sz="2400">
              <a:latin typeface="Times New Roman" pitchFamily="18" charset="0"/>
            </a:endParaRPr>
          </a:p>
        </p:txBody>
      </p:sp>
      <p:sp>
        <p:nvSpPr>
          <p:cNvPr id="2" name="TextBox 1"/>
          <p:cNvSpPr txBox="1"/>
          <p:nvPr/>
        </p:nvSpPr>
        <p:spPr>
          <a:xfrm>
            <a:off x="599631" y="5927071"/>
            <a:ext cx="3506088" cy="369332"/>
          </a:xfrm>
          <a:prstGeom prst="rect">
            <a:avLst/>
          </a:prstGeom>
          <a:noFill/>
        </p:spPr>
        <p:txBody>
          <a:bodyPr wrap="none" rtlCol="0">
            <a:spAutoFit/>
          </a:bodyPr>
          <a:lstStyle/>
          <a:p>
            <a:r>
              <a:rPr lang="en-SG" dirty="0"/>
              <a:t>y(n) = h(n)={1,0.5,0.25,0.125,…}</a:t>
            </a:r>
          </a:p>
        </p:txBody>
      </p:sp>
      <p:pic>
        <p:nvPicPr>
          <p:cNvPr id="3" name="59296110">
            <a:hlinkClick r:id="" action="ppaction://media"/>
            <a:extLst>
              <a:ext uri="{FF2B5EF4-FFF2-40B4-BE49-F238E27FC236}">
                <a16:creationId xmlns:a16="http://schemas.microsoft.com/office/drawing/2014/main" id="{9E6395F6-873B-4C99-8D7D-7E246E464538}"/>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448675" y="6048375"/>
            <a:ext cx="487363" cy="487363"/>
          </a:xfrm>
          <a:prstGeom prst="rect">
            <a:avLst/>
          </a:prstGeom>
        </p:spPr>
      </p:pic>
      <p:sp>
        <p:nvSpPr>
          <p:cNvPr id="4" name="Footer Placeholder 3"/>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8357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6F579A9-FA8B-4338-B355-130DE3DF5B28}" type="slidenum">
              <a:rPr lang="en-GB" smtClean="0"/>
              <a:pPr eaLnBrk="1" hangingPunct="1"/>
              <a:t>8</a:t>
            </a:fld>
            <a:endParaRPr lang="en-GB"/>
          </a:p>
        </p:txBody>
      </p:sp>
      <p:sp>
        <p:nvSpPr>
          <p:cNvPr id="38915" name="Rectangle 2"/>
          <p:cNvSpPr>
            <a:spLocks noGrp="1" noChangeArrowheads="1"/>
          </p:cNvSpPr>
          <p:nvPr>
            <p:ph type="title"/>
          </p:nvPr>
        </p:nvSpPr>
        <p:spPr>
          <a:xfrm>
            <a:off x="467544" y="476672"/>
            <a:ext cx="8229600" cy="615950"/>
          </a:xfrm>
        </p:spPr>
        <p:txBody>
          <a:bodyPr/>
          <a:lstStyle/>
          <a:p>
            <a:pPr eaLnBrk="1" hangingPunct="1"/>
            <a:r>
              <a:rPr lang="en-GB" dirty="0">
                <a:solidFill>
                  <a:srgbClr val="FF9900"/>
                </a:solidFill>
              </a:rPr>
              <a:t>Discrete linear convolution</a:t>
            </a:r>
          </a:p>
        </p:txBody>
      </p:sp>
      <p:sp>
        <p:nvSpPr>
          <p:cNvPr id="38916" name="Rectangle 3"/>
          <p:cNvSpPr>
            <a:spLocks noGrp="1" noChangeArrowheads="1"/>
          </p:cNvSpPr>
          <p:nvPr>
            <p:ph type="body" idx="1"/>
          </p:nvPr>
        </p:nvSpPr>
        <p:spPr>
          <a:xfrm>
            <a:off x="539552" y="3717032"/>
            <a:ext cx="8229600" cy="1727200"/>
          </a:xfrm>
          <a:solidFill>
            <a:schemeClr val="accent4">
              <a:lumMod val="60000"/>
              <a:lumOff val="40000"/>
            </a:schemeClr>
          </a:solidFill>
        </p:spPr>
        <p:txBody>
          <a:bodyPr/>
          <a:lstStyle/>
          <a:p>
            <a:pPr eaLnBrk="1" hangingPunct="1"/>
            <a:r>
              <a:rPr lang="en-GB" sz="2800" dirty="0">
                <a:cs typeface="Times New Roman" pitchFamily="18" charset="0"/>
              </a:rPr>
              <a:t>In many applications, the output is calculated using the input and the impulse response of the system.</a:t>
            </a:r>
            <a:r>
              <a:rPr lang="en-GB" sz="2800" dirty="0"/>
              <a:t> </a:t>
            </a:r>
          </a:p>
          <a:p>
            <a:pPr eaLnBrk="1" hangingPunct="1"/>
            <a:endParaRPr lang="en-GB" sz="2800" dirty="0"/>
          </a:p>
        </p:txBody>
      </p:sp>
      <p:sp>
        <p:nvSpPr>
          <p:cNvPr id="38917" name="Text Box 4"/>
          <p:cNvSpPr txBox="1">
            <a:spLocks noChangeArrowheads="1"/>
          </p:cNvSpPr>
          <p:nvPr/>
        </p:nvSpPr>
        <p:spPr bwMode="auto">
          <a:xfrm>
            <a:off x="3581400" y="2362200"/>
            <a:ext cx="1219200" cy="739775"/>
          </a:xfrm>
          <a:prstGeom prst="rect">
            <a:avLst/>
          </a:prstGeom>
          <a:noFill/>
          <a:ln w="38100">
            <a:solidFill>
              <a:schemeClr val="accent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sz="2000">
                <a:solidFill>
                  <a:srgbClr val="FF9900"/>
                </a:solidFill>
              </a:rPr>
              <a:t>System</a:t>
            </a:r>
          </a:p>
          <a:p>
            <a:pPr algn="ctr" eaLnBrk="1" hangingPunct="1"/>
            <a:r>
              <a:rPr lang="en-GB" sz="2000">
                <a:solidFill>
                  <a:srgbClr val="FF9900"/>
                </a:solidFill>
              </a:rPr>
              <a:t>h(n)</a:t>
            </a:r>
          </a:p>
        </p:txBody>
      </p:sp>
      <p:sp>
        <p:nvSpPr>
          <p:cNvPr id="38918" name="Line 5"/>
          <p:cNvSpPr>
            <a:spLocks noChangeShapeType="1"/>
          </p:cNvSpPr>
          <p:nvPr/>
        </p:nvSpPr>
        <p:spPr bwMode="auto">
          <a:xfrm>
            <a:off x="2819400" y="2743200"/>
            <a:ext cx="762000" cy="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8919" name="Line 6"/>
          <p:cNvSpPr>
            <a:spLocks noChangeShapeType="1"/>
          </p:cNvSpPr>
          <p:nvPr/>
        </p:nvSpPr>
        <p:spPr bwMode="auto">
          <a:xfrm>
            <a:off x="4800600" y="2743200"/>
            <a:ext cx="838200" cy="0"/>
          </a:xfrm>
          <a:prstGeom prst="line">
            <a:avLst/>
          </a:prstGeom>
          <a:noFill/>
          <a:ln w="38100">
            <a:solidFill>
              <a:schemeClr val="accent2">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SG"/>
          </a:p>
        </p:txBody>
      </p:sp>
      <p:sp>
        <p:nvSpPr>
          <p:cNvPr id="38920" name="Text Box 7"/>
          <p:cNvSpPr txBox="1">
            <a:spLocks noChangeArrowheads="1"/>
          </p:cNvSpPr>
          <p:nvPr/>
        </p:nvSpPr>
        <p:spPr bwMode="auto">
          <a:xfrm>
            <a:off x="1908175" y="2565400"/>
            <a:ext cx="762000" cy="396875"/>
          </a:xfrm>
          <a:prstGeom prst="rect">
            <a:avLst/>
          </a:prstGeom>
          <a:noFill/>
          <a:ln w="38100">
            <a:solidFill>
              <a:schemeClr val="accent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dirty="0">
                <a:solidFill>
                  <a:srgbClr val="FF9900"/>
                </a:solidFill>
              </a:rPr>
              <a:t>x(n)</a:t>
            </a:r>
          </a:p>
        </p:txBody>
      </p:sp>
      <p:sp>
        <p:nvSpPr>
          <p:cNvPr id="38921" name="Text Box 8"/>
          <p:cNvSpPr txBox="1">
            <a:spLocks noChangeArrowheads="1"/>
          </p:cNvSpPr>
          <p:nvPr/>
        </p:nvSpPr>
        <p:spPr bwMode="auto">
          <a:xfrm>
            <a:off x="5867400" y="2565400"/>
            <a:ext cx="762000" cy="396875"/>
          </a:xfrm>
          <a:prstGeom prst="rect">
            <a:avLst/>
          </a:prstGeom>
          <a:noFill/>
          <a:ln w="38100">
            <a:solidFill>
              <a:schemeClr val="accent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GB" sz="2000">
                <a:solidFill>
                  <a:srgbClr val="FF9900"/>
                </a:solidFill>
              </a:rPr>
              <a:t>y(n)</a:t>
            </a:r>
          </a:p>
        </p:txBody>
      </p:sp>
      <p:pic>
        <p:nvPicPr>
          <p:cNvPr id="2" name="59296116">
            <a:hlinkClick r:id="" action="ppaction://media"/>
            <a:extLst>
              <a:ext uri="{FF2B5EF4-FFF2-40B4-BE49-F238E27FC236}">
                <a16:creationId xmlns:a16="http://schemas.microsoft.com/office/drawing/2014/main" id="{01C4A27D-7F83-471F-B34B-EED4FF672738}"/>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8169275" y="61118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1"/>
    </p:custDataLst>
    <p:extLst>
      <p:ext uri="{BB962C8B-B14F-4D97-AF65-F5344CB8AC3E}">
        <p14:creationId xmlns:p14="http://schemas.microsoft.com/office/powerpoint/2010/main" val="14198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normAutofit fontScale="85000" lnSpcReduction="20000"/>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CBF1796-F4BC-4041-A75E-9E40E2149AA0}" type="slidenum">
              <a:rPr lang="en-GB" smtClean="0"/>
              <a:pPr eaLnBrk="1" hangingPunct="1"/>
              <a:t>9</a:t>
            </a:fld>
            <a:endParaRPr lang="en-GB"/>
          </a:p>
        </p:txBody>
      </p:sp>
      <p:sp>
        <p:nvSpPr>
          <p:cNvPr id="39939" name="Rectangle 2"/>
          <p:cNvSpPr>
            <a:spLocks noGrp="1" noChangeArrowheads="1"/>
          </p:cNvSpPr>
          <p:nvPr>
            <p:ph type="title"/>
          </p:nvPr>
        </p:nvSpPr>
        <p:spPr>
          <a:xfrm>
            <a:off x="395536" y="404664"/>
            <a:ext cx="8229600" cy="615950"/>
          </a:xfrm>
        </p:spPr>
        <p:txBody>
          <a:bodyPr/>
          <a:lstStyle/>
          <a:p>
            <a:pPr eaLnBrk="1" hangingPunct="1"/>
            <a:r>
              <a:rPr lang="en-GB" dirty="0">
                <a:solidFill>
                  <a:srgbClr val="FF9900"/>
                </a:solidFill>
              </a:rPr>
              <a:t>Discrete linear convolution</a:t>
            </a:r>
          </a:p>
        </p:txBody>
      </p:sp>
      <p:sp>
        <p:nvSpPr>
          <p:cNvPr id="39940" name="Rectangle 3"/>
          <p:cNvSpPr>
            <a:spLocks noGrp="1" noChangeArrowheads="1"/>
          </p:cNvSpPr>
          <p:nvPr>
            <p:ph type="body" idx="1"/>
          </p:nvPr>
        </p:nvSpPr>
        <p:spPr>
          <a:extLst>
            <a:ext uri="{909E8E84-426E-40DD-AFC4-6F175D3DCCD1}">
              <a14:hiddenFill xmlns:a14="http://schemas.microsoft.com/office/drawing/2010/main">
                <a:solidFill>
                  <a:srgbClr val="FF9900"/>
                </a:solidFill>
              </a14:hiddenFill>
            </a:ext>
          </a:extLst>
        </p:spPr>
        <p:txBody>
          <a:bodyPr/>
          <a:lstStyle/>
          <a:p>
            <a:pPr eaLnBrk="1" hangingPunct="1"/>
            <a:r>
              <a:rPr lang="en-GB" dirty="0">
                <a:solidFill>
                  <a:schemeClr val="accent1">
                    <a:lumMod val="75000"/>
                  </a:schemeClr>
                </a:solidFill>
              </a:rPr>
              <a:t>The input/output relationship is given by:</a:t>
            </a:r>
          </a:p>
          <a:p>
            <a:pPr eaLnBrk="1" hangingPunct="1">
              <a:buFontTx/>
              <a:buNone/>
            </a:pPr>
            <a:endParaRPr lang="en-GB" dirty="0">
              <a:solidFill>
                <a:schemeClr val="accent1">
                  <a:lumMod val="75000"/>
                </a:schemeClr>
              </a:solidFill>
            </a:endParaRPr>
          </a:p>
          <a:p>
            <a:pPr eaLnBrk="1" hangingPunct="1">
              <a:buFontTx/>
              <a:buNone/>
            </a:pPr>
            <a:endParaRPr lang="en-GB" dirty="0">
              <a:solidFill>
                <a:schemeClr val="accent1">
                  <a:lumMod val="75000"/>
                </a:schemeClr>
              </a:solidFill>
            </a:endParaRPr>
          </a:p>
          <a:p>
            <a:pPr eaLnBrk="1" hangingPunct="1">
              <a:buFontTx/>
              <a:buNone/>
            </a:pPr>
            <a:r>
              <a:rPr lang="en-GB" dirty="0">
                <a:solidFill>
                  <a:schemeClr val="accent1">
                    <a:lumMod val="75000"/>
                  </a:schemeClr>
                </a:solidFill>
              </a:rPr>
              <a:t>	</a:t>
            </a:r>
          </a:p>
          <a:p>
            <a:pPr eaLnBrk="1" hangingPunct="1">
              <a:buFontTx/>
              <a:buNone/>
            </a:pPr>
            <a:r>
              <a:rPr lang="en-GB" dirty="0">
                <a:solidFill>
                  <a:schemeClr val="accent1">
                    <a:lumMod val="75000"/>
                  </a:schemeClr>
                </a:solidFill>
              </a:rPr>
              <a:t>   where the symbol </a:t>
            </a:r>
            <a:r>
              <a:rPr lang="en-GB" dirty="0">
                <a:solidFill>
                  <a:schemeClr val="accent2">
                    <a:lumMod val="75000"/>
                  </a:schemeClr>
                </a:solidFill>
              </a:rPr>
              <a:t>*</a:t>
            </a:r>
            <a:r>
              <a:rPr lang="en-GB" dirty="0">
                <a:solidFill>
                  <a:schemeClr val="accent1">
                    <a:lumMod val="75000"/>
                  </a:schemeClr>
                </a:solidFill>
              </a:rPr>
              <a:t> denotes </a:t>
            </a:r>
            <a:r>
              <a:rPr lang="en-GB" dirty="0">
                <a:solidFill>
                  <a:schemeClr val="accent2">
                    <a:lumMod val="75000"/>
                  </a:schemeClr>
                </a:solidFill>
              </a:rPr>
              <a:t>linear convolution</a:t>
            </a:r>
            <a:r>
              <a:rPr lang="en-GB" dirty="0">
                <a:solidFill>
                  <a:schemeClr val="accent1">
                    <a:lumMod val="75000"/>
                  </a:schemeClr>
                </a:solidFill>
              </a:rPr>
              <a:t>.</a:t>
            </a:r>
          </a:p>
          <a:p>
            <a:pPr eaLnBrk="1" hangingPunct="1">
              <a:buFontTx/>
              <a:buNone/>
            </a:pPr>
            <a:r>
              <a:rPr lang="en-GB" dirty="0">
                <a:solidFill>
                  <a:schemeClr val="accent1">
                    <a:lumMod val="75000"/>
                  </a:schemeClr>
                </a:solidFill>
              </a:rPr>
              <a:t>	</a:t>
            </a:r>
            <a:r>
              <a:rPr lang="en-GB" sz="2800" dirty="0">
                <a:solidFill>
                  <a:schemeClr val="accent1">
                    <a:lumMod val="75000"/>
                  </a:schemeClr>
                </a:solidFill>
              </a:rPr>
              <a:t>The definition of discrete linear convolution is given by the right hand side of the above equation.</a:t>
            </a:r>
          </a:p>
        </p:txBody>
      </p:sp>
      <p:graphicFrame>
        <p:nvGraphicFramePr>
          <p:cNvPr id="39941" name="Object 4"/>
          <p:cNvGraphicFramePr>
            <a:graphicFrameLocks noChangeAspect="1"/>
          </p:cNvGraphicFramePr>
          <p:nvPr/>
        </p:nvGraphicFramePr>
        <p:xfrm>
          <a:off x="2209800" y="2438400"/>
          <a:ext cx="4381500" cy="800100"/>
        </p:xfrm>
        <a:graphic>
          <a:graphicData uri="http://schemas.openxmlformats.org/presentationml/2006/ole">
            <mc:AlternateContent xmlns:mc="http://schemas.openxmlformats.org/markup-compatibility/2006">
              <mc:Choice xmlns:v="urn:schemas-microsoft-com:vml" Requires="v">
                <p:oleObj spid="_x0000_s85054" name="Equation" r:id="rId7" imgW="4381500" imgH="800100" progId="Equation.3">
                  <p:embed/>
                </p:oleObj>
              </mc:Choice>
              <mc:Fallback>
                <p:oleObj name="Equation" r:id="rId7" imgW="4381500" imgH="800100" progId="Equation.3">
                  <p:embed/>
                  <p:pic>
                    <p:nvPicPr>
                      <p:cNvPr id="3994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2438400"/>
                        <a:ext cx="4381500" cy="800100"/>
                      </a:xfrm>
                      <a:prstGeom prst="rect">
                        <a:avLst/>
                      </a:prstGeom>
                      <a:solidFill>
                        <a:schemeClr val="accent4">
                          <a:lumMod val="60000"/>
                          <a:lumOff val="40000"/>
                        </a:schemeClr>
                      </a:solidFill>
                      <a:ln>
                        <a:noFill/>
                      </a:ln>
                      <a:effectLst/>
                    </p:spPr>
                  </p:pic>
                </p:oleObj>
              </mc:Fallback>
            </mc:AlternateContent>
          </a:graphicData>
        </a:graphic>
      </p:graphicFrame>
      <p:pic>
        <p:nvPicPr>
          <p:cNvPr id="2" name="59296125">
            <a:hlinkClick r:id="" action="ppaction://media"/>
            <a:extLst>
              <a:ext uri="{FF2B5EF4-FFF2-40B4-BE49-F238E27FC236}">
                <a16:creationId xmlns:a16="http://schemas.microsoft.com/office/drawing/2014/main" id="{1FB165C5-EC99-49B0-BCF1-3918D389E9AD}"/>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8245475" y="6022975"/>
            <a:ext cx="487363" cy="487363"/>
          </a:xfrm>
          <a:prstGeom prst="rect">
            <a:avLst/>
          </a:prstGeom>
        </p:spPr>
      </p:pic>
      <p:sp>
        <p:nvSpPr>
          <p:cNvPr id="3" name="Footer Placeholder 2"/>
          <p:cNvSpPr>
            <a:spLocks noGrp="1"/>
          </p:cNvSpPr>
          <p:nvPr>
            <p:ph type="ftr" sz="quarter" idx="11"/>
          </p:nvPr>
        </p:nvSpPr>
        <p:spPr/>
        <p:txBody>
          <a:bodyPr/>
          <a:lstStyle/>
          <a:p>
            <a:pPr>
              <a:defRPr/>
            </a:pPr>
            <a:r>
              <a:rPr lang="en-GB" smtClean="0"/>
              <a:t>Official (Open), Non-sensitive</a:t>
            </a:r>
            <a:endParaRPr lang="en-GB"/>
          </a:p>
        </p:txBody>
      </p:sp>
    </p:spTree>
    <p:custDataLst>
      <p:tags r:id="rId2"/>
    </p:custDataLst>
    <p:extLst>
      <p:ext uri="{BB962C8B-B14F-4D97-AF65-F5344CB8AC3E}">
        <p14:creationId xmlns:p14="http://schemas.microsoft.com/office/powerpoint/2010/main" val="34463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12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NKNOELEADERBOARD" val="-977316718"/>
  <p:tag name="ARTICULATE_SLIDE_COUNT" val="42"/>
  <p:tag name="ARTICULATE_DESIGN_ID_MEDIAN" val="e4O4kZpK"/>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2073</TotalTime>
  <Words>3550</Words>
  <Application>Microsoft Office PowerPoint</Application>
  <PresentationFormat>On-screen Show (4:3)</PresentationFormat>
  <Paragraphs>532</Paragraphs>
  <Slides>42</Slides>
  <Notes>42</Notes>
  <HiddenSlides>0</HiddenSlides>
  <MMClips>37</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3" baseType="lpstr">
      <vt:lpstr>Arial</vt:lpstr>
      <vt:lpstr>Calibri</vt:lpstr>
      <vt:lpstr>Symbol</vt:lpstr>
      <vt:lpstr>times</vt:lpstr>
      <vt:lpstr>Times New Roman</vt:lpstr>
      <vt:lpstr>Tw Cen MT</vt:lpstr>
      <vt:lpstr>Wingdings</vt:lpstr>
      <vt:lpstr>Wingdings 2</vt:lpstr>
      <vt:lpstr>Median</vt:lpstr>
      <vt:lpstr>Equation</vt:lpstr>
      <vt:lpstr>Visio</vt:lpstr>
      <vt:lpstr>DIGITAL SIGNAL PROCESSING Chapter 5</vt:lpstr>
      <vt:lpstr>Understand the analytical tools used in time-domain analysis of digital systems.</vt:lpstr>
      <vt:lpstr>Impulse response</vt:lpstr>
      <vt:lpstr>Impulse response</vt:lpstr>
      <vt:lpstr>Example 1 – impulse response</vt:lpstr>
      <vt:lpstr>Example 1 – impulse response</vt:lpstr>
      <vt:lpstr>Example 1 – impulse response</vt:lpstr>
      <vt:lpstr>Discrete linear convolution</vt:lpstr>
      <vt:lpstr>Discrete linear convolution</vt:lpstr>
      <vt:lpstr>Example 2 - convolution</vt:lpstr>
      <vt:lpstr>Quiz</vt:lpstr>
      <vt:lpstr>Quiz</vt:lpstr>
      <vt:lpstr>Example - convolution</vt:lpstr>
      <vt:lpstr>Evaluation of convolution</vt:lpstr>
      <vt:lpstr>Evaluation of convolution</vt:lpstr>
      <vt:lpstr>Evaluation of convolution</vt:lpstr>
      <vt:lpstr>Evaluation of convolution</vt:lpstr>
      <vt:lpstr>Evaluation of convolution</vt:lpstr>
      <vt:lpstr>Evaluation of convolution</vt:lpstr>
      <vt:lpstr>Evaluation of convolution</vt:lpstr>
      <vt:lpstr>Properties of convolution</vt:lpstr>
      <vt:lpstr>Properties of convolution</vt:lpstr>
      <vt:lpstr>Example</vt:lpstr>
      <vt:lpstr>Example</vt:lpstr>
      <vt:lpstr>Discrete-Time Convolution Example </vt:lpstr>
      <vt:lpstr>Combination of systems</vt:lpstr>
      <vt:lpstr>Quiz</vt:lpstr>
      <vt:lpstr>Quiz</vt:lpstr>
      <vt:lpstr>Example</vt:lpstr>
      <vt:lpstr>Deconvolution</vt:lpstr>
      <vt:lpstr>Deconvolution</vt:lpstr>
      <vt:lpstr>Example</vt:lpstr>
      <vt:lpstr>Example</vt:lpstr>
      <vt:lpstr>Correlation </vt:lpstr>
      <vt:lpstr>Correlation</vt:lpstr>
      <vt:lpstr>Cross-correlation</vt:lpstr>
      <vt:lpstr>Example</vt:lpstr>
      <vt:lpstr>Example</vt:lpstr>
      <vt:lpstr>Autocorrelation</vt:lpstr>
      <vt:lpstr>Example</vt:lpstr>
      <vt:lpstr>Convolution and Cross-correlation relationship</vt:lpstr>
      <vt:lpstr>Summary</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Promotion 2010</dc:title>
  <dc:creator>Teo Chin Heng</dc:creator>
  <cp:lastModifiedBy>Teo Chin Heng</cp:lastModifiedBy>
  <cp:revision>170</cp:revision>
  <dcterms:created xsi:type="dcterms:W3CDTF">2010-12-02T06:38:30Z</dcterms:created>
  <dcterms:modified xsi:type="dcterms:W3CDTF">2021-10-12T03:45:24Z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64137213-D1F8-47AF-926B-FF1F20A5DC45</vt:lpwstr>
  </property>
  <property fmtid="{D5CDD505-2E9C-101B-9397-08002B2CF9AE}" pid="3" name="ArticulatePath">
    <vt:lpwstr>ET0096-01_Chapter5</vt:lpwstr>
  </property>
</Properties>
</file>