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media/image6.JPG" ContentType="image/png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74" r:id="rId12"/>
    <p:sldId id="267" r:id="rId13"/>
    <p:sldId id="268" r:id="rId14"/>
    <p:sldId id="271" r:id="rId15"/>
    <p:sldId id="272" r:id="rId16"/>
  </p:sldIdLst>
  <p:sldSz cx="12192000" cy="6858000"/>
  <p:notesSz cx="6797675" cy="9926638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96600"/>
    <a:srgbClr val="FF6600"/>
    <a:srgbClr val="CC6600"/>
    <a:srgbClr val="FFFFCC"/>
    <a:srgbClr val="FF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678"/>
      </p:cViewPr>
      <p:guideLst>
        <p:guide orient="horz" pos="25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D9345-0307-4426-BC89-C0F07E01EB07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B561-9EA5-4053-BA3C-FEB2560C60C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887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E64D-DF0B-44EE-87AE-E96ACAFCD223}" type="datetimeFigureOut">
              <a:rPr lang="en-SG" smtClean="0"/>
              <a:t>2/7/2018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FA2D-48EC-4FE4-A7DA-EA58C3E96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6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FA2D-48EC-4FE4-A7DA-EA58C3E96CE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09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E1B5-62DE-43C6-A557-FBFE4CE47C85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4D5B-1BF8-4321-B044-80EAA16B884D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6074-E0D6-4350-A757-61010B98F745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7485-E32A-472F-ACC8-81F1766D7AF8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A2DC-DA3D-4448-99B5-BC857302C53B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1BCE-825A-4617-8B46-011C01F01627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DE41-2318-4292-8C1A-3FEF8141E289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6CC1-E8D3-4CC6-82E2-477812E41923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1E23-9EB9-4FAC-B444-3135632319E4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9573" y="6407122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3C5E-24BE-4096-B323-E9066AEAA12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8E3F-6F2C-4B04-B90D-D372CA6FFAE2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D3D9-040F-4A17-90E6-371287B6B862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EABF-4C2B-4728-916D-8EEB87426E06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4279-7D22-4916-882D-55EAE0A4D7B5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EB19-9459-4EEA-947B-98718A894ABB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9296-9478-4397-A020-4D62CB3A863F}" type="datetime1">
              <a:rPr lang="en-US" smtClean="0"/>
              <a:t>7/2/2018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7CF4-6CD3-46AC-9359-3EFD0DDFFD15}" type="datetime1">
              <a:rPr lang="en-US" smtClean="0"/>
              <a:t>7/2/2018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Scientific Notation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Unit 1 </a:t>
            </a:r>
            <a:b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rgbClr val="00B0F0"/>
                </a:solidFill>
                <a:latin typeface="Cooper Black" panose="0208090404030B020404" pitchFamily="18" charset="0"/>
              </a:rPr>
              <a:t>Quantities &amp; Units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B: Scientific Notation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548"/>
            <a:ext cx="10682328" cy="4930346"/>
          </a:xfrm>
        </p:spPr>
        <p:txBody>
          <a:bodyPr>
            <a:normAutofit fontScale="92500" lnSpcReduction="20000"/>
          </a:bodyPr>
          <a:lstStyle/>
          <a:p>
            <a:r>
              <a:rPr lang="en-SG" sz="3500" dirty="0">
                <a:solidFill>
                  <a:schemeClr val="accent2"/>
                </a:solidFill>
              </a:rPr>
              <a:t>Add </a:t>
            </a:r>
            <a:r>
              <a:rPr lang="en-SG" sz="3500" dirty="0">
                <a:solidFill>
                  <a:srgbClr val="996600"/>
                </a:solidFill>
              </a:rPr>
              <a:t>2.56 × 10</a:t>
            </a:r>
            <a:r>
              <a:rPr lang="en-SG" sz="3500" baseline="50000" dirty="0">
                <a:solidFill>
                  <a:srgbClr val="996600"/>
                </a:solidFill>
              </a:rPr>
              <a:t>6</a:t>
            </a:r>
            <a:r>
              <a:rPr lang="en-SG" sz="3500" dirty="0">
                <a:solidFill>
                  <a:srgbClr val="996600"/>
                </a:solidFill>
              </a:rPr>
              <a:t> </a:t>
            </a:r>
            <a:r>
              <a:rPr lang="en-SG" sz="3500" dirty="0">
                <a:solidFill>
                  <a:schemeClr val="accent2"/>
                </a:solidFill>
              </a:rPr>
              <a:t>to </a:t>
            </a:r>
            <a:r>
              <a:rPr lang="en-SG" sz="3500" dirty="0">
                <a:solidFill>
                  <a:srgbClr val="CC6600"/>
                </a:solidFill>
              </a:rPr>
              <a:t>8.18 × 10</a:t>
            </a:r>
            <a:r>
              <a:rPr lang="en-SG" sz="3500" baseline="50000" dirty="0">
                <a:solidFill>
                  <a:srgbClr val="CC6600"/>
                </a:solidFill>
              </a:rPr>
              <a:t>5</a:t>
            </a:r>
            <a:r>
              <a:rPr lang="en-SG" sz="3500" dirty="0">
                <a:solidFill>
                  <a:srgbClr val="CC6600"/>
                </a:solidFill>
              </a:rPr>
              <a:t> </a:t>
            </a:r>
            <a:r>
              <a:rPr lang="en-SG" sz="3500" dirty="0">
                <a:solidFill>
                  <a:schemeClr val="accent2"/>
                </a:solidFill>
              </a:rPr>
              <a:t>and express the result in scientific notation.</a:t>
            </a:r>
          </a:p>
          <a:p>
            <a:pPr lvl="1"/>
            <a:r>
              <a:rPr lang="en-SG" sz="2600" dirty="0"/>
              <a:t>Two numbers to be added must have the </a:t>
            </a:r>
            <a:r>
              <a:rPr lang="en-SG" sz="2600" dirty="0">
                <a:solidFill>
                  <a:srgbClr val="C00000"/>
                </a:solidFill>
              </a:rPr>
              <a:t>same</a:t>
            </a:r>
            <a:r>
              <a:rPr lang="en-SG" sz="2600" dirty="0"/>
              <a:t> exponent.</a:t>
            </a:r>
          </a:p>
          <a:p>
            <a:pPr lvl="1"/>
            <a:r>
              <a:rPr lang="en-SG" sz="2600" dirty="0"/>
              <a:t>You can </a:t>
            </a:r>
            <a:r>
              <a:rPr lang="en-SG" sz="2600" dirty="0">
                <a:solidFill>
                  <a:srgbClr val="C00000"/>
                </a:solidFill>
              </a:rPr>
              <a:t>convert either number </a:t>
            </a:r>
            <a:r>
              <a:rPr lang="en-SG" sz="2600" dirty="0"/>
              <a:t>so that both have the same exponent.</a:t>
            </a:r>
          </a:p>
          <a:p>
            <a:pPr marL="1076325" lvl="2" indent="0">
              <a:buNone/>
            </a:pPr>
            <a:endParaRPr lang="en-US" sz="2800" dirty="0">
              <a:solidFill>
                <a:srgbClr val="CC6600"/>
              </a:solidFill>
              <a:cs typeface="Times New Roman" panose="02020603050405020304" pitchFamily="18" charset="0"/>
            </a:endParaRPr>
          </a:p>
          <a:p>
            <a:pPr marL="1076325" lvl="2" indent="0">
              <a:buNone/>
            </a:pPr>
            <a:endParaRPr lang="en-US" sz="2800" dirty="0">
              <a:solidFill>
                <a:srgbClr val="CC6600"/>
              </a:solidFill>
              <a:cs typeface="Times New Roman" panose="02020603050405020304" pitchFamily="18" charset="0"/>
            </a:endParaRPr>
          </a:p>
          <a:p>
            <a:pPr marL="1076325" lvl="2" indent="0">
              <a:buNone/>
            </a:pPr>
            <a:r>
              <a:rPr lang="en-US" sz="2800" dirty="0">
                <a:solidFill>
                  <a:srgbClr val="CC6600"/>
                </a:solidFill>
                <a:cs typeface="Times New Roman" panose="02020603050405020304" pitchFamily="18" charset="0"/>
              </a:rPr>
              <a:t>8.18 × 10</a:t>
            </a:r>
            <a:r>
              <a:rPr lang="en-US" sz="2800" baseline="50000" dirty="0">
                <a:solidFill>
                  <a:srgbClr val="CC6600"/>
                </a:solidFill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rgbClr val="CC6600"/>
                </a:solidFill>
              </a:rPr>
              <a:t> = 0.818 × 10</a:t>
            </a:r>
            <a:r>
              <a:rPr lang="en-US" sz="2800" baseline="50000" dirty="0">
                <a:solidFill>
                  <a:srgbClr val="CC6600"/>
                </a:solidFill>
              </a:rPr>
              <a:t>6</a:t>
            </a:r>
          </a:p>
          <a:p>
            <a:pPr lvl="1"/>
            <a:endParaRPr lang="en-SG" sz="2400" dirty="0"/>
          </a:p>
          <a:p>
            <a:pPr lvl="1"/>
            <a:endParaRPr lang="en-SG" sz="2400" dirty="0"/>
          </a:p>
          <a:p>
            <a:pPr lvl="1"/>
            <a:r>
              <a:rPr lang="en-SG" sz="2600" dirty="0"/>
              <a:t>Add the coefficients of the two numbers of same exponent.</a:t>
            </a:r>
          </a:p>
          <a:p>
            <a:pPr marL="1076325" lvl="2" indent="0">
              <a:buNone/>
            </a:pPr>
            <a:r>
              <a:rPr lang="en-US" sz="2800" dirty="0">
                <a:solidFill>
                  <a:srgbClr val="CC6600"/>
                </a:solidFill>
              </a:rPr>
              <a:t>(</a:t>
            </a:r>
            <a:r>
              <a:rPr lang="en-US" sz="2800" dirty="0">
                <a:solidFill>
                  <a:srgbClr val="996600"/>
                </a:solidFill>
              </a:rPr>
              <a:t>2.56</a:t>
            </a:r>
            <a:r>
              <a:rPr lang="en-US" sz="2800" dirty="0">
                <a:solidFill>
                  <a:srgbClr val="CC6600"/>
                </a:solidFill>
              </a:rPr>
              <a:t> + 0.818) × 10</a:t>
            </a:r>
            <a:r>
              <a:rPr lang="en-US" sz="2800" baseline="50000" dirty="0">
                <a:solidFill>
                  <a:srgbClr val="CC6600"/>
                </a:solidFill>
              </a:rPr>
              <a:t>6 </a:t>
            </a:r>
            <a:r>
              <a:rPr lang="en-US" sz="2800" dirty="0">
                <a:solidFill>
                  <a:srgbClr val="CC6600"/>
                </a:solidFill>
              </a:rPr>
              <a:t>= </a:t>
            </a:r>
            <a:r>
              <a:rPr lang="en-US" sz="2800" u="dbl" dirty="0">
                <a:solidFill>
                  <a:srgbClr val="CC6600"/>
                </a:solidFill>
              </a:rPr>
              <a:t>3.378 × 10</a:t>
            </a:r>
            <a:r>
              <a:rPr lang="en-US" sz="2800" u="dbl" baseline="50000" dirty="0">
                <a:solidFill>
                  <a:srgbClr val="CC6600"/>
                </a:solidFill>
              </a:rPr>
              <a:t>6</a:t>
            </a:r>
            <a:endParaRPr lang="en-SG" sz="2800" u="dbl" dirty="0">
              <a:solidFill>
                <a:srgbClr val="CC6600"/>
              </a:solidFill>
            </a:endParaRPr>
          </a:p>
          <a:p>
            <a:pPr lvl="2"/>
            <a:endParaRPr lang="en-US" baseline="50000" dirty="0"/>
          </a:p>
          <a:p>
            <a:pPr lvl="2"/>
            <a:endParaRPr lang="en-US" baseline="50000" dirty="0"/>
          </a:p>
          <a:p>
            <a:pPr marL="514350" lvl="1" indent="0">
              <a:buNone/>
            </a:pPr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846070" y="3534187"/>
            <a:ext cx="560070" cy="550736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4859274" y="3534187"/>
            <a:ext cx="561600" cy="550800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Curved Down Arrow 7"/>
          <p:cNvSpPr/>
          <p:nvPr/>
        </p:nvSpPr>
        <p:spPr>
          <a:xfrm>
            <a:off x="3085338" y="3182143"/>
            <a:ext cx="2130552" cy="30480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230" y="278641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10</a:t>
            </a:r>
            <a:endParaRPr lang="en-SG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flipV="1">
            <a:off x="2125218" y="4028476"/>
            <a:ext cx="2130552" cy="304800"/>
          </a:xfrm>
          <a:prstGeom prst="curvedDown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8900" y="43066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C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÷</a:t>
            </a:r>
            <a:r>
              <a:rPr lang="en-SG" sz="2400" dirty="0">
                <a:solidFill>
                  <a:srgbClr val="CC0000"/>
                </a:solidFill>
                <a:sym typeface="Symbol" panose="05050102010706020507" pitchFamily="18" charset="2"/>
              </a:rPr>
              <a:t>10</a:t>
            </a:r>
            <a:endParaRPr lang="en-SG" sz="2400" dirty="0">
              <a:solidFill>
                <a:srgbClr val="CC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2548"/>
            <a:ext cx="10412697" cy="449246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Subtract 9.84 × 10</a:t>
            </a:r>
            <a:r>
              <a:rPr lang="en-SG" baseline="50000" dirty="0">
                <a:solidFill>
                  <a:schemeClr val="accent2"/>
                </a:solidFill>
              </a:rPr>
              <a:t>−8</a:t>
            </a:r>
            <a:r>
              <a:rPr lang="en-SG" dirty="0">
                <a:solidFill>
                  <a:schemeClr val="accent2"/>
                </a:solidFill>
              </a:rPr>
              <a:t> from 4.12 × 10</a:t>
            </a:r>
            <a:r>
              <a:rPr lang="en-SG" baseline="50000" dirty="0">
                <a:solidFill>
                  <a:schemeClr val="accent2"/>
                </a:solidFill>
              </a:rPr>
              <a:t>−7</a:t>
            </a:r>
            <a:r>
              <a:rPr lang="en-SG" dirty="0">
                <a:solidFill>
                  <a:schemeClr val="accent2"/>
                </a:solidFill>
              </a:rPr>
              <a:t> and express the result in scientific notation.</a:t>
            </a:r>
          </a:p>
          <a:p>
            <a:pPr lvl="1">
              <a:spcAft>
                <a:spcPts val="1200"/>
              </a:spcAft>
            </a:pPr>
            <a:r>
              <a:rPr lang="en-SG" dirty="0"/>
              <a:t>Two numbers to be added must have the </a:t>
            </a:r>
            <a:r>
              <a:rPr lang="en-SG" dirty="0">
                <a:solidFill>
                  <a:srgbClr val="C00000"/>
                </a:solidFill>
              </a:rPr>
              <a:t>same</a:t>
            </a:r>
            <a:r>
              <a:rPr lang="en-SG" dirty="0"/>
              <a:t> exponent. </a:t>
            </a:r>
          </a:p>
          <a:p>
            <a:pPr marL="985838" lvl="2" indent="0">
              <a:buNone/>
            </a:pPr>
            <a:r>
              <a:rPr lang="en-SG" dirty="0">
                <a:solidFill>
                  <a:srgbClr val="CC6600"/>
                </a:solidFill>
                <a:latin typeface="Cambria" panose="02040503050406030204" pitchFamily="18" charset="0"/>
              </a:rPr>
              <a:t> </a:t>
            </a:r>
            <a:r>
              <a:rPr lang="en-SG" dirty="0">
                <a:solidFill>
                  <a:srgbClr val="CC6600"/>
                </a:solidFill>
              </a:rPr>
              <a:t>(4.12 × 10</a:t>
            </a:r>
            <a:r>
              <a:rPr lang="en-US" baseline="50000" dirty="0">
                <a:solidFill>
                  <a:srgbClr val="CC6600"/>
                </a:solidFill>
              </a:rPr>
              <a:t>−</a:t>
            </a:r>
            <a:r>
              <a:rPr lang="en-SG" baseline="50000" dirty="0">
                <a:solidFill>
                  <a:srgbClr val="CC6600"/>
                </a:solidFill>
              </a:rPr>
              <a:t>7</a:t>
            </a:r>
            <a:r>
              <a:rPr lang="en-SG" dirty="0">
                <a:solidFill>
                  <a:srgbClr val="CC6600"/>
                </a:solidFill>
              </a:rPr>
              <a:t>) −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9.84 × 10</a:t>
            </a:r>
            <a:r>
              <a:rPr lang="en-US" baseline="50000" dirty="0">
                <a:solidFill>
                  <a:schemeClr val="accent4">
                    <a:lumMod val="75000"/>
                  </a:schemeClr>
                </a:solidFill>
              </a:rPr>
              <a:t>−8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baseline="50000" dirty="0">
              <a:solidFill>
                <a:schemeClr val="accent4">
                  <a:lumMod val="75000"/>
                </a:schemeClr>
              </a:solidFill>
            </a:endParaRPr>
          </a:p>
          <a:p>
            <a:pPr marL="806450" lvl="2" indent="0">
              <a:buNone/>
            </a:pPr>
            <a:r>
              <a:rPr lang="en-SG" dirty="0">
                <a:solidFill>
                  <a:srgbClr val="CC6600"/>
                </a:solidFill>
                <a:latin typeface="Cambria" panose="02040503050406030204" pitchFamily="18" charset="0"/>
              </a:rPr>
              <a:t>= </a:t>
            </a:r>
            <a:r>
              <a:rPr lang="en-SG" dirty="0">
                <a:solidFill>
                  <a:srgbClr val="CC6600"/>
                </a:solidFill>
              </a:rPr>
              <a:t>(4.12 × 10</a:t>
            </a:r>
            <a:r>
              <a:rPr lang="en-US" baseline="50000" dirty="0">
                <a:solidFill>
                  <a:srgbClr val="CC6600"/>
                </a:solidFill>
              </a:rPr>
              <a:t>−</a:t>
            </a:r>
            <a:r>
              <a:rPr lang="en-SG" baseline="50000" dirty="0">
                <a:solidFill>
                  <a:srgbClr val="CC6600"/>
                </a:solidFill>
              </a:rPr>
              <a:t>7</a:t>
            </a:r>
            <a:r>
              <a:rPr lang="en-SG" dirty="0">
                <a:solidFill>
                  <a:srgbClr val="CC6600"/>
                </a:solidFill>
              </a:rPr>
              <a:t>) − </a:t>
            </a:r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0.984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 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×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 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</a:t>
            </a:r>
            <a:r>
              <a:rPr lang="en-US" baseline="50000" dirty="0">
                <a:solidFill>
                  <a:schemeClr val="accent4">
                    <a:lumMod val="75000"/>
                  </a:schemeClr>
                </a:solidFill>
              </a:rPr>
              <a:t>−7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806450" lvl="2" indent="0">
              <a:buNone/>
            </a:pPr>
            <a:r>
              <a:rPr lang="en-US" dirty="0">
                <a:solidFill>
                  <a:srgbClr val="CC6600"/>
                </a:solidFill>
              </a:rPr>
              <a:t>= (4.12 − 0.984) × 10</a:t>
            </a:r>
            <a:r>
              <a:rPr lang="en-US" baseline="50000" dirty="0">
                <a:solidFill>
                  <a:srgbClr val="CC6600"/>
                </a:solidFill>
              </a:rPr>
              <a:t>−7</a:t>
            </a:r>
          </a:p>
          <a:p>
            <a:pPr marL="806450" lvl="2" indent="0">
              <a:buNone/>
            </a:pPr>
            <a:r>
              <a:rPr lang="en-US" dirty="0">
                <a:solidFill>
                  <a:srgbClr val="CC6600"/>
                </a:solidFill>
              </a:rPr>
              <a:t>= </a:t>
            </a:r>
            <a:r>
              <a:rPr lang="en-US" u="dbl" dirty="0">
                <a:solidFill>
                  <a:srgbClr val="CC6600"/>
                </a:solidFill>
              </a:rPr>
              <a:t>3.136 × 10</a:t>
            </a:r>
            <a:r>
              <a:rPr lang="en-US" u="dbl" baseline="50000" dirty="0">
                <a:solidFill>
                  <a:srgbClr val="CC6600"/>
                </a:solidFill>
              </a:rPr>
              <a:t>−7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83680" y="2979275"/>
            <a:ext cx="4685707" cy="2737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47675" lvl="2">
              <a:spcBef>
                <a:spcPts val="1000"/>
              </a:spcBef>
              <a:buNone/>
            </a:pPr>
            <a:r>
              <a:rPr lang="en-SG" sz="2400" dirty="0">
                <a:solidFill>
                  <a:srgbClr val="CC6600"/>
                </a:solidFill>
                <a:latin typeface="Cambria" panose="02040503050406030204" pitchFamily="18" charset="0"/>
              </a:rPr>
              <a:t> </a:t>
            </a:r>
            <a:r>
              <a:rPr lang="en-SG" sz="2400" dirty="0">
                <a:solidFill>
                  <a:srgbClr val="FF6600"/>
                </a:solidFill>
              </a:rPr>
              <a:t>(4.12 × 10</a:t>
            </a:r>
            <a:r>
              <a:rPr lang="en-US" sz="2400" baseline="50000" dirty="0">
                <a:solidFill>
                  <a:srgbClr val="FF6600"/>
                </a:solidFill>
              </a:rPr>
              <a:t>−</a:t>
            </a:r>
            <a:r>
              <a:rPr lang="en-SG" sz="2400" baseline="50000" dirty="0">
                <a:solidFill>
                  <a:srgbClr val="FF6600"/>
                </a:solidFill>
              </a:rPr>
              <a:t>7</a:t>
            </a:r>
            <a:r>
              <a:rPr lang="en-SG" sz="2400" dirty="0">
                <a:solidFill>
                  <a:srgbClr val="FF6600"/>
                </a:solidFill>
              </a:rPr>
              <a:t>)</a:t>
            </a:r>
            <a:r>
              <a:rPr lang="en-SG" sz="2400" dirty="0">
                <a:solidFill>
                  <a:srgbClr val="CC6600"/>
                </a:solidFill>
              </a:rPr>
              <a:t> </a:t>
            </a:r>
            <a:r>
              <a:rPr lang="en-SG" sz="2400" dirty="0">
                <a:solidFill>
                  <a:srgbClr val="996600"/>
                </a:solidFill>
              </a:rPr>
              <a:t>− (</a:t>
            </a:r>
            <a:r>
              <a:rPr lang="en-US" sz="2400" dirty="0">
                <a:solidFill>
                  <a:srgbClr val="996600"/>
                </a:solidFill>
              </a:rPr>
              <a:t>9.84 × 10</a:t>
            </a:r>
            <a:r>
              <a:rPr lang="en-US" sz="2400" baseline="50000" dirty="0">
                <a:solidFill>
                  <a:srgbClr val="996600"/>
                </a:solidFill>
              </a:rPr>
              <a:t>−8</a:t>
            </a:r>
            <a:r>
              <a:rPr lang="en-US" sz="2400" dirty="0">
                <a:solidFill>
                  <a:srgbClr val="996600"/>
                </a:solidFill>
              </a:rPr>
              <a:t>)</a:t>
            </a:r>
            <a:endParaRPr lang="en-US" sz="2400" dirty="0">
              <a:solidFill>
                <a:srgbClr val="CC6600"/>
              </a:solidFill>
            </a:endParaRPr>
          </a:p>
          <a:p>
            <a:pPr marL="268288" lvl="2">
              <a:spcBef>
                <a:spcPts val="1000"/>
              </a:spcBef>
              <a:buNone/>
            </a:pPr>
            <a:r>
              <a:rPr lang="en-SG" sz="2400" dirty="0">
                <a:solidFill>
                  <a:srgbClr val="996600"/>
                </a:solidFill>
              </a:rPr>
              <a:t>= </a:t>
            </a:r>
            <a:r>
              <a:rPr lang="en-SG" sz="2400" dirty="0">
                <a:solidFill>
                  <a:srgbClr val="FF6600"/>
                </a:solidFill>
              </a:rPr>
              <a:t>(41.2 × 10</a:t>
            </a:r>
            <a:r>
              <a:rPr lang="en-US" sz="2400" baseline="50000" dirty="0">
                <a:solidFill>
                  <a:srgbClr val="FF6600"/>
                </a:solidFill>
              </a:rPr>
              <a:t>−</a:t>
            </a:r>
            <a:r>
              <a:rPr lang="en-SG" sz="2400" baseline="50000" dirty="0">
                <a:solidFill>
                  <a:srgbClr val="FF6600"/>
                </a:solidFill>
              </a:rPr>
              <a:t>8</a:t>
            </a:r>
            <a:r>
              <a:rPr lang="en-SG" sz="2400" dirty="0">
                <a:solidFill>
                  <a:srgbClr val="FF6600"/>
                </a:solidFill>
              </a:rPr>
              <a:t>)</a:t>
            </a:r>
            <a:r>
              <a:rPr lang="en-SG" sz="2400" dirty="0">
                <a:solidFill>
                  <a:srgbClr val="996600"/>
                </a:solidFill>
              </a:rPr>
              <a:t> − (</a:t>
            </a:r>
            <a:r>
              <a:rPr lang="en-US" sz="2400" dirty="0">
                <a:solidFill>
                  <a:srgbClr val="996600"/>
                </a:solidFill>
              </a:rPr>
              <a:t>9.84 × 10</a:t>
            </a:r>
            <a:r>
              <a:rPr lang="en-US" sz="2400" baseline="50000" dirty="0">
                <a:solidFill>
                  <a:srgbClr val="996600"/>
                </a:solidFill>
              </a:rPr>
              <a:t>−8</a:t>
            </a:r>
            <a:r>
              <a:rPr lang="en-US" sz="2400" dirty="0">
                <a:solidFill>
                  <a:srgbClr val="996600"/>
                </a:solidFill>
              </a:rPr>
              <a:t>)</a:t>
            </a:r>
          </a:p>
          <a:p>
            <a:pPr marL="266700" lvl="2">
              <a:spcBef>
                <a:spcPts val="1000"/>
              </a:spcBef>
            </a:pPr>
            <a:r>
              <a:rPr lang="en-US" sz="2400" dirty="0">
                <a:solidFill>
                  <a:srgbClr val="996600"/>
                </a:solidFill>
              </a:rPr>
              <a:t>= (41.2 − 9.84) × 10</a:t>
            </a:r>
            <a:r>
              <a:rPr lang="en-US" sz="2400" baseline="50000" dirty="0">
                <a:solidFill>
                  <a:srgbClr val="996600"/>
                </a:solidFill>
              </a:rPr>
              <a:t>−8</a:t>
            </a:r>
          </a:p>
          <a:p>
            <a:pPr marL="266700" lvl="2">
              <a:spcBef>
                <a:spcPts val="1000"/>
              </a:spcBef>
            </a:pPr>
            <a:r>
              <a:rPr lang="en-US" sz="2400" dirty="0">
                <a:solidFill>
                  <a:srgbClr val="996600"/>
                </a:solidFill>
              </a:rPr>
              <a:t>= 31.36 × 10</a:t>
            </a:r>
            <a:r>
              <a:rPr lang="en-US" sz="2400" baseline="50000" dirty="0">
                <a:solidFill>
                  <a:srgbClr val="996600"/>
                </a:solidFill>
              </a:rPr>
              <a:t>−8</a:t>
            </a:r>
          </a:p>
          <a:p>
            <a:pPr marL="266700" lvl="2">
              <a:spcBef>
                <a:spcPts val="1000"/>
              </a:spcBef>
            </a:pPr>
            <a:r>
              <a:rPr lang="en-US" sz="2400" dirty="0">
                <a:solidFill>
                  <a:srgbClr val="996600"/>
                </a:solidFill>
              </a:rPr>
              <a:t>= </a:t>
            </a:r>
            <a:r>
              <a:rPr lang="en-US" sz="2400" u="dbl" dirty="0">
                <a:solidFill>
                  <a:srgbClr val="996600"/>
                </a:solidFill>
              </a:rPr>
              <a:t>3.136 × 10</a:t>
            </a:r>
            <a:r>
              <a:rPr lang="en-US" sz="2400" u="dbl" baseline="50000" dirty="0">
                <a:solidFill>
                  <a:srgbClr val="996600"/>
                </a:solidFill>
              </a:rPr>
              <a:t>−7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91631" y="2979275"/>
            <a:ext cx="0" cy="245195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2547"/>
            <a:ext cx="10131343" cy="474611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Multiply 1.65 × 10</a:t>
            </a:r>
            <a:r>
              <a:rPr lang="en-SG" baseline="50000" dirty="0">
                <a:solidFill>
                  <a:schemeClr val="accent2"/>
                </a:solidFill>
              </a:rPr>
              <a:t>−2</a:t>
            </a:r>
            <a:r>
              <a:rPr lang="en-SG" dirty="0">
                <a:solidFill>
                  <a:schemeClr val="accent2"/>
                </a:solidFill>
              </a:rPr>
              <a:t> and 3.02 × 10</a:t>
            </a:r>
            <a:r>
              <a:rPr lang="en-SG" baseline="50000" dirty="0">
                <a:solidFill>
                  <a:schemeClr val="accent2"/>
                </a:solidFill>
              </a:rPr>
              <a:t>5</a:t>
            </a:r>
            <a:r>
              <a:rPr lang="en-SG" dirty="0">
                <a:solidFill>
                  <a:schemeClr val="accent2"/>
                </a:solidFill>
              </a:rPr>
              <a:t> and express the result in scientific notation.</a:t>
            </a:r>
          </a:p>
          <a:p>
            <a:pPr lvl="1">
              <a:spcAft>
                <a:spcPts val="1200"/>
              </a:spcAft>
            </a:pPr>
            <a:r>
              <a:rPr lang="en-SG" dirty="0"/>
              <a:t>Two numbers performing multiplication </a:t>
            </a:r>
            <a:r>
              <a:rPr lang="en-SG" dirty="0">
                <a:solidFill>
                  <a:srgbClr val="C00000"/>
                </a:solidFill>
              </a:rPr>
              <a:t>do not </a:t>
            </a:r>
            <a:r>
              <a:rPr lang="en-SG" dirty="0"/>
              <a:t>require same exponent.</a:t>
            </a:r>
            <a:endParaRPr lang="en-US" dirty="0"/>
          </a:p>
          <a:p>
            <a:pPr marL="1076325" lvl="2" indent="0">
              <a:buNone/>
            </a:pPr>
            <a:r>
              <a:rPr lang="en-US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1.65 × 10</a:t>
            </a:r>
            <a:r>
              <a:rPr lang="en-SG" sz="2800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−2</a:t>
            </a:r>
            <a:r>
              <a:rPr lang="en-US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 × (</a:t>
            </a: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3.02 × 10</a:t>
            </a:r>
            <a:r>
              <a:rPr lang="en-SG" sz="2800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809625" lvl="2" indent="0">
              <a:buNone/>
            </a:pP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= (1.65 × 3.02) × (10</a:t>
            </a:r>
            <a:r>
              <a:rPr lang="en-SG" sz="2800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−2</a:t>
            </a: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 × 10</a:t>
            </a:r>
            <a:r>
              <a:rPr lang="en-SG" sz="2800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809625" lvl="2" indent="0">
              <a:buNone/>
            </a:pPr>
            <a:r>
              <a:rPr lang="en-SG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= (1.65 × 3.02) × 10</a:t>
            </a:r>
            <a:r>
              <a:rPr lang="en-SG" sz="2800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−2+5</a:t>
            </a:r>
            <a:endParaRPr lang="en-SG" sz="2800" dirty="0">
              <a:solidFill>
                <a:srgbClr val="CC6600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809625" lvl="2" indent="0">
              <a:buNone/>
            </a:pPr>
            <a:r>
              <a:rPr lang="en-US" sz="28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800" u="dbl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4.983 </a:t>
            </a:r>
            <a:r>
              <a:rPr lang="en-SG" sz="2800" u="dbl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× 10</a:t>
            </a:r>
            <a:r>
              <a:rPr lang="en-SG" sz="2800" u="dbl" baseline="50000" dirty="0">
                <a:solidFill>
                  <a:srgbClr val="CC66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2800" u="dbl" dirty="0">
              <a:solidFill>
                <a:srgbClr val="CC6600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35135" y="3345353"/>
                <a:ext cx="3914250" cy="1850152"/>
              </a:xfrm>
              <a:prstGeom prst="wedgeRoundRectCallout">
                <a:avLst>
                  <a:gd name="adj1" fmla="val -64803"/>
                  <a:gd name="adj2" fmla="val -1896"/>
                  <a:gd name="adj3" fmla="val 16667"/>
                </a:avLst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1.65×3.02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>
                  <a:lnSpc>
                    <a:spcPts val="6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1.65×3.02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100000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35" y="3345353"/>
                <a:ext cx="3914250" cy="1850152"/>
              </a:xfrm>
              <a:prstGeom prst="wedgeRoundRectCallout">
                <a:avLst>
                  <a:gd name="adj1" fmla="val -64803"/>
                  <a:gd name="adj2" fmla="val -189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097146" y="4386020"/>
            <a:ext cx="286718" cy="139485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663194" y="4796726"/>
            <a:ext cx="525649" cy="25572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73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052547"/>
                <a:ext cx="10307189" cy="4746117"/>
              </a:xfrm>
            </p:spPr>
            <p:txBody>
              <a:bodyPr>
                <a:norm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Divide 7.88 × 10</a:t>
                </a:r>
                <a:r>
                  <a:rPr lang="en-SG" baseline="50000" dirty="0">
                    <a:solidFill>
                      <a:schemeClr val="accent2"/>
                    </a:solidFill>
                  </a:rPr>
                  <a:t>4</a:t>
                </a:r>
                <a:r>
                  <a:rPr lang="en-SG" dirty="0">
                    <a:solidFill>
                      <a:schemeClr val="accent2"/>
                    </a:solidFill>
                  </a:rPr>
                  <a:t> by 1.2 × 10</a:t>
                </a:r>
                <a:r>
                  <a:rPr lang="en-SG" baseline="50000" dirty="0">
                    <a:solidFill>
                      <a:schemeClr val="accent2"/>
                    </a:solidFill>
                  </a:rPr>
                  <a:t>5</a:t>
                </a:r>
                <a:r>
                  <a:rPr lang="en-SG" dirty="0">
                    <a:solidFill>
                      <a:schemeClr val="accent2"/>
                    </a:solidFill>
                  </a:rPr>
                  <a:t> and express the result in scientific notation.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SG" dirty="0"/>
                  <a:t>Two numbers performing division </a:t>
                </a:r>
                <a:r>
                  <a:rPr lang="en-SG" dirty="0">
                    <a:solidFill>
                      <a:srgbClr val="C00000"/>
                    </a:solidFill>
                  </a:rPr>
                  <a:t>do not </a:t>
                </a:r>
                <a:r>
                  <a:rPr lang="en-SG" dirty="0"/>
                  <a:t>require same exponent.</a:t>
                </a:r>
                <a:endParaRPr lang="en-US" dirty="0"/>
              </a:p>
              <a:p>
                <a:pPr marL="1076325" lvl="2" indent="0">
                  <a:spcBef>
                    <a:spcPts val="0"/>
                  </a:spcBef>
                  <a:spcAft>
                    <a:spcPts val="1800"/>
                  </a:spcAft>
                  <a:buSzPct val="600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7.88</m:t>
                        </m:r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6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7.88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</m:t>
                        </m:r>
                      </m:den>
                    </m:f>
                    <m:r>
                      <a:rPr lang="en-US" sz="36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6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4−5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CC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3600" u="dbl" spc="50" dirty="0">
                    <a:solidFill>
                      <a:srgbClr val="CC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6.567 </a:t>
                </a:r>
                <a:r>
                  <a:rPr lang="en-SG" sz="3600" u="dbl" spc="50" dirty="0">
                    <a:solidFill>
                      <a:srgbClr val="CC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10</a:t>
                </a:r>
                <a:r>
                  <a:rPr lang="en-SG" sz="3600" u="dbl" spc="50" baseline="50000" dirty="0">
                    <a:solidFill>
                      <a:srgbClr val="CC66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</a:t>
                </a:r>
                <a:endParaRPr lang="en-US" sz="3600" u="dbl" spc="50" dirty="0">
                  <a:solidFill>
                    <a:srgbClr val="CC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052547"/>
                <a:ext cx="10307189" cy="4746117"/>
              </a:xfrm>
              <a:blipFill>
                <a:blip r:embed="rId2"/>
                <a:stretch>
                  <a:fillRect l="-1183" t="-28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064271"/>
            <a:ext cx="8447615" cy="4930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you have learned?</a:t>
            </a:r>
          </a:p>
          <a:p>
            <a:pPr lvl="1"/>
            <a:r>
              <a:rPr lang="en-SG" dirty="0"/>
              <a:t>Represent very large and very small numbers in </a:t>
            </a:r>
            <a:r>
              <a:rPr lang="en-SG" dirty="0">
                <a:solidFill>
                  <a:srgbClr val="CC6600"/>
                </a:solidFill>
              </a:rPr>
              <a:t>scientific notation</a:t>
            </a:r>
            <a:r>
              <a:rPr lang="en-SG" dirty="0"/>
              <a:t>.</a:t>
            </a:r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rgbClr val="CC6600"/>
                </a:solidFill>
              </a:rPr>
              <a:t>arithmetic operations</a:t>
            </a:r>
            <a:r>
              <a:rPr lang="en-US" dirty="0"/>
              <a:t> on numbers in scientific notation.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5994"/>
            <a:ext cx="9861712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4800" dirty="0"/>
              <a:t>Engineering Notation</a:t>
            </a:r>
            <a:endParaRPr lang="en-SG" sz="4800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065184"/>
            <a:ext cx="8514374" cy="29339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/>
              <a:t>Represent </a:t>
            </a:r>
            <a:r>
              <a:rPr lang="en-SG" dirty="0">
                <a:solidFill>
                  <a:srgbClr val="CC6600"/>
                </a:solidFill>
              </a:rPr>
              <a:t>very large </a:t>
            </a:r>
            <a:r>
              <a:rPr lang="en-SG" dirty="0">
                <a:solidFill>
                  <a:schemeClr val="tx1"/>
                </a:solidFill>
              </a:rPr>
              <a:t>and</a:t>
            </a:r>
            <a:r>
              <a:rPr lang="en-SG" dirty="0">
                <a:solidFill>
                  <a:srgbClr val="CC6600"/>
                </a:solidFill>
              </a:rPr>
              <a:t> very small numbers </a:t>
            </a:r>
            <a:r>
              <a:rPr lang="en-SG" dirty="0"/>
              <a:t>in </a:t>
            </a:r>
            <a:r>
              <a:rPr lang="en-SG" dirty="0">
                <a:solidFill>
                  <a:srgbClr val="CC6600"/>
                </a:solidFill>
              </a:rPr>
              <a:t>scientific notation</a:t>
            </a:r>
            <a:r>
              <a:rPr lang="en-SG" dirty="0"/>
              <a:t>.</a:t>
            </a:r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rgbClr val="CC6600"/>
                </a:solidFill>
              </a:rPr>
              <a:t>arithmetic operations </a:t>
            </a:r>
            <a:r>
              <a:rPr lang="en-US" dirty="0"/>
              <a:t>on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in </a:t>
            </a:r>
            <a:r>
              <a:rPr lang="en-US" dirty="0">
                <a:solidFill>
                  <a:srgbClr val="CC6600"/>
                </a:solidFill>
              </a:rPr>
              <a:t>scientific notation</a:t>
            </a:r>
            <a:r>
              <a:rPr lang="en-US" dirty="0"/>
              <a:t>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>
                <a:solidFill>
                  <a:schemeClr val="tx1"/>
                </a:solidFill>
              </a:rPr>
              <a:t>2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6142"/>
            <a:ext cx="8872183" cy="248817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Example of an extremely large number: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SG" dirty="0">
                <a:latin typeface="Trebuchet MS" panose="020B0603020202020204" pitchFamily="34" charset="0"/>
                <a:cs typeface="Times New Roman" panose="02020603050405020304" pitchFamily="18" charset="0"/>
              </a:rPr>
              <a:t>Have you ever wondered how far </a:t>
            </a:r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is the sun from us</a:t>
            </a:r>
            <a:r>
              <a:rPr lang="en-SG" dirty="0">
                <a:latin typeface="Trebuchet MS" panose="020B0603020202020204" pitchFamily="34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86860" y="2645470"/>
            <a:ext cx="4586990" cy="240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149,597,870,700 m</a:t>
            </a:r>
          </a:p>
          <a:p>
            <a:pPr marL="0" indent="0">
              <a:buClr>
                <a:schemeClr val="accent2"/>
              </a:buClr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Or after rounded up</a:t>
            </a:r>
            <a:endParaRPr lang="en-SG" sz="24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150,000,000,000 m</a:t>
            </a:r>
          </a:p>
          <a:p>
            <a:pPr marL="0" indent="0">
              <a:buClr>
                <a:schemeClr val="accent2"/>
              </a:buClr>
              <a:buFont typeface="Wingdings 3" charset="2"/>
              <a:buNone/>
            </a:pPr>
            <a:r>
              <a:rPr lang="en-US" sz="2400" dirty="0">
                <a:solidFill>
                  <a:schemeClr val="tx1"/>
                </a:solidFill>
              </a:rPr>
              <a:t>Or using km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150,000,000 km</a:t>
            </a:r>
            <a:endParaRPr lang="en-SG" sz="2400" dirty="0">
              <a:solidFill>
                <a:schemeClr val="tx1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98" y="2210323"/>
            <a:ext cx="6196902" cy="4647677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31" y="4936198"/>
            <a:ext cx="1047750" cy="10477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9596">
            <a:off x="6362273" y="4607692"/>
            <a:ext cx="1911470" cy="1707963"/>
          </a:xfrm>
          <a:prstGeom prst="ellipse">
            <a:avLst/>
          </a:prstGeom>
          <a:effectLst>
            <a:softEdge rad="2159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745"/>
            <a:ext cx="8466666" cy="2458995"/>
          </a:xfrm>
        </p:spPr>
        <p:txBody>
          <a:bodyPr/>
          <a:lstStyle/>
          <a:p>
            <a:r>
              <a:rPr lang="en-SG" dirty="0">
                <a:solidFill>
                  <a:schemeClr val="accent2"/>
                </a:solidFill>
              </a:rPr>
              <a:t>Another extremely large number: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What is the mass of the earth?</a:t>
            </a:r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06" y="3085431"/>
            <a:ext cx="1047750" cy="10477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93690" y="2373906"/>
            <a:ext cx="6453930" cy="64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6,000,000,000,000,000,000,000,000 kg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63" y="4381779"/>
            <a:ext cx="2476221" cy="2476221"/>
          </a:xfrm>
          <a:prstGeom prst="rect">
            <a:avLst/>
          </a:prstGeom>
          <a:effectLst>
            <a:softEdge rad="4826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29" y="1343506"/>
            <a:ext cx="4342468" cy="434246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25" y="1380217"/>
            <a:ext cx="4771437" cy="5230590"/>
          </a:xfrm>
          <a:prstGeom prst="ellipse">
            <a:avLst/>
          </a:prstGeom>
          <a:effectLst>
            <a:softEdge rad="317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5936"/>
            <a:ext cx="8790516" cy="3164776"/>
          </a:xfrm>
        </p:spPr>
        <p:txBody>
          <a:bodyPr/>
          <a:lstStyle/>
          <a:p>
            <a:r>
              <a:rPr lang="en-SG" dirty="0">
                <a:solidFill>
                  <a:schemeClr val="accent2"/>
                </a:solidFill>
              </a:rPr>
              <a:t>Example of an extremely small number: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Estimate the thickness of your hair.</a:t>
            </a:r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96843"/>
            <a:ext cx="1047750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92" y="1068757"/>
            <a:ext cx="1822980" cy="172328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67573" y="2324336"/>
            <a:ext cx="4118851" cy="64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Let’s say, 0.0000254 m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1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2548"/>
            <a:ext cx="10095442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Writing a number in scientific notation:</a:t>
            </a:r>
            <a:endParaRPr lang="en-SG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809625" lvl="2"/>
            <a:r>
              <a:rPr lang="en-US" dirty="0">
                <a:solidFill>
                  <a:schemeClr val="tx1"/>
                </a:solidFill>
              </a:rPr>
              <a:t> Number</a:t>
            </a:r>
            <a:r>
              <a:rPr lang="en-US" dirty="0"/>
              <a:t> </a:t>
            </a:r>
            <a:r>
              <a:rPr lang="en-US" sz="3600" i="1" dirty="0">
                <a:solidFill>
                  <a:srgbClr val="00B050"/>
                </a:solidFill>
              </a:rPr>
              <a:t>n</a:t>
            </a:r>
            <a:r>
              <a:rPr lang="en-US" sz="3600" dirty="0">
                <a:solidFill>
                  <a:srgbClr val="00B050"/>
                </a:solidFill>
              </a:rPr>
              <a:t> = </a:t>
            </a:r>
            <a:r>
              <a:rPr lang="en-US" sz="3600" i="1" dirty="0">
                <a:solidFill>
                  <a:srgbClr val="00B050"/>
                </a:solidFill>
              </a:rPr>
              <a:t>a</a:t>
            </a:r>
            <a:r>
              <a:rPr lang="en-US" sz="3600" dirty="0">
                <a:solidFill>
                  <a:srgbClr val="00B050"/>
                </a:solidFill>
              </a:rPr>
              <a:t> × 10</a:t>
            </a:r>
            <a:r>
              <a:rPr lang="en-US" sz="3600" i="1" baseline="50000" dirty="0">
                <a:solidFill>
                  <a:srgbClr val="00B050"/>
                </a:solidFill>
              </a:rPr>
              <a:t>b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</a:p>
          <a:p>
            <a:pPr marL="809625" lvl="2"/>
            <a:r>
              <a:rPr lang="en-US" dirty="0">
                <a:solidFill>
                  <a:schemeClr val="tx1"/>
                </a:solidFill>
              </a:rPr>
              <a:t> where ‘</a:t>
            </a:r>
            <a:r>
              <a:rPr lang="en-US" i="1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’ is the </a:t>
            </a:r>
            <a:r>
              <a:rPr lang="en-US" dirty="0">
                <a:solidFill>
                  <a:srgbClr val="CC6600"/>
                </a:solidFill>
              </a:rPr>
              <a:t>coefficient</a:t>
            </a:r>
            <a:r>
              <a:rPr lang="en-US" dirty="0">
                <a:solidFill>
                  <a:schemeClr val="tx1"/>
                </a:solidFill>
              </a:rPr>
              <a:t> and is a real number,</a:t>
            </a:r>
            <a:endParaRPr lang="en-US" dirty="0">
              <a:solidFill>
                <a:srgbClr val="C00000"/>
              </a:solidFill>
            </a:endParaRPr>
          </a:p>
          <a:p>
            <a:pPr marL="809625" lvl="2"/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rgbClr val="CC6600"/>
                </a:solidFill>
              </a:rPr>
              <a:t>exponent</a:t>
            </a:r>
            <a:r>
              <a:rPr lang="en-US" dirty="0">
                <a:solidFill>
                  <a:schemeClr val="tx1"/>
                </a:solidFill>
              </a:rPr>
              <a:t> ‘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’ is an integer.</a:t>
            </a:r>
          </a:p>
          <a:p>
            <a:pPr marL="809625" lvl="2"/>
            <a:r>
              <a:rPr lang="en-US" dirty="0">
                <a:solidFill>
                  <a:schemeClr val="tx1"/>
                </a:solidFill>
              </a:rPr>
              <a:t> 1 ≤ |</a:t>
            </a:r>
            <a:r>
              <a:rPr lang="en-US" i="1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|&lt; 10</a:t>
            </a:r>
          </a:p>
          <a:p>
            <a:pPr marL="809625" lvl="2"/>
            <a:r>
              <a:rPr lang="en-US" dirty="0">
                <a:solidFill>
                  <a:schemeClr val="tx1"/>
                </a:solidFill>
              </a:rPr>
              <a:t> i.e.   −10 &lt; </a:t>
            </a:r>
            <a:r>
              <a:rPr lang="en-US" i="1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≤ −1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  1 ≤ </a:t>
            </a:r>
            <a:r>
              <a:rPr lang="en-US" i="1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&lt; 10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356241" y="4471866"/>
            <a:ext cx="4430395" cy="590947"/>
            <a:chOff x="2665730" y="5083810"/>
            <a:chExt cx="4430395" cy="59094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665730" y="5205845"/>
              <a:ext cx="4430395" cy="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2131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32564" y="5083810"/>
              <a:ext cx="0" cy="19050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3746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48714" y="5097087"/>
              <a:ext cx="0" cy="177223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17850" y="5122091"/>
              <a:ext cx="1116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332730" y="5122091"/>
              <a:ext cx="11160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05100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−10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76675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−1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91100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15050" y="5305425"/>
              <a:ext cx="69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10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44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2548"/>
            <a:ext cx="10154789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Express </a:t>
            </a:r>
            <a:r>
              <a:rPr lang="en-SG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distance, 346.2 km, between KL and Singapore </a:t>
            </a:r>
            <a:r>
              <a:rPr lang="en-SG" dirty="0">
                <a:solidFill>
                  <a:schemeClr val="accent2"/>
                </a:solidFill>
              </a:rPr>
              <a:t>in scientific notation.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747" y="2895980"/>
            <a:ext cx="207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346.2 km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0749" y="2895980"/>
            <a:ext cx="132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3.462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925" y="2895980"/>
            <a:ext cx="107617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SG" sz="36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189" y="2895980"/>
            <a:ext cx="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flipH="1">
            <a:off x="1655448" y="3445004"/>
            <a:ext cx="270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flipH="1">
            <a:off x="1941175" y="3445004"/>
            <a:ext cx="306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5110" y="2895980"/>
            <a:ext cx="107617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km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038396" y="3912575"/>
            <a:ext cx="3368953" cy="1239214"/>
          </a:xfrm>
          <a:prstGeom prst="wedgeRoundRectCallout">
            <a:avLst>
              <a:gd name="adj1" fmla="val -54156"/>
              <a:gd name="adj2" fmla="val -898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Only one digit integer before the decimal point.</a:t>
            </a:r>
          </a:p>
          <a:p>
            <a:pPr>
              <a:spcBef>
                <a:spcPts val="600"/>
              </a:spcBef>
            </a:pP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±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±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…, or 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±</a:t>
            </a:r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but not 0.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4218839" y="2335572"/>
            <a:ext cx="200025" cy="1178243"/>
          </a:xfrm>
          <a:prstGeom prst="rightBrace">
            <a:avLst/>
          </a:prstGeom>
          <a:ln w="349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4291" y="2327563"/>
            <a:ext cx="185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 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≤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 |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a|&lt;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 </a:t>
            </a:r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 animBg="1"/>
      <p:bldP spid="11" grpId="0"/>
      <p:bldP spid="2" grpId="0" animBg="1"/>
      <p:bldP spid="2" grpId="1" animBg="1"/>
      <p:bldP spid="13" grpId="0" animBg="1"/>
      <p:bldP spid="13" grpId="1" animBg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2546"/>
            <a:ext cx="10248575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T</a:t>
            </a:r>
            <a:r>
              <a:rPr lang="en-SG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he speed of light in vacuum is approximately equal to 300,000 km/s. Express it </a:t>
            </a:r>
            <a:r>
              <a:rPr lang="en-SG" dirty="0">
                <a:solidFill>
                  <a:schemeClr val="accent2"/>
                </a:solidFill>
              </a:rPr>
              <a:t>in scientific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173" y="2877046"/>
            <a:ext cx="297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300,000 km/s 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354" y="2877046"/>
            <a:ext cx="187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3.00000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1950" y="3562846"/>
            <a:ext cx="107617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SG" sz="36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7793" y="2877046"/>
            <a:ext cx="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flipH="1">
            <a:off x="2726688" y="3476870"/>
            <a:ext cx="2664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flipH="1">
            <a:off x="3003471" y="3476870"/>
            <a:ext cx="252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flipH="1">
            <a:off x="2422162" y="3476870"/>
            <a:ext cx="2952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2127250" y="3476870"/>
            <a:ext cx="288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1836420" y="3476870"/>
            <a:ext cx="285923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3562846"/>
            <a:ext cx="1369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km/s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6420" y="3661881"/>
            <a:ext cx="14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5   </a:t>
            </a:r>
            <a:r>
              <a:rPr lang="en-SG" sz="1400" dirty="0">
                <a:latin typeface="Cambria" panose="02040503050406030204" pitchFamily="18" charset="0"/>
              </a:rPr>
              <a:t>  </a:t>
            </a:r>
            <a:r>
              <a:rPr lang="en-SG" sz="1400" dirty="0"/>
              <a:t>4    3   </a:t>
            </a:r>
            <a:r>
              <a:rPr lang="en-SG" sz="1400" dirty="0">
                <a:latin typeface="Cambria" panose="02040503050406030204" pitchFamily="18" charset="0"/>
              </a:rPr>
              <a:t> </a:t>
            </a:r>
            <a:r>
              <a:rPr lang="en-SG" sz="1400" dirty="0"/>
              <a:t>2   </a:t>
            </a:r>
            <a:r>
              <a:rPr lang="en-SG" sz="1400" dirty="0">
                <a:latin typeface="Cambria" panose="02040503050406030204" pitchFamily="18" charset="0"/>
              </a:rPr>
              <a:t> </a:t>
            </a:r>
            <a:r>
              <a:rPr lang="en-SG" sz="1400" dirty="0"/>
              <a:t>1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6774" y="3572371"/>
            <a:ext cx="58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3</a:t>
            </a:r>
            <a:endParaRPr lang="en-SG" sz="3600" baseline="30000" dirty="0">
              <a:solidFill>
                <a:srgbClr val="CC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7793" y="3562846"/>
            <a:ext cx="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550" y="2867521"/>
            <a:ext cx="107617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SG" sz="36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SG" sz="3600" dirty="0">
              <a:solidFill>
                <a:srgbClr val="CC66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01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17" grpId="0"/>
      <p:bldP spid="2" grpId="0"/>
      <p:bldP spid="16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2546"/>
            <a:ext cx="10248575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The diameter of a strand of hair is measured to be 0.0000254 m. Express it </a:t>
            </a:r>
            <a:r>
              <a:rPr lang="en-SG" dirty="0">
                <a:solidFill>
                  <a:schemeClr val="accent2"/>
                </a:solidFill>
              </a:rPr>
              <a:t>in scientific notation.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70C0"/>
                </a:solidFill>
              </a:rPr>
              <a:t>Scientific Notation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173" y="2877046"/>
            <a:ext cx="297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0.0000254 m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6863" y="2877046"/>
            <a:ext cx="187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2.54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288" y="2871388"/>
            <a:ext cx="1661760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SG" sz="3600" baseline="300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−5</a:t>
            </a:r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4302" y="2877046"/>
            <a:ext cx="4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C66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=</a:t>
            </a:r>
            <a:endParaRPr lang="en-SG" sz="3600" dirty="0">
              <a:solidFill>
                <a:srgbClr val="CC6600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2787015" y="3456550"/>
            <a:ext cx="2016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2998456" y="3456550"/>
            <a:ext cx="289574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543174" y="3456550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2295524" y="3456550"/>
            <a:ext cx="2340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1958340" y="3456550"/>
            <a:ext cx="331200" cy="126541"/>
          </a:xfrm>
          <a:prstGeom prst="curvedUpArrow">
            <a:avLst>
              <a:gd name="adj1" fmla="val 13145"/>
              <a:gd name="adj2" fmla="val 50000"/>
              <a:gd name="adj3" fmla="val 385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5480" y="3641561"/>
            <a:ext cx="14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1   </a:t>
            </a:r>
            <a:r>
              <a:rPr lang="en-SG" sz="1400" dirty="0">
                <a:latin typeface="Cambria" panose="02040503050406030204" pitchFamily="18" charset="0"/>
              </a:rPr>
              <a:t>  </a:t>
            </a:r>
            <a:r>
              <a:rPr lang="en-SG" sz="1400" dirty="0"/>
              <a:t>2  </a:t>
            </a:r>
            <a:r>
              <a:rPr lang="en-SG" sz="1400" dirty="0">
                <a:latin typeface="Cambria" panose="02040503050406030204" pitchFamily="18" charset="0"/>
              </a:rPr>
              <a:t>  </a:t>
            </a:r>
            <a:r>
              <a:rPr lang="en-SG" sz="1400" dirty="0"/>
              <a:t>3  </a:t>
            </a:r>
            <a:r>
              <a:rPr lang="en-SG" sz="1400" dirty="0">
                <a:latin typeface="Cambria" panose="02040503050406030204" pitchFamily="18" charset="0"/>
              </a:rPr>
              <a:t> </a:t>
            </a:r>
            <a:r>
              <a:rPr lang="en-SG" sz="1400" dirty="0"/>
              <a:t>4   </a:t>
            </a:r>
            <a:r>
              <a:rPr lang="en-SG" sz="1400" dirty="0">
                <a:latin typeface="Cambria" panose="02040503050406030204" pitchFamily="18" charset="0"/>
              </a:rPr>
              <a:t> </a:t>
            </a:r>
            <a:r>
              <a:rPr lang="en-SG" sz="1400" dirty="0"/>
              <a:t>5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8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3" grpId="0" animBg="1"/>
      <p:bldP spid="14" grpId="0" animBg="1"/>
      <p:bldP spid="15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2030</TotalTime>
  <Words>549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Wingdings</vt:lpstr>
      <vt:lpstr>Wingdings 3</vt:lpstr>
      <vt:lpstr>Facet</vt:lpstr>
      <vt:lpstr>Unit 1  Quantities &amp; Units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143</cp:revision>
  <cp:lastPrinted>2014-11-17T08:52:56Z</cp:lastPrinted>
  <dcterms:created xsi:type="dcterms:W3CDTF">2014-11-11T08:59:17Z</dcterms:created>
  <dcterms:modified xsi:type="dcterms:W3CDTF">2018-07-02T07:29:32Z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0A10B2F5-BA3F-45DC-84CD-9DB65C740BF8</vt:lpwstr>
  </property>
  <property fmtid="{D5CDD505-2E9C-101B-9397-08002B2CF9AE}" pid="3" name="ArticulatePath">
    <vt:lpwstr>PPt for Video - Unit 1 (Part B) V2.0</vt:lpwstr>
  </property>
</Properties>
</file>