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3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</p:sldIdLst>
  <p:sldSz cx="12192000" cy="6858000"/>
  <p:notesSz cx="6797675" cy="9926638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74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6600"/>
    <a:srgbClr val="FF9900"/>
    <a:srgbClr val="CC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>
        <p:guide orient="horz" pos="323"/>
        <p:guide pos="74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BDAB2-35B4-44AE-A67F-B52A3165DF72}" type="datetimeFigureOut">
              <a:rPr lang="en-SG" smtClean="0"/>
              <a:t>11/10/2018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FD316-44AA-4B50-86CF-A89B005323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684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C082-3FAE-40D7-ADEF-EE768392141E}" type="datetimeFigureOut">
              <a:rPr lang="en-SG" smtClean="0"/>
              <a:t>11/10/2018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11A77-8E0B-48E6-90E5-CDE3376CA8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92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1A77-8E0B-48E6-90E5-CDE3376CA8C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17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D8B-42B3-427E-899D-E71D9A83A8D9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9D9-763B-477A-BCE3-211B2A0515B8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1DE-398F-404D-82EE-D2C3731509E1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64-3C84-410D-B6C3-A0DB0BE7C9F1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7EB6-6D44-4391-AFFD-326E6BF81552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4AF5-9DEA-4EA2-940A-B97BB0AB3FE0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2E5A-A0CD-4B8D-8A31-7142D6346368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8CB8-A2B0-4662-8BD6-8630BC97053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CD9-BBBC-4BD6-8BD5-91EAA363FED1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4963" y="6374074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7325585-EDD4-4013-BB21-B53B072BE5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416-EAD1-4AC1-A7B4-CCD859A52153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F2CC-5617-435A-90A8-9489E37A065F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0214-3C99-4F74-8FEB-7C801FA59345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1DE-ECCF-4A59-A231-1A8D01E97198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89BD-0E6F-42BA-9F50-3E40C1A41D66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B7BA-43B8-4528-A653-4BF1E6C08DB5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4B68-6DC4-46CA-A9F4-E164F5CA607C}" type="datetime1">
              <a:rPr lang="en-US" smtClean="0"/>
              <a:t>10/11/2018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6DAE-7C3E-4484-91F0-E7B4FC487032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592" y="2014009"/>
            <a:ext cx="7766936" cy="1646302"/>
          </a:xfrm>
        </p:spPr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Cooper Black" panose="0208090404030B020404" pitchFamily="18" charset="0"/>
              </a:rPr>
              <a:t>Unit 1 </a:t>
            </a:r>
            <a:br>
              <a:rPr lang="en-SG" dirty="0">
                <a:solidFill>
                  <a:srgbClr val="00B0F0"/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rgbClr val="00B0F0"/>
                </a:solidFill>
                <a:latin typeface="Cooper Black" panose="0208090404030B020404" pitchFamily="18" charset="0"/>
              </a:rPr>
              <a:t>Quantities &amp; Units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592" y="3660308"/>
            <a:ext cx="7766936" cy="10968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C: Engineering Notation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461"/>
            <a:ext cx="10223904" cy="4255666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accent2"/>
                </a:solidFill>
              </a:rPr>
              <a:t>Subtract </a:t>
            </a:r>
            <a:r>
              <a:rPr lang="en-SG" sz="3200" dirty="0">
                <a:solidFill>
                  <a:srgbClr val="CC6600"/>
                </a:solidFill>
              </a:rPr>
              <a:t>998.84 × 10</a:t>
            </a:r>
            <a:r>
              <a:rPr lang="en-SG" sz="3200" baseline="50000" dirty="0">
                <a:solidFill>
                  <a:srgbClr val="CC6600"/>
                </a:solidFill>
              </a:rPr>
              <a:t>−6</a:t>
            </a:r>
            <a:r>
              <a:rPr lang="en-SG" sz="3200" dirty="0">
                <a:solidFill>
                  <a:schemeClr val="accent2"/>
                </a:solidFill>
              </a:rPr>
              <a:t> from </a:t>
            </a:r>
            <a:r>
              <a:rPr lang="en-SG" sz="3200" dirty="0">
                <a:solidFill>
                  <a:srgbClr val="00B050"/>
                </a:solidFill>
              </a:rPr>
              <a:t>288.12 × 10</a:t>
            </a:r>
            <a:r>
              <a:rPr lang="en-SG" sz="3200" baseline="50000" dirty="0">
                <a:solidFill>
                  <a:srgbClr val="00B050"/>
                </a:solidFill>
              </a:rPr>
              <a:t>−3</a:t>
            </a:r>
            <a:r>
              <a:rPr lang="en-SG" sz="3200" dirty="0">
                <a:solidFill>
                  <a:schemeClr val="accent2"/>
                </a:solidFill>
              </a:rPr>
              <a:t> and express the result in engineering notation.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Two numbers to be added must have the </a:t>
            </a:r>
            <a:r>
              <a:rPr lang="en-SG" dirty="0">
                <a:solidFill>
                  <a:srgbClr val="C00000"/>
                </a:solidFill>
              </a:rPr>
              <a:t>same</a:t>
            </a:r>
            <a:r>
              <a:rPr lang="en-SG" dirty="0"/>
              <a:t> </a:t>
            </a:r>
            <a:r>
              <a:rPr lang="en-SG" dirty="0">
                <a:solidFill>
                  <a:schemeClr val="tx1"/>
                </a:solidFill>
              </a:rPr>
              <a:t>exponent.</a:t>
            </a:r>
          </a:p>
          <a:p>
            <a:pPr marL="1252538" lvl="1" indent="0">
              <a:spcBef>
                <a:spcPts val="2400"/>
              </a:spcBef>
              <a:buNone/>
            </a:pP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 </a:t>
            </a:r>
            <a:r>
              <a:rPr lang="en-SG" dirty="0">
                <a:solidFill>
                  <a:schemeClr val="tx1"/>
                </a:solidFill>
              </a:rPr>
              <a:t>(</a:t>
            </a:r>
            <a:r>
              <a:rPr lang="en-SG" dirty="0">
                <a:solidFill>
                  <a:srgbClr val="00B050"/>
                </a:solidFill>
              </a:rPr>
              <a:t>288.12 </a:t>
            </a:r>
            <a:r>
              <a:rPr lang="en-SG" dirty="0">
                <a:solidFill>
                  <a:srgbClr val="00B050"/>
                </a:solidFill>
                <a:sym typeface="Symbol" panose="05050102010706020507" pitchFamily="18" charset="2"/>
              </a:rPr>
              <a:t></a:t>
            </a:r>
            <a:r>
              <a:rPr lang="en-SG" dirty="0">
                <a:solidFill>
                  <a:srgbClr val="00B050"/>
                </a:solidFill>
              </a:rPr>
              <a:t> 10</a:t>
            </a:r>
            <a:r>
              <a:rPr lang="en-SG" baseline="50000" dirty="0">
                <a:solidFill>
                  <a:srgbClr val="00B050"/>
                </a:solidFill>
              </a:rPr>
              <a:t>−3</a:t>
            </a:r>
            <a:r>
              <a:rPr lang="en-SG" dirty="0">
                <a:solidFill>
                  <a:schemeClr val="tx1"/>
                </a:solidFill>
              </a:rPr>
              <a:t>) − (</a:t>
            </a:r>
            <a:r>
              <a:rPr lang="en-US" dirty="0">
                <a:solidFill>
                  <a:srgbClr val="CC6600"/>
                </a:solidFill>
              </a:rPr>
              <a:t>998.84 </a:t>
            </a:r>
            <a:r>
              <a:rPr 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CC6600"/>
                </a:solidFill>
              </a:rPr>
              <a:t> 10</a:t>
            </a:r>
            <a:r>
              <a:rPr lang="en-US" baseline="50000" dirty="0">
                <a:solidFill>
                  <a:srgbClr val="CC6600"/>
                </a:solidFill>
              </a:rPr>
              <a:t>−6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aseline="50000" dirty="0">
              <a:solidFill>
                <a:srgbClr val="CC6600"/>
              </a:solidFill>
            </a:endParaRPr>
          </a:p>
          <a:p>
            <a:pPr marL="914400" lvl="2" indent="0">
              <a:buNone/>
            </a:pPr>
            <a:r>
              <a:rPr lang="en-SG" sz="2800" dirty="0">
                <a:solidFill>
                  <a:schemeClr val="tx1"/>
                </a:solidFill>
              </a:rPr>
              <a:t> = (</a:t>
            </a:r>
            <a:r>
              <a:rPr lang="en-SG" sz="2800" dirty="0">
                <a:solidFill>
                  <a:srgbClr val="00B050"/>
                </a:solidFill>
              </a:rPr>
              <a:t>288.12 </a:t>
            </a:r>
            <a:r>
              <a:rPr lang="en-SG" sz="2800" dirty="0">
                <a:solidFill>
                  <a:srgbClr val="00B050"/>
                </a:solidFill>
                <a:sym typeface="Symbol" panose="05050102010706020507" pitchFamily="18" charset="2"/>
              </a:rPr>
              <a:t></a:t>
            </a:r>
            <a:r>
              <a:rPr lang="en-SG" sz="2800" dirty="0">
                <a:solidFill>
                  <a:srgbClr val="00B050"/>
                </a:solidFill>
              </a:rPr>
              <a:t> 10</a:t>
            </a:r>
            <a:r>
              <a:rPr lang="en-SG" sz="2800" baseline="50000" dirty="0">
                <a:solidFill>
                  <a:srgbClr val="00B050"/>
                </a:solidFill>
              </a:rPr>
              <a:t>−3</a:t>
            </a:r>
            <a:r>
              <a:rPr lang="en-SG" sz="2800" dirty="0">
                <a:solidFill>
                  <a:schemeClr val="tx1"/>
                </a:solidFill>
              </a:rPr>
              <a:t>) − (</a:t>
            </a:r>
            <a:r>
              <a:rPr lang="en-US" sz="2800" dirty="0">
                <a:solidFill>
                  <a:srgbClr val="CC6600"/>
                </a:solidFill>
              </a:rPr>
              <a:t>0.99884 </a:t>
            </a:r>
            <a:r>
              <a:rPr lang="en-US" sz="2800" dirty="0">
                <a:solidFill>
                  <a:srgbClr val="CC6600"/>
                </a:solidFill>
                <a:cs typeface="Times New Roman" panose="02020603050405020304" pitchFamily="18" charset="0"/>
              </a:rPr>
              <a:t>×</a:t>
            </a:r>
            <a:r>
              <a:rPr lang="en-US" sz="2800" dirty="0">
                <a:solidFill>
                  <a:srgbClr val="CC6600"/>
                </a:solidFill>
              </a:rPr>
              <a:t> 10</a:t>
            </a:r>
            <a:r>
              <a:rPr lang="en-US" sz="2800" baseline="50000" dirty="0">
                <a:solidFill>
                  <a:srgbClr val="CC6600"/>
                </a:solidFill>
              </a:rPr>
              <a:t>−3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= (</a:t>
            </a:r>
            <a:r>
              <a:rPr lang="en-US" sz="2800" dirty="0">
                <a:solidFill>
                  <a:srgbClr val="00B050"/>
                </a:solidFill>
              </a:rPr>
              <a:t>288.12</a:t>
            </a:r>
            <a:r>
              <a:rPr lang="en-US" sz="2800" dirty="0">
                <a:solidFill>
                  <a:schemeClr val="tx1"/>
                </a:solidFill>
              </a:rPr>
              <a:t> − </a:t>
            </a:r>
            <a:r>
              <a:rPr lang="en-US" sz="2800" dirty="0">
                <a:solidFill>
                  <a:srgbClr val="CC6600"/>
                </a:solidFill>
              </a:rPr>
              <a:t>0.99884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sz="2800" dirty="0">
                <a:solidFill>
                  <a:schemeClr val="tx1"/>
                </a:solidFill>
              </a:rPr>
              <a:t> 10</a:t>
            </a:r>
            <a:r>
              <a:rPr lang="en-US" sz="2800" baseline="50000" dirty="0">
                <a:solidFill>
                  <a:schemeClr val="tx1"/>
                </a:solidFill>
              </a:rPr>
              <a:t>−3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u="dbl" dirty="0">
                <a:solidFill>
                  <a:schemeClr val="tx1"/>
                </a:solidFill>
              </a:rPr>
              <a:t>287.12116 </a:t>
            </a:r>
            <a:r>
              <a:rPr lang="en-US" sz="2800" u="dbl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sz="2800" u="dbl" dirty="0">
                <a:solidFill>
                  <a:schemeClr val="tx1"/>
                </a:solidFill>
              </a:rPr>
              <a:t> 10</a:t>
            </a:r>
            <a:r>
              <a:rPr lang="en-US" sz="2800" u="dbl" baseline="50000" dirty="0">
                <a:solidFill>
                  <a:schemeClr val="tx1"/>
                </a:solidFill>
              </a:rPr>
              <a:t>−3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5803"/>
            <a:ext cx="9651522" cy="4746117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accent2"/>
                </a:solidFill>
              </a:rPr>
              <a:t>Multiply </a:t>
            </a:r>
            <a:r>
              <a:rPr lang="en-SG" sz="3200" dirty="0">
                <a:solidFill>
                  <a:srgbClr val="00B050"/>
                </a:solidFill>
              </a:rPr>
              <a:t>1.25 × 10</a:t>
            </a:r>
            <a:r>
              <a:rPr lang="en-SG" sz="3200" baseline="50000" dirty="0">
                <a:solidFill>
                  <a:srgbClr val="00B050"/>
                </a:solidFill>
              </a:rPr>
              <a:t>−9</a:t>
            </a:r>
            <a:r>
              <a:rPr lang="en-SG" sz="3200" dirty="0">
                <a:solidFill>
                  <a:schemeClr val="accent2"/>
                </a:solidFill>
              </a:rPr>
              <a:t> and </a:t>
            </a:r>
            <a:r>
              <a:rPr lang="en-SG" sz="3200" dirty="0">
                <a:solidFill>
                  <a:srgbClr val="CC6600"/>
                </a:solidFill>
              </a:rPr>
              <a:t>7.02 × 10</a:t>
            </a:r>
            <a:r>
              <a:rPr lang="en-SG" sz="3200" baseline="50000" dirty="0">
                <a:solidFill>
                  <a:srgbClr val="CC6600"/>
                </a:solidFill>
              </a:rPr>
              <a:t>6</a:t>
            </a:r>
            <a:r>
              <a:rPr lang="en-SG" sz="3200" dirty="0">
                <a:solidFill>
                  <a:schemeClr val="accent2"/>
                </a:solidFill>
              </a:rPr>
              <a:t> and express the result in engineering notation.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Two numbers performing multiplication </a:t>
            </a:r>
            <a:r>
              <a:rPr lang="en-SG" dirty="0">
                <a:solidFill>
                  <a:srgbClr val="C00000"/>
                </a:solidFill>
              </a:rPr>
              <a:t>do not </a:t>
            </a:r>
            <a:r>
              <a:rPr lang="en-SG" dirty="0">
                <a:solidFill>
                  <a:schemeClr val="tx1"/>
                </a:solidFill>
              </a:rPr>
              <a:t>require same exponent.</a:t>
            </a:r>
            <a:endParaRPr lang="en-US" dirty="0">
              <a:solidFill>
                <a:schemeClr val="tx1"/>
              </a:solidFill>
            </a:endParaRPr>
          </a:p>
          <a:p>
            <a:pPr marL="1260475" lvl="1" indent="0">
              <a:spcBef>
                <a:spcPts val="18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  </a:t>
            </a:r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SG" sz="3200" dirty="0">
                <a:solidFill>
                  <a:srgbClr val="00B050"/>
                </a:solidFill>
              </a:rPr>
              <a:t>1.25 × 10</a:t>
            </a:r>
            <a:r>
              <a:rPr lang="en-SG" sz="3200" baseline="50000" dirty="0">
                <a:solidFill>
                  <a:srgbClr val="00B050"/>
                </a:solidFill>
              </a:rPr>
              <a:t>−9</a:t>
            </a:r>
            <a:r>
              <a:rPr lang="en-US" sz="3200" dirty="0">
                <a:solidFill>
                  <a:schemeClr val="tx1"/>
                </a:solidFill>
              </a:rPr>
              <a:t>) × (</a:t>
            </a:r>
            <a:r>
              <a:rPr lang="en-SG" sz="3200" dirty="0">
                <a:solidFill>
                  <a:srgbClr val="CC6600"/>
                </a:solidFill>
              </a:rPr>
              <a:t>7.02 × 10</a:t>
            </a:r>
            <a:r>
              <a:rPr lang="en-SG" sz="3200" baseline="50000" dirty="0">
                <a:solidFill>
                  <a:srgbClr val="CC6600"/>
                </a:solidFill>
              </a:rPr>
              <a:t>6</a:t>
            </a:r>
            <a:r>
              <a:rPr lang="en-SG" sz="3200" dirty="0">
                <a:solidFill>
                  <a:schemeClr val="tx1"/>
                </a:solidFill>
              </a:rPr>
              <a:t>) </a:t>
            </a:r>
          </a:p>
          <a:p>
            <a:pPr marL="1076325" lvl="1" indent="0">
              <a:spcBef>
                <a:spcPts val="1800"/>
              </a:spcBef>
              <a:buNone/>
            </a:pPr>
            <a:r>
              <a:rPr lang="en-SG" sz="3200" dirty="0">
                <a:solidFill>
                  <a:schemeClr val="tx1"/>
                </a:solidFill>
              </a:rPr>
              <a:t>= (</a:t>
            </a:r>
            <a:r>
              <a:rPr lang="en-SG" sz="3200" dirty="0">
                <a:solidFill>
                  <a:srgbClr val="00B050"/>
                </a:solidFill>
              </a:rPr>
              <a:t>1.25</a:t>
            </a:r>
            <a:r>
              <a:rPr lang="en-SG" sz="3200" dirty="0">
                <a:solidFill>
                  <a:schemeClr val="tx1"/>
                </a:solidFill>
              </a:rPr>
              <a:t> × </a:t>
            </a:r>
            <a:r>
              <a:rPr lang="en-SG" sz="3200" dirty="0">
                <a:solidFill>
                  <a:srgbClr val="CC6600"/>
                </a:solidFill>
              </a:rPr>
              <a:t>7.02</a:t>
            </a:r>
            <a:r>
              <a:rPr lang="en-SG" sz="3200" dirty="0">
                <a:solidFill>
                  <a:schemeClr val="tx1"/>
                </a:solidFill>
              </a:rPr>
              <a:t>) </a:t>
            </a:r>
            <a:r>
              <a:rPr lang="en-US" sz="3200" dirty="0">
                <a:solidFill>
                  <a:schemeClr val="tx1"/>
                </a:solidFill>
              </a:rPr>
              <a:t>×</a:t>
            </a:r>
            <a:r>
              <a:rPr lang="en-SG" sz="3200" dirty="0">
                <a:solidFill>
                  <a:schemeClr val="tx1"/>
                </a:solidFill>
              </a:rPr>
              <a:t> 10</a:t>
            </a:r>
            <a:r>
              <a:rPr lang="en-SG" sz="3200" baseline="50000" dirty="0">
                <a:solidFill>
                  <a:srgbClr val="00B050"/>
                </a:solidFill>
              </a:rPr>
              <a:t>−9</a:t>
            </a:r>
            <a:r>
              <a:rPr lang="en-SG" sz="3200" baseline="50000" dirty="0">
                <a:solidFill>
                  <a:schemeClr val="tx1"/>
                </a:solidFill>
              </a:rPr>
              <a:t>+</a:t>
            </a:r>
            <a:r>
              <a:rPr lang="en-SG" sz="3200" baseline="50000" dirty="0">
                <a:solidFill>
                  <a:srgbClr val="CC6600"/>
                </a:solidFill>
              </a:rPr>
              <a:t>6</a:t>
            </a:r>
            <a:endParaRPr lang="en-SG" sz="3200" dirty="0">
              <a:solidFill>
                <a:srgbClr val="CC6600"/>
              </a:solidFill>
            </a:endParaRPr>
          </a:p>
          <a:p>
            <a:pPr marL="1076325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= </a:t>
            </a:r>
            <a:r>
              <a:rPr lang="en-US" sz="3200" u="dbl" dirty="0">
                <a:solidFill>
                  <a:schemeClr val="tx1"/>
                </a:solidFill>
              </a:rPr>
              <a:t>8.775 </a:t>
            </a:r>
            <a:r>
              <a:rPr lang="en-SG" sz="3200" u="dbl" dirty="0">
                <a:solidFill>
                  <a:schemeClr val="tx1"/>
                </a:solidFill>
              </a:rPr>
              <a:t>X 10</a:t>
            </a:r>
            <a:r>
              <a:rPr lang="en-SG" sz="3200" u="dbl" baseline="50000" dirty="0">
                <a:solidFill>
                  <a:schemeClr val="tx1"/>
                </a:solidFill>
              </a:rPr>
              <a:t>−3</a:t>
            </a:r>
            <a:endParaRPr lang="en-US" sz="3200" u="dbl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1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55814"/>
                <a:ext cx="9643459" cy="4746117"/>
              </a:xfrm>
            </p:spPr>
            <p:txBody>
              <a:bodyPr>
                <a:normAutofit/>
              </a:bodyPr>
              <a:lstStyle/>
              <a:p>
                <a:r>
                  <a:rPr lang="en-SG" sz="3200" dirty="0">
                    <a:solidFill>
                      <a:schemeClr val="accent2"/>
                    </a:solidFill>
                  </a:rPr>
                  <a:t>Divide </a:t>
                </a:r>
                <a:r>
                  <a:rPr lang="en-SG" sz="3200" dirty="0">
                    <a:solidFill>
                      <a:srgbClr val="00B050"/>
                    </a:solidFill>
                  </a:rPr>
                  <a:t>6.78 × 10</a:t>
                </a:r>
                <a:r>
                  <a:rPr lang="en-SG" sz="3200" baseline="50000" dirty="0">
                    <a:solidFill>
                      <a:srgbClr val="00B050"/>
                    </a:solidFill>
                  </a:rPr>
                  <a:t>12</a:t>
                </a:r>
                <a:r>
                  <a:rPr lang="en-SG" sz="3200" dirty="0">
                    <a:solidFill>
                      <a:schemeClr val="accent2"/>
                    </a:solidFill>
                  </a:rPr>
                  <a:t> by </a:t>
                </a:r>
                <a:r>
                  <a:rPr lang="en-SG" sz="3200" dirty="0">
                    <a:solidFill>
                      <a:srgbClr val="CC6600"/>
                    </a:solidFill>
                  </a:rPr>
                  <a:t>169.5 × 10</a:t>
                </a:r>
                <a:r>
                  <a:rPr lang="en-SG" sz="3200" baseline="50000" dirty="0">
                    <a:solidFill>
                      <a:srgbClr val="CC6600"/>
                    </a:solidFill>
                  </a:rPr>
                  <a:t>18</a:t>
                </a:r>
                <a:r>
                  <a:rPr lang="en-SG" sz="3200" dirty="0">
                    <a:solidFill>
                      <a:schemeClr val="accent2"/>
                    </a:solidFill>
                  </a:rPr>
                  <a:t> and express the result in engineering notation.</a:t>
                </a:r>
              </a:p>
              <a:p>
                <a:pPr lvl="1"/>
                <a:r>
                  <a:rPr lang="en-SG" dirty="0">
                    <a:solidFill>
                      <a:schemeClr val="tx1"/>
                    </a:solidFill>
                  </a:rPr>
                  <a:t>Two numbers performing division do not require same exponent.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914400" lvl="2" indent="0">
                  <a:buSzPct val="60000"/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6.78</m:t>
                        </m:r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169.5</m:t>
                        </m:r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den>
                    </m:f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6.78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169.5</m:t>
                        </m:r>
                      </m:den>
                    </m:f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3230563" lvl="2" indent="0">
                  <a:spcBef>
                    <a:spcPts val="2400"/>
                  </a:spcBef>
                  <a:buNone/>
                </a:pPr>
                <a:r>
                  <a:rPr lang="en-US" sz="36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 </a:t>
                </a: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0.04 </a:t>
                </a:r>
                <a:r>
                  <a:rPr lang="en-SG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SG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en-SG" sz="3600" baseline="5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−6</a:t>
                </a: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230563" lvl="2" indent="0">
                  <a:spcBef>
                    <a:spcPts val="2400"/>
                  </a:spcBef>
                  <a:buNone/>
                </a:pPr>
                <a:r>
                  <a:rPr lang="en-US" sz="36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 </a:t>
                </a: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600" u="dbl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 </a:t>
                </a:r>
                <a:r>
                  <a:rPr lang="en-SG" sz="3600" u="dbl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SG" sz="3600" u="dbl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en-SG" sz="3600" u="dbl" baseline="5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en-US" sz="3600" u="dbl" baseline="5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3600" u="db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55814"/>
                <a:ext cx="9643459" cy="4746117"/>
              </a:xfrm>
              <a:blipFill>
                <a:blip r:embed="rId2"/>
                <a:stretch>
                  <a:fillRect l="-948" t="-2182" r="-2149" b="-4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5804"/>
            <a:ext cx="10437706" cy="4930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to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represent large and small numbers in </a:t>
            </a:r>
            <a:r>
              <a:rPr lang="en-US" sz="3200" dirty="0">
                <a:solidFill>
                  <a:srgbClr val="00B050"/>
                </a:solidFill>
              </a:rPr>
              <a:t>engineering notation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i="1" dirty="0">
                <a:solidFill>
                  <a:srgbClr val="CC3300"/>
                </a:solidFill>
              </a:rPr>
              <a:t>c</a:t>
            </a:r>
            <a:r>
              <a:rPr lang="en-US" sz="3200" dirty="0">
                <a:solidFill>
                  <a:srgbClr val="CC33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 </a:t>
            </a:r>
            <a:r>
              <a:rPr lang="en-US" sz="3200" dirty="0">
                <a:solidFill>
                  <a:srgbClr val="CC3300"/>
                </a:solidFill>
                <a:sym typeface="Symbol" panose="05050102010706020507" pitchFamily="18" charset="2"/>
              </a:rPr>
              <a:t>10</a:t>
            </a:r>
            <a:r>
              <a:rPr lang="en-US" sz="3200" baseline="30000" dirty="0">
                <a:solidFill>
                  <a:srgbClr val="CC3300"/>
                </a:solidFill>
                <a:sym typeface="Symbol" panose="05050102010706020507" pitchFamily="18" charset="2"/>
              </a:rPr>
              <a:t>3</a:t>
            </a:r>
            <a:r>
              <a:rPr lang="en-US" sz="3200" i="1" baseline="30000" dirty="0">
                <a:solidFill>
                  <a:srgbClr val="CC3300"/>
                </a:solidFill>
                <a:sym typeface="Symbol" panose="05050102010706020507" pitchFamily="18" charset="2"/>
              </a:rPr>
              <a:t>m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endParaRPr lang="en-US" sz="3200" dirty="0">
              <a:solidFill>
                <a:schemeClr val="tx1"/>
              </a:solidFill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coefficient </a:t>
            </a:r>
            <a:r>
              <a:rPr lang="en-US" sz="2800" i="1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is in the range of </a:t>
            </a:r>
            <a:r>
              <a:rPr lang="en-US" sz="2800" dirty="0">
                <a:solidFill>
                  <a:srgbClr val="CC3300"/>
                </a:solidFill>
              </a:rPr>
              <a:t>1 ≤ |</a:t>
            </a:r>
            <a:r>
              <a:rPr lang="en-US" sz="2800" i="1" dirty="0">
                <a:solidFill>
                  <a:srgbClr val="CC3300"/>
                </a:solidFill>
              </a:rPr>
              <a:t>c</a:t>
            </a:r>
            <a:r>
              <a:rPr lang="en-US" sz="2800" dirty="0">
                <a:solidFill>
                  <a:srgbClr val="CC3300"/>
                </a:solidFill>
              </a:rPr>
              <a:t>| &lt; 1000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exponent 3</a:t>
            </a:r>
            <a:r>
              <a:rPr lang="en-US" sz="2800" i="1" dirty="0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 is a multiple of 3, (</a:t>
            </a:r>
            <a:r>
              <a:rPr lang="en-US" sz="2800" i="1" dirty="0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 can be any integer),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performing </a:t>
            </a:r>
            <a:r>
              <a:rPr lang="en-US" sz="3200" dirty="0">
                <a:solidFill>
                  <a:srgbClr val="00B050"/>
                </a:solidFill>
              </a:rPr>
              <a:t>arithmetic operations</a:t>
            </a:r>
            <a:r>
              <a:rPr lang="en-US" sz="3200" dirty="0">
                <a:solidFill>
                  <a:srgbClr val="FF660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in engineering notation.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581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Metric Prefixes</a:t>
            </a:r>
            <a:endParaRPr lang="en-SG" sz="4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234"/>
            <a:ext cx="8580966" cy="421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Use engineering notation to represent large and small numbers.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8640"/>
            <a:ext cx="9462347" cy="1845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Displaying large numbers in normal form.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Take a look at these figures.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78249" y="2422489"/>
            <a:ext cx="7134775" cy="2853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800" dirty="0">
                <a:solidFill>
                  <a:schemeClr val="tx1"/>
                </a:solidFill>
              </a:rPr>
              <a:t>300,000,000 m/s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SG" sz="2000" dirty="0">
                <a:solidFill>
                  <a:schemeClr val="tx1"/>
                </a:solidFill>
              </a:rPr>
              <a:t>(Speed of light)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800" dirty="0">
                <a:solidFill>
                  <a:schemeClr val="tx1"/>
                </a:solidFill>
              </a:rPr>
              <a:t>6,000,000,000,000,000,000,000,000 kg 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SG" sz="2000" dirty="0">
                <a:solidFill>
                  <a:schemeClr val="tx1"/>
                </a:solidFill>
              </a:rPr>
              <a:t>(Mass of the earth)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8,700,000,000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(Estimated world population to peak by 2055)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4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2287"/>
            <a:ext cx="8919890" cy="1560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Examples of Engineering Notation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2499" y="1743454"/>
            <a:ext cx="7134775" cy="3069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800" dirty="0">
                <a:solidFill>
                  <a:schemeClr val="tx1"/>
                </a:solidFill>
              </a:rPr>
              <a:t>300,000,000 m/s </a:t>
            </a:r>
          </a:p>
          <a:p>
            <a:pPr marL="400050" lvl="1" indent="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can be expressed as </a:t>
            </a:r>
            <a:r>
              <a:rPr lang="en-US" dirty="0">
                <a:solidFill>
                  <a:srgbClr val="CC6600"/>
                </a:solidFill>
              </a:rPr>
              <a:t>300 × 10</a:t>
            </a:r>
            <a:r>
              <a:rPr lang="en-US" baseline="50000" dirty="0">
                <a:solidFill>
                  <a:srgbClr val="CC6600"/>
                </a:solidFill>
              </a:rPr>
              <a:t>6 </a:t>
            </a:r>
            <a:r>
              <a:rPr lang="en-US" dirty="0">
                <a:solidFill>
                  <a:srgbClr val="CC6600"/>
                </a:solidFill>
              </a:rPr>
              <a:t>m/s</a:t>
            </a:r>
            <a:endParaRPr lang="en-SG" dirty="0">
              <a:solidFill>
                <a:srgbClr val="CC6600"/>
              </a:solidFill>
            </a:endParaRPr>
          </a:p>
          <a:p>
            <a:pPr>
              <a:spcBef>
                <a:spcPts val="18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800" dirty="0">
                <a:solidFill>
                  <a:schemeClr val="tx1"/>
                </a:solidFill>
              </a:rPr>
              <a:t>6,000,000,000,000,000,000,000,000 kg</a:t>
            </a:r>
            <a:endParaRPr lang="en-US" sz="2800" dirty="0">
              <a:solidFill>
                <a:schemeClr val="tx1"/>
              </a:solidFill>
            </a:endParaRPr>
          </a:p>
          <a:p>
            <a:pPr marL="400050" lvl="1" indent="0">
              <a:spcBef>
                <a:spcPts val="600"/>
              </a:spcBef>
              <a:buClr>
                <a:schemeClr val="accent2"/>
              </a:buClr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can be expressed as </a:t>
            </a:r>
            <a:r>
              <a:rPr lang="en-US" dirty="0">
                <a:solidFill>
                  <a:srgbClr val="CC6600"/>
                </a:solidFill>
              </a:rPr>
              <a:t>6 × 10</a:t>
            </a:r>
            <a:r>
              <a:rPr lang="en-US" baseline="50000" dirty="0">
                <a:solidFill>
                  <a:srgbClr val="CC6600"/>
                </a:solidFill>
              </a:rPr>
              <a:t>24</a:t>
            </a:r>
            <a:r>
              <a:rPr lang="en-US" dirty="0">
                <a:solidFill>
                  <a:srgbClr val="CC6600"/>
                </a:solidFill>
              </a:rPr>
              <a:t> kg</a:t>
            </a:r>
          </a:p>
          <a:p>
            <a:pPr>
              <a:spcBef>
                <a:spcPts val="18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8,700,000,000</a:t>
            </a:r>
          </a:p>
          <a:p>
            <a:pPr marL="400050" lvl="1" indent="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can be expressed as: </a:t>
            </a:r>
            <a:r>
              <a:rPr lang="en-US" dirty="0">
                <a:solidFill>
                  <a:srgbClr val="CC6600"/>
                </a:solidFill>
              </a:rPr>
              <a:t>8.7 × 10</a:t>
            </a:r>
            <a:r>
              <a:rPr lang="en-US" baseline="50000" dirty="0">
                <a:solidFill>
                  <a:srgbClr val="CC6600"/>
                </a:solidFill>
              </a:rPr>
              <a:t>9</a:t>
            </a:r>
            <a:endParaRPr lang="en-SG" baseline="50000" dirty="0">
              <a:solidFill>
                <a:srgbClr val="CC66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6807" y="5193582"/>
            <a:ext cx="10798386" cy="84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</a:rPr>
              <a:t>The exponent is a multiple of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5808"/>
            <a:ext cx="10231857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Express a number in engineering notation: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sz="3200" dirty="0">
                <a:solidFill>
                  <a:schemeClr val="tx1"/>
                </a:solidFill>
              </a:rPr>
              <a:t> Number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rgbClr val="00B050"/>
                </a:solidFill>
              </a:rPr>
              <a:t>y</a:t>
            </a:r>
            <a:r>
              <a:rPr lang="en-US" sz="3200" b="1" dirty="0">
                <a:solidFill>
                  <a:srgbClr val="00B050"/>
                </a:solidFill>
              </a:rPr>
              <a:t> = </a:t>
            </a:r>
            <a:r>
              <a:rPr lang="en-US" sz="3200" b="1" i="1" dirty="0">
                <a:solidFill>
                  <a:srgbClr val="00B050"/>
                </a:solidFill>
              </a:rPr>
              <a:t>c</a:t>
            </a:r>
            <a:r>
              <a:rPr lang="en-US" sz="3200" b="1" dirty="0">
                <a:solidFill>
                  <a:srgbClr val="00B050"/>
                </a:solidFill>
              </a:rPr>
              <a:t> × 10</a:t>
            </a:r>
            <a:r>
              <a:rPr lang="en-US" sz="3200" b="1" baseline="50000" dirty="0">
                <a:solidFill>
                  <a:srgbClr val="00B050"/>
                </a:solidFill>
              </a:rPr>
              <a:t>3</a:t>
            </a:r>
            <a:r>
              <a:rPr lang="en-US" sz="3200" b="1" i="1" baseline="50000" dirty="0">
                <a:solidFill>
                  <a:srgbClr val="00B050"/>
                </a:solidFill>
              </a:rPr>
              <a:t>m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</a:p>
          <a:p>
            <a:pPr marL="1257300" lvl="2"/>
            <a:r>
              <a:rPr lang="en-US" sz="2800" dirty="0">
                <a:solidFill>
                  <a:schemeClr val="tx1"/>
                </a:solidFill>
              </a:rPr>
              <a:t> where </a:t>
            </a:r>
            <a:r>
              <a:rPr lang="en-US" sz="2800" b="1" i="1" dirty="0">
                <a:solidFill>
                  <a:srgbClr val="00B050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is the </a:t>
            </a:r>
            <a:r>
              <a:rPr lang="en-US" sz="2800" dirty="0">
                <a:solidFill>
                  <a:srgbClr val="CC6600"/>
                </a:solidFill>
              </a:rPr>
              <a:t>coefficient</a:t>
            </a:r>
            <a:r>
              <a:rPr lang="en-US" sz="2800" dirty="0">
                <a:solidFill>
                  <a:schemeClr val="tx1"/>
                </a:solidFill>
              </a:rPr>
              <a:t>, a real number</a:t>
            </a:r>
          </a:p>
          <a:p>
            <a:pPr marL="1704975" lvl="3"/>
            <a:r>
              <a:rPr lang="en-US" sz="2400" dirty="0">
                <a:solidFill>
                  <a:schemeClr val="tx1"/>
                </a:solidFill>
              </a:rPr>
              <a:t> 1</a:t>
            </a:r>
            <a:r>
              <a:rPr lang="en-US" sz="2400" dirty="0"/>
              <a:t> </a:t>
            </a:r>
            <a:r>
              <a:rPr lang="en-US" sz="2400" dirty="0">
                <a:latin typeface="Cambria" panose="02040503050406030204" pitchFamily="18" charset="0"/>
              </a:rPr>
              <a:t>≤ 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b="1" i="1" dirty="0">
                <a:solidFill>
                  <a:srgbClr val="00B050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&lt; 1000</a:t>
            </a:r>
          </a:p>
          <a:p>
            <a:pPr marL="1704975" lvl="3"/>
            <a:r>
              <a:rPr lang="en-US" sz="2400" dirty="0">
                <a:solidFill>
                  <a:schemeClr val="tx1"/>
                </a:solidFill>
              </a:rPr>
              <a:t> i.e.   −1000 &lt; </a:t>
            </a:r>
            <a:r>
              <a:rPr lang="en-US" sz="2400" b="1" i="1" dirty="0">
                <a:solidFill>
                  <a:srgbClr val="00B050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 ≤ −1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 </a:t>
            </a:r>
            <a:r>
              <a:rPr lang="en-US" sz="2400" dirty="0">
                <a:solidFill>
                  <a:schemeClr val="tx1"/>
                </a:solidFill>
              </a:rPr>
              <a:t>1 ≤ </a:t>
            </a:r>
            <a:r>
              <a:rPr lang="en-US" sz="2400" b="1" i="1" dirty="0">
                <a:solidFill>
                  <a:srgbClr val="00B050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 &lt; 1000</a:t>
            </a:r>
          </a:p>
          <a:p>
            <a:pPr marL="1476375" lvl="3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257300" lvl="2" defTabSz="419100">
              <a:spcBef>
                <a:spcPts val="1800"/>
              </a:spcBef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3</a:t>
            </a:r>
            <a:r>
              <a:rPr lang="en-US" sz="2800" b="1" i="1" dirty="0">
                <a:solidFill>
                  <a:srgbClr val="00B050"/>
                </a:solidFill>
              </a:rPr>
              <a:t>m </a:t>
            </a:r>
            <a:r>
              <a:rPr lang="en-US" sz="2800" dirty="0">
                <a:solidFill>
                  <a:schemeClr val="tx1"/>
                </a:solidFill>
              </a:rPr>
              <a:t>is the </a:t>
            </a:r>
            <a:r>
              <a:rPr lang="en-US" sz="2800" dirty="0">
                <a:solidFill>
                  <a:srgbClr val="CC6600"/>
                </a:solidFill>
              </a:rPr>
              <a:t>exponent</a:t>
            </a:r>
            <a:r>
              <a:rPr lang="en-US" sz="2800" dirty="0">
                <a:solidFill>
                  <a:schemeClr val="tx1"/>
                </a:solidFill>
              </a:rPr>
              <a:t>, an integer </a:t>
            </a:r>
          </a:p>
          <a:p>
            <a:pPr marL="1704975" lvl="2"/>
            <a:r>
              <a:rPr lang="en-US" b="1" i="1" dirty="0">
                <a:solidFill>
                  <a:srgbClr val="00B050"/>
                </a:solidFill>
              </a:rPr>
              <a:t>  </a:t>
            </a:r>
            <a:r>
              <a:rPr lang="en-US" b="1" i="1" dirty="0">
                <a:solidFill>
                  <a:srgbClr val="00B050"/>
                </a:solidFill>
                <a:latin typeface="Cambria" panose="02040503050406030204" pitchFamily="18" charset="0"/>
              </a:rPr>
              <a:t>  </a:t>
            </a:r>
            <a:r>
              <a:rPr lang="en-US" b="1" i="1" dirty="0">
                <a:solidFill>
                  <a:srgbClr val="00B050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 = ⋯ −2, −1, 0, 1, 2, 3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⋯</a:t>
            </a:r>
          </a:p>
          <a:p>
            <a:pPr marL="1704975" lvl="2"/>
            <a:r>
              <a:rPr lang="en-US" b="1" i="1" dirty="0">
                <a:solidFill>
                  <a:srgbClr val="00B050"/>
                </a:solidFill>
              </a:rPr>
              <a:t> 3m</a:t>
            </a:r>
            <a:r>
              <a:rPr lang="en-US" dirty="0">
                <a:solidFill>
                  <a:schemeClr val="tx1"/>
                </a:solidFill>
              </a:rPr>
              <a:t>  = ⋯ −6, −3, 0, 3, 6, 9 ⋯</a:t>
            </a:r>
            <a:endParaRPr lang="en-US" dirty="0">
              <a:solidFill>
                <a:srgbClr val="C00000"/>
              </a:solidFill>
            </a:endParaRPr>
          </a:p>
          <a:p>
            <a:pPr marL="1704975" lvl="2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29940" y="3890841"/>
            <a:ext cx="5019675" cy="590947"/>
            <a:chOff x="2338314" y="5083810"/>
            <a:chExt cx="5019675" cy="59094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38314" y="5205845"/>
              <a:ext cx="5019675" cy="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62234" y="5097087"/>
              <a:ext cx="0" cy="177223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24944" y="5083810"/>
              <a:ext cx="0" cy="19050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337464" y="5097087"/>
              <a:ext cx="0" cy="177223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00174" y="5097087"/>
              <a:ext cx="0" cy="177223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342890" y="5122091"/>
              <a:ext cx="134898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363714" y="5305425"/>
              <a:ext cx="858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−1000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69055" y="5305425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−1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91100" y="5305425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66510" y="5305425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10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863850" y="5122091"/>
              <a:ext cx="134898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5810"/>
            <a:ext cx="10152343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Expressing </a:t>
            </a:r>
            <a:r>
              <a:rPr lang="en-SG" dirty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distance between Singapore and Toronto of 14,991 km </a:t>
            </a:r>
            <a:r>
              <a:rPr lang="en-SG" dirty="0">
                <a:solidFill>
                  <a:schemeClr val="accent2"/>
                </a:solidFill>
              </a:rPr>
              <a:t>in engineering notation.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088" y="3093484"/>
            <a:ext cx="333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14991 km </a:t>
            </a:r>
            <a:endParaRPr lang="en-SG" sz="5400" dirty="0">
              <a:solidFill>
                <a:srgbClr val="CC66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687" y="4112659"/>
            <a:ext cx="6083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= 14.991 </a:t>
            </a:r>
            <a:r>
              <a:rPr lang="en-SG" sz="54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SG" sz="5400" baseline="300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SG" sz="54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km</a:t>
            </a:r>
            <a:r>
              <a:rPr lang="en-SG" sz="54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SG" sz="5400" dirty="0">
              <a:solidFill>
                <a:srgbClr val="CC66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5170" y="3245662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y</a:t>
            </a:r>
            <a:r>
              <a:rPr lang="en-US" sz="3600" b="1" dirty="0"/>
              <a:t> =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c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/>
              <a:t>×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/>
              <a:t>10</a:t>
            </a:r>
            <a:r>
              <a:rPr lang="en-US" sz="3600" b="1" baseline="50000" dirty="0">
                <a:solidFill>
                  <a:srgbClr val="00B050"/>
                </a:solidFill>
              </a:rPr>
              <a:t>3</a:t>
            </a:r>
            <a:r>
              <a:rPr lang="en-US" sz="3600" b="1" i="1" baseline="50000" dirty="0">
                <a:solidFill>
                  <a:srgbClr val="00B050"/>
                </a:solidFill>
              </a:rPr>
              <a:t>m</a:t>
            </a:r>
            <a:endParaRPr lang="en-SG" sz="3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974946" y="2386629"/>
            <a:ext cx="2457154" cy="706855"/>
          </a:xfrm>
          <a:prstGeom prst="wedgeRoundRectCallout">
            <a:avLst>
              <a:gd name="adj1" fmla="val -52007"/>
              <a:gd name="adj2" fmla="val 9602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≤ 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| &lt; 1000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8581"/>
            <a:ext cx="9505757" cy="865469"/>
          </a:xfrm>
        </p:spPr>
        <p:txBody>
          <a:bodyPr/>
          <a:lstStyle/>
          <a:p>
            <a:r>
              <a:rPr lang="en-SG" dirty="0">
                <a:solidFill>
                  <a:schemeClr val="accent2"/>
                </a:solidFill>
              </a:rPr>
              <a:t>Displaying small numbers in normal form.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7250" y="1993865"/>
            <a:ext cx="4672822" cy="2159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0.0000254 m</a:t>
            </a:r>
            <a:endParaRPr lang="en-SG" sz="28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SG" sz="2000" dirty="0">
                <a:solidFill>
                  <a:schemeClr val="tx1"/>
                </a:solidFill>
              </a:rPr>
              <a:t>(Diameter of a human hair)</a:t>
            </a:r>
          </a:p>
          <a:p>
            <a:pPr>
              <a:spcBef>
                <a:spcPts val="18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800" dirty="0">
                <a:solidFill>
                  <a:schemeClr val="tx1"/>
                </a:solidFill>
                <a:cs typeface="Times New Roman" panose="02020603050405020304" pitchFamily="18" charset="0"/>
              </a:rPr>
              <a:t>0.00000043</a:t>
            </a:r>
            <a:r>
              <a:rPr lang="en-SG" sz="2800" dirty="0">
                <a:solidFill>
                  <a:schemeClr val="tx1"/>
                </a:solidFill>
              </a:rPr>
              <a:t> m </a:t>
            </a:r>
          </a:p>
          <a:p>
            <a:pPr lvl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SG" sz="2000" dirty="0">
                <a:solidFill>
                  <a:schemeClr val="tx1"/>
                </a:solidFill>
              </a:rPr>
              <a:t>(Size of a bacteria)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13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5810"/>
            <a:ext cx="10096683" cy="4930346"/>
          </a:xfrm>
          <a:prstGeom prst="wedgeRectCallout">
            <a:avLst/>
          </a:prstGeo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Expressing </a:t>
            </a:r>
            <a:r>
              <a:rPr lang="en-SG" dirty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size of bacteria “Haemophilus Influenza” of </a:t>
            </a:r>
            <a:r>
              <a:rPr lang="en-SG" dirty="0">
                <a:solidFill>
                  <a:schemeClr val="accent2"/>
                </a:solidFill>
                <a:cs typeface="Times New Roman" panose="02020603050405020304" pitchFamily="18" charset="0"/>
              </a:rPr>
              <a:t>0.00000043 m</a:t>
            </a:r>
            <a:r>
              <a:rPr lang="en-SG" dirty="0"/>
              <a:t> </a:t>
            </a:r>
            <a:r>
              <a:rPr lang="en-SG" dirty="0">
                <a:solidFill>
                  <a:schemeClr val="accent2"/>
                </a:solidFill>
              </a:rPr>
              <a:t>in engineering notation.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8081" y="2949082"/>
            <a:ext cx="3245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0.00000043</a:t>
            </a:r>
            <a:r>
              <a:rPr lang="en-SG" sz="3600" dirty="0">
                <a:solidFill>
                  <a:srgbClr val="FF9933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0</a:t>
            </a:r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</a:t>
            </a:r>
            <a:r>
              <a:rPr lang="en-SG" sz="54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SG" sz="54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 </a:t>
            </a:r>
            <a:r>
              <a:rPr lang="en-SG" sz="54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SG" sz="5400" dirty="0">
              <a:solidFill>
                <a:srgbClr val="CC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0686" y="4168609"/>
            <a:ext cx="329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= 430 </a:t>
            </a:r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SG" sz="3600" baseline="300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−9</a:t>
            </a:r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m</a:t>
            </a:r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5811" y="3175324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y</a:t>
            </a:r>
            <a:r>
              <a:rPr lang="en-US" sz="3600" dirty="0"/>
              <a:t> =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i="1" dirty="0">
                <a:solidFill>
                  <a:srgbClr val="00B050"/>
                </a:solidFill>
              </a:rPr>
              <a:t>c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/>
              <a:t>× 10</a:t>
            </a:r>
            <a:r>
              <a:rPr lang="en-US" sz="3600" baseline="50000" dirty="0">
                <a:solidFill>
                  <a:srgbClr val="00B050"/>
                </a:solidFill>
              </a:rPr>
              <a:t>3</a:t>
            </a:r>
            <a:r>
              <a:rPr lang="en-US" sz="3600" i="1" baseline="50000" dirty="0">
                <a:solidFill>
                  <a:srgbClr val="00B050"/>
                </a:solidFill>
              </a:rPr>
              <a:t>m</a:t>
            </a:r>
            <a:endParaRPr lang="en-SG" sz="3600" dirty="0"/>
          </a:p>
        </p:txBody>
      </p:sp>
      <p:sp>
        <p:nvSpPr>
          <p:cNvPr id="12" name="Curved Up Arrow 11"/>
          <p:cNvSpPr/>
          <p:nvPr/>
        </p:nvSpPr>
        <p:spPr>
          <a:xfrm>
            <a:off x="2533014" y="3726979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285364" y="3726979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1948180" y="3726979"/>
            <a:ext cx="3312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5799" y="3911990"/>
            <a:ext cx="238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1   </a:t>
            </a:r>
            <a:r>
              <a:rPr lang="en-SG" sz="1400" dirty="0">
                <a:latin typeface="Cambria" panose="02040503050406030204" pitchFamily="18" charset="0"/>
              </a:rPr>
              <a:t> </a:t>
            </a:r>
            <a:r>
              <a:rPr lang="en-SG" sz="1400" dirty="0"/>
              <a:t>2  </a:t>
            </a:r>
            <a:r>
              <a:rPr lang="en-SG" sz="1400" dirty="0">
                <a:latin typeface="Cambria" panose="02040503050406030204" pitchFamily="18" charset="0"/>
              </a:rPr>
              <a:t>   </a:t>
            </a:r>
            <a:r>
              <a:rPr lang="en-SG" sz="1400" dirty="0"/>
              <a:t>3  </a:t>
            </a:r>
            <a:r>
              <a:rPr lang="en-SG" sz="1400" dirty="0">
                <a:latin typeface="Cambria" panose="02040503050406030204" pitchFamily="18" charset="0"/>
              </a:rPr>
              <a:t> </a:t>
            </a:r>
            <a:r>
              <a:rPr lang="en-SG" sz="1400" dirty="0"/>
              <a:t>4   </a:t>
            </a:r>
            <a:r>
              <a:rPr lang="en-SG" sz="1400" dirty="0">
                <a:latin typeface="Cambria" panose="02040503050406030204" pitchFamily="18" charset="0"/>
              </a:rPr>
              <a:t> </a:t>
            </a:r>
            <a:r>
              <a:rPr lang="en-SG" sz="1400" dirty="0"/>
              <a:t>5 </a:t>
            </a:r>
            <a:r>
              <a:rPr lang="en-SG" sz="1400" dirty="0">
                <a:latin typeface="Cambria" panose="02040503050406030204" pitchFamily="18" charset="0"/>
              </a:rPr>
              <a:t>    </a:t>
            </a:r>
            <a:r>
              <a:rPr lang="en-SG" sz="1400" dirty="0"/>
              <a:t>6  </a:t>
            </a:r>
            <a:r>
              <a:rPr lang="en-SG" sz="1400" dirty="0">
                <a:latin typeface="Cambria" panose="02040503050406030204" pitchFamily="18" charset="0"/>
              </a:rPr>
              <a:t> </a:t>
            </a:r>
            <a:r>
              <a:rPr lang="en-SG" sz="1400" dirty="0"/>
              <a:t>7  </a:t>
            </a:r>
            <a:r>
              <a:rPr lang="en-SG" sz="1400" dirty="0">
                <a:latin typeface="Cambria" panose="02040503050406030204" pitchFamily="18" charset="0"/>
              </a:rPr>
              <a:t>  </a:t>
            </a:r>
            <a:r>
              <a:rPr lang="en-SG" sz="1400" dirty="0"/>
              <a:t>8  </a:t>
            </a:r>
            <a:r>
              <a:rPr lang="en-SG" sz="1400" dirty="0">
                <a:latin typeface="Cambria" panose="02040503050406030204" pitchFamily="18" charset="0"/>
              </a:rPr>
              <a:t>  </a:t>
            </a:r>
            <a:r>
              <a:rPr lang="en-SG" sz="1400" dirty="0"/>
              <a:t>9</a:t>
            </a:r>
          </a:p>
        </p:txBody>
      </p:sp>
      <p:sp>
        <p:nvSpPr>
          <p:cNvPr id="16" name="Curved Up Arrow 15"/>
          <p:cNvSpPr/>
          <p:nvPr/>
        </p:nvSpPr>
        <p:spPr>
          <a:xfrm>
            <a:off x="3022599" y="3726979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2778759" y="3726979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>
            <a:off x="3506469" y="3726979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>
            <a:off x="3266439" y="3726979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138" y="3318241"/>
            <a:ext cx="240292" cy="36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SG" sz="5400" dirty="0"/>
              <a:t> </a:t>
            </a:r>
            <a:endParaRPr lang="en-SG" sz="5400" dirty="0">
              <a:solidFill>
                <a:srgbClr val="CC6600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>
            <a:off x="3990339" y="3726979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>
            <a:off x="3746499" y="3726979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7813150" y="3902612"/>
            <a:ext cx="3763332" cy="1245936"/>
          </a:xfrm>
          <a:prstGeom prst="wedgeRoundRectCallout">
            <a:avLst>
              <a:gd name="adj1" fmla="val -57048"/>
              <a:gd name="adj2" fmla="val -8484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⇒ we may only shift the decimal point by 0, 3, 6, … places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096000" y="2340159"/>
            <a:ext cx="2457154" cy="706855"/>
          </a:xfrm>
          <a:prstGeom prst="wedgeRoundRectCallout">
            <a:avLst>
              <a:gd name="adj1" fmla="val -48948"/>
              <a:gd name="adj2" fmla="val 9248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≤ 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| &lt; 1000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01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466"/>
            <a:ext cx="9802485" cy="4930346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2"/>
                </a:solidFill>
              </a:rPr>
              <a:t>Add </a:t>
            </a:r>
            <a:r>
              <a:rPr lang="en-SG" sz="2800" dirty="0">
                <a:solidFill>
                  <a:srgbClr val="CC6600"/>
                </a:solidFill>
              </a:rPr>
              <a:t>245.6 × 10</a:t>
            </a:r>
            <a:r>
              <a:rPr lang="en-SG" sz="2800" baseline="50000" dirty="0">
                <a:solidFill>
                  <a:srgbClr val="CC6600"/>
                </a:solidFill>
              </a:rPr>
              <a:t>6</a:t>
            </a:r>
            <a:r>
              <a:rPr lang="en-SG" sz="2800" dirty="0">
                <a:solidFill>
                  <a:schemeClr val="accent2"/>
                </a:solidFill>
              </a:rPr>
              <a:t> to </a:t>
            </a:r>
            <a:r>
              <a:rPr lang="en-SG" sz="2800" dirty="0">
                <a:solidFill>
                  <a:srgbClr val="00B050"/>
                </a:solidFill>
              </a:rPr>
              <a:t>8.18 × 10</a:t>
            </a:r>
            <a:r>
              <a:rPr lang="en-SG" sz="2800" baseline="50000" dirty="0">
                <a:solidFill>
                  <a:srgbClr val="00B050"/>
                </a:solidFill>
              </a:rPr>
              <a:t>9</a:t>
            </a:r>
            <a:r>
              <a:rPr lang="en-SG" sz="2800" dirty="0">
                <a:solidFill>
                  <a:schemeClr val="accent2"/>
                </a:solidFill>
              </a:rPr>
              <a:t> and express the result in engineering notation.</a:t>
            </a:r>
          </a:p>
          <a:p>
            <a:pPr lvl="1"/>
            <a:r>
              <a:rPr lang="en-SG" sz="2600" dirty="0">
                <a:solidFill>
                  <a:schemeClr val="tx1"/>
                </a:solidFill>
              </a:rPr>
              <a:t>Two numbers to be added must have the </a:t>
            </a:r>
            <a:r>
              <a:rPr lang="en-SG" sz="2600" dirty="0">
                <a:solidFill>
                  <a:srgbClr val="C00000"/>
                </a:solidFill>
              </a:rPr>
              <a:t>same</a:t>
            </a:r>
            <a:r>
              <a:rPr lang="en-SG" sz="2600" dirty="0"/>
              <a:t> </a:t>
            </a:r>
            <a:r>
              <a:rPr lang="en-SG" sz="2600" dirty="0">
                <a:solidFill>
                  <a:schemeClr val="tx1"/>
                </a:solidFill>
              </a:rPr>
              <a:t>exponent.</a:t>
            </a:r>
          </a:p>
          <a:p>
            <a:pPr lvl="1">
              <a:spcBef>
                <a:spcPts val="1800"/>
              </a:spcBef>
            </a:pPr>
            <a:r>
              <a:rPr lang="en-SG" sz="2600" dirty="0">
                <a:solidFill>
                  <a:schemeClr val="tx1"/>
                </a:solidFill>
              </a:rPr>
              <a:t>You can convert either number so that both have the same exponent.</a:t>
            </a:r>
          </a:p>
          <a:p>
            <a:pPr lvl="2"/>
            <a:r>
              <a:rPr lang="en-US" sz="2800" dirty="0">
                <a:solidFill>
                  <a:srgbClr val="CC6600"/>
                </a:solidFill>
                <a:cs typeface="Times New Roman" panose="02020603050405020304" pitchFamily="18" charset="0"/>
              </a:rPr>
              <a:t> 245.6 × 10</a:t>
            </a:r>
            <a:r>
              <a:rPr lang="en-US" sz="2800" baseline="50000" dirty="0">
                <a:solidFill>
                  <a:srgbClr val="CC6600"/>
                </a:solidFill>
                <a:cs typeface="Times New Roman" panose="02020603050405020304" pitchFamily="18" charset="0"/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CC6600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CC6600"/>
                </a:solidFill>
              </a:rPr>
              <a:t>0.2456 × 10</a:t>
            </a:r>
            <a:r>
              <a:rPr lang="en-US" sz="2800" baseline="50000" dirty="0">
                <a:solidFill>
                  <a:srgbClr val="CC6600"/>
                </a:solidFill>
              </a:rPr>
              <a:t>9</a:t>
            </a:r>
          </a:p>
          <a:p>
            <a:pPr lvl="1">
              <a:spcBef>
                <a:spcPts val="1800"/>
              </a:spcBef>
            </a:pPr>
            <a:r>
              <a:rPr lang="en-SG" sz="2600" dirty="0">
                <a:solidFill>
                  <a:schemeClr val="tx1"/>
                </a:solidFill>
              </a:rPr>
              <a:t>Add the coefficients of the two numbers of same exponent.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>
                <a:solidFill>
                  <a:srgbClr val="CC6600"/>
                </a:solidFill>
              </a:rPr>
              <a:t>0.2456</a:t>
            </a:r>
            <a:r>
              <a:rPr lang="en-US" sz="2800" dirty="0">
                <a:solidFill>
                  <a:schemeClr val="tx1"/>
                </a:solidFill>
              </a:rPr>
              <a:t> + </a:t>
            </a:r>
            <a:r>
              <a:rPr lang="en-US" sz="2800" dirty="0">
                <a:solidFill>
                  <a:srgbClr val="00B050"/>
                </a:solidFill>
              </a:rPr>
              <a:t>8.18</a:t>
            </a:r>
            <a:r>
              <a:rPr lang="en-US" sz="2800" dirty="0">
                <a:solidFill>
                  <a:schemeClr val="tx1"/>
                </a:solidFill>
              </a:rPr>
              <a:t>) × 10</a:t>
            </a:r>
            <a:r>
              <a:rPr lang="en-US" sz="2800" baseline="50000" dirty="0">
                <a:solidFill>
                  <a:schemeClr val="tx1"/>
                </a:solidFill>
              </a:rPr>
              <a:t>9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u="dbl" dirty="0">
                <a:solidFill>
                  <a:schemeClr val="tx1"/>
                </a:solidFill>
              </a:rPr>
              <a:t>8.4256 × 10</a:t>
            </a:r>
            <a:r>
              <a:rPr lang="en-US" sz="2800" u="dbl" baseline="50000" dirty="0">
                <a:solidFill>
                  <a:schemeClr val="tx1"/>
                </a:solidFill>
              </a:rPr>
              <a:t>9</a:t>
            </a:r>
            <a:endParaRPr lang="en-SG" sz="2800" u="dbl" dirty="0">
              <a:solidFill>
                <a:schemeClr val="tx1"/>
              </a:solidFill>
            </a:endParaRPr>
          </a:p>
          <a:p>
            <a:pPr lvl="2"/>
            <a:endParaRPr lang="en-US" baseline="50000" dirty="0"/>
          </a:p>
          <a:p>
            <a:pPr lvl="2"/>
            <a:endParaRPr lang="en-US" baseline="50000" dirty="0"/>
          </a:p>
          <a:p>
            <a:pPr marL="514350" lvl="1" indent="0">
              <a:buNone/>
            </a:pPr>
            <a:endParaRPr lang="en-SG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Engineering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5585-EDD4-4013-BB21-B53B072BE5A5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1432</TotalTime>
  <Words>481</Words>
  <Application>Microsoft Office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Cooper Black</vt:lpstr>
      <vt:lpstr>Symbol</vt:lpstr>
      <vt:lpstr>Times New Roman</vt:lpstr>
      <vt:lpstr>Trebuchet MS</vt:lpstr>
      <vt:lpstr>Wingdings</vt:lpstr>
      <vt:lpstr>Wingdings 3</vt:lpstr>
      <vt:lpstr>Facet</vt:lpstr>
      <vt:lpstr>Unit 1  Quantities &amp; Units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185</cp:revision>
  <cp:lastPrinted>2014-11-17T09:22:38Z</cp:lastPrinted>
  <dcterms:created xsi:type="dcterms:W3CDTF">2014-11-11T08:59:17Z</dcterms:created>
  <dcterms:modified xsi:type="dcterms:W3CDTF">2018-10-11T05:37:13Z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626C8718-3EED-4056-BE33-F47D5FA220A2</vt:lpwstr>
  </property>
  <property fmtid="{D5CDD505-2E9C-101B-9397-08002B2CF9AE}" pid="3" name="ArticulatePath">
    <vt:lpwstr>PPt for Video - Unit 1 (Part C) V2.0</vt:lpwstr>
  </property>
</Properties>
</file>