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media/image3.jpg" ContentType="image/jpeg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3" r:id="rId4"/>
    <p:sldId id="279" r:id="rId5"/>
    <p:sldId id="274" r:id="rId6"/>
    <p:sldId id="259" r:id="rId7"/>
    <p:sldId id="262" r:id="rId8"/>
    <p:sldId id="276" r:id="rId9"/>
    <p:sldId id="277" r:id="rId10"/>
    <p:sldId id="271" r:id="rId11"/>
    <p:sldId id="272" r:id="rId12"/>
  </p:sldIdLst>
  <p:sldSz cx="12192000" cy="6858000"/>
  <p:notesSz cx="6797675" cy="9926638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6600"/>
    <a:srgbClr val="FFC904"/>
    <a:srgbClr val="FF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1" autoAdjust="0"/>
  </p:normalViewPr>
  <p:slideViewPr>
    <p:cSldViewPr snapToGrid="0">
      <p:cViewPr varScale="1">
        <p:scale>
          <a:sx n="62" d="100"/>
          <a:sy n="62" d="100"/>
        </p:scale>
        <p:origin x="979" y="67"/>
      </p:cViewPr>
      <p:guideLst>
        <p:guide pos="71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1729D-3B12-4786-98ED-75E34A60AE75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5C532-95A3-4F1A-99BB-0386500167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036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805E1-50FE-408E-8C3E-A613E1318D1F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83B79-D369-4A9E-87DF-A54718B99B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70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B79-D369-4A9E-87DF-A54718B99B2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285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83B79-D369-4A9E-87DF-A54718B99B2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006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AC42-EA46-4C60-B211-6761A3F52DD8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B671-F4FA-4EC1-8C40-802952454401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A86A-A159-469D-A03B-136981ACB9B6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3A61-1BC5-461B-B174-C88171AED2C0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E546-E34F-474D-B13C-8294564C612D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9B4D-55BB-47BC-9DD1-6D1A174E0D51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029E-49E0-41C2-92EC-5538B53C24EC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4124-0514-497E-B490-929EB94A2746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DBE7-2196-47C0-9537-0994729948CF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0" y="6368212"/>
            <a:ext cx="683339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D426-6E2A-4F70-90F3-D8BDA257215F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7EBE-FF1F-47F7-9E6D-D9FE37194CD2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1A11-F0D5-4C30-8750-07CECEDE6056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4ECD-B97E-4690-A83D-F37225648E87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93F6-3FE4-46A5-BA09-252972146CC5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494B-D151-4D0C-B1B1-06450552ECFB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16E0-E28E-4BEF-AA79-5577F6F95E93}" type="datetime1">
              <a:rPr lang="en-US" smtClean="0"/>
              <a:t>10/28/2018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3FCFD-CABB-4B1F-9B7E-C9453375E71E}" type="datetime1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Metric Prefixes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267" y="2010525"/>
            <a:ext cx="7766936" cy="1646302"/>
          </a:xfrm>
        </p:spPr>
        <p:txBody>
          <a:bodyPr/>
          <a:lstStyle/>
          <a:p>
            <a:r>
              <a:rPr lang="en-SG" dirty="0">
                <a:solidFill>
                  <a:srgbClr val="00B0F0"/>
                </a:solidFill>
                <a:latin typeface="Cooper Black" panose="0208090404030B020404" pitchFamily="18" charset="0"/>
              </a:rPr>
              <a:t>Unit 1 </a:t>
            </a:r>
            <a:br>
              <a:rPr lang="en-SG" dirty="0">
                <a:solidFill>
                  <a:srgbClr val="00B0F0"/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rgbClr val="00B0F0"/>
                </a:solidFill>
                <a:latin typeface="Cooper Black" panose="0208090404030B020404" pitchFamily="18" charset="0"/>
              </a:rPr>
              <a:t>Quantities &amp; Units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267" y="3656824"/>
            <a:ext cx="7766936" cy="10968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D: Metric Prefixes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49531"/>
            <a:ext cx="10517140" cy="4930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you have learned?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Represent numbers in metric prefixes.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Convert from one metric prefix to another.</a:t>
            </a:r>
          </a:p>
          <a:p>
            <a:pPr lvl="1"/>
            <a:r>
              <a:rPr lang="en-SG" dirty="0">
                <a:solidFill>
                  <a:schemeClr val="tx1"/>
                </a:solidFill>
              </a:rPr>
              <a:t>Metric prefixes are commonly used, such as TV channels (MHz in VHF, GHz in UHF), memory size (Mb, Gb</a:t>
            </a:r>
            <a:r>
              <a:rPr lang="en-SG">
                <a:solidFill>
                  <a:schemeClr val="tx1"/>
                </a:solidFill>
              </a:rPr>
              <a:t>), vehicle velocity </a:t>
            </a:r>
            <a:r>
              <a:rPr lang="en-SG" dirty="0">
                <a:solidFill>
                  <a:schemeClr val="tx1"/>
                </a:solidFill>
              </a:rPr>
              <a:t>(km/hr), and etc.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Metric Prefixes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9905F8-B768-4AFC-A196-E3579631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49531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US" sz="3600" dirty="0"/>
              <a:t>Unit 2: Electric Charge, Voltage and Current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Metric Prefixes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A968D-BE73-43AB-9A27-1DA1F183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3578"/>
            <a:ext cx="8596668" cy="48346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Use metric prefixes to </a:t>
            </a:r>
            <a:r>
              <a:rPr lang="en-US" dirty="0" smtClean="0">
                <a:solidFill>
                  <a:schemeClr val="tx1"/>
                </a:solidFill>
              </a:rPr>
              <a:t>represent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exponent values in scientific and engineering notations.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Convert from one metric prefix to another.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Metric Prefixes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A5D821-F195-40C3-A453-887FC1CC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2503"/>
            <a:ext cx="9284084" cy="1296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Metric Prefix, </a:t>
            </a:r>
            <a:r>
              <a:rPr lang="en-US" dirty="0" err="1">
                <a:solidFill>
                  <a:schemeClr val="accent2"/>
                </a:solidFill>
              </a:rPr>
              <a:t>centi</a:t>
            </a:r>
            <a:r>
              <a:rPr lang="en-US" dirty="0">
                <a:solidFill>
                  <a:schemeClr val="accent2"/>
                </a:solidFill>
              </a:rPr>
              <a:t> (c)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length 0.0538 m can be expressed in</a:t>
            </a:r>
            <a:endParaRPr lang="en-SG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9431" y="2254560"/>
            <a:ext cx="7134775" cy="610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SG" sz="2400" dirty="0">
                <a:solidFill>
                  <a:schemeClr val="tx1"/>
                </a:solidFill>
              </a:rPr>
              <a:t>scientific notation as: 5.38 × 10</a:t>
            </a:r>
            <a:r>
              <a:rPr lang="en-SG" sz="2400" baseline="50000" dirty="0">
                <a:solidFill>
                  <a:schemeClr val="tx1"/>
                </a:solidFill>
              </a:rPr>
              <a:t>−2 </a:t>
            </a:r>
            <a:r>
              <a:rPr lang="en-SG" sz="24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3" y="2744021"/>
            <a:ext cx="9990667" cy="2992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</a:rPr>
              <a:t>The exponential term, </a:t>
            </a:r>
            <a:r>
              <a:rPr lang="en-SG" dirty="0">
                <a:solidFill>
                  <a:srgbClr val="C00000"/>
                </a:solidFill>
              </a:rPr>
              <a:t>10</a:t>
            </a:r>
            <a:r>
              <a:rPr lang="en-SG" baseline="50000" dirty="0">
                <a:solidFill>
                  <a:srgbClr val="C00000"/>
                </a:solidFill>
              </a:rPr>
              <a:t>−2</a:t>
            </a:r>
            <a:r>
              <a:rPr lang="en-S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can be replaced by “</a:t>
            </a:r>
            <a:r>
              <a:rPr lang="en-US" dirty="0">
                <a:solidFill>
                  <a:srgbClr val="C00000"/>
                </a:solidFill>
              </a:rPr>
              <a:t>centi</a:t>
            </a:r>
            <a:r>
              <a:rPr lang="en-US" dirty="0">
                <a:solidFill>
                  <a:schemeClr val="tx1"/>
                </a:solidFill>
              </a:rPr>
              <a:t>” (symbol “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”).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Hence the length 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0.0538 m = 5.38 cm.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This makes reading and understanding of the figure simple.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letter “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” is a metric prefix.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Metric Prefixes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27AB39-A4C1-4E25-8F3F-32FE2DBB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4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2503"/>
            <a:ext cx="9284084" cy="1296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Metric Prefix, </a:t>
            </a:r>
            <a:r>
              <a:rPr lang="en-US" dirty="0" err="1">
                <a:solidFill>
                  <a:schemeClr val="accent2"/>
                </a:solidFill>
              </a:rPr>
              <a:t>milli</a:t>
            </a:r>
            <a:r>
              <a:rPr lang="en-US" dirty="0">
                <a:solidFill>
                  <a:schemeClr val="accent2"/>
                </a:solidFill>
              </a:rPr>
              <a:t> (m)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length 0.0538 m can be expressed in</a:t>
            </a:r>
            <a:endParaRPr lang="en-SG" dirty="0">
              <a:solidFill>
                <a:schemeClr val="tx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9431" y="2254560"/>
            <a:ext cx="7134775" cy="610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SG" sz="2400" dirty="0">
                <a:solidFill>
                  <a:schemeClr val="tx1"/>
                </a:solidFill>
              </a:rPr>
              <a:t>engineering notation as: 53.8 × 10</a:t>
            </a:r>
            <a:r>
              <a:rPr lang="en-SG" sz="2400" baseline="50000" dirty="0">
                <a:solidFill>
                  <a:schemeClr val="tx1"/>
                </a:solidFill>
              </a:rPr>
              <a:t>−3 </a:t>
            </a:r>
            <a:r>
              <a:rPr lang="en-SG" sz="24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3" y="2744021"/>
            <a:ext cx="9990667" cy="2992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</a:rPr>
              <a:t>The exponential term, </a:t>
            </a:r>
            <a:r>
              <a:rPr lang="en-SG" dirty="0">
                <a:solidFill>
                  <a:srgbClr val="C00000"/>
                </a:solidFill>
              </a:rPr>
              <a:t>10</a:t>
            </a:r>
            <a:r>
              <a:rPr lang="en-SG" baseline="50000" dirty="0">
                <a:solidFill>
                  <a:srgbClr val="C00000"/>
                </a:solidFill>
              </a:rPr>
              <a:t>−3</a:t>
            </a:r>
            <a:r>
              <a:rPr lang="en-S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can be replaced by “</a:t>
            </a:r>
            <a:r>
              <a:rPr lang="en-US" dirty="0" err="1">
                <a:solidFill>
                  <a:srgbClr val="C00000"/>
                </a:solidFill>
              </a:rPr>
              <a:t>milli</a:t>
            </a:r>
            <a:r>
              <a:rPr lang="en-US" dirty="0">
                <a:solidFill>
                  <a:schemeClr val="tx1"/>
                </a:solidFill>
              </a:rPr>
              <a:t>” (symbol “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”).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Hence the length 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0.0538 m = 53.8 </a:t>
            </a: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m.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This makes reading and understanding of the figure simple.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” is an other metric prefix.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Metric Prefixes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B8DA3-AB75-4A2A-9EBF-BC562F34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11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55" y="1127797"/>
            <a:ext cx="4116340" cy="1560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Table of metric prefixes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86485"/>
              </p:ext>
            </p:extLst>
          </p:nvPr>
        </p:nvGraphicFramePr>
        <p:xfrm>
          <a:off x="4932218" y="542351"/>
          <a:ext cx="7028872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586">
                <a:tc>
                  <a:txBody>
                    <a:bodyPr/>
                    <a:lstStyle/>
                    <a:p>
                      <a:r>
                        <a:rPr lang="en-US" sz="2400" dirty="0"/>
                        <a:t>Prefix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Symbol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Multiplier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25">
                <a:tc>
                  <a:txBody>
                    <a:bodyPr/>
                    <a:lstStyle/>
                    <a:p>
                      <a:r>
                        <a:rPr lang="en-US" sz="2400" dirty="0"/>
                        <a:t>tera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50000" dirty="0"/>
                        <a:t>12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1000000000000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25">
                <a:tc>
                  <a:txBody>
                    <a:bodyPr/>
                    <a:lstStyle/>
                    <a:p>
                      <a:r>
                        <a:rPr lang="en-US" sz="2400" dirty="0"/>
                        <a:t>giga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50000" dirty="0"/>
                        <a:t>9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1000000000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586">
                <a:tc>
                  <a:txBody>
                    <a:bodyPr/>
                    <a:lstStyle/>
                    <a:p>
                      <a:r>
                        <a:rPr lang="en-US" sz="2400" dirty="0"/>
                        <a:t>mega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SG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50000" dirty="0"/>
                        <a:t>6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1000000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86">
                <a:tc>
                  <a:txBody>
                    <a:bodyPr/>
                    <a:lstStyle/>
                    <a:p>
                      <a:r>
                        <a:rPr lang="en-US" sz="2400" dirty="0"/>
                        <a:t>kilo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50000" dirty="0"/>
                        <a:t>3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1000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586">
                <a:tc>
                  <a:txBody>
                    <a:bodyPr/>
                    <a:lstStyle/>
                    <a:p>
                      <a:r>
                        <a:rPr lang="en-US" sz="2400" dirty="0"/>
                        <a:t>hecto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50000" dirty="0"/>
                        <a:t>2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100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586">
                <a:tc>
                  <a:txBody>
                    <a:bodyPr/>
                    <a:lstStyle/>
                    <a:p>
                      <a:r>
                        <a:rPr lang="en-US" sz="2400" dirty="0"/>
                        <a:t>deca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50000" dirty="0"/>
                        <a:t>1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5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deci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50000" dirty="0"/>
                        <a:t>−1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0.1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centi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50000" dirty="0"/>
                        <a:t>−2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0.01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8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milli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SG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50000" dirty="0"/>
                        <a:t>−3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0.001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8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micro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µ</a:t>
                      </a:r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50000" dirty="0"/>
                        <a:t>−6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0.000001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48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nano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50000" dirty="0"/>
                        <a:t>−9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0.000000001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4825">
                <a:tc>
                  <a:txBody>
                    <a:bodyPr/>
                    <a:lstStyle/>
                    <a:p>
                      <a:r>
                        <a:rPr lang="en-US" sz="2400" dirty="0"/>
                        <a:t>pico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50000" dirty="0"/>
                        <a:t>−12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0.000000000001</a:t>
                      </a:r>
                      <a:endParaRPr lang="en-SG" sz="2400" dirty="0"/>
                    </a:p>
                  </a:txBody>
                  <a:tcPr>
                    <a:solidFill>
                      <a:srgbClr val="FFFF0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Metric Prefixes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1F35C-29F5-472E-9FF6-21B4280B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54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163" y="546980"/>
            <a:ext cx="10262895" cy="179961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Represent large and small numbers with metric prefixes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18118" y="4531784"/>
            <a:ext cx="8640001" cy="1264582"/>
            <a:chOff x="1017245" y="5585691"/>
            <a:chExt cx="7622918" cy="1264582"/>
          </a:xfrm>
        </p:grpSpPr>
        <p:grpSp>
          <p:nvGrpSpPr>
            <p:cNvPr id="14" name="Group 13"/>
            <p:cNvGrpSpPr/>
            <p:nvPr/>
          </p:nvGrpSpPr>
          <p:grpSpPr>
            <a:xfrm>
              <a:off x="1017245" y="5585691"/>
              <a:ext cx="7622918" cy="1264582"/>
              <a:chOff x="1017245" y="5585691"/>
              <a:chExt cx="7622918" cy="1264582"/>
            </a:xfrm>
          </p:grpSpPr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17245" y="5585691"/>
                <a:ext cx="7622918" cy="12645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q"/>
                </a:pPr>
                <a:r>
                  <a:rPr lang="en-SG" sz="2200" dirty="0">
                    <a:solidFill>
                      <a:schemeClr val="tx1"/>
                    </a:solidFill>
                  </a:rPr>
                  <a:t>A current in a smart phone circuit</a:t>
                </a:r>
              </a:p>
              <a:p>
                <a:pPr lvl="1">
                  <a:spcBef>
                    <a:spcPts val="6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</a:pPr>
                <a:r>
                  <a:rPr lang="en-SG" sz="2200" dirty="0">
                    <a:solidFill>
                      <a:schemeClr val="tx1"/>
                    </a:solidFill>
                  </a:rPr>
                  <a:t>0.0000000812 A = 81.2 </a:t>
                </a:r>
                <a:r>
                  <a:rPr lang="en-US" sz="2200" dirty="0">
                    <a:solidFill>
                      <a:schemeClr val="tx1"/>
                    </a:solidFill>
                  </a:rPr>
                  <a:t>× 10</a:t>
                </a:r>
                <a:r>
                  <a:rPr lang="en-US" sz="2200" baseline="50000" dirty="0">
                    <a:solidFill>
                      <a:schemeClr val="tx1"/>
                    </a:solidFill>
                  </a:rPr>
                  <a:t>−9</a:t>
                </a:r>
                <a:r>
                  <a:rPr lang="en-US" sz="2200" dirty="0">
                    <a:solidFill>
                      <a:schemeClr val="tx1"/>
                    </a:solidFill>
                  </a:rPr>
                  <a:t> A</a:t>
                </a:r>
              </a:p>
              <a:p>
                <a:pPr marL="1257300" lvl="3" indent="0">
                  <a:spcBef>
                    <a:spcPts val="600"/>
                  </a:spcBef>
                  <a:buClr>
                    <a:schemeClr val="accent2"/>
                  </a:buClr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                  = </a:t>
                </a:r>
                <a:r>
                  <a:rPr lang="en-SG" sz="2200" dirty="0">
                    <a:solidFill>
                      <a:schemeClr val="tx1"/>
                    </a:solidFill>
                  </a:rPr>
                  <a:t>81.2 nA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7702" y="5756889"/>
                <a:ext cx="3267994" cy="943282"/>
              </a:xfrm>
              <a:prstGeom prst="rect">
                <a:avLst/>
              </a:prstGeom>
              <a:effectLst>
                <a:softEdge rad="127000"/>
              </a:effectLst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6628540" y="5962665"/>
              <a:ext cx="1607127" cy="369332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Smart phone</a:t>
              </a:r>
              <a:endParaRPr lang="en-SG" dirty="0"/>
            </a:p>
          </p:txBody>
        </p:sp>
      </p:grpSp>
      <p:sp>
        <p:nvSpPr>
          <p:cNvPr id="4" name="Content Placeholder 2"/>
          <p:cNvSpPr txBox="1">
            <a:spLocks/>
          </p:cNvSpPr>
          <p:nvPr/>
        </p:nvSpPr>
        <p:spPr>
          <a:xfrm>
            <a:off x="1092665" y="1691466"/>
            <a:ext cx="8640000" cy="1268709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SG" sz="2200" dirty="0">
                <a:solidFill>
                  <a:schemeClr val="tx1"/>
                </a:solidFill>
              </a:rPr>
              <a:t>High voltage power lines</a:t>
            </a:r>
          </a:p>
          <a:p>
            <a:pPr lvl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SG" sz="2200" dirty="0">
                <a:solidFill>
                  <a:schemeClr val="tx1"/>
                </a:solidFill>
              </a:rPr>
              <a:t>400,000 V = 400 × 10</a:t>
            </a:r>
            <a:r>
              <a:rPr lang="en-SG" sz="2200" baseline="50000" dirty="0">
                <a:solidFill>
                  <a:schemeClr val="tx1"/>
                </a:solidFill>
              </a:rPr>
              <a:t>3</a:t>
            </a:r>
            <a:r>
              <a:rPr lang="en-SG" sz="2200" dirty="0">
                <a:solidFill>
                  <a:schemeClr val="tx1"/>
                </a:solidFill>
              </a:rPr>
              <a:t> V</a:t>
            </a:r>
          </a:p>
          <a:p>
            <a:pPr marL="800100" lvl="2" indent="0">
              <a:spcBef>
                <a:spcPts val="600"/>
              </a:spcBef>
              <a:buClr>
                <a:schemeClr val="accent2"/>
              </a:buClr>
              <a:buFont typeface="Wingdings 3" charset="2"/>
              <a:buNone/>
            </a:pPr>
            <a:r>
              <a:rPr lang="en-US" sz="2200" dirty="0">
                <a:solidFill>
                  <a:schemeClr val="tx1"/>
                </a:solidFill>
              </a:rPr>
              <a:t>               = 400 kV</a:t>
            </a:r>
            <a:endParaRPr lang="en-SG" sz="2200" baseline="50000" dirty="0">
              <a:solidFill>
                <a:schemeClr val="tx1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677334" y="6032973"/>
            <a:ext cx="6297612" cy="365125"/>
          </a:xfrm>
        </p:spPr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Metric Prefixes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00663" y="3006672"/>
            <a:ext cx="8760542" cy="1501220"/>
            <a:chOff x="3260717" y="4485276"/>
            <a:chExt cx="7875577" cy="1501220"/>
          </a:xfrm>
          <a:solidFill>
            <a:schemeClr val="bg1">
              <a:lumMod val="95000"/>
            </a:schemeClr>
          </a:solidFill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3260717" y="4592784"/>
              <a:ext cx="7767211" cy="1264092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accent2"/>
                </a:buClr>
                <a:buFont typeface="Wingdings" panose="05000000000000000000" pitchFamily="2" charset="2"/>
                <a:buChar char="q"/>
              </a:pPr>
              <a:r>
                <a:rPr lang="en-US" sz="2200" dirty="0">
                  <a:solidFill>
                    <a:schemeClr val="tx1"/>
                  </a:solidFill>
                </a:rPr>
                <a:t>Microwave frequency of a microwave oven</a:t>
              </a:r>
            </a:p>
            <a:p>
              <a:pPr lvl="1">
                <a:spcBef>
                  <a:spcPts val="6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</a:pPr>
              <a:r>
                <a:rPr lang="en-US" sz="2200" dirty="0">
                  <a:solidFill>
                    <a:schemeClr val="tx1"/>
                  </a:solidFill>
                </a:rPr>
                <a:t>25,000,000,000,000 Hz = 25 </a:t>
              </a:r>
              <a:r>
                <a:rPr lang="en-SG" sz="2200" dirty="0">
                  <a:solidFill>
                    <a:schemeClr val="tx1"/>
                  </a:solidFill>
                </a:rPr>
                <a:t>× 10</a:t>
              </a:r>
              <a:r>
                <a:rPr lang="en-SG" sz="2200" baseline="50000" dirty="0">
                  <a:solidFill>
                    <a:schemeClr val="tx1"/>
                  </a:solidFill>
                </a:rPr>
                <a:t>12</a:t>
              </a:r>
              <a:r>
                <a:rPr lang="en-SG" sz="2200" dirty="0">
                  <a:solidFill>
                    <a:schemeClr val="tx1"/>
                  </a:solidFill>
                </a:rPr>
                <a:t> Hz</a:t>
              </a:r>
              <a:endParaRPr lang="en-US" sz="2200" dirty="0">
                <a:solidFill>
                  <a:schemeClr val="tx1"/>
                </a:solidFill>
              </a:endParaRPr>
            </a:p>
            <a:p>
              <a:pPr marL="800100" lvl="2" indent="0">
                <a:spcBef>
                  <a:spcPts val="600"/>
                </a:spcBef>
                <a:buClr>
                  <a:schemeClr val="accent2"/>
                </a:buClr>
                <a:buNone/>
              </a:pPr>
              <a:r>
                <a:rPr lang="en-US" sz="2200" dirty="0">
                  <a:solidFill>
                    <a:schemeClr val="tx1"/>
                  </a:solidFill>
                </a:rPr>
                <a:t>                                  </a:t>
              </a:r>
              <a:r>
                <a:rPr lang="en-US" sz="2200" dirty="0">
                  <a:solidFill>
                    <a:schemeClr val="tx1"/>
                  </a:solidFill>
                  <a:latin typeface="Cambria" panose="02040503050406030204" pitchFamily="18" charset="0"/>
                </a:rPr>
                <a:t> </a:t>
              </a:r>
              <a:r>
                <a:rPr lang="en-US" sz="2200" dirty="0">
                  <a:solidFill>
                    <a:schemeClr val="tx1"/>
                  </a:solidFill>
                </a:rPr>
                <a:t>= </a:t>
              </a:r>
              <a:r>
                <a:rPr lang="en-SG" sz="2200" dirty="0">
                  <a:solidFill>
                    <a:schemeClr val="tx1"/>
                  </a:solidFill>
                </a:rPr>
                <a:t>25 THz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794" y="4485276"/>
              <a:ext cx="2372500" cy="1501220"/>
            </a:xfrm>
            <a:prstGeom prst="rect">
              <a:avLst/>
            </a:prstGeom>
            <a:grpFill/>
            <a:effectLst>
              <a:softEdge rad="317500"/>
            </a:effectLst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050" y="1759058"/>
            <a:ext cx="867450" cy="1156600"/>
          </a:xfrm>
          <a:prstGeom prst="rect">
            <a:avLst/>
          </a:prstGeom>
          <a:effectLst>
            <a:glow rad="114300">
              <a:srgbClr val="FFC904">
                <a:alpha val="61000"/>
              </a:srgbClr>
            </a:glo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A9D32-724F-405C-BA72-E4688842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77"/>
    </mc:Choice>
    <mc:Fallback xmlns="">
      <p:transition spd="slow" advTm="102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9531"/>
            <a:ext cx="11111013" cy="4930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Convert the length 220 cm to </a:t>
            </a:r>
            <a:r>
              <a:rPr lang="en-US" dirty="0" err="1">
                <a:solidFill>
                  <a:schemeClr val="accent2"/>
                </a:solidFill>
              </a:rPr>
              <a:t>millimetres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Metric Prefixes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6293" y="2002092"/>
            <a:ext cx="340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∵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1 cm =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SG" sz="3600" baseline="300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−2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m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  </a:t>
            </a:r>
            <a:endParaRPr lang="en-SG" sz="3600" baseline="30000" dirty="0">
              <a:solidFill>
                <a:srgbClr val="CC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5005" y="2676268"/>
            <a:ext cx="360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1 mm =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SG" sz="3600" baseline="300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−3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m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  </a:t>
            </a:r>
            <a:endParaRPr lang="en-SG" sz="3600" baseline="30000" dirty="0">
              <a:solidFill>
                <a:srgbClr val="CC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6293" y="3358194"/>
            <a:ext cx="360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∴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1 cm =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10 mm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  </a:t>
            </a:r>
            <a:endParaRPr lang="en-SG" sz="3600" baseline="30000" dirty="0">
              <a:solidFill>
                <a:srgbClr val="CC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6293" y="4055618"/>
            <a:ext cx="457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∴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220 cm =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2200 mm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  </a:t>
            </a:r>
            <a:endParaRPr lang="en-SG" sz="3600" baseline="30000" dirty="0">
              <a:solidFill>
                <a:srgbClr val="CC6600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684946" y="2648423"/>
            <a:ext cx="2502976" cy="1009177"/>
          </a:xfrm>
          <a:prstGeom prst="wedgeRoundRectCallout">
            <a:avLst>
              <a:gd name="adj1" fmla="val -71866"/>
              <a:gd name="adj2" fmla="val 54311"/>
              <a:gd name="adj3" fmla="val 1666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cm            mm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55986" y="3188238"/>
            <a:ext cx="900000" cy="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9604" y="2795877"/>
            <a:ext cx="705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0070C0"/>
                </a:solidFill>
                <a:sym typeface="Symbol" panose="05050102010706020507" pitchFamily="18" charset="2"/>
              </a:rPr>
              <a:t> 10</a:t>
            </a:r>
            <a:endParaRPr lang="en-SG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B90F-12A3-47CB-BE74-EFA09630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442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307" y="1049531"/>
            <a:ext cx="11111013" cy="4930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Convert the voltage 30,000 kV to megavolts.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Metric Prefixes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6293" y="2002092"/>
            <a:ext cx="469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∵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1 kV =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SG" sz="3600" baseline="300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  </a:t>
            </a:r>
            <a:endParaRPr lang="en-SG" sz="3600" baseline="30000" dirty="0">
              <a:solidFill>
                <a:srgbClr val="CC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4703" y="2676268"/>
            <a:ext cx="360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1 MV =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SG" sz="3600" baseline="300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V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  </a:t>
            </a:r>
            <a:endParaRPr lang="en-SG" sz="3600" baseline="30000" dirty="0">
              <a:solidFill>
                <a:srgbClr val="CC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6293" y="3350444"/>
            <a:ext cx="40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∴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1 kV =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SG" sz="3600" baseline="300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−3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MV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  </a:t>
            </a:r>
            <a:endParaRPr lang="en-SG" sz="3600" baseline="30000" dirty="0">
              <a:solidFill>
                <a:srgbClr val="CC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6293" y="4024620"/>
            <a:ext cx="6612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∴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30,000 kV = 30,000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 10</a:t>
            </a:r>
            <a:r>
              <a:rPr lang="en-SG" sz="3600" baseline="300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−3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MV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  </a:t>
            </a:r>
            <a:endParaRPr lang="en-SG" sz="3600" baseline="30000" dirty="0">
              <a:solidFill>
                <a:srgbClr val="CC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39028" y="4698796"/>
            <a:ext cx="2192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= 30</a:t>
            </a:r>
            <a:r>
              <a:rPr lang="en-SG" sz="3600" baseline="300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MV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  </a:t>
            </a:r>
            <a:endParaRPr lang="en-SG" sz="3600" baseline="30000" dirty="0">
              <a:solidFill>
                <a:srgbClr val="CC66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723457" y="2527463"/>
            <a:ext cx="2543465" cy="1009177"/>
          </a:xfrm>
          <a:prstGeom prst="wedgeRoundRectCallout">
            <a:avLst>
              <a:gd name="adj1" fmla="val -71866"/>
              <a:gd name="adj2" fmla="val 54311"/>
              <a:gd name="adj3" fmla="val 1666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kV               MV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31797" y="3001961"/>
            <a:ext cx="1054001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12511" y="3001961"/>
            <a:ext cx="1173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solidFill>
                  <a:srgbClr val="7030A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÷ </a:t>
            </a:r>
            <a:r>
              <a:rPr lang="en-SG" sz="2000" b="1" dirty="0">
                <a:solidFill>
                  <a:srgbClr val="7030A0"/>
                </a:solidFill>
                <a:sym typeface="Symbol" panose="05050102010706020507" pitchFamily="18" charset="2"/>
              </a:rPr>
              <a:t>1000</a:t>
            </a:r>
            <a:endParaRPr lang="en-SG" sz="2000" b="1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AA7A4-BB46-4007-BB94-D800B6FF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39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9531"/>
            <a:ext cx="11111013" cy="4930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Convert the current 0.0035 kA to milliamperes.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Metric Prefixes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6293" y="2002092"/>
            <a:ext cx="469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∵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1 kA =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SG" sz="3600" baseline="300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  </a:t>
            </a:r>
            <a:endParaRPr lang="en-SG" sz="3600" baseline="30000" dirty="0">
              <a:solidFill>
                <a:srgbClr val="CC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4703" y="2676268"/>
            <a:ext cx="360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1 mA =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SG" sz="3600" baseline="300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−3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  </a:t>
            </a:r>
            <a:endParaRPr lang="en-SG" sz="3600" baseline="30000" dirty="0">
              <a:solidFill>
                <a:srgbClr val="CC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6293" y="3350444"/>
            <a:ext cx="40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∴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1 kA =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SG" sz="3600" baseline="300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6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mA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  </a:t>
            </a:r>
            <a:endParaRPr lang="en-SG" sz="3600" baseline="30000" dirty="0">
              <a:solidFill>
                <a:srgbClr val="CC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6293" y="4024620"/>
            <a:ext cx="662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∴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0.0035 kA = 0.0035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 10</a:t>
            </a:r>
            <a:r>
              <a:rPr lang="en-SG" sz="3600" baseline="300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6 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mA</a:t>
            </a:r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  </a:t>
            </a:r>
            <a:endParaRPr lang="en-SG" sz="3600" baseline="30000" dirty="0">
              <a:solidFill>
                <a:srgbClr val="CC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5294" y="4697572"/>
            <a:ext cx="252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cs typeface="Times New Roman" panose="02020603050405020304" pitchFamily="18" charset="0"/>
              </a:rPr>
              <a:t>= 3500 mA  </a:t>
            </a:r>
            <a:endParaRPr lang="en-SG" sz="3600" baseline="30000" dirty="0">
              <a:solidFill>
                <a:srgbClr val="CC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/>
              <p:cNvSpPr/>
              <p:nvPr/>
            </p:nvSpPr>
            <p:spPr>
              <a:xfrm>
                <a:off x="5627576" y="2189206"/>
                <a:ext cx="3210508" cy="1009177"/>
              </a:xfrm>
              <a:prstGeom prst="wedgeRoundRectCallout">
                <a:avLst>
                  <a:gd name="adj1" fmla="val -93954"/>
                  <a:gd name="adj2" fmla="val 86671"/>
                  <a:gd name="adj3" fmla="val 16667"/>
                </a:avLst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SG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3+3</m:t>
                          </m:r>
                        </m:sup>
                      </m:sSup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SG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ounded 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576" y="2189206"/>
                <a:ext cx="3210508" cy="1009177"/>
              </a:xfrm>
              <a:prstGeom prst="wedgeRoundRectCallout">
                <a:avLst>
                  <a:gd name="adj1" fmla="val -93954"/>
                  <a:gd name="adj2" fmla="val 86671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F9128-CD34-4467-A96B-B1EA6F3B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44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1"/>
  <p:tag name="ARTICULATE_DESIGN_ID_FACET" val="SlyLzin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32|24.403|28.788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1419</TotalTime>
  <Words>525</Words>
  <Application>Microsoft Office PowerPoint</Application>
  <PresentationFormat>Widescreen</PresentationFormat>
  <Paragraphs>133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Cooper Black</vt:lpstr>
      <vt:lpstr>Symbol</vt:lpstr>
      <vt:lpstr>Times New Roman</vt:lpstr>
      <vt:lpstr>Trebuchet MS</vt:lpstr>
      <vt:lpstr>Wingdings</vt:lpstr>
      <vt:lpstr>Wingdings 3</vt:lpstr>
      <vt:lpstr>Facet</vt:lpstr>
      <vt:lpstr>Unit 1  Quantities &amp; Units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218</cp:revision>
  <cp:lastPrinted>2014-11-17T09:47:06Z</cp:lastPrinted>
  <dcterms:created xsi:type="dcterms:W3CDTF">2014-11-11T08:59:17Z</dcterms:created>
  <dcterms:modified xsi:type="dcterms:W3CDTF">2018-10-28T15:44:24Z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BC4A82A9-BEE1-4EBA-9DC0-CBC34F3A9CCA</vt:lpwstr>
  </property>
  <property fmtid="{D5CDD505-2E9C-101B-9397-08002B2CF9AE}" pid="3" name="ArticulatePath">
    <vt:lpwstr>PPt for Video - Unit 1 (Part D) V2.0</vt:lpwstr>
  </property>
</Properties>
</file>