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6" r:id="rId3"/>
    <p:sldId id="259" r:id="rId4"/>
    <p:sldId id="301" r:id="rId5"/>
    <p:sldId id="302" r:id="rId6"/>
    <p:sldId id="300" r:id="rId7"/>
    <p:sldId id="312" r:id="rId8"/>
    <p:sldId id="303" r:id="rId9"/>
    <p:sldId id="304" r:id="rId10"/>
    <p:sldId id="305" r:id="rId11"/>
    <p:sldId id="306" r:id="rId12"/>
    <p:sldId id="309" r:id="rId13"/>
    <p:sldId id="307" r:id="rId14"/>
    <p:sldId id="310" r:id="rId15"/>
    <p:sldId id="314" r:id="rId16"/>
    <p:sldId id="315" r:id="rId17"/>
    <p:sldId id="298" r:id="rId18"/>
    <p:sldId id="330" r:id="rId19"/>
    <p:sldId id="333" r:id="rId20"/>
    <p:sldId id="292" r:id="rId21"/>
    <p:sldId id="319" r:id="rId22"/>
    <p:sldId id="339" r:id="rId23"/>
    <p:sldId id="321" r:id="rId24"/>
    <p:sldId id="322" r:id="rId25"/>
    <p:sldId id="317" r:id="rId26"/>
    <p:sldId id="323" r:id="rId27"/>
    <p:sldId id="324" r:id="rId28"/>
    <p:sldId id="325" r:id="rId29"/>
    <p:sldId id="338" r:id="rId30"/>
    <p:sldId id="272" r:id="rId31"/>
  </p:sldIdLst>
  <p:sldSz cx="12192000" cy="6858000"/>
  <p:notesSz cx="6797675" cy="9926638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1368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34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6600"/>
    <a:srgbClr val="6600FF"/>
    <a:srgbClr val="FF00FF"/>
    <a:srgbClr val="0000FF"/>
    <a:srgbClr val="0000D7"/>
    <a:srgbClr val="0500AB"/>
    <a:srgbClr val="007F00"/>
    <a:srgbClr val="FFFF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423" autoAdjust="0"/>
  </p:normalViewPr>
  <p:slideViewPr>
    <p:cSldViewPr snapToGrid="0">
      <p:cViewPr varScale="1">
        <p:scale>
          <a:sx n="80" d="100"/>
          <a:sy n="80" d="100"/>
        </p:scale>
        <p:origin x="662" y="48"/>
      </p:cViewPr>
      <p:guideLst>
        <p:guide orient="horz" pos="663"/>
        <p:guide pos="1368"/>
        <p:guide orient="horz" pos="1117"/>
        <p:guide orient="horz" pos="3498"/>
      </p:guideLst>
    </p:cSldViewPr>
  </p:slideViewPr>
  <p:outlineViewPr>
    <p:cViewPr>
      <p:scale>
        <a:sx n="33" d="100"/>
        <a:sy n="33" d="100"/>
      </p:scale>
      <p:origin x="0" y="-694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04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39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22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672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68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71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57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2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7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542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501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20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70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33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52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09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3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1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90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D880-3320-46C8-9EF3-683453D6DAF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2A63-C1A8-4106-B72D-ADAE887665E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3966-2BD1-4B79-B78F-65E6B70DB55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8C0-ED08-4340-8E5C-841E2B15FB2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D26-1DCB-4F9D-8EA8-23C4535CD6C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EC7-B739-4EAE-A281-CE17EA1BC59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F334-D38C-4A74-B29D-FD3AA7B78D8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978D-34D4-409E-8ABC-A20C8C00F47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7E80-070F-42B5-9E37-38A87C9B7BC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3810-1974-435E-A08D-0D70DE15085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CBDC-0749-48CE-867C-BEC1374DC3D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1065-EFA9-4297-B2E4-E4279A3F9D3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D8A5-0838-43E2-B196-41ED7AC1F9A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5857-29E2-4A29-807D-C4544052671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F13F-1CC3-4A48-AC01-721A3B2D935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C044-E97A-4BA8-9DD9-390DC465341F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DF5-B91B-4C01-B331-80DA079956D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Generation of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.jpg"/><Relationship Id="rId5" Type="http://schemas.openxmlformats.org/officeDocument/2006/relationships/image" Target="../media/image16.png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.jpg"/><Relationship Id="rId5" Type="http://schemas.openxmlformats.org/officeDocument/2006/relationships/image" Target="../media/image17.png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282614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10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AC Voltage and Current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4121953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Generation of AC Waveform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5017"/>
            <a:ext cx="10345570" cy="169412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When we use a voltmeter to measure the outlet holes of the socket, we get a reading on the voltmeter (positive).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147064" y="3044278"/>
            <a:ext cx="2089150" cy="2087563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7083689" y="3620541"/>
            <a:ext cx="144463" cy="287337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23327" y="4484141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7371027" y="4268241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7" name="Freeform 24"/>
          <p:cNvSpPr>
            <a:spLocks/>
          </p:cNvSpPr>
          <p:nvPr/>
        </p:nvSpPr>
        <p:spPr bwMode="auto">
          <a:xfrm>
            <a:off x="3986477" y="4788941"/>
            <a:ext cx="2097087" cy="522287"/>
          </a:xfrm>
          <a:custGeom>
            <a:avLst/>
            <a:gdLst>
              <a:gd name="T0" fmla="*/ 0 w 1321"/>
              <a:gd name="T1" fmla="*/ 200025 h 329"/>
              <a:gd name="T2" fmla="*/ 504825 w 1321"/>
              <a:gd name="T3" fmla="*/ 488950 h 329"/>
              <a:gd name="T4" fmla="*/ 2097087 w 1321"/>
              <a:gd name="T5" fmla="*/ 0 h 3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1" h="329">
                <a:moveTo>
                  <a:pt x="0" y="126"/>
                </a:moveTo>
                <a:cubicBezTo>
                  <a:pt x="49" y="227"/>
                  <a:pt x="98" y="329"/>
                  <a:pt x="318" y="308"/>
                </a:cubicBezTo>
                <a:cubicBezTo>
                  <a:pt x="538" y="287"/>
                  <a:pt x="929" y="143"/>
                  <a:pt x="132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6048639" y="4076153"/>
            <a:ext cx="1368425" cy="288925"/>
          </a:xfrm>
          <a:custGeom>
            <a:avLst/>
            <a:gdLst>
              <a:gd name="T0" fmla="*/ 0 w 862"/>
              <a:gd name="T1" fmla="*/ 0 h 182"/>
              <a:gd name="T2" fmla="*/ 649288 w 862"/>
              <a:gd name="T3" fmla="*/ 217488 h 182"/>
              <a:gd name="T4" fmla="*/ 1368425 w 862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182">
                <a:moveTo>
                  <a:pt x="0" y="0"/>
                </a:moveTo>
                <a:cubicBezTo>
                  <a:pt x="132" y="53"/>
                  <a:pt x="265" y="107"/>
                  <a:pt x="409" y="137"/>
                </a:cubicBezTo>
                <a:cubicBezTo>
                  <a:pt x="553" y="167"/>
                  <a:pt x="707" y="174"/>
                  <a:pt x="862" y="182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6088327" y="4539703"/>
            <a:ext cx="688975" cy="247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7" name="Freeform 22"/>
          <p:cNvSpPr>
            <a:spLocks/>
          </p:cNvSpPr>
          <p:nvPr/>
        </p:nvSpPr>
        <p:spPr bwMode="auto">
          <a:xfrm>
            <a:off x="7476052" y="4367734"/>
            <a:ext cx="2342900" cy="1455332"/>
          </a:xfrm>
          <a:custGeom>
            <a:avLst/>
            <a:gdLst>
              <a:gd name="T0" fmla="*/ 0 w 1860"/>
              <a:gd name="T1" fmla="*/ 0 h 854"/>
              <a:gd name="T2" fmla="*/ 865188 w 1860"/>
              <a:gd name="T3" fmla="*/ 1152525 h 854"/>
              <a:gd name="T4" fmla="*/ 2017713 w 1860"/>
              <a:gd name="T5" fmla="*/ 1223963 h 854"/>
              <a:gd name="T6" fmla="*/ 2952750 w 1860"/>
              <a:gd name="T7" fmla="*/ 360363 h 85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9701"/>
              <a:gd name="connsiteX1" fmla="*/ 2930 w 10000"/>
              <a:gd name="connsiteY1" fmla="*/ 8501 h 9701"/>
              <a:gd name="connsiteX2" fmla="*/ 6833 w 10000"/>
              <a:gd name="connsiteY2" fmla="*/ 9028 h 9701"/>
              <a:gd name="connsiteX3" fmla="*/ 10000 w 10000"/>
              <a:gd name="connsiteY3" fmla="*/ 3557 h 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01">
                <a:moveTo>
                  <a:pt x="0" y="0"/>
                </a:moveTo>
                <a:cubicBezTo>
                  <a:pt x="892" y="3501"/>
                  <a:pt x="1790" y="7002"/>
                  <a:pt x="2930" y="8501"/>
                </a:cubicBezTo>
                <a:cubicBezTo>
                  <a:pt x="4070" y="10000"/>
                  <a:pt x="5656" y="10000"/>
                  <a:pt x="6833" y="9028"/>
                </a:cubicBezTo>
                <a:cubicBezTo>
                  <a:pt x="8011" y="8056"/>
                  <a:pt x="9005" y="6250"/>
                  <a:pt x="10000" y="35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8" name="Freeform 21"/>
          <p:cNvSpPr>
            <a:spLocks/>
          </p:cNvSpPr>
          <p:nvPr/>
        </p:nvSpPr>
        <p:spPr bwMode="auto">
          <a:xfrm>
            <a:off x="6789383" y="4531765"/>
            <a:ext cx="2595638" cy="983900"/>
          </a:xfrm>
          <a:custGeom>
            <a:avLst/>
            <a:gdLst>
              <a:gd name="T0" fmla="*/ 0 w 1225"/>
              <a:gd name="T1" fmla="*/ 0 h 740"/>
              <a:gd name="T2" fmla="*/ 865188 w 1225"/>
              <a:gd name="T3" fmla="*/ 1079500 h 740"/>
              <a:gd name="T4" fmla="*/ 1944688 w 1225"/>
              <a:gd name="T5" fmla="*/ 576263 h 74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9306"/>
              <a:gd name="connsiteX1" fmla="*/ 4449 w 10000"/>
              <a:gd name="connsiteY1" fmla="*/ 9189 h 9306"/>
              <a:gd name="connsiteX2" fmla="*/ 10000 w 10000"/>
              <a:gd name="connsiteY2" fmla="*/ 3913 h 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306">
                <a:moveTo>
                  <a:pt x="0" y="0"/>
                </a:moveTo>
                <a:cubicBezTo>
                  <a:pt x="1388" y="4189"/>
                  <a:pt x="2784" y="8378"/>
                  <a:pt x="4449" y="9189"/>
                </a:cubicBezTo>
                <a:cubicBezTo>
                  <a:pt x="6114" y="10000"/>
                  <a:pt x="8057" y="6454"/>
                  <a:pt x="10000" y="391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3979869" y="2480310"/>
            <a:ext cx="2058987" cy="1579498"/>
          </a:xfrm>
          <a:custGeom>
            <a:avLst/>
            <a:gdLst>
              <a:gd name="T0" fmla="*/ 0 w 1297"/>
              <a:gd name="T1" fmla="*/ 384175 h 1072"/>
              <a:gd name="T2" fmla="*/ 647700 w 1297"/>
              <a:gd name="T3" fmla="*/ 168275 h 1072"/>
              <a:gd name="T4" fmla="*/ 1728787 w 1297"/>
              <a:gd name="T5" fmla="*/ 1392238 h 1072"/>
              <a:gd name="T6" fmla="*/ 2058987 w 1297"/>
              <a:gd name="T7" fmla="*/ 1701800 h 10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" h="1072">
                <a:moveTo>
                  <a:pt x="0" y="242"/>
                </a:moveTo>
                <a:cubicBezTo>
                  <a:pt x="113" y="121"/>
                  <a:pt x="227" y="0"/>
                  <a:pt x="408" y="106"/>
                </a:cubicBezTo>
                <a:cubicBezTo>
                  <a:pt x="589" y="212"/>
                  <a:pt x="941" y="716"/>
                  <a:pt x="1089" y="877"/>
                </a:cubicBezTo>
                <a:cubicBezTo>
                  <a:pt x="1237" y="1038"/>
                  <a:pt x="1259" y="1042"/>
                  <a:pt x="1297" y="10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 rot="10800000" flipV="1">
            <a:off x="3619506" y="2832706"/>
            <a:ext cx="720725" cy="2232025"/>
            <a:chOff x="1111" y="2296"/>
            <a:chExt cx="454" cy="1406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1111" y="2387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247" y="2296"/>
              <a:ext cx="182" cy="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156" y="3657"/>
              <a:ext cx="363" cy="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9" name="Rectangle 7" descr="Dark vertical"/>
            <p:cNvSpPr>
              <a:spLocks noChangeArrowheads="1"/>
            </p:cNvSpPr>
            <p:nvPr/>
          </p:nvSpPr>
          <p:spPr bwMode="auto">
            <a:xfrm>
              <a:off x="1111" y="2704"/>
              <a:ext cx="454" cy="953"/>
            </a:xfrm>
            <a:prstGeom prst="rect">
              <a:avLst/>
            </a:prstGeom>
            <a:pattFill prst="dkVert">
              <a:fgClr>
                <a:srgbClr val="333333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78533" y="3690276"/>
            <a:ext cx="1439863" cy="1374457"/>
            <a:chOff x="8883914" y="3685946"/>
            <a:chExt cx="1439863" cy="1374457"/>
          </a:xfrm>
        </p:grpSpPr>
        <p:grpSp>
          <p:nvGrpSpPr>
            <p:cNvPr id="60" name="Group 59"/>
            <p:cNvGrpSpPr/>
            <p:nvPr/>
          </p:nvGrpSpPr>
          <p:grpSpPr>
            <a:xfrm rot="10800000">
              <a:off x="8999234" y="4364349"/>
              <a:ext cx="1047477" cy="167324"/>
              <a:chOff x="9149932" y="3085557"/>
              <a:chExt cx="987064" cy="99567"/>
            </a:xfrm>
          </p:grpSpPr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 flipV="1">
                <a:off x="9149932" y="3135340"/>
                <a:ext cx="43537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89979" y="3085557"/>
                <a:ext cx="547017" cy="99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8883914" y="3693566"/>
              <a:ext cx="1439863" cy="1366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9026789" y="4773066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304876" y="4850406"/>
              <a:ext cx="574675" cy="144463"/>
              <a:chOff x="7308850" y="4483448"/>
              <a:chExt cx="574675" cy="144463"/>
            </a:xfrm>
          </p:grpSpPr>
          <p:sp>
            <p:nvSpPr>
              <p:cNvPr id="66" name="Oval 15"/>
              <p:cNvSpPr>
                <a:spLocks noChangeArrowheads="1"/>
              </p:cNvSpPr>
              <p:nvPr/>
            </p:nvSpPr>
            <p:spPr bwMode="auto">
              <a:xfrm>
                <a:off x="7308850" y="4483448"/>
                <a:ext cx="142875" cy="14446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  <p:sp>
            <p:nvSpPr>
              <p:cNvPr id="67" name="Oval 16"/>
              <p:cNvSpPr>
                <a:spLocks noChangeArrowheads="1"/>
              </p:cNvSpPr>
              <p:nvPr/>
            </p:nvSpPr>
            <p:spPr bwMode="auto">
              <a:xfrm>
                <a:off x="7740650" y="4483448"/>
                <a:ext cx="142875" cy="1444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</p:grp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9537329" y="4375556"/>
              <a:ext cx="142875" cy="1444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8910584" y="4223473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000" b="1" dirty="0"/>
                <a:t>– </a:t>
              </a:r>
              <a:endParaRPr lang="en-US" altLang="en-US" sz="2000" b="1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9387152" y="3685946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 b="1" dirty="0"/>
                <a:t>0</a:t>
              </a:r>
              <a:endParaRPr lang="en-US" altLang="en-US" sz="2000" b="1" dirty="0"/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9872927" y="4238713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FF0000"/>
                  </a:solidFill>
                </a:rPr>
                <a:t>+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9731295" y="2148840"/>
            <a:ext cx="391875" cy="21857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8999220" y="4179157"/>
            <a:ext cx="1047492" cy="167324"/>
            <a:chOff x="9149919" y="3085557"/>
            <a:chExt cx="987077" cy="99567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9149919" y="3135340"/>
              <a:ext cx="43537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89979" y="3085557"/>
              <a:ext cx="547017" cy="99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5017"/>
            <a:ext cx="10345570" cy="1694126"/>
          </a:xfrm>
        </p:spPr>
        <p:txBody>
          <a:bodyPr>
            <a:normAutofit fontScale="85000" lnSpcReduction="100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When the battery is turned upside down . . . 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The reading on the voltmeter is of the opposite polarity (negative)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 rot="10800000" flipV="1">
            <a:off x="3626114" y="2571749"/>
            <a:ext cx="720725" cy="2232025"/>
            <a:chOff x="1111" y="2296"/>
            <a:chExt cx="454" cy="1406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111" y="2387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247" y="2296"/>
              <a:ext cx="182" cy="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156" y="3657"/>
              <a:ext cx="363" cy="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3" name="Rectangle 7" descr="Dark vertical"/>
            <p:cNvSpPr>
              <a:spLocks noChangeArrowheads="1"/>
            </p:cNvSpPr>
            <p:nvPr/>
          </p:nvSpPr>
          <p:spPr bwMode="auto">
            <a:xfrm>
              <a:off x="1111" y="2704"/>
              <a:ext cx="454" cy="953"/>
            </a:xfrm>
            <a:prstGeom prst="rect">
              <a:avLst/>
            </a:prstGeom>
            <a:pattFill prst="dkVert">
              <a:fgClr>
                <a:srgbClr val="333333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883914" y="3508374"/>
            <a:ext cx="1439863" cy="1366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9026789" y="458787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147064" y="2859086"/>
            <a:ext cx="2089150" cy="2087563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7083689" y="3435349"/>
            <a:ext cx="144463" cy="287337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23327" y="4298949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7371027" y="4083049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>
            <a:off x="3986477" y="2187574"/>
            <a:ext cx="2058987" cy="1701800"/>
          </a:xfrm>
          <a:custGeom>
            <a:avLst/>
            <a:gdLst>
              <a:gd name="T0" fmla="*/ 0 w 1297"/>
              <a:gd name="T1" fmla="*/ 384175 h 1072"/>
              <a:gd name="T2" fmla="*/ 647700 w 1297"/>
              <a:gd name="T3" fmla="*/ 168275 h 1072"/>
              <a:gd name="T4" fmla="*/ 1728787 w 1297"/>
              <a:gd name="T5" fmla="*/ 1392238 h 1072"/>
              <a:gd name="T6" fmla="*/ 2058987 w 1297"/>
              <a:gd name="T7" fmla="*/ 1701800 h 10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" h="1072">
                <a:moveTo>
                  <a:pt x="0" y="242"/>
                </a:moveTo>
                <a:cubicBezTo>
                  <a:pt x="113" y="121"/>
                  <a:pt x="227" y="0"/>
                  <a:pt x="408" y="106"/>
                </a:cubicBezTo>
                <a:cubicBezTo>
                  <a:pt x="589" y="212"/>
                  <a:pt x="941" y="716"/>
                  <a:pt x="1089" y="877"/>
                </a:cubicBezTo>
                <a:cubicBezTo>
                  <a:pt x="1237" y="1038"/>
                  <a:pt x="1259" y="1042"/>
                  <a:pt x="1297" y="10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" name="Freeform 24"/>
          <p:cNvSpPr>
            <a:spLocks/>
          </p:cNvSpPr>
          <p:nvPr/>
        </p:nvSpPr>
        <p:spPr bwMode="auto">
          <a:xfrm>
            <a:off x="3986477" y="4603749"/>
            <a:ext cx="2097087" cy="522287"/>
          </a:xfrm>
          <a:custGeom>
            <a:avLst/>
            <a:gdLst>
              <a:gd name="T0" fmla="*/ 0 w 1321"/>
              <a:gd name="T1" fmla="*/ 200025 h 329"/>
              <a:gd name="T2" fmla="*/ 504825 w 1321"/>
              <a:gd name="T3" fmla="*/ 488950 h 329"/>
              <a:gd name="T4" fmla="*/ 2097087 w 1321"/>
              <a:gd name="T5" fmla="*/ 0 h 3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1" h="329">
                <a:moveTo>
                  <a:pt x="0" y="126"/>
                </a:moveTo>
                <a:cubicBezTo>
                  <a:pt x="49" y="227"/>
                  <a:pt x="98" y="329"/>
                  <a:pt x="318" y="308"/>
                </a:cubicBezTo>
                <a:cubicBezTo>
                  <a:pt x="538" y="287"/>
                  <a:pt x="929" y="143"/>
                  <a:pt x="132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6048639" y="3890961"/>
            <a:ext cx="1368425" cy="288925"/>
          </a:xfrm>
          <a:custGeom>
            <a:avLst/>
            <a:gdLst>
              <a:gd name="T0" fmla="*/ 0 w 862"/>
              <a:gd name="T1" fmla="*/ 0 h 182"/>
              <a:gd name="T2" fmla="*/ 649288 w 862"/>
              <a:gd name="T3" fmla="*/ 217488 h 182"/>
              <a:gd name="T4" fmla="*/ 1368425 w 862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182">
                <a:moveTo>
                  <a:pt x="0" y="0"/>
                </a:moveTo>
                <a:cubicBezTo>
                  <a:pt x="132" y="53"/>
                  <a:pt x="265" y="107"/>
                  <a:pt x="409" y="137"/>
                </a:cubicBezTo>
                <a:cubicBezTo>
                  <a:pt x="553" y="167"/>
                  <a:pt x="707" y="174"/>
                  <a:pt x="862" y="182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6088327" y="4354511"/>
            <a:ext cx="688975" cy="2476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9304876" y="4665214"/>
            <a:ext cx="574675" cy="144463"/>
            <a:chOff x="7308850" y="4483448"/>
            <a:chExt cx="574675" cy="144463"/>
          </a:xfrm>
        </p:grpSpPr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7308850" y="4483448"/>
              <a:ext cx="142875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7740650" y="4483448"/>
              <a:ext cx="142875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sp>
        <p:nvSpPr>
          <p:cNvPr id="32" name="Freeform 22"/>
          <p:cNvSpPr>
            <a:spLocks/>
          </p:cNvSpPr>
          <p:nvPr/>
        </p:nvSpPr>
        <p:spPr bwMode="auto">
          <a:xfrm>
            <a:off x="7476052" y="4182542"/>
            <a:ext cx="2342900" cy="1455332"/>
          </a:xfrm>
          <a:custGeom>
            <a:avLst/>
            <a:gdLst>
              <a:gd name="T0" fmla="*/ 0 w 1860"/>
              <a:gd name="T1" fmla="*/ 0 h 854"/>
              <a:gd name="T2" fmla="*/ 865188 w 1860"/>
              <a:gd name="T3" fmla="*/ 1152525 h 854"/>
              <a:gd name="T4" fmla="*/ 2017713 w 1860"/>
              <a:gd name="T5" fmla="*/ 1223963 h 854"/>
              <a:gd name="T6" fmla="*/ 2952750 w 1860"/>
              <a:gd name="T7" fmla="*/ 360363 h 85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9701"/>
              <a:gd name="connsiteX1" fmla="*/ 2930 w 10000"/>
              <a:gd name="connsiteY1" fmla="*/ 8501 h 9701"/>
              <a:gd name="connsiteX2" fmla="*/ 6833 w 10000"/>
              <a:gd name="connsiteY2" fmla="*/ 9028 h 9701"/>
              <a:gd name="connsiteX3" fmla="*/ 10000 w 10000"/>
              <a:gd name="connsiteY3" fmla="*/ 3557 h 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01">
                <a:moveTo>
                  <a:pt x="0" y="0"/>
                </a:moveTo>
                <a:cubicBezTo>
                  <a:pt x="892" y="3501"/>
                  <a:pt x="1790" y="7002"/>
                  <a:pt x="2930" y="8501"/>
                </a:cubicBezTo>
                <a:cubicBezTo>
                  <a:pt x="4070" y="10000"/>
                  <a:pt x="5656" y="10000"/>
                  <a:pt x="6833" y="9028"/>
                </a:cubicBezTo>
                <a:cubicBezTo>
                  <a:pt x="8011" y="8056"/>
                  <a:pt x="9005" y="6250"/>
                  <a:pt x="10000" y="35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" name="Freeform 21"/>
          <p:cNvSpPr>
            <a:spLocks/>
          </p:cNvSpPr>
          <p:nvPr/>
        </p:nvSpPr>
        <p:spPr bwMode="auto">
          <a:xfrm>
            <a:off x="6789383" y="4346573"/>
            <a:ext cx="2595638" cy="983900"/>
          </a:xfrm>
          <a:custGeom>
            <a:avLst/>
            <a:gdLst>
              <a:gd name="T0" fmla="*/ 0 w 1225"/>
              <a:gd name="T1" fmla="*/ 0 h 740"/>
              <a:gd name="T2" fmla="*/ 865188 w 1225"/>
              <a:gd name="T3" fmla="*/ 1079500 h 740"/>
              <a:gd name="T4" fmla="*/ 1944688 w 1225"/>
              <a:gd name="T5" fmla="*/ 576263 h 74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9306"/>
              <a:gd name="connsiteX1" fmla="*/ 4449 w 10000"/>
              <a:gd name="connsiteY1" fmla="*/ 9189 h 9306"/>
              <a:gd name="connsiteX2" fmla="*/ 10000 w 10000"/>
              <a:gd name="connsiteY2" fmla="*/ 3913 h 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306">
                <a:moveTo>
                  <a:pt x="0" y="0"/>
                </a:moveTo>
                <a:cubicBezTo>
                  <a:pt x="1388" y="4189"/>
                  <a:pt x="2784" y="8378"/>
                  <a:pt x="4449" y="9189"/>
                </a:cubicBezTo>
                <a:cubicBezTo>
                  <a:pt x="6114" y="10000"/>
                  <a:pt x="8057" y="6454"/>
                  <a:pt x="10000" y="391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9537329" y="4190364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8910584" y="403828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/>
              <a:t>– </a:t>
            </a:r>
            <a:endParaRPr lang="en-US" altLang="en-US" sz="2000" b="1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9387152" y="3500754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000" b="1" dirty="0"/>
              <a:t>0</a:t>
            </a:r>
            <a:endParaRPr lang="en-US" altLang="en-US" sz="2000" b="1" dirty="0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9872927" y="405352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2000" b="1" dirty="0">
                <a:solidFill>
                  <a:srgbClr val="FF0000"/>
                </a:solidFill>
              </a:rPr>
              <a:t>+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Rot by="-5400000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7"/>
            <a:ext cx="10345570" cy="169412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If we turn the battery round and round continuously, we get . . .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 rot="10800000" flipV="1">
            <a:off x="3626114" y="2756710"/>
            <a:ext cx="720725" cy="2232025"/>
            <a:chOff x="1111" y="2296"/>
            <a:chExt cx="454" cy="1406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111" y="2387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247" y="2296"/>
              <a:ext cx="182" cy="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156" y="3657"/>
              <a:ext cx="363" cy="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3" name="Rectangle 7" descr="Dark vertical"/>
            <p:cNvSpPr>
              <a:spLocks noChangeArrowheads="1"/>
            </p:cNvSpPr>
            <p:nvPr/>
          </p:nvSpPr>
          <p:spPr bwMode="auto">
            <a:xfrm>
              <a:off x="1111" y="2704"/>
              <a:ext cx="454" cy="953"/>
            </a:xfrm>
            <a:prstGeom prst="rect">
              <a:avLst/>
            </a:prstGeom>
            <a:pattFill prst="dkVert">
              <a:fgClr>
                <a:srgbClr val="333333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883914" y="3693335"/>
            <a:ext cx="1439863" cy="1366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9387152" y="366793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000" b="1" dirty="0"/>
              <a:t>0</a:t>
            </a:r>
            <a:endParaRPr lang="en-US" altLang="en-US" sz="2000" b="1" dirty="0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8899154" y="4196572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/>
              <a:t>– </a:t>
            </a:r>
            <a:endParaRPr lang="en-US" altLang="en-US" sz="2000" b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9026789" y="477283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147064" y="3044047"/>
            <a:ext cx="2089150" cy="2087563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7083689" y="3620310"/>
            <a:ext cx="144463" cy="287337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23327" y="4483910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7371027" y="4268010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" name="Freeform 22"/>
          <p:cNvSpPr>
            <a:spLocks/>
          </p:cNvSpPr>
          <p:nvPr/>
        </p:nvSpPr>
        <p:spPr bwMode="auto">
          <a:xfrm>
            <a:off x="7476052" y="4367503"/>
            <a:ext cx="2342900" cy="1455332"/>
          </a:xfrm>
          <a:custGeom>
            <a:avLst/>
            <a:gdLst>
              <a:gd name="T0" fmla="*/ 0 w 1860"/>
              <a:gd name="T1" fmla="*/ 0 h 854"/>
              <a:gd name="T2" fmla="*/ 865188 w 1860"/>
              <a:gd name="T3" fmla="*/ 1152525 h 854"/>
              <a:gd name="T4" fmla="*/ 2017713 w 1860"/>
              <a:gd name="T5" fmla="*/ 1223963 h 854"/>
              <a:gd name="T6" fmla="*/ 2952750 w 1860"/>
              <a:gd name="T7" fmla="*/ 360363 h 85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9701"/>
              <a:gd name="connsiteX1" fmla="*/ 2930 w 10000"/>
              <a:gd name="connsiteY1" fmla="*/ 8501 h 9701"/>
              <a:gd name="connsiteX2" fmla="*/ 6833 w 10000"/>
              <a:gd name="connsiteY2" fmla="*/ 9028 h 9701"/>
              <a:gd name="connsiteX3" fmla="*/ 10000 w 10000"/>
              <a:gd name="connsiteY3" fmla="*/ 3557 h 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01">
                <a:moveTo>
                  <a:pt x="0" y="0"/>
                </a:moveTo>
                <a:cubicBezTo>
                  <a:pt x="892" y="3501"/>
                  <a:pt x="1790" y="7002"/>
                  <a:pt x="2930" y="8501"/>
                </a:cubicBezTo>
                <a:cubicBezTo>
                  <a:pt x="4070" y="10000"/>
                  <a:pt x="5656" y="10000"/>
                  <a:pt x="6833" y="9028"/>
                </a:cubicBezTo>
                <a:cubicBezTo>
                  <a:pt x="8011" y="8056"/>
                  <a:pt x="9005" y="6250"/>
                  <a:pt x="10000" y="35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>
            <a:off x="3986477" y="2372535"/>
            <a:ext cx="2058987" cy="1701800"/>
          </a:xfrm>
          <a:custGeom>
            <a:avLst/>
            <a:gdLst>
              <a:gd name="T0" fmla="*/ 0 w 1297"/>
              <a:gd name="T1" fmla="*/ 384175 h 1072"/>
              <a:gd name="T2" fmla="*/ 647700 w 1297"/>
              <a:gd name="T3" fmla="*/ 168275 h 1072"/>
              <a:gd name="T4" fmla="*/ 1728787 w 1297"/>
              <a:gd name="T5" fmla="*/ 1392238 h 1072"/>
              <a:gd name="T6" fmla="*/ 2058987 w 1297"/>
              <a:gd name="T7" fmla="*/ 1701800 h 10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" h="1072">
                <a:moveTo>
                  <a:pt x="0" y="242"/>
                </a:moveTo>
                <a:cubicBezTo>
                  <a:pt x="113" y="121"/>
                  <a:pt x="227" y="0"/>
                  <a:pt x="408" y="106"/>
                </a:cubicBezTo>
                <a:cubicBezTo>
                  <a:pt x="589" y="212"/>
                  <a:pt x="941" y="716"/>
                  <a:pt x="1089" y="877"/>
                </a:cubicBezTo>
                <a:cubicBezTo>
                  <a:pt x="1237" y="1038"/>
                  <a:pt x="1259" y="1042"/>
                  <a:pt x="1297" y="10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" name="Freeform 24"/>
          <p:cNvSpPr>
            <a:spLocks/>
          </p:cNvSpPr>
          <p:nvPr/>
        </p:nvSpPr>
        <p:spPr bwMode="auto">
          <a:xfrm>
            <a:off x="3986477" y="4788710"/>
            <a:ext cx="2097087" cy="522287"/>
          </a:xfrm>
          <a:custGeom>
            <a:avLst/>
            <a:gdLst>
              <a:gd name="T0" fmla="*/ 0 w 1321"/>
              <a:gd name="T1" fmla="*/ 200025 h 329"/>
              <a:gd name="T2" fmla="*/ 504825 w 1321"/>
              <a:gd name="T3" fmla="*/ 488950 h 329"/>
              <a:gd name="T4" fmla="*/ 2097087 w 1321"/>
              <a:gd name="T5" fmla="*/ 0 h 3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1" h="329">
                <a:moveTo>
                  <a:pt x="0" y="126"/>
                </a:moveTo>
                <a:cubicBezTo>
                  <a:pt x="49" y="227"/>
                  <a:pt x="98" y="329"/>
                  <a:pt x="318" y="308"/>
                </a:cubicBezTo>
                <a:cubicBezTo>
                  <a:pt x="538" y="287"/>
                  <a:pt x="929" y="143"/>
                  <a:pt x="132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6048639" y="4075922"/>
            <a:ext cx="1368425" cy="288925"/>
          </a:xfrm>
          <a:custGeom>
            <a:avLst/>
            <a:gdLst>
              <a:gd name="T0" fmla="*/ 0 w 862"/>
              <a:gd name="T1" fmla="*/ 0 h 182"/>
              <a:gd name="T2" fmla="*/ 649288 w 862"/>
              <a:gd name="T3" fmla="*/ 217488 h 182"/>
              <a:gd name="T4" fmla="*/ 1368425 w 862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182">
                <a:moveTo>
                  <a:pt x="0" y="0"/>
                </a:moveTo>
                <a:cubicBezTo>
                  <a:pt x="132" y="53"/>
                  <a:pt x="265" y="107"/>
                  <a:pt x="409" y="137"/>
                </a:cubicBezTo>
                <a:cubicBezTo>
                  <a:pt x="553" y="167"/>
                  <a:pt x="707" y="174"/>
                  <a:pt x="862" y="182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6088327" y="4539472"/>
            <a:ext cx="688975" cy="247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4" name="Freeform 21"/>
          <p:cNvSpPr>
            <a:spLocks/>
          </p:cNvSpPr>
          <p:nvPr/>
        </p:nvSpPr>
        <p:spPr bwMode="auto">
          <a:xfrm>
            <a:off x="6789383" y="4531534"/>
            <a:ext cx="2595638" cy="983900"/>
          </a:xfrm>
          <a:custGeom>
            <a:avLst/>
            <a:gdLst>
              <a:gd name="T0" fmla="*/ 0 w 1225"/>
              <a:gd name="T1" fmla="*/ 0 h 740"/>
              <a:gd name="T2" fmla="*/ 865188 w 1225"/>
              <a:gd name="T3" fmla="*/ 1079500 h 740"/>
              <a:gd name="T4" fmla="*/ 1944688 w 1225"/>
              <a:gd name="T5" fmla="*/ 576263 h 74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9306"/>
              <a:gd name="connsiteX1" fmla="*/ 4449 w 10000"/>
              <a:gd name="connsiteY1" fmla="*/ 9189 h 9306"/>
              <a:gd name="connsiteX2" fmla="*/ 10000 w 10000"/>
              <a:gd name="connsiteY2" fmla="*/ 3913 h 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306">
                <a:moveTo>
                  <a:pt x="0" y="0"/>
                </a:moveTo>
                <a:cubicBezTo>
                  <a:pt x="1388" y="4189"/>
                  <a:pt x="2784" y="8378"/>
                  <a:pt x="4449" y="9189"/>
                </a:cubicBezTo>
                <a:cubicBezTo>
                  <a:pt x="6114" y="10000"/>
                  <a:pt x="8057" y="6454"/>
                  <a:pt x="10000" y="391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9304876" y="4850175"/>
            <a:ext cx="574675" cy="144463"/>
            <a:chOff x="7308850" y="4483448"/>
            <a:chExt cx="574675" cy="144463"/>
          </a:xfrm>
        </p:grpSpPr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7308850" y="4483448"/>
              <a:ext cx="142875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7740650" y="4483448"/>
              <a:ext cx="142875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9000000" y="4284624"/>
            <a:ext cx="1042450" cy="169200"/>
            <a:chOff x="9171391" y="3106866"/>
            <a:chExt cx="1042450" cy="169200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9171391" y="3140205"/>
              <a:ext cx="46080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4241" y="3106866"/>
              <a:ext cx="579600" cy="16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9531614" y="4341035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9876737" y="4196572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2000" b="1" dirty="0">
                <a:solidFill>
                  <a:srgbClr val="FF0000"/>
                </a:solidFill>
              </a:rPr>
              <a:t>+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54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5400000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-5400000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-5400000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Rot by="5400000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7"/>
            <a:ext cx="10345570" cy="169412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Therefore if we plot a graph of the voltage reading of the voltmeter against time, we get the pulsating waveform.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8" name="Group 38"/>
          <p:cNvGrpSpPr>
            <a:grpSpLocks/>
          </p:cNvGrpSpPr>
          <p:nvPr/>
        </p:nvGrpSpPr>
        <p:grpSpPr bwMode="auto">
          <a:xfrm flipV="1">
            <a:off x="2418172" y="3264647"/>
            <a:ext cx="6049963" cy="1008063"/>
            <a:chOff x="612" y="2704"/>
            <a:chExt cx="3811" cy="635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612" y="3339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V="1">
              <a:off x="930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 flipH="1" flipV="1">
              <a:off x="930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>
              <a:off x="1247" y="2704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 flipV="1">
              <a:off x="1247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 flipV="1">
              <a:off x="1565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 flipH="1" flipV="1">
              <a:off x="1565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 flipV="1">
              <a:off x="1882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1882" y="3339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2200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2200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2517" y="2704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 flipV="1">
              <a:off x="2517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 flipV="1">
              <a:off x="2835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 flipH="1" flipV="1">
              <a:off x="2835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3152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3152" y="3339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 flipV="1">
              <a:off x="3470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 flipV="1">
              <a:off x="3470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>
              <a:off x="3787" y="2704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3787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Line 35"/>
            <p:cNvSpPr>
              <a:spLocks noChangeShapeType="1"/>
            </p:cNvSpPr>
            <p:nvPr/>
          </p:nvSpPr>
          <p:spPr bwMode="auto">
            <a:xfrm flipV="1">
              <a:off x="4105" y="2704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 flipH="1" flipV="1">
              <a:off x="4105" y="3022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V="1">
              <a:off x="4422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1282" y="2568465"/>
            <a:ext cx="8023148" cy="2424970"/>
            <a:chOff x="1903748" y="3596418"/>
            <a:chExt cx="8023148" cy="2424970"/>
          </a:xfrm>
        </p:grpSpPr>
        <p:grpSp>
          <p:nvGrpSpPr>
            <p:cNvPr id="5" name="Group 4"/>
            <p:cNvGrpSpPr/>
            <p:nvPr/>
          </p:nvGrpSpPr>
          <p:grpSpPr>
            <a:xfrm>
              <a:off x="1933833" y="3596418"/>
              <a:ext cx="7993063" cy="2424970"/>
              <a:chOff x="1933833" y="3596418"/>
              <a:chExt cx="7993063" cy="2424970"/>
            </a:xfrm>
          </p:grpSpPr>
          <p:sp>
            <p:nvSpPr>
              <p:cNvPr id="32" name="Line 4"/>
              <p:cNvSpPr>
                <a:spLocks noChangeShapeType="1"/>
              </p:cNvSpPr>
              <p:nvPr/>
            </p:nvSpPr>
            <p:spPr bwMode="auto">
              <a:xfrm flipV="1">
                <a:off x="2365633" y="3789363"/>
                <a:ext cx="0" cy="2232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Line 5"/>
              <p:cNvSpPr>
                <a:spLocks noChangeShapeType="1"/>
              </p:cNvSpPr>
              <p:nvPr/>
            </p:nvSpPr>
            <p:spPr bwMode="auto">
              <a:xfrm>
                <a:off x="2221171" y="4797425"/>
                <a:ext cx="7561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1933833" y="3596418"/>
                <a:ext cx="3952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800" dirty="0"/>
                  <a:t>V</a:t>
                </a:r>
                <a:endParaRPr lang="en-US" altLang="en-US" sz="1800" dirty="0"/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9279196" y="4797425"/>
                <a:ext cx="6477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time</a:t>
                </a:r>
                <a:endParaRPr lang="en-US" altLang="en-US" sz="18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903748" y="4572000"/>
              <a:ext cx="419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  <a:endParaRPr lang="en-SG" sz="2400" b="1" dirty="0"/>
            </a:p>
          </p:txBody>
        </p:sp>
      </p:grpSp>
      <p:sp>
        <p:nvSpPr>
          <p:cNvPr id="41" name="Plus 40"/>
          <p:cNvSpPr>
            <a:spLocks noChangeAspect="1"/>
          </p:cNvSpPr>
          <p:nvPr/>
        </p:nvSpPr>
        <p:spPr>
          <a:xfrm flipV="1">
            <a:off x="2019601" y="3136155"/>
            <a:ext cx="274038" cy="273600"/>
          </a:xfrm>
          <a:prstGeom prst="mathPlus">
            <a:avLst>
              <a:gd name="adj1" fmla="val 6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2" name="Minus 41"/>
          <p:cNvSpPr/>
          <p:nvPr/>
        </p:nvSpPr>
        <p:spPr>
          <a:xfrm flipV="1">
            <a:off x="2020446" y="4240214"/>
            <a:ext cx="272348" cy="8003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2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10345570" cy="5121794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course, in reality, there isn’t a battery behind the electrical socket in the wall.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electricity comes from the power station.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Electricity is generated by </a:t>
            </a:r>
            <a:r>
              <a:rPr lang="en-GB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flux linkage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through coils in a power generator.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9741040" cy="106293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05" y="2155514"/>
            <a:ext cx="4240362" cy="318027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 rot="438950">
            <a:off x="9110142" y="2399076"/>
            <a:ext cx="2526706" cy="1047513"/>
            <a:chOff x="7788448" y="2510554"/>
            <a:chExt cx="1894170" cy="10475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66969" y="2510554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057497" y="2653832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897920" y="2809780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88448" y="2953058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033815" y="2587783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936869" y="2731061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04182" y="3144564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94710" y="3287842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07184" y="3357507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97920" y="3438155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949525" y="3076443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852579" y="3219721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898670" y="2876727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826776" y="3020005"/>
              <a:ext cx="1515649" cy="119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769631" y="1823012"/>
            <a:ext cx="6995274" cy="40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an ac waveform is achieved through the </a:t>
            </a:r>
            <a:r>
              <a:rPr lang="en-GB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cutting </a:t>
            </a:r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magnetic </a:t>
            </a:r>
            <a:r>
              <a:rPr lang="en-GB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 lines</a:t>
            </a:r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rotating </a:t>
            </a:r>
            <a:r>
              <a:rPr lang="en-GB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coils</a:t>
            </a:r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wire called </a:t>
            </a:r>
            <a:r>
              <a:rPr lang="en-GB" altLang="en-US" sz="2400" dirty="0">
                <a:solidFill>
                  <a:srgbClr val="66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rotor.</a:t>
            </a:r>
          </a:p>
          <a:p>
            <a:pPr lvl="1"/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direction of the current flow follows Right Hand Rule or “Generator Rule”.</a:t>
            </a:r>
          </a:p>
          <a:p>
            <a:pPr lvl="1"/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direction reverses as the coil changes position (say, </a:t>
            </a:r>
            <a:r>
              <a:rPr lang="en-GB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conductor</a:t>
            </a:r>
            <a:r>
              <a:rPr lang="en-GB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nearer to N pole initially to nearer to S pole now).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3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6"/>
            <a:ext cx="9741040" cy="136713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7334" y="1261011"/>
            <a:ext cx="7014384" cy="50937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effective rate of cutting flux lines depends on the instantaneous position of the coil conductor.</a:t>
            </a:r>
          </a:p>
          <a:p>
            <a:pPr lvl="2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coil is positioned horizontally, the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conductor is moving vertically 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flux lines and will have the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cutting rate. </a:t>
            </a:r>
          </a:p>
          <a:p>
            <a:pPr lvl="2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coil is now positioned vertically, the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conductor is moving in parallel 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flux lines and will have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cutting rate.</a:t>
            </a:r>
          </a:p>
          <a:p>
            <a:pPr lvl="2"/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coil is positioned at an angle tilted to the flux lines, the rate of cutting is lying between zero and the maximum rate.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3" y="1035674"/>
            <a:ext cx="3353345" cy="4893293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24" name="Straight Arrow Connector 23"/>
          <p:cNvCxnSpPr/>
          <p:nvPr/>
        </p:nvCxnSpPr>
        <p:spPr>
          <a:xfrm>
            <a:off x="6874517" y="2995913"/>
            <a:ext cx="2250621" cy="327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1426" y="4402627"/>
            <a:ext cx="1951134" cy="87612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73762" y="1628775"/>
            <a:ext cx="1978798" cy="26510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874517" y="2662315"/>
            <a:ext cx="2038901" cy="256531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74517" y="4555665"/>
            <a:ext cx="2178043" cy="113748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9"/>
          <p:cNvGrpSpPr>
            <a:grpSpLocks/>
          </p:cNvGrpSpPr>
          <p:nvPr/>
        </p:nvGrpSpPr>
        <p:grpSpPr bwMode="auto">
          <a:xfrm>
            <a:off x="3970743" y="3541394"/>
            <a:ext cx="1312863" cy="1060450"/>
            <a:chOff x="1381" y="1698"/>
            <a:chExt cx="827" cy="668"/>
          </a:xfrm>
        </p:grpSpPr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1381" y="1698"/>
              <a:ext cx="827" cy="668"/>
              <a:chOff x="1381" y="1698"/>
              <a:chExt cx="827" cy="668"/>
            </a:xfrm>
          </p:grpSpPr>
          <p:grpSp>
            <p:nvGrpSpPr>
              <p:cNvPr id="52" name="Group 21"/>
              <p:cNvGrpSpPr>
                <a:grpSpLocks/>
              </p:cNvGrpSpPr>
              <p:nvPr/>
            </p:nvGrpSpPr>
            <p:grpSpPr bwMode="auto">
              <a:xfrm>
                <a:off x="1381" y="1710"/>
                <a:ext cx="827" cy="656"/>
                <a:chOff x="3367" y="1134"/>
                <a:chExt cx="827" cy="656"/>
              </a:xfrm>
            </p:grpSpPr>
            <p:sp>
              <p:nvSpPr>
                <p:cNvPr id="54" name="Freeform 22"/>
                <p:cNvSpPr>
                  <a:spLocks/>
                </p:cNvSpPr>
                <p:nvPr/>
              </p:nvSpPr>
              <p:spPr bwMode="auto">
                <a:xfrm>
                  <a:off x="3906" y="1134"/>
                  <a:ext cx="288" cy="636"/>
                </a:xfrm>
                <a:custGeom>
                  <a:avLst/>
                  <a:gdLst>
                    <a:gd name="T0" fmla="*/ 0 w 270"/>
                    <a:gd name="T1" fmla="*/ 654 h 630"/>
                    <a:gd name="T2" fmla="*/ 0 w 270"/>
                    <a:gd name="T3" fmla="*/ 288 h 630"/>
                    <a:gd name="T4" fmla="*/ 349 w 270"/>
                    <a:gd name="T5" fmla="*/ 0 h 630"/>
                    <a:gd name="T6" fmla="*/ 349 w 270"/>
                    <a:gd name="T7" fmla="*/ 388 h 630"/>
                    <a:gd name="T8" fmla="*/ 0 w 270"/>
                    <a:gd name="T9" fmla="*/ 654 h 6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630"/>
                    <a:gd name="T17" fmla="*/ 270 w 270"/>
                    <a:gd name="T18" fmla="*/ 630 h 6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630">
                      <a:moveTo>
                        <a:pt x="0" y="630"/>
                      </a:moveTo>
                      <a:lnTo>
                        <a:pt x="0" y="276"/>
                      </a:lnTo>
                      <a:lnTo>
                        <a:pt x="270" y="0"/>
                      </a:lnTo>
                      <a:lnTo>
                        <a:pt x="270" y="372"/>
                      </a:lnTo>
                      <a:lnTo>
                        <a:pt x="0" y="6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5" name="Freeform 23"/>
                <p:cNvSpPr>
                  <a:spLocks/>
                </p:cNvSpPr>
                <p:nvPr/>
              </p:nvSpPr>
              <p:spPr bwMode="auto">
                <a:xfrm>
                  <a:off x="3367" y="1418"/>
                  <a:ext cx="539" cy="372"/>
                </a:xfrm>
                <a:custGeom>
                  <a:avLst/>
                  <a:gdLst>
                    <a:gd name="T0" fmla="*/ 533 w 539"/>
                    <a:gd name="T1" fmla="*/ 4 h 384"/>
                    <a:gd name="T2" fmla="*/ 71 w 539"/>
                    <a:gd name="T3" fmla="*/ 4 h 384"/>
                    <a:gd name="T4" fmla="*/ 107 w 539"/>
                    <a:gd name="T5" fmla="*/ 24 h 384"/>
                    <a:gd name="T6" fmla="*/ 101 w 539"/>
                    <a:gd name="T7" fmla="*/ 77 h 384"/>
                    <a:gd name="T8" fmla="*/ 53 w 539"/>
                    <a:gd name="T9" fmla="*/ 152 h 384"/>
                    <a:gd name="T10" fmla="*/ 113 w 539"/>
                    <a:gd name="T11" fmla="*/ 310 h 384"/>
                    <a:gd name="T12" fmla="*/ 185 w 539"/>
                    <a:gd name="T13" fmla="*/ 321 h 384"/>
                    <a:gd name="T14" fmla="*/ 539 w 539"/>
                    <a:gd name="T15" fmla="*/ 321 h 3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9"/>
                    <a:gd name="T25" fmla="*/ 0 h 384"/>
                    <a:gd name="T26" fmla="*/ 539 w 539"/>
                    <a:gd name="T27" fmla="*/ 384 h 3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9" h="384">
                      <a:moveTo>
                        <a:pt x="533" y="4"/>
                      </a:moveTo>
                      <a:cubicBezTo>
                        <a:pt x="337" y="2"/>
                        <a:pt x="142" y="0"/>
                        <a:pt x="71" y="4"/>
                      </a:cubicBezTo>
                      <a:cubicBezTo>
                        <a:pt x="0" y="8"/>
                        <a:pt x="102" y="14"/>
                        <a:pt x="107" y="28"/>
                      </a:cubicBezTo>
                      <a:cubicBezTo>
                        <a:pt x="112" y="42"/>
                        <a:pt x="110" y="64"/>
                        <a:pt x="101" y="88"/>
                      </a:cubicBezTo>
                      <a:cubicBezTo>
                        <a:pt x="92" y="112"/>
                        <a:pt x="51" y="128"/>
                        <a:pt x="53" y="172"/>
                      </a:cubicBezTo>
                      <a:cubicBezTo>
                        <a:pt x="55" y="216"/>
                        <a:pt x="91" y="320"/>
                        <a:pt x="113" y="352"/>
                      </a:cubicBezTo>
                      <a:cubicBezTo>
                        <a:pt x="135" y="384"/>
                        <a:pt x="114" y="362"/>
                        <a:pt x="185" y="364"/>
                      </a:cubicBezTo>
                      <a:cubicBezTo>
                        <a:pt x="256" y="366"/>
                        <a:pt x="397" y="365"/>
                        <a:pt x="539" y="364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1408" y="1698"/>
                <a:ext cx="788" cy="316"/>
              </a:xfrm>
              <a:custGeom>
                <a:avLst/>
                <a:gdLst>
                  <a:gd name="T0" fmla="*/ 788 w 788"/>
                  <a:gd name="T1" fmla="*/ 6 h 298"/>
                  <a:gd name="T2" fmla="*/ 242 w 788"/>
                  <a:gd name="T3" fmla="*/ 6 h 298"/>
                  <a:gd name="T4" fmla="*/ 242 w 788"/>
                  <a:gd name="T5" fmla="*/ 54 h 298"/>
                  <a:gd name="T6" fmla="*/ 230 w 788"/>
                  <a:gd name="T7" fmla="*/ 99 h 298"/>
                  <a:gd name="T8" fmla="*/ 140 w 788"/>
                  <a:gd name="T9" fmla="*/ 144 h 298"/>
                  <a:gd name="T10" fmla="*/ 110 w 788"/>
                  <a:gd name="T11" fmla="*/ 235 h 298"/>
                  <a:gd name="T12" fmla="*/ 14 w 788"/>
                  <a:gd name="T13" fmla="*/ 356 h 298"/>
                  <a:gd name="T14" fmla="*/ 194 w 788"/>
                  <a:gd name="T15" fmla="*/ 356 h 298"/>
                  <a:gd name="T16" fmla="*/ 494 w 788"/>
                  <a:gd name="T17" fmla="*/ 356 h 2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8"/>
                  <a:gd name="T28" fmla="*/ 0 h 298"/>
                  <a:gd name="T29" fmla="*/ 788 w 788"/>
                  <a:gd name="T30" fmla="*/ 298 h 29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8" h="298">
                    <a:moveTo>
                      <a:pt x="788" y="6"/>
                    </a:moveTo>
                    <a:cubicBezTo>
                      <a:pt x="560" y="3"/>
                      <a:pt x="333" y="0"/>
                      <a:pt x="242" y="6"/>
                    </a:cubicBezTo>
                    <a:cubicBezTo>
                      <a:pt x="151" y="12"/>
                      <a:pt x="244" y="30"/>
                      <a:pt x="242" y="42"/>
                    </a:cubicBezTo>
                    <a:cubicBezTo>
                      <a:pt x="240" y="54"/>
                      <a:pt x="247" y="66"/>
                      <a:pt x="230" y="78"/>
                    </a:cubicBezTo>
                    <a:cubicBezTo>
                      <a:pt x="213" y="90"/>
                      <a:pt x="160" y="96"/>
                      <a:pt x="140" y="114"/>
                    </a:cubicBezTo>
                    <a:cubicBezTo>
                      <a:pt x="120" y="132"/>
                      <a:pt x="131" y="158"/>
                      <a:pt x="110" y="186"/>
                    </a:cubicBezTo>
                    <a:cubicBezTo>
                      <a:pt x="89" y="214"/>
                      <a:pt x="0" y="266"/>
                      <a:pt x="14" y="282"/>
                    </a:cubicBezTo>
                    <a:cubicBezTo>
                      <a:pt x="28" y="298"/>
                      <a:pt x="114" y="282"/>
                      <a:pt x="194" y="282"/>
                    </a:cubicBezTo>
                    <a:cubicBezTo>
                      <a:pt x="274" y="282"/>
                      <a:pt x="384" y="282"/>
                      <a:pt x="494" y="282"/>
                    </a:cubicBezTo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1610" y="20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>
                  <a:latin typeface="Arial" charset="0"/>
                </a:rPr>
                <a:t>N</a:t>
              </a:r>
            </a:p>
          </p:txBody>
        </p:sp>
      </p:grpSp>
      <p:grpSp>
        <p:nvGrpSpPr>
          <p:cNvPr id="76" name="Group 19"/>
          <p:cNvGrpSpPr>
            <a:grpSpLocks/>
          </p:cNvGrpSpPr>
          <p:nvPr/>
        </p:nvGrpSpPr>
        <p:grpSpPr bwMode="auto">
          <a:xfrm>
            <a:off x="428731" y="3515079"/>
            <a:ext cx="1312863" cy="1060450"/>
            <a:chOff x="1381" y="1698"/>
            <a:chExt cx="827" cy="668"/>
          </a:xfrm>
        </p:grpSpPr>
        <p:grpSp>
          <p:nvGrpSpPr>
            <p:cNvPr id="77" name="Group 20"/>
            <p:cNvGrpSpPr>
              <a:grpSpLocks/>
            </p:cNvGrpSpPr>
            <p:nvPr/>
          </p:nvGrpSpPr>
          <p:grpSpPr bwMode="auto">
            <a:xfrm>
              <a:off x="1381" y="1698"/>
              <a:ext cx="827" cy="668"/>
              <a:chOff x="1381" y="1698"/>
              <a:chExt cx="827" cy="668"/>
            </a:xfrm>
          </p:grpSpPr>
          <p:grpSp>
            <p:nvGrpSpPr>
              <p:cNvPr id="79" name="Group 21"/>
              <p:cNvGrpSpPr>
                <a:grpSpLocks/>
              </p:cNvGrpSpPr>
              <p:nvPr/>
            </p:nvGrpSpPr>
            <p:grpSpPr bwMode="auto">
              <a:xfrm>
                <a:off x="1381" y="1710"/>
                <a:ext cx="827" cy="656"/>
                <a:chOff x="3367" y="1134"/>
                <a:chExt cx="827" cy="656"/>
              </a:xfrm>
            </p:grpSpPr>
            <p:sp>
              <p:nvSpPr>
                <p:cNvPr id="81" name="Freeform 22"/>
                <p:cNvSpPr>
                  <a:spLocks/>
                </p:cNvSpPr>
                <p:nvPr/>
              </p:nvSpPr>
              <p:spPr bwMode="auto">
                <a:xfrm>
                  <a:off x="3906" y="1134"/>
                  <a:ext cx="288" cy="636"/>
                </a:xfrm>
                <a:custGeom>
                  <a:avLst/>
                  <a:gdLst>
                    <a:gd name="T0" fmla="*/ 0 w 270"/>
                    <a:gd name="T1" fmla="*/ 654 h 630"/>
                    <a:gd name="T2" fmla="*/ 0 w 270"/>
                    <a:gd name="T3" fmla="*/ 288 h 630"/>
                    <a:gd name="T4" fmla="*/ 349 w 270"/>
                    <a:gd name="T5" fmla="*/ 0 h 630"/>
                    <a:gd name="T6" fmla="*/ 349 w 270"/>
                    <a:gd name="T7" fmla="*/ 388 h 630"/>
                    <a:gd name="T8" fmla="*/ 0 w 270"/>
                    <a:gd name="T9" fmla="*/ 654 h 6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630"/>
                    <a:gd name="T17" fmla="*/ 270 w 270"/>
                    <a:gd name="T18" fmla="*/ 630 h 6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630">
                      <a:moveTo>
                        <a:pt x="0" y="630"/>
                      </a:moveTo>
                      <a:lnTo>
                        <a:pt x="0" y="276"/>
                      </a:lnTo>
                      <a:lnTo>
                        <a:pt x="270" y="0"/>
                      </a:lnTo>
                      <a:lnTo>
                        <a:pt x="270" y="372"/>
                      </a:lnTo>
                      <a:lnTo>
                        <a:pt x="0" y="6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" name="Freeform 23"/>
                <p:cNvSpPr>
                  <a:spLocks/>
                </p:cNvSpPr>
                <p:nvPr/>
              </p:nvSpPr>
              <p:spPr bwMode="auto">
                <a:xfrm>
                  <a:off x="3367" y="1418"/>
                  <a:ext cx="539" cy="372"/>
                </a:xfrm>
                <a:custGeom>
                  <a:avLst/>
                  <a:gdLst>
                    <a:gd name="T0" fmla="*/ 533 w 539"/>
                    <a:gd name="T1" fmla="*/ 4 h 384"/>
                    <a:gd name="T2" fmla="*/ 71 w 539"/>
                    <a:gd name="T3" fmla="*/ 4 h 384"/>
                    <a:gd name="T4" fmla="*/ 107 w 539"/>
                    <a:gd name="T5" fmla="*/ 24 h 384"/>
                    <a:gd name="T6" fmla="*/ 101 w 539"/>
                    <a:gd name="T7" fmla="*/ 77 h 384"/>
                    <a:gd name="T8" fmla="*/ 53 w 539"/>
                    <a:gd name="T9" fmla="*/ 152 h 384"/>
                    <a:gd name="T10" fmla="*/ 113 w 539"/>
                    <a:gd name="T11" fmla="*/ 310 h 384"/>
                    <a:gd name="T12" fmla="*/ 185 w 539"/>
                    <a:gd name="T13" fmla="*/ 321 h 384"/>
                    <a:gd name="T14" fmla="*/ 539 w 539"/>
                    <a:gd name="T15" fmla="*/ 321 h 3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9"/>
                    <a:gd name="T25" fmla="*/ 0 h 384"/>
                    <a:gd name="T26" fmla="*/ 539 w 539"/>
                    <a:gd name="T27" fmla="*/ 384 h 3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9" h="384">
                      <a:moveTo>
                        <a:pt x="533" y="4"/>
                      </a:moveTo>
                      <a:cubicBezTo>
                        <a:pt x="337" y="2"/>
                        <a:pt x="142" y="0"/>
                        <a:pt x="71" y="4"/>
                      </a:cubicBezTo>
                      <a:cubicBezTo>
                        <a:pt x="0" y="8"/>
                        <a:pt x="102" y="14"/>
                        <a:pt x="107" y="28"/>
                      </a:cubicBezTo>
                      <a:cubicBezTo>
                        <a:pt x="112" y="42"/>
                        <a:pt x="110" y="64"/>
                        <a:pt x="101" y="88"/>
                      </a:cubicBezTo>
                      <a:cubicBezTo>
                        <a:pt x="92" y="112"/>
                        <a:pt x="51" y="128"/>
                        <a:pt x="53" y="172"/>
                      </a:cubicBezTo>
                      <a:cubicBezTo>
                        <a:pt x="55" y="216"/>
                        <a:pt x="91" y="320"/>
                        <a:pt x="113" y="352"/>
                      </a:cubicBezTo>
                      <a:cubicBezTo>
                        <a:pt x="135" y="384"/>
                        <a:pt x="114" y="362"/>
                        <a:pt x="185" y="364"/>
                      </a:cubicBezTo>
                      <a:cubicBezTo>
                        <a:pt x="256" y="366"/>
                        <a:pt x="397" y="365"/>
                        <a:pt x="539" y="364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80" name="Freeform 24"/>
              <p:cNvSpPr>
                <a:spLocks/>
              </p:cNvSpPr>
              <p:nvPr/>
            </p:nvSpPr>
            <p:spPr bwMode="auto">
              <a:xfrm>
                <a:off x="1408" y="1698"/>
                <a:ext cx="788" cy="316"/>
              </a:xfrm>
              <a:custGeom>
                <a:avLst/>
                <a:gdLst>
                  <a:gd name="T0" fmla="*/ 788 w 788"/>
                  <a:gd name="T1" fmla="*/ 6 h 298"/>
                  <a:gd name="T2" fmla="*/ 242 w 788"/>
                  <a:gd name="T3" fmla="*/ 6 h 298"/>
                  <a:gd name="T4" fmla="*/ 242 w 788"/>
                  <a:gd name="T5" fmla="*/ 54 h 298"/>
                  <a:gd name="T6" fmla="*/ 230 w 788"/>
                  <a:gd name="T7" fmla="*/ 99 h 298"/>
                  <a:gd name="T8" fmla="*/ 140 w 788"/>
                  <a:gd name="T9" fmla="*/ 144 h 298"/>
                  <a:gd name="T10" fmla="*/ 110 w 788"/>
                  <a:gd name="T11" fmla="*/ 235 h 298"/>
                  <a:gd name="T12" fmla="*/ 14 w 788"/>
                  <a:gd name="T13" fmla="*/ 356 h 298"/>
                  <a:gd name="T14" fmla="*/ 194 w 788"/>
                  <a:gd name="T15" fmla="*/ 356 h 298"/>
                  <a:gd name="T16" fmla="*/ 494 w 788"/>
                  <a:gd name="T17" fmla="*/ 356 h 2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8"/>
                  <a:gd name="T28" fmla="*/ 0 h 298"/>
                  <a:gd name="T29" fmla="*/ 788 w 788"/>
                  <a:gd name="T30" fmla="*/ 298 h 29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8" h="298">
                    <a:moveTo>
                      <a:pt x="788" y="6"/>
                    </a:moveTo>
                    <a:cubicBezTo>
                      <a:pt x="560" y="3"/>
                      <a:pt x="333" y="0"/>
                      <a:pt x="242" y="6"/>
                    </a:cubicBezTo>
                    <a:cubicBezTo>
                      <a:pt x="151" y="12"/>
                      <a:pt x="244" y="30"/>
                      <a:pt x="242" y="42"/>
                    </a:cubicBezTo>
                    <a:cubicBezTo>
                      <a:pt x="240" y="54"/>
                      <a:pt x="247" y="66"/>
                      <a:pt x="230" y="78"/>
                    </a:cubicBezTo>
                    <a:cubicBezTo>
                      <a:pt x="213" y="90"/>
                      <a:pt x="160" y="96"/>
                      <a:pt x="140" y="114"/>
                    </a:cubicBezTo>
                    <a:cubicBezTo>
                      <a:pt x="120" y="132"/>
                      <a:pt x="131" y="158"/>
                      <a:pt x="110" y="186"/>
                    </a:cubicBezTo>
                    <a:cubicBezTo>
                      <a:pt x="89" y="214"/>
                      <a:pt x="0" y="266"/>
                      <a:pt x="14" y="282"/>
                    </a:cubicBezTo>
                    <a:cubicBezTo>
                      <a:pt x="28" y="298"/>
                      <a:pt x="114" y="282"/>
                      <a:pt x="194" y="282"/>
                    </a:cubicBezTo>
                    <a:cubicBezTo>
                      <a:pt x="274" y="282"/>
                      <a:pt x="384" y="282"/>
                      <a:pt x="494" y="282"/>
                    </a:cubicBezTo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1610" y="20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>
                  <a:latin typeface="Arial" charset="0"/>
                </a:rPr>
                <a:t>N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7536169" y="3567916"/>
            <a:ext cx="1312863" cy="1060450"/>
            <a:chOff x="1381" y="1698"/>
            <a:chExt cx="827" cy="668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381" y="1698"/>
              <a:ext cx="827" cy="668"/>
              <a:chOff x="1381" y="1698"/>
              <a:chExt cx="827" cy="668"/>
            </a:xfrm>
          </p:grpSpPr>
          <p:grpSp>
            <p:nvGrpSpPr>
              <p:cNvPr id="25" name="Group 21"/>
              <p:cNvGrpSpPr>
                <a:grpSpLocks/>
              </p:cNvGrpSpPr>
              <p:nvPr/>
            </p:nvGrpSpPr>
            <p:grpSpPr bwMode="auto">
              <a:xfrm>
                <a:off x="1381" y="1710"/>
                <a:ext cx="827" cy="656"/>
                <a:chOff x="3367" y="1134"/>
                <a:chExt cx="827" cy="656"/>
              </a:xfrm>
            </p:grpSpPr>
            <p:sp>
              <p:nvSpPr>
                <p:cNvPr id="27" name="Freeform 22"/>
                <p:cNvSpPr>
                  <a:spLocks/>
                </p:cNvSpPr>
                <p:nvPr/>
              </p:nvSpPr>
              <p:spPr bwMode="auto">
                <a:xfrm>
                  <a:off x="3906" y="1134"/>
                  <a:ext cx="288" cy="636"/>
                </a:xfrm>
                <a:custGeom>
                  <a:avLst/>
                  <a:gdLst>
                    <a:gd name="T0" fmla="*/ 0 w 270"/>
                    <a:gd name="T1" fmla="*/ 654 h 630"/>
                    <a:gd name="T2" fmla="*/ 0 w 270"/>
                    <a:gd name="T3" fmla="*/ 288 h 630"/>
                    <a:gd name="T4" fmla="*/ 349 w 270"/>
                    <a:gd name="T5" fmla="*/ 0 h 630"/>
                    <a:gd name="T6" fmla="*/ 349 w 270"/>
                    <a:gd name="T7" fmla="*/ 388 h 630"/>
                    <a:gd name="T8" fmla="*/ 0 w 270"/>
                    <a:gd name="T9" fmla="*/ 654 h 6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630"/>
                    <a:gd name="T17" fmla="*/ 270 w 270"/>
                    <a:gd name="T18" fmla="*/ 630 h 6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630">
                      <a:moveTo>
                        <a:pt x="0" y="630"/>
                      </a:moveTo>
                      <a:lnTo>
                        <a:pt x="0" y="276"/>
                      </a:lnTo>
                      <a:lnTo>
                        <a:pt x="270" y="0"/>
                      </a:lnTo>
                      <a:lnTo>
                        <a:pt x="270" y="372"/>
                      </a:lnTo>
                      <a:lnTo>
                        <a:pt x="0" y="6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" name="Freeform 23"/>
                <p:cNvSpPr>
                  <a:spLocks/>
                </p:cNvSpPr>
                <p:nvPr/>
              </p:nvSpPr>
              <p:spPr bwMode="auto">
                <a:xfrm>
                  <a:off x="3367" y="1418"/>
                  <a:ext cx="539" cy="372"/>
                </a:xfrm>
                <a:custGeom>
                  <a:avLst/>
                  <a:gdLst>
                    <a:gd name="T0" fmla="*/ 533 w 539"/>
                    <a:gd name="T1" fmla="*/ 4 h 384"/>
                    <a:gd name="T2" fmla="*/ 71 w 539"/>
                    <a:gd name="T3" fmla="*/ 4 h 384"/>
                    <a:gd name="T4" fmla="*/ 107 w 539"/>
                    <a:gd name="T5" fmla="*/ 24 h 384"/>
                    <a:gd name="T6" fmla="*/ 101 w 539"/>
                    <a:gd name="T7" fmla="*/ 77 h 384"/>
                    <a:gd name="T8" fmla="*/ 53 w 539"/>
                    <a:gd name="T9" fmla="*/ 152 h 384"/>
                    <a:gd name="T10" fmla="*/ 113 w 539"/>
                    <a:gd name="T11" fmla="*/ 310 h 384"/>
                    <a:gd name="T12" fmla="*/ 185 w 539"/>
                    <a:gd name="T13" fmla="*/ 321 h 384"/>
                    <a:gd name="T14" fmla="*/ 539 w 539"/>
                    <a:gd name="T15" fmla="*/ 321 h 3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9"/>
                    <a:gd name="T25" fmla="*/ 0 h 384"/>
                    <a:gd name="T26" fmla="*/ 539 w 539"/>
                    <a:gd name="T27" fmla="*/ 384 h 3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9" h="384">
                      <a:moveTo>
                        <a:pt x="533" y="4"/>
                      </a:moveTo>
                      <a:cubicBezTo>
                        <a:pt x="337" y="2"/>
                        <a:pt x="142" y="0"/>
                        <a:pt x="71" y="4"/>
                      </a:cubicBezTo>
                      <a:cubicBezTo>
                        <a:pt x="0" y="8"/>
                        <a:pt x="102" y="14"/>
                        <a:pt x="107" y="28"/>
                      </a:cubicBezTo>
                      <a:cubicBezTo>
                        <a:pt x="112" y="42"/>
                        <a:pt x="110" y="64"/>
                        <a:pt x="101" y="88"/>
                      </a:cubicBezTo>
                      <a:cubicBezTo>
                        <a:pt x="92" y="112"/>
                        <a:pt x="51" y="128"/>
                        <a:pt x="53" y="172"/>
                      </a:cubicBezTo>
                      <a:cubicBezTo>
                        <a:pt x="55" y="216"/>
                        <a:pt x="91" y="320"/>
                        <a:pt x="113" y="352"/>
                      </a:cubicBezTo>
                      <a:cubicBezTo>
                        <a:pt x="135" y="384"/>
                        <a:pt x="114" y="362"/>
                        <a:pt x="185" y="364"/>
                      </a:cubicBezTo>
                      <a:cubicBezTo>
                        <a:pt x="256" y="366"/>
                        <a:pt x="397" y="365"/>
                        <a:pt x="539" y="364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408" y="1698"/>
                <a:ext cx="788" cy="316"/>
              </a:xfrm>
              <a:custGeom>
                <a:avLst/>
                <a:gdLst>
                  <a:gd name="T0" fmla="*/ 788 w 788"/>
                  <a:gd name="T1" fmla="*/ 6 h 298"/>
                  <a:gd name="T2" fmla="*/ 242 w 788"/>
                  <a:gd name="T3" fmla="*/ 6 h 298"/>
                  <a:gd name="T4" fmla="*/ 242 w 788"/>
                  <a:gd name="T5" fmla="*/ 54 h 298"/>
                  <a:gd name="T6" fmla="*/ 230 w 788"/>
                  <a:gd name="T7" fmla="*/ 99 h 298"/>
                  <a:gd name="T8" fmla="*/ 140 w 788"/>
                  <a:gd name="T9" fmla="*/ 144 h 298"/>
                  <a:gd name="T10" fmla="*/ 110 w 788"/>
                  <a:gd name="T11" fmla="*/ 235 h 298"/>
                  <a:gd name="T12" fmla="*/ 14 w 788"/>
                  <a:gd name="T13" fmla="*/ 356 h 298"/>
                  <a:gd name="T14" fmla="*/ 194 w 788"/>
                  <a:gd name="T15" fmla="*/ 356 h 298"/>
                  <a:gd name="T16" fmla="*/ 494 w 788"/>
                  <a:gd name="T17" fmla="*/ 356 h 2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8"/>
                  <a:gd name="T28" fmla="*/ 0 h 298"/>
                  <a:gd name="T29" fmla="*/ 788 w 788"/>
                  <a:gd name="T30" fmla="*/ 298 h 29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8" h="298">
                    <a:moveTo>
                      <a:pt x="788" y="6"/>
                    </a:moveTo>
                    <a:cubicBezTo>
                      <a:pt x="560" y="3"/>
                      <a:pt x="333" y="0"/>
                      <a:pt x="242" y="6"/>
                    </a:cubicBezTo>
                    <a:cubicBezTo>
                      <a:pt x="151" y="12"/>
                      <a:pt x="244" y="30"/>
                      <a:pt x="242" y="42"/>
                    </a:cubicBezTo>
                    <a:cubicBezTo>
                      <a:pt x="240" y="54"/>
                      <a:pt x="247" y="66"/>
                      <a:pt x="230" y="78"/>
                    </a:cubicBezTo>
                    <a:cubicBezTo>
                      <a:pt x="213" y="90"/>
                      <a:pt x="160" y="96"/>
                      <a:pt x="140" y="114"/>
                    </a:cubicBezTo>
                    <a:cubicBezTo>
                      <a:pt x="120" y="132"/>
                      <a:pt x="131" y="158"/>
                      <a:pt x="110" y="186"/>
                    </a:cubicBezTo>
                    <a:cubicBezTo>
                      <a:pt x="89" y="214"/>
                      <a:pt x="0" y="266"/>
                      <a:pt x="14" y="282"/>
                    </a:cubicBezTo>
                    <a:cubicBezTo>
                      <a:pt x="28" y="298"/>
                      <a:pt x="114" y="282"/>
                      <a:pt x="194" y="282"/>
                    </a:cubicBezTo>
                    <a:cubicBezTo>
                      <a:pt x="274" y="282"/>
                      <a:pt x="384" y="282"/>
                      <a:pt x="494" y="282"/>
                    </a:cubicBezTo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610" y="20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>
                  <a:latin typeface="Arial" charset="0"/>
                </a:rPr>
                <a:t>N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89714"/>
            <a:ext cx="11079868" cy="954107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Example 1: Which one of the following motion produces the most voltage across the conductor?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2" y="1639790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00690" y="5380434"/>
            <a:ext cx="2813340" cy="62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Motion (C)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20" y="5314004"/>
            <a:ext cx="1245940" cy="1070969"/>
          </a:xfrm>
          <a:prstGeom prst="rect">
            <a:avLst/>
          </a:prstGeom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30019" y="1205189"/>
            <a:ext cx="1063625" cy="2620963"/>
            <a:chOff x="2027" y="-73"/>
            <a:chExt cx="670" cy="165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 rot="-8128506">
              <a:off x="2360" y="-73"/>
              <a:ext cx="101" cy="1651"/>
            </a:xfrm>
            <a:prstGeom prst="can">
              <a:avLst>
                <a:gd name="adj" fmla="val 107539"/>
              </a:avLst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044" y="979"/>
              <a:ext cx="95" cy="191"/>
            </a:xfrm>
            <a:custGeom>
              <a:avLst/>
              <a:gdLst>
                <a:gd name="T0" fmla="*/ 0 w 95"/>
                <a:gd name="T1" fmla="*/ 49 h 195"/>
                <a:gd name="T2" fmla="*/ 24 w 95"/>
                <a:gd name="T3" fmla="*/ 17 h 195"/>
                <a:gd name="T4" fmla="*/ 84 w 95"/>
                <a:gd name="T5" fmla="*/ 24 h 195"/>
                <a:gd name="T6" fmla="*/ 88 w 95"/>
                <a:gd name="T7" fmla="*/ 157 h 195"/>
                <a:gd name="T8" fmla="*/ 44 w 95"/>
                <a:gd name="T9" fmla="*/ 166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5"/>
                <a:gd name="T17" fmla="*/ 95 w 95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5">
                  <a:moveTo>
                    <a:pt x="0" y="53"/>
                  </a:moveTo>
                  <a:cubicBezTo>
                    <a:pt x="5" y="37"/>
                    <a:pt x="10" y="22"/>
                    <a:pt x="24" y="17"/>
                  </a:cubicBezTo>
                  <a:cubicBezTo>
                    <a:pt x="38" y="12"/>
                    <a:pt x="73" y="0"/>
                    <a:pt x="84" y="25"/>
                  </a:cubicBezTo>
                  <a:cubicBezTo>
                    <a:pt x="95" y="50"/>
                    <a:pt x="95" y="143"/>
                    <a:pt x="88" y="169"/>
                  </a:cubicBezTo>
                  <a:cubicBezTo>
                    <a:pt x="81" y="195"/>
                    <a:pt x="62" y="188"/>
                    <a:pt x="44" y="181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076" y="132"/>
              <a:ext cx="304" cy="420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027" y="444"/>
              <a:ext cx="125" cy="604"/>
            </a:xfrm>
            <a:custGeom>
              <a:avLst/>
              <a:gdLst>
                <a:gd name="T0" fmla="*/ 121 w 65"/>
                <a:gd name="T1" fmla="*/ 742 h 564"/>
                <a:gd name="T2" fmla="*/ 121 w 65"/>
                <a:gd name="T3" fmla="*/ 254 h 564"/>
                <a:gd name="T4" fmla="*/ 888 w 65"/>
                <a:gd name="T5" fmla="*/ 0 h 564"/>
                <a:gd name="T6" fmla="*/ 0 60000 65536"/>
                <a:gd name="T7" fmla="*/ 0 60000 65536"/>
                <a:gd name="T8" fmla="*/ 0 60000 65536"/>
                <a:gd name="T9" fmla="*/ 0 w 65"/>
                <a:gd name="T10" fmla="*/ 0 h 564"/>
                <a:gd name="T11" fmla="*/ 65 w 65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564">
                  <a:moveTo>
                    <a:pt x="9" y="564"/>
                  </a:moveTo>
                  <a:cubicBezTo>
                    <a:pt x="4" y="425"/>
                    <a:pt x="0" y="286"/>
                    <a:pt x="9" y="192"/>
                  </a:cubicBezTo>
                  <a:cubicBezTo>
                    <a:pt x="18" y="98"/>
                    <a:pt x="41" y="49"/>
                    <a:pt x="65" y="0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24" y="404"/>
              <a:ext cx="80" cy="8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632" y="443"/>
              <a:ext cx="65" cy="150"/>
            </a:xfrm>
            <a:custGeom>
              <a:avLst/>
              <a:gdLst>
                <a:gd name="T0" fmla="*/ 0 w 65"/>
                <a:gd name="T1" fmla="*/ 1 h 150"/>
                <a:gd name="T2" fmla="*/ 56 w 65"/>
                <a:gd name="T3" fmla="*/ 21 h 150"/>
                <a:gd name="T4" fmla="*/ 52 w 65"/>
                <a:gd name="T5" fmla="*/ 129 h 150"/>
                <a:gd name="T6" fmla="*/ 32 w 65"/>
                <a:gd name="T7" fmla="*/ 149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50"/>
                <a:gd name="T14" fmla="*/ 65 w 65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50">
                  <a:moveTo>
                    <a:pt x="0" y="1"/>
                  </a:moveTo>
                  <a:cubicBezTo>
                    <a:pt x="23" y="0"/>
                    <a:pt x="47" y="0"/>
                    <a:pt x="56" y="21"/>
                  </a:cubicBezTo>
                  <a:cubicBezTo>
                    <a:pt x="65" y="42"/>
                    <a:pt x="56" y="108"/>
                    <a:pt x="52" y="129"/>
                  </a:cubicBezTo>
                  <a:cubicBezTo>
                    <a:pt x="48" y="150"/>
                    <a:pt x="37" y="146"/>
                    <a:pt x="32" y="149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332" y="379"/>
              <a:ext cx="288" cy="81"/>
            </a:xfrm>
            <a:custGeom>
              <a:avLst/>
              <a:gdLst>
                <a:gd name="T0" fmla="*/ 328 w 276"/>
                <a:gd name="T1" fmla="*/ 61 h 89"/>
                <a:gd name="T2" fmla="*/ 312 w 276"/>
                <a:gd name="T3" fmla="*/ 9 h 89"/>
                <a:gd name="T4" fmla="*/ 256 w 276"/>
                <a:gd name="T5" fmla="*/ 5 h 89"/>
                <a:gd name="T6" fmla="*/ 0 w 276"/>
                <a:gd name="T7" fmla="*/ 25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"/>
                <a:gd name="T13" fmla="*/ 0 h 89"/>
                <a:gd name="T14" fmla="*/ 276 w 276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" h="89">
                  <a:moveTo>
                    <a:pt x="276" y="89"/>
                  </a:moveTo>
                  <a:cubicBezTo>
                    <a:pt x="275" y="57"/>
                    <a:pt x="274" y="26"/>
                    <a:pt x="264" y="13"/>
                  </a:cubicBezTo>
                  <a:cubicBezTo>
                    <a:pt x="254" y="0"/>
                    <a:pt x="260" y="5"/>
                    <a:pt x="216" y="9"/>
                  </a:cubicBezTo>
                  <a:cubicBezTo>
                    <a:pt x="172" y="13"/>
                    <a:pt x="86" y="25"/>
                    <a:pt x="0" y="37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2269" y="401"/>
              <a:ext cx="80" cy="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2137" y="184"/>
              <a:ext cx="203" cy="113"/>
              <a:chOff x="2653" y="968"/>
              <a:chExt cx="455" cy="245"/>
            </a:xfrm>
          </p:grpSpPr>
          <p:sp>
            <p:nvSpPr>
              <p:cNvPr id="20" name="Arc 14"/>
              <p:cNvSpPr>
                <a:spLocks/>
              </p:cNvSpPr>
              <p:nvPr/>
            </p:nvSpPr>
            <p:spPr bwMode="auto">
              <a:xfrm>
                <a:off x="2880" y="968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" name="Arc 15"/>
              <p:cNvSpPr>
                <a:spLocks/>
              </p:cNvSpPr>
              <p:nvPr/>
            </p:nvSpPr>
            <p:spPr bwMode="auto">
              <a:xfrm flipH="1">
                <a:off x="2653" y="969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244" y="212"/>
              <a:ext cx="28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9883736" y="3586966"/>
            <a:ext cx="1185862" cy="1066800"/>
            <a:chOff x="1992" y="1674"/>
            <a:chExt cx="747" cy="672"/>
          </a:xfrm>
        </p:grpSpPr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1992" y="1674"/>
              <a:ext cx="747" cy="672"/>
              <a:chOff x="4842" y="1386"/>
              <a:chExt cx="747" cy="630"/>
            </a:xfrm>
          </p:grpSpPr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4860" y="1386"/>
                <a:ext cx="654" cy="282"/>
              </a:xfrm>
              <a:custGeom>
                <a:avLst/>
                <a:gdLst>
                  <a:gd name="T0" fmla="*/ 654 w 654"/>
                  <a:gd name="T1" fmla="*/ 0 h 282"/>
                  <a:gd name="T2" fmla="*/ 282 w 654"/>
                  <a:gd name="T3" fmla="*/ 0 h 282"/>
                  <a:gd name="T4" fmla="*/ 0 w 654"/>
                  <a:gd name="T5" fmla="*/ 282 h 282"/>
                  <a:gd name="T6" fmla="*/ 348 w 654"/>
                  <a:gd name="T7" fmla="*/ 282 h 282"/>
                  <a:gd name="T8" fmla="*/ 654 w 654"/>
                  <a:gd name="T9" fmla="*/ 0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4"/>
                  <a:gd name="T16" fmla="*/ 0 h 282"/>
                  <a:gd name="T17" fmla="*/ 654 w 654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4" h="282">
                    <a:moveTo>
                      <a:pt x="654" y="0"/>
                    </a:moveTo>
                    <a:lnTo>
                      <a:pt x="282" y="0"/>
                    </a:lnTo>
                    <a:lnTo>
                      <a:pt x="0" y="282"/>
                    </a:lnTo>
                    <a:lnTo>
                      <a:pt x="348" y="282"/>
                    </a:lnTo>
                    <a:lnTo>
                      <a:pt x="65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4842" y="1668"/>
                <a:ext cx="450" cy="348"/>
              </a:xfrm>
              <a:custGeom>
                <a:avLst/>
                <a:gdLst>
                  <a:gd name="T0" fmla="*/ 348 w 450"/>
                  <a:gd name="T1" fmla="*/ 6 h 348"/>
                  <a:gd name="T2" fmla="*/ 0 w 450"/>
                  <a:gd name="T3" fmla="*/ 6 h 348"/>
                  <a:gd name="T4" fmla="*/ 0 w 450"/>
                  <a:gd name="T5" fmla="*/ 348 h 348"/>
                  <a:gd name="T6" fmla="*/ 450 w 450"/>
                  <a:gd name="T7" fmla="*/ 336 h 348"/>
                  <a:gd name="T8" fmla="*/ 432 w 450"/>
                  <a:gd name="T9" fmla="*/ 0 h 348"/>
                  <a:gd name="T10" fmla="*/ 348 w 450"/>
                  <a:gd name="T11" fmla="*/ 6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0"/>
                  <a:gd name="T19" fmla="*/ 0 h 348"/>
                  <a:gd name="T20" fmla="*/ 450 w 450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0" h="348">
                    <a:moveTo>
                      <a:pt x="348" y="6"/>
                    </a:moveTo>
                    <a:lnTo>
                      <a:pt x="0" y="6"/>
                    </a:lnTo>
                    <a:lnTo>
                      <a:pt x="0" y="348"/>
                    </a:lnTo>
                    <a:lnTo>
                      <a:pt x="450" y="336"/>
                    </a:lnTo>
                    <a:lnTo>
                      <a:pt x="432" y="0"/>
                    </a:lnTo>
                    <a:lnTo>
                      <a:pt x="348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5197" y="1398"/>
                <a:ext cx="392" cy="613"/>
              </a:xfrm>
              <a:custGeom>
                <a:avLst/>
                <a:gdLst>
                  <a:gd name="T0" fmla="*/ 17 w 386"/>
                  <a:gd name="T1" fmla="*/ 282 h 613"/>
                  <a:gd name="T2" fmla="*/ 11 w 386"/>
                  <a:gd name="T3" fmla="*/ 360 h 613"/>
                  <a:gd name="T4" fmla="*/ 87 w 386"/>
                  <a:gd name="T5" fmla="*/ 390 h 613"/>
                  <a:gd name="T6" fmla="*/ 63 w 386"/>
                  <a:gd name="T7" fmla="*/ 456 h 613"/>
                  <a:gd name="T8" fmla="*/ 17 w 386"/>
                  <a:gd name="T9" fmla="*/ 498 h 613"/>
                  <a:gd name="T10" fmla="*/ 109 w 386"/>
                  <a:gd name="T11" fmla="*/ 606 h 613"/>
                  <a:gd name="T12" fmla="*/ 191 w 386"/>
                  <a:gd name="T13" fmla="*/ 540 h 613"/>
                  <a:gd name="T14" fmla="*/ 255 w 386"/>
                  <a:gd name="T15" fmla="*/ 546 h 613"/>
                  <a:gd name="T16" fmla="*/ 355 w 386"/>
                  <a:gd name="T17" fmla="*/ 414 h 613"/>
                  <a:gd name="T18" fmla="*/ 362 w 386"/>
                  <a:gd name="T19" fmla="*/ 360 h 613"/>
                  <a:gd name="T20" fmla="*/ 407 w 386"/>
                  <a:gd name="T21" fmla="*/ 306 h 613"/>
                  <a:gd name="T22" fmla="*/ 343 w 386"/>
                  <a:gd name="T23" fmla="*/ 258 h 613"/>
                  <a:gd name="T24" fmla="*/ 362 w 386"/>
                  <a:gd name="T25" fmla="*/ 138 h 613"/>
                  <a:gd name="T26" fmla="*/ 349 w 386"/>
                  <a:gd name="T27" fmla="*/ 60 h 613"/>
                  <a:gd name="T28" fmla="*/ 337 w 386"/>
                  <a:gd name="T29" fmla="*/ 0 h 6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6"/>
                  <a:gd name="T46" fmla="*/ 0 h 613"/>
                  <a:gd name="T47" fmla="*/ 386 w 386"/>
                  <a:gd name="T48" fmla="*/ 613 h 6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6" h="613">
                    <a:moveTo>
                      <a:pt x="17" y="282"/>
                    </a:moveTo>
                    <a:cubicBezTo>
                      <a:pt x="8" y="312"/>
                      <a:pt x="0" y="342"/>
                      <a:pt x="11" y="360"/>
                    </a:cubicBezTo>
                    <a:cubicBezTo>
                      <a:pt x="22" y="378"/>
                      <a:pt x="75" y="374"/>
                      <a:pt x="83" y="390"/>
                    </a:cubicBezTo>
                    <a:cubicBezTo>
                      <a:pt x="91" y="406"/>
                      <a:pt x="70" y="438"/>
                      <a:pt x="59" y="456"/>
                    </a:cubicBezTo>
                    <a:cubicBezTo>
                      <a:pt x="48" y="474"/>
                      <a:pt x="10" y="473"/>
                      <a:pt x="17" y="498"/>
                    </a:cubicBezTo>
                    <a:cubicBezTo>
                      <a:pt x="24" y="523"/>
                      <a:pt x="74" y="599"/>
                      <a:pt x="101" y="606"/>
                    </a:cubicBezTo>
                    <a:cubicBezTo>
                      <a:pt x="128" y="613"/>
                      <a:pt x="156" y="550"/>
                      <a:pt x="179" y="540"/>
                    </a:cubicBezTo>
                    <a:cubicBezTo>
                      <a:pt x="202" y="530"/>
                      <a:pt x="213" y="567"/>
                      <a:pt x="239" y="546"/>
                    </a:cubicBezTo>
                    <a:cubicBezTo>
                      <a:pt x="265" y="525"/>
                      <a:pt x="318" y="445"/>
                      <a:pt x="335" y="414"/>
                    </a:cubicBezTo>
                    <a:cubicBezTo>
                      <a:pt x="352" y="383"/>
                      <a:pt x="333" y="378"/>
                      <a:pt x="341" y="360"/>
                    </a:cubicBezTo>
                    <a:cubicBezTo>
                      <a:pt x="349" y="342"/>
                      <a:pt x="386" y="323"/>
                      <a:pt x="383" y="306"/>
                    </a:cubicBezTo>
                    <a:cubicBezTo>
                      <a:pt x="380" y="289"/>
                      <a:pt x="330" y="286"/>
                      <a:pt x="323" y="258"/>
                    </a:cubicBezTo>
                    <a:cubicBezTo>
                      <a:pt x="316" y="230"/>
                      <a:pt x="340" y="171"/>
                      <a:pt x="341" y="138"/>
                    </a:cubicBezTo>
                    <a:cubicBezTo>
                      <a:pt x="342" y="105"/>
                      <a:pt x="333" y="83"/>
                      <a:pt x="329" y="60"/>
                    </a:cubicBezTo>
                    <a:cubicBezTo>
                      <a:pt x="325" y="37"/>
                      <a:pt x="321" y="18"/>
                      <a:pt x="317" y="0"/>
                    </a:cubicBezTo>
                  </a:path>
                </a:pathLst>
              </a:custGeom>
              <a:solidFill>
                <a:srgbClr val="663300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053" y="202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>
                  <a:latin typeface="Arial" charset="0"/>
                </a:rPr>
                <a:t>S</a:t>
              </a:r>
            </a:p>
          </p:txBody>
        </p:sp>
      </p:grp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8600299" y="3990191"/>
            <a:ext cx="1283437" cy="0"/>
          </a:xfrm>
          <a:prstGeom prst="line">
            <a:avLst/>
          </a:prstGeom>
          <a:noFill/>
          <a:ln w="76200">
            <a:solidFill>
              <a:srgbClr val="00B05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122483" y="1702505"/>
            <a:ext cx="1063625" cy="2620963"/>
            <a:chOff x="2027" y="-73"/>
            <a:chExt cx="670" cy="1651"/>
          </a:xfrm>
        </p:grpSpPr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 rot="-8128506">
              <a:off x="2360" y="-73"/>
              <a:ext cx="101" cy="1651"/>
            </a:xfrm>
            <a:prstGeom prst="can">
              <a:avLst>
                <a:gd name="adj" fmla="val 107539"/>
              </a:avLst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044" y="979"/>
              <a:ext cx="95" cy="191"/>
            </a:xfrm>
            <a:custGeom>
              <a:avLst/>
              <a:gdLst>
                <a:gd name="T0" fmla="*/ 0 w 95"/>
                <a:gd name="T1" fmla="*/ 49 h 195"/>
                <a:gd name="T2" fmla="*/ 24 w 95"/>
                <a:gd name="T3" fmla="*/ 17 h 195"/>
                <a:gd name="T4" fmla="*/ 84 w 95"/>
                <a:gd name="T5" fmla="*/ 24 h 195"/>
                <a:gd name="T6" fmla="*/ 88 w 95"/>
                <a:gd name="T7" fmla="*/ 157 h 195"/>
                <a:gd name="T8" fmla="*/ 44 w 95"/>
                <a:gd name="T9" fmla="*/ 166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5"/>
                <a:gd name="T17" fmla="*/ 95 w 95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5">
                  <a:moveTo>
                    <a:pt x="0" y="53"/>
                  </a:moveTo>
                  <a:cubicBezTo>
                    <a:pt x="5" y="37"/>
                    <a:pt x="10" y="22"/>
                    <a:pt x="24" y="17"/>
                  </a:cubicBezTo>
                  <a:cubicBezTo>
                    <a:pt x="38" y="12"/>
                    <a:pt x="73" y="0"/>
                    <a:pt x="84" y="25"/>
                  </a:cubicBezTo>
                  <a:cubicBezTo>
                    <a:pt x="95" y="50"/>
                    <a:pt x="95" y="143"/>
                    <a:pt x="88" y="169"/>
                  </a:cubicBezTo>
                  <a:cubicBezTo>
                    <a:pt x="81" y="195"/>
                    <a:pt x="62" y="188"/>
                    <a:pt x="44" y="181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2076" y="132"/>
              <a:ext cx="304" cy="420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027" y="444"/>
              <a:ext cx="125" cy="604"/>
            </a:xfrm>
            <a:custGeom>
              <a:avLst/>
              <a:gdLst>
                <a:gd name="T0" fmla="*/ 121 w 65"/>
                <a:gd name="T1" fmla="*/ 742 h 564"/>
                <a:gd name="T2" fmla="*/ 121 w 65"/>
                <a:gd name="T3" fmla="*/ 254 h 564"/>
                <a:gd name="T4" fmla="*/ 888 w 65"/>
                <a:gd name="T5" fmla="*/ 0 h 564"/>
                <a:gd name="T6" fmla="*/ 0 60000 65536"/>
                <a:gd name="T7" fmla="*/ 0 60000 65536"/>
                <a:gd name="T8" fmla="*/ 0 60000 65536"/>
                <a:gd name="T9" fmla="*/ 0 w 65"/>
                <a:gd name="T10" fmla="*/ 0 h 564"/>
                <a:gd name="T11" fmla="*/ 65 w 65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564">
                  <a:moveTo>
                    <a:pt x="9" y="564"/>
                  </a:moveTo>
                  <a:cubicBezTo>
                    <a:pt x="4" y="425"/>
                    <a:pt x="0" y="286"/>
                    <a:pt x="9" y="192"/>
                  </a:cubicBezTo>
                  <a:cubicBezTo>
                    <a:pt x="18" y="98"/>
                    <a:pt x="41" y="49"/>
                    <a:pt x="65" y="0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2124" y="404"/>
              <a:ext cx="80" cy="8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2632" y="443"/>
              <a:ext cx="65" cy="150"/>
            </a:xfrm>
            <a:custGeom>
              <a:avLst/>
              <a:gdLst>
                <a:gd name="T0" fmla="*/ 0 w 65"/>
                <a:gd name="T1" fmla="*/ 1 h 150"/>
                <a:gd name="T2" fmla="*/ 56 w 65"/>
                <a:gd name="T3" fmla="*/ 21 h 150"/>
                <a:gd name="T4" fmla="*/ 52 w 65"/>
                <a:gd name="T5" fmla="*/ 129 h 150"/>
                <a:gd name="T6" fmla="*/ 32 w 65"/>
                <a:gd name="T7" fmla="*/ 149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50"/>
                <a:gd name="T14" fmla="*/ 65 w 65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50">
                  <a:moveTo>
                    <a:pt x="0" y="1"/>
                  </a:moveTo>
                  <a:cubicBezTo>
                    <a:pt x="23" y="0"/>
                    <a:pt x="47" y="0"/>
                    <a:pt x="56" y="21"/>
                  </a:cubicBezTo>
                  <a:cubicBezTo>
                    <a:pt x="65" y="42"/>
                    <a:pt x="56" y="108"/>
                    <a:pt x="52" y="129"/>
                  </a:cubicBezTo>
                  <a:cubicBezTo>
                    <a:pt x="48" y="150"/>
                    <a:pt x="37" y="146"/>
                    <a:pt x="32" y="149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2332" y="379"/>
              <a:ext cx="288" cy="81"/>
            </a:xfrm>
            <a:custGeom>
              <a:avLst/>
              <a:gdLst>
                <a:gd name="T0" fmla="*/ 328 w 276"/>
                <a:gd name="T1" fmla="*/ 61 h 89"/>
                <a:gd name="T2" fmla="*/ 312 w 276"/>
                <a:gd name="T3" fmla="*/ 9 h 89"/>
                <a:gd name="T4" fmla="*/ 256 w 276"/>
                <a:gd name="T5" fmla="*/ 5 h 89"/>
                <a:gd name="T6" fmla="*/ 0 w 276"/>
                <a:gd name="T7" fmla="*/ 25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"/>
                <a:gd name="T13" fmla="*/ 0 h 89"/>
                <a:gd name="T14" fmla="*/ 276 w 276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" h="89">
                  <a:moveTo>
                    <a:pt x="276" y="89"/>
                  </a:moveTo>
                  <a:cubicBezTo>
                    <a:pt x="275" y="57"/>
                    <a:pt x="274" y="26"/>
                    <a:pt x="264" y="13"/>
                  </a:cubicBezTo>
                  <a:cubicBezTo>
                    <a:pt x="254" y="0"/>
                    <a:pt x="260" y="5"/>
                    <a:pt x="216" y="9"/>
                  </a:cubicBezTo>
                  <a:cubicBezTo>
                    <a:pt x="172" y="13"/>
                    <a:pt x="86" y="25"/>
                    <a:pt x="0" y="37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2269" y="401"/>
              <a:ext cx="80" cy="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13"/>
            <p:cNvGrpSpPr>
              <a:grpSpLocks/>
            </p:cNvGrpSpPr>
            <p:nvPr/>
          </p:nvGrpSpPr>
          <p:grpSpPr bwMode="auto">
            <a:xfrm>
              <a:off x="2137" y="184"/>
              <a:ext cx="203" cy="113"/>
              <a:chOff x="2653" y="968"/>
              <a:chExt cx="455" cy="245"/>
            </a:xfrm>
          </p:grpSpPr>
          <p:sp>
            <p:nvSpPr>
              <p:cNvPr id="47" name="Arc 14"/>
              <p:cNvSpPr>
                <a:spLocks/>
              </p:cNvSpPr>
              <p:nvPr/>
            </p:nvSpPr>
            <p:spPr bwMode="auto">
              <a:xfrm>
                <a:off x="2880" y="968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8" name="Arc 15"/>
              <p:cNvSpPr>
                <a:spLocks/>
              </p:cNvSpPr>
              <p:nvPr/>
            </p:nvSpPr>
            <p:spPr bwMode="auto">
              <a:xfrm flipH="1">
                <a:off x="2653" y="969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2244" y="212"/>
              <a:ext cx="28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6" name="Group 26"/>
          <p:cNvGrpSpPr>
            <a:grpSpLocks/>
          </p:cNvGrpSpPr>
          <p:nvPr/>
        </p:nvGrpSpPr>
        <p:grpSpPr bwMode="auto">
          <a:xfrm>
            <a:off x="6318310" y="3560444"/>
            <a:ext cx="1185862" cy="1066800"/>
            <a:chOff x="1992" y="1674"/>
            <a:chExt cx="747" cy="672"/>
          </a:xfrm>
        </p:grpSpPr>
        <p:grpSp>
          <p:nvGrpSpPr>
            <p:cNvPr id="57" name="Group 27"/>
            <p:cNvGrpSpPr>
              <a:grpSpLocks/>
            </p:cNvGrpSpPr>
            <p:nvPr/>
          </p:nvGrpSpPr>
          <p:grpSpPr bwMode="auto">
            <a:xfrm>
              <a:off x="1992" y="1674"/>
              <a:ext cx="747" cy="672"/>
              <a:chOff x="4842" y="1386"/>
              <a:chExt cx="747" cy="630"/>
            </a:xfrm>
          </p:grpSpPr>
          <p:sp>
            <p:nvSpPr>
              <p:cNvPr id="59" name="Freeform 28"/>
              <p:cNvSpPr>
                <a:spLocks/>
              </p:cNvSpPr>
              <p:nvPr/>
            </p:nvSpPr>
            <p:spPr bwMode="auto">
              <a:xfrm>
                <a:off x="4860" y="1386"/>
                <a:ext cx="654" cy="282"/>
              </a:xfrm>
              <a:custGeom>
                <a:avLst/>
                <a:gdLst>
                  <a:gd name="T0" fmla="*/ 654 w 654"/>
                  <a:gd name="T1" fmla="*/ 0 h 282"/>
                  <a:gd name="T2" fmla="*/ 282 w 654"/>
                  <a:gd name="T3" fmla="*/ 0 h 282"/>
                  <a:gd name="T4" fmla="*/ 0 w 654"/>
                  <a:gd name="T5" fmla="*/ 282 h 282"/>
                  <a:gd name="T6" fmla="*/ 348 w 654"/>
                  <a:gd name="T7" fmla="*/ 282 h 282"/>
                  <a:gd name="T8" fmla="*/ 654 w 654"/>
                  <a:gd name="T9" fmla="*/ 0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4"/>
                  <a:gd name="T16" fmla="*/ 0 h 282"/>
                  <a:gd name="T17" fmla="*/ 654 w 654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4" h="282">
                    <a:moveTo>
                      <a:pt x="654" y="0"/>
                    </a:moveTo>
                    <a:lnTo>
                      <a:pt x="282" y="0"/>
                    </a:lnTo>
                    <a:lnTo>
                      <a:pt x="0" y="282"/>
                    </a:lnTo>
                    <a:lnTo>
                      <a:pt x="348" y="282"/>
                    </a:lnTo>
                    <a:lnTo>
                      <a:pt x="65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Freeform 29"/>
              <p:cNvSpPr>
                <a:spLocks/>
              </p:cNvSpPr>
              <p:nvPr/>
            </p:nvSpPr>
            <p:spPr bwMode="auto">
              <a:xfrm>
                <a:off x="4842" y="1668"/>
                <a:ext cx="450" cy="348"/>
              </a:xfrm>
              <a:custGeom>
                <a:avLst/>
                <a:gdLst>
                  <a:gd name="T0" fmla="*/ 348 w 450"/>
                  <a:gd name="T1" fmla="*/ 6 h 348"/>
                  <a:gd name="T2" fmla="*/ 0 w 450"/>
                  <a:gd name="T3" fmla="*/ 6 h 348"/>
                  <a:gd name="T4" fmla="*/ 0 w 450"/>
                  <a:gd name="T5" fmla="*/ 348 h 348"/>
                  <a:gd name="T6" fmla="*/ 450 w 450"/>
                  <a:gd name="T7" fmla="*/ 336 h 348"/>
                  <a:gd name="T8" fmla="*/ 432 w 450"/>
                  <a:gd name="T9" fmla="*/ 0 h 348"/>
                  <a:gd name="T10" fmla="*/ 348 w 450"/>
                  <a:gd name="T11" fmla="*/ 6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0"/>
                  <a:gd name="T19" fmla="*/ 0 h 348"/>
                  <a:gd name="T20" fmla="*/ 450 w 450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0" h="348">
                    <a:moveTo>
                      <a:pt x="348" y="6"/>
                    </a:moveTo>
                    <a:lnTo>
                      <a:pt x="0" y="6"/>
                    </a:lnTo>
                    <a:lnTo>
                      <a:pt x="0" y="348"/>
                    </a:lnTo>
                    <a:lnTo>
                      <a:pt x="450" y="336"/>
                    </a:lnTo>
                    <a:lnTo>
                      <a:pt x="432" y="0"/>
                    </a:lnTo>
                    <a:lnTo>
                      <a:pt x="348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" name="Freeform 30"/>
              <p:cNvSpPr>
                <a:spLocks/>
              </p:cNvSpPr>
              <p:nvPr/>
            </p:nvSpPr>
            <p:spPr bwMode="auto">
              <a:xfrm>
                <a:off x="5197" y="1398"/>
                <a:ext cx="392" cy="613"/>
              </a:xfrm>
              <a:custGeom>
                <a:avLst/>
                <a:gdLst>
                  <a:gd name="T0" fmla="*/ 17 w 386"/>
                  <a:gd name="T1" fmla="*/ 282 h 613"/>
                  <a:gd name="T2" fmla="*/ 11 w 386"/>
                  <a:gd name="T3" fmla="*/ 360 h 613"/>
                  <a:gd name="T4" fmla="*/ 87 w 386"/>
                  <a:gd name="T5" fmla="*/ 390 h 613"/>
                  <a:gd name="T6" fmla="*/ 63 w 386"/>
                  <a:gd name="T7" fmla="*/ 456 h 613"/>
                  <a:gd name="T8" fmla="*/ 17 w 386"/>
                  <a:gd name="T9" fmla="*/ 498 h 613"/>
                  <a:gd name="T10" fmla="*/ 109 w 386"/>
                  <a:gd name="T11" fmla="*/ 606 h 613"/>
                  <a:gd name="T12" fmla="*/ 191 w 386"/>
                  <a:gd name="T13" fmla="*/ 540 h 613"/>
                  <a:gd name="T14" fmla="*/ 255 w 386"/>
                  <a:gd name="T15" fmla="*/ 546 h 613"/>
                  <a:gd name="T16" fmla="*/ 355 w 386"/>
                  <a:gd name="T17" fmla="*/ 414 h 613"/>
                  <a:gd name="T18" fmla="*/ 362 w 386"/>
                  <a:gd name="T19" fmla="*/ 360 h 613"/>
                  <a:gd name="T20" fmla="*/ 407 w 386"/>
                  <a:gd name="T21" fmla="*/ 306 h 613"/>
                  <a:gd name="T22" fmla="*/ 343 w 386"/>
                  <a:gd name="T23" fmla="*/ 258 h 613"/>
                  <a:gd name="T24" fmla="*/ 362 w 386"/>
                  <a:gd name="T25" fmla="*/ 138 h 613"/>
                  <a:gd name="T26" fmla="*/ 349 w 386"/>
                  <a:gd name="T27" fmla="*/ 60 h 613"/>
                  <a:gd name="T28" fmla="*/ 337 w 386"/>
                  <a:gd name="T29" fmla="*/ 0 h 6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6"/>
                  <a:gd name="T46" fmla="*/ 0 h 613"/>
                  <a:gd name="T47" fmla="*/ 386 w 386"/>
                  <a:gd name="T48" fmla="*/ 613 h 6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6" h="613">
                    <a:moveTo>
                      <a:pt x="17" y="282"/>
                    </a:moveTo>
                    <a:cubicBezTo>
                      <a:pt x="8" y="312"/>
                      <a:pt x="0" y="342"/>
                      <a:pt x="11" y="360"/>
                    </a:cubicBezTo>
                    <a:cubicBezTo>
                      <a:pt x="22" y="378"/>
                      <a:pt x="75" y="374"/>
                      <a:pt x="83" y="390"/>
                    </a:cubicBezTo>
                    <a:cubicBezTo>
                      <a:pt x="91" y="406"/>
                      <a:pt x="70" y="438"/>
                      <a:pt x="59" y="456"/>
                    </a:cubicBezTo>
                    <a:cubicBezTo>
                      <a:pt x="48" y="474"/>
                      <a:pt x="10" y="473"/>
                      <a:pt x="17" y="498"/>
                    </a:cubicBezTo>
                    <a:cubicBezTo>
                      <a:pt x="24" y="523"/>
                      <a:pt x="74" y="599"/>
                      <a:pt x="101" y="606"/>
                    </a:cubicBezTo>
                    <a:cubicBezTo>
                      <a:pt x="128" y="613"/>
                      <a:pt x="156" y="550"/>
                      <a:pt x="179" y="540"/>
                    </a:cubicBezTo>
                    <a:cubicBezTo>
                      <a:pt x="202" y="530"/>
                      <a:pt x="213" y="567"/>
                      <a:pt x="239" y="546"/>
                    </a:cubicBezTo>
                    <a:cubicBezTo>
                      <a:pt x="265" y="525"/>
                      <a:pt x="318" y="445"/>
                      <a:pt x="335" y="414"/>
                    </a:cubicBezTo>
                    <a:cubicBezTo>
                      <a:pt x="352" y="383"/>
                      <a:pt x="333" y="378"/>
                      <a:pt x="341" y="360"/>
                    </a:cubicBezTo>
                    <a:cubicBezTo>
                      <a:pt x="349" y="342"/>
                      <a:pt x="386" y="323"/>
                      <a:pt x="383" y="306"/>
                    </a:cubicBezTo>
                    <a:cubicBezTo>
                      <a:pt x="380" y="289"/>
                      <a:pt x="330" y="286"/>
                      <a:pt x="323" y="258"/>
                    </a:cubicBezTo>
                    <a:cubicBezTo>
                      <a:pt x="316" y="230"/>
                      <a:pt x="340" y="171"/>
                      <a:pt x="341" y="138"/>
                    </a:cubicBezTo>
                    <a:cubicBezTo>
                      <a:pt x="342" y="105"/>
                      <a:pt x="333" y="83"/>
                      <a:pt x="329" y="60"/>
                    </a:cubicBezTo>
                    <a:cubicBezTo>
                      <a:pt x="325" y="37"/>
                      <a:pt x="321" y="18"/>
                      <a:pt x="317" y="0"/>
                    </a:cubicBezTo>
                  </a:path>
                </a:pathLst>
              </a:custGeom>
              <a:solidFill>
                <a:srgbClr val="663300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8" name="Text Box 31"/>
            <p:cNvSpPr txBox="1">
              <a:spLocks noChangeArrowheads="1"/>
            </p:cNvSpPr>
            <p:nvPr/>
          </p:nvSpPr>
          <p:spPr bwMode="auto">
            <a:xfrm>
              <a:off x="2053" y="202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>
                  <a:latin typeface="Arial" charset="0"/>
                </a:rPr>
                <a:t>S</a:t>
              </a:r>
            </a:p>
          </p:txBody>
        </p:sp>
      </p:grp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4988966" y="3963669"/>
            <a:ext cx="1329344" cy="0"/>
          </a:xfrm>
          <a:prstGeom prst="line">
            <a:avLst/>
          </a:prstGeom>
          <a:noFill/>
          <a:ln w="76200">
            <a:solidFill>
              <a:srgbClr val="00B05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1124182" y="2508259"/>
            <a:ext cx="1063625" cy="2620963"/>
            <a:chOff x="2027" y="-73"/>
            <a:chExt cx="670" cy="1651"/>
          </a:xfrm>
        </p:grpSpPr>
        <p:sp>
          <p:nvSpPr>
            <p:cNvPr id="64" name="AutoShape 5"/>
            <p:cNvSpPr>
              <a:spLocks noChangeArrowheads="1"/>
            </p:cNvSpPr>
            <p:nvPr/>
          </p:nvSpPr>
          <p:spPr bwMode="auto">
            <a:xfrm rot="-8128506">
              <a:off x="2360" y="-73"/>
              <a:ext cx="101" cy="1651"/>
            </a:xfrm>
            <a:prstGeom prst="can">
              <a:avLst>
                <a:gd name="adj" fmla="val 107539"/>
              </a:avLst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2044" y="979"/>
              <a:ext cx="95" cy="191"/>
            </a:xfrm>
            <a:custGeom>
              <a:avLst/>
              <a:gdLst>
                <a:gd name="T0" fmla="*/ 0 w 95"/>
                <a:gd name="T1" fmla="*/ 49 h 195"/>
                <a:gd name="T2" fmla="*/ 24 w 95"/>
                <a:gd name="T3" fmla="*/ 17 h 195"/>
                <a:gd name="T4" fmla="*/ 84 w 95"/>
                <a:gd name="T5" fmla="*/ 24 h 195"/>
                <a:gd name="T6" fmla="*/ 88 w 95"/>
                <a:gd name="T7" fmla="*/ 157 h 195"/>
                <a:gd name="T8" fmla="*/ 44 w 95"/>
                <a:gd name="T9" fmla="*/ 166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5"/>
                <a:gd name="T17" fmla="*/ 95 w 95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5">
                  <a:moveTo>
                    <a:pt x="0" y="53"/>
                  </a:moveTo>
                  <a:cubicBezTo>
                    <a:pt x="5" y="37"/>
                    <a:pt x="10" y="22"/>
                    <a:pt x="24" y="17"/>
                  </a:cubicBezTo>
                  <a:cubicBezTo>
                    <a:pt x="38" y="12"/>
                    <a:pt x="73" y="0"/>
                    <a:pt x="84" y="25"/>
                  </a:cubicBezTo>
                  <a:cubicBezTo>
                    <a:pt x="95" y="50"/>
                    <a:pt x="95" y="143"/>
                    <a:pt x="88" y="169"/>
                  </a:cubicBezTo>
                  <a:cubicBezTo>
                    <a:pt x="81" y="195"/>
                    <a:pt x="62" y="188"/>
                    <a:pt x="44" y="181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AutoShape 7"/>
            <p:cNvSpPr>
              <a:spLocks noChangeArrowheads="1"/>
            </p:cNvSpPr>
            <p:nvPr/>
          </p:nvSpPr>
          <p:spPr bwMode="auto">
            <a:xfrm>
              <a:off x="2076" y="132"/>
              <a:ext cx="304" cy="420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027" y="444"/>
              <a:ext cx="125" cy="604"/>
            </a:xfrm>
            <a:custGeom>
              <a:avLst/>
              <a:gdLst>
                <a:gd name="T0" fmla="*/ 121 w 65"/>
                <a:gd name="T1" fmla="*/ 742 h 564"/>
                <a:gd name="T2" fmla="*/ 121 w 65"/>
                <a:gd name="T3" fmla="*/ 254 h 564"/>
                <a:gd name="T4" fmla="*/ 888 w 65"/>
                <a:gd name="T5" fmla="*/ 0 h 564"/>
                <a:gd name="T6" fmla="*/ 0 60000 65536"/>
                <a:gd name="T7" fmla="*/ 0 60000 65536"/>
                <a:gd name="T8" fmla="*/ 0 60000 65536"/>
                <a:gd name="T9" fmla="*/ 0 w 65"/>
                <a:gd name="T10" fmla="*/ 0 h 564"/>
                <a:gd name="T11" fmla="*/ 65 w 65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564">
                  <a:moveTo>
                    <a:pt x="9" y="564"/>
                  </a:moveTo>
                  <a:cubicBezTo>
                    <a:pt x="4" y="425"/>
                    <a:pt x="0" y="286"/>
                    <a:pt x="9" y="192"/>
                  </a:cubicBezTo>
                  <a:cubicBezTo>
                    <a:pt x="18" y="98"/>
                    <a:pt x="41" y="49"/>
                    <a:pt x="65" y="0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2124" y="404"/>
              <a:ext cx="80" cy="8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2632" y="443"/>
              <a:ext cx="65" cy="150"/>
            </a:xfrm>
            <a:custGeom>
              <a:avLst/>
              <a:gdLst>
                <a:gd name="T0" fmla="*/ 0 w 65"/>
                <a:gd name="T1" fmla="*/ 1 h 150"/>
                <a:gd name="T2" fmla="*/ 56 w 65"/>
                <a:gd name="T3" fmla="*/ 21 h 150"/>
                <a:gd name="T4" fmla="*/ 52 w 65"/>
                <a:gd name="T5" fmla="*/ 129 h 150"/>
                <a:gd name="T6" fmla="*/ 32 w 65"/>
                <a:gd name="T7" fmla="*/ 149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50"/>
                <a:gd name="T14" fmla="*/ 65 w 65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50">
                  <a:moveTo>
                    <a:pt x="0" y="1"/>
                  </a:moveTo>
                  <a:cubicBezTo>
                    <a:pt x="23" y="0"/>
                    <a:pt x="47" y="0"/>
                    <a:pt x="56" y="21"/>
                  </a:cubicBezTo>
                  <a:cubicBezTo>
                    <a:pt x="65" y="42"/>
                    <a:pt x="56" y="108"/>
                    <a:pt x="52" y="129"/>
                  </a:cubicBezTo>
                  <a:cubicBezTo>
                    <a:pt x="48" y="150"/>
                    <a:pt x="37" y="146"/>
                    <a:pt x="32" y="149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>
              <a:off x="2332" y="379"/>
              <a:ext cx="288" cy="81"/>
            </a:xfrm>
            <a:custGeom>
              <a:avLst/>
              <a:gdLst>
                <a:gd name="T0" fmla="*/ 328 w 276"/>
                <a:gd name="T1" fmla="*/ 61 h 89"/>
                <a:gd name="T2" fmla="*/ 312 w 276"/>
                <a:gd name="T3" fmla="*/ 9 h 89"/>
                <a:gd name="T4" fmla="*/ 256 w 276"/>
                <a:gd name="T5" fmla="*/ 5 h 89"/>
                <a:gd name="T6" fmla="*/ 0 w 276"/>
                <a:gd name="T7" fmla="*/ 25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"/>
                <a:gd name="T13" fmla="*/ 0 h 89"/>
                <a:gd name="T14" fmla="*/ 276 w 276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" h="89">
                  <a:moveTo>
                    <a:pt x="276" y="89"/>
                  </a:moveTo>
                  <a:cubicBezTo>
                    <a:pt x="275" y="57"/>
                    <a:pt x="274" y="26"/>
                    <a:pt x="264" y="13"/>
                  </a:cubicBezTo>
                  <a:cubicBezTo>
                    <a:pt x="254" y="0"/>
                    <a:pt x="260" y="5"/>
                    <a:pt x="216" y="9"/>
                  </a:cubicBezTo>
                  <a:cubicBezTo>
                    <a:pt x="172" y="13"/>
                    <a:pt x="86" y="25"/>
                    <a:pt x="0" y="37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2269" y="401"/>
              <a:ext cx="80" cy="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2137" y="184"/>
              <a:ext cx="203" cy="113"/>
              <a:chOff x="2653" y="968"/>
              <a:chExt cx="455" cy="245"/>
            </a:xfrm>
          </p:grpSpPr>
          <p:sp>
            <p:nvSpPr>
              <p:cNvPr id="74" name="Arc 14"/>
              <p:cNvSpPr>
                <a:spLocks/>
              </p:cNvSpPr>
              <p:nvPr/>
            </p:nvSpPr>
            <p:spPr bwMode="auto">
              <a:xfrm>
                <a:off x="2880" y="968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5" name="Arc 15"/>
              <p:cNvSpPr>
                <a:spLocks/>
              </p:cNvSpPr>
              <p:nvPr/>
            </p:nvSpPr>
            <p:spPr bwMode="auto">
              <a:xfrm flipH="1">
                <a:off x="2653" y="969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V="1">
              <a:off x="2244" y="212"/>
              <a:ext cx="28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3" name="Group 26"/>
          <p:cNvGrpSpPr>
            <a:grpSpLocks/>
          </p:cNvGrpSpPr>
          <p:nvPr/>
        </p:nvGrpSpPr>
        <p:grpSpPr bwMode="auto">
          <a:xfrm>
            <a:off x="2776298" y="3534129"/>
            <a:ext cx="1185862" cy="1066800"/>
            <a:chOff x="1992" y="1674"/>
            <a:chExt cx="747" cy="672"/>
          </a:xfrm>
        </p:grpSpPr>
        <p:grpSp>
          <p:nvGrpSpPr>
            <p:cNvPr id="84" name="Group 27"/>
            <p:cNvGrpSpPr>
              <a:grpSpLocks/>
            </p:cNvGrpSpPr>
            <p:nvPr/>
          </p:nvGrpSpPr>
          <p:grpSpPr bwMode="auto">
            <a:xfrm>
              <a:off x="1992" y="1674"/>
              <a:ext cx="747" cy="672"/>
              <a:chOff x="4842" y="1386"/>
              <a:chExt cx="747" cy="630"/>
            </a:xfrm>
          </p:grpSpPr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4860" y="1386"/>
                <a:ext cx="654" cy="282"/>
              </a:xfrm>
              <a:custGeom>
                <a:avLst/>
                <a:gdLst>
                  <a:gd name="T0" fmla="*/ 654 w 654"/>
                  <a:gd name="T1" fmla="*/ 0 h 282"/>
                  <a:gd name="T2" fmla="*/ 282 w 654"/>
                  <a:gd name="T3" fmla="*/ 0 h 282"/>
                  <a:gd name="T4" fmla="*/ 0 w 654"/>
                  <a:gd name="T5" fmla="*/ 282 h 282"/>
                  <a:gd name="T6" fmla="*/ 348 w 654"/>
                  <a:gd name="T7" fmla="*/ 282 h 282"/>
                  <a:gd name="T8" fmla="*/ 654 w 654"/>
                  <a:gd name="T9" fmla="*/ 0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4"/>
                  <a:gd name="T16" fmla="*/ 0 h 282"/>
                  <a:gd name="T17" fmla="*/ 654 w 654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4" h="282">
                    <a:moveTo>
                      <a:pt x="654" y="0"/>
                    </a:moveTo>
                    <a:lnTo>
                      <a:pt x="282" y="0"/>
                    </a:lnTo>
                    <a:lnTo>
                      <a:pt x="0" y="282"/>
                    </a:lnTo>
                    <a:lnTo>
                      <a:pt x="348" y="282"/>
                    </a:lnTo>
                    <a:lnTo>
                      <a:pt x="65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4842" y="1668"/>
                <a:ext cx="450" cy="348"/>
              </a:xfrm>
              <a:custGeom>
                <a:avLst/>
                <a:gdLst>
                  <a:gd name="T0" fmla="*/ 348 w 450"/>
                  <a:gd name="T1" fmla="*/ 6 h 348"/>
                  <a:gd name="T2" fmla="*/ 0 w 450"/>
                  <a:gd name="T3" fmla="*/ 6 h 348"/>
                  <a:gd name="T4" fmla="*/ 0 w 450"/>
                  <a:gd name="T5" fmla="*/ 348 h 348"/>
                  <a:gd name="T6" fmla="*/ 450 w 450"/>
                  <a:gd name="T7" fmla="*/ 336 h 348"/>
                  <a:gd name="T8" fmla="*/ 432 w 450"/>
                  <a:gd name="T9" fmla="*/ 0 h 348"/>
                  <a:gd name="T10" fmla="*/ 348 w 450"/>
                  <a:gd name="T11" fmla="*/ 6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0"/>
                  <a:gd name="T19" fmla="*/ 0 h 348"/>
                  <a:gd name="T20" fmla="*/ 450 w 450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0" h="348">
                    <a:moveTo>
                      <a:pt x="348" y="6"/>
                    </a:moveTo>
                    <a:lnTo>
                      <a:pt x="0" y="6"/>
                    </a:lnTo>
                    <a:lnTo>
                      <a:pt x="0" y="348"/>
                    </a:lnTo>
                    <a:lnTo>
                      <a:pt x="450" y="336"/>
                    </a:lnTo>
                    <a:lnTo>
                      <a:pt x="432" y="0"/>
                    </a:lnTo>
                    <a:lnTo>
                      <a:pt x="348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5197" y="1398"/>
                <a:ext cx="392" cy="613"/>
              </a:xfrm>
              <a:custGeom>
                <a:avLst/>
                <a:gdLst>
                  <a:gd name="T0" fmla="*/ 17 w 386"/>
                  <a:gd name="T1" fmla="*/ 282 h 613"/>
                  <a:gd name="T2" fmla="*/ 11 w 386"/>
                  <a:gd name="T3" fmla="*/ 360 h 613"/>
                  <a:gd name="T4" fmla="*/ 87 w 386"/>
                  <a:gd name="T5" fmla="*/ 390 h 613"/>
                  <a:gd name="T6" fmla="*/ 63 w 386"/>
                  <a:gd name="T7" fmla="*/ 456 h 613"/>
                  <a:gd name="T8" fmla="*/ 17 w 386"/>
                  <a:gd name="T9" fmla="*/ 498 h 613"/>
                  <a:gd name="T10" fmla="*/ 109 w 386"/>
                  <a:gd name="T11" fmla="*/ 606 h 613"/>
                  <a:gd name="T12" fmla="*/ 191 w 386"/>
                  <a:gd name="T13" fmla="*/ 540 h 613"/>
                  <a:gd name="T14" fmla="*/ 255 w 386"/>
                  <a:gd name="T15" fmla="*/ 546 h 613"/>
                  <a:gd name="T16" fmla="*/ 355 w 386"/>
                  <a:gd name="T17" fmla="*/ 414 h 613"/>
                  <a:gd name="T18" fmla="*/ 362 w 386"/>
                  <a:gd name="T19" fmla="*/ 360 h 613"/>
                  <a:gd name="T20" fmla="*/ 407 w 386"/>
                  <a:gd name="T21" fmla="*/ 306 h 613"/>
                  <a:gd name="T22" fmla="*/ 343 w 386"/>
                  <a:gd name="T23" fmla="*/ 258 h 613"/>
                  <a:gd name="T24" fmla="*/ 362 w 386"/>
                  <a:gd name="T25" fmla="*/ 138 h 613"/>
                  <a:gd name="T26" fmla="*/ 349 w 386"/>
                  <a:gd name="T27" fmla="*/ 60 h 613"/>
                  <a:gd name="T28" fmla="*/ 337 w 386"/>
                  <a:gd name="T29" fmla="*/ 0 h 6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6"/>
                  <a:gd name="T46" fmla="*/ 0 h 613"/>
                  <a:gd name="T47" fmla="*/ 386 w 386"/>
                  <a:gd name="T48" fmla="*/ 613 h 6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6" h="613">
                    <a:moveTo>
                      <a:pt x="17" y="282"/>
                    </a:moveTo>
                    <a:cubicBezTo>
                      <a:pt x="8" y="312"/>
                      <a:pt x="0" y="342"/>
                      <a:pt x="11" y="360"/>
                    </a:cubicBezTo>
                    <a:cubicBezTo>
                      <a:pt x="22" y="378"/>
                      <a:pt x="75" y="374"/>
                      <a:pt x="83" y="390"/>
                    </a:cubicBezTo>
                    <a:cubicBezTo>
                      <a:pt x="91" y="406"/>
                      <a:pt x="70" y="438"/>
                      <a:pt x="59" y="456"/>
                    </a:cubicBezTo>
                    <a:cubicBezTo>
                      <a:pt x="48" y="474"/>
                      <a:pt x="10" y="473"/>
                      <a:pt x="17" y="498"/>
                    </a:cubicBezTo>
                    <a:cubicBezTo>
                      <a:pt x="24" y="523"/>
                      <a:pt x="74" y="599"/>
                      <a:pt x="101" y="606"/>
                    </a:cubicBezTo>
                    <a:cubicBezTo>
                      <a:pt x="128" y="613"/>
                      <a:pt x="156" y="550"/>
                      <a:pt x="179" y="540"/>
                    </a:cubicBezTo>
                    <a:cubicBezTo>
                      <a:pt x="202" y="530"/>
                      <a:pt x="213" y="567"/>
                      <a:pt x="239" y="546"/>
                    </a:cubicBezTo>
                    <a:cubicBezTo>
                      <a:pt x="265" y="525"/>
                      <a:pt x="318" y="445"/>
                      <a:pt x="335" y="414"/>
                    </a:cubicBezTo>
                    <a:cubicBezTo>
                      <a:pt x="352" y="383"/>
                      <a:pt x="333" y="378"/>
                      <a:pt x="341" y="360"/>
                    </a:cubicBezTo>
                    <a:cubicBezTo>
                      <a:pt x="349" y="342"/>
                      <a:pt x="386" y="323"/>
                      <a:pt x="383" y="306"/>
                    </a:cubicBezTo>
                    <a:cubicBezTo>
                      <a:pt x="380" y="289"/>
                      <a:pt x="330" y="286"/>
                      <a:pt x="323" y="258"/>
                    </a:cubicBezTo>
                    <a:cubicBezTo>
                      <a:pt x="316" y="230"/>
                      <a:pt x="340" y="171"/>
                      <a:pt x="341" y="138"/>
                    </a:cubicBezTo>
                    <a:cubicBezTo>
                      <a:pt x="342" y="105"/>
                      <a:pt x="333" y="83"/>
                      <a:pt x="329" y="60"/>
                    </a:cubicBezTo>
                    <a:cubicBezTo>
                      <a:pt x="325" y="37"/>
                      <a:pt x="321" y="18"/>
                      <a:pt x="317" y="0"/>
                    </a:cubicBezTo>
                  </a:path>
                </a:pathLst>
              </a:custGeom>
              <a:solidFill>
                <a:srgbClr val="663300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2053" y="202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 dirty="0">
                  <a:latin typeface="Arial" charset="0"/>
                </a:rPr>
                <a:t>S</a:t>
              </a:r>
            </a:p>
          </p:txBody>
        </p:sp>
      </p:grpSp>
      <p:sp>
        <p:nvSpPr>
          <p:cNvPr id="89" name="Line 37"/>
          <p:cNvSpPr>
            <a:spLocks noChangeShapeType="1"/>
          </p:cNvSpPr>
          <p:nvPr/>
        </p:nvSpPr>
        <p:spPr bwMode="auto">
          <a:xfrm>
            <a:off x="1401840" y="3937354"/>
            <a:ext cx="1403033" cy="0"/>
          </a:xfrm>
          <a:prstGeom prst="line">
            <a:avLst/>
          </a:prstGeom>
          <a:noFill/>
          <a:ln w="76200">
            <a:solidFill>
              <a:srgbClr val="00B05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223401" y="4822608"/>
            <a:ext cx="65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(A)</a:t>
            </a:r>
            <a:endParaRPr lang="en-SG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252861" y="4770587"/>
            <a:ext cx="65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(B)</a:t>
            </a:r>
            <a:endParaRPr lang="en-SG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8957136" y="4770587"/>
            <a:ext cx="65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(C)</a:t>
            </a:r>
            <a:endParaRPr lang="en-S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09987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11198 0.4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00169 0.42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590211"/>
            <a:ext cx="11099032" cy="317255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Right Hand Rule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Memorising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directions of the three variables: field, motion and current can be made simple by using the right hand rule.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fingers and the thumb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must be pointing out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perpendicularly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each other.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Right Hand Rule: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10" y="3348415"/>
            <a:ext cx="4361340" cy="25391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714021" y="4542252"/>
            <a:ext cx="932873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166601" y="4537256"/>
            <a:ext cx="480294" cy="698557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637553" y="3776929"/>
            <a:ext cx="9341" cy="757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544945" y="3684447"/>
            <a:ext cx="7348989" cy="23237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300"/>
              </a:spcBef>
            </a:pP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</a:t>
            </a:r>
            <a:r>
              <a:rPr lang="en-SG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irst finger of the right hand is pointing the direction of the magnetic </a:t>
            </a:r>
            <a:r>
              <a:rPr lang="en-SG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ield,</a:t>
            </a:r>
          </a:p>
          <a:p>
            <a:pPr lvl="2">
              <a:spcBef>
                <a:spcPts val="300"/>
              </a:spcBef>
            </a:pP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thu</a:t>
            </a:r>
            <a:r>
              <a:rPr lang="en-SG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pointing the direction of the </a:t>
            </a:r>
            <a:r>
              <a:rPr lang="en-SG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otion,</a:t>
            </a:r>
          </a:p>
          <a:p>
            <a:pPr lvl="2">
              <a:spcBef>
                <a:spcPts val="300"/>
              </a:spcBef>
            </a:pP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the se</a:t>
            </a:r>
            <a:r>
              <a:rPr lang="en-SG" sz="2800" b="1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 finger is pointing the direction of the induced</a:t>
            </a:r>
            <a:r>
              <a:rPr lang="en-SG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800" b="1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2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77332" y="590211"/>
            <a:ext cx="10353341" cy="2139047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Right Hand Rule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rist finger points along with the magnetic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field direction: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 to south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points along with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 of the conductor.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113171" y="4102174"/>
            <a:ext cx="1063625" cy="2620963"/>
            <a:chOff x="2027" y="-73"/>
            <a:chExt cx="670" cy="165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 rot="13471494">
              <a:off x="2360" y="-73"/>
              <a:ext cx="101" cy="1651"/>
            </a:xfrm>
            <a:prstGeom prst="can">
              <a:avLst>
                <a:gd name="adj" fmla="val 107539"/>
              </a:avLst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044" y="979"/>
              <a:ext cx="95" cy="191"/>
            </a:xfrm>
            <a:custGeom>
              <a:avLst/>
              <a:gdLst>
                <a:gd name="T0" fmla="*/ 0 w 95"/>
                <a:gd name="T1" fmla="*/ 49 h 195"/>
                <a:gd name="T2" fmla="*/ 24 w 95"/>
                <a:gd name="T3" fmla="*/ 17 h 195"/>
                <a:gd name="T4" fmla="*/ 84 w 95"/>
                <a:gd name="T5" fmla="*/ 24 h 195"/>
                <a:gd name="T6" fmla="*/ 88 w 95"/>
                <a:gd name="T7" fmla="*/ 157 h 195"/>
                <a:gd name="T8" fmla="*/ 44 w 95"/>
                <a:gd name="T9" fmla="*/ 166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5"/>
                <a:gd name="T17" fmla="*/ 95 w 95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5">
                  <a:moveTo>
                    <a:pt x="0" y="53"/>
                  </a:moveTo>
                  <a:cubicBezTo>
                    <a:pt x="5" y="37"/>
                    <a:pt x="10" y="22"/>
                    <a:pt x="24" y="17"/>
                  </a:cubicBezTo>
                  <a:cubicBezTo>
                    <a:pt x="38" y="12"/>
                    <a:pt x="73" y="0"/>
                    <a:pt x="84" y="25"/>
                  </a:cubicBezTo>
                  <a:cubicBezTo>
                    <a:pt x="95" y="50"/>
                    <a:pt x="95" y="143"/>
                    <a:pt x="88" y="169"/>
                  </a:cubicBezTo>
                  <a:cubicBezTo>
                    <a:pt x="81" y="195"/>
                    <a:pt x="62" y="188"/>
                    <a:pt x="44" y="181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076" y="132"/>
              <a:ext cx="304" cy="420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027" y="444"/>
              <a:ext cx="125" cy="604"/>
            </a:xfrm>
            <a:custGeom>
              <a:avLst/>
              <a:gdLst>
                <a:gd name="T0" fmla="*/ 121 w 65"/>
                <a:gd name="T1" fmla="*/ 742 h 564"/>
                <a:gd name="T2" fmla="*/ 121 w 65"/>
                <a:gd name="T3" fmla="*/ 254 h 564"/>
                <a:gd name="T4" fmla="*/ 888 w 65"/>
                <a:gd name="T5" fmla="*/ 0 h 564"/>
                <a:gd name="T6" fmla="*/ 0 60000 65536"/>
                <a:gd name="T7" fmla="*/ 0 60000 65536"/>
                <a:gd name="T8" fmla="*/ 0 60000 65536"/>
                <a:gd name="T9" fmla="*/ 0 w 65"/>
                <a:gd name="T10" fmla="*/ 0 h 564"/>
                <a:gd name="T11" fmla="*/ 65 w 65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564">
                  <a:moveTo>
                    <a:pt x="9" y="564"/>
                  </a:moveTo>
                  <a:cubicBezTo>
                    <a:pt x="4" y="425"/>
                    <a:pt x="0" y="286"/>
                    <a:pt x="9" y="192"/>
                  </a:cubicBezTo>
                  <a:cubicBezTo>
                    <a:pt x="18" y="98"/>
                    <a:pt x="41" y="49"/>
                    <a:pt x="65" y="0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24" y="404"/>
              <a:ext cx="80" cy="8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632" y="443"/>
              <a:ext cx="65" cy="150"/>
            </a:xfrm>
            <a:custGeom>
              <a:avLst/>
              <a:gdLst>
                <a:gd name="T0" fmla="*/ 0 w 65"/>
                <a:gd name="T1" fmla="*/ 1 h 150"/>
                <a:gd name="T2" fmla="*/ 56 w 65"/>
                <a:gd name="T3" fmla="*/ 21 h 150"/>
                <a:gd name="T4" fmla="*/ 52 w 65"/>
                <a:gd name="T5" fmla="*/ 129 h 150"/>
                <a:gd name="T6" fmla="*/ 32 w 65"/>
                <a:gd name="T7" fmla="*/ 149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50"/>
                <a:gd name="T14" fmla="*/ 65 w 65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50">
                  <a:moveTo>
                    <a:pt x="0" y="1"/>
                  </a:moveTo>
                  <a:cubicBezTo>
                    <a:pt x="23" y="0"/>
                    <a:pt x="47" y="0"/>
                    <a:pt x="56" y="21"/>
                  </a:cubicBezTo>
                  <a:cubicBezTo>
                    <a:pt x="65" y="42"/>
                    <a:pt x="56" y="108"/>
                    <a:pt x="52" y="129"/>
                  </a:cubicBezTo>
                  <a:cubicBezTo>
                    <a:pt x="48" y="150"/>
                    <a:pt x="37" y="146"/>
                    <a:pt x="32" y="149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332" y="379"/>
              <a:ext cx="288" cy="81"/>
            </a:xfrm>
            <a:custGeom>
              <a:avLst/>
              <a:gdLst>
                <a:gd name="T0" fmla="*/ 328 w 276"/>
                <a:gd name="T1" fmla="*/ 61 h 89"/>
                <a:gd name="T2" fmla="*/ 312 w 276"/>
                <a:gd name="T3" fmla="*/ 9 h 89"/>
                <a:gd name="T4" fmla="*/ 256 w 276"/>
                <a:gd name="T5" fmla="*/ 5 h 89"/>
                <a:gd name="T6" fmla="*/ 0 w 276"/>
                <a:gd name="T7" fmla="*/ 25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"/>
                <a:gd name="T13" fmla="*/ 0 h 89"/>
                <a:gd name="T14" fmla="*/ 276 w 276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" h="89">
                  <a:moveTo>
                    <a:pt x="276" y="89"/>
                  </a:moveTo>
                  <a:cubicBezTo>
                    <a:pt x="275" y="57"/>
                    <a:pt x="274" y="26"/>
                    <a:pt x="264" y="13"/>
                  </a:cubicBezTo>
                  <a:cubicBezTo>
                    <a:pt x="254" y="0"/>
                    <a:pt x="260" y="5"/>
                    <a:pt x="216" y="9"/>
                  </a:cubicBezTo>
                  <a:cubicBezTo>
                    <a:pt x="172" y="13"/>
                    <a:pt x="86" y="25"/>
                    <a:pt x="0" y="37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2269" y="401"/>
              <a:ext cx="80" cy="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2137" y="184"/>
              <a:ext cx="203" cy="113"/>
              <a:chOff x="2653" y="968"/>
              <a:chExt cx="455" cy="245"/>
            </a:xfrm>
          </p:grpSpPr>
          <p:sp>
            <p:nvSpPr>
              <p:cNvPr id="20" name="Arc 14"/>
              <p:cNvSpPr>
                <a:spLocks/>
              </p:cNvSpPr>
              <p:nvPr/>
            </p:nvSpPr>
            <p:spPr bwMode="auto">
              <a:xfrm>
                <a:off x="2880" y="968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" name="Arc 15"/>
              <p:cNvSpPr>
                <a:spLocks/>
              </p:cNvSpPr>
              <p:nvPr/>
            </p:nvSpPr>
            <p:spPr bwMode="auto">
              <a:xfrm flipH="1">
                <a:off x="2653" y="969"/>
                <a:ext cx="228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244" y="212"/>
              <a:ext cx="28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385351" y="2575157"/>
            <a:ext cx="3371850" cy="2505043"/>
            <a:chOff x="6599366" y="1726725"/>
            <a:chExt cx="3371850" cy="2505043"/>
          </a:xfrm>
        </p:grpSpPr>
        <p:pic>
          <p:nvPicPr>
            <p:cNvPr id="3074" name="Picture 2" descr="File:RightHandOut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7664">
              <a:off x="6599366" y="1774317"/>
              <a:ext cx="3371850" cy="245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103"/>
            <p:cNvSpPr/>
            <p:nvPr/>
          </p:nvSpPr>
          <p:spPr>
            <a:xfrm rot="21021348">
              <a:off x="8119138" y="1778548"/>
              <a:ext cx="319787" cy="836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7773129" y="2035365"/>
              <a:ext cx="909668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Motion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8407427" y="1810512"/>
              <a:ext cx="5360" cy="72607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020524" y="3267361"/>
            <a:ext cx="1312863" cy="1060450"/>
            <a:chOff x="1381" y="1698"/>
            <a:chExt cx="827" cy="668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381" y="1698"/>
              <a:ext cx="827" cy="668"/>
              <a:chOff x="1381" y="1698"/>
              <a:chExt cx="827" cy="668"/>
            </a:xfrm>
          </p:grpSpPr>
          <p:grpSp>
            <p:nvGrpSpPr>
              <p:cNvPr id="25" name="Group 21"/>
              <p:cNvGrpSpPr>
                <a:grpSpLocks/>
              </p:cNvGrpSpPr>
              <p:nvPr/>
            </p:nvGrpSpPr>
            <p:grpSpPr bwMode="auto">
              <a:xfrm>
                <a:off x="1381" y="1710"/>
                <a:ext cx="827" cy="656"/>
                <a:chOff x="3367" y="1134"/>
                <a:chExt cx="827" cy="656"/>
              </a:xfrm>
            </p:grpSpPr>
            <p:sp>
              <p:nvSpPr>
                <p:cNvPr id="27" name="Freeform 22"/>
                <p:cNvSpPr>
                  <a:spLocks/>
                </p:cNvSpPr>
                <p:nvPr/>
              </p:nvSpPr>
              <p:spPr bwMode="auto">
                <a:xfrm>
                  <a:off x="3906" y="1134"/>
                  <a:ext cx="288" cy="636"/>
                </a:xfrm>
                <a:custGeom>
                  <a:avLst/>
                  <a:gdLst>
                    <a:gd name="T0" fmla="*/ 0 w 270"/>
                    <a:gd name="T1" fmla="*/ 654 h 630"/>
                    <a:gd name="T2" fmla="*/ 0 w 270"/>
                    <a:gd name="T3" fmla="*/ 288 h 630"/>
                    <a:gd name="T4" fmla="*/ 349 w 270"/>
                    <a:gd name="T5" fmla="*/ 0 h 630"/>
                    <a:gd name="T6" fmla="*/ 349 w 270"/>
                    <a:gd name="T7" fmla="*/ 388 h 630"/>
                    <a:gd name="T8" fmla="*/ 0 w 270"/>
                    <a:gd name="T9" fmla="*/ 654 h 6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630"/>
                    <a:gd name="T17" fmla="*/ 270 w 270"/>
                    <a:gd name="T18" fmla="*/ 630 h 6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630">
                      <a:moveTo>
                        <a:pt x="0" y="630"/>
                      </a:moveTo>
                      <a:lnTo>
                        <a:pt x="0" y="276"/>
                      </a:lnTo>
                      <a:lnTo>
                        <a:pt x="270" y="0"/>
                      </a:lnTo>
                      <a:lnTo>
                        <a:pt x="270" y="372"/>
                      </a:lnTo>
                      <a:lnTo>
                        <a:pt x="0" y="6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" name="Freeform 23"/>
                <p:cNvSpPr>
                  <a:spLocks/>
                </p:cNvSpPr>
                <p:nvPr/>
              </p:nvSpPr>
              <p:spPr bwMode="auto">
                <a:xfrm>
                  <a:off x="3367" y="1418"/>
                  <a:ext cx="539" cy="372"/>
                </a:xfrm>
                <a:custGeom>
                  <a:avLst/>
                  <a:gdLst>
                    <a:gd name="T0" fmla="*/ 533 w 539"/>
                    <a:gd name="T1" fmla="*/ 4 h 384"/>
                    <a:gd name="T2" fmla="*/ 71 w 539"/>
                    <a:gd name="T3" fmla="*/ 4 h 384"/>
                    <a:gd name="T4" fmla="*/ 107 w 539"/>
                    <a:gd name="T5" fmla="*/ 24 h 384"/>
                    <a:gd name="T6" fmla="*/ 101 w 539"/>
                    <a:gd name="T7" fmla="*/ 77 h 384"/>
                    <a:gd name="T8" fmla="*/ 53 w 539"/>
                    <a:gd name="T9" fmla="*/ 152 h 384"/>
                    <a:gd name="T10" fmla="*/ 113 w 539"/>
                    <a:gd name="T11" fmla="*/ 310 h 384"/>
                    <a:gd name="T12" fmla="*/ 185 w 539"/>
                    <a:gd name="T13" fmla="*/ 321 h 384"/>
                    <a:gd name="T14" fmla="*/ 539 w 539"/>
                    <a:gd name="T15" fmla="*/ 321 h 3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9"/>
                    <a:gd name="T25" fmla="*/ 0 h 384"/>
                    <a:gd name="T26" fmla="*/ 539 w 539"/>
                    <a:gd name="T27" fmla="*/ 384 h 3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9" h="384">
                      <a:moveTo>
                        <a:pt x="533" y="4"/>
                      </a:moveTo>
                      <a:cubicBezTo>
                        <a:pt x="337" y="2"/>
                        <a:pt x="142" y="0"/>
                        <a:pt x="71" y="4"/>
                      </a:cubicBezTo>
                      <a:cubicBezTo>
                        <a:pt x="0" y="8"/>
                        <a:pt x="102" y="14"/>
                        <a:pt x="107" y="28"/>
                      </a:cubicBezTo>
                      <a:cubicBezTo>
                        <a:pt x="112" y="42"/>
                        <a:pt x="110" y="64"/>
                        <a:pt x="101" y="88"/>
                      </a:cubicBezTo>
                      <a:cubicBezTo>
                        <a:pt x="92" y="112"/>
                        <a:pt x="51" y="128"/>
                        <a:pt x="53" y="172"/>
                      </a:cubicBezTo>
                      <a:cubicBezTo>
                        <a:pt x="55" y="216"/>
                        <a:pt x="91" y="320"/>
                        <a:pt x="113" y="352"/>
                      </a:cubicBezTo>
                      <a:cubicBezTo>
                        <a:pt x="135" y="384"/>
                        <a:pt x="114" y="362"/>
                        <a:pt x="185" y="364"/>
                      </a:cubicBezTo>
                      <a:cubicBezTo>
                        <a:pt x="256" y="366"/>
                        <a:pt x="397" y="365"/>
                        <a:pt x="539" y="364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2700000" scaled="1"/>
                </a:gra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408" y="1698"/>
                <a:ext cx="788" cy="316"/>
              </a:xfrm>
              <a:custGeom>
                <a:avLst/>
                <a:gdLst>
                  <a:gd name="T0" fmla="*/ 788 w 788"/>
                  <a:gd name="T1" fmla="*/ 6 h 298"/>
                  <a:gd name="T2" fmla="*/ 242 w 788"/>
                  <a:gd name="T3" fmla="*/ 6 h 298"/>
                  <a:gd name="T4" fmla="*/ 242 w 788"/>
                  <a:gd name="T5" fmla="*/ 54 h 298"/>
                  <a:gd name="T6" fmla="*/ 230 w 788"/>
                  <a:gd name="T7" fmla="*/ 99 h 298"/>
                  <a:gd name="T8" fmla="*/ 140 w 788"/>
                  <a:gd name="T9" fmla="*/ 144 h 298"/>
                  <a:gd name="T10" fmla="*/ 110 w 788"/>
                  <a:gd name="T11" fmla="*/ 235 h 298"/>
                  <a:gd name="T12" fmla="*/ 14 w 788"/>
                  <a:gd name="T13" fmla="*/ 356 h 298"/>
                  <a:gd name="T14" fmla="*/ 194 w 788"/>
                  <a:gd name="T15" fmla="*/ 356 h 298"/>
                  <a:gd name="T16" fmla="*/ 494 w 788"/>
                  <a:gd name="T17" fmla="*/ 356 h 2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8"/>
                  <a:gd name="T28" fmla="*/ 0 h 298"/>
                  <a:gd name="T29" fmla="*/ 788 w 788"/>
                  <a:gd name="T30" fmla="*/ 298 h 29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8" h="298">
                    <a:moveTo>
                      <a:pt x="788" y="6"/>
                    </a:moveTo>
                    <a:cubicBezTo>
                      <a:pt x="560" y="3"/>
                      <a:pt x="333" y="0"/>
                      <a:pt x="242" y="6"/>
                    </a:cubicBezTo>
                    <a:cubicBezTo>
                      <a:pt x="151" y="12"/>
                      <a:pt x="244" y="30"/>
                      <a:pt x="242" y="42"/>
                    </a:cubicBezTo>
                    <a:cubicBezTo>
                      <a:pt x="240" y="54"/>
                      <a:pt x="247" y="66"/>
                      <a:pt x="230" y="78"/>
                    </a:cubicBezTo>
                    <a:cubicBezTo>
                      <a:pt x="213" y="90"/>
                      <a:pt x="160" y="96"/>
                      <a:pt x="140" y="114"/>
                    </a:cubicBezTo>
                    <a:cubicBezTo>
                      <a:pt x="120" y="132"/>
                      <a:pt x="131" y="158"/>
                      <a:pt x="110" y="186"/>
                    </a:cubicBezTo>
                    <a:cubicBezTo>
                      <a:pt x="89" y="214"/>
                      <a:pt x="0" y="266"/>
                      <a:pt x="14" y="282"/>
                    </a:cubicBezTo>
                    <a:cubicBezTo>
                      <a:pt x="28" y="298"/>
                      <a:pt x="114" y="282"/>
                      <a:pt x="194" y="282"/>
                    </a:cubicBezTo>
                    <a:cubicBezTo>
                      <a:pt x="274" y="282"/>
                      <a:pt x="384" y="282"/>
                      <a:pt x="494" y="282"/>
                    </a:cubicBezTo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610" y="202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 dirty="0">
                  <a:latin typeface="Arial" charset="0"/>
                </a:rPr>
                <a:t>S</a:t>
              </a: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7663463" y="3286411"/>
            <a:ext cx="1185862" cy="1066800"/>
            <a:chOff x="1992" y="1674"/>
            <a:chExt cx="747" cy="672"/>
          </a:xfrm>
        </p:grpSpPr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1992" y="1674"/>
              <a:ext cx="747" cy="672"/>
              <a:chOff x="4842" y="1386"/>
              <a:chExt cx="747" cy="630"/>
            </a:xfrm>
          </p:grpSpPr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4860" y="1386"/>
                <a:ext cx="654" cy="282"/>
              </a:xfrm>
              <a:custGeom>
                <a:avLst/>
                <a:gdLst>
                  <a:gd name="T0" fmla="*/ 654 w 654"/>
                  <a:gd name="T1" fmla="*/ 0 h 282"/>
                  <a:gd name="T2" fmla="*/ 282 w 654"/>
                  <a:gd name="T3" fmla="*/ 0 h 282"/>
                  <a:gd name="T4" fmla="*/ 0 w 654"/>
                  <a:gd name="T5" fmla="*/ 282 h 282"/>
                  <a:gd name="T6" fmla="*/ 348 w 654"/>
                  <a:gd name="T7" fmla="*/ 282 h 282"/>
                  <a:gd name="T8" fmla="*/ 654 w 654"/>
                  <a:gd name="T9" fmla="*/ 0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4"/>
                  <a:gd name="T16" fmla="*/ 0 h 282"/>
                  <a:gd name="T17" fmla="*/ 654 w 654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4" h="282">
                    <a:moveTo>
                      <a:pt x="654" y="0"/>
                    </a:moveTo>
                    <a:lnTo>
                      <a:pt x="282" y="0"/>
                    </a:lnTo>
                    <a:lnTo>
                      <a:pt x="0" y="282"/>
                    </a:lnTo>
                    <a:lnTo>
                      <a:pt x="348" y="282"/>
                    </a:lnTo>
                    <a:lnTo>
                      <a:pt x="65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4842" y="1668"/>
                <a:ext cx="450" cy="348"/>
              </a:xfrm>
              <a:custGeom>
                <a:avLst/>
                <a:gdLst>
                  <a:gd name="T0" fmla="*/ 348 w 450"/>
                  <a:gd name="T1" fmla="*/ 6 h 348"/>
                  <a:gd name="T2" fmla="*/ 0 w 450"/>
                  <a:gd name="T3" fmla="*/ 6 h 348"/>
                  <a:gd name="T4" fmla="*/ 0 w 450"/>
                  <a:gd name="T5" fmla="*/ 348 h 348"/>
                  <a:gd name="T6" fmla="*/ 450 w 450"/>
                  <a:gd name="T7" fmla="*/ 336 h 348"/>
                  <a:gd name="T8" fmla="*/ 432 w 450"/>
                  <a:gd name="T9" fmla="*/ 0 h 348"/>
                  <a:gd name="T10" fmla="*/ 348 w 450"/>
                  <a:gd name="T11" fmla="*/ 6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0"/>
                  <a:gd name="T19" fmla="*/ 0 h 348"/>
                  <a:gd name="T20" fmla="*/ 450 w 450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0" h="348">
                    <a:moveTo>
                      <a:pt x="348" y="6"/>
                    </a:moveTo>
                    <a:lnTo>
                      <a:pt x="0" y="6"/>
                    </a:lnTo>
                    <a:lnTo>
                      <a:pt x="0" y="348"/>
                    </a:lnTo>
                    <a:lnTo>
                      <a:pt x="450" y="336"/>
                    </a:lnTo>
                    <a:lnTo>
                      <a:pt x="432" y="0"/>
                    </a:lnTo>
                    <a:lnTo>
                      <a:pt x="348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5197" y="1398"/>
                <a:ext cx="392" cy="613"/>
              </a:xfrm>
              <a:custGeom>
                <a:avLst/>
                <a:gdLst>
                  <a:gd name="T0" fmla="*/ 17 w 386"/>
                  <a:gd name="T1" fmla="*/ 282 h 613"/>
                  <a:gd name="T2" fmla="*/ 11 w 386"/>
                  <a:gd name="T3" fmla="*/ 360 h 613"/>
                  <a:gd name="T4" fmla="*/ 87 w 386"/>
                  <a:gd name="T5" fmla="*/ 390 h 613"/>
                  <a:gd name="T6" fmla="*/ 63 w 386"/>
                  <a:gd name="T7" fmla="*/ 456 h 613"/>
                  <a:gd name="T8" fmla="*/ 17 w 386"/>
                  <a:gd name="T9" fmla="*/ 498 h 613"/>
                  <a:gd name="T10" fmla="*/ 109 w 386"/>
                  <a:gd name="T11" fmla="*/ 606 h 613"/>
                  <a:gd name="T12" fmla="*/ 191 w 386"/>
                  <a:gd name="T13" fmla="*/ 540 h 613"/>
                  <a:gd name="T14" fmla="*/ 255 w 386"/>
                  <a:gd name="T15" fmla="*/ 546 h 613"/>
                  <a:gd name="T16" fmla="*/ 355 w 386"/>
                  <a:gd name="T17" fmla="*/ 414 h 613"/>
                  <a:gd name="T18" fmla="*/ 362 w 386"/>
                  <a:gd name="T19" fmla="*/ 360 h 613"/>
                  <a:gd name="T20" fmla="*/ 407 w 386"/>
                  <a:gd name="T21" fmla="*/ 306 h 613"/>
                  <a:gd name="T22" fmla="*/ 343 w 386"/>
                  <a:gd name="T23" fmla="*/ 258 h 613"/>
                  <a:gd name="T24" fmla="*/ 362 w 386"/>
                  <a:gd name="T25" fmla="*/ 138 h 613"/>
                  <a:gd name="T26" fmla="*/ 349 w 386"/>
                  <a:gd name="T27" fmla="*/ 60 h 613"/>
                  <a:gd name="T28" fmla="*/ 337 w 386"/>
                  <a:gd name="T29" fmla="*/ 0 h 6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6"/>
                  <a:gd name="T46" fmla="*/ 0 h 613"/>
                  <a:gd name="T47" fmla="*/ 386 w 386"/>
                  <a:gd name="T48" fmla="*/ 613 h 6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6" h="613">
                    <a:moveTo>
                      <a:pt x="17" y="282"/>
                    </a:moveTo>
                    <a:cubicBezTo>
                      <a:pt x="8" y="312"/>
                      <a:pt x="0" y="342"/>
                      <a:pt x="11" y="360"/>
                    </a:cubicBezTo>
                    <a:cubicBezTo>
                      <a:pt x="22" y="378"/>
                      <a:pt x="75" y="374"/>
                      <a:pt x="83" y="390"/>
                    </a:cubicBezTo>
                    <a:cubicBezTo>
                      <a:pt x="91" y="406"/>
                      <a:pt x="70" y="438"/>
                      <a:pt x="59" y="456"/>
                    </a:cubicBezTo>
                    <a:cubicBezTo>
                      <a:pt x="48" y="474"/>
                      <a:pt x="10" y="473"/>
                      <a:pt x="17" y="498"/>
                    </a:cubicBezTo>
                    <a:cubicBezTo>
                      <a:pt x="24" y="523"/>
                      <a:pt x="74" y="599"/>
                      <a:pt x="101" y="606"/>
                    </a:cubicBezTo>
                    <a:cubicBezTo>
                      <a:pt x="128" y="613"/>
                      <a:pt x="156" y="550"/>
                      <a:pt x="179" y="540"/>
                    </a:cubicBezTo>
                    <a:cubicBezTo>
                      <a:pt x="202" y="530"/>
                      <a:pt x="213" y="567"/>
                      <a:pt x="239" y="546"/>
                    </a:cubicBezTo>
                    <a:cubicBezTo>
                      <a:pt x="265" y="525"/>
                      <a:pt x="318" y="445"/>
                      <a:pt x="335" y="414"/>
                    </a:cubicBezTo>
                    <a:cubicBezTo>
                      <a:pt x="352" y="383"/>
                      <a:pt x="333" y="378"/>
                      <a:pt x="341" y="360"/>
                    </a:cubicBezTo>
                    <a:cubicBezTo>
                      <a:pt x="349" y="342"/>
                      <a:pt x="386" y="323"/>
                      <a:pt x="383" y="306"/>
                    </a:cubicBezTo>
                    <a:cubicBezTo>
                      <a:pt x="380" y="289"/>
                      <a:pt x="330" y="286"/>
                      <a:pt x="323" y="258"/>
                    </a:cubicBezTo>
                    <a:cubicBezTo>
                      <a:pt x="316" y="230"/>
                      <a:pt x="340" y="171"/>
                      <a:pt x="341" y="138"/>
                    </a:cubicBezTo>
                    <a:cubicBezTo>
                      <a:pt x="342" y="105"/>
                      <a:pt x="333" y="83"/>
                      <a:pt x="329" y="60"/>
                    </a:cubicBezTo>
                    <a:cubicBezTo>
                      <a:pt x="325" y="37"/>
                      <a:pt x="321" y="18"/>
                      <a:pt x="317" y="0"/>
                    </a:cubicBezTo>
                  </a:path>
                </a:pathLst>
              </a:custGeom>
              <a:solidFill>
                <a:srgbClr val="663300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053" y="2022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b="1" dirty="0">
                  <a:latin typeface="Arial" charset="0"/>
                </a:rPr>
                <a:t>N</a:t>
              </a:r>
            </a:p>
          </p:txBody>
        </p:sp>
      </p:grpSp>
      <p:sp>
        <p:nvSpPr>
          <p:cNvPr id="99" name="Line 37"/>
          <p:cNvSpPr>
            <a:spLocks noChangeShapeType="1"/>
          </p:cNvSpPr>
          <p:nvPr/>
        </p:nvSpPr>
        <p:spPr bwMode="auto">
          <a:xfrm flipH="1">
            <a:off x="5096844" y="3791236"/>
            <a:ext cx="2543390" cy="0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 flipH="1">
            <a:off x="5252739" y="3656736"/>
            <a:ext cx="2519292" cy="0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1" name="Line 37"/>
          <p:cNvSpPr>
            <a:spLocks noChangeShapeType="1"/>
          </p:cNvSpPr>
          <p:nvPr/>
        </p:nvSpPr>
        <p:spPr bwMode="auto">
          <a:xfrm flipH="1">
            <a:off x="4915445" y="3925736"/>
            <a:ext cx="2724789" cy="0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77333" y="2724276"/>
            <a:ext cx="3343192" cy="19389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the se</a:t>
            </a:r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 finger will tells you the </a:t>
            </a:r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 in the conductor bar)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54786" y="3645278"/>
            <a:ext cx="711089" cy="711089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677332" y="4639581"/>
            <a:ext cx="4882817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Induced current flowing </a:t>
            </a:r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 you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the conductor bar cuts across the magnetic field.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66100" y="4889417"/>
            <a:ext cx="244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CC00FF"/>
                </a:solidFill>
                <a:latin typeface="Calibri" panose="020F0502020204030204" pitchFamily="34" charset="0"/>
              </a:rPr>
              <a:t>Fleming’s right hand rule</a:t>
            </a:r>
            <a:br>
              <a:rPr lang="en-SG" sz="1200" dirty="0">
                <a:solidFill>
                  <a:srgbClr val="CC00FF"/>
                </a:solidFill>
                <a:latin typeface="Calibri" panose="020F0502020204030204" pitchFamily="34" charset="0"/>
              </a:rPr>
            </a:br>
            <a:r>
              <a:rPr lang="en-SG" sz="1200" dirty="0">
                <a:latin typeface="Calibri" panose="020F0502020204030204" pitchFamily="34" charset="0"/>
              </a:rPr>
              <a:t>by Douglas Morrison </a:t>
            </a:r>
            <a:r>
              <a:rPr lang="en-SG" sz="1200" dirty="0" err="1">
                <a:latin typeface="Calibri" panose="020F0502020204030204" pitchFamily="34" charset="0"/>
              </a:rPr>
              <a:t>DougM</a:t>
            </a:r>
            <a:r>
              <a:rPr lang="en-SG" sz="1200" dirty="0">
                <a:latin typeface="Calibri" panose="020F0502020204030204" pitchFamily="34" charset="0"/>
              </a:rPr>
              <a:t>  /CC-BY-SA-3.0</a:t>
            </a:r>
            <a:br>
              <a:rPr lang="en-SG" sz="1200" dirty="0">
                <a:latin typeface="Calibri" panose="020F0502020204030204" pitchFamily="34" charset="0"/>
              </a:rPr>
            </a:br>
            <a:r>
              <a:rPr lang="en-SG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https://</a:t>
            </a:r>
            <a:r>
              <a:rPr lang="en-SG" sz="1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commons.wikimedia.org</a:t>
            </a:r>
            <a:r>
              <a:rPr lang="en-SG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/wiki/</a:t>
            </a:r>
            <a:r>
              <a:rPr lang="en-SG" sz="1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File:RightHandOutline.png</a:t>
            </a:r>
            <a:endParaRPr lang="en-GB" sz="10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2.08333E-6 -0.5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6.25E-7 -3.33333E-6 L -6.25E-7 -0.06203 " pathEditMode="relative" rAng="0" ptsTypes="AA">
                                      <p:cBhvr>
                                        <p:cTn id="10" dur="1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meanings of DC and AC.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Right hand rule.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AC voltage and current can be generated.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Some characteristics of an AC generator.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  <a:p>
            <a:pPr lvl="1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73019"/>
                <a:ext cx="8250356" cy="5729774"/>
              </a:xfr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Frequency </a:t>
                </a:r>
                <a:r>
                  <a:rPr lang="en-US" i="1" dirty="0">
                    <a:solidFill>
                      <a:schemeClr val="accent2"/>
                    </a:solidFill>
                  </a:rPr>
                  <a:t>f</a:t>
                </a:r>
                <a:r>
                  <a:rPr lang="en-US" dirty="0">
                    <a:solidFill>
                      <a:schemeClr val="accent2"/>
                    </a:solidFill>
                  </a:rPr>
                  <a:t> and Rotational Speed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revolution of conductor through magnetic field: </a:t>
                </a: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cycle of induced sinusoidal voltage.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Conductor’s rotational speed </a:t>
                </a:r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determines</a:t>
                </a:r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 to complete of one cycle.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Frequency of a periodic waveform,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SG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number of cycles per second.</a:t>
                </a:r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unit of frequency is </a:t>
                </a:r>
                <a:r>
                  <a:rPr lang="en-GB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hertz (Hz).</a:t>
                </a:r>
                <a:endParaRPr lang="en-GB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Faster conductor’s rotational speed, </a:t>
                </a: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Higher frequency of induced voltage.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73019"/>
                <a:ext cx="8250356" cy="5729774"/>
              </a:xfrm>
              <a:blipFill>
                <a:blip r:embed="rId3"/>
                <a:stretch>
                  <a:fillRect l="-1477" t="-1489" r="-1625" b="-14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350280" y="139659"/>
            <a:ext cx="2616295" cy="3222974"/>
            <a:chOff x="9350280" y="139659"/>
            <a:chExt cx="2616295" cy="3222974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280" y="139659"/>
              <a:ext cx="2616295" cy="322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469929" y="601161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07863" y="605322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S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65369" y="3471609"/>
            <a:ext cx="2586115" cy="3174998"/>
            <a:chOff x="9365369" y="3471609"/>
            <a:chExt cx="2586115" cy="3174998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5369" y="3471609"/>
              <a:ext cx="2586115" cy="317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487419" y="3946461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5353" y="3950622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S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466" y="4007542"/>
            <a:ext cx="31940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617957" y="461374"/>
            <a:ext cx="3426559" cy="3395662"/>
            <a:chOff x="8617957" y="296484"/>
            <a:chExt cx="3426559" cy="339566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lum bright="-6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957" y="296484"/>
              <a:ext cx="3426559" cy="339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850466" y="1809649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07863" y="1809649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37082" y="509030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S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37082" y="3066428"/>
              <a:ext cx="38830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S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69548"/>
                <a:ext cx="7846906" cy="5714385"/>
              </a:xfr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Frequency </a:t>
                </a:r>
                <a:r>
                  <a:rPr lang="en-US" i="1" dirty="0">
                    <a:solidFill>
                      <a:schemeClr val="accent2"/>
                    </a:solidFill>
                  </a:rPr>
                  <a:t>f</a:t>
                </a:r>
                <a:r>
                  <a:rPr lang="en-US" dirty="0">
                    <a:solidFill>
                      <a:schemeClr val="accent2"/>
                    </a:solidFill>
                  </a:rPr>
                  <a:t> and Rotational Speed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 </a:t>
                </a:r>
              </a:p>
              <a:p>
                <a:pPr lvl="1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Faster conductor’s rotational speed,</a:t>
                </a:r>
                <a:b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</a:b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higher frequency of induced voltage</a:t>
                </a: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Frequency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of the ac voltage can also be </a:t>
                </a:r>
                <a:r>
                  <a:rPr lang="en-GB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increased by</a:t>
                </a:r>
                <a:endParaRPr lang="en-GB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increasing </a:t>
                </a:r>
                <a:r>
                  <a:rPr lang="en-GB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number of magnetic poles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.</a:t>
                </a: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 = number of pole pairs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3"/>
                <a:r>
                  <a:rPr lang="en-GB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one pole pair = a set of </a:t>
                </a:r>
                <a:r>
                  <a:rPr lang="en-GB" sz="20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GB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GB" sz="2000" b="1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</a:t>
                </a:r>
                <a:r>
                  <a:rPr lang="en-GB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poles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 = rotational speed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in number of revolutions per second (</a:t>
                </a:r>
                <a:r>
                  <a:rPr lang="en-GB" dirty="0" err="1">
                    <a:solidFill>
                      <a:srgbClr val="CC6600"/>
                    </a:solidFill>
                    <a:latin typeface="Cambria" panose="02040503050406030204" pitchFamily="18" charset="0"/>
                  </a:rPr>
                  <a:t>rps</a:t>
                </a:r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or</a:t>
                </a:r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 rev/s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69548"/>
                <a:ext cx="7846906" cy="5714385"/>
              </a:xfrm>
              <a:blipFill>
                <a:blip r:embed="rId5"/>
                <a:stretch>
                  <a:fillRect l="-1554" t="-1493" r="-40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69548"/>
                <a:ext cx="10265486" cy="5639877"/>
              </a:xfr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Frequency </a:t>
                </a:r>
                <a:r>
                  <a:rPr lang="en-US" i="1" dirty="0">
                    <a:solidFill>
                      <a:schemeClr val="accent2"/>
                    </a:solidFill>
                  </a:rPr>
                  <a:t>f</a:t>
                </a:r>
                <a:r>
                  <a:rPr lang="en-US" dirty="0">
                    <a:solidFill>
                      <a:schemeClr val="accent2"/>
                    </a:solidFill>
                  </a:rPr>
                  <a:t> and Rotational Speed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By Faraday’s law, we can derive that the peak induced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SG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𝑛𝑁</m:t>
                    </m:r>
                  </m:oMath>
                </a14:m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</a:t>
                </a:r>
                <a:r>
                  <a:rPr lang="en-GB" i="1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the rotational speed, and </a:t>
                </a:r>
              </a:p>
              <a:p>
                <a:pPr lvl="2"/>
                <a:r>
                  <a:rPr lang="en-GB" i="1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the number of turns of the coil.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However, increasing </a:t>
                </a:r>
                <a:r>
                  <a:rPr lang="en-GB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will increase the frequency </a:t>
                </a:r>
                <a:r>
                  <a:rPr lang="en-GB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the sinewave, which is undesirable. 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frequency of the electricity supply is usually fixed at 50 Hz or 60 Hz.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Hence, we can generate </a:t>
                </a:r>
                <a:r>
                  <a:rPr lang="en-GB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high AC voltage</a:t>
                </a:r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 by increasing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the number of turns of the coil </a:t>
                </a:r>
                <a:r>
                  <a:rPr lang="en-GB" i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GB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69548"/>
                <a:ext cx="10265486" cy="5639877"/>
              </a:xfrm>
              <a:blipFill>
                <a:blip r:embed="rId3"/>
                <a:stretch>
                  <a:fillRect l="-1188" t="-1512" b="-10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1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4"/>
            <a:ext cx="11118427" cy="15147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sz="2800" dirty="0">
                <a:solidFill>
                  <a:srgbClr val="0070C0"/>
                </a:solidFill>
              </a:rPr>
              <a:t>The conductor loop (rotor) of a simple two-pole generator rotates at a rate of 50 rev/s. What is the frequency of the output voltage?</a:t>
            </a:r>
            <a:endParaRPr lang="en-SG" sz="5100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0" y="2188353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74285" y="2682844"/>
                <a:ext cx="7952479" cy="13155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75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=1×50=</m:t>
                      </m:r>
                      <m:r>
                        <a:rPr lang="en-SG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50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Hz</m:t>
                      </m:r>
                    </m:oMath>
                  </m:oMathPara>
                </a14:m>
                <a:endParaRPr lang="en-US" u="sng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" y="2682844"/>
                <a:ext cx="7952479" cy="131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22" y="3925719"/>
            <a:ext cx="1702635" cy="146353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09498" y="3236103"/>
            <a:ext cx="10084084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Note: 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1 pole pair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2 poles  (combined one N and one S as one pair)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4"/>
            <a:ext cx="10409767" cy="954107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sz="2800" dirty="0">
                <a:solidFill>
                  <a:srgbClr val="0070C0"/>
                </a:solidFill>
              </a:rPr>
              <a:t>In order to produce a 400 Hz sinusoidal voltage, at what speed must a four-pole generator be operated?</a:t>
            </a:r>
            <a:endParaRPr lang="en-SG" sz="51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" y="1997125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975621" y="2274264"/>
                <a:ext cx="7952479" cy="1568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Rotational speed </a:t>
                </a:r>
              </a:p>
              <a:p>
                <a:pPr marL="893763" lvl="2" indent="0" defTabSz="4064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rev</m:t>
                      </m:r>
                      <m:r>
                        <a:rPr lang="en-SG" sz="28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800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21" y="2274264"/>
                <a:ext cx="7952479" cy="1568763"/>
              </a:xfrm>
              <a:prstGeom prst="rect">
                <a:avLst/>
              </a:prstGeom>
              <a:blipFill>
                <a:blip r:embed="rId5"/>
                <a:stretch>
                  <a:fillRect t="-38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18" y="3948260"/>
            <a:ext cx="1702635" cy="146353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396282" y="3843027"/>
            <a:ext cx="5571193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where 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2 pole pairs (4 poles)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1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80433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681989" y="1877579"/>
                <a:ext cx="7438554" cy="28850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altLang="en-US" dirty="0">
                    <a:solidFill>
                      <a:schemeClr val="tx1"/>
                    </a:solidFill>
                  </a:rPr>
                  <a:t>The symbol of an ac voltage source.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Its voltage is in root mean square (</a:t>
                </a:r>
                <a:r>
                  <a:rPr lang="en-GB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rms</a:t>
                </a:r>
                <a:r>
                  <a:rPr lang="en-GB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 value.</a:t>
                </a: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it is required, its value can be converted to peak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" y="1877579"/>
                <a:ext cx="7438554" cy="2885049"/>
              </a:xfrm>
              <a:prstGeom prst="rect">
                <a:avLst/>
              </a:prstGeom>
              <a:blipFill>
                <a:blip r:embed="rId4"/>
                <a:stretch>
                  <a:fillRect t="-19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8296420" y="1716560"/>
            <a:ext cx="3440111" cy="4529137"/>
            <a:chOff x="3868" y="1147"/>
            <a:chExt cx="2167" cy="2853"/>
          </a:xfrm>
        </p:grpSpPr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4417" y="1147"/>
              <a:ext cx="987" cy="2853"/>
            </a:xfrm>
            <a:prstGeom prst="roundRect">
              <a:avLst>
                <a:gd name="adj" fmla="val 25282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4665" y="1214"/>
              <a:ext cx="504" cy="1648"/>
              <a:chOff x="4665" y="1342"/>
              <a:chExt cx="504" cy="1648"/>
            </a:xfrm>
          </p:grpSpPr>
          <p:sp>
            <p:nvSpPr>
              <p:cNvPr id="39" name="Oval 25"/>
              <p:cNvSpPr>
                <a:spLocks noChangeArrowheads="1"/>
              </p:cNvSpPr>
              <p:nvPr/>
            </p:nvSpPr>
            <p:spPr bwMode="auto">
              <a:xfrm>
                <a:off x="4665" y="1895"/>
                <a:ext cx="504" cy="52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" name="Group 26"/>
              <p:cNvGrpSpPr>
                <a:grpSpLocks/>
              </p:cNvGrpSpPr>
              <p:nvPr/>
            </p:nvGrpSpPr>
            <p:grpSpPr bwMode="auto">
              <a:xfrm>
                <a:off x="4770" y="2011"/>
                <a:ext cx="279" cy="318"/>
                <a:chOff x="4761" y="2039"/>
                <a:chExt cx="343" cy="318"/>
              </a:xfrm>
            </p:grpSpPr>
            <p:sp>
              <p:nvSpPr>
                <p:cNvPr id="43" name="Freeform 27"/>
                <p:cNvSpPr>
                  <a:spLocks/>
                </p:cNvSpPr>
                <p:nvPr/>
              </p:nvSpPr>
              <p:spPr bwMode="auto">
                <a:xfrm>
                  <a:off x="4761" y="2039"/>
                  <a:ext cx="172" cy="165"/>
                </a:xfrm>
                <a:custGeom>
                  <a:avLst/>
                  <a:gdLst>
                    <a:gd name="T0" fmla="*/ 0 w 450"/>
                    <a:gd name="T1" fmla="*/ 36 h 765"/>
                    <a:gd name="T2" fmla="*/ 35 w 450"/>
                    <a:gd name="T3" fmla="*/ 0 h 765"/>
                    <a:gd name="T4" fmla="*/ 66 w 450"/>
                    <a:gd name="T5" fmla="*/ 36 h 765"/>
                    <a:gd name="T6" fmla="*/ 0 60000 65536"/>
                    <a:gd name="T7" fmla="*/ 0 60000 65536"/>
                    <a:gd name="T8" fmla="*/ 0 60000 65536"/>
                    <a:gd name="T9" fmla="*/ 0 w 450"/>
                    <a:gd name="T10" fmla="*/ 0 h 765"/>
                    <a:gd name="T11" fmla="*/ 450 w 450"/>
                    <a:gd name="T12" fmla="*/ 765 h 7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4" name="Freeform 28"/>
                <p:cNvSpPr>
                  <a:spLocks/>
                </p:cNvSpPr>
                <p:nvPr/>
              </p:nvSpPr>
              <p:spPr bwMode="auto">
                <a:xfrm flipV="1">
                  <a:off x="4933" y="2192"/>
                  <a:ext cx="171" cy="165"/>
                </a:xfrm>
                <a:custGeom>
                  <a:avLst/>
                  <a:gdLst>
                    <a:gd name="T0" fmla="*/ 0 w 450"/>
                    <a:gd name="T1" fmla="*/ 36 h 765"/>
                    <a:gd name="T2" fmla="*/ 35 w 450"/>
                    <a:gd name="T3" fmla="*/ 0 h 765"/>
                    <a:gd name="T4" fmla="*/ 65 w 450"/>
                    <a:gd name="T5" fmla="*/ 36 h 765"/>
                    <a:gd name="T6" fmla="*/ 0 60000 65536"/>
                    <a:gd name="T7" fmla="*/ 0 60000 65536"/>
                    <a:gd name="T8" fmla="*/ 0 60000 65536"/>
                    <a:gd name="T9" fmla="*/ 0 w 450"/>
                    <a:gd name="T10" fmla="*/ 0 h 765"/>
                    <a:gd name="T11" fmla="*/ 450 w 450"/>
                    <a:gd name="T12" fmla="*/ 765 h 7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 flipV="1">
                <a:off x="4922" y="1342"/>
                <a:ext cx="0" cy="55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 flipV="1">
                <a:off x="4920" y="2432"/>
                <a:ext cx="0" cy="55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3868" y="2971"/>
              <a:ext cx="216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GB" sz="2000" i="1" dirty="0">
                  <a:solidFill>
                    <a:srgbClr val="000000"/>
                  </a:solidFill>
                </a:rPr>
                <a:t>Sinusoidal </a:t>
              </a:r>
            </a:p>
            <a:p>
              <a:pPr algn="ctr" eaLnBrk="1" hangingPunct="1"/>
              <a:r>
                <a:rPr lang="en-GB" sz="2000" i="1" dirty="0">
                  <a:solidFill>
                    <a:srgbClr val="000000"/>
                  </a:solidFill>
                </a:rPr>
                <a:t>voltage </a:t>
              </a:r>
            </a:p>
            <a:p>
              <a:pPr algn="ctr" eaLnBrk="1" hangingPunct="1"/>
              <a:r>
                <a:rPr lang="en-GB" sz="2000" i="1" dirty="0">
                  <a:solidFill>
                    <a:srgbClr val="000000"/>
                  </a:solidFill>
                </a:rPr>
                <a:t>Source</a:t>
              </a:r>
            </a:p>
            <a:p>
              <a:pPr algn="ctr" eaLnBrk="1" hangingPunct="1"/>
              <a:r>
                <a:rPr lang="en-GB" sz="2000" i="1" dirty="0">
                  <a:solidFill>
                    <a:srgbClr val="000000"/>
                  </a:solidFill>
                </a:rPr>
                <a:t>symbol</a:t>
              </a:r>
              <a:r>
                <a:rPr lang="en-GB" sz="2000" dirty="0"/>
                <a:t>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70130" y="2866566"/>
            <a:ext cx="77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baseline="-25000" dirty="0"/>
              <a:t>S</a:t>
            </a:r>
            <a:endParaRPr lang="en-SG" sz="2800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0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2351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Sources of ac waveform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Two main types of ac sources are available: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 generator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Function generator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66897" y="2959356"/>
            <a:ext cx="9819342" cy="27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55" y="2339610"/>
            <a:ext cx="5145248" cy="2003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25" y="4485799"/>
            <a:ext cx="2857500" cy="20478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5"/>
            <a:ext cx="10345570" cy="441770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Sources of ac waveform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 generator supplies us the </a:t>
            </a:r>
            <a:r>
              <a:rPr lang="en-US" dirty="0">
                <a:solidFill>
                  <a:srgbClr val="FF0000"/>
                </a:solidFill>
              </a:rPr>
              <a:t>sinusoidal voltage and current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6600"/>
                </a:solidFill>
              </a:rPr>
              <a:t>to power up</a:t>
            </a:r>
            <a:r>
              <a:rPr lang="en-US" dirty="0">
                <a:solidFill>
                  <a:schemeClr val="tx1"/>
                </a:solidFill>
              </a:rPr>
              <a:t> our lights, home appliances and electronic gadgets.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can be generated from</a:t>
            </a:r>
          </a:p>
          <a:p>
            <a:pPr marL="1371600" lvl="2" indent="-457200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power plants, or</a:t>
            </a:r>
          </a:p>
          <a:p>
            <a:pPr marL="1371600" lvl="2" indent="-457200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standby power generators.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5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66897" y="2949196"/>
            <a:ext cx="9819342" cy="27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29" y="2575488"/>
            <a:ext cx="4409818" cy="2684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86" y="575017"/>
            <a:ext cx="4449261" cy="1904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5016"/>
            <a:ext cx="6820746" cy="497866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Sources of ac waveform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function generators can generate a few types of periodic signals, such as sinusoidal wave, square wave and triangular wave.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output signal is too weak to drive loads that require heavy current.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generators are found in laboratories for lab work, repairing and R &amp; D.</a:t>
            </a: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71784"/>
                <a:ext cx="10517140" cy="4772973"/>
              </a:xfr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 voltages and currents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alternate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voltage polarities and current directions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repetitively.</a:t>
                </a:r>
              </a:p>
              <a:p>
                <a:pPr lvl="1"/>
                <a:r>
                  <a:rPr lang="en-US" dirty="0">
                    <a:solidFill>
                      <a:srgbClr val="CC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Right hand rule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 generator rule.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Waveforms of ac voltages and currents are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sinusoidal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nature.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an AC generator,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SG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SG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 waveforms can be generated by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 generators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power consumption and by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function generators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laboratory and research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71784"/>
                <a:ext cx="10517140" cy="4772973"/>
              </a:xfrm>
              <a:blipFill>
                <a:blip r:embed="rId3"/>
                <a:stretch>
                  <a:fillRect l="-1159" t="-1916" b="-26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1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481798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meant by dc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previous units, we have learned about the “dc” or direct current in our circuit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dc circuit,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polarities of the voltages remain the same throughout, and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directions also remain the same.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Descriptions of an ac waveform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8"/>
          <p:cNvGrpSpPr>
            <a:grpSpLocks/>
          </p:cNvGrpSpPr>
          <p:nvPr/>
        </p:nvGrpSpPr>
        <p:grpSpPr bwMode="auto">
          <a:xfrm>
            <a:off x="4224339" y="3035451"/>
            <a:ext cx="720725" cy="2232025"/>
            <a:chOff x="1111" y="2296"/>
            <a:chExt cx="454" cy="1406"/>
          </a:xfrm>
        </p:grpSpPr>
        <p:sp>
          <p:nvSpPr>
            <p:cNvPr id="5134" name="Rectangle 4"/>
            <p:cNvSpPr>
              <a:spLocks noChangeArrowheads="1"/>
            </p:cNvSpPr>
            <p:nvPr/>
          </p:nvSpPr>
          <p:spPr bwMode="auto">
            <a:xfrm>
              <a:off x="1111" y="2387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135" name="Rectangle 5"/>
            <p:cNvSpPr>
              <a:spLocks noChangeArrowheads="1"/>
            </p:cNvSpPr>
            <p:nvPr/>
          </p:nvSpPr>
          <p:spPr bwMode="auto">
            <a:xfrm>
              <a:off x="1247" y="2296"/>
              <a:ext cx="182" cy="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136" name="Rectangle 6"/>
            <p:cNvSpPr>
              <a:spLocks noChangeArrowheads="1"/>
            </p:cNvSpPr>
            <p:nvPr/>
          </p:nvSpPr>
          <p:spPr bwMode="auto">
            <a:xfrm>
              <a:off x="1156" y="3657"/>
              <a:ext cx="363" cy="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5137" name="Rectangle 7" descr="Dark vertical"/>
            <p:cNvSpPr>
              <a:spLocks noChangeArrowheads="1"/>
            </p:cNvSpPr>
            <p:nvPr/>
          </p:nvSpPr>
          <p:spPr bwMode="auto">
            <a:xfrm>
              <a:off x="1111" y="2704"/>
              <a:ext cx="454" cy="953"/>
            </a:xfrm>
            <a:prstGeom prst="rect">
              <a:avLst/>
            </a:prstGeom>
            <a:pattFill prst="dkVert">
              <a:fgClr>
                <a:srgbClr val="333333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sp>
        <p:nvSpPr>
          <p:cNvPr id="5125" name="Oval 9"/>
          <p:cNvSpPr>
            <a:spLocks noChangeArrowheads="1"/>
          </p:cNvSpPr>
          <p:nvPr/>
        </p:nvSpPr>
        <p:spPr bwMode="auto">
          <a:xfrm>
            <a:off x="6600826" y="3611712"/>
            <a:ext cx="1439863" cy="13668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7115638" y="361171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000" b="1"/>
              <a:t>0</a:t>
            </a:r>
            <a:endParaRPr lang="en-US" altLang="en-US" sz="2000" b="1"/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7608888" y="411495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2000" b="1" dirty="0">
                <a:solidFill>
                  <a:srgbClr val="FF0000"/>
                </a:solidFill>
              </a:rPr>
              <a:t>+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6613017" y="410225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/>
              <a:t>– </a:t>
            </a:r>
            <a:endParaRPr lang="en-US" altLang="en-US" sz="2000" b="1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 flipV="1">
            <a:off x="7331538" y="3928109"/>
            <a:ext cx="0" cy="402741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30" name="Oval 16"/>
          <p:cNvSpPr>
            <a:spLocks noChangeArrowheads="1"/>
          </p:cNvSpPr>
          <p:nvPr/>
        </p:nvSpPr>
        <p:spPr bwMode="auto">
          <a:xfrm>
            <a:off x="7256146" y="4259413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131" name="Line 17"/>
          <p:cNvSpPr>
            <a:spLocks noChangeShapeType="1"/>
          </p:cNvSpPr>
          <p:nvPr/>
        </p:nvSpPr>
        <p:spPr bwMode="auto">
          <a:xfrm>
            <a:off x="6743701" y="469121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32" name="Oval 18"/>
          <p:cNvSpPr>
            <a:spLocks noChangeArrowheads="1"/>
          </p:cNvSpPr>
          <p:nvPr/>
        </p:nvSpPr>
        <p:spPr bwMode="auto">
          <a:xfrm>
            <a:off x="7032626" y="4762650"/>
            <a:ext cx="142875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133" name="Oval 19"/>
          <p:cNvSpPr>
            <a:spLocks noChangeArrowheads="1"/>
          </p:cNvSpPr>
          <p:nvPr/>
        </p:nvSpPr>
        <p:spPr bwMode="auto">
          <a:xfrm>
            <a:off x="7464426" y="4762650"/>
            <a:ext cx="142875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7334" y="1062697"/>
            <a:ext cx="10345570" cy="167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What is meant by dc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8252981" y="2070799"/>
            <a:ext cx="2034019" cy="1328023"/>
          </a:xfrm>
          <a:prstGeom prst="wedgeRoundRectCallout">
            <a:avLst>
              <a:gd name="adj1" fmla="val -91246"/>
              <a:gd name="adj2" fmla="val 106377"/>
              <a:gd name="adj3" fmla="val 16667"/>
            </a:avLst>
          </a:prstGeom>
          <a:solidFill>
            <a:srgbClr val="FF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The voltmeter shows no voltage is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224339" y="3045834"/>
            <a:ext cx="720725" cy="2232025"/>
            <a:chOff x="1111" y="2296"/>
            <a:chExt cx="454" cy="1406"/>
          </a:xfrm>
        </p:grpSpPr>
        <p:sp>
          <p:nvSpPr>
            <p:cNvPr id="6160" name="Rectangle 5"/>
            <p:cNvSpPr>
              <a:spLocks noChangeArrowheads="1"/>
            </p:cNvSpPr>
            <p:nvPr/>
          </p:nvSpPr>
          <p:spPr bwMode="auto">
            <a:xfrm>
              <a:off x="1111" y="2387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6161" name="Rectangle 6"/>
            <p:cNvSpPr>
              <a:spLocks noChangeArrowheads="1"/>
            </p:cNvSpPr>
            <p:nvPr/>
          </p:nvSpPr>
          <p:spPr bwMode="auto">
            <a:xfrm>
              <a:off x="1247" y="2296"/>
              <a:ext cx="182" cy="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6162" name="Rectangle 7"/>
            <p:cNvSpPr>
              <a:spLocks noChangeArrowheads="1"/>
            </p:cNvSpPr>
            <p:nvPr/>
          </p:nvSpPr>
          <p:spPr bwMode="auto">
            <a:xfrm>
              <a:off x="1156" y="3657"/>
              <a:ext cx="363" cy="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6163" name="Rectangle 8" descr="Dark vertical"/>
            <p:cNvSpPr>
              <a:spLocks noChangeArrowheads="1"/>
            </p:cNvSpPr>
            <p:nvPr/>
          </p:nvSpPr>
          <p:spPr bwMode="auto">
            <a:xfrm>
              <a:off x="1111" y="2704"/>
              <a:ext cx="454" cy="953"/>
            </a:xfrm>
            <a:prstGeom prst="rect">
              <a:avLst/>
            </a:prstGeom>
            <a:pattFill prst="dkVert">
              <a:fgClr>
                <a:srgbClr val="333333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SG" altLang="en-US"/>
            </a:p>
          </p:txBody>
        </p:sp>
      </p:grpSp>
      <p:sp>
        <p:nvSpPr>
          <p:cNvPr id="6149" name="Oval 9"/>
          <p:cNvSpPr>
            <a:spLocks noChangeArrowheads="1"/>
          </p:cNvSpPr>
          <p:nvPr/>
        </p:nvSpPr>
        <p:spPr bwMode="auto">
          <a:xfrm>
            <a:off x="6600826" y="3622095"/>
            <a:ext cx="1439863" cy="13668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7104063" y="3622096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000" b="1"/>
              <a:t>0</a:t>
            </a:r>
            <a:endParaRPr lang="en-US" altLang="en-US" sz="2000" b="1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7608888" y="413485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2000" b="1" dirty="0">
                <a:solidFill>
                  <a:srgbClr val="FF0000"/>
                </a:solidFill>
              </a:rPr>
              <a:t>+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6619113" y="4125334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/>
              <a:t>– </a:t>
            </a:r>
            <a:endParaRPr lang="en-US" altLang="en-US" sz="2000" b="1" dirty="0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 flipV="1">
            <a:off x="7319962" y="4341233"/>
            <a:ext cx="442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4" name="Oval 14"/>
          <p:cNvSpPr>
            <a:spLocks noChangeArrowheads="1"/>
          </p:cNvSpPr>
          <p:nvPr/>
        </p:nvSpPr>
        <p:spPr bwMode="auto">
          <a:xfrm>
            <a:off x="7248526" y="4269796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55" name="Line 15"/>
          <p:cNvSpPr>
            <a:spLocks noChangeShapeType="1"/>
          </p:cNvSpPr>
          <p:nvPr/>
        </p:nvSpPr>
        <p:spPr bwMode="auto">
          <a:xfrm>
            <a:off x="6743701" y="470159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7032626" y="4773033"/>
            <a:ext cx="142875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57" name="Oval 17"/>
          <p:cNvSpPr>
            <a:spLocks noChangeArrowheads="1"/>
          </p:cNvSpPr>
          <p:nvPr/>
        </p:nvSpPr>
        <p:spPr bwMode="auto">
          <a:xfrm>
            <a:off x="7464426" y="4773033"/>
            <a:ext cx="142875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58" name="Freeform 18"/>
          <p:cNvSpPr>
            <a:spLocks/>
          </p:cNvSpPr>
          <p:nvPr/>
        </p:nvSpPr>
        <p:spPr bwMode="auto">
          <a:xfrm>
            <a:off x="4583113" y="2385434"/>
            <a:ext cx="4310062" cy="2916237"/>
          </a:xfrm>
          <a:custGeom>
            <a:avLst/>
            <a:gdLst>
              <a:gd name="T0" fmla="*/ 2952750 w 2715"/>
              <a:gd name="T1" fmla="*/ 2460625 h 1837"/>
              <a:gd name="T2" fmla="*/ 3384550 w 2715"/>
              <a:gd name="T3" fmla="*/ 2892425 h 1837"/>
              <a:gd name="T4" fmla="*/ 4176712 w 2715"/>
              <a:gd name="T5" fmla="*/ 2316162 h 1837"/>
              <a:gd name="T6" fmla="*/ 4033837 w 2715"/>
              <a:gd name="T7" fmla="*/ 947737 h 1837"/>
              <a:gd name="T8" fmla="*/ 2520950 w 2715"/>
              <a:gd name="T9" fmla="*/ 155575 h 1837"/>
              <a:gd name="T10" fmla="*/ 504825 w 2715"/>
              <a:gd name="T11" fmla="*/ 84137 h 1837"/>
              <a:gd name="T12" fmla="*/ 0 w 2715"/>
              <a:gd name="T13" fmla="*/ 660400 h 18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15" h="1837">
                <a:moveTo>
                  <a:pt x="1860" y="1550"/>
                </a:moveTo>
                <a:cubicBezTo>
                  <a:pt x="1932" y="1693"/>
                  <a:pt x="2004" y="1837"/>
                  <a:pt x="2132" y="1822"/>
                </a:cubicBezTo>
                <a:cubicBezTo>
                  <a:pt x="2260" y="1807"/>
                  <a:pt x="2563" y="1663"/>
                  <a:pt x="2631" y="1459"/>
                </a:cubicBezTo>
                <a:cubicBezTo>
                  <a:pt x="2699" y="1255"/>
                  <a:pt x="2715" y="824"/>
                  <a:pt x="2541" y="597"/>
                </a:cubicBezTo>
                <a:cubicBezTo>
                  <a:pt x="2367" y="370"/>
                  <a:pt x="1959" y="189"/>
                  <a:pt x="1588" y="98"/>
                </a:cubicBezTo>
                <a:cubicBezTo>
                  <a:pt x="1217" y="7"/>
                  <a:pt x="583" y="0"/>
                  <a:pt x="318" y="53"/>
                </a:cubicBezTo>
                <a:cubicBezTo>
                  <a:pt x="53" y="106"/>
                  <a:pt x="26" y="261"/>
                  <a:pt x="0" y="4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9" name="Freeform 19"/>
          <p:cNvSpPr>
            <a:spLocks/>
          </p:cNvSpPr>
          <p:nvPr/>
        </p:nvSpPr>
        <p:spPr bwMode="auto">
          <a:xfrm>
            <a:off x="4583113" y="4846058"/>
            <a:ext cx="2520950" cy="755650"/>
          </a:xfrm>
          <a:custGeom>
            <a:avLst/>
            <a:gdLst>
              <a:gd name="T0" fmla="*/ 0 w 1588"/>
              <a:gd name="T1" fmla="*/ 431800 h 476"/>
              <a:gd name="T2" fmla="*/ 217488 w 1588"/>
              <a:gd name="T3" fmla="*/ 647700 h 476"/>
              <a:gd name="T4" fmla="*/ 1081088 w 1588"/>
              <a:gd name="T5" fmla="*/ 647700 h 476"/>
              <a:gd name="T6" fmla="*/ 2520950 w 1588"/>
              <a:gd name="T7" fmla="*/ 0 h 4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8" h="476">
                <a:moveTo>
                  <a:pt x="0" y="272"/>
                </a:moveTo>
                <a:cubicBezTo>
                  <a:pt x="12" y="328"/>
                  <a:pt x="24" y="385"/>
                  <a:pt x="137" y="408"/>
                </a:cubicBezTo>
                <a:cubicBezTo>
                  <a:pt x="250" y="431"/>
                  <a:pt x="439" y="476"/>
                  <a:pt x="681" y="408"/>
                </a:cubicBezTo>
                <a:cubicBezTo>
                  <a:pt x="923" y="340"/>
                  <a:pt x="1255" y="170"/>
                  <a:pt x="158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77334" y="1062697"/>
            <a:ext cx="10345570" cy="167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What is meant by 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480801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meant by ac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electrical and electronic engineering, the term “alternating current” (or ac) refers to a condition where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voltage across each component of a circuit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(or alternates)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polarity </a:t>
            </a:r>
            <a:r>
              <a:rPr lang="en-US" alt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repetitively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and/or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direction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(or alternates)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repetitively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S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7"/>
            <a:ext cx="10345570" cy="350930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meant by ac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Examples of some common ac waveforms: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Sinusoidal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Triangular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Square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Saw-tooth 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93229" y="2104874"/>
            <a:ext cx="3349050" cy="4135349"/>
            <a:chOff x="6659587" y="2392191"/>
            <a:chExt cx="3349050" cy="41353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587" y="2392191"/>
              <a:ext cx="3349050" cy="4135349"/>
            </a:xfrm>
            <a:prstGeom prst="rect">
              <a:avLst/>
            </a:prstGeom>
            <a:effectLst>
              <a:glow rad="292100">
                <a:schemeClr val="accent1">
                  <a:lumMod val="40000"/>
                  <a:lumOff val="60000"/>
                </a:schemeClr>
              </a:glow>
              <a:softEdge rad="88900"/>
            </a:effectLst>
          </p:spPr>
        </p:pic>
        <p:grpSp>
          <p:nvGrpSpPr>
            <p:cNvPr id="16" name="Group 15"/>
            <p:cNvGrpSpPr/>
            <p:nvPr/>
          </p:nvGrpSpPr>
          <p:grpSpPr>
            <a:xfrm>
              <a:off x="6736950" y="2931091"/>
              <a:ext cx="3183664" cy="3045912"/>
              <a:chOff x="6736950" y="2931091"/>
              <a:chExt cx="3183664" cy="304591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6736950" y="2931091"/>
                <a:ext cx="3183664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36950" y="3947787"/>
                <a:ext cx="3183664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736950" y="4962395"/>
                <a:ext cx="3183664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736950" y="5977003"/>
                <a:ext cx="3183664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Arrow Connector 6"/>
          <p:cNvCxnSpPr/>
          <p:nvPr/>
        </p:nvCxnSpPr>
        <p:spPr>
          <a:xfrm>
            <a:off x="3342241" y="2063176"/>
            <a:ext cx="2601359" cy="4216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42241" y="2601983"/>
            <a:ext cx="2674095" cy="8753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05262" y="3080777"/>
            <a:ext cx="3183811" cy="11600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8445" y="3721988"/>
            <a:ext cx="2902906" cy="18504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9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7"/>
            <a:ext cx="10345570" cy="236943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The electricity that we get from an electrical socket on the wall is alternating current (ac).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59" y="2007304"/>
            <a:ext cx="3018286" cy="2959104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8" name="Group 7"/>
          <p:cNvGrpSpPr/>
          <p:nvPr/>
        </p:nvGrpSpPr>
        <p:grpSpPr>
          <a:xfrm>
            <a:off x="7889971" y="2681560"/>
            <a:ext cx="1788383" cy="2125066"/>
            <a:chOff x="8159210" y="3433400"/>
            <a:chExt cx="1788383" cy="2125066"/>
          </a:xfrm>
        </p:grpSpPr>
        <p:sp>
          <p:nvSpPr>
            <p:cNvPr id="5" name="TextBox 4"/>
            <p:cNvSpPr txBox="1"/>
            <p:nvPr/>
          </p:nvSpPr>
          <p:spPr>
            <a:xfrm>
              <a:off x="8660548" y="3433400"/>
              <a:ext cx="92692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  <a:p>
              <a:pPr algn="ctr"/>
              <a:r>
                <a:rPr lang="en-US" sz="1600" dirty="0"/>
                <a:t>(Earth)</a:t>
              </a:r>
              <a:endParaRPr lang="en-SG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83089" y="4942913"/>
              <a:ext cx="964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(Live)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59210" y="4936817"/>
              <a:ext cx="120249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sz="1600" dirty="0"/>
                <a:t>(Neutral)</a:t>
              </a:r>
              <a:endParaRPr lang="en-SG" sz="16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5177"/>
            <a:ext cx="10345570" cy="1647759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Generating ac voltage and current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Imagine that there is a battery behind the socket connected across L and N terminals (holes).</a:t>
            </a:r>
            <a:endParaRPr lang="en-S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140456" y="3029521"/>
            <a:ext cx="2089150" cy="2087563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077081" y="3605784"/>
            <a:ext cx="144463" cy="287337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6716719" y="4469384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7364419" y="4253484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8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3979869" y="2480310"/>
            <a:ext cx="2058987" cy="1579498"/>
          </a:xfrm>
          <a:custGeom>
            <a:avLst/>
            <a:gdLst>
              <a:gd name="T0" fmla="*/ 0 w 1297"/>
              <a:gd name="T1" fmla="*/ 384175 h 1072"/>
              <a:gd name="T2" fmla="*/ 647700 w 1297"/>
              <a:gd name="T3" fmla="*/ 168275 h 1072"/>
              <a:gd name="T4" fmla="*/ 1728787 w 1297"/>
              <a:gd name="T5" fmla="*/ 1392238 h 1072"/>
              <a:gd name="T6" fmla="*/ 2058987 w 1297"/>
              <a:gd name="T7" fmla="*/ 1701800 h 10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" h="1072">
                <a:moveTo>
                  <a:pt x="0" y="242"/>
                </a:moveTo>
                <a:cubicBezTo>
                  <a:pt x="113" y="121"/>
                  <a:pt x="227" y="0"/>
                  <a:pt x="408" y="106"/>
                </a:cubicBezTo>
                <a:cubicBezTo>
                  <a:pt x="589" y="212"/>
                  <a:pt x="941" y="716"/>
                  <a:pt x="1089" y="877"/>
                </a:cubicBezTo>
                <a:cubicBezTo>
                  <a:pt x="1237" y="1038"/>
                  <a:pt x="1259" y="1042"/>
                  <a:pt x="1297" y="10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3979869" y="4774184"/>
            <a:ext cx="2097087" cy="522287"/>
          </a:xfrm>
          <a:custGeom>
            <a:avLst/>
            <a:gdLst>
              <a:gd name="T0" fmla="*/ 0 w 1321"/>
              <a:gd name="T1" fmla="*/ 200025 h 329"/>
              <a:gd name="T2" fmla="*/ 504825 w 1321"/>
              <a:gd name="T3" fmla="*/ 488950 h 329"/>
              <a:gd name="T4" fmla="*/ 2097087 w 1321"/>
              <a:gd name="T5" fmla="*/ 0 h 3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1" h="329">
                <a:moveTo>
                  <a:pt x="0" y="126"/>
                </a:moveTo>
                <a:cubicBezTo>
                  <a:pt x="49" y="227"/>
                  <a:pt x="98" y="329"/>
                  <a:pt x="318" y="308"/>
                </a:cubicBezTo>
                <a:cubicBezTo>
                  <a:pt x="538" y="287"/>
                  <a:pt x="929" y="143"/>
                  <a:pt x="132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2031" y="4061396"/>
            <a:ext cx="1368425" cy="288925"/>
          </a:xfrm>
          <a:custGeom>
            <a:avLst/>
            <a:gdLst>
              <a:gd name="T0" fmla="*/ 0 w 862"/>
              <a:gd name="T1" fmla="*/ 0 h 182"/>
              <a:gd name="T2" fmla="*/ 649288 w 862"/>
              <a:gd name="T3" fmla="*/ 217488 h 182"/>
              <a:gd name="T4" fmla="*/ 1368425 w 862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182">
                <a:moveTo>
                  <a:pt x="0" y="0"/>
                </a:moveTo>
                <a:cubicBezTo>
                  <a:pt x="132" y="53"/>
                  <a:pt x="265" y="107"/>
                  <a:pt x="409" y="137"/>
                </a:cubicBezTo>
                <a:cubicBezTo>
                  <a:pt x="553" y="167"/>
                  <a:pt x="707" y="174"/>
                  <a:pt x="862" y="182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6081719" y="4524946"/>
            <a:ext cx="688975" cy="247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3568009" y="2655704"/>
            <a:ext cx="772222" cy="2529224"/>
            <a:chOff x="3568009" y="2655704"/>
            <a:chExt cx="772222" cy="2529224"/>
          </a:xfrm>
        </p:grpSpPr>
        <p:grpSp>
          <p:nvGrpSpPr>
            <p:cNvPr id="21" name="Group 3"/>
            <p:cNvGrpSpPr>
              <a:grpSpLocks/>
            </p:cNvGrpSpPr>
            <p:nvPr/>
          </p:nvGrpSpPr>
          <p:grpSpPr bwMode="auto">
            <a:xfrm rot="10800000" flipV="1">
              <a:off x="3619506" y="2832706"/>
              <a:ext cx="720725" cy="2232025"/>
              <a:chOff x="1111" y="2296"/>
              <a:chExt cx="454" cy="1406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454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247" y="2296"/>
                <a:ext cx="182" cy="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156" y="3657"/>
                <a:ext cx="363" cy="4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  <p:sp>
            <p:nvSpPr>
              <p:cNvPr id="33" name="Rectangle 7" descr="Dark vertical"/>
              <p:cNvSpPr>
                <a:spLocks noChangeArrowheads="1"/>
              </p:cNvSpPr>
              <p:nvPr/>
            </p:nvSpPr>
            <p:spPr bwMode="auto">
              <a:xfrm>
                <a:off x="1111" y="2704"/>
                <a:ext cx="454" cy="953"/>
              </a:xfrm>
              <a:prstGeom prst="rect">
                <a:avLst/>
              </a:prstGeom>
              <a:pattFill prst="dkVert">
                <a:fgClr>
                  <a:srgbClr val="333333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SG" altLang="en-US"/>
              </a:p>
            </p:txBody>
          </p:sp>
        </p:grpSp>
        <p:sp>
          <p:nvSpPr>
            <p:cNvPr id="18" name="Plus 17"/>
            <p:cNvSpPr>
              <a:spLocks noChangeAspect="1"/>
            </p:cNvSpPr>
            <p:nvPr/>
          </p:nvSpPr>
          <p:spPr>
            <a:xfrm flipV="1">
              <a:off x="3568009" y="2655704"/>
              <a:ext cx="274038" cy="273600"/>
            </a:xfrm>
            <a:prstGeom prst="mathPlus">
              <a:avLst>
                <a:gd name="adj1" fmla="val 666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" name="Minus 18"/>
            <p:cNvSpPr/>
            <p:nvPr/>
          </p:nvSpPr>
          <p:spPr>
            <a:xfrm flipV="1">
              <a:off x="3568854" y="5104892"/>
              <a:ext cx="272348" cy="80036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4461</TotalTime>
  <Words>1223</Words>
  <Application>Microsoft Office PowerPoint</Application>
  <PresentationFormat>Widescreen</PresentationFormat>
  <Paragraphs>223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Verdana</vt:lpstr>
      <vt:lpstr>Wingdings</vt:lpstr>
      <vt:lpstr>Wingdings 3</vt:lpstr>
      <vt:lpstr>Facet</vt:lpstr>
      <vt:lpstr>Unit 10  AC Voltage and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637</cp:revision>
  <dcterms:created xsi:type="dcterms:W3CDTF">2014-11-11T08:59:17Z</dcterms:created>
  <dcterms:modified xsi:type="dcterms:W3CDTF">2019-04-27T13:45:57Z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B7D62C78-0A61-4F37-BD47-45E3B94024C1</vt:lpwstr>
  </property>
  <property fmtid="{D5CDD505-2E9C-101B-9397-08002B2CF9AE}" pid="3" name="ArticulatePath">
    <vt:lpwstr>PPt for Video - Unit 10  Part A (Generate AC) V2.0</vt:lpwstr>
  </property>
</Properties>
</file>