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8" r:id="rId3"/>
    <p:sldId id="299" r:id="rId4"/>
    <p:sldId id="312" r:id="rId5"/>
    <p:sldId id="313" r:id="rId6"/>
    <p:sldId id="317" r:id="rId7"/>
    <p:sldId id="281" r:id="rId8"/>
    <p:sldId id="337" r:id="rId9"/>
    <p:sldId id="315" r:id="rId10"/>
    <p:sldId id="338" r:id="rId11"/>
    <p:sldId id="319" r:id="rId12"/>
    <p:sldId id="325" r:id="rId13"/>
    <p:sldId id="342" r:id="rId14"/>
    <p:sldId id="326" r:id="rId15"/>
    <p:sldId id="328" r:id="rId16"/>
    <p:sldId id="340" r:id="rId17"/>
    <p:sldId id="329" r:id="rId18"/>
    <p:sldId id="331" r:id="rId19"/>
    <p:sldId id="320" r:id="rId20"/>
    <p:sldId id="346" r:id="rId21"/>
    <p:sldId id="345" r:id="rId22"/>
    <p:sldId id="334" r:id="rId23"/>
    <p:sldId id="323" r:id="rId24"/>
    <p:sldId id="321" r:id="rId25"/>
    <p:sldId id="324" r:id="rId26"/>
    <p:sldId id="322" r:id="rId27"/>
    <p:sldId id="335" r:id="rId28"/>
    <p:sldId id="336" r:id="rId29"/>
    <p:sldId id="271" r:id="rId30"/>
    <p:sldId id="272" r:id="rId31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orient="horz" pos="981" userDrawn="1">
          <p15:clr>
            <a:srgbClr val="A4A3A4"/>
          </p15:clr>
        </p15:guide>
        <p15:guide id="5" pos="1368" userDrawn="1">
          <p15:clr>
            <a:srgbClr val="A4A3A4"/>
          </p15:clr>
        </p15:guide>
        <p15:guide id="9" pos="6720" userDrawn="1">
          <p15:clr>
            <a:srgbClr val="A4A3A4"/>
          </p15:clr>
        </p15:guide>
        <p15:guide id="10" orient="horz" pos="1911" userDrawn="1">
          <p15:clr>
            <a:srgbClr val="A4A3A4"/>
          </p15:clr>
        </p15:guide>
        <p15:guide id="11" orient="horz" pos="2750" userDrawn="1">
          <p15:clr>
            <a:srgbClr val="A4A3A4"/>
          </p15:clr>
        </p15:guide>
        <p15:guide id="14" pos="778" userDrawn="1">
          <p15:clr>
            <a:srgbClr val="A4A3A4"/>
          </p15:clr>
        </p15:guide>
        <p15:guide id="16" orient="horz" pos="2069" userDrawn="1">
          <p15:clr>
            <a:srgbClr val="A4A3A4"/>
          </p15:clr>
        </p15:guide>
        <p15:guide id="17" orient="horz" pos="12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43FF"/>
    <a:srgbClr val="3333FF"/>
    <a:srgbClr val="FFFF00"/>
    <a:srgbClr val="FFFFCC"/>
    <a:srgbClr val="0000FF"/>
    <a:srgbClr val="9933FF"/>
    <a:srgbClr val="FFFF66"/>
    <a:srgbClr val="CC6600"/>
    <a:srgbClr val="66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31" autoAdjust="0"/>
    <p:restoredTop sz="94034" autoAdjust="0"/>
  </p:normalViewPr>
  <p:slideViewPr>
    <p:cSldViewPr snapToGrid="0">
      <p:cViewPr varScale="1">
        <p:scale>
          <a:sx n="75" d="100"/>
          <a:sy n="75" d="100"/>
        </p:scale>
        <p:origin x="576" y="48"/>
      </p:cViewPr>
      <p:guideLst>
        <p:guide orient="horz" pos="640"/>
        <p:guide orient="horz" pos="981"/>
        <p:guide pos="1368"/>
        <p:guide pos="6720"/>
        <p:guide orient="horz" pos="1911"/>
        <p:guide orient="horz" pos="2750"/>
        <p:guide pos="778"/>
        <p:guide orient="horz" pos="2069"/>
        <p:guide orient="horz" pos="12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8068A-8128-48F8-AAE2-CBEAEB0BF509}" type="datetimeFigureOut">
              <a:rPr lang="en-SG" smtClean="0"/>
              <a:t>27/4/2019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71C67-AD0A-428B-AC8A-665E153F6E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834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BB2F0-25D7-4A2F-B369-E3D6E1DBDD4A}" type="datetimeFigureOut">
              <a:rPr lang="en-SG" smtClean="0"/>
              <a:t>27/4/2019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1F09E-6CD3-4438-8238-643ED91366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02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4565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7898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0255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0866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3763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4327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339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8808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4626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8178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8053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26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03597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0396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9934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23184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72763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16921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53781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02629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73467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5131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1646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352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5321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4032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5529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5172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4779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65B5-393E-47EE-94F5-3E9773CEC843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Descriptions of an AC Waveform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0800" y="6314400"/>
            <a:ext cx="683339" cy="36512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3790-6F5F-48B3-91E8-230A98B3DB58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Descriptions of an AC Waveform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92C99-F4D1-41E6-9A89-F1FED8107A46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Descriptions of an AC Waveform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6548-9C35-485C-A9D3-E1AD0041FAE1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Descriptions of an AC Waveform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95D4-62F9-4784-8D7F-4DD6F759AFC5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Descriptions of an AC Waveform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9861-6BF3-4936-A428-4B0C89BC2346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Descriptions of an AC Waveform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99B7-83D8-45B0-BFE5-A1E76B74058F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Descriptions of an AC Waveform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60C3-2FD0-498A-A62D-60BDCC7A1EFD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Descriptions of an AC Waveform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5B61-3706-49C3-8D56-3ED74A04AC96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Descriptions of an AC Waveform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913A-D1B6-4FC0-BA4E-FC975EA7359E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Descriptions of an AC Waveform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6BED-2AF1-4D11-A678-214211D5A6DC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Descriptions of an AC Waveform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E721-0D06-4871-B32B-C5B96658B8EB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Descriptions of an AC Waveform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25BF-FD78-4D0A-B137-D56DDFE35A18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Descriptions of an AC Waveform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B423-290E-4131-9BB6-4FAB81DA033B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Descriptions of an AC Waveform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3F5-F416-4327-9E18-A0CFE46143AC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Descriptions of an AC Waveform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Descriptions of an AC Waveform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A94B-72D9-4655-BD76-66D33F92E1DD}" type="datetime1">
              <a:rPr lang="en-US" smtClean="0"/>
              <a:t>4/27/2019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94CE1-1CC3-4800-B30A-54A135C87CF6}" type="datetime1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SG" smtClean="0"/>
              <a:t>Descriptions of an AC Waveform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0800" y="631440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jpg"/><Relationship Id="rId4" Type="http://schemas.openxmlformats.org/officeDocument/2006/relationships/image" Target="../media/image1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2.jpg"/><Relationship Id="rId4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1.png"/><Relationship Id="rId5" Type="http://schemas.openxmlformats.org/officeDocument/2006/relationships/image" Target="../media/image560.png"/><Relationship Id="rId4" Type="http://schemas.openxmlformats.org/officeDocument/2006/relationships/image" Target="../media/image58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gi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Unit </a:t>
            </a:r>
            <a:r>
              <a:rPr lang="en-SG" dirty="0" smtClean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10 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/>
            </a:r>
            <a:b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</a:br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AC Voltage and Current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Part </a:t>
            </a:r>
            <a:r>
              <a:rPr lang="en-US" sz="4400" dirty="0" smtClean="0">
                <a:solidFill>
                  <a:srgbClr val="0070C0"/>
                </a:solidFill>
              </a:rPr>
              <a:t>B</a:t>
            </a:r>
            <a:r>
              <a:rPr lang="en-US" sz="4400" smtClean="0">
                <a:solidFill>
                  <a:srgbClr val="0070C0"/>
                </a:solidFill>
              </a:rPr>
              <a:t>: Description </a:t>
            </a:r>
            <a:r>
              <a:rPr lang="en-US" sz="4400" dirty="0" smtClean="0">
                <a:solidFill>
                  <a:srgbClr val="0070C0"/>
                </a:solidFill>
              </a:rPr>
              <a:t>of an AC Waveform</a:t>
            </a:r>
            <a:endParaRPr lang="en-SG" sz="4400" dirty="0">
              <a:solidFill>
                <a:srgbClr val="0070C0"/>
              </a:solidFill>
            </a:endParaRPr>
          </a:p>
          <a:p>
            <a:endParaRPr lang="en-SG" sz="44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3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62243"/>
            <a:ext cx="10658721" cy="1585049"/>
          </a:xfrm>
        </p:spPr>
        <p:txBody>
          <a:bodyPr>
            <a:spAutoFit/>
          </a:bodyPr>
          <a:lstStyle/>
          <a:p>
            <a:r>
              <a:rPr lang="en-SG" sz="2800" dirty="0">
                <a:solidFill>
                  <a:schemeClr val="accent2"/>
                </a:solidFill>
              </a:rPr>
              <a:t>Example 2: Determine the value of: (a) peak voltage, and (b) peak-to-peak voltage of the sinusoidal waveform.</a:t>
            </a:r>
          </a:p>
          <a:p>
            <a:pPr marL="1076325" lvl="1" indent="-346075">
              <a:spcBef>
                <a:spcPts val="1800"/>
              </a:spcBef>
              <a:buNone/>
            </a:pPr>
            <a:r>
              <a:rPr lang="en-SG" sz="26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(a)</a:t>
            </a:r>
            <a:r>
              <a:rPr lang="en-SG" sz="2600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Peak voltage </a:t>
            </a:r>
            <a:r>
              <a:rPr lang="en-SG" sz="2600" i="1" dirty="0" err="1" smtClean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V</a:t>
            </a:r>
            <a:r>
              <a:rPr lang="en-SG" sz="2600" baseline="-25000" dirty="0" err="1" smtClean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SG" sz="2600" i="1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 </a:t>
            </a:r>
            <a:r>
              <a:rPr lang="en-SG" sz="2600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smtClean="0">
                <a:solidFill>
                  <a:srgbClr val="9933FF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0.5 V</a:t>
            </a:r>
            <a:r>
              <a:rPr lang="en-SG" sz="2600" u="sng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52" y="2088122"/>
            <a:ext cx="1047750" cy="104775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498" y="3963293"/>
            <a:ext cx="1702635" cy="1463530"/>
          </a:xfrm>
          <a:prstGeom prst="rect">
            <a:avLst/>
          </a:prstGeom>
        </p:spPr>
      </p:pic>
      <p:grpSp>
        <p:nvGrpSpPr>
          <p:cNvPr id="36" name="Group 4"/>
          <p:cNvGrpSpPr>
            <a:grpSpLocks noChangeAspect="1"/>
          </p:cNvGrpSpPr>
          <p:nvPr/>
        </p:nvGrpSpPr>
        <p:grpSpPr bwMode="auto">
          <a:xfrm>
            <a:off x="6522593" y="2282892"/>
            <a:ext cx="4690191" cy="2786062"/>
            <a:chOff x="2952" y="2736"/>
            <a:chExt cx="7385" cy="4387"/>
          </a:xfrm>
        </p:grpSpPr>
        <p:sp>
          <p:nvSpPr>
            <p:cNvPr id="37" name="AutoShape 5"/>
            <p:cNvSpPr>
              <a:spLocks noChangeAspect="1" noChangeArrowheads="1"/>
            </p:cNvSpPr>
            <p:nvPr/>
          </p:nvSpPr>
          <p:spPr bwMode="auto">
            <a:xfrm>
              <a:off x="3275" y="2736"/>
              <a:ext cx="6544" cy="4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SG" altLang="en-US" sz="1800"/>
            </a:p>
          </p:txBody>
        </p:sp>
        <p:sp>
          <p:nvSpPr>
            <p:cNvPr id="38" name="Line 6"/>
            <p:cNvSpPr>
              <a:spLocks noChangeShapeType="1"/>
            </p:cNvSpPr>
            <p:nvPr/>
          </p:nvSpPr>
          <p:spPr bwMode="auto">
            <a:xfrm>
              <a:off x="4085" y="5251"/>
              <a:ext cx="5939" cy="0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" name="Line 7"/>
            <p:cNvSpPr>
              <a:spLocks noChangeShapeType="1"/>
            </p:cNvSpPr>
            <p:nvPr/>
          </p:nvSpPr>
          <p:spPr bwMode="auto">
            <a:xfrm flipV="1">
              <a:off x="4085" y="3292"/>
              <a:ext cx="0" cy="3826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" name="Rectangle 8"/>
            <p:cNvSpPr>
              <a:spLocks noChangeArrowheads="1"/>
            </p:cNvSpPr>
            <p:nvPr/>
          </p:nvSpPr>
          <p:spPr bwMode="auto">
            <a:xfrm>
              <a:off x="3606" y="5041"/>
              <a:ext cx="379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ts val="95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汉鼎简中楷" charset="-122"/>
                </a:rPr>
                <a:t>0</a:t>
              </a:r>
              <a:endParaRPr lang="en-US" altLang="en-US" sz="1800" dirty="0"/>
            </a:p>
          </p:txBody>
        </p:sp>
        <p:sp>
          <p:nvSpPr>
            <p:cNvPr id="41" name="Rectangle 9"/>
            <p:cNvSpPr>
              <a:spLocks noChangeArrowheads="1"/>
            </p:cNvSpPr>
            <p:nvPr/>
          </p:nvSpPr>
          <p:spPr bwMode="auto">
            <a:xfrm>
              <a:off x="9023" y="5367"/>
              <a:ext cx="1314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ts val="950"/>
                </a:spcBef>
                <a:buClrTx/>
                <a:buSzTx/>
                <a:buFontTx/>
                <a:buNone/>
              </a:pPr>
              <a:r>
                <a:rPr lang="en-US" altLang="zh-CN" sz="1800" i="1" dirty="0">
                  <a:solidFill>
                    <a:srgbClr val="C00000"/>
                  </a:solidFill>
                  <a:latin typeface="Cambria" panose="02040503050406030204" pitchFamily="18" charset="0"/>
                  <a:ea typeface="汉鼎简中楷" charset="-122"/>
                </a:rPr>
                <a:t>t </a:t>
              </a:r>
              <a:r>
                <a:rPr lang="en-US" altLang="zh-CN" sz="1800" dirty="0">
                  <a:solidFill>
                    <a:srgbClr val="C00000"/>
                  </a:solidFill>
                  <a:latin typeface="Cambria" panose="02040503050406030204" pitchFamily="18" charset="0"/>
                  <a:ea typeface="汉鼎简中楷" charset="-122"/>
                </a:rPr>
                <a:t> (</a:t>
              </a:r>
              <a:r>
                <a:rPr lang="en-US" altLang="zh-CN" sz="1800" dirty="0" err="1">
                  <a:solidFill>
                    <a:srgbClr val="C00000"/>
                  </a:solidFill>
                  <a:latin typeface="Cambria" panose="02040503050406030204" pitchFamily="18" charset="0"/>
                  <a:ea typeface="汉鼎简中楷" charset="-122"/>
                </a:rPr>
                <a:t>ms</a:t>
              </a:r>
              <a:r>
                <a:rPr lang="en-US" altLang="zh-CN" sz="1800" dirty="0">
                  <a:solidFill>
                    <a:srgbClr val="C00000"/>
                  </a:solidFill>
                  <a:latin typeface="Cambria" panose="02040503050406030204" pitchFamily="18" charset="0"/>
                  <a:ea typeface="汉鼎简中楷" charset="-122"/>
                </a:rPr>
                <a:t>)</a:t>
              </a:r>
              <a:endParaRPr lang="en-US" altLang="en-US" sz="1800" dirty="0">
                <a:solidFill>
                  <a:srgbClr val="C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2" name="Group 10"/>
            <p:cNvGrpSpPr>
              <a:grpSpLocks/>
            </p:cNvGrpSpPr>
            <p:nvPr/>
          </p:nvGrpSpPr>
          <p:grpSpPr bwMode="auto">
            <a:xfrm>
              <a:off x="4085" y="3830"/>
              <a:ext cx="4703" cy="2821"/>
              <a:chOff x="692" y="955"/>
              <a:chExt cx="3919" cy="2351"/>
            </a:xfrm>
          </p:grpSpPr>
          <p:sp>
            <p:nvSpPr>
              <p:cNvPr id="53" name="Freeform 11"/>
              <p:cNvSpPr>
                <a:spLocks/>
              </p:cNvSpPr>
              <p:nvPr/>
            </p:nvSpPr>
            <p:spPr bwMode="auto">
              <a:xfrm>
                <a:off x="692" y="955"/>
                <a:ext cx="1507" cy="2351"/>
              </a:xfrm>
              <a:custGeom>
                <a:avLst/>
                <a:gdLst>
                  <a:gd name="T0" fmla="*/ 17 w 1507"/>
                  <a:gd name="T1" fmla="*/ 1096 h 2351"/>
                  <a:gd name="T2" fmla="*/ 35 w 1507"/>
                  <a:gd name="T3" fmla="*/ 972 h 2351"/>
                  <a:gd name="T4" fmla="*/ 71 w 1507"/>
                  <a:gd name="T5" fmla="*/ 901 h 2351"/>
                  <a:gd name="T6" fmla="*/ 88 w 1507"/>
                  <a:gd name="T7" fmla="*/ 778 h 2351"/>
                  <a:gd name="T8" fmla="*/ 124 w 1507"/>
                  <a:gd name="T9" fmla="*/ 707 h 2351"/>
                  <a:gd name="T10" fmla="*/ 141 w 1507"/>
                  <a:gd name="T11" fmla="*/ 601 h 2351"/>
                  <a:gd name="T12" fmla="*/ 177 w 1507"/>
                  <a:gd name="T13" fmla="*/ 530 h 2351"/>
                  <a:gd name="T14" fmla="*/ 195 w 1507"/>
                  <a:gd name="T15" fmla="*/ 442 h 2351"/>
                  <a:gd name="T16" fmla="*/ 230 w 1507"/>
                  <a:gd name="T17" fmla="*/ 371 h 2351"/>
                  <a:gd name="T18" fmla="*/ 266 w 1507"/>
                  <a:gd name="T19" fmla="*/ 247 h 2351"/>
                  <a:gd name="T20" fmla="*/ 337 w 1507"/>
                  <a:gd name="T21" fmla="*/ 141 h 2351"/>
                  <a:gd name="T22" fmla="*/ 390 w 1507"/>
                  <a:gd name="T23" fmla="*/ 53 h 2351"/>
                  <a:gd name="T24" fmla="*/ 425 w 1507"/>
                  <a:gd name="T25" fmla="*/ 17 h 2351"/>
                  <a:gd name="T26" fmla="*/ 478 w 1507"/>
                  <a:gd name="T27" fmla="*/ 0 h 2351"/>
                  <a:gd name="T28" fmla="*/ 532 w 1507"/>
                  <a:gd name="T29" fmla="*/ 17 h 2351"/>
                  <a:gd name="T30" fmla="*/ 585 w 1507"/>
                  <a:gd name="T31" fmla="*/ 70 h 2351"/>
                  <a:gd name="T32" fmla="*/ 638 w 1507"/>
                  <a:gd name="T33" fmla="*/ 159 h 2351"/>
                  <a:gd name="T34" fmla="*/ 709 w 1507"/>
                  <a:gd name="T35" fmla="*/ 265 h 2351"/>
                  <a:gd name="T36" fmla="*/ 727 w 1507"/>
                  <a:gd name="T37" fmla="*/ 353 h 2351"/>
                  <a:gd name="T38" fmla="*/ 762 w 1507"/>
                  <a:gd name="T39" fmla="*/ 424 h 2351"/>
                  <a:gd name="T40" fmla="*/ 780 w 1507"/>
                  <a:gd name="T41" fmla="*/ 512 h 2351"/>
                  <a:gd name="T42" fmla="*/ 815 w 1507"/>
                  <a:gd name="T43" fmla="*/ 583 h 2351"/>
                  <a:gd name="T44" fmla="*/ 833 w 1507"/>
                  <a:gd name="T45" fmla="*/ 689 h 2351"/>
                  <a:gd name="T46" fmla="*/ 869 w 1507"/>
                  <a:gd name="T47" fmla="*/ 778 h 2351"/>
                  <a:gd name="T48" fmla="*/ 886 w 1507"/>
                  <a:gd name="T49" fmla="*/ 884 h 2351"/>
                  <a:gd name="T50" fmla="*/ 922 w 1507"/>
                  <a:gd name="T51" fmla="*/ 954 h 2351"/>
                  <a:gd name="T52" fmla="*/ 939 w 1507"/>
                  <a:gd name="T53" fmla="*/ 1078 h 2351"/>
                  <a:gd name="T54" fmla="*/ 975 w 1507"/>
                  <a:gd name="T55" fmla="*/ 1167 h 2351"/>
                  <a:gd name="T56" fmla="*/ 993 w 1507"/>
                  <a:gd name="T57" fmla="*/ 1273 h 2351"/>
                  <a:gd name="T58" fmla="*/ 1028 w 1507"/>
                  <a:gd name="T59" fmla="*/ 1361 h 2351"/>
                  <a:gd name="T60" fmla="*/ 1046 w 1507"/>
                  <a:gd name="T61" fmla="*/ 1467 h 2351"/>
                  <a:gd name="T62" fmla="*/ 1081 w 1507"/>
                  <a:gd name="T63" fmla="*/ 1556 h 2351"/>
                  <a:gd name="T64" fmla="*/ 1099 w 1507"/>
                  <a:gd name="T65" fmla="*/ 1662 h 2351"/>
                  <a:gd name="T66" fmla="*/ 1135 w 1507"/>
                  <a:gd name="T67" fmla="*/ 1732 h 2351"/>
                  <a:gd name="T68" fmla="*/ 1152 w 1507"/>
                  <a:gd name="T69" fmla="*/ 1838 h 2351"/>
                  <a:gd name="T70" fmla="*/ 1188 w 1507"/>
                  <a:gd name="T71" fmla="*/ 1909 h 2351"/>
                  <a:gd name="T72" fmla="*/ 1205 w 1507"/>
                  <a:gd name="T73" fmla="*/ 1998 h 2351"/>
                  <a:gd name="T74" fmla="*/ 1276 w 1507"/>
                  <a:gd name="T75" fmla="*/ 2121 h 2351"/>
                  <a:gd name="T76" fmla="*/ 1312 w 1507"/>
                  <a:gd name="T77" fmla="*/ 2227 h 2351"/>
                  <a:gd name="T78" fmla="*/ 1365 w 1507"/>
                  <a:gd name="T79" fmla="*/ 2298 h 2351"/>
                  <a:gd name="T80" fmla="*/ 1418 w 1507"/>
                  <a:gd name="T81" fmla="*/ 2351 h 2351"/>
                  <a:gd name="T82" fmla="*/ 1471 w 1507"/>
                  <a:gd name="T83" fmla="*/ 2351 h 235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507" h="2351">
                    <a:moveTo>
                      <a:pt x="0" y="1184"/>
                    </a:moveTo>
                    <a:lnTo>
                      <a:pt x="0" y="1114"/>
                    </a:lnTo>
                    <a:lnTo>
                      <a:pt x="17" y="1096"/>
                    </a:lnTo>
                    <a:lnTo>
                      <a:pt x="17" y="1043"/>
                    </a:lnTo>
                    <a:lnTo>
                      <a:pt x="35" y="1025"/>
                    </a:lnTo>
                    <a:lnTo>
                      <a:pt x="35" y="972"/>
                    </a:lnTo>
                    <a:lnTo>
                      <a:pt x="53" y="954"/>
                    </a:lnTo>
                    <a:lnTo>
                      <a:pt x="53" y="919"/>
                    </a:lnTo>
                    <a:lnTo>
                      <a:pt x="71" y="901"/>
                    </a:lnTo>
                    <a:lnTo>
                      <a:pt x="71" y="848"/>
                    </a:lnTo>
                    <a:lnTo>
                      <a:pt x="88" y="831"/>
                    </a:lnTo>
                    <a:lnTo>
                      <a:pt x="88" y="778"/>
                    </a:lnTo>
                    <a:lnTo>
                      <a:pt x="106" y="760"/>
                    </a:lnTo>
                    <a:lnTo>
                      <a:pt x="106" y="725"/>
                    </a:lnTo>
                    <a:lnTo>
                      <a:pt x="124" y="707"/>
                    </a:lnTo>
                    <a:lnTo>
                      <a:pt x="124" y="654"/>
                    </a:lnTo>
                    <a:lnTo>
                      <a:pt x="141" y="636"/>
                    </a:lnTo>
                    <a:lnTo>
                      <a:pt x="141" y="601"/>
                    </a:lnTo>
                    <a:lnTo>
                      <a:pt x="159" y="583"/>
                    </a:lnTo>
                    <a:lnTo>
                      <a:pt x="159" y="548"/>
                    </a:lnTo>
                    <a:lnTo>
                      <a:pt x="177" y="530"/>
                    </a:lnTo>
                    <a:lnTo>
                      <a:pt x="177" y="495"/>
                    </a:lnTo>
                    <a:lnTo>
                      <a:pt x="195" y="477"/>
                    </a:lnTo>
                    <a:lnTo>
                      <a:pt x="195" y="442"/>
                    </a:lnTo>
                    <a:lnTo>
                      <a:pt x="212" y="424"/>
                    </a:lnTo>
                    <a:lnTo>
                      <a:pt x="212" y="389"/>
                    </a:lnTo>
                    <a:lnTo>
                      <a:pt x="230" y="371"/>
                    </a:lnTo>
                    <a:lnTo>
                      <a:pt x="230" y="336"/>
                    </a:lnTo>
                    <a:lnTo>
                      <a:pt x="266" y="300"/>
                    </a:lnTo>
                    <a:lnTo>
                      <a:pt x="266" y="247"/>
                    </a:lnTo>
                    <a:lnTo>
                      <a:pt x="301" y="212"/>
                    </a:lnTo>
                    <a:lnTo>
                      <a:pt x="301" y="177"/>
                    </a:lnTo>
                    <a:lnTo>
                      <a:pt x="337" y="141"/>
                    </a:lnTo>
                    <a:lnTo>
                      <a:pt x="337" y="106"/>
                    </a:lnTo>
                    <a:lnTo>
                      <a:pt x="354" y="88"/>
                    </a:lnTo>
                    <a:lnTo>
                      <a:pt x="390" y="53"/>
                    </a:lnTo>
                    <a:lnTo>
                      <a:pt x="390" y="35"/>
                    </a:lnTo>
                    <a:lnTo>
                      <a:pt x="407" y="17"/>
                    </a:lnTo>
                    <a:lnTo>
                      <a:pt x="425" y="17"/>
                    </a:lnTo>
                    <a:lnTo>
                      <a:pt x="443" y="0"/>
                    </a:lnTo>
                    <a:lnTo>
                      <a:pt x="461" y="0"/>
                    </a:lnTo>
                    <a:lnTo>
                      <a:pt x="478" y="0"/>
                    </a:lnTo>
                    <a:lnTo>
                      <a:pt x="496" y="0"/>
                    </a:lnTo>
                    <a:lnTo>
                      <a:pt x="514" y="0"/>
                    </a:lnTo>
                    <a:lnTo>
                      <a:pt x="532" y="17"/>
                    </a:lnTo>
                    <a:lnTo>
                      <a:pt x="549" y="35"/>
                    </a:lnTo>
                    <a:lnTo>
                      <a:pt x="567" y="53"/>
                    </a:lnTo>
                    <a:lnTo>
                      <a:pt x="585" y="70"/>
                    </a:lnTo>
                    <a:lnTo>
                      <a:pt x="603" y="88"/>
                    </a:lnTo>
                    <a:lnTo>
                      <a:pt x="638" y="123"/>
                    </a:lnTo>
                    <a:lnTo>
                      <a:pt x="638" y="159"/>
                    </a:lnTo>
                    <a:lnTo>
                      <a:pt x="673" y="194"/>
                    </a:lnTo>
                    <a:lnTo>
                      <a:pt x="673" y="230"/>
                    </a:lnTo>
                    <a:lnTo>
                      <a:pt x="709" y="265"/>
                    </a:lnTo>
                    <a:lnTo>
                      <a:pt x="709" y="318"/>
                    </a:lnTo>
                    <a:lnTo>
                      <a:pt x="727" y="336"/>
                    </a:lnTo>
                    <a:lnTo>
                      <a:pt x="727" y="353"/>
                    </a:lnTo>
                    <a:lnTo>
                      <a:pt x="744" y="371"/>
                    </a:lnTo>
                    <a:lnTo>
                      <a:pt x="744" y="406"/>
                    </a:lnTo>
                    <a:lnTo>
                      <a:pt x="762" y="424"/>
                    </a:lnTo>
                    <a:lnTo>
                      <a:pt x="762" y="459"/>
                    </a:lnTo>
                    <a:lnTo>
                      <a:pt x="780" y="477"/>
                    </a:lnTo>
                    <a:lnTo>
                      <a:pt x="780" y="512"/>
                    </a:lnTo>
                    <a:lnTo>
                      <a:pt x="798" y="530"/>
                    </a:lnTo>
                    <a:lnTo>
                      <a:pt x="798" y="565"/>
                    </a:lnTo>
                    <a:lnTo>
                      <a:pt x="815" y="583"/>
                    </a:lnTo>
                    <a:lnTo>
                      <a:pt x="815" y="636"/>
                    </a:lnTo>
                    <a:lnTo>
                      <a:pt x="833" y="654"/>
                    </a:lnTo>
                    <a:lnTo>
                      <a:pt x="833" y="689"/>
                    </a:lnTo>
                    <a:lnTo>
                      <a:pt x="851" y="707"/>
                    </a:lnTo>
                    <a:lnTo>
                      <a:pt x="851" y="760"/>
                    </a:lnTo>
                    <a:lnTo>
                      <a:pt x="869" y="778"/>
                    </a:lnTo>
                    <a:lnTo>
                      <a:pt x="869" y="813"/>
                    </a:lnTo>
                    <a:lnTo>
                      <a:pt x="886" y="831"/>
                    </a:lnTo>
                    <a:lnTo>
                      <a:pt x="886" y="884"/>
                    </a:lnTo>
                    <a:lnTo>
                      <a:pt x="904" y="901"/>
                    </a:lnTo>
                    <a:lnTo>
                      <a:pt x="904" y="937"/>
                    </a:lnTo>
                    <a:lnTo>
                      <a:pt x="922" y="954"/>
                    </a:lnTo>
                    <a:lnTo>
                      <a:pt x="922" y="1007"/>
                    </a:lnTo>
                    <a:lnTo>
                      <a:pt x="939" y="1025"/>
                    </a:lnTo>
                    <a:lnTo>
                      <a:pt x="939" y="1078"/>
                    </a:lnTo>
                    <a:lnTo>
                      <a:pt x="957" y="1096"/>
                    </a:lnTo>
                    <a:lnTo>
                      <a:pt x="957" y="1149"/>
                    </a:lnTo>
                    <a:lnTo>
                      <a:pt x="975" y="1167"/>
                    </a:lnTo>
                    <a:lnTo>
                      <a:pt x="975" y="1202"/>
                    </a:lnTo>
                    <a:lnTo>
                      <a:pt x="993" y="1220"/>
                    </a:lnTo>
                    <a:lnTo>
                      <a:pt x="993" y="1273"/>
                    </a:lnTo>
                    <a:lnTo>
                      <a:pt x="1010" y="1290"/>
                    </a:lnTo>
                    <a:lnTo>
                      <a:pt x="1010" y="1343"/>
                    </a:lnTo>
                    <a:lnTo>
                      <a:pt x="1028" y="1361"/>
                    </a:lnTo>
                    <a:lnTo>
                      <a:pt x="1028" y="1414"/>
                    </a:lnTo>
                    <a:lnTo>
                      <a:pt x="1046" y="1432"/>
                    </a:lnTo>
                    <a:lnTo>
                      <a:pt x="1046" y="1467"/>
                    </a:lnTo>
                    <a:lnTo>
                      <a:pt x="1064" y="1485"/>
                    </a:lnTo>
                    <a:lnTo>
                      <a:pt x="1064" y="1538"/>
                    </a:lnTo>
                    <a:lnTo>
                      <a:pt x="1081" y="1556"/>
                    </a:lnTo>
                    <a:lnTo>
                      <a:pt x="1081" y="1591"/>
                    </a:lnTo>
                    <a:lnTo>
                      <a:pt x="1099" y="1609"/>
                    </a:lnTo>
                    <a:lnTo>
                      <a:pt x="1099" y="1662"/>
                    </a:lnTo>
                    <a:lnTo>
                      <a:pt x="1117" y="1679"/>
                    </a:lnTo>
                    <a:lnTo>
                      <a:pt x="1117" y="1715"/>
                    </a:lnTo>
                    <a:lnTo>
                      <a:pt x="1135" y="1732"/>
                    </a:lnTo>
                    <a:lnTo>
                      <a:pt x="1135" y="1785"/>
                    </a:lnTo>
                    <a:lnTo>
                      <a:pt x="1152" y="1803"/>
                    </a:lnTo>
                    <a:lnTo>
                      <a:pt x="1152" y="1838"/>
                    </a:lnTo>
                    <a:lnTo>
                      <a:pt x="1170" y="1856"/>
                    </a:lnTo>
                    <a:lnTo>
                      <a:pt x="1170" y="1891"/>
                    </a:lnTo>
                    <a:lnTo>
                      <a:pt x="1188" y="1909"/>
                    </a:lnTo>
                    <a:lnTo>
                      <a:pt x="1188" y="1945"/>
                    </a:lnTo>
                    <a:lnTo>
                      <a:pt x="1205" y="1962"/>
                    </a:lnTo>
                    <a:lnTo>
                      <a:pt x="1205" y="1998"/>
                    </a:lnTo>
                    <a:lnTo>
                      <a:pt x="1241" y="2033"/>
                    </a:lnTo>
                    <a:lnTo>
                      <a:pt x="1241" y="2086"/>
                    </a:lnTo>
                    <a:lnTo>
                      <a:pt x="1276" y="2121"/>
                    </a:lnTo>
                    <a:lnTo>
                      <a:pt x="1276" y="2157"/>
                    </a:lnTo>
                    <a:lnTo>
                      <a:pt x="1312" y="2192"/>
                    </a:lnTo>
                    <a:lnTo>
                      <a:pt x="1312" y="2227"/>
                    </a:lnTo>
                    <a:lnTo>
                      <a:pt x="1347" y="2263"/>
                    </a:lnTo>
                    <a:lnTo>
                      <a:pt x="1347" y="2280"/>
                    </a:lnTo>
                    <a:lnTo>
                      <a:pt x="1365" y="2298"/>
                    </a:lnTo>
                    <a:lnTo>
                      <a:pt x="1383" y="2316"/>
                    </a:lnTo>
                    <a:lnTo>
                      <a:pt x="1401" y="2333"/>
                    </a:lnTo>
                    <a:lnTo>
                      <a:pt x="1418" y="2351"/>
                    </a:lnTo>
                    <a:lnTo>
                      <a:pt x="1436" y="2351"/>
                    </a:lnTo>
                    <a:lnTo>
                      <a:pt x="1454" y="2351"/>
                    </a:lnTo>
                    <a:lnTo>
                      <a:pt x="1471" y="2351"/>
                    </a:lnTo>
                    <a:lnTo>
                      <a:pt x="1489" y="2351"/>
                    </a:lnTo>
                    <a:lnTo>
                      <a:pt x="1507" y="2333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4" name="Freeform 12"/>
              <p:cNvSpPr>
                <a:spLocks/>
              </p:cNvSpPr>
              <p:nvPr/>
            </p:nvSpPr>
            <p:spPr bwMode="auto">
              <a:xfrm>
                <a:off x="2199" y="955"/>
                <a:ext cx="1472" cy="2333"/>
              </a:xfrm>
              <a:custGeom>
                <a:avLst/>
                <a:gdLst>
                  <a:gd name="T0" fmla="*/ 35 w 1472"/>
                  <a:gd name="T1" fmla="*/ 2316 h 2333"/>
                  <a:gd name="T2" fmla="*/ 89 w 1472"/>
                  <a:gd name="T3" fmla="*/ 2245 h 2333"/>
                  <a:gd name="T4" fmla="*/ 160 w 1472"/>
                  <a:gd name="T5" fmla="*/ 2139 h 2333"/>
                  <a:gd name="T6" fmla="*/ 177 w 1472"/>
                  <a:gd name="T7" fmla="*/ 2051 h 2333"/>
                  <a:gd name="T8" fmla="*/ 230 w 1472"/>
                  <a:gd name="T9" fmla="*/ 1945 h 2333"/>
                  <a:gd name="T10" fmla="*/ 248 w 1472"/>
                  <a:gd name="T11" fmla="*/ 1856 h 2333"/>
                  <a:gd name="T12" fmla="*/ 284 w 1472"/>
                  <a:gd name="T13" fmla="*/ 1785 h 2333"/>
                  <a:gd name="T14" fmla="*/ 301 w 1472"/>
                  <a:gd name="T15" fmla="*/ 1697 h 2333"/>
                  <a:gd name="T16" fmla="*/ 337 w 1472"/>
                  <a:gd name="T17" fmla="*/ 1609 h 2333"/>
                  <a:gd name="T18" fmla="*/ 355 w 1472"/>
                  <a:gd name="T19" fmla="*/ 1503 h 2333"/>
                  <a:gd name="T20" fmla="*/ 390 w 1472"/>
                  <a:gd name="T21" fmla="*/ 1414 h 2333"/>
                  <a:gd name="T22" fmla="*/ 408 w 1472"/>
                  <a:gd name="T23" fmla="*/ 1308 h 2333"/>
                  <a:gd name="T24" fmla="*/ 443 w 1472"/>
                  <a:gd name="T25" fmla="*/ 1220 h 2333"/>
                  <a:gd name="T26" fmla="*/ 461 w 1472"/>
                  <a:gd name="T27" fmla="*/ 1114 h 2333"/>
                  <a:gd name="T28" fmla="*/ 496 w 1472"/>
                  <a:gd name="T29" fmla="*/ 1025 h 2333"/>
                  <a:gd name="T30" fmla="*/ 514 w 1472"/>
                  <a:gd name="T31" fmla="*/ 901 h 2333"/>
                  <a:gd name="T32" fmla="*/ 550 w 1472"/>
                  <a:gd name="T33" fmla="*/ 831 h 2333"/>
                  <a:gd name="T34" fmla="*/ 567 w 1472"/>
                  <a:gd name="T35" fmla="*/ 725 h 2333"/>
                  <a:gd name="T36" fmla="*/ 603 w 1472"/>
                  <a:gd name="T37" fmla="*/ 636 h 2333"/>
                  <a:gd name="T38" fmla="*/ 621 w 1472"/>
                  <a:gd name="T39" fmla="*/ 548 h 2333"/>
                  <a:gd name="T40" fmla="*/ 656 w 1472"/>
                  <a:gd name="T41" fmla="*/ 477 h 2333"/>
                  <a:gd name="T42" fmla="*/ 674 w 1472"/>
                  <a:gd name="T43" fmla="*/ 389 h 2333"/>
                  <a:gd name="T44" fmla="*/ 709 w 1472"/>
                  <a:gd name="T45" fmla="*/ 318 h 2333"/>
                  <a:gd name="T46" fmla="*/ 745 w 1472"/>
                  <a:gd name="T47" fmla="*/ 212 h 2333"/>
                  <a:gd name="T48" fmla="*/ 816 w 1472"/>
                  <a:gd name="T49" fmla="*/ 106 h 2333"/>
                  <a:gd name="T50" fmla="*/ 851 w 1472"/>
                  <a:gd name="T51" fmla="*/ 35 h 2333"/>
                  <a:gd name="T52" fmla="*/ 904 w 1472"/>
                  <a:gd name="T53" fmla="*/ 0 h 2333"/>
                  <a:gd name="T54" fmla="*/ 958 w 1472"/>
                  <a:gd name="T55" fmla="*/ 0 h 2333"/>
                  <a:gd name="T56" fmla="*/ 1011 w 1472"/>
                  <a:gd name="T57" fmla="*/ 35 h 2333"/>
                  <a:gd name="T58" fmla="*/ 1082 w 1472"/>
                  <a:gd name="T59" fmla="*/ 106 h 2333"/>
                  <a:gd name="T60" fmla="*/ 1117 w 1472"/>
                  <a:gd name="T61" fmla="*/ 194 h 2333"/>
                  <a:gd name="T62" fmla="*/ 1170 w 1472"/>
                  <a:gd name="T63" fmla="*/ 283 h 2333"/>
                  <a:gd name="T64" fmla="*/ 1188 w 1472"/>
                  <a:gd name="T65" fmla="*/ 371 h 2333"/>
                  <a:gd name="T66" fmla="*/ 1241 w 1472"/>
                  <a:gd name="T67" fmla="*/ 477 h 2333"/>
                  <a:gd name="T68" fmla="*/ 1259 w 1472"/>
                  <a:gd name="T69" fmla="*/ 583 h 2333"/>
                  <a:gd name="T70" fmla="*/ 1294 w 1472"/>
                  <a:gd name="T71" fmla="*/ 654 h 2333"/>
                  <a:gd name="T72" fmla="*/ 1312 w 1472"/>
                  <a:gd name="T73" fmla="*/ 760 h 2333"/>
                  <a:gd name="T74" fmla="*/ 1348 w 1472"/>
                  <a:gd name="T75" fmla="*/ 831 h 2333"/>
                  <a:gd name="T76" fmla="*/ 1365 w 1472"/>
                  <a:gd name="T77" fmla="*/ 954 h 2333"/>
                  <a:gd name="T78" fmla="*/ 1401 w 1472"/>
                  <a:gd name="T79" fmla="*/ 1025 h 2333"/>
                  <a:gd name="T80" fmla="*/ 1419 w 1472"/>
                  <a:gd name="T81" fmla="*/ 1149 h 2333"/>
                  <a:gd name="T82" fmla="*/ 1454 w 1472"/>
                  <a:gd name="T83" fmla="*/ 1237 h 233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72" h="2333">
                    <a:moveTo>
                      <a:pt x="0" y="2333"/>
                    </a:moveTo>
                    <a:lnTo>
                      <a:pt x="18" y="2333"/>
                    </a:lnTo>
                    <a:lnTo>
                      <a:pt x="35" y="2316"/>
                    </a:lnTo>
                    <a:lnTo>
                      <a:pt x="53" y="2298"/>
                    </a:lnTo>
                    <a:lnTo>
                      <a:pt x="89" y="2263"/>
                    </a:lnTo>
                    <a:lnTo>
                      <a:pt x="89" y="2245"/>
                    </a:lnTo>
                    <a:lnTo>
                      <a:pt x="124" y="2210"/>
                    </a:lnTo>
                    <a:lnTo>
                      <a:pt x="124" y="2174"/>
                    </a:lnTo>
                    <a:lnTo>
                      <a:pt x="160" y="2139"/>
                    </a:lnTo>
                    <a:lnTo>
                      <a:pt x="160" y="2104"/>
                    </a:lnTo>
                    <a:lnTo>
                      <a:pt x="177" y="2086"/>
                    </a:lnTo>
                    <a:lnTo>
                      <a:pt x="177" y="2051"/>
                    </a:lnTo>
                    <a:lnTo>
                      <a:pt x="213" y="2015"/>
                    </a:lnTo>
                    <a:lnTo>
                      <a:pt x="213" y="1962"/>
                    </a:lnTo>
                    <a:lnTo>
                      <a:pt x="230" y="1945"/>
                    </a:lnTo>
                    <a:lnTo>
                      <a:pt x="230" y="1909"/>
                    </a:lnTo>
                    <a:lnTo>
                      <a:pt x="248" y="1891"/>
                    </a:lnTo>
                    <a:lnTo>
                      <a:pt x="248" y="1856"/>
                    </a:lnTo>
                    <a:lnTo>
                      <a:pt x="266" y="1838"/>
                    </a:lnTo>
                    <a:lnTo>
                      <a:pt x="266" y="1803"/>
                    </a:lnTo>
                    <a:lnTo>
                      <a:pt x="284" y="1785"/>
                    </a:lnTo>
                    <a:lnTo>
                      <a:pt x="284" y="1750"/>
                    </a:lnTo>
                    <a:lnTo>
                      <a:pt x="301" y="1732"/>
                    </a:lnTo>
                    <a:lnTo>
                      <a:pt x="301" y="1697"/>
                    </a:lnTo>
                    <a:lnTo>
                      <a:pt x="319" y="1679"/>
                    </a:lnTo>
                    <a:lnTo>
                      <a:pt x="319" y="1626"/>
                    </a:lnTo>
                    <a:lnTo>
                      <a:pt x="337" y="1609"/>
                    </a:lnTo>
                    <a:lnTo>
                      <a:pt x="337" y="1573"/>
                    </a:lnTo>
                    <a:lnTo>
                      <a:pt x="355" y="1556"/>
                    </a:lnTo>
                    <a:lnTo>
                      <a:pt x="355" y="1503"/>
                    </a:lnTo>
                    <a:lnTo>
                      <a:pt x="372" y="1485"/>
                    </a:lnTo>
                    <a:lnTo>
                      <a:pt x="372" y="1432"/>
                    </a:lnTo>
                    <a:lnTo>
                      <a:pt x="390" y="1414"/>
                    </a:lnTo>
                    <a:lnTo>
                      <a:pt x="390" y="1379"/>
                    </a:lnTo>
                    <a:lnTo>
                      <a:pt x="408" y="1361"/>
                    </a:lnTo>
                    <a:lnTo>
                      <a:pt x="408" y="1308"/>
                    </a:lnTo>
                    <a:lnTo>
                      <a:pt x="426" y="1290"/>
                    </a:lnTo>
                    <a:lnTo>
                      <a:pt x="426" y="1237"/>
                    </a:lnTo>
                    <a:lnTo>
                      <a:pt x="443" y="1220"/>
                    </a:lnTo>
                    <a:lnTo>
                      <a:pt x="443" y="1167"/>
                    </a:lnTo>
                    <a:lnTo>
                      <a:pt x="461" y="1149"/>
                    </a:lnTo>
                    <a:lnTo>
                      <a:pt x="461" y="1114"/>
                    </a:lnTo>
                    <a:lnTo>
                      <a:pt x="479" y="1096"/>
                    </a:lnTo>
                    <a:lnTo>
                      <a:pt x="479" y="1043"/>
                    </a:lnTo>
                    <a:lnTo>
                      <a:pt x="496" y="1025"/>
                    </a:lnTo>
                    <a:lnTo>
                      <a:pt x="496" y="972"/>
                    </a:lnTo>
                    <a:lnTo>
                      <a:pt x="514" y="954"/>
                    </a:lnTo>
                    <a:lnTo>
                      <a:pt x="514" y="901"/>
                    </a:lnTo>
                    <a:lnTo>
                      <a:pt x="532" y="884"/>
                    </a:lnTo>
                    <a:lnTo>
                      <a:pt x="532" y="848"/>
                    </a:lnTo>
                    <a:lnTo>
                      <a:pt x="550" y="831"/>
                    </a:lnTo>
                    <a:lnTo>
                      <a:pt x="550" y="778"/>
                    </a:lnTo>
                    <a:lnTo>
                      <a:pt x="567" y="760"/>
                    </a:lnTo>
                    <a:lnTo>
                      <a:pt x="567" y="725"/>
                    </a:lnTo>
                    <a:lnTo>
                      <a:pt x="585" y="707"/>
                    </a:lnTo>
                    <a:lnTo>
                      <a:pt x="585" y="654"/>
                    </a:lnTo>
                    <a:lnTo>
                      <a:pt x="603" y="636"/>
                    </a:lnTo>
                    <a:lnTo>
                      <a:pt x="603" y="601"/>
                    </a:lnTo>
                    <a:lnTo>
                      <a:pt x="621" y="583"/>
                    </a:lnTo>
                    <a:lnTo>
                      <a:pt x="621" y="548"/>
                    </a:lnTo>
                    <a:lnTo>
                      <a:pt x="638" y="530"/>
                    </a:lnTo>
                    <a:lnTo>
                      <a:pt x="638" y="495"/>
                    </a:lnTo>
                    <a:lnTo>
                      <a:pt x="656" y="477"/>
                    </a:lnTo>
                    <a:lnTo>
                      <a:pt x="656" y="442"/>
                    </a:lnTo>
                    <a:lnTo>
                      <a:pt x="674" y="424"/>
                    </a:lnTo>
                    <a:lnTo>
                      <a:pt x="674" y="389"/>
                    </a:lnTo>
                    <a:lnTo>
                      <a:pt x="692" y="371"/>
                    </a:lnTo>
                    <a:lnTo>
                      <a:pt x="692" y="336"/>
                    </a:lnTo>
                    <a:lnTo>
                      <a:pt x="709" y="318"/>
                    </a:lnTo>
                    <a:lnTo>
                      <a:pt x="709" y="283"/>
                    </a:lnTo>
                    <a:lnTo>
                      <a:pt x="745" y="247"/>
                    </a:lnTo>
                    <a:lnTo>
                      <a:pt x="745" y="212"/>
                    </a:lnTo>
                    <a:lnTo>
                      <a:pt x="780" y="177"/>
                    </a:lnTo>
                    <a:lnTo>
                      <a:pt x="780" y="141"/>
                    </a:lnTo>
                    <a:lnTo>
                      <a:pt x="816" y="106"/>
                    </a:lnTo>
                    <a:lnTo>
                      <a:pt x="816" y="88"/>
                    </a:lnTo>
                    <a:lnTo>
                      <a:pt x="851" y="53"/>
                    </a:lnTo>
                    <a:lnTo>
                      <a:pt x="851" y="35"/>
                    </a:lnTo>
                    <a:lnTo>
                      <a:pt x="869" y="17"/>
                    </a:lnTo>
                    <a:lnTo>
                      <a:pt x="887" y="17"/>
                    </a:lnTo>
                    <a:lnTo>
                      <a:pt x="904" y="0"/>
                    </a:lnTo>
                    <a:lnTo>
                      <a:pt x="922" y="0"/>
                    </a:lnTo>
                    <a:lnTo>
                      <a:pt x="940" y="0"/>
                    </a:lnTo>
                    <a:lnTo>
                      <a:pt x="958" y="0"/>
                    </a:lnTo>
                    <a:lnTo>
                      <a:pt x="975" y="0"/>
                    </a:lnTo>
                    <a:lnTo>
                      <a:pt x="993" y="17"/>
                    </a:lnTo>
                    <a:lnTo>
                      <a:pt x="1011" y="35"/>
                    </a:lnTo>
                    <a:lnTo>
                      <a:pt x="1028" y="53"/>
                    </a:lnTo>
                    <a:lnTo>
                      <a:pt x="1046" y="70"/>
                    </a:lnTo>
                    <a:lnTo>
                      <a:pt x="1082" y="106"/>
                    </a:lnTo>
                    <a:lnTo>
                      <a:pt x="1082" y="123"/>
                    </a:lnTo>
                    <a:lnTo>
                      <a:pt x="1117" y="159"/>
                    </a:lnTo>
                    <a:lnTo>
                      <a:pt x="1117" y="194"/>
                    </a:lnTo>
                    <a:lnTo>
                      <a:pt x="1153" y="230"/>
                    </a:lnTo>
                    <a:lnTo>
                      <a:pt x="1153" y="265"/>
                    </a:lnTo>
                    <a:lnTo>
                      <a:pt x="1170" y="283"/>
                    </a:lnTo>
                    <a:lnTo>
                      <a:pt x="1170" y="318"/>
                    </a:lnTo>
                    <a:lnTo>
                      <a:pt x="1188" y="336"/>
                    </a:lnTo>
                    <a:lnTo>
                      <a:pt x="1188" y="371"/>
                    </a:lnTo>
                    <a:lnTo>
                      <a:pt x="1224" y="406"/>
                    </a:lnTo>
                    <a:lnTo>
                      <a:pt x="1224" y="459"/>
                    </a:lnTo>
                    <a:lnTo>
                      <a:pt x="1241" y="477"/>
                    </a:lnTo>
                    <a:lnTo>
                      <a:pt x="1241" y="512"/>
                    </a:lnTo>
                    <a:lnTo>
                      <a:pt x="1259" y="530"/>
                    </a:lnTo>
                    <a:lnTo>
                      <a:pt x="1259" y="583"/>
                    </a:lnTo>
                    <a:lnTo>
                      <a:pt x="1277" y="601"/>
                    </a:lnTo>
                    <a:lnTo>
                      <a:pt x="1277" y="636"/>
                    </a:lnTo>
                    <a:lnTo>
                      <a:pt x="1294" y="654"/>
                    </a:lnTo>
                    <a:lnTo>
                      <a:pt x="1294" y="689"/>
                    </a:lnTo>
                    <a:lnTo>
                      <a:pt x="1312" y="707"/>
                    </a:lnTo>
                    <a:lnTo>
                      <a:pt x="1312" y="760"/>
                    </a:lnTo>
                    <a:lnTo>
                      <a:pt x="1330" y="778"/>
                    </a:lnTo>
                    <a:lnTo>
                      <a:pt x="1330" y="813"/>
                    </a:lnTo>
                    <a:lnTo>
                      <a:pt x="1348" y="831"/>
                    </a:lnTo>
                    <a:lnTo>
                      <a:pt x="1348" y="884"/>
                    </a:lnTo>
                    <a:lnTo>
                      <a:pt x="1365" y="901"/>
                    </a:lnTo>
                    <a:lnTo>
                      <a:pt x="1365" y="954"/>
                    </a:lnTo>
                    <a:lnTo>
                      <a:pt x="1383" y="972"/>
                    </a:lnTo>
                    <a:lnTo>
                      <a:pt x="1383" y="1007"/>
                    </a:lnTo>
                    <a:lnTo>
                      <a:pt x="1401" y="1025"/>
                    </a:lnTo>
                    <a:lnTo>
                      <a:pt x="1401" y="1078"/>
                    </a:lnTo>
                    <a:lnTo>
                      <a:pt x="1419" y="1096"/>
                    </a:lnTo>
                    <a:lnTo>
                      <a:pt x="1419" y="1149"/>
                    </a:lnTo>
                    <a:lnTo>
                      <a:pt x="1436" y="1167"/>
                    </a:lnTo>
                    <a:lnTo>
                      <a:pt x="1436" y="1220"/>
                    </a:lnTo>
                    <a:lnTo>
                      <a:pt x="1454" y="1237"/>
                    </a:lnTo>
                    <a:lnTo>
                      <a:pt x="1454" y="1273"/>
                    </a:lnTo>
                    <a:lnTo>
                      <a:pt x="1472" y="129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5" name="Freeform 13"/>
              <p:cNvSpPr>
                <a:spLocks/>
              </p:cNvSpPr>
              <p:nvPr/>
            </p:nvSpPr>
            <p:spPr bwMode="auto">
              <a:xfrm>
                <a:off x="3671" y="2139"/>
                <a:ext cx="940" cy="1167"/>
              </a:xfrm>
              <a:custGeom>
                <a:avLst/>
                <a:gdLst>
                  <a:gd name="T0" fmla="*/ 0 w 940"/>
                  <a:gd name="T1" fmla="*/ 159 h 1167"/>
                  <a:gd name="T2" fmla="*/ 18 w 940"/>
                  <a:gd name="T3" fmla="*/ 230 h 1167"/>
                  <a:gd name="T4" fmla="*/ 35 w 940"/>
                  <a:gd name="T5" fmla="*/ 301 h 1167"/>
                  <a:gd name="T6" fmla="*/ 53 w 940"/>
                  <a:gd name="T7" fmla="*/ 354 h 1167"/>
                  <a:gd name="T8" fmla="*/ 71 w 940"/>
                  <a:gd name="T9" fmla="*/ 425 h 1167"/>
                  <a:gd name="T10" fmla="*/ 88 w 940"/>
                  <a:gd name="T11" fmla="*/ 478 h 1167"/>
                  <a:gd name="T12" fmla="*/ 106 w 940"/>
                  <a:gd name="T13" fmla="*/ 548 h 1167"/>
                  <a:gd name="T14" fmla="*/ 124 w 940"/>
                  <a:gd name="T15" fmla="*/ 601 h 1167"/>
                  <a:gd name="T16" fmla="*/ 142 w 940"/>
                  <a:gd name="T17" fmla="*/ 654 h 1167"/>
                  <a:gd name="T18" fmla="*/ 159 w 940"/>
                  <a:gd name="T19" fmla="*/ 707 h 1167"/>
                  <a:gd name="T20" fmla="*/ 177 w 940"/>
                  <a:gd name="T21" fmla="*/ 761 h 1167"/>
                  <a:gd name="T22" fmla="*/ 195 w 940"/>
                  <a:gd name="T23" fmla="*/ 814 h 1167"/>
                  <a:gd name="T24" fmla="*/ 230 w 940"/>
                  <a:gd name="T25" fmla="*/ 902 h 1167"/>
                  <a:gd name="T26" fmla="*/ 266 w 940"/>
                  <a:gd name="T27" fmla="*/ 973 h 1167"/>
                  <a:gd name="T28" fmla="*/ 301 w 940"/>
                  <a:gd name="T29" fmla="*/ 1043 h 1167"/>
                  <a:gd name="T30" fmla="*/ 337 w 940"/>
                  <a:gd name="T31" fmla="*/ 1096 h 1167"/>
                  <a:gd name="T32" fmla="*/ 372 w 940"/>
                  <a:gd name="T33" fmla="*/ 1132 h 1167"/>
                  <a:gd name="T34" fmla="*/ 408 w 940"/>
                  <a:gd name="T35" fmla="*/ 1167 h 1167"/>
                  <a:gd name="T36" fmla="*/ 443 w 940"/>
                  <a:gd name="T37" fmla="*/ 1167 h 1167"/>
                  <a:gd name="T38" fmla="*/ 479 w 940"/>
                  <a:gd name="T39" fmla="*/ 1167 h 1167"/>
                  <a:gd name="T40" fmla="*/ 514 w 940"/>
                  <a:gd name="T41" fmla="*/ 1149 h 1167"/>
                  <a:gd name="T42" fmla="*/ 567 w 940"/>
                  <a:gd name="T43" fmla="*/ 1096 h 1167"/>
                  <a:gd name="T44" fmla="*/ 585 w 940"/>
                  <a:gd name="T45" fmla="*/ 1061 h 1167"/>
                  <a:gd name="T46" fmla="*/ 620 w 940"/>
                  <a:gd name="T47" fmla="*/ 990 h 1167"/>
                  <a:gd name="T48" fmla="*/ 656 w 940"/>
                  <a:gd name="T49" fmla="*/ 920 h 1167"/>
                  <a:gd name="T50" fmla="*/ 674 w 940"/>
                  <a:gd name="T51" fmla="*/ 867 h 1167"/>
                  <a:gd name="T52" fmla="*/ 709 w 940"/>
                  <a:gd name="T53" fmla="*/ 778 h 1167"/>
                  <a:gd name="T54" fmla="*/ 727 w 940"/>
                  <a:gd name="T55" fmla="*/ 725 h 1167"/>
                  <a:gd name="T56" fmla="*/ 745 w 940"/>
                  <a:gd name="T57" fmla="*/ 672 h 1167"/>
                  <a:gd name="T58" fmla="*/ 762 w 940"/>
                  <a:gd name="T59" fmla="*/ 619 h 1167"/>
                  <a:gd name="T60" fmla="*/ 780 w 940"/>
                  <a:gd name="T61" fmla="*/ 566 h 1167"/>
                  <a:gd name="T62" fmla="*/ 798 w 940"/>
                  <a:gd name="T63" fmla="*/ 495 h 1167"/>
                  <a:gd name="T64" fmla="*/ 816 w 940"/>
                  <a:gd name="T65" fmla="*/ 442 h 1167"/>
                  <a:gd name="T66" fmla="*/ 833 w 940"/>
                  <a:gd name="T67" fmla="*/ 372 h 1167"/>
                  <a:gd name="T68" fmla="*/ 851 w 940"/>
                  <a:gd name="T69" fmla="*/ 319 h 1167"/>
                  <a:gd name="T70" fmla="*/ 869 w 940"/>
                  <a:gd name="T71" fmla="*/ 248 h 1167"/>
                  <a:gd name="T72" fmla="*/ 886 w 940"/>
                  <a:gd name="T73" fmla="*/ 177 h 1167"/>
                  <a:gd name="T74" fmla="*/ 904 w 940"/>
                  <a:gd name="T75" fmla="*/ 124 h 1167"/>
                  <a:gd name="T76" fmla="*/ 922 w 940"/>
                  <a:gd name="T77" fmla="*/ 53 h 1167"/>
                  <a:gd name="T78" fmla="*/ 940 w 940"/>
                  <a:gd name="T79" fmla="*/ 0 h 116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940" h="1167">
                    <a:moveTo>
                      <a:pt x="0" y="106"/>
                    </a:moveTo>
                    <a:lnTo>
                      <a:pt x="0" y="159"/>
                    </a:lnTo>
                    <a:lnTo>
                      <a:pt x="18" y="177"/>
                    </a:lnTo>
                    <a:lnTo>
                      <a:pt x="18" y="230"/>
                    </a:lnTo>
                    <a:lnTo>
                      <a:pt x="35" y="248"/>
                    </a:lnTo>
                    <a:lnTo>
                      <a:pt x="35" y="301"/>
                    </a:lnTo>
                    <a:lnTo>
                      <a:pt x="53" y="319"/>
                    </a:lnTo>
                    <a:lnTo>
                      <a:pt x="53" y="354"/>
                    </a:lnTo>
                    <a:lnTo>
                      <a:pt x="71" y="372"/>
                    </a:lnTo>
                    <a:lnTo>
                      <a:pt x="71" y="425"/>
                    </a:lnTo>
                    <a:lnTo>
                      <a:pt x="88" y="442"/>
                    </a:lnTo>
                    <a:lnTo>
                      <a:pt x="88" y="478"/>
                    </a:lnTo>
                    <a:lnTo>
                      <a:pt x="106" y="495"/>
                    </a:lnTo>
                    <a:lnTo>
                      <a:pt x="106" y="548"/>
                    </a:lnTo>
                    <a:lnTo>
                      <a:pt x="124" y="566"/>
                    </a:lnTo>
                    <a:lnTo>
                      <a:pt x="124" y="601"/>
                    </a:lnTo>
                    <a:lnTo>
                      <a:pt x="142" y="619"/>
                    </a:lnTo>
                    <a:lnTo>
                      <a:pt x="142" y="654"/>
                    </a:lnTo>
                    <a:lnTo>
                      <a:pt x="159" y="672"/>
                    </a:lnTo>
                    <a:lnTo>
                      <a:pt x="159" y="707"/>
                    </a:lnTo>
                    <a:lnTo>
                      <a:pt x="177" y="725"/>
                    </a:lnTo>
                    <a:lnTo>
                      <a:pt x="177" y="761"/>
                    </a:lnTo>
                    <a:lnTo>
                      <a:pt x="195" y="778"/>
                    </a:lnTo>
                    <a:lnTo>
                      <a:pt x="195" y="814"/>
                    </a:lnTo>
                    <a:lnTo>
                      <a:pt x="230" y="849"/>
                    </a:lnTo>
                    <a:lnTo>
                      <a:pt x="230" y="902"/>
                    </a:lnTo>
                    <a:lnTo>
                      <a:pt x="266" y="937"/>
                    </a:lnTo>
                    <a:lnTo>
                      <a:pt x="266" y="973"/>
                    </a:lnTo>
                    <a:lnTo>
                      <a:pt x="301" y="1008"/>
                    </a:lnTo>
                    <a:lnTo>
                      <a:pt x="301" y="1043"/>
                    </a:lnTo>
                    <a:lnTo>
                      <a:pt x="337" y="1079"/>
                    </a:lnTo>
                    <a:lnTo>
                      <a:pt x="337" y="1096"/>
                    </a:lnTo>
                    <a:lnTo>
                      <a:pt x="354" y="1114"/>
                    </a:lnTo>
                    <a:lnTo>
                      <a:pt x="372" y="1132"/>
                    </a:lnTo>
                    <a:lnTo>
                      <a:pt x="390" y="1149"/>
                    </a:lnTo>
                    <a:lnTo>
                      <a:pt x="408" y="1167"/>
                    </a:lnTo>
                    <a:lnTo>
                      <a:pt x="425" y="1167"/>
                    </a:lnTo>
                    <a:lnTo>
                      <a:pt x="443" y="1167"/>
                    </a:lnTo>
                    <a:lnTo>
                      <a:pt x="461" y="1167"/>
                    </a:lnTo>
                    <a:lnTo>
                      <a:pt x="479" y="1167"/>
                    </a:lnTo>
                    <a:lnTo>
                      <a:pt x="496" y="1149"/>
                    </a:lnTo>
                    <a:lnTo>
                      <a:pt x="514" y="1149"/>
                    </a:lnTo>
                    <a:lnTo>
                      <a:pt x="532" y="1132"/>
                    </a:lnTo>
                    <a:lnTo>
                      <a:pt x="567" y="1096"/>
                    </a:lnTo>
                    <a:lnTo>
                      <a:pt x="567" y="1079"/>
                    </a:lnTo>
                    <a:lnTo>
                      <a:pt x="585" y="1061"/>
                    </a:lnTo>
                    <a:lnTo>
                      <a:pt x="620" y="1026"/>
                    </a:lnTo>
                    <a:lnTo>
                      <a:pt x="620" y="990"/>
                    </a:lnTo>
                    <a:lnTo>
                      <a:pt x="656" y="955"/>
                    </a:lnTo>
                    <a:lnTo>
                      <a:pt x="656" y="920"/>
                    </a:lnTo>
                    <a:lnTo>
                      <a:pt x="674" y="902"/>
                    </a:lnTo>
                    <a:lnTo>
                      <a:pt x="674" y="867"/>
                    </a:lnTo>
                    <a:lnTo>
                      <a:pt x="709" y="831"/>
                    </a:lnTo>
                    <a:lnTo>
                      <a:pt x="709" y="778"/>
                    </a:lnTo>
                    <a:lnTo>
                      <a:pt x="727" y="761"/>
                    </a:lnTo>
                    <a:lnTo>
                      <a:pt x="727" y="725"/>
                    </a:lnTo>
                    <a:lnTo>
                      <a:pt x="745" y="707"/>
                    </a:lnTo>
                    <a:lnTo>
                      <a:pt x="745" y="672"/>
                    </a:lnTo>
                    <a:lnTo>
                      <a:pt x="762" y="654"/>
                    </a:lnTo>
                    <a:lnTo>
                      <a:pt x="762" y="619"/>
                    </a:lnTo>
                    <a:lnTo>
                      <a:pt x="780" y="601"/>
                    </a:lnTo>
                    <a:lnTo>
                      <a:pt x="780" y="566"/>
                    </a:lnTo>
                    <a:lnTo>
                      <a:pt x="798" y="548"/>
                    </a:lnTo>
                    <a:lnTo>
                      <a:pt x="798" y="495"/>
                    </a:lnTo>
                    <a:lnTo>
                      <a:pt x="816" y="478"/>
                    </a:lnTo>
                    <a:lnTo>
                      <a:pt x="816" y="442"/>
                    </a:lnTo>
                    <a:lnTo>
                      <a:pt x="833" y="425"/>
                    </a:lnTo>
                    <a:lnTo>
                      <a:pt x="833" y="372"/>
                    </a:lnTo>
                    <a:lnTo>
                      <a:pt x="851" y="354"/>
                    </a:lnTo>
                    <a:lnTo>
                      <a:pt x="851" y="319"/>
                    </a:lnTo>
                    <a:lnTo>
                      <a:pt x="869" y="301"/>
                    </a:lnTo>
                    <a:lnTo>
                      <a:pt x="869" y="248"/>
                    </a:lnTo>
                    <a:lnTo>
                      <a:pt x="886" y="230"/>
                    </a:lnTo>
                    <a:lnTo>
                      <a:pt x="886" y="177"/>
                    </a:lnTo>
                    <a:lnTo>
                      <a:pt x="904" y="159"/>
                    </a:lnTo>
                    <a:lnTo>
                      <a:pt x="904" y="124"/>
                    </a:lnTo>
                    <a:lnTo>
                      <a:pt x="922" y="106"/>
                    </a:lnTo>
                    <a:lnTo>
                      <a:pt x="922" y="53"/>
                    </a:lnTo>
                    <a:lnTo>
                      <a:pt x="940" y="36"/>
                    </a:lnTo>
                    <a:lnTo>
                      <a:pt x="940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45" name="Line 16"/>
            <p:cNvSpPr>
              <a:spLocks noChangeShapeType="1"/>
            </p:cNvSpPr>
            <p:nvPr/>
          </p:nvSpPr>
          <p:spPr bwMode="auto">
            <a:xfrm flipV="1">
              <a:off x="4115" y="3827"/>
              <a:ext cx="482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6" name="Line 17"/>
            <p:cNvSpPr>
              <a:spLocks noChangeShapeType="1"/>
            </p:cNvSpPr>
            <p:nvPr/>
          </p:nvSpPr>
          <p:spPr bwMode="auto">
            <a:xfrm>
              <a:off x="4085" y="6651"/>
              <a:ext cx="1806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7" name="Text Box 18"/>
            <p:cNvSpPr txBox="1">
              <a:spLocks noChangeArrowheads="1"/>
            </p:cNvSpPr>
            <p:nvPr/>
          </p:nvSpPr>
          <p:spPr bwMode="auto">
            <a:xfrm>
              <a:off x="3241" y="3558"/>
              <a:ext cx="810" cy="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ts val="95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汉鼎简中楷" charset="-122"/>
                </a:rPr>
                <a:t>0.5</a:t>
              </a:r>
              <a:endParaRPr lang="en-US" altLang="en-US" sz="1800" dirty="0"/>
            </a:p>
          </p:txBody>
        </p:sp>
        <p:sp>
          <p:nvSpPr>
            <p:cNvPr id="48" name="Text Box 19"/>
            <p:cNvSpPr txBox="1">
              <a:spLocks noChangeArrowheads="1"/>
            </p:cNvSpPr>
            <p:nvPr/>
          </p:nvSpPr>
          <p:spPr bwMode="auto">
            <a:xfrm>
              <a:off x="2952" y="6327"/>
              <a:ext cx="1101" cy="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ts val="95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汉鼎简中楷" charset="-122"/>
                </a:rPr>
                <a:t>−</a:t>
              </a:r>
              <a:r>
                <a:rPr lang="en-US" altLang="zh-CN" sz="1800" dirty="0" smtClean="0">
                  <a:latin typeface="Times New Roman" panose="02020603050405020304" pitchFamily="18" charset="0"/>
                  <a:ea typeface="汉鼎简中楷" charset="-122"/>
                </a:rPr>
                <a:t>0.5</a:t>
              </a:r>
              <a:endParaRPr lang="en-US" altLang="en-US" sz="1800" dirty="0"/>
            </a:p>
          </p:txBody>
        </p:sp>
        <p:sp>
          <p:nvSpPr>
            <p:cNvPr id="49" name="Text Box 20"/>
            <p:cNvSpPr txBox="1">
              <a:spLocks noChangeArrowheads="1"/>
            </p:cNvSpPr>
            <p:nvPr/>
          </p:nvSpPr>
          <p:spPr bwMode="auto">
            <a:xfrm>
              <a:off x="4704" y="5298"/>
              <a:ext cx="726" cy="5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汉鼎简中楷" charset="-122"/>
                </a:rPr>
                <a:t>10</a:t>
              </a:r>
              <a:endParaRPr lang="en-US" altLang="en-US" sz="1800" dirty="0"/>
            </a:p>
          </p:txBody>
        </p:sp>
        <p:sp>
          <p:nvSpPr>
            <p:cNvPr id="50" name="Text Box 21"/>
            <p:cNvSpPr txBox="1">
              <a:spLocks noChangeArrowheads="1"/>
            </p:cNvSpPr>
            <p:nvPr/>
          </p:nvSpPr>
          <p:spPr bwMode="auto">
            <a:xfrm>
              <a:off x="6173" y="5298"/>
              <a:ext cx="718" cy="5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汉鼎简中楷" charset="-122"/>
                </a:rPr>
                <a:t>20</a:t>
              </a:r>
              <a:endParaRPr lang="en-US" altLang="en-US" sz="1800" dirty="0"/>
            </a:p>
          </p:txBody>
        </p:sp>
        <p:sp>
          <p:nvSpPr>
            <p:cNvPr id="51" name="Text Box 22"/>
            <p:cNvSpPr txBox="1">
              <a:spLocks noChangeArrowheads="1"/>
            </p:cNvSpPr>
            <p:nvPr/>
          </p:nvSpPr>
          <p:spPr bwMode="auto">
            <a:xfrm>
              <a:off x="7127" y="5298"/>
              <a:ext cx="674" cy="5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汉鼎简中楷" charset="-122"/>
                </a:rPr>
                <a:t>30</a:t>
              </a:r>
              <a:endParaRPr lang="en-US" altLang="en-US" sz="1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23"/>
                <p:cNvSpPr>
                  <a:spLocks noChangeArrowheads="1"/>
                </p:cNvSpPr>
                <p:nvPr/>
              </p:nvSpPr>
              <p:spPr bwMode="auto">
                <a:xfrm>
                  <a:off x="3367" y="2756"/>
                  <a:ext cx="1764" cy="5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ts val="950"/>
                    </a:spcBef>
                    <a:buClrTx/>
                    <a:buSzTx/>
                    <a:buFontTx/>
                    <a:buNone/>
                  </a:pPr>
                  <a14:m>
                    <m:oMath xmlns:m="http://schemas.openxmlformats.org/officeDocument/2006/math">
                      <m:r>
                        <a:rPr lang="en-SG" altLang="zh-CN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汉鼎简中楷" charset="-122"/>
                        </a:rPr>
                        <m:t>𝑣</m:t>
                      </m:r>
                      <m:r>
                        <a:rPr lang="en-SG" altLang="zh-CN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汉鼎简中楷" charset="-122"/>
                        </a:rPr>
                        <m:t>(</m:t>
                      </m:r>
                      <m:r>
                        <a:rPr lang="en-SG" altLang="zh-CN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汉鼎简中楷" charset="-122"/>
                        </a:rPr>
                        <m:t>𝑡</m:t>
                      </m:r>
                      <m:r>
                        <a:rPr lang="en-SG" altLang="zh-CN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汉鼎简中楷" charset="-122"/>
                        </a:rPr>
                        <m:t>)</m:t>
                      </m:r>
                    </m:oMath>
                  </a14:m>
                  <a:r>
                    <a:rPr lang="en-US" altLang="zh-CN" sz="1800" dirty="0" smtClean="0">
                      <a:solidFill>
                        <a:srgbClr val="C00000"/>
                      </a:solidFill>
                      <a:latin typeface="+mn-lt"/>
                      <a:ea typeface="汉鼎简中楷" charset="-122"/>
                    </a:rPr>
                    <a:t> </a:t>
                  </a:r>
                  <a:r>
                    <a:rPr lang="en-US" altLang="zh-CN" sz="1800" dirty="0">
                      <a:solidFill>
                        <a:srgbClr val="C00000"/>
                      </a:solidFill>
                      <a:latin typeface="Cambria" panose="02040503050406030204" pitchFamily="18" charset="0"/>
                      <a:ea typeface="汉鼎简中楷" charset="-122"/>
                    </a:rPr>
                    <a:t>(V)</a:t>
                  </a:r>
                  <a:r>
                    <a:rPr lang="en-US" altLang="zh-CN" sz="1800" i="1" dirty="0">
                      <a:solidFill>
                        <a:srgbClr val="C00000"/>
                      </a:solidFill>
                      <a:latin typeface="Cambria" panose="02040503050406030204" pitchFamily="18" charset="0"/>
                      <a:ea typeface="汉鼎简中楷" charset="-122"/>
                    </a:rPr>
                    <a:t> </a:t>
                  </a:r>
                  <a:endParaRPr lang="en-US" altLang="en-US" sz="1800" dirty="0">
                    <a:solidFill>
                      <a:srgbClr val="C00000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2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67" y="2756"/>
                  <a:ext cx="1764" cy="572"/>
                </a:xfrm>
                <a:prstGeom prst="rect">
                  <a:avLst/>
                </a:prstGeom>
                <a:blipFill>
                  <a:blip r:embed="rId5"/>
                  <a:stretch>
                    <a:fillRect l="-5435" t="-23729" b="-1355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Box 28"/>
          <p:cNvSpPr txBox="1"/>
          <p:nvPr/>
        </p:nvSpPr>
        <p:spPr>
          <a:xfrm>
            <a:off x="1390208" y="2670612"/>
            <a:ext cx="39357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(b) Peak-to-peak voltage</a:t>
            </a:r>
            <a:endParaRPr lang="en-SG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487859" y="3796665"/>
            <a:ext cx="0" cy="17404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229019" y="3796665"/>
            <a:ext cx="0" cy="17404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735499" y="3796665"/>
            <a:ext cx="0" cy="17404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987723" y="3796665"/>
            <a:ext cx="0" cy="17404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248111" y="3246276"/>
                <a:ext cx="3935747" cy="528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pp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2×0.5 </m:t>
                      </m:r>
                      <m:r>
                        <m:rPr>
                          <m:sty m:val="p"/>
                        </m:rPr>
                        <a:rPr lang="en-SG" sz="2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lang="en-SG" sz="2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m:rPr>
                          <m:sty m:val="p"/>
                        </m:rPr>
                        <a:rPr lang="en-SG" sz="2600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SG" sz="2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111" y="3246276"/>
                <a:ext cx="3935747" cy="5280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7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626814"/>
                <a:ext cx="10052399" cy="5382243"/>
              </a:xfr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2"/>
                    </a:solidFill>
                  </a:rPr>
                  <a:t>Example 3: Write the sine wave equation of the waveform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SG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2"/>
                    </a:solidFill>
                  </a:rPr>
                  <a:t> below.</a:t>
                </a:r>
              </a:p>
              <a:p>
                <a:pPr marL="457200" lvl="1" indent="0">
                  <a:spcAft>
                    <a:spcPts val="800"/>
                  </a:spcAft>
                  <a:buNone/>
                </a:pPr>
                <a:r>
                  <a:rPr lang="en-SG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The general equation is</a:t>
                </a:r>
                <a:r>
                  <a:rPr lang="en-SG" u="sng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 smtClean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marL="914400" lvl="2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func>
                        <m:func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SG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π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SG" sz="2800" dirty="0" smtClean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marL="1611313" lvl="2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 =</m:t>
                      </m:r>
                      <m:sSub>
                        <m:sSubPr>
                          <m:ctrlP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 </m:t>
                      </m:r>
                      <m:r>
                        <m:rPr>
                          <m:sty m:val="p"/>
                        </m:rPr>
                        <a:rPr lang="en-SG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SG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SG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SG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G" sz="2800" dirty="0" smtClean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marL="1611313" lvl="2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 </m:t>
                      </m:r>
                      <m:r>
                        <m:rPr>
                          <m:sty m:val="p"/>
                        </m:rPr>
                        <a:rPr lang="en-SG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SG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SG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SG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20×</m:t>
                              </m:r>
                              <m:sSup>
                                <m:sSupPr>
                                  <m:ctrlPr>
                                    <a:rPr lang="en-SG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SG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SG" sz="2800" dirty="0" smtClean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marL="1611313" lvl="2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 </m:t>
                      </m:r>
                      <m:r>
                        <m:rPr>
                          <m:sty m:val="p"/>
                        </m:rPr>
                        <a:rPr lang="en-SG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SG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SG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π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×50×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SG" sz="2800" dirty="0" smtClean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marL="1611313" lvl="2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8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SG" sz="280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 </m:t>
                      </m:r>
                      <m:r>
                        <m:rPr>
                          <m:sty m:val="p"/>
                        </m:rPr>
                        <a:rPr lang="en-SG" sz="280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SG" sz="2800" i="1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m:rPr>
                              <m:sty m:val="p"/>
                            </m:rPr>
                            <a:rPr lang="en-SG" sz="280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SG" sz="2800" i="1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SG" sz="2800" i="1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80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SG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626814"/>
                <a:ext cx="10052399" cy="5382243"/>
              </a:xfrm>
              <a:blipFill>
                <a:blip r:embed="rId3"/>
                <a:stretch>
                  <a:fillRect l="-728" t="-11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4" y="1253250"/>
            <a:ext cx="1047750" cy="104775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896" y="4862429"/>
            <a:ext cx="1702635" cy="1463530"/>
          </a:xfrm>
          <a:prstGeom prst="rect">
            <a:avLst/>
          </a:prstGeom>
        </p:spPr>
      </p:pic>
      <p:grpSp>
        <p:nvGrpSpPr>
          <p:cNvPr id="27" name="Group 4"/>
          <p:cNvGrpSpPr>
            <a:grpSpLocks noChangeAspect="1"/>
          </p:cNvGrpSpPr>
          <p:nvPr/>
        </p:nvGrpSpPr>
        <p:grpSpPr bwMode="auto">
          <a:xfrm>
            <a:off x="6729407" y="1487758"/>
            <a:ext cx="4690191" cy="2786062"/>
            <a:chOff x="2952" y="2736"/>
            <a:chExt cx="7385" cy="4387"/>
          </a:xfrm>
        </p:grpSpPr>
        <p:sp>
          <p:nvSpPr>
            <p:cNvPr id="28" name="AutoShape 5"/>
            <p:cNvSpPr>
              <a:spLocks noChangeAspect="1" noChangeArrowheads="1"/>
            </p:cNvSpPr>
            <p:nvPr/>
          </p:nvSpPr>
          <p:spPr bwMode="auto">
            <a:xfrm>
              <a:off x="3275" y="2736"/>
              <a:ext cx="6544" cy="4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SG" altLang="en-US" sz="1800"/>
            </a:p>
          </p:txBody>
        </p:sp>
        <p:sp>
          <p:nvSpPr>
            <p:cNvPr id="29" name="Line 6"/>
            <p:cNvSpPr>
              <a:spLocks noChangeShapeType="1"/>
            </p:cNvSpPr>
            <p:nvPr/>
          </p:nvSpPr>
          <p:spPr bwMode="auto">
            <a:xfrm>
              <a:off x="4085" y="5251"/>
              <a:ext cx="5939" cy="0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" name="Line 7"/>
            <p:cNvSpPr>
              <a:spLocks noChangeShapeType="1"/>
            </p:cNvSpPr>
            <p:nvPr/>
          </p:nvSpPr>
          <p:spPr bwMode="auto">
            <a:xfrm flipV="1">
              <a:off x="4085" y="3292"/>
              <a:ext cx="0" cy="3826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1" name="Rectangle 8"/>
            <p:cNvSpPr>
              <a:spLocks noChangeArrowheads="1"/>
            </p:cNvSpPr>
            <p:nvPr/>
          </p:nvSpPr>
          <p:spPr bwMode="auto">
            <a:xfrm>
              <a:off x="3606" y="5041"/>
              <a:ext cx="379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ts val="95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汉鼎简中楷" charset="-122"/>
                </a:rPr>
                <a:t>0</a:t>
              </a:r>
              <a:endParaRPr lang="en-US" altLang="en-US" sz="1800" dirty="0"/>
            </a:p>
          </p:txBody>
        </p:sp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9023" y="5382"/>
              <a:ext cx="1314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ts val="950"/>
                </a:spcBef>
                <a:buClrTx/>
                <a:buSzTx/>
                <a:buFontTx/>
                <a:buNone/>
              </a:pPr>
              <a:r>
                <a:rPr lang="en-US" altLang="zh-CN" sz="1800" i="1" dirty="0">
                  <a:solidFill>
                    <a:srgbClr val="C00000"/>
                  </a:solidFill>
                  <a:latin typeface="Cambria" panose="02040503050406030204" pitchFamily="18" charset="0"/>
                  <a:ea typeface="汉鼎简中楷" charset="-122"/>
                </a:rPr>
                <a:t>t </a:t>
              </a:r>
              <a:r>
                <a:rPr lang="en-US" altLang="zh-CN" sz="1800" dirty="0">
                  <a:solidFill>
                    <a:srgbClr val="C00000"/>
                  </a:solidFill>
                  <a:latin typeface="Cambria" panose="02040503050406030204" pitchFamily="18" charset="0"/>
                  <a:ea typeface="汉鼎简中楷" charset="-122"/>
                </a:rPr>
                <a:t> (</a:t>
              </a:r>
              <a:r>
                <a:rPr lang="en-US" altLang="zh-CN" sz="1800" dirty="0" err="1">
                  <a:solidFill>
                    <a:srgbClr val="C00000"/>
                  </a:solidFill>
                  <a:latin typeface="Cambria" panose="02040503050406030204" pitchFamily="18" charset="0"/>
                  <a:ea typeface="汉鼎简中楷" charset="-122"/>
                </a:rPr>
                <a:t>ms</a:t>
              </a:r>
              <a:r>
                <a:rPr lang="en-US" altLang="zh-CN" sz="1800" dirty="0">
                  <a:solidFill>
                    <a:srgbClr val="C00000"/>
                  </a:solidFill>
                  <a:latin typeface="Cambria" panose="02040503050406030204" pitchFamily="18" charset="0"/>
                  <a:ea typeface="汉鼎简中楷" charset="-122"/>
                </a:rPr>
                <a:t>)</a:t>
              </a:r>
              <a:endParaRPr lang="en-US" altLang="en-US" sz="1800" dirty="0">
                <a:solidFill>
                  <a:srgbClr val="C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33" name="Group 10"/>
            <p:cNvGrpSpPr>
              <a:grpSpLocks/>
            </p:cNvGrpSpPr>
            <p:nvPr/>
          </p:nvGrpSpPr>
          <p:grpSpPr bwMode="auto">
            <a:xfrm>
              <a:off x="4085" y="3830"/>
              <a:ext cx="4703" cy="2821"/>
              <a:chOff x="692" y="955"/>
              <a:chExt cx="3919" cy="2351"/>
            </a:xfrm>
          </p:grpSpPr>
          <p:sp>
            <p:nvSpPr>
              <p:cNvPr id="63" name="Freeform 11"/>
              <p:cNvSpPr>
                <a:spLocks/>
              </p:cNvSpPr>
              <p:nvPr/>
            </p:nvSpPr>
            <p:spPr bwMode="auto">
              <a:xfrm>
                <a:off x="692" y="955"/>
                <a:ext cx="1507" cy="2351"/>
              </a:xfrm>
              <a:custGeom>
                <a:avLst/>
                <a:gdLst>
                  <a:gd name="T0" fmla="*/ 17 w 1507"/>
                  <a:gd name="T1" fmla="*/ 1096 h 2351"/>
                  <a:gd name="T2" fmla="*/ 35 w 1507"/>
                  <a:gd name="T3" fmla="*/ 972 h 2351"/>
                  <a:gd name="T4" fmla="*/ 71 w 1507"/>
                  <a:gd name="T5" fmla="*/ 901 h 2351"/>
                  <a:gd name="T6" fmla="*/ 88 w 1507"/>
                  <a:gd name="T7" fmla="*/ 778 h 2351"/>
                  <a:gd name="T8" fmla="*/ 124 w 1507"/>
                  <a:gd name="T9" fmla="*/ 707 h 2351"/>
                  <a:gd name="T10" fmla="*/ 141 w 1507"/>
                  <a:gd name="T11" fmla="*/ 601 h 2351"/>
                  <a:gd name="T12" fmla="*/ 177 w 1507"/>
                  <a:gd name="T13" fmla="*/ 530 h 2351"/>
                  <a:gd name="T14" fmla="*/ 195 w 1507"/>
                  <a:gd name="T15" fmla="*/ 442 h 2351"/>
                  <a:gd name="T16" fmla="*/ 230 w 1507"/>
                  <a:gd name="T17" fmla="*/ 371 h 2351"/>
                  <a:gd name="T18" fmla="*/ 266 w 1507"/>
                  <a:gd name="T19" fmla="*/ 247 h 2351"/>
                  <a:gd name="T20" fmla="*/ 337 w 1507"/>
                  <a:gd name="T21" fmla="*/ 141 h 2351"/>
                  <a:gd name="T22" fmla="*/ 390 w 1507"/>
                  <a:gd name="T23" fmla="*/ 53 h 2351"/>
                  <a:gd name="T24" fmla="*/ 425 w 1507"/>
                  <a:gd name="T25" fmla="*/ 17 h 2351"/>
                  <a:gd name="T26" fmla="*/ 478 w 1507"/>
                  <a:gd name="T27" fmla="*/ 0 h 2351"/>
                  <a:gd name="T28" fmla="*/ 532 w 1507"/>
                  <a:gd name="T29" fmla="*/ 17 h 2351"/>
                  <a:gd name="T30" fmla="*/ 585 w 1507"/>
                  <a:gd name="T31" fmla="*/ 70 h 2351"/>
                  <a:gd name="T32" fmla="*/ 638 w 1507"/>
                  <a:gd name="T33" fmla="*/ 159 h 2351"/>
                  <a:gd name="T34" fmla="*/ 709 w 1507"/>
                  <a:gd name="T35" fmla="*/ 265 h 2351"/>
                  <a:gd name="T36" fmla="*/ 727 w 1507"/>
                  <a:gd name="T37" fmla="*/ 353 h 2351"/>
                  <a:gd name="T38" fmla="*/ 762 w 1507"/>
                  <a:gd name="T39" fmla="*/ 424 h 2351"/>
                  <a:gd name="T40" fmla="*/ 780 w 1507"/>
                  <a:gd name="T41" fmla="*/ 512 h 2351"/>
                  <a:gd name="T42" fmla="*/ 815 w 1507"/>
                  <a:gd name="T43" fmla="*/ 583 h 2351"/>
                  <a:gd name="T44" fmla="*/ 833 w 1507"/>
                  <a:gd name="T45" fmla="*/ 689 h 2351"/>
                  <a:gd name="T46" fmla="*/ 869 w 1507"/>
                  <a:gd name="T47" fmla="*/ 778 h 2351"/>
                  <a:gd name="T48" fmla="*/ 886 w 1507"/>
                  <a:gd name="T49" fmla="*/ 884 h 2351"/>
                  <a:gd name="T50" fmla="*/ 922 w 1507"/>
                  <a:gd name="T51" fmla="*/ 954 h 2351"/>
                  <a:gd name="T52" fmla="*/ 939 w 1507"/>
                  <a:gd name="T53" fmla="*/ 1078 h 2351"/>
                  <a:gd name="T54" fmla="*/ 975 w 1507"/>
                  <a:gd name="T55" fmla="*/ 1167 h 2351"/>
                  <a:gd name="T56" fmla="*/ 993 w 1507"/>
                  <a:gd name="T57" fmla="*/ 1273 h 2351"/>
                  <a:gd name="T58" fmla="*/ 1028 w 1507"/>
                  <a:gd name="T59" fmla="*/ 1361 h 2351"/>
                  <a:gd name="T60" fmla="*/ 1046 w 1507"/>
                  <a:gd name="T61" fmla="*/ 1467 h 2351"/>
                  <a:gd name="T62" fmla="*/ 1081 w 1507"/>
                  <a:gd name="T63" fmla="*/ 1556 h 2351"/>
                  <a:gd name="T64" fmla="*/ 1099 w 1507"/>
                  <a:gd name="T65" fmla="*/ 1662 h 2351"/>
                  <a:gd name="T66" fmla="*/ 1135 w 1507"/>
                  <a:gd name="T67" fmla="*/ 1732 h 2351"/>
                  <a:gd name="T68" fmla="*/ 1152 w 1507"/>
                  <a:gd name="T69" fmla="*/ 1838 h 2351"/>
                  <a:gd name="T70" fmla="*/ 1188 w 1507"/>
                  <a:gd name="T71" fmla="*/ 1909 h 2351"/>
                  <a:gd name="T72" fmla="*/ 1205 w 1507"/>
                  <a:gd name="T73" fmla="*/ 1998 h 2351"/>
                  <a:gd name="T74" fmla="*/ 1276 w 1507"/>
                  <a:gd name="T75" fmla="*/ 2121 h 2351"/>
                  <a:gd name="T76" fmla="*/ 1312 w 1507"/>
                  <a:gd name="T77" fmla="*/ 2227 h 2351"/>
                  <a:gd name="T78" fmla="*/ 1365 w 1507"/>
                  <a:gd name="T79" fmla="*/ 2298 h 2351"/>
                  <a:gd name="T80" fmla="*/ 1418 w 1507"/>
                  <a:gd name="T81" fmla="*/ 2351 h 2351"/>
                  <a:gd name="T82" fmla="*/ 1471 w 1507"/>
                  <a:gd name="T83" fmla="*/ 2351 h 235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507" h="2351">
                    <a:moveTo>
                      <a:pt x="0" y="1184"/>
                    </a:moveTo>
                    <a:lnTo>
                      <a:pt x="0" y="1114"/>
                    </a:lnTo>
                    <a:lnTo>
                      <a:pt x="17" y="1096"/>
                    </a:lnTo>
                    <a:lnTo>
                      <a:pt x="17" y="1043"/>
                    </a:lnTo>
                    <a:lnTo>
                      <a:pt x="35" y="1025"/>
                    </a:lnTo>
                    <a:lnTo>
                      <a:pt x="35" y="972"/>
                    </a:lnTo>
                    <a:lnTo>
                      <a:pt x="53" y="954"/>
                    </a:lnTo>
                    <a:lnTo>
                      <a:pt x="53" y="919"/>
                    </a:lnTo>
                    <a:lnTo>
                      <a:pt x="71" y="901"/>
                    </a:lnTo>
                    <a:lnTo>
                      <a:pt x="71" y="848"/>
                    </a:lnTo>
                    <a:lnTo>
                      <a:pt x="88" y="831"/>
                    </a:lnTo>
                    <a:lnTo>
                      <a:pt x="88" y="778"/>
                    </a:lnTo>
                    <a:lnTo>
                      <a:pt x="106" y="760"/>
                    </a:lnTo>
                    <a:lnTo>
                      <a:pt x="106" y="725"/>
                    </a:lnTo>
                    <a:lnTo>
                      <a:pt x="124" y="707"/>
                    </a:lnTo>
                    <a:lnTo>
                      <a:pt x="124" y="654"/>
                    </a:lnTo>
                    <a:lnTo>
                      <a:pt x="141" y="636"/>
                    </a:lnTo>
                    <a:lnTo>
                      <a:pt x="141" y="601"/>
                    </a:lnTo>
                    <a:lnTo>
                      <a:pt x="159" y="583"/>
                    </a:lnTo>
                    <a:lnTo>
                      <a:pt x="159" y="548"/>
                    </a:lnTo>
                    <a:lnTo>
                      <a:pt x="177" y="530"/>
                    </a:lnTo>
                    <a:lnTo>
                      <a:pt x="177" y="495"/>
                    </a:lnTo>
                    <a:lnTo>
                      <a:pt x="195" y="477"/>
                    </a:lnTo>
                    <a:lnTo>
                      <a:pt x="195" y="442"/>
                    </a:lnTo>
                    <a:lnTo>
                      <a:pt x="212" y="424"/>
                    </a:lnTo>
                    <a:lnTo>
                      <a:pt x="212" y="389"/>
                    </a:lnTo>
                    <a:lnTo>
                      <a:pt x="230" y="371"/>
                    </a:lnTo>
                    <a:lnTo>
                      <a:pt x="230" y="336"/>
                    </a:lnTo>
                    <a:lnTo>
                      <a:pt x="266" y="300"/>
                    </a:lnTo>
                    <a:lnTo>
                      <a:pt x="266" y="247"/>
                    </a:lnTo>
                    <a:lnTo>
                      <a:pt x="301" y="212"/>
                    </a:lnTo>
                    <a:lnTo>
                      <a:pt x="301" y="177"/>
                    </a:lnTo>
                    <a:lnTo>
                      <a:pt x="337" y="141"/>
                    </a:lnTo>
                    <a:lnTo>
                      <a:pt x="337" y="106"/>
                    </a:lnTo>
                    <a:lnTo>
                      <a:pt x="354" y="88"/>
                    </a:lnTo>
                    <a:lnTo>
                      <a:pt x="390" y="53"/>
                    </a:lnTo>
                    <a:lnTo>
                      <a:pt x="390" y="35"/>
                    </a:lnTo>
                    <a:lnTo>
                      <a:pt x="407" y="17"/>
                    </a:lnTo>
                    <a:lnTo>
                      <a:pt x="425" y="17"/>
                    </a:lnTo>
                    <a:lnTo>
                      <a:pt x="443" y="0"/>
                    </a:lnTo>
                    <a:lnTo>
                      <a:pt x="461" y="0"/>
                    </a:lnTo>
                    <a:lnTo>
                      <a:pt x="478" y="0"/>
                    </a:lnTo>
                    <a:lnTo>
                      <a:pt x="496" y="0"/>
                    </a:lnTo>
                    <a:lnTo>
                      <a:pt x="514" y="0"/>
                    </a:lnTo>
                    <a:lnTo>
                      <a:pt x="532" y="17"/>
                    </a:lnTo>
                    <a:lnTo>
                      <a:pt x="549" y="35"/>
                    </a:lnTo>
                    <a:lnTo>
                      <a:pt x="567" y="53"/>
                    </a:lnTo>
                    <a:lnTo>
                      <a:pt x="585" y="70"/>
                    </a:lnTo>
                    <a:lnTo>
                      <a:pt x="603" y="88"/>
                    </a:lnTo>
                    <a:lnTo>
                      <a:pt x="638" y="123"/>
                    </a:lnTo>
                    <a:lnTo>
                      <a:pt x="638" y="159"/>
                    </a:lnTo>
                    <a:lnTo>
                      <a:pt x="673" y="194"/>
                    </a:lnTo>
                    <a:lnTo>
                      <a:pt x="673" y="230"/>
                    </a:lnTo>
                    <a:lnTo>
                      <a:pt x="709" y="265"/>
                    </a:lnTo>
                    <a:lnTo>
                      <a:pt x="709" y="318"/>
                    </a:lnTo>
                    <a:lnTo>
                      <a:pt x="727" y="336"/>
                    </a:lnTo>
                    <a:lnTo>
                      <a:pt x="727" y="353"/>
                    </a:lnTo>
                    <a:lnTo>
                      <a:pt x="744" y="371"/>
                    </a:lnTo>
                    <a:lnTo>
                      <a:pt x="744" y="406"/>
                    </a:lnTo>
                    <a:lnTo>
                      <a:pt x="762" y="424"/>
                    </a:lnTo>
                    <a:lnTo>
                      <a:pt x="762" y="459"/>
                    </a:lnTo>
                    <a:lnTo>
                      <a:pt x="780" y="477"/>
                    </a:lnTo>
                    <a:lnTo>
                      <a:pt x="780" y="512"/>
                    </a:lnTo>
                    <a:lnTo>
                      <a:pt x="798" y="530"/>
                    </a:lnTo>
                    <a:lnTo>
                      <a:pt x="798" y="565"/>
                    </a:lnTo>
                    <a:lnTo>
                      <a:pt x="815" y="583"/>
                    </a:lnTo>
                    <a:lnTo>
                      <a:pt x="815" y="636"/>
                    </a:lnTo>
                    <a:lnTo>
                      <a:pt x="833" y="654"/>
                    </a:lnTo>
                    <a:lnTo>
                      <a:pt x="833" y="689"/>
                    </a:lnTo>
                    <a:lnTo>
                      <a:pt x="851" y="707"/>
                    </a:lnTo>
                    <a:lnTo>
                      <a:pt x="851" y="760"/>
                    </a:lnTo>
                    <a:lnTo>
                      <a:pt x="869" y="778"/>
                    </a:lnTo>
                    <a:lnTo>
                      <a:pt x="869" y="813"/>
                    </a:lnTo>
                    <a:lnTo>
                      <a:pt x="886" y="831"/>
                    </a:lnTo>
                    <a:lnTo>
                      <a:pt x="886" y="884"/>
                    </a:lnTo>
                    <a:lnTo>
                      <a:pt x="904" y="901"/>
                    </a:lnTo>
                    <a:lnTo>
                      <a:pt x="904" y="937"/>
                    </a:lnTo>
                    <a:lnTo>
                      <a:pt x="922" y="954"/>
                    </a:lnTo>
                    <a:lnTo>
                      <a:pt x="922" y="1007"/>
                    </a:lnTo>
                    <a:lnTo>
                      <a:pt x="939" y="1025"/>
                    </a:lnTo>
                    <a:lnTo>
                      <a:pt x="939" y="1078"/>
                    </a:lnTo>
                    <a:lnTo>
                      <a:pt x="957" y="1096"/>
                    </a:lnTo>
                    <a:lnTo>
                      <a:pt x="957" y="1149"/>
                    </a:lnTo>
                    <a:lnTo>
                      <a:pt x="975" y="1167"/>
                    </a:lnTo>
                    <a:lnTo>
                      <a:pt x="975" y="1202"/>
                    </a:lnTo>
                    <a:lnTo>
                      <a:pt x="993" y="1220"/>
                    </a:lnTo>
                    <a:lnTo>
                      <a:pt x="993" y="1273"/>
                    </a:lnTo>
                    <a:lnTo>
                      <a:pt x="1010" y="1290"/>
                    </a:lnTo>
                    <a:lnTo>
                      <a:pt x="1010" y="1343"/>
                    </a:lnTo>
                    <a:lnTo>
                      <a:pt x="1028" y="1361"/>
                    </a:lnTo>
                    <a:lnTo>
                      <a:pt x="1028" y="1414"/>
                    </a:lnTo>
                    <a:lnTo>
                      <a:pt x="1046" y="1432"/>
                    </a:lnTo>
                    <a:lnTo>
                      <a:pt x="1046" y="1467"/>
                    </a:lnTo>
                    <a:lnTo>
                      <a:pt x="1064" y="1485"/>
                    </a:lnTo>
                    <a:lnTo>
                      <a:pt x="1064" y="1538"/>
                    </a:lnTo>
                    <a:lnTo>
                      <a:pt x="1081" y="1556"/>
                    </a:lnTo>
                    <a:lnTo>
                      <a:pt x="1081" y="1591"/>
                    </a:lnTo>
                    <a:lnTo>
                      <a:pt x="1099" y="1609"/>
                    </a:lnTo>
                    <a:lnTo>
                      <a:pt x="1099" y="1662"/>
                    </a:lnTo>
                    <a:lnTo>
                      <a:pt x="1117" y="1679"/>
                    </a:lnTo>
                    <a:lnTo>
                      <a:pt x="1117" y="1715"/>
                    </a:lnTo>
                    <a:lnTo>
                      <a:pt x="1135" y="1732"/>
                    </a:lnTo>
                    <a:lnTo>
                      <a:pt x="1135" y="1785"/>
                    </a:lnTo>
                    <a:lnTo>
                      <a:pt x="1152" y="1803"/>
                    </a:lnTo>
                    <a:lnTo>
                      <a:pt x="1152" y="1838"/>
                    </a:lnTo>
                    <a:lnTo>
                      <a:pt x="1170" y="1856"/>
                    </a:lnTo>
                    <a:lnTo>
                      <a:pt x="1170" y="1891"/>
                    </a:lnTo>
                    <a:lnTo>
                      <a:pt x="1188" y="1909"/>
                    </a:lnTo>
                    <a:lnTo>
                      <a:pt x="1188" y="1945"/>
                    </a:lnTo>
                    <a:lnTo>
                      <a:pt x="1205" y="1962"/>
                    </a:lnTo>
                    <a:lnTo>
                      <a:pt x="1205" y="1998"/>
                    </a:lnTo>
                    <a:lnTo>
                      <a:pt x="1241" y="2033"/>
                    </a:lnTo>
                    <a:lnTo>
                      <a:pt x="1241" y="2086"/>
                    </a:lnTo>
                    <a:lnTo>
                      <a:pt x="1276" y="2121"/>
                    </a:lnTo>
                    <a:lnTo>
                      <a:pt x="1276" y="2157"/>
                    </a:lnTo>
                    <a:lnTo>
                      <a:pt x="1312" y="2192"/>
                    </a:lnTo>
                    <a:lnTo>
                      <a:pt x="1312" y="2227"/>
                    </a:lnTo>
                    <a:lnTo>
                      <a:pt x="1347" y="2263"/>
                    </a:lnTo>
                    <a:lnTo>
                      <a:pt x="1347" y="2280"/>
                    </a:lnTo>
                    <a:lnTo>
                      <a:pt x="1365" y="2298"/>
                    </a:lnTo>
                    <a:lnTo>
                      <a:pt x="1383" y="2316"/>
                    </a:lnTo>
                    <a:lnTo>
                      <a:pt x="1401" y="2333"/>
                    </a:lnTo>
                    <a:lnTo>
                      <a:pt x="1418" y="2351"/>
                    </a:lnTo>
                    <a:lnTo>
                      <a:pt x="1436" y="2351"/>
                    </a:lnTo>
                    <a:lnTo>
                      <a:pt x="1454" y="2351"/>
                    </a:lnTo>
                    <a:lnTo>
                      <a:pt x="1471" y="2351"/>
                    </a:lnTo>
                    <a:lnTo>
                      <a:pt x="1489" y="2351"/>
                    </a:lnTo>
                    <a:lnTo>
                      <a:pt x="1507" y="2333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4" name="Freeform 12"/>
              <p:cNvSpPr>
                <a:spLocks/>
              </p:cNvSpPr>
              <p:nvPr/>
            </p:nvSpPr>
            <p:spPr bwMode="auto">
              <a:xfrm>
                <a:off x="2199" y="955"/>
                <a:ext cx="1472" cy="2333"/>
              </a:xfrm>
              <a:custGeom>
                <a:avLst/>
                <a:gdLst>
                  <a:gd name="T0" fmla="*/ 35 w 1472"/>
                  <a:gd name="T1" fmla="*/ 2316 h 2333"/>
                  <a:gd name="T2" fmla="*/ 89 w 1472"/>
                  <a:gd name="T3" fmla="*/ 2245 h 2333"/>
                  <a:gd name="T4" fmla="*/ 160 w 1472"/>
                  <a:gd name="T5" fmla="*/ 2139 h 2333"/>
                  <a:gd name="T6" fmla="*/ 177 w 1472"/>
                  <a:gd name="T7" fmla="*/ 2051 h 2333"/>
                  <a:gd name="T8" fmla="*/ 230 w 1472"/>
                  <a:gd name="T9" fmla="*/ 1945 h 2333"/>
                  <a:gd name="T10" fmla="*/ 248 w 1472"/>
                  <a:gd name="T11" fmla="*/ 1856 h 2333"/>
                  <a:gd name="T12" fmla="*/ 284 w 1472"/>
                  <a:gd name="T13" fmla="*/ 1785 h 2333"/>
                  <a:gd name="T14" fmla="*/ 301 w 1472"/>
                  <a:gd name="T15" fmla="*/ 1697 h 2333"/>
                  <a:gd name="T16" fmla="*/ 337 w 1472"/>
                  <a:gd name="T17" fmla="*/ 1609 h 2333"/>
                  <a:gd name="T18" fmla="*/ 355 w 1472"/>
                  <a:gd name="T19" fmla="*/ 1503 h 2333"/>
                  <a:gd name="T20" fmla="*/ 390 w 1472"/>
                  <a:gd name="T21" fmla="*/ 1414 h 2333"/>
                  <a:gd name="T22" fmla="*/ 408 w 1472"/>
                  <a:gd name="T23" fmla="*/ 1308 h 2333"/>
                  <a:gd name="T24" fmla="*/ 443 w 1472"/>
                  <a:gd name="T25" fmla="*/ 1220 h 2333"/>
                  <a:gd name="T26" fmla="*/ 461 w 1472"/>
                  <a:gd name="T27" fmla="*/ 1114 h 2333"/>
                  <a:gd name="T28" fmla="*/ 496 w 1472"/>
                  <a:gd name="T29" fmla="*/ 1025 h 2333"/>
                  <a:gd name="T30" fmla="*/ 514 w 1472"/>
                  <a:gd name="T31" fmla="*/ 901 h 2333"/>
                  <a:gd name="T32" fmla="*/ 550 w 1472"/>
                  <a:gd name="T33" fmla="*/ 831 h 2333"/>
                  <a:gd name="T34" fmla="*/ 567 w 1472"/>
                  <a:gd name="T35" fmla="*/ 725 h 2333"/>
                  <a:gd name="T36" fmla="*/ 603 w 1472"/>
                  <a:gd name="T37" fmla="*/ 636 h 2333"/>
                  <a:gd name="T38" fmla="*/ 621 w 1472"/>
                  <a:gd name="T39" fmla="*/ 548 h 2333"/>
                  <a:gd name="T40" fmla="*/ 656 w 1472"/>
                  <a:gd name="T41" fmla="*/ 477 h 2333"/>
                  <a:gd name="T42" fmla="*/ 674 w 1472"/>
                  <a:gd name="T43" fmla="*/ 389 h 2333"/>
                  <a:gd name="T44" fmla="*/ 709 w 1472"/>
                  <a:gd name="T45" fmla="*/ 318 h 2333"/>
                  <a:gd name="T46" fmla="*/ 745 w 1472"/>
                  <a:gd name="T47" fmla="*/ 212 h 2333"/>
                  <a:gd name="T48" fmla="*/ 816 w 1472"/>
                  <a:gd name="T49" fmla="*/ 106 h 2333"/>
                  <a:gd name="T50" fmla="*/ 851 w 1472"/>
                  <a:gd name="T51" fmla="*/ 35 h 2333"/>
                  <a:gd name="T52" fmla="*/ 904 w 1472"/>
                  <a:gd name="T53" fmla="*/ 0 h 2333"/>
                  <a:gd name="T54" fmla="*/ 958 w 1472"/>
                  <a:gd name="T55" fmla="*/ 0 h 2333"/>
                  <a:gd name="T56" fmla="*/ 1011 w 1472"/>
                  <a:gd name="T57" fmla="*/ 35 h 2333"/>
                  <a:gd name="T58" fmla="*/ 1082 w 1472"/>
                  <a:gd name="T59" fmla="*/ 106 h 2333"/>
                  <a:gd name="T60" fmla="*/ 1117 w 1472"/>
                  <a:gd name="T61" fmla="*/ 194 h 2333"/>
                  <a:gd name="T62" fmla="*/ 1170 w 1472"/>
                  <a:gd name="T63" fmla="*/ 283 h 2333"/>
                  <a:gd name="T64" fmla="*/ 1188 w 1472"/>
                  <a:gd name="T65" fmla="*/ 371 h 2333"/>
                  <a:gd name="T66" fmla="*/ 1241 w 1472"/>
                  <a:gd name="T67" fmla="*/ 477 h 2333"/>
                  <a:gd name="T68" fmla="*/ 1259 w 1472"/>
                  <a:gd name="T69" fmla="*/ 583 h 2333"/>
                  <a:gd name="T70" fmla="*/ 1294 w 1472"/>
                  <a:gd name="T71" fmla="*/ 654 h 2333"/>
                  <a:gd name="T72" fmla="*/ 1312 w 1472"/>
                  <a:gd name="T73" fmla="*/ 760 h 2333"/>
                  <a:gd name="T74" fmla="*/ 1348 w 1472"/>
                  <a:gd name="T75" fmla="*/ 831 h 2333"/>
                  <a:gd name="T76" fmla="*/ 1365 w 1472"/>
                  <a:gd name="T77" fmla="*/ 954 h 2333"/>
                  <a:gd name="T78" fmla="*/ 1401 w 1472"/>
                  <a:gd name="T79" fmla="*/ 1025 h 2333"/>
                  <a:gd name="T80" fmla="*/ 1419 w 1472"/>
                  <a:gd name="T81" fmla="*/ 1149 h 2333"/>
                  <a:gd name="T82" fmla="*/ 1454 w 1472"/>
                  <a:gd name="T83" fmla="*/ 1237 h 233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72" h="2333">
                    <a:moveTo>
                      <a:pt x="0" y="2333"/>
                    </a:moveTo>
                    <a:lnTo>
                      <a:pt x="18" y="2333"/>
                    </a:lnTo>
                    <a:lnTo>
                      <a:pt x="35" y="2316"/>
                    </a:lnTo>
                    <a:lnTo>
                      <a:pt x="53" y="2298"/>
                    </a:lnTo>
                    <a:lnTo>
                      <a:pt x="89" y="2263"/>
                    </a:lnTo>
                    <a:lnTo>
                      <a:pt x="89" y="2245"/>
                    </a:lnTo>
                    <a:lnTo>
                      <a:pt x="124" y="2210"/>
                    </a:lnTo>
                    <a:lnTo>
                      <a:pt x="124" y="2174"/>
                    </a:lnTo>
                    <a:lnTo>
                      <a:pt x="160" y="2139"/>
                    </a:lnTo>
                    <a:lnTo>
                      <a:pt x="160" y="2104"/>
                    </a:lnTo>
                    <a:lnTo>
                      <a:pt x="177" y="2086"/>
                    </a:lnTo>
                    <a:lnTo>
                      <a:pt x="177" y="2051"/>
                    </a:lnTo>
                    <a:lnTo>
                      <a:pt x="213" y="2015"/>
                    </a:lnTo>
                    <a:lnTo>
                      <a:pt x="213" y="1962"/>
                    </a:lnTo>
                    <a:lnTo>
                      <a:pt x="230" y="1945"/>
                    </a:lnTo>
                    <a:lnTo>
                      <a:pt x="230" y="1909"/>
                    </a:lnTo>
                    <a:lnTo>
                      <a:pt x="248" y="1891"/>
                    </a:lnTo>
                    <a:lnTo>
                      <a:pt x="248" y="1856"/>
                    </a:lnTo>
                    <a:lnTo>
                      <a:pt x="266" y="1838"/>
                    </a:lnTo>
                    <a:lnTo>
                      <a:pt x="266" y="1803"/>
                    </a:lnTo>
                    <a:lnTo>
                      <a:pt x="284" y="1785"/>
                    </a:lnTo>
                    <a:lnTo>
                      <a:pt x="284" y="1750"/>
                    </a:lnTo>
                    <a:lnTo>
                      <a:pt x="301" y="1732"/>
                    </a:lnTo>
                    <a:lnTo>
                      <a:pt x="301" y="1697"/>
                    </a:lnTo>
                    <a:lnTo>
                      <a:pt x="319" y="1679"/>
                    </a:lnTo>
                    <a:lnTo>
                      <a:pt x="319" y="1626"/>
                    </a:lnTo>
                    <a:lnTo>
                      <a:pt x="337" y="1609"/>
                    </a:lnTo>
                    <a:lnTo>
                      <a:pt x="337" y="1573"/>
                    </a:lnTo>
                    <a:lnTo>
                      <a:pt x="355" y="1556"/>
                    </a:lnTo>
                    <a:lnTo>
                      <a:pt x="355" y="1503"/>
                    </a:lnTo>
                    <a:lnTo>
                      <a:pt x="372" y="1485"/>
                    </a:lnTo>
                    <a:lnTo>
                      <a:pt x="372" y="1432"/>
                    </a:lnTo>
                    <a:lnTo>
                      <a:pt x="390" y="1414"/>
                    </a:lnTo>
                    <a:lnTo>
                      <a:pt x="390" y="1379"/>
                    </a:lnTo>
                    <a:lnTo>
                      <a:pt x="408" y="1361"/>
                    </a:lnTo>
                    <a:lnTo>
                      <a:pt x="408" y="1308"/>
                    </a:lnTo>
                    <a:lnTo>
                      <a:pt x="426" y="1290"/>
                    </a:lnTo>
                    <a:lnTo>
                      <a:pt x="426" y="1237"/>
                    </a:lnTo>
                    <a:lnTo>
                      <a:pt x="443" y="1220"/>
                    </a:lnTo>
                    <a:lnTo>
                      <a:pt x="443" y="1167"/>
                    </a:lnTo>
                    <a:lnTo>
                      <a:pt x="461" y="1149"/>
                    </a:lnTo>
                    <a:lnTo>
                      <a:pt x="461" y="1114"/>
                    </a:lnTo>
                    <a:lnTo>
                      <a:pt x="479" y="1096"/>
                    </a:lnTo>
                    <a:lnTo>
                      <a:pt x="479" y="1043"/>
                    </a:lnTo>
                    <a:lnTo>
                      <a:pt x="496" y="1025"/>
                    </a:lnTo>
                    <a:lnTo>
                      <a:pt x="496" y="972"/>
                    </a:lnTo>
                    <a:lnTo>
                      <a:pt x="514" y="954"/>
                    </a:lnTo>
                    <a:lnTo>
                      <a:pt x="514" y="901"/>
                    </a:lnTo>
                    <a:lnTo>
                      <a:pt x="532" y="884"/>
                    </a:lnTo>
                    <a:lnTo>
                      <a:pt x="532" y="848"/>
                    </a:lnTo>
                    <a:lnTo>
                      <a:pt x="550" y="831"/>
                    </a:lnTo>
                    <a:lnTo>
                      <a:pt x="550" y="778"/>
                    </a:lnTo>
                    <a:lnTo>
                      <a:pt x="567" y="760"/>
                    </a:lnTo>
                    <a:lnTo>
                      <a:pt x="567" y="725"/>
                    </a:lnTo>
                    <a:lnTo>
                      <a:pt x="585" y="707"/>
                    </a:lnTo>
                    <a:lnTo>
                      <a:pt x="585" y="654"/>
                    </a:lnTo>
                    <a:lnTo>
                      <a:pt x="603" y="636"/>
                    </a:lnTo>
                    <a:lnTo>
                      <a:pt x="603" y="601"/>
                    </a:lnTo>
                    <a:lnTo>
                      <a:pt x="621" y="583"/>
                    </a:lnTo>
                    <a:lnTo>
                      <a:pt x="621" y="548"/>
                    </a:lnTo>
                    <a:lnTo>
                      <a:pt x="638" y="530"/>
                    </a:lnTo>
                    <a:lnTo>
                      <a:pt x="638" y="495"/>
                    </a:lnTo>
                    <a:lnTo>
                      <a:pt x="656" y="477"/>
                    </a:lnTo>
                    <a:lnTo>
                      <a:pt x="656" y="442"/>
                    </a:lnTo>
                    <a:lnTo>
                      <a:pt x="674" y="424"/>
                    </a:lnTo>
                    <a:lnTo>
                      <a:pt x="674" y="389"/>
                    </a:lnTo>
                    <a:lnTo>
                      <a:pt x="692" y="371"/>
                    </a:lnTo>
                    <a:lnTo>
                      <a:pt x="692" y="336"/>
                    </a:lnTo>
                    <a:lnTo>
                      <a:pt x="709" y="318"/>
                    </a:lnTo>
                    <a:lnTo>
                      <a:pt x="709" y="283"/>
                    </a:lnTo>
                    <a:lnTo>
                      <a:pt x="745" y="247"/>
                    </a:lnTo>
                    <a:lnTo>
                      <a:pt x="745" y="212"/>
                    </a:lnTo>
                    <a:lnTo>
                      <a:pt x="780" y="177"/>
                    </a:lnTo>
                    <a:lnTo>
                      <a:pt x="780" y="141"/>
                    </a:lnTo>
                    <a:lnTo>
                      <a:pt x="816" y="106"/>
                    </a:lnTo>
                    <a:lnTo>
                      <a:pt x="816" y="88"/>
                    </a:lnTo>
                    <a:lnTo>
                      <a:pt x="851" y="53"/>
                    </a:lnTo>
                    <a:lnTo>
                      <a:pt x="851" y="35"/>
                    </a:lnTo>
                    <a:lnTo>
                      <a:pt x="869" y="17"/>
                    </a:lnTo>
                    <a:lnTo>
                      <a:pt x="887" y="17"/>
                    </a:lnTo>
                    <a:lnTo>
                      <a:pt x="904" y="0"/>
                    </a:lnTo>
                    <a:lnTo>
                      <a:pt x="922" y="0"/>
                    </a:lnTo>
                    <a:lnTo>
                      <a:pt x="940" y="0"/>
                    </a:lnTo>
                    <a:lnTo>
                      <a:pt x="958" y="0"/>
                    </a:lnTo>
                    <a:lnTo>
                      <a:pt x="975" y="0"/>
                    </a:lnTo>
                    <a:lnTo>
                      <a:pt x="993" y="17"/>
                    </a:lnTo>
                    <a:lnTo>
                      <a:pt x="1011" y="35"/>
                    </a:lnTo>
                    <a:lnTo>
                      <a:pt x="1028" y="53"/>
                    </a:lnTo>
                    <a:lnTo>
                      <a:pt x="1046" y="70"/>
                    </a:lnTo>
                    <a:lnTo>
                      <a:pt x="1082" y="106"/>
                    </a:lnTo>
                    <a:lnTo>
                      <a:pt x="1082" y="123"/>
                    </a:lnTo>
                    <a:lnTo>
                      <a:pt x="1117" y="159"/>
                    </a:lnTo>
                    <a:lnTo>
                      <a:pt x="1117" y="194"/>
                    </a:lnTo>
                    <a:lnTo>
                      <a:pt x="1153" y="230"/>
                    </a:lnTo>
                    <a:lnTo>
                      <a:pt x="1153" y="265"/>
                    </a:lnTo>
                    <a:lnTo>
                      <a:pt x="1170" y="283"/>
                    </a:lnTo>
                    <a:lnTo>
                      <a:pt x="1170" y="318"/>
                    </a:lnTo>
                    <a:lnTo>
                      <a:pt x="1188" y="336"/>
                    </a:lnTo>
                    <a:lnTo>
                      <a:pt x="1188" y="371"/>
                    </a:lnTo>
                    <a:lnTo>
                      <a:pt x="1224" y="406"/>
                    </a:lnTo>
                    <a:lnTo>
                      <a:pt x="1224" y="459"/>
                    </a:lnTo>
                    <a:lnTo>
                      <a:pt x="1241" y="477"/>
                    </a:lnTo>
                    <a:lnTo>
                      <a:pt x="1241" y="512"/>
                    </a:lnTo>
                    <a:lnTo>
                      <a:pt x="1259" y="530"/>
                    </a:lnTo>
                    <a:lnTo>
                      <a:pt x="1259" y="583"/>
                    </a:lnTo>
                    <a:lnTo>
                      <a:pt x="1277" y="601"/>
                    </a:lnTo>
                    <a:lnTo>
                      <a:pt x="1277" y="636"/>
                    </a:lnTo>
                    <a:lnTo>
                      <a:pt x="1294" y="654"/>
                    </a:lnTo>
                    <a:lnTo>
                      <a:pt x="1294" y="689"/>
                    </a:lnTo>
                    <a:lnTo>
                      <a:pt x="1312" y="707"/>
                    </a:lnTo>
                    <a:lnTo>
                      <a:pt x="1312" y="760"/>
                    </a:lnTo>
                    <a:lnTo>
                      <a:pt x="1330" y="778"/>
                    </a:lnTo>
                    <a:lnTo>
                      <a:pt x="1330" y="813"/>
                    </a:lnTo>
                    <a:lnTo>
                      <a:pt x="1348" y="831"/>
                    </a:lnTo>
                    <a:lnTo>
                      <a:pt x="1348" y="884"/>
                    </a:lnTo>
                    <a:lnTo>
                      <a:pt x="1365" y="901"/>
                    </a:lnTo>
                    <a:lnTo>
                      <a:pt x="1365" y="954"/>
                    </a:lnTo>
                    <a:lnTo>
                      <a:pt x="1383" y="972"/>
                    </a:lnTo>
                    <a:lnTo>
                      <a:pt x="1383" y="1007"/>
                    </a:lnTo>
                    <a:lnTo>
                      <a:pt x="1401" y="1025"/>
                    </a:lnTo>
                    <a:lnTo>
                      <a:pt x="1401" y="1078"/>
                    </a:lnTo>
                    <a:lnTo>
                      <a:pt x="1419" y="1096"/>
                    </a:lnTo>
                    <a:lnTo>
                      <a:pt x="1419" y="1149"/>
                    </a:lnTo>
                    <a:lnTo>
                      <a:pt x="1436" y="1167"/>
                    </a:lnTo>
                    <a:lnTo>
                      <a:pt x="1436" y="1220"/>
                    </a:lnTo>
                    <a:lnTo>
                      <a:pt x="1454" y="1237"/>
                    </a:lnTo>
                    <a:lnTo>
                      <a:pt x="1454" y="1273"/>
                    </a:lnTo>
                    <a:lnTo>
                      <a:pt x="1472" y="129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5" name="Freeform 13"/>
              <p:cNvSpPr>
                <a:spLocks/>
              </p:cNvSpPr>
              <p:nvPr/>
            </p:nvSpPr>
            <p:spPr bwMode="auto">
              <a:xfrm>
                <a:off x="3671" y="2139"/>
                <a:ext cx="940" cy="1167"/>
              </a:xfrm>
              <a:custGeom>
                <a:avLst/>
                <a:gdLst>
                  <a:gd name="T0" fmla="*/ 0 w 940"/>
                  <a:gd name="T1" fmla="*/ 159 h 1167"/>
                  <a:gd name="T2" fmla="*/ 18 w 940"/>
                  <a:gd name="T3" fmla="*/ 230 h 1167"/>
                  <a:gd name="T4" fmla="*/ 35 w 940"/>
                  <a:gd name="T5" fmla="*/ 301 h 1167"/>
                  <a:gd name="T6" fmla="*/ 53 w 940"/>
                  <a:gd name="T7" fmla="*/ 354 h 1167"/>
                  <a:gd name="T8" fmla="*/ 71 w 940"/>
                  <a:gd name="T9" fmla="*/ 425 h 1167"/>
                  <a:gd name="T10" fmla="*/ 88 w 940"/>
                  <a:gd name="T11" fmla="*/ 478 h 1167"/>
                  <a:gd name="T12" fmla="*/ 106 w 940"/>
                  <a:gd name="T13" fmla="*/ 548 h 1167"/>
                  <a:gd name="T14" fmla="*/ 124 w 940"/>
                  <a:gd name="T15" fmla="*/ 601 h 1167"/>
                  <a:gd name="T16" fmla="*/ 142 w 940"/>
                  <a:gd name="T17" fmla="*/ 654 h 1167"/>
                  <a:gd name="T18" fmla="*/ 159 w 940"/>
                  <a:gd name="T19" fmla="*/ 707 h 1167"/>
                  <a:gd name="T20" fmla="*/ 177 w 940"/>
                  <a:gd name="T21" fmla="*/ 761 h 1167"/>
                  <a:gd name="T22" fmla="*/ 195 w 940"/>
                  <a:gd name="T23" fmla="*/ 814 h 1167"/>
                  <a:gd name="T24" fmla="*/ 230 w 940"/>
                  <a:gd name="T25" fmla="*/ 902 h 1167"/>
                  <a:gd name="T26" fmla="*/ 266 w 940"/>
                  <a:gd name="T27" fmla="*/ 973 h 1167"/>
                  <a:gd name="T28" fmla="*/ 301 w 940"/>
                  <a:gd name="T29" fmla="*/ 1043 h 1167"/>
                  <a:gd name="T30" fmla="*/ 337 w 940"/>
                  <a:gd name="T31" fmla="*/ 1096 h 1167"/>
                  <a:gd name="T32" fmla="*/ 372 w 940"/>
                  <a:gd name="T33" fmla="*/ 1132 h 1167"/>
                  <a:gd name="T34" fmla="*/ 408 w 940"/>
                  <a:gd name="T35" fmla="*/ 1167 h 1167"/>
                  <a:gd name="T36" fmla="*/ 443 w 940"/>
                  <a:gd name="T37" fmla="*/ 1167 h 1167"/>
                  <a:gd name="T38" fmla="*/ 479 w 940"/>
                  <a:gd name="T39" fmla="*/ 1167 h 1167"/>
                  <a:gd name="T40" fmla="*/ 514 w 940"/>
                  <a:gd name="T41" fmla="*/ 1149 h 1167"/>
                  <a:gd name="T42" fmla="*/ 567 w 940"/>
                  <a:gd name="T43" fmla="*/ 1096 h 1167"/>
                  <a:gd name="T44" fmla="*/ 585 w 940"/>
                  <a:gd name="T45" fmla="*/ 1061 h 1167"/>
                  <a:gd name="T46" fmla="*/ 620 w 940"/>
                  <a:gd name="T47" fmla="*/ 990 h 1167"/>
                  <a:gd name="T48" fmla="*/ 656 w 940"/>
                  <a:gd name="T49" fmla="*/ 920 h 1167"/>
                  <a:gd name="T50" fmla="*/ 674 w 940"/>
                  <a:gd name="T51" fmla="*/ 867 h 1167"/>
                  <a:gd name="T52" fmla="*/ 709 w 940"/>
                  <a:gd name="T53" fmla="*/ 778 h 1167"/>
                  <a:gd name="T54" fmla="*/ 727 w 940"/>
                  <a:gd name="T55" fmla="*/ 725 h 1167"/>
                  <a:gd name="T56" fmla="*/ 745 w 940"/>
                  <a:gd name="T57" fmla="*/ 672 h 1167"/>
                  <a:gd name="T58" fmla="*/ 762 w 940"/>
                  <a:gd name="T59" fmla="*/ 619 h 1167"/>
                  <a:gd name="T60" fmla="*/ 780 w 940"/>
                  <a:gd name="T61" fmla="*/ 566 h 1167"/>
                  <a:gd name="T62" fmla="*/ 798 w 940"/>
                  <a:gd name="T63" fmla="*/ 495 h 1167"/>
                  <a:gd name="T64" fmla="*/ 816 w 940"/>
                  <a:gd name="T65" fmla="*/ 442 h 1167"/>
                  <a:gd name="T66" fmla="*/ 833 w 940"/>
                  <a:gd name="T67" fmla="*/ 372 h 1167"/>
                  <a:gd name="T68" fmla="*/ 851 w 940"/>
                  <a:gd name="T69" fmla="*/ 319 h 1167"/>
                  <a:gd name="T70" fmla="*/ 869 w 940"/>
                  <a:gd name="T71" fmla="*/ 248 h 1167"/>
                  <a:gd name="T72" fmla="*/ 886 w 940"/>
                  <a:gd name="T73" fmla="*/ 177 h 1167"/>
                  <a:gd name="T74" fmla="*/ 904 w 940"/>
                  <a:gd name="T75" fmla="*/ 124 h 1167"/>
                  <a:gd name="T76" fmla="*/ 922 w 940"/>
                  <a:gd name="T77" fmla="*/ 53 h 1167"/>
                  <a:gd name="T78" fmla="*/ 940 w 940"/>
                  <a:gd name="T79" fmla="*/ 0 h 116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940" h="1167">
                    <a:moveTo>
                      <a:pt x="0" y="106"/>
                    </a:moveTo>
                    <a:lnTo>
                      <a:pt x="0" y="159"/>
                    </a:lnTo>
                    <a:lnTo>
                      <a:pt x="18" y="177"/>
                    </a:lnTo>
                    <a:lnTo>
                      <a:pt x="18" y="230"/>
                    </a:lnTo>
                    <a:lnTo>
                      <a:pt x="35" y="248"/>
                    </a:lnTo>
                    <a:lnTo>
                      <a:pt x="35" y="301"/>
                    </a:lnTo>
                    <a:lnTo>
                      <a:pt x="53" y="319"/>
                    </a:lnTo>
                    <a:lnTo>
                      <a:pt x="53" y="354"/>
                    </a:lnTo>
                    <a:lnTo>
                      <a:pt x="71" y="372"/>
                    </a:lnTo>
                    <a:lnTo>
                      <a:pt x="71" y="425"/>
                    </a:lnTo>
                    <a:lnTo>
                      <a:pt x="88" y="442"/>
                    </a:lnTo>
                    <a:lnTo>
                      <a:pt x="88" y="478"/>
                    </a:lnTo>
                    <a:lnTo>
                      <a:pt x="106" y="495"/>
                    </a:lnTo>
                    <a:lnTo>
                      <a:pt x="106" y="548"/>
                    </a:lnTo>
                    <a:lnTo>
                      <a:pt x="124" y="566"/>
                    </a:lnTo>
                    <a:lnTo>
                      <a:pt x="124" y="601"/>
                    </a:lnTo>
                    <a:lnTo>
                      <a:pt x="142" y="619"/>
                    </a:lnTo>
                    <a:lnTo>
                      <a:pt x="142" y="654"/>
                    </a:lnTo>
                    <a:lnTo>
                      <a:pt x="159" y="672"/>
                    </a:lnTo>
                    <a:lnTo>
                      <a:pt x="159" y="707"/>
                    </a:lnTo>
                    <a:lnTo>
                      <a:pt x="177" y="725"/>
                    </a:lnTo>
                    <a:lnTo>
                      <a:pt x="177" y="761"/>
                    </a:lnTo>
                    <a:lnTo>
                      <a:pt x="195" y="778"/>
                    </a:lnTo>
                    <a:lnTo>
                      <a:pt x="195" y="814"/>
                    </a:lnTo>
                    <a:lnTo>
                      <a:pt x="230" y="849"/>
                    </a:lnTo>
                    <a:lnTo>
                      <a:pt x="230" y="902"/>
                    </a:lnTo>
                    <a:lnTo>
                      <a:pt x="266" y="937"/>
                    </a:lnTo>
                    <a:lnTo>
                      <a:pt x="266" y="973"/>
                    </a:lnTo>
                    <a:lnTo>
                      <a:pt x="301" y="1008"/>
                    </a:lnTo>
                    <a:lnTo>
                      <a:pt x="301" y="1043"/>
                    </a:lnTo>
                    <a:lnTo>
                      <a:pt x="337" y="1079"/>
                    </a:lnTo>
                    <a:lnTo>
                      <a:pt x="337" y="1096"/>
                    </a:lnTo>
                    <a:lnTo>
                      <a:pt x="354" y="1114"/>
                    </a:lnTo>
                    <a:lnTo>
                      <a:pt x="372" y="1132"/>
                    </a:lnTo>
                    <a:lnTo>
                      <a:pt x="390" y="1149"/>
                    </a:lnTo>
                    <a:lnTo>
                      <a:pt x="408" y="1167"/>
                    </a:lnTo>
                    <a:lnTo>
                      <a:pt x="425" y="1167"/>
                    </a:lnTo>
                    <a:lnTo>
                      <a:pt x="443" y="1167"/>
                    </a:lnTo>
                    <a:lnTo>
                      <a:pt x="461" y="1167"/>
                    </a:lnTo>
                    <a:lnTo>
                      <a:pt x="479" y="1167"/>
                    </a:lnTo>
                    <a:lnTo>
                      <a:pt x="496" y="1149"/>
                    </a:lnTo>
                    <a:lnTo>
                      <a:pt x="514" y="1149"/>
                    </a:lnTo>
                    <a:lnTo>
                      <a:pt x="532" y="1132"/>
                    </a:lnTo>
                    <a:lnTo>
                      <a:pt x="567" y="1096"/>
                    </a:lnTo>
                    <a:lnTo>
                      <a:pt x="567" y="1079"/>
                    </a:lnTo>
                    <a:lnTo>
                      <a:pt x="585" y="1061"/>
                    </a:lnTo>
                    <a:lnTo>
                      <a:pt x="620" y="1026"/>
                    </a:lnTo>
                    <a:lnTo>
                      <a:pt x="620" y="990"/>
                    </a:lnTo>
                    <a:lnTo>
                      <a:pt x="656" y="955"/>
                    </a:lnTo>
                    <a:lnTo>
                      <a:pt x="656" y="920"/>
                    </a:lnTo>
                    <a:lnTo>
                      <a:pt x="674" y="902"/>
                    </a:lnTo>
                    <a:lnTo>
                      <a:pt x="674" y="867"/>
                    </a:lnTo>
                    <a:lnTo>
                      <a:pt x="709" y="831"/>
                    </a:lnTo>
                    <a:lnTo>
                      <a:pt x="709" y="778"/>
                    </a:lnTo>
                    <a:lnTo>
                      <a:pt x="727" y="761"/>
                    </a:lnTo>
                    <a:lnTo>
                      <a:pt x="727" y="725"/>
                    </a:lnTo>
                    <a:lnTo>
                      <a:pt x="745" y="707"/>
                    </a:lnTo>
                    <a:lnTo>
                      <a:pt x="745" y="672"/>
                    </a:lnTo>
                    <a:lnTo>
                      <a:pt x="762" y="654"/>
                    </a:lnTo>
                    <a:lnTo>
                      <a:pt x="762" y="619"/>
                    </a:lnTo>
                    <a:lnTo>
                      <a:pt x="780" y="601"/>
                    </a:lnTo>
                    <a:lnTo>
                      <a:pt x="780" y="566"/>
                    </a:lnTo>
                    <a:lnTo>
                      <a:pt x="798" y="548"/>
                    </a:lnTo>
                    <a:lnTo>
                      <a:pt x="798" y="495"/>
                    </a:lnTo>
                    <a:lnTo>
                      <a:pt x="816" y="478"/>
                    </a:lnTo>
                    <a:lnTo>
                      <a:pt x="816" y="442"/>
                    </a:lnTo>
                    <a:lnTo>
                      <a:pt x="833" y="425"/>
                    </a:lnTo>
                    <a:lnTo>
                      <a:pt x="833" y="372"/>
                    </a:lnTo>
                    <a:lnTo>
                      <a:pt x="851" y="354"/>
                    </a:lnTo>
                    <a:lnTo>
                      <a:pt x="851" y="319"/>
                    </a:lnTo>
                    <a:lnTo>
                      <a:pt x="869" y="301"/>
                    </a:lnTo>
                    <a:lnTo>
                      <a:pt x="869" y="248"/>
                    </a:lnTo>
                    <a:lnTo>
                      <a:pt x="886" y="230"/>
                    </a:lnTo>
                    <a:lnTo>
                      <a:pt x="886" y="177"/>
                    </a:lnTo>
                    <a:lnTo>
                      <a:pt x="904" y="159"/>
                    </a:lnTo>
                    <a:lnTo>
                      <a:pt x="904" y="124"/>
                    </a:lnTo>
                    <a:lnTo>
                      <a:pt x="922" y="106"/>
                    </a:lnTo>
                    <a:lnTo>
                      <a:pt x="922" y="53"/>
                    </a:lnTo>
                    <a:lnTo>
                      <a:pt x="940" y="36"/>
                    </a:lnTo>
                    <a:lnTo>
                      <a:pt x="940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V="1">
              <a:off x="4115" y="3827"/>
              <a:ext cx="482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6" name="Line 17"/>
            <p:cNvSpPr>
              <a:spLocks noChangeShapeType="1"/>
            </p:cNvSpPr>
            <p:nvPr/>
          </p:nvSpPr>
          <p:spPr bwMode="auto">
            <a:xfrm>
              <a:off x="4085" y="6651"/>
              <a:ext cx="1806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7" name="Text Box 18"/>
            <p:cNvSpPr txBox="1">
              <a:spLocks noChangeArrowheads="1"/>
            </p:cNvSpPr>
            <p:nvPr/>
          </p:nvSpPr>
          <p:spPr bwMode="auto">
            <a:xfrm>
              <a:off x="3241" y="3558"/>
              <a:ext cx="810" cy="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ts val="95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汉鼎简中楷" charset="-122"/>
                </a:rPr>
                <a:t>0.5</a:t>
              </a:r>
              <a:endParaRPr lang="en-US" altLang="en-US" sz="1800" dirty="0"/>
            </a:p>
          </p:txBody>
        </p:sp>
        <p:sp>
          <p:nvSpPr>
            <p:cNvPr id="58" name="Text Box 19"/>
            <p:cNvSpPr txBox="1">
              <a:spLocks noChangeArrowheads="1"/>
            </p:cNvSpPr>
            <p:nvPr/>
          </p:nvSpPr>
          <p:spPr bwMode="auto">
            <a:xfrm>
              <a:off x="2952" y="6327"/>
              <a:ext cx="1101" cy="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ts val="95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汉鼎简中楷" charset="-122"/>
                </a:rPr>
                <a:t>−</a:t>
              </a:r>
              <a:r>
                <a:rPr lang="en-US" altLang="zh-CN" sz="1800" dirty="0" smtClean="0">
                  <a:latin typeface="Times New Roman" panose="02020603050405020304" pitchFamily="18" charset="0"/>
                  <a:ea typeface="汉鼎简中楷" charset="-122"/>
                </a:rPr>
                <a:t>0.5</a:t>
              </a:r>
              <a:endParaRPr lang="en-US" altLang="en-US" sz="1800" dirty="0"/>
            </a:p>
          </p:txBody>
        </p:sp>
        <p:sp>
          <p:nvSpPr>
            <p:cNvPr id="59" name="Text Box 20"/>
            <p:cNvSpPr txBox="1">
              <a:spLocks noChangeArrowheads="1"/>
            </p:cNvSpPr>
            <p:nvPr/>
          </p:nvSpPr>
          <p:spPr bwMode="auto">
            <a:xfrm>
              <a:off x="4704" y="5298"/>
              <a:ext cx="726" cy="5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汉鼎简中楷" charset="-122"/>
                </a:rPr>
                <a:t>10</a:t>
              </a:r>
              <a:endParaRPr lang="en-US" altLang="en-US" sz="1800" dirty="0"/>
            </a:p>
          </p:txBody>
        </p:sp>
        <p:sp>
          <p:nvSpPr>
            <p:cNvPr id="60" name="Text Box 21"/>
            <p:cNvSpPr txBox="1">
              <a:spLocks noChangeArrowheads="1"/>
            </p:cNvSpPr>
            <p:nvPr/>
          </p:nvSpPr>
          <p:spPr bwMode="auto">
            <a:xfrm>
              <a:off x="6173" y="5298"/>
              <a:ext cx="718" cy="5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汉鼎简中楷" charset="-122"/>
                </a:rPr>
                <a:t>20</a:t>
              </a:r>
              <a:endParaRPr lang="en-US" altLang="en-US" sz="1800" dirty="0"/>
            </a:p>
          </p:txBody>
        </p:sp>
        <p:sp>
          <p:nvSpPr>
            <p:cNvPr id="61" name="Text Box 22"/>
            <p:cNvSpPr txBox="1">
              <a:spLocks noChangeArrowheads="1"/>
            </p:cNvSpPr>
            <p:nvPr/>
          </p:nvSpPr>
          <p:spPr bwMode="auto">
            <a:xfrm>
              <a:off x="7127" y="5298"/>
              <a:ext cx="674" cy="5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汉鼎简中楷" charset="-122"/>
                </a:rPr>
                <a:t>30</a:t>
              </a:r>
              <a:endParaRPr lang="en-US" altLang="en-US" sz="1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23"/>
                <p:cNvSpPr>
                  <a:spLocks noChangeArrowheads="1"/>
                </p:cNvSpPr>
                <p:nvPr/>
              </p:nvSpPr>
              <p:spPr bwMode="auto">
                <a:xfrm>
                  <a:off x="3367" y="2756"/>
                  <a:ext cx="1764" cy="5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ts val="950"/>
                    </a:spcBef>
                    <a:buClrTx/>
                    <a:buSzTx/>
                    <a:buFontTx/>
                    <a:buNone/>
                  </a:pPr>
                  <a14:m>
                    <m:oMath xmlns:m="http://schemas.openxmlformats.org/officeDocument/2006/math">
                      <m:r>
                        <a:rPr lang="en-SG" altLang="zh-CN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汉鼎简中楷" charset="-122"/>
                        </a:rPr>
                        <m:t>𝑣</m:t>
                      </m:r>
                      <m:r>
                        <a:rPr lang="en-SG" altLang="zh-CN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汉鼎简中楷" charset="-122"/>
                        </a:rPr>
                        <m:t>(</m:t>
                      </m:r>
                      <m:r>
                        <a:rPr lang="en-SG" altLang="zh-CN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汉鼎简中楷" charset="-122"/>
                        </a:rPr>
                        <m:t>𝑡</m:t>
                      </m:r>
                      <m:r>
                        <a:rPr lang="en-SG" altLang="zh-CN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汉鼎简中楷" charset="-122"/>
                        </a:rPr>
                        <m:t>)</m:t>
                      </m:r>
                    </m:oMath>
                  </a14:m>
                  <a:r>
                    <a:rPr lang="en-US" altLang="zh-CN" sz="1800" dirty="0" smtClean="0">
                      <a:solidFill>
                        <a:srgbClr val="C00000"/>
                      </a:solidFill>
                      <a:latin typeface="+mn-lt"/>
                      <a:ea typeface="汉鼎简中楷" charset="-122"/>
                    </a:rPr>
                    <a:t> </a:t>
                  </a:r>
                  <a:r>
                    <a:rPr lang="en-US" altLang="zh-CN" sz="1800" dirty="0">
                      <a:solidFill>
                        <a:srgbClr val="C00000"/>
                      </a:solidFill>
                      <a:latin typeface="Cambria" panose="02040503050406030204" pitchFamily="18" charset="0"/>
                      <a:ea typeface="汉鼎简中楷" charset="-122"/>
                    </a:rPr>
                    <a:t>(V)</a:t>
                  </a:r>
                  <a:r>
                    <a:rPr lang="en-US" altLang="zh-CN" sz="1800" i="1" dirty="0">
                      <a:solidFill>
                        <a:srgbClr val="C00000"/>
                      </a:solidFill>
                      <a:latin typeface="Cambria" panose="02040503050406030204" pitchFamily="18" charset="0"/>
                      <a:ea typeface="汉鼎简中楷" charset="-122"/>
                    </a:rPr>
                    <a:t> </a:t>
                  </a:r>
                  <a:endParaRPr lang="en-US" altLang="en-US" sz="1800" dirty="0">
                    <a:solidFill>
                      <a:srgbClr val="C00000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2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67" y="2756"/>
                  <a:ext cx="1764" cy="572"/>
                </a:xfrm>
                <a:prstGeom prst="rect">
                  <a:avLst/>
                </a:prstGeom>
                <a:blipFill>
                  <a:blip r:embed="rId6"/>
                  <a:stretch>
                    <a:fillRect l="-5435" t="-23333" b="-1333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29299"/>
            <a:ext cx="10157680" cy="646331"/>
          </a:xfrm>
        </p:spPr>
        <p:txBody>
          <a:bodyPr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Parameters of a Sinusoidal Waveform</a:t>
            </a:r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 flipV="1">
            <a:off x="1773197" y="1945413"/>
            <a:ext cx="0" cy="22320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1677781" y="3026501"/>
            <a:ext cx="782383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6"/>
              <p:cNvSpPr txBox="1">
                <a:spLocks noChangeArrowheads="1"/>
              </p:cNvSpPr>
              <p:nvPr/>
            </p:nvSpPr>
            <p:spPr bwMode="auto">
              <a:xfrm>
                <a:off x="1162009" y="1745388"/>
                <a:ext cx="395288" cy="369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altLang="en-US" sz="1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SG" alt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alt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SG" alt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1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2009" y="1745388"/>
                <a:ext cx="395288" cy="369888"/>
              </a:xfrm>
              <a:prstGeom prst="rect">
                <a:avLst/>
              </a:prstGeom>
              <a:blipFill>
                <a:blip r:embed="rId3"/>
                <a:stretch>
                  <a:fillRect r="-59375" b="-147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8"/>
          <p:cNvGrpSpPr>
            <a:grpSpLocks/>
          </p:cNvGrpSpPr>
          <p:nvPr/>
        </p:nvGrpSpPr>
        <p:grpSpPr bwMode="auto">
          <a:xfrm>
            <a:off x="1773197" y="2437538"/>
            <a:ext cx="7199313" cy="1227138"/>
            <a:chOff x="612" y="3150"/>
            <a:chExt cx="4535" cy="773"/>
          </a:xfrm>
        </p:grpSpPr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612" y="3150"/>
              <a:ext cx="907" cy="741"/>
            </a:xfrm>
            <a:custGeom>
              <a:avLst/>
              <a:gdLst>
                <a:gd name="T0" fmla="*/ 0 w 907"/>
                <a:gd name="T1" fmla="*/ 371 h 741"/>
                <a:gd name="T2" fmla="*/ 136 w 907"/>
                <a:gd name="T3" fmla="*/ 53 h 741"/>
                <a:gd name="T4" fmla="*/ 318 w 907"/>
                <a:gd name="T5" fmla="*/ 53 h 741"/>
                <a:gd name="T6" fmla="*/ 454 w 907"/>
                <a:gd name="T7" fmla="*/ 371 h 741"/>
                <a:gd name="T8" fmla="*/ 590 w 907"/>
                <a:gd name="T9" fmla="*/ 688 h 741"/>
                <a:gd name="T10" fmla="*/ 771 w 907"/>
                <a:gd name="T11" fmla="*/ 688 h 741"/>
                <a:gd name="T12" fmla="*/ 907 w 907"/>
                <a:gd name="T13" fmla="*/ 371 h 7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7" h="741">
                  <a:moveTo>
                    <a:pt x="0" y="371"/>
                  </a:moveTo>
                  <a:cubicBezTo>
                    <a:pt x="41" y="238"/>
                    <a:pt x="83" y="106"/>
                    <a:pt x="136" y="53"/>
                  </a:cubicBezTo>
                  <a:cubicBezTo>
                    <a:pt x="189" y="0"/>
                    <a:pt x="265" y="0"/>
                    <a:pt x="318" y="53"/>
                  </a:cubicBezTo>
                  <a:cubicBezTo>
                    <a:pt x="371" y="106"/>
                    <a:pt x="409" y="265"/>
                    <a:pt x="454" y="371"/>
                  </a:cubicBezTo>
                  <a:cubicBezTo>
                    <a:pt x="499" y="477"/>
                    <a:pt x="537" y="635"/>
                    <a:pt x="590" y="688"/>
                  </a:cubicBezTo>
                  <a:cubicBezTo>
                    <a:pt x="643" y="741"/>
                    <a:pt x="718" y="741"/>
                    <a:pt x="771" y="688"/>
                  </a:cubicBezTo>
                  <a:cubicBezTo>
                    <a:pt x="824" y="635"/>
                    <a:pt x="865" y="503"/>
                    <a:pt x="907" y="371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1519" y="3158"/>
              <a:ext cx="907" cy="741"/>
            </a:xfrm>
            <a:custGeom>
              <a:avLst/>
              <a:gdLst>
                <a:gd name="T0" fmla="*/ 0 w 907"/>
                <a:gd name="T1" fmla="*/ 371 h 741"/>
                <a:gd name="T2" fmla="*/ 136 w 907"/>
                <a:gd name="T3" fmla="*/ 53 h 741"/>
                <a:gd name="T4" fmla="*/ 318 w 907"/>
                <a:gd name="T5" fmla="*/ 53 h 741"/>
                <a:gd name="T6" fmla="*/ 454 w 907"/>
                <a:gd name="T7" fmla="*/ 371 h 741"/>
                <a:gd name="T8" fmla="*/ 590 w 907"/>
                <a:gd name="T9" fmla="*/ 688 h 741"/>
                <a:gd name="T10" fmla="*/ 771 w 907"/>
                <a:gd name="T11" fmla="*/ 688 h 741"/>
                <a:gd name="T12" fmla="*/ 907 w 907"/>
                <a:gd name="T13" fmla="*/ 371 h 7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7" h="741">
                  <a:moveTo>
                    <a:pt x="0" y="371"/>
                  </a:moveTo>
                  <a:cubicBezTo>
                    <a:pt x="41" y="238"/>
                    <a:pt x="83" y="106"/>
                    <a:pt x="136" y="53"/>
                  </a:cubicBezTo>
                  <a:cubicBezTo>
                    <a:pt x="189" y="0"/>
                    <a:pt x="265" y="0"/>
                    <a:pt x="318" y="53"/>
                  </a:cubicBezTo>
                  <a:cubicBezTo>
                    <a:pt x="371" y="106"/>
                    <a:pt x="409" y="265"/>
                    <a:pt x="454" y="371"/>
                  </a:cubicBezTo>
                  <a:cubicBezTo>
                    <a:pt x="499" y="477"/>
                    <a:pt x="537" y="635"/>
                    <a:pt x="590" y="688"/>
                  </a:cubicBezTo>
                  <a:cubicBezTo>
                    <a:pt x="643" y="741"/>
                    <a:pt x="718" y="741"/>
                    <a:pt x="771" y="688"/>
                  </a:cubicBezTo>
                  <a:cubicBezTo>
                    <a:pt x="824" y="635"/>
                    <a:pt x="865" y="503"/>
                    <a:pt x="907" y="371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2426" y="3166"/>
              <a:ext cx="907" cy="741"/>
            </a:xfrm>
            <a:custGeom>
              <a:avLst/>
              <a:gdLst>
                <a:gd name="T0" fmla="*/ 0 w 907"/>
                <a:gd name="T1" fmla="*/ 371 h 741"/>
                <a:gd name="T2" fmla="*/ 136 w 907"/>
                <a:gd name="T3" fmla="*/ 53 h 741"/>
                <a:gd name="T4" fmla="*/ 318 w 907"/>
                <a:gd name="T5" fmla="*/ 53 h 741"/>
                <a:gd name="T6" fmla="*/ 454 w 907"/>
                <a:gd name="T7" fmla="*/ 371 h 741"/>
                <a:gd name="T8" fmla="*/ 590 w 907"/>
                <a:gd name="T9" fmla="*/ 688 h 741"/>
                <a:gd name="T10" fmla="*/ 771 w 907"/>
                <a:gd name="T11" fmla="*/ 688 h 741"/>
                <a:gd name="T12" fmla="*/ 907 w 907"/>
                <a:gd name="T13" fmla="*/ 371 h 7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7" h="741">
                  <a:moveTo>
                    <a:pt x="0" y="371"/>
                  </a:moveTo>
                  <a:cubicBezTo>
                    <a:pt x="41" y="238"/>
                    <a:pt x="83" y="106"/>
                    <a:pt x="136" y="53"/>
                  </a:cubicBezTo>
                  <a:cubicBezTo>
                    <a:pt x="189" y="0"/>
                    <a:pt x="265" y="0"/>
                    <a:pt x="318" y="53"/>
                  </a:cubicBezTo>
                  <a:cubicBezTo>
                    <a:pt x="371" y="106"/>
                    <a:pt x="409" y="265"/>
                    <a:pt x="454" y="371"/>
                  </a:cubicBezTo>
                  <a:cubicBezTo>
                    <a:pt x="499" y="477"/>
                    <a:pt x="537" y="635"/>
                    <a:pt x="590" y="688"/>
                  </a:cubicBezTo>
                  <a:cubicBezTo>
                    <a:pt x="643" y="741"/>
                    <a:pt x="718" y="741"/>
                    <a:pt x="771" y="688"/>
                  </a:cubicBezTo>
                  <a:cubicBezTo>
                    <a:pt x="824" y="635"/>
                    <a:pt x="865" y="503"/>
                    <a:pt x="907" y="371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3333" y="3174"/>
              <a:ext cx="907" cy="741"/>
            </a:xfrm>
            <a:custGeom>
              <a:avLst/>
              <a:gdLst>
                <a:gd name="T0" fmla="*/ 0 w 907"/>
                <a:gd name="T1" fmla="*/ 371 h 741"/>
                <a:gd name="T2" fmla="*/ 136 w 907"/>
                <a:gd name="T3" fmla="*/ 53 h 741"/>
                <a:gd name="T4" fmla="*/ 318 w 907"/>
                <a:gd name="T5" fmla="*/ 53 h 741"/>
                <a:gd name="T6" fmla="*/ 454 w 907"/>
                <a:gd name="T7" fmla="*/ 371 h 741"/>
                <a:gd name="T8" fmla="*/ 590 w 907"/>
                <a:gd name="T9" fmla="*/ 688 h 741"/>
                <a:gd name="T10" fmla="*/ 771 w 907"/>
                <a:gd name="T11" fmla="*/ 688 h 741"/>
                <a:gd name="T12" fmla="*/ 907 w 907"/>
                <a:gd name="T13" fmla="*/ 371 h 7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7" h="741">
                  <a:moveTo>
                    <a:pt x="0" y="371"/>
                  </a:moveTo>
                  <a:cubicBezTo>
                    <a:pt x="41" y="238"/>
                    <a:pt x="83" y="106"/>
                    <a:pt x="136" y="53"/>
                  </a:cubicBezTo>
                  <a:cubicBezTo>
                    <a:pt x="189" y="0"/>
                    <a:pt x="265" y="0"/>
                    <a:pt x="318" y="53"/>
                  </a:cubicBezTo>
                  <a:cubicBezTo>
                    <a:pt x="371" y="106"/>
                    <a:pt x="409" y="265"/>
                    <a:pt x="454" y="371"/>
                  </a:cubicBezTo>
                  <a:cubicBezTo>
                    <a:pt x="499" y="477"/>
                    <a:pt x="537" y="635"/>
                    <a:pt x="590" y="688"/>
                  </a:cubicBezTo>
                  <a:cubicBezTo>
                    <a:pt x="643" y="741"/>
                    <a:pt x="718" y="741"/>
                    <a:pt x="771" y="688"/>
                  </a:cubicBezTo>
                  <a:cubicBezTo>
                    <a:pt x="824" y="635"/>
                    <a:pt x="865" y="503"/>
                    <a:pt x="907" y="371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>
              <a:off x="4240" y="3182"/>
              <a:ext cx="907" cy="741"/>
            </a:xfrm>
            <a:custGeom>
              <a:avLst/>
              <a:gdLst>
                <a:gd name="T0" fmla="*/ 0 w 907"/>
                <a:gd name="T1" fmla="*/ 371 h 741"/>
                <a:gd name="T2" fmla="*/ 136 w 907"/>
                <a:gd name="T3" fmla="*/ 53 h 741"/>
                <a:gd name="T4" fmla="*/ 318 w 907"/>
                <a:gd name="T5" fmla="*/ 53 h 741"/>
                <a:gd name="T6" fmla="*/ 454 w 907"/>
                <a:gd name="T7" fmla="*/ 371 h 741"/>
                <a:gd name="T8" fmla="*/ 590 w 907"/>
                <a:gd name="T9" fmla="*/ 688 h 741"/>
                <a:gd name="T10" fmla="*/ 771 w 907"/>
                <a:gd name="T11" fmla="*/ 688 h 741"/>
                <a:gd name="T12" fmla="*/ 907 w 907"/>
                <a:gd name="T13" fmla="*/ 371 h 7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7" h="741">
                  <a:moveTo>
                    <a:pt x="0" y="371"/>
                  </a:moveTo>
                  <a:cubicBezTo>
                    <a:pt x="41" y="238"/>
                    <a:pt x="83" y="106"/>
                    <a:pt x="136" y="53"/>
                  </a:cubicBezTo>
                  <a:cubicBezTo>
                    <a:pt x="189" y="0"/>
                    <a:pt x="265" y="0"/>
                    <a:pt x="318" y="53"/>
                  </a:cubicBezTo>
                  <a:cubicBezTo>
                    <a:pt x="371" y="106"/>
                    <a:pt x="409" y="265"/>
                    <a:pt x="454" y="371"/>
                  </a:cubicBezTo>
                  <a:cubicBezTo>
                    <a:pt x="499" y="477"/>
                    <a:pt x="537" y="635"/>
                    <a:pt x="590" y="688"/>
                  </a:cubicBezTo>
                  <a:cubicBezTo>
                    <a:pt x="643" y="741"/>
                    <a:pt x="718" y="741"/>
                    <a:pt x="771" y="688"/>
                  </a:cubicBezTo>
                  <a:cubicBezTo>
                    <a:pt x="824" y="635"/>
                    <a:pt x="865" y="503"/>
                    <a:pt x="907" y="371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8" name="Line 15"/>
          <p:cNvSpPr>
            <a:spLocks noChangeShapeType="1"/>
          </p:cNvSpPr>
          <p:nvPr/>
        </p:nvSpPr>
        <p:spPr bwMode="auto">
          <a:xfrm>
            <a:off x="3573421" y="2450238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1989096" y="2083526"/>
            <a:ext cx="183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+mn-lt"/>
              </a:rPr>
              <a:t>Peak value </a:t>
            </a:r>
            <a:r>
              <a:rPr lang="en-GB" altLang="en-US" sz="1800" i="1" dirty="0" err="1">
                <a:latin typeface="+mn-lt"/>
              </a:rPr>
              <a:t>V</a:t>
            </a:r>
            <a:r>
              <a:rPr lang="en-GB" altLang="en-US" sz="1800" baseline="-25000" dirty="0" err="1">
                <a:latin typeface="+mn-lt"/>
              </a:rPr>
              <a:t>p</a:t>
            </a:r>
            <a:endParaRPr lang="en-US" altLang="en-US" sz="1800" baseline="-25000" dirty="0">
              <a:latin typeface="+mn-lt"/>
            </a:endParaRPr>
          </a:p>
        </p:txBody>
      </p:sp>
      <p:sp>
        <p:nvSpPr>
          <p:cNvPr id="31" name="Line 19"/>
          <p:cNvSpPr>
            <a:spLocks noChangeShapeType="1"/>
          </p:cNvSpPr>
          <p:nvPr/>
        </p:nvSpPr>
        <p:spPr bwMode="auto">
          <a:xfrm>
            <a:off x="3231420" y="3747226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2" name="Line 23"/>
          <p:cNvSpPr>
            <a:spLocks noChangeShapeType="1"/>
          </p:cNvSpPr>
          <p:nvPr/>
        </p:nvSpPr>
        <p:spPr bwMode="auto">
          <a:xfrm flipV="1">
            <a:off x="3231420" y="3170963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3" name="Line 24"/>
          <p:cNvSpPr>
            <a:spLocks noChangeShapeType="1"/>
          </p:cNvSpPr>
          <p:nvPr/>
        </p:nvSpPr>
        <p:spPr bwMode="auto">
          <a:xfrm flipV="1">
            <a:off x="4671282" y="3170963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3302857" y="3747226"/>
            <a:ext cx="1296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+mn-lt"/>
              </a:rPr>
              <a:t>Period </a:t>
            </a:r>
            <a:r>
              <a:rPr lang="en-GB" altLang="en-US" sz="1800" i="1" dirty="0">
                <a:latin typeface="+mn-lt"/>
              </a:rPr>
              <a:t>T</a:t>
            </a:r>
            <a:endParaRPr lang="en-US" altLang="en-US" sz="1800" i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378647" y="1379414"/>
                <a:ext cx="3350678" cy="56188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SG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π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647" y="1379414"/>
                <a:ext cx="3350678" cy="561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682217" y="4298089"/>
                <a:ext cx="10331223" cy="14568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GB" alt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The unit of the express </a:t>
                </a:r>
                <a14:m>
                  <m:oMath xmlns:m="http://schemas.openxmlformats.org/officeDocument/2006/math">
                    <m:r>
                      <a:rPr lang="en-SG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SG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SG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𝑓𝑡</m:t>
                    </m:r>
                  </m:oMath>
                </a14:m>
                <a:r>
                  <a:rPr lang="en-GB" alt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is </a:t>
                </a:r>
                <a:r>
                  <a:rPr lang="en-GB" altLang="en-US" sz="2400" dirty="0" smtClean="0">
                    <a:solidFill>
                      <a:srgbClr val="CC6600"/>
                    </a:solidFill>
                    <a:latin typeface="Cambria" panose="02040503050406030204" pitchFamily="18" charset="0"/>
                  </a:rPr>
                  <a:t>radian.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SG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SG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SG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𝑓𝑡</m:t>
                    </m:r>
                  </m:oMath>
                </a14:m>
                <a:r>
                  <a:rPr lang="en-GB" alt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is often lumped up as a single variable </a:t>
                </a:r>
                <a14:m>
                  <m:oMath xmlns:m="http://schemas.openxmlformats.org/officeDocument/2006/math">
                    <m:r>
                      <a:rPr lang="en-SG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alt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, so </a:t>
                </a:r>
                <a14:m>
                  <m:oMath xmlns:m="http://schemas.openxmlformats.org/officeDocument/2006/math">
                    <m:r>
                      <a:rPr lang="en-SG" altLang="en-US" sz="2400" b="0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SG" altLang="en-US" sz="2400" b="0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en-SG" altLang="en-US" sz="2400" b="0" i="0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SG" altLang="en-US" sz="2400" b="0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</a:rPr>
                      <m:t>𝑓𝑡</m:t>
                    </m:r>
                    <m:r>
                      <a:rPr lang="en-SG" altLang="en-US" sz="2400" b="0" i="0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altLang="en-US" sz="2400" dirty="0" smtClean="0">
                  <a:solidFill>
                    <a:srgbClr val="CC6600"/>
                  </a:solidFill>
                  <a:latin typeface="Cambria" panose="02040503050406030204" pitchFamily="18" charset="0"/>
                </a:endParaRPr>
              </a:p>
              <a:p>
                <a:pPr lvl="1"/>
                <a:r>
                  <a:rPr lang="en-GB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Both radian (rad) and degree (</a:t>
                </a:r>
                <a:r>
                  <a:rPr lang="en-GB" sz="2400" baseline="300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GB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) are units for measuring angles.</a:t>
                </a:r>
                <a:endParaRPr lang="en-SG" sz="2400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17" y="4298089"/>
                <a:ext cx="10331223" cy="1456809"/>
              </a:xfrm>
              <a:prstGeom prst="rect">
                <a:avLst/>
              </a:prstGeom>
              <a:blipFill>
                <a:blip r:embed="rId5"/>
                <a:stretch>
                  <a:fillRect t="-3347" b="-836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t"/>
              <p:cNvSpPr txBox="1">
                <a:spLocks noChangeArrowheads="1"/>
              </p:cNvSpPr>
              <p:nvPr/>
            </p:nvSpPr>
            <p:spPr bwMode="auto">
              <a:xfrm>
                <a:off x="9043790" y="3088533"/>
                <a:ext cx="65991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alt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en-US" sz="1800" i="1" dirty="0">
                  <a:latin typeface="+mn-lt"/>
                </a:endParaRPr>
              </a:p>
            </p:txBody>
          </p:sp>
        </mc:Choice>
        <mc:Fallback xmlns="">
          <p:sp>
            <p:nvSpPr>
              <p:cNvPr id="20" name="Text Box 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43790" y="3088533"/>
                <a:ext cx="65991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7"/>
              <p:cNvSpPr txBox="1">
                <a:spLocks noChangeArrowheads="1"/>
              </p:cNvSpPr>
              <p:nvPr/>
            </p:nvSpPr>
            <p:spPr bwMode="auto">
              <a:xfrm>
                <a:off x="9043790" y="3088533"/>
                <a:ext cx="65991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alt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36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43790" y="3088533"/>
                <a:ext cx="65991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ular Callout 4"/>
              <p:cNvSpPr/>
              <p:nvPr/>
            </p:nvSpPr>
            <p:spPr>
              <a:xfrm>
                <a:off x="6533345" y="3714155"/>
                <a:ext cx="1799648" cy="700462"/>
              </a:xfrm>
              <a:prstGeom prst="wedgeRoundRectCallout">
                <a:avLst>
                  <a:gd name="adj1" fmla="val -128242"/>
                  <a:gd name="adj2" fmla="val 49280"/>
                  <a:gd name="adj3" fmla="val 16667"/>
                </a:avLst>
              </a:prstGeom>
              <a:solidFill>
                <a:srgbClr val="FFFFCC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SG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𝑓𝑡</m:t>
                      </m:r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n-SG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f>
                        <m:fPr>
                          <m:ctrlP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ular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345" y="3714155"/>
                <a:ext cx="1799648" cy="700462"/>
              </a:xfrm>
              <a:prstGeom prst="wedgeRoundRectCallout">
                <a:avLst>
                  <a:gd name="adj1" fmla="val -128242"/>
                  <a:gd name="adj2" fmla="val 49280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1300123" y="2840604"/>
            <a:ext cx="4016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Cambria" panose="02040503050406030204" pitchFamily="18" charset="0"/>
              </a:rPr>
              <a:t>0</a:t>
            </a:r>
            <a:endParaRPr lang="en-US" altLang="en-US" sz="18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204300" y="1379413"/>
                <a:ext cx="2839490" cy="56188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300" y="1379413"/>
                <a:ext cx="2839490" cy="5618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86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6" grpId="0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93989"/>
            <a:ext cx="10157680" cy="849230"/>
          </a:xfrm>
        </p:spPr>
        <p:txBody>
          <a:bodyPr>
            <a:norm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Instantaneous values of a Sinusoidal Waveform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682218" y="1090297"/>
            <a:ext cx="6375636" cy="21523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2400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At </a:t>
            </a:r>
            <a: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any point in </a:t>
            </a:r>
            <a:r>
              <a:rPr lang="en-GB" sz="2400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time, voltage in </a:t>
            </a:r>
            <a: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a sine wave has an instantaneous </a:t>
            </a:r>
            <a:r>
              <a:rPr lang="en-GB" sz="2400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value.</a:t>
            </a:r>
            <a:endParaRPr lang="en-GB" sz="2400" dirty="0">
              <a:solidFill>
                <a:schemeClr val="tx1"/>
              </a:solidFill>
              <a:latin typeface="Cambria" panose="02040503050406030204" pitchFamily="18" charset="0"/>
              <a:cs typeface="Times New Roman" pitchFamily="18" charset="0"/>
            </a:endParaRPr>
          </a:p>
          <a:p>
            <a:pPr lvl="1"/>
            <a:r>
              <a:rPr lang="en-GB" sz="2400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Value </a:t>
            </a:r>
            <a: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is different at different </a:t>
            </a:r>
            <a:r>
              <a:rPr lang="en-GB" sz="2400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point </a:t>
            </a:r>
            <a: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on the </a:t>
            </a:r>
            <a:r>
              <a:rPr lang="en-GB" sz="2400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itchFamily="18" charset="0"/>
              </a:rPr>
              <a:t>curve.</a:t>
            </a:r>
          </a:p>
          <a:p>
            <a:pPr lvl="1"/>
            <a:r>
              <a:rPr lang="en-US" alt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Instantaneous value is given by</a:t>
            </a: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699679" y="3971635"/>
            <a:ext cx="10818065" cy="1337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en-US" sz="2400" dirty="0" smtClean="0"/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6840298" y="1090297"/>
            <a:ext cx="4470385" cy="4029248"/>
            <a:chOff x="2740" y="1808"/>
            <a:chExt cx="2477" cy="2325"/>
          </a:xfrm>
        </p:grpSpPr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3109" y="3054"/>
              <a:ext cx="21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" name="Line 7"/>
            <p:cNvSpPr>
              <a:spLocks noChangeShapeType="1"/>
            </p:cNvSpPr>
            <p:nvPr/>
          </p:nvSpPr>
          <p:spPr bwMode="auto">
            <a:xfrm flipV="1">
              <a:off x="3113" y="1852"/>
              <a:ext cx="0" cy="2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4840" y="3073"/>
              <a:ext cx="37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GB" sz="2000" dirty="0" smtClean="0">
                  <a:latin typeface="Cambria" panose="02040503050406030204" pitchFamily="18" charset="0"/>
                </a:rPr>
                <a:t>time</a:t>
              </a:r>
              <a:endParaRPr lang="en-GB" sz="2000" dirty="0">
                <a:latin typeface="Cambria" panose="02040503050406030204" pitchFamily="18" charset="0"/>
              </a:endParaRPr>
            </a:p>
          </p:txBody>
        </p:sp>
        <p:sp>
          <p:nvSpPr>
            <p:cNvPr id="31" name="Freeform 9"/>
            <p:cNvSpPr>
              <a:spLocks/>
            </p:cNvSpPr>
            <p:nvPr/>
          </p:nvSpPr>
          <p:spPr bwMode="auto">
            <a:xfrm>
              <a:off x="3113" y="2217"/>
              <a:ext cx="819" cy="838"/>
            </a:xfrm>
            <a:custGeom>
              <a:avLst/>
              <a:gdLst>
                <a:gd name="T0" fmla="*/ 0 w 450"/>
                <a:gd name="T1" fmla="*/ 918 h 765"/>
                <a:gd name="T2" fmla="*/ 795 w 450"/>
                <a:gd name="T3" fmla="*/ 0 h 765"/>
                <a:gd name="T4" fmla="*/ 1491 w 450"/>
                <a:gd name="T5" fmla="*/ 918 h 765"/>
                <a:gd name="T6" fmla="*/ 0 60000 65536"/>
                <a:gd name="T7" fmla="*/ 0 60000 65536"/>
                <a:gd name="T8" fmla="*/ 0 60000 65536"/>
                <a:gd name="T9" fmla="*/ 0 w 450"/>
                <a:gd name="T10" fmla="*/ 0 h 765"/>
                <a:gd name="T11" fmla="*/ 450 w 450"/>
                <a:gd name="T12" fmla="*/ 765 h 7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0" h="765">
                  <a:moveTo>
                    <a:pt x="0" y="765"/>
                  </a:moveTo>
                  <a:cubicBezTo>
                    <a:pt x="82" y="382"/>
                    <a:pt x="165" y="0"/>
                    <a:pt x="240" y="0"/>
                  </a:cubicBezTo>
                  <a:cubicBezTo>
                    <a:pt x="315" y="0"/>
                    <a:pt x="382" y="382"/>
                    <a:pt x="450" y="765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" name="Freeform 10"/>
            <p:cNvSpPr>
              <a:spLocks/>
            </p:cNvSpPr>
            <p:nvPr/>
          </p:nvSpPr>
          <p:spPr bwMode="auto">
            <a:xfrm flipV="1">
              <a:off x="3927" y="3031"/>
              <a:ext cx="808" cy="893"/>
            </a:xfrm>
            <a:custGeom>
              <a:avLst/>
              <a:gdLst>
                <a:gd name="T0" fmla="*/ 0 w 450"/>
                <a:gd name="T1" fmla="*/ 1042 h 765"/>
                <a:gd name="T2" fmla="*/ 774 w 450"/>
                <a:gd name="T3" fmla="*/ 0 h 765"/>
                <a:gd name="T4" fmla="*/ 1451 w 450"/>
                <a:gd name="T5" fmla="*/ 1042 h 765"/>
                <a:gd name="T6" fmla="*/ 0 60000 65536"/>
                <a:gd name="T7" fmla="*/ 0 60000 65536"/>
                <a:gd name="T8" fmla="*/ 0 60000 65536"/>
                <a:gd name="T9" fmla="*/ 0 w 450"/>
                <a:gd name="T10" fmla="*/ 0 h 765"/>
                <a:gd name="T11" fmla="*/ 450 w 450"/>
                <a:gd name="T12" fmla="*/ 765 h 7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0" h="765">
                  <a:moveTo>
                    <a:pt x="0" y="765"/>
                  </a:moveTo>
                  <a:cubicBezTo>
                    <a:pt x="82" y="382"/>
                    <a:pt x="165" y="0"/>
                    <a:pt x="240" y="0"/>
                  </a:cubicBezTo>
                  <a:cubicBezTo>
                    <a:pt x="315" y="0"/>
                    <a:pt x="382" y="382"/>
                    <a:pt x="450" y="765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40" y="1808"/>
                  <a:ext cx="35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Verdana" pitchFamily="34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2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40" y="1808"/>
                  <a:ext cx="350" cy="231"/>
                </a:xfrm>
                <a:prstGeom prst="rect">
                  <a:avLst/>
                </a:prstGeom>
                <a:blipFill>
                  <a:blip r:embed="rId3"/>
                  <a:stretch>
                    <a:fillRect r="-5769" b="-1515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Line 12"/>
            <p:cNvSpPr>
              <a:spLocks noChangeShapeType="1"/>
            </p:cNvSpPr>
            <p:nvPr/>
          </p:nvSpPr>
          <p:spPr bwMode="auto">
            <a:xfrm flipV="1">
              <a:off x="3255" y="2660"/>
              <a:ext cx="0" cy="403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dash"/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 flipV="1">
              <a:off x="3388" y="2363"/>
              <a:ext cx="0" cy="686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prstDash val="dash"/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 flipV="1">
              <a:off x="3548" y="2217"/>
              <a:ext cx="0" cy="847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prstDash val="dash"/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4082" y="3050"/>
              <a:ext cx="0" cy="41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dash"/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>
              <a:off x="4215" y="3064"/>
              <a:ext cx="0" cy="704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prstDash val="dash"/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" name="Line 17"/>
            <p:cNvSpPr>
              <a:spLocks noChangeShapeType="1"/>
            </p:cNvSpPr>
            <p:nvPr/>
          </p:nvSpPr>
          <p:spPr bwMode="auto">
            <a:xfrm>
              <a:off x="4375" y="3049"/>
              <a:ext cx="0" cy="861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prstDash val="dash"/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3109" y="2660"/>
              <a:ext cx="118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 flipH="1">
              <a:off x="3118" y="2377"/>
              <a:ext cx="228" cy="0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 flipH="1">
              <a:off x="3105" y="2198"/>
              <a:ext cx="383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3" name="Line 21"/>
            <p:cNvSpPr>
              <a:spLocks noChangeShapeType="1"/>
            </p:cNvSpPr>
            <p:nvPr/>
          </p:nvSpPr>
          <p:spPr bwMode="auto">
            <a:xfrm flipV="1">
              <a:off x="3114" y="3477"/>
              <a:ext cx="931" cy="1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4" name="Line 22"/>
            <p:cNvSpPr>
              <a:spLocks noChangeShapeType="1"/>
            </p:cNvSpPr>
            <p:nvPr/>
          </p:nvSpPr>
          <p:spPr bwMode="auto">
            <a:xfrm flipH="1" flipV="1">
              <a:off x="3123" y="3780"/>
              <a:ext cx="1078" cy="0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6" name="Line 23"/>
            <p:cNvSpPr>
              <a:spLocks noChangeShapeType="1"/>
            </p:cNvSpPr>
            <p:nvPr/>
          </p:nvSpPr>
          <p:spPr bwMode="auto">
            <a:xfrm flipH="1">
              <a:off x="3119" y="3940"/>
              <a:ext cx="1187" cy="1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7" name="Text Box 24"/>
            <p:cNvSpPr txBox="1">
              <a:spLocks noChangeArrowheads="1"/>
            </p:cNvSpPr>
            <p:nvPr/>
          </p:nvSpPr>
          <p:spPr bwMode="auto">
            <a:xfrm>
              <a:off x="2846" y="2523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GB" sz="2000" dirty="0">
                  <a:solidFill>
                    <a:srgbClr val="C00000"/>
                  </a:solidFill>
                  <a:latin typeface="+mn-lt"/>
                </a:rPr>
                <a:t>v</a:t>
              </a:r>
              <a:r>
                <a:rPr lang="en-GB" sz="2000" baseline="-25000" dirty="0">
                  <a:solidFill>
                    <a:srgbClr val="C00000"/>
                  </a:solidFill>
                  <a:latin typeface="+mn-lt"/>
                </a:rPr>
                <a:t>1</a:t>
              </a:r>
              <a:endParaRPr lang="en-GB" sz="2000" dirty="0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48" name="Text Box 25"/>
            <p:cNvSpPr txBox="1">
              <a:spLocks noChangeArrowheads="1"/>
            </p:cNvSpPr>
            <p:nvPr/>
          </p:nvSpPr>
          <p:spPr bwMode="auto">
            <a:xfrm>
              <a:off x="2846" y="2254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GB" sz="2000" dirty="0">
                  <a:solidFill>
                    <a:srgbClr val="00B050"/>
                  </a:solidFill>
                  <a:latin typeface="+mn-lt"/>
                </a:rPr>
                <a:t>v</a:t>
              </a:r>
              <a:r>
                <a:rPr lang="en-GB" sz="2000" baseline="-25000" dirty="0">
                  <a:solidFill>
                    <a:srgbClr val="00B050"/>
                  </a:solidFill>
                  <a:latin typeface="+mn-lt"/>
                </a:rPr>
                <a:t>2</a:t>
              </a:r>
              <a:endParaRPr lang="en-GB" sz="2000" dirty="0">
                <a:solidFill>
                  <a:srgbClr val="00B050"/>
                </a:solidFill>
                <a:latin typeface="+mn-lt"/>
              </a:endParaRPr>
            </a:p>
          </p:txBody>
        </p:sp>
        <p:sp>
          <p:nvSpPr>
            <p:cNvPr id="49" name="Text Box 26"/>
            <p:cNvSpPr txBox="1">
              <a:spLocks noChangeArrowheads="1"/>
            </p:cNvSpPr>
            <p:nvPr/>
          </p:nvSpPr>
          <p:spPr bwMode="auto">
            <a:xfrm>
              <a:off x="2846" y="2058"/>
              <a:ext cx="27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GB" sz="2000" dirty="0">
                  <a:solidFill>
                    <a:srgbClr val="002060"/>
                  </a:solidFill>
                  <a:latin typeface="+mn-lt"/>
                </a:rPr>
                <a:t>v</a:t>
              </a:r>
              <a:r>
                <a:rPr lang="en-GB" sz="2000" baseline="-25000" dirty="0">
                  <a:solidFill>
                    <a:srgbClr val="002060"/>
                  </a:solidFill>
                  <a:latin typeface="+mn-lt"/>
                </a:rPr>
                <a:t>3</a:t>
              </a:r>
              <a:endParaRPr lang="en-GB" sz="2000" dirty="0">
                <a:solidFill>
                  <a:srgbClr val="002060"/>
                </a:solidFill>
                <a:latin typeface="+mn-lt"/>
              </a:endParaRPr>
            </a:p>
          </p:txBody>
        </p:sp>
        <p:sp>
          <p:nvSpPr>
            <p:cNvPr id="50" name="Text Box 27"/>
            <p:cNvSpPr txBox="1">
              <a:spLocks noChangeArrowheads="1"/>
            </p:cNvSpPr>
            <p:nvPr/>
          </p:nvSpPr>
          <p:spPr bwMode="auto">
            <a:xfrm>
              <a:off x="2796" y="3798"/>
              <a:ext cx="34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GB" sz="2000" dirty="0">
                  <a:solidFill>
                    <a:srgbClr val="002060"/>
                  </a:solidFill>
                  <a:latin typeface="+mn-lt"/>
                </a:rPr>
                <a:t>−</a:t>
              </a:r>
              <a:r>
                <a:rPr lang="en-GB" sz="2000" dirty="0" smtClean="0">
                  <a:solidFill>
                    <a:srgbClr val="002060"/>
                  </a:solidFill>
                  <a:latin typeface="+mn-lt"/>
                </a:rPr>
                <a:t>v</a:t>
              </a:r>
              <a:r>
                <a:rPr lang="en-GB" sz="2000" baseline="-25000" dirty="0" smtClean="0">
                  <a:solidFill>
                    <a:srgbClr val="002060"/>
                  </a:solidFill>
                  <a:latin typeface="+mn-lt"/>
                </a:rPr>
                <a:t>6</a:t>
              </a:r>
              <a:endParaRPr lang="en-GB" sz="2000" dirty="0">
                <a:solidFill>
                  <a:srgbClr val="002060"/>
                </a:solidFill>
                <a:latin typeface="+mn-lt"/>
              </a:endParaRPr>
            </a:p>
          </p:txBody>
        </p:sp>
        <p:sp>
          <p:nvSpPr>
            <p:cNvPr id="51" name="Text Box 28"/>
            <p:cNvSpPr txBox="1">
              <a:spLocks noChangeArrowheads="1"/>
            </p:cNvSpPr>
            <p:nvPr/>
          </p:nvSpPr>
          <p:spPr bwMode="auto">
            <a:xfrm>
              <a:off x="2793" y="3619"/>
              <a:ext cx="36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GB" sz="2000" dirty="0" smtClean="0">
                  <a:solidFill>
                    <a:srgbClr val="00B050"/>
                  </a:solidFill>
                  <a:latin typeface="Cambria" panose="02040503050406030204" pitchFamily="18" charset="0"/>
                </a:rPr>
                <a:t>−</a:t>
              </a:r>
              <a:r>
                <a:rPr lang="en-GB" sz="2000" dirty="0" smtClean="0">
                  <a:solidFill>
                    <a:srgbClr val="00B050"/>
                  </a:solidFill>
                  <a:latin typeface="+mn-lt"/>
                </a:rPr>
                <a:t>v</a:t>
              </a:r>
              <a:r>
                <a:rPr lang="en-GB" sz="2000" baseline="-25000" dirty="0" smtClean="0">
                  <a:solidFill>
                    <a:srgbClr val="00B050"/>
                  </a:solidFill>
                  <a:latin typeface="+mn-lt"/>
                </a:rPr>
                <a:t>5</a:t>
              </a:r>
              <a:endParaRPr lang="en-GB" sz="2000" dirty="0">
                <a:solidFill>
                  <a:srgbClr val="00B050"/>
                </a:solidFill>
                <a:latin typeface="+mn-lt"/>
              </a:endParaRPr>
            </a:p>
          </p:txBody>
        </p:sp>
        <p:sp>
          <p:nvSpPr>
            <p:cNvPr id="53" name="Text Box 29"/>
            <p:cNvSpPr txBox="1">
              <a:spLocks noChangeArrowheads="1"/>
            </p:cNvSpPr>
            <p:nvPr/>
          </p:nvSpPr>
          <p:spPr bwMode="auto">
            <a:xfrm>
              <a:off x="2797" y="3321"/>
              <a:ext cx="357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GB" sz="2000" dirty="0">
                  <a:solidFill>
                    <a:srgbClr val="C00000"/>
                  </a:solidFill>
                  <a:latin typeface="+mn-lt"/>
                </a:rPr>
                <a:t>−</a:t>
              </a:r>
              <a:r>
                <a:rPr lang="en-GB" sz="2000" dirty="0" smtClean="0">
                  <a:solidFill>
                    <a:srgbClr val="C00000"/>
                  </a:solidFill>
                  <a:latin typeface="+mn-lt"/>
                </a:rPr>
                <a:t>v</a:t>
              </a:r>
              <a:r>
                <a:rPr lang="en-GB" sz="2000" baseline="-25000" dirty="0" smtClean="0">
                  <a:solidFill>
                    <a:srgbClr val="C00000"/>
                  </a:solidFill>
                  <a:latin typeface="+mn-lt"/>
                </a:rPr>
                <a:t>4</a:t>
              </a:r>
              <a:endParaRPr lang="en-GB" sz="2000" dirty="0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54" name="Text Box 30"/>
            <p:cNvSpPr txBox="1">
              <a:spLocks noChangeArrowheads="1"/>
            </p:cNvSpPr>
            <p:nvPr/>
          </p:nvSpPr>
          <p:spPr bwMode="auto">
            <a:xfrm>
              <a:off x="3192" y="3049"/>
              <a:ext cx="56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GB" sz="2000" dirty="0">
                  <a:solidFill>
                    <a:srgbClr val="C00000"/>
                  </a:solidFill>
                  <a:latin typeface="+mn-lt"/>
                </a:rPr>
                <a:t>t</a:t>
              </a:r>
              <a:r>
                <a:rPr lang="en-GB" sz="2000" baseline="-25000" dirty="0">
                  <a:solidFill>
                    <a:srgbClr val="C00000"/>
                  </a:solidFill>
                  <a:latin typeface="+mn-lt"/>
                </a:rPr>
                <a:t>1</a:t>
              </a:r>
              <a:r>
                <a:rPr lang="en-GB" sz="2000" baseline="-25000" dirty="0">
                  <a:latin typeface="+mn-lt"/>
                </a:rPr>
                <a:t> </a:t>
              </a:r>
              <a:r>
                <a:rPr lang="en-GB" sz="2000" dirty="0">
                  <a:solidFill>
                    <a:srgbClr val="00B050"/>
                  </a:solidFill>
                  <a:latin typeface="+mn-lt"/>
                </a:rPr>
                <a:t>t</a:t>
              </a:r>
              <a:r>
                <a:rPr lang="en-GB" sz="2000" baseline="-25000" dirty="0">
                  <a:solidFill>
                    <a:srgbClr val="00B050"/>
                  </a:solidFill>
                  <a:latin typeface="+mn-lt"/>
                </a:rPr>
                <a:t>2</a:t>
              </a:r>
              <a:r>
                <a:rPr lang="en-GB" sz="2000" dirty="0">
                  <a:latin typeface="+mn-lt"/>
                </a:rPr>
                <a:t> </a:t>
              </a:r>
              <a:r>
                <a:rPr lang="en-GB" sz="2000" dirty="0">
                  <a:solidFill>
                    <a:srgbClr val="002060"/>
                  </a:solidFill>
                  <a:latin typeface="+mn-lt"/>
                </a:rPr>
                <a:t>t</a:t>
              </a:r>
              <a:r>
                <a:rPr lang="en-GB" sz="2000" baseline="-25000" dirty="0">
                  <a:solidFill>
                    <a:srgbClr val="002060"/>
                  </a:solidFill>
                  <a:latin typeface="+mn-lt"/>
                </a:rPr>
                <a:t>3</a:t>
              </a:r>
              <a:endParaRPr lang="en-GB" sz="2000" dirty="0">
                <a:solidFill>
                  <a:srgbClr val="002060"/>
                </a:solidFill>
                <a:latin typeface="+mn-lt"/>
              </a:endParaRPr>
            </a:p>
          </p:txBody>
        </p:sp>
        <p:sp>
          <p:nvSpPr>
            <p:cNvPr id="55" name="Text Box 31"/>
            <p:cNvSpPr txBox="1">
              <a:spLocks noChangeArrowheads="1"/>
            </p:cNvSpPr>
            <p:nvPr/>
          </p:nvSpPr>
          <p:spPr bwMode="auto">
            <a:xfrm>
              <a:off x="3997" y="2802"/>
              <a:ext cx="56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GB" sz="2000" dirty="0">
                  <a:solidFill>
                    <a:srgbClr val="C00000"/>
                  </a:solidFill>
                  <a:latin typeface="+mn-lt"/>
                </a:rPr>
                <a:t>t</a:t>
              </a:r>
              <a:r>
                <a:rPr lang="en-GB" sz="2000" baseline="-25000" dirty="0">
                  <a:solidFill>
                    <a:srgbClr val="C00000"/>
                  </a:solidFill>
                  <a:latin typeface="+mn-lt"/>
                </a:rPr>
                <a:t>4</a:t>
              </a:r>
              <a:r>
                <a:rPr lang="en-GB" sz="2000" baseline="-25000" dirty="0">
                  <a:latin typeface="+mn-lt"/>
                </a:rPr>
                <a:t> </a:t>
              </a:r>
              <a:r>
                <a:rPr lang="en-GB" sz="2000" dirty="0">
                  <a:solidFill>
                    <a:srgbClr val="00B050"/>
                  </a:solidFill>
                  <a:latin typeface="+mn-lt"/>
                </a:rPr>
                <a:t>t</a:t>
              </a:r>
              <a:r>
                <a:rPr lang="en-GB" sz="2000" baseline="-25000" dirty="0">
                  <a:solidFill>
                    <a:srgbClr val="00B050"/>
                  </a:solidFill>
                  <a:latin typeface="+mn-lt"/>
                </a:rPr>
                <a:t>5</a:t>
              </a:r>
              <a:r>
                <a:rPr lang="en-GB" sz="2000" dirty="0">
                  <a:latin typeface="+mn-lt"/>
                </a:rPr>
                <a:t> </a:t>
              </a:r>
              <a:r>
                <a:rPr lang="en-GB" sz="2000" dirty="0">
                  <a:solidFill>
                    <a:srgbClr val="002060"/>
                  </a:solidFill>
                  <a:latin typeface="+mn-lt"/>
                </a:rPr>
                <a:t>t</a:t>
              </a:r>
              <a:r>
                <a:rPr lang="en-GB" sz="2000" baseline="-25000" dirty="0">
                  <a:solidFill>
                    <a:srgbClr val="002060"/>
                  </a:solidFill>
                  <a:latin typeface="+mn-lt"/>
                </a:rPr>
                <a:t>6</a:t>
              </a:r>
              <a:endParaRPr lang="en-GB" sz="2000" dirty="0">
                <a:solidFill>
                  <a:srgbClr val="002060"/>
                </a:solidFill>
                <a:latin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561500" y="4424668"/>
                <a:ext cx="4014739" cy="561885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SG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500" y="4424668"/>
                <a:ext cx="4014739" cy="561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577742" y="3188290"/>
                <a:ext cx="4014739" cy="56188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SG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π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𝑓𝑡</m:t>
                              </m:r>
                            </m:e>
                          </m:d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SG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</m:e>
                      </m:func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742" y="3188290"/>
                <a:ext cx="4014739" cy="5618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21353" y="3914760"/>
                <a:ext cx="35506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ambria" panose="02040503050406030204" pitchFamily="18" charset="0"/>
                  </a:rPr>
                  <a:t>Or, in terms of angle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SG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53" y="3914760"/>
                <a:ext cx="3550647" cy="461665"/>
              </a:xfrm>
              <a:prstGeom prst="rect">
                <a:avLst/>
              </a:prstGeom>
              <a:blipFill>
                <a:blip r:embed="rId6"/>
                <a:stretch>
                  <a:fillRect l="-2749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561499" y="5366030"/>
                <a:ext cx="4014739" cy="523220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n-SG" sz="2800" b="0" i="0" smtClean="0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𝑓𝑡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SG" sz="2800" b="0" i="0" smtClean="0">
                          <a:latin typeface="Cambria Math" panose="02040503050406030204" pitchFamily="18" charset="0"/>
                        </a:rPr>
                        <m:t>radian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499" y="5366030"/>
                <a:ext cx="401473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ontent Placeholder 2"/>
              <p:cNvSpPr txBox="1">
                <a:spLocks/>
              </p:cNvSpPr>
              <p:nvPr/>
            </p:nvSpPr>
            <p:spPr>
              <a:xfrm>
                <a:off x="5999188" y="5233507"/>
                <a:ext cx="5040782" cy="959237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r>
                      <a:rPr lang="en-SG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SG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SG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is a function of time </a:t>
                </a:r>
                <a:r>
                  <a:rPr lang="en-US" altLang="en-US" sz="2400" i="1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</a:t>
                </a:r>
                <a:r>
                  <a:rPr lang="en-US" alt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SG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SG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is a function of angle </a:t>
                </a:r>
                <a14:m>
                  <m:oMath xmlns:m="http://schemas.openxmlformats.org/officeDocument/2006/math">
                    <m:r>
                      <a:rPr lang="en-SG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188" y="5233507"/>
                <a:ext cx="5040782" cy="959237"/>
              </a:xfrm>
              <a:prstGeom prst="rect">
                <a:avLst/>
              </a:prstGeom>
              <a:blipFill>
                <a:blip r:embed="rId8"/>
                <a:stretch>
                  <a:fillRect t="-5096" b="-133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 Box 24"/>
          <p:cNvSpPr txBox="1">
            <a:spLocks noChangeArrowheads="1"/>
          </p:cNvSpPr>
          <p:nvPr/>
        </p:nvSpPr>
        <p:spPr bwMode="auto">
          <a:xfrm>
            <a:off x="7100183" y="3062462"/>
            <a:ext cx="319442" cy="4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GB" sz="2000" dirty="0">
                <a:latin typeface="+mn-lt"/>
              </a:rPr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1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2" grpId="0"/>
      <p:bldP spid="58" grpId="0" animBg="1"/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682218" y="1381838"/>
                <a:ext cx="8872600" cy="18979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GB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For the voltage expression in terms of time,</a:t>
                </a:r>
              </a:p>
              <a:p>
                <a:pPr marL="457200" lvl="1" indent="0">
                  <a:buNone/>
                </a:pPr>
                <a:endParaRPr lang="en-GB" dirty="0" smtClean="0">
                  <a:solidFill>
                    <a:schemeClr val="tx1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3000"/>
                  </a:spcBef>
                </a:pP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en-SG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𝑓𝑡</m:t>
                    </m:r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GB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in radian</a:t>
                </a:r>
                <a:endParaRPr lang="en-SG" dirty="0">
                  <a:solidFill>
                    <a:srgbClr val="FF0000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18" y="1381838"/>
                <a:ext cx="8872600" cy="1897955"/>
              </a:xfrm>
              <a:prstGeom prst="rect">
                <a:avLst/>
              </a:prstGeom>
              <a:blipFill>
                <a:blip r:embed="rId3"/>
                <a:stretch>
                  <a:fillRect t="-3537" b="-80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41838"/>
            <a:ext cx="10157680" cy="849230"/>
          </a:xfrm>
        </p:spPr>
        <p:txBody>
          <a:bodyPr>
            <a:norm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Converting angle from radian to degree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85733" y="1977048"/>
                <a:ext cx="4525699" cy="56188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SG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733" y="1977048"/>
                <a:ext cx="4525699" cy="561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55014" y="3295792"/>
                <a:ext cx="37009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∵</m:t>
                      </m:r>
                      <m:r>
                        <m:rPr>
                          <m:sty m:val="p"/>
                        </m:rPr>
                        <a:rPr lang="en-SG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rad</m:t>
                      </m:r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180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degrees</m:t>
                      </m:r>
                    </m:oMath>
                  </m:oMathPara>
                </a14:m>
                <a:endParaRPr lang="en-SG" sz="28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014" y="3295792"/>
                <a:ext cx="370090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755015" y="3889236"/>
                <a:ext cx="3974453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rad</m:t>
                      </m:r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SG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den>
                      </m:f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degrees</m:t>
                      </m:r>
                    </m:oMath>
                  </m:oMathPara>
                </a14:m>
                <a:endParaRPr lang="en-SG" sz="28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015" y="3889236"/>
                <a:ext cx="3974453" cy="9017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585733" y="4933783"/>
                <a:ext cx="4525699" cy="901785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∴  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𝜃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rad</m:t>
                      </m:r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SG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SG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den>
                      </m:f>
                      <m:r>
                        <a:rPr lang="en-SG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degrees</m:t>
                      </m:r>
                    </m:oMath>
                  </m:oMathPara>
                </a14:m>
                <a:endParaRPr lang="en-SG" sz="28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733" y="4933783"/>
                <a:ext cx="4525699" cy="9017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1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062243"/>
                <a:ext cx="10480662" cy="3407856"/>
              </a:xfr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2"/>
                    </a:solidFill>
                  </a:rPr>
                  <a:t>Example 4: A sine wave has a frequency of 2000 Hz. Determine the angle in (a) radian and (b) in degree at the instant of 50</a:t>
                </a:r>
                <a:r>
                  <a:rPr lang="en-US" sz="2800" dirty="0" smtClean="0">
                    <a:solidFill>
                      <a:schemeClr val="accent2"/>
                    </a:solidFill>
                    <a:latin typeface="Cambria" panose="02040503050406030204" pitchFamily="18" charset="0"/>
                  </a:rPr>
                  <a:t> </a:t>
                </a:r>
                <a:r>
                  <a:rPr lang="en-US" sz="2800" dirty="0" smtClean="0">
                    <a:solidFill>
                      <a:schemeClr val="accent2"/>
                    </a:solidFill>
                  </a:rPr>
                  <a:t>µs.</a:t>
                </a:r>
              </a:p>
              <a:p>
                <a:pPr marL="457200" lvl="1" indent="0">
                  <a:buNone/>
                </a:pPr>
                <a:endParaRPr lang="en-SG" sz="2600" dirty="0" smtClean="0">
                  <a:solidFill>
                    <a:schemeClr val="tx1"/>
                  </a:solidFill>
                  <a:latin typeface="Trebuchet MS" panose="020B0603020202020204" pitchFamily="34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SG" sz="2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</m:d>
                      <m:r>
                        <a:rPr lang="en-SG" sz="2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SG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SG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SG" sz="2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SG" sz="2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n-SG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𝑓𝑡</m:t>
                      </m:r>
                      <m:r>
                        <a:rPr lang="en-SG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n-SG" sz="2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n-SG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SG" sz="2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2000</m:t>
                      </m:r>
                      <m:r>
                        <a:rPr lang="en-SG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ctrlPr>
                            <a:rPr lang="en-SG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SG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50×</m:t>
                          </m:r>
                          <m:sSup>
                            <m:sSupPr>
                              <m:ctrlPr>
                                <a:rPr lang="en-SG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SG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−6</m:t>
                              </m:r>
                            </m:sup>
                          </m:sSup>
                        </m:e>
                      </m:d>
                      <m:r>
                        <a:rPr lang="en-SG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SG" sz="26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0.6283 </m:t>
                      </m:r>
                      <m:r>
                        <m:rPr>
                          <m:sty m:val="p"/>
                        </m:rPr>
                        <a:rPr lang="en-SG" sz="2600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rad</m:t>
                      </m:r>
                    </m:oMath>
                  </m:oMathPara>
                </a14:m>
                <a:endParaRPr lang="en-SG" sz="2600" dirty="0" smtClean="0">
                  <a:solidFill>
                    <a:schemeClr val="tx1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SG" sz="2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SG" sz="2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SG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SG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sz="2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0.6283 </m:t>
                      </m:r>
                      <m:r>
                        <m:rPr>
                          <m:sty m:val="p"/>
                        </m:rPr>
                        <a:rPr lang="en-SG" sz="2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rad</m:t>
                      </m:r>
                      <m:r>
                        <a:rPr lang="en-SG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0.6283×</m:t>
                      </m:r>
                      <m:f>
                        <m:fPr>
                          <m:ctrlPr>
                            <a:rPr lang="en-SG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180°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SG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den>
                      </m:f>
                      <m:r>
                        <a:rPr lang="en-SG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sz="26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3.6°</m:t>
                      </m:r>
                    </m:oMath>
                  </m:oMathPara>
                </a14:m>
                <a:endParaRPr lang="en-US" sz="2600" dirty="0" smtClean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062243"/>
                <a:ext cx="10480662" cy="3407856"/>
              </a:xfrm>
              <a:blipFill>
                <a:blip r:embed="rId3"/>
                <a:stretch>
                  <a:fillRect l="-698" t="-161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8" y="2415855"/>
            <a:ext cx="1047750" cy="104775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802" y="3876276"/>
            <a:ext cx="1702635" cy="146353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7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41838"/>
            <a:ext cx="10157680" cy="849230"/>
          </a:xfrm>
        </p:spPr>
        <p:txBody>
          <a:bodyPr>
            <a:norm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Converting angle from degree to radian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55014" y="1330653"/>
                <a:ext cx="3731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180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degrees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SG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π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rad</m:t>
                      </m:r>
                    </m:oMath>
                  </m:oMathPara>
                </a14:m>
                <a:endParaRPr lang="en-SG" sz="28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014" y="1330653"/>
                <a:ext cx="373138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755015" y="1881565"/>
                <a:ext cx="5687507" cy="827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SG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degree</m:t>
                      </m:r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SG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180</m:t>
                          </m:r>
                        </m:den>
                      </m:f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rad</m:t>
                      </m:r>
                    </m:oMath>
                  </m:oMathPara>
                </a14:m>
                <a:endParaRPr lang="en-SG" sz="28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015" y="1881565"/>
                <a:ext cx="5687507" cy="8272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585733" y="2883580"/>
                <a:ext cx="4687745" cy="827278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∴  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𝜃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degrees</m:t>
                      </m:r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SG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SG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180</m:t>
                          </m:r>
                        </m:den>
                      </m:f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rad</m:t>
                      </m:r>
                    </m:oMath>
                  </m:oMathPara>
                </a14:m>
                <a:endParaRPr lang="en-SG" sz="28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733" y="2883580"/>
                <a:ext cx="4687745" cy="8272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2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062243"/>
                <a:ext cx="10658721" cy="4802725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800" dirty="0" smtClean="0">
                    <a:solidFill>
                      <a:schemeClr val="accent2"/>
                    </a:solidFill>
                  </a:rPr>
                  <a:t>Example 5: A sine wave has a frequency of 200 Hz. Determine the time to reach 36</a:t>
                </a:r>
                <a:r>
                  <a:rPr lang="en-US" sz="2800" baseline="30000" dirty="0" smtClean="0">
                    <a:solidFill>
                      <a:schemeClr val="accent2"/>
                    </a:solidFill>
                  </a:rPr>
                  <a:t>o</a:t>
                </a:r>
                <a:r>
                  <a:rPr lang="en-US" sz="2800" dirty="0" smtClean="0">
                    <a:solidFill>
                      <a:schemeClr val="accent2"/>
                    </a:solidFill>
                  </a:rPr>
                  <a:t> after crossing zero level.</a:t>
                </a:r>
                <a:endParaRPr lang="en-SG" sz="2600" u="sng" dirty="0" smtClean="0">
                  <a:solidFill>
                    <a:schemeClr val="tx1"/>
                  </a:solidFill>
                  <a:latin typeface="Trebuchet MS" panose="020B0603020202020204" pitchFamily="34" charset="0"/>
                  <a:cs typeface="Times New Roman" panose="02020603050405020304" pitchFamily="18" charset="0"/>
                </a:endParaRPr>
              </a:p>
              <a:p>
                <a:pPr marL="107315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 </m:t>
                      </m:r>
                      <m:r>
                        <a:rPr lang="en-SG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𝜃</m:t>
                      </m:r>
                      <m:r>
                        <a:rPr lang="en-SG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=36°=36×</m:t>
                      </m:r>
                      <m:f>
                        <m:fPr>
                          <m:ctrlPr>
                            <a:rPr lang="en-SG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SG" sz="2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SG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180</m:t>
                          </m:r>
                        </m:den>
                      </m:f>
                      <m:r>
                        <a:rPr lang="en-SG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0.2</m:t>
                      </m:r>
                      <m:r>
                        <m:rPr>
                          <m:sty m:val="p"/>
                        </m:rPr>
                        <a:rPr lang="en-SG" sz="2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π</m:t>
                      </m:r>
                      <m:r>
                        <a:rPr lang="en-SG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2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rad</m:t>
                      </m:r>
                    </m:oMath>
                  </m:oMathPara>
                </a14:m>
                <a:endParaRPr lang="en-US" sz="2600" dirty="0" smtClean="0">
                  <a:solidFill>
                    <a:schemeClr val="tx1"/>
                  </a:solidFill>
                  <a:latin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marL="1076325" lvl="1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 </m:t>
                      </m:r>
                      <m:r>
                        <a:rPr lang="en-SG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𝜃</m:t>
                      </m:r>
                      <m:r>
                        <a:rPr lang="en-SG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n-SG" sz="2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π</m:t>
                      </m:r>
                      <m:r>
                        <a:rPr lang="en-SG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𝑓𝑡</m:t>
                      </m:r>
                    </m:oMath>
                  </m:oMathPara>
                </a14:m>
                <a:endParaRPr lang="en-US" sz="2600" dirty="0" smtClean="0">
                  <a:solidFill>
                    <a:schemeClr val="tx1"/>
                  </a:solidFill>
                  <a:latin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marL="1168400" lvl="1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𝑡</m:t>
                      </m:r>
                      <m:r>
                        <a:rPr lang="en-SG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f>
                        <m:fPr>
                          <m:ctrlPr>
                            <a:rPr lang="en-SG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SG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𝜃</m:t>
                          </m:r>
                        </m:num>
                        <m:den>
                          <m:r>
                            <a:rPr lang="en-SG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SG" sz="2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π</m:t>
                          </m:r>
                          <m:r>
                            <a:rPr lang="en-SG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𝑓</m:t>
                          </m:r>
                        </m:den>
                      </m:f>
                      <m:r>
                        <a:rPr lang="en-SG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f>
                        <m:fPr>
                          <m:ctrlPr>
                            <a:rPr lang="en-SG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SG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0.2</m:t>
                          </m:r>
                          <m:r>
                            <m:rPr>
                              <m:sty m:val="p"/>
                            </m:rPr>
                            <a:rPr lang="en-SG" sz="2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π</m:t>
                          </m:r>
                        </m:num>
                        <m:den>
                          <m:r>
                            <a:rPr lang="en-SG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SG" sz="2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π</m:t>
                          </m:r>
                          <m:r>
                            <a:rPr lang="en-SG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×200</m:t>
                          </m:r>
                        </m:den>
                      </m:f>
                      <m:r>
                        <a:rPr lang="en-SG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=0.0005 </m:t>
                      </m:r>
                      <m:r>
                        <m:rPr>
                          <m:sty m:val="p"/>
                        </m:rPr>
                        <a:rPr lang="en-SG" sz="2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s</m:t>
                      </m:r>
                      <m:r>
                        <a:rPr lang="en-SG" sz="2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=500 </m:t>
                      </m:r>
                      <m:r>
                        <m:rPr>
                          <m:sty m:val="p"/>
                        </m:rPr>
                        <a:rPr lang="en-SG" sz="2600" b="0" i="0" smtClean="0">
                          <a:solidFill>
                            <a:srgbClr val="8F43FF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μs</m:t>
                      </m:r>
                    </m:oMath>
                  </m:oMathPara>
                </a14:m>
                <a:endParaRPr lang="en-US" sz="2600" dirty="0" smtClean="0">
                  <a:solidFill>
                    <a:schemeClr val="tx1"/>
                  </a:solidFill>
                  <a:latin typeface="Cambria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062243"/>
                <a:ext cx="10658721" cy="4802725"/>
              </a:xfrm>
              <a:blipFill>
                <a:blip r:embed="rId3"/>
                <a:stretch>
                  <a:fillRect l="-686" t="-11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32" y="1851170"/>
            <a:ext cx="1047750" cy="104775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982" y="3961337"/>
            <a:ext cx="1702635" cy="146353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47496"/>
            <a:ext cx="10157680" cy="849230"/>
          </a:xfrm>
        </p:spPr>
        <p:txBody>
          <a:bodyPr>
            <a:norm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Angle in Degree and Its Equivalent Radian</a:t>
            </a:r>
          </a:p>
        </p:txBody>
      </p:sp>
      <p:pic>
        <p:nvPicPr>
          <p:cNvPr id="9" name="Picture 5"/>
          <p:cNvPicPr>
            <a:picLocks noChangeArrowheads="1"/>
          </p:cNvPicPr>
          <p:nvPr/>
        </p:nvPicPr>
        <p:blipFill>
          <a:blip r:embed="rId3">
            <a:lum bright="-24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3" t="5757" r="9418" b="12154"/>
          <a:stretch>
            <a:fillRect/>
          </a:stretch>
        </p:blipFill>
        <p:spPr bwMode="auto">
          <a:xfrm>
            <a:off x="5492014" y="1933851"/>
            <a:ext cx="6259398" cy="4283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Content Placeholder 2"/>
          <p:cNvSpPr txBox="1">
            <a:spLocks/>
          </p:cNvSpPr>
          <p:nvPr/>
        </p:nvSpPr>
        <p:spPr>
          <a:xfrm>
            <a:off x="682217" y="1237021"/>
            <a:ext cx="9982457" cy="95923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Therefore, an angular position can be represented</a:t>
            </a:r>
          </a:p>
          <a:p>
            <a:pPr lvl="1"/>
            <a:r>
              <a:rPr lang="en-GB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GB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n degree (</a:t>
            </a:r>
            <a:r>
              <a:rPr lang="en-GB" sz="2400" baseline="30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o</a:t>
            </a:r>
            <a:r>
              <a:rPr lang="en-GB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), or in radian (rad)</a:t>
            </a:r>
            <a:endParaRPr lang="en-SG" sz="24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81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648944"/>
                <a:ext cx="10658721" cy="5986062"/>
              </a:xfrm>
            </p:spPr>
            <p:txBody>
              <a:bodyPr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2"/>
                    </a:solidFill>
                  </a:rPr>
                  <a:t>Example 6: Write down the sinusoidal equation of the waveform.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SG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The general expression is</a:t>
                </a:r>
                <a:r>
                  <a:rPr lang="en-SG" sz="2400" u="sng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dirty="0" smtClean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marL="1260475" lvl="2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SG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SG" dirty="0" smtClean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lvl="1"/>
                <a: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Given that </a:t>
                </a:r>
                <a:r>
                  <a:rPr lang="en-US" sz="2400" i="1" dirty="0" err="1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V</a:t>
                </a:r>
                <a:r>
                  <a:rPr lang="en-US" sz="2400" baseline="-25000" dirty="0" err="1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p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300 V 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Time to complete 10 cycles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0.2 s</a:t>
                </a:r>
              </a:p>
              <a:p>
                <a:pPr marL="1081088" lvl="1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Period</m:t>
                      </m:r>
                      <m: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SG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0.2 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cycles</m:t>
                          </m:r>
                        </m:den>
                      </m:f>
                      <m:r>
                        <a:rPr lang="en-SG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=20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ms</m:t>
                      </m:r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marL="1081088" lvl="1" indent="-623888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Frequency</m:t>
                      </m:r>
                      <m: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SG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den>
                      </m:f>
                      <m:r>
                        <a:rPr lang="en-SG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=50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Hz</m:t>
                      </m:r>
                    </m:oMath>
                  </m:oMathPara>
                </a14:m>
                <a:endParaRPr lang="en-SG" sz="2400" dirty="0" smtClean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marL="1081088" lvl="2" indent="0">
                  <a:lnSpc>
                    <a:spcPct val="1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300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SG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π</m:t>
                              </m:r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50×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SG" dirty="0" smtClean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marL="1706563" lvl="2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300 </m:t>
                      </m:r>
                      <m:r>
                        <m:rPr>
                          <m:sty m:val="p"/>
                        </m:rPr>
                        <a:rPr lang="en-SG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SG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0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  <m:r>
                            <m:rPr>
                              <m:sty m:val="p"/>
                            </m:rPr>
                            <a:rPr lang="en-SG" b="0" i="0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r>
                            <a:rPr lang="en-SG" b="0" i="1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SG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SG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648944"/>
                <a:ext cx="10658721" cy="5986062"/>
              </a:xfrm>
              <a:blipFill>
                <a:blip r:embed="rId3"/>
                <a:stretch>
                  <a:fillRect l="-686" t="-9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32" y="1528277"/>
            <a:ext cx="1047750" cy="104775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904" y="5498683"/>
            <a:ext cx="1413575" cy="1215063"/>
          </a:xfrm>
          <a:prstGeom prst="rect">
            <a:avLst/>
          </a:prstGeom>
        </p:spPr>
      </p:pic>
      <p:grpSp>
        <p:nvGrpSpPr>
          <p:cNvPr id="26" name="Group 25"/>
          <p:cNvGrpSpPr>
            <a:grpSpLocks noChangeAspect="1"/>
          </p:cNvGrpSpPr>
          <p:nvPr/>
        </p:nvGrpSpPr>
        <p:grpSpPr bwMode="auto">
          <a:xfrm>
            <a:off x="6075142" y="1557338"/>
            <a:ext cx="5844250" cy="2760980"/>
            <a:chOff x="445" y="-338"/>
            <a:chExt cx="9203" cy="4348"/>
          </a:xfrm>
        </p:grpSpPr>
        <p:sp>
          <p:nvSpPr>
            <p:cNvPr id="27" name="AutoShape 26"/>
            <p:cNvSpPr>
              <a:spLocks noChangeAspect="1" noChangeArrowheads="1"/>
            </p:cNvSpPr>
            <p:nvPr/>
          </p:nvSpPr>
          <p:spPr bwMode="auto">
            <a:xfrm>
              <a:off x="712" y="-225"/>
              <a:ext cx="8532" cy="4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SG" altLang="en-US" sz="1800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1166" y="2175"/>
              <a:ext cx="765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V="1">
              <a:off x="1166" y="345"/>
              <a:ext cx="1" cy="36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30" name="Group 29"/>
            <p:cNvGrpSpPr>
              <a:grpSpLocks/>
            </p:cNvGrpSpPr>
            <p:nvPr/>
          </p:nvGrpSpPr>
          <p:grpSpPr bwMode="auto">
            <a:xfrm>
              <a:off x="1166" y="795"/>
              <a:ext cx="6952" cy="2745"/>
              <a:chOff x="1166" y="795"/>
              <a:chExt cx="6952" cy="2745"/>
            </a:xfrm>
          </p:grpSpPr>
          <p:sp>
            <p:nvSpPr>
              <p:cNvPr id="58" name="Freeform 30"/>
              <p:cNvSpPr>
                <a:spLocks/>
              </p:cNvSpPr>
              <p:nvPr/>
            </p:nvSpPr>
            <p:spPr bwMode="auto">
              <a:xfrm>
                <a:off x="1166" y="795"/>
                <a:ext cx="987" cy="2745"/>
              </a:xfrm>
              <a:custGeom>
                <a:avLst/>
                <a:gdLst>
                  <a:gd name="T0" fmla="*/ 15 w 987"/>
                  <a:gd name="T1" fmla="*/ 1110 h 2745"/>
                  <a:gd name="T2" fmla="*/ 30 w 987"/>
                  <a:gd name="T3" fmla="*/ 870 h 2745"/>
                  <a:gd name="T4" fmla="*/ 60 w 987"/>
                  <a:gd name="T5" fmla="*/ 630 h 2745"/>
                  <a:gd name="T6" fmla="*/ 75 w 987"/>
                  <a:gd name="T7" fmla="*/ 435 h 2745"/>
                  <a:gd name="T8" fmla="*/ 105 w 987"/>
                  <a:gd name="T9" fmla="*/ 210 h 2745"/>
                  <a:gd name="T10" fmla="*/ 120 w 987"/>
                  <a:gd name="T11" fmla="*/ 90 h 2745"/>
                  <a:gd name="T12" fmla="*/ 150 w 987"/>
                  <a:gd name="T13" fmla="*/ 30 h 2745"/>
                  <a:gd name="T14" fmla="*/ 180 w 987"/>
                  <a:gd name="T15" fmla="*/ 15 h 2745"/>
                  <a:gd name="T16" fmla="*/ 209 w 987"/>
                  <a:gd name="T17" fmla="*/ 90 h 2745"/>
                  <a:gd name="T18" fmla="*/ 224 w 987"/>
                  <a:gd name="T19" fmla="*/ 210 h 2745"/>
                  <a:gd name="T20" fmla="*/ 254 w 987"/>
                  <a:gd name="T21" fmla="*/ 375 h 2745"/>
                  <a:gd name="T22" fmla="*/ 269 w 987"/>
                  <a:gd name="T23" fmla="*/ 570 h 2745"/>
                  <a:gd name="T24" fmla="*/ 299 w 987"/>
                  <a:gd name="T25" fmla="*/ 870 h 2745"/>
                  <a:gd name="T26" fmla="*/ 314 w 987"/>
                  <a:gd name="T27" fmla="*/ 1110 h 2745"/>
                  <a:gd name="T28" fmla="*/ 344 w 987"/>
                  <a:gd name="T29" fmla="*/ 1380 h 2745"/>
                  <a:gd name="T30" fmla="*/ 359 w 987"/>
                  <a:gd name="T31" fmla="*/ 1635 h 2745"/>
                  <a:gd name="T32" fmla="*/ 389 w 987"/>
                  <a:gd name="T33" fmla="*/ 1875 h 2745"/>
                  <a:gd name="T34" fmla="*/ 404 w 987"/>
                  <a:gd name="T35" fmla="*/ 2175 h 2745"/>
                  <a:gd name="T36" fmla="*/ 434 w 987"/>
                  <a:gd name="T37" fmla="*/ 2370 h 2745"/>
                  <a:gd name="T38" fmla="*/ 449 w 987"/>
                  <a:gd name="T39" fmla="*/ 2535 h 2745"/>
                  <a:gd name="T40" fmla="*/ 479 w 987"/>
                  <a:gd name="T41" fmla="*/ 2655 h 2745"/>
                  <a:gd name="T42" fmla="*/ 493 w 987"/>
                  <a:gd name="T43" fmla="*/ 2730 h 2745"/>
                  <a:gd name="T44" fmla="*/ 538 w 987"/>
                  <a:gd name="T45" fmla="*/ 2715 h 2745"/>
                  <a:gd name="T46" fmla="*/ 553 w 987"/>
                  <a:gd name="T47" fmla="*/ 2655 h 2745"/>
                  <a:gd name="T48" fmla="*/ 583 w 987"/>
                  <a:gd name="T49" fmla="*/ 2535 h 2745"/>
                  <a:gd name="T50" fmla="*/ 598 w 987"/>
                  <a:gd name="T51" fmla="*/ 2310 h 2745"/>
                  <a:gd name="T52" fmla="*/ 628 w 987"/>
                  <a:gd name="T53" fmla="*/ 2115 h 2745"/>
                  <a:gd name="T54" fmla="*/ 643 w 987"/>
                  <a:gd name="T55" fmla="*/ 1875 h 2745"/>
                  <a:gd name="T56" fmla="*/ 673 w 987"/>
                  <a:gd name="T57" fmla="*/ 1635 h 2745"/>
                  <a:gd name="T58" fmla="*/ 688 w 987"/>
                  <a:gd name="T59" fmla="*/ 1290 h 2745"/>
                  <a:gd name="T60" fmla="*/ 718 w 987"/>
                  <a:gd name="T61" fmla="*/ 1035 h 2745"/>
                  <a:gd name="T62" fmla="*/ 733 w 987"/>
                  <a:gd name="T63" fmla="*/ 795 h 2745"/>
                  <a:gd name="T64" fmla="*/ 763 w 987"/>
                  <a:gd name="T65" fmla="*/ 570 h 2745"/>
                  <a:gd name="T66" fmla="*/ 778 w 987"/>
                  <a:gd name="T67" fmla="*/ 375 h 2745"/>
                  <a:gd name="T68" fmla="*/ 807 w 987"/>
                  <a:gd name="T69" fmla="*/ 165 h 2745"/>
                  <a:gd name="T70" fmla="*/ 822 w 987"/>
                  <a:gd name="T71" fmla="*/ 60 h 2745"/>
                  <a:gd name="T72" fmla="*/ 867 w 987"/>
                  <a:gd name="T73" fmla="*/ 0 h 2745"/>
                  <a:gd name="T74" fmla="*/ 882 w 987"/>
                  <a:gd name="T75" fmla="*/ 15 h 2745"/>
                  <a:gd name="T76" fmla="*/ 897 w 987"/>
                  <a:gd name="T77" fmla="*/ 90 h 2745"/>
                  <a:gd name="T78" fmla="*/ 927 w 987"/>
                  <a:gd name="T79" fmla="*/ 210 h 2745"/>
                  <a:gd name="T80" fmla="*/ 942 w 987"/>
                  <a:gd name="T81" fmla="*/ 375 h 2745"/>
                  <a:gd name="T82" fmla="*/ 972 w 987"/>
                  <a:gd name="T83" fmla="*/ 570 h 274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987" h="2745">
                    <a:moveTo>
                      <a:pt x="0" y="1380"/>
                    </a:moveTo>
                    <a:lnTo>
                      <a:pt x="0" y="1200"/>
                    </a:lnTo>
                    <a:lnTo>
                      <a:pt x="15" y="1110"/>
                    </a:lnTo>
                    <a:lnTo>
                      <a:pt x="15" y="1035"/>
                    </a:lnTo>
                    <a:lnTo>
                      <a:pt x="30" y="945"/>
                    </a:lnTo>
                    <a:lnTo>
                      <a:pt x="30" y="870"/>
                    </a:lnTo>
                    <a:lnTo>
                      <a:pt x="45" y="795"/>
                    </a:lnTo>
                    <a:lnTo>
                      <a:pt x="45" y="705"/>
                    </a:lnTo>
                    <a:lnTo>
                      <a:pt x="60" y="630"/>
                    </a:lnTo>
                    <a:lnTo>
                      <a:pt x="60" y="570"/>
                    </a:lnTo>
                    <a:lnTo>
                      <a:pt x="75" y="495"/>
                    </a:lnTo>
                    <a:lnTo>
                      <a:pt x="75" y="435"/>
                    </a:lnTo>
                    <a:lnTo>
                      <a:pt x="90" y="375"/>
                    </a:lnTo>
                    <a:lnTo>
                      <a:pt x="90" y="255"/>
                    </a:lnTo>
                    <a:lnTo>
                      <a:pt x="105" y="210"/>
                    </a:lnTo>
                    <a:lnTo>
                      <a:pt x="105" y="165"/>
                    </a:lnTo>
                    <a:lnTo>
                      <a:pt x="120" y="135"/>
                    </a:lnTo>
                    <a:lnTo>
                      <a:pt x="120" y="90"/>
                    </a:lnTo>
                    <a:lnTo>
                      <a:pt x="135" y="60"/>
                    </a:lnTo>
                    <a:lnTo>
                      <a:pt x="135" y="45"/>
                    </a:lnTo>
                    <a:lnTo>
                      <a:pt x="150" y="30"/>
                    </a:lnTo>
                    <a:lnTo>
                      <a:pt x="150" y="15"/>
                    </a:lnTo>
                    <a:lnTo>
                      <a:pt x="180" y="0"/>
                    </a:lnTo>
                    <a:lnTo>
                      <a:pt x="180" y="15"/>
                    </a:lnTo>
                    <a:lnTo>
                      <a:pt x="194" y="30"/>
                    </a:lnTo>
                    <a:lnTo>
                      <a:pt x="194" y="60"/>
                    </a:lnTo>
                    <a:lnTo>
                      <a:pt x="209" y="90"/>
                    </a:lnTo>
                    <a:lnTo>
                      <a:pt x="209" y="135"/>
                    </a:lnTo>
                    <a:lnTo>
                      <a:pt x="224" y="165"/>
                    </a:lnTo>
                    <a:lnTo>
                      <a:pt x="224" y="210"/>
                    </a:lnTo>
                    <a:lnTo>
                      <a:pt x="239" y="255"/>
                    </a:lnTo>
                    <a:lnTo>
                      <a:pt x="239" y="315"/>
                    </a:lnTo>
                    <a:lnTo>
                      <a:pt x="254" y="375"/>
                    </a:lnTo>
                    <a:lnTo>
                      <a:pt x="254" y="435"/>
                    </a:lnTo>
                    <a:lnTo>
                      <a:pt x="269" y="495"/>
                    </a:lnTo>
                    <a:lnTo>
                      <a:pt x="269" y="570"/>
                    </a:lnTo>
                    <a:lnTo>
                      <a:pt x="284" y="630"/>
                    </a:lnTo>
                    <a:lnTo>
                      <a:pt x="284" y="795"/>
                    </a:lnTo>
                    <a:lnTo>
                      <a:pt x="299" y="870"/>
                    </a:lnTo>
                    <a:lnTo>
                      <a:pt x="299" y="945"/>
                    </a:lnTo>
                    <a:lnTo>
                      <a:pt x="314" y="1035"/>
                    </a:lnTo>
                    <a:lnTo>
                      <a:pt x="314" y="1110"/>
                    </a:lnTo>
                    <a:lnTo>
                      <a:pt x="329" y="1200"/>
                    </a:lnTo>
                    <a:lnTo>
                      <a:pt x="329" y="1290"/>
                    </a:lnTo>
                    <a:lnTo>
                      <a:pt x="344" y="1380"/>
                    </a:lnTo>
                    <a:lnTo>
                      <a:pt x="344" y="1455"/>
                    </a:lnTo>
                    <a:lnTo>
                      <a:pt x="359" y="1545"/>
                    </a:lnTo>
                    <a:lnTo>
                      <a:pt x="359" y="1635"/>
                    </a:lnTo>
                    <a:lnTo>
                      <a:pt x="374" y="1710"/>
                    </a:lnTo>
                    <a:lnTo>
                      <a:pt x="374" y="1800"/>
                    </a:lnTo>
                    <a:lnTo>
                      <a:pt x="389" y="1875"/>
                    </a:lnTo>
                    <a:lnTo>
                      <a:pt x="389" y="2040"/>
                    </a:lnTo>
                    <a:lnTo>
                      <a:pt x="404" y="2115"/>
                    </a:lnTo>
                    <a:lnTo>
                      <a:pt x="404" y="2175"/>
                    </a:lnTo>
                    <a:lnTo>
                      <a:pt x="419" y="2250"/>
                    </a:lnTo>
                    <a:lnTo>
                      <a:pt x="419" y="2310"/>
                    </a:lnTo>
                    <a:lnTo>
                      <a:pt x="434" y="2370"/>
                    </a:lnTo>
                    <a:lnTo>
                      <a:pt x="434" y="2430"/>
                    </a:lnTo>
                    <a:lnTo>
                      <a:pt x="449" y="2490"/>
                    </a:lnTo>
                    <a:lnTo>
                      <a:pt x="449" y="2535"/>
                    </a:lnTo>
                    <a:lnTo>
                      <a:pt x="464" y="2580"/>
                    </a:lnTo>
                    <a:lnTo>
                      <a:pt x="464" y="2610"/>
                    </a:lnTo>
                    <a:lnTo>
                      <a:pt x="479" y="2655"/>
                    </a:lnTo>
                    <a:lnTo>
                      <a:pt x="479" y="2685"/>
                    </a:lnTo>
                    <a:lnTo>
                      <a:pt x="493" y="2700"/>
                    </a:lnTo>
                    <a:lnTo>
                      <a:pt x="493" y="2730"/>
                    </a:lnTo>
                    <a:lnTo>
                      <a:pt x="508" y="2745"/>
                    </a:lnTo>
                    <a:lnTo>
                      <a:pt x="523" y="2730"/>
                    </a:lnTo>
                    <a:lnTo>
                      <a:pt x="538" y="2715"/>
                    </a:lnTo>
                    <a:lnTo>
                      <a:pt x="538" y="2700"/>
                    </a:lnTo>
                    <a:lnTo>
                      <a:pt x="553" y="2685"/>
                    </a:lnTo>
                    <a:lnTo>
                      <a:pt x="553" y="2655"/>
                    </a:lnTo>
                    <a:lnTo>
                      <a:pt x="568" y="2610"/>
                    </a:lnTo>
                    <a:lnTo>
                      <a:pt x="568" y="2580"/>
                    </a:lnTo>
                    <a:lnTo>
                      <a:pt x="583" y="2535"/>
                    </a:lnTo>
                    <a:lnTo>
                      <a:pt x="583" y="2430"/>
                    </a:lnTo>
                    <a:lnTo>
                      <a:pt x="598" y="2370"/>
                    </a:lnTo>
                    <a:lnTo>
                      <a:pt x="598" y="2310"/>
                    </a:lnTo>
                    <a:lnTo>
                      <a:pt x="613" y="2250"/>
                    </a:lnTo>
                    <a:lnTo>
                      <a:pt x="613" y="2175"/>
                    </a:lnTo>
                    <a:lnTo>
                      <a:pt x="628" y="2115"/>
                    </a:lnTo>
                    <a:lnTo>
                      <a:pt x="628" y="2040"/>
                    </a:lnTo>
                    <a:lnTo>
                      <a:pt x="643" y="1950"/>
                    </a:lnTo>
                    <a:lnTo>
                      <a:pt x="643" y="1875"/>
                    </a:lnTo>
                    <a:lnTo>
                      <a:pt x="658" y="1800"/>
                    </a:lnTo>
                    <a:lnTo>
                      <a:pt x="658" y="1710"/>
                    </a:lnTo>
                    <a:lnTo>
                      <a:pt x="673" y="1635"/>
                    </a:lnTo>
                    <a:lnTo>
                      <a:pt x="673" y="1545"/>
                    </a:lnTo>
                    <a:lnTo>
                      <a:pt x="688" y="1455"/>
                    </a:lnTo>
                    <a:lnTo>
                      <a:pt x="688" y="1290"/>
                    </a:lnTo>
                    <a:lnTo>
                      <a:pt x="703" y="1200"/>
                    </a:lnTo>
                    <a:lnTo>
                      <a:pt x="703" y="1110"/>
                    </a:lnTo>
                    <a:lnTo>
                      <a:pt x="718" y="1035"/>
                    </a:lnTo>
                    <a:lnTo>
                      <a:pt x="718" y="945"/>
                    </a:lnTo>
                    <a:lnTo>
                      <a:pt x="733" y="870"/>
                    </a:lnTo>
                    <a:lnTo>
                      <a:pt x="733" y="795"/>
                    </a:lnTo>
                    <a:lnTo>
                      <a:pt x="748" y="705"/>
                    </a:lnTo>
                    <a:lnTo>
                      <a:pt x="748" y="630"/>
                    </a:lnTo>
                    <a:lnTo>
                      <a:pt x="763" y="570"/>
                    </a:lnTo>
                    <a:lnTo>
                      <a:pt x="763" y="495"/>
                    </a:lnTo>
                    <a:lnTo>
                      <a:pt x="778" y="435"/>
                    </a:lnTo>
                    <a:lnTo>
                      <a:pt x="778" y="375"/>
                    </a:lnTo>
                    <a:lnTo>
                      <a:pt x="792" y="315"/>
                    </a:lnTo>
                    <a:lnTo>
                      <a:pt x="792" y="210"/>
                    </a:lnTo>
                    <a:lnTo>
                      <a:pt x="807" y="165"/>
                    </a:lnTo>
                    <a:lnTo>
                      <a:pt x="807" y="135"/>
                    </a:lnTo>
                    <a:lnTo>
                      <a:pt x="822" y="90"/>
                    </a:lnTo>
                    <a:lnTo>
                      <a:pt x="822" y="60"/>
                    </a:lnTo>
                    <a:lnTo>
                      <a:pt x="837" y="45"/>
                    </a:lnTo>
                    <a:lnTo>
                      <a:pt x="837" y="30"/>
                    </a:lnTo>
                    <a:lnTo>
                      <a:pt x="867" y="0"/>
                    </a:lnTo>
                    <a:lnTo>
                      <a:pt x="852" y="0"/>
                    </a:lnTo>
                    <a:lnTo>
                      <a:pt x="867" y="0"/>
                    </a:lnTo>
                    <a:lnTo>
                      <a:pt x="882" y="15"/>
                    </a:lnTo>
                    <a:lnTo>
                      <a:pt x="882" y="45"/>
                    </a:lnTo>
                    <a:lnTo>
                      <a:pt x="897" y="60"/>
                    </a:lnTo>
                    <a:lnTo>
                      <a:pt x="897" y="90"/>
                    </a:lnTo>
                    <a:lnTo>
                      <a:pt x="912" y="135"/>
                    </a:lnTo>
                    <a:lnTo>
                      <a:pt x="912" y="165"/>
                    </a:lnTo>
                    <a:lnTo>
                      <a:pt x="927" y="210"/>
                    </a:lnTo>
                    <a:lnTo>
                      <a:pt x="927" y="255"/>
                    </a:lnTo>
                    <a:lnTo>
                      <a:pt x="942" y="315"/>
                    </a:lnTo>
                    <a:lnTo>
                      <a:pt x="942" y="375"/>
                    </a:lnTo>
                    <a:lnTo>
                      <a:pt x="957" y="435"/>
                    </a:lnTo>
                    <a:lnTo>
                      <a:pt x="957" y="495"/>
                    </a:lnTo>
                    <a:lnTo>
                      <a:pt x="972" y="570"/>
                    </a:lnTo>
                    <a:lnTo>
                      <a:pt x="972" y="630"/>
                    </a:lnTo>
                    <a:lnTo>
                      <a:pt x="987" y="705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9" name="Freeform 31"/>
              <p:cNvSpPr>
                <a:spLocks/>
              </p:cNvSpPr>
              <p:nvPr/>
            </p:nvSpPr>
            <p:spPr bwMode="auto">
              <a:xfrm>
                <a:off x="2153" y="795"/>
                <a:ext cx="987" cy="2745"/>
              </a:xfrm>
              <a:custGeom>
                <a:avLst/>
                <a:gdLst>
                  <a:gd name="T0" fmla="*/ 15 w 987"/>
                  <a:gd name="T1" fmla="*/ 945 h 2745"/>
                  <a:gd name="T2" fmla="*/ 30 w 987"/>
                  <a:gd name="T3" fmla="*/ 1200 h 2745"/>
                  <a:gd name="T4" fmla="*/ 60 w 987"/>
                  <a:gd name="T5" fmla="*/ 1455 h 2745"/>
                  <a:gd name="T6" fmla="*/ 75 w 987"/>
                  <a:gd name="T7" fmla="*/ 1710 h 2745"/>
                  <a:gd name="T8" fmla="*/ 104 w 987"/>
                  <a:gd name="T9" fmla="*/ 1950 h 2745"/>
                  <a:gd name="T10" fmla="*/ 119 w 987"/>
                  <a:gd name="T11" fmla="*/ 2250 h 2745"/>
                  <a:gd name="T12" fmla="*/ 149 w 987"/>
                  <a:gd name="T13" fmla="*/ 2430 h 2745"/>
                  <a:gd name="T14" fmla="*/ 164 w 987"/>
                  <a:gd name="T15" fmla="*/ 2580 h 2745"/>
                  <a:gd name="T16" fmla="*/ 194 w 987"/>
                  <a:gd name="T17" fmla="*/ 2685 h 2745"/>
                  <a:gd name="T18" fmla="*/ 209 w 987"/>
                  <a:gd name="T19" fmla="*/ 2745 h 2745"/>
                  <a:gd name="T20" fmla="*/ 239 w 987"/>
                  <a:gd name="T21" fmla="*/ 2715 h 2745"/>
                  <a:gd name="T22" fmla="*/ 269 w 987"/>
                  <a:gd name="T23" fmla="*/ 2655 h 2745"/>
                  <a:gd name="T24" fmla="*/ 284 w 987"/>
                  <a:gd name="T25" fmla="*/ 2535 h 2745"/>
                  <a:gd name="T26" fmla="*/ 314 w 987"/>
                  <a:gd name="T27" fmla="*/ 2310 h 2745"/>
                  <a:gd name="T28" fmla="*/ 329 w 987"/>
                  <a:gd name="T29" fmla="*/ 2115 h 2745"/>
                  <a:gd name="T30" fmla="*/ 359 w 987"/>
                  <a:gd name="T31" fmla="*/ 1875 h 2745"/>
                  <a:gd name="T32" fmla="*/ 374 w 987"/>
                  <a:gd name="T33" fmla="*/ 1635 h 2745"/>
                  <a:gd name="T34" fmla="*/ 403 w 987"/>
                  <a:gd name="T35" fmla="*/ 1380 h 2745"/>
                  <a:gd name="T36" fmla="*/ 418 w 987"/>
                  <a:gd name="T37" fmla="*/ 1035 h 2745"/>
                  <a:gd name="T38" fmla="*/ 448 w 987"/>
                  <a:gd name="T39" fmla="*/ 795 h 2745"/>
                  <a:gd name="T40" fmla="*/ 463 w 987"/>
                  <a:gd name="T41" fmla="*/ 570 h 2745"/>
                  <a:gd name="T42" fmla="*/ 493 w 987"/>
                  <a:gd name="T43" fmla="*/ 375 h 2745"/>
                  <a:gd name="T44" fmla="*/ 508 w 987"/>
                  <a:gd name="T45" fmla="*/ 165 h 2745"/>
                  <a:gd name="T46" fmla="*/ 538 w 987"/>
                  <a:gd name="T47" fmla="*/ 60 h 2745"/>
                  <a:gd name="T48" fmla="*/ 553 w 987"/>
                  <a:gd name="T49" fmla="*/ 15 h 2745"/>
                  <a:gd name="T50" fmla="*/ 598 w 987"/>
                  <a:gd name="T51" fmla="*/ 30 h 2745"/>
                  <a:gd name="T52" fmla="*/ 613 w 987"/>
                  <a:gd name="T53" fmla="*/ 135 h 2745"/>
                  <a:gd name="T54" fmla="*/ 643 w 987"/>
                  <a:gd name="T55" fmla="*/ 255 h 2745"/>
                  <a:gd name="T56" fmla="*/ 658 w 987"/>
                  <a:gd name="T57" fmla="*/ 435 h 2745"/>
                  <a:gd name="T58" fmla="*/ 688 w 987"/>
                  <a:gd name="T59" fmla="*/ 630 h 2745"/>
                  <a:gd name="T60" fmla="*/ 702 w 987"/>
                  <a:gd name="T61" fmla="*/ 945 h 2745"/>
                  <a:gd name="T62" fmla="*/ 732 w 987"/>
                  <a:gd name="T63" fmla="*/ 1200 h 2745"/>
                  <a:gd name="T64" fmla="*/ 747 w 987"/>
                  <a:gd name="T65" fmla="*/ 1455 h 2745"/>
                  <a:gd name="T66" fmla="*/ 777 w 987"/>
                  <a:gd name="T67" fmla="*/ 1710 h 2745"/>
                  <a:gd name="T68" fmla="*/ 792 w 987"/>
                  <a:gd name="T69" fmla="*/ 2040 h 2745"/>
                  <a:gd name="T70" fmla="*/ 822 w 987"/>
                  <a:gd name="T71" fmla="*/ 2250 h 2745"/>
                  <a:gd name="T72" fmla="*/ 837 w 987"/>
                  <a:gd name="T73" fmla="*/ 2430 h 2745"/>
                  <a:gd name="T74" fmla="*/ 867 w 987"/>
                  <a:gd name="T75" fmla="*/ 2580 h 2745"/>
                  <a:gd name="T76" fmla="*/ 882 w 987"/>
                  <a:gd name="T77" fmla="*/ 2685 h 2745"/>
                  <a:gd name="T78" fmla="*/ 912 w 987"/>
                  <a:gd name="T79" fmla="*/ 2745 h 2745"/>
                  <a:gd name="T80" fmla="*/ 942 w 987"/>
                  <a:gd name="T81" fmla="*/ 2700 h 2745"/>
                  <a:gd name="T82" fmla="*/ 972 w 987"/>
                  <a:gd name="T83" fmla="*/ 2610 h 274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987" h="2745">
                    <a:moveTo>
                      <a:pt x="0" y="705"/>
                    </a:moveTo>
                    <a:lnTo>
                      <a:pt x="0" y="870"/>
                    </a:lnTo>
                    <a:lnTo>
                      <a:pt x="15" y="945"/>
                    </a:lnTo>
                    <a:lnTo>
                      <a:pt x="15" y="1035"/>
                    </a:lnTo>
                    <a:lnTo>
                      <a:pt x="30" y="1110"/>
                    </a:lnTo>
                    <a:lnTo>
                      <a:pt x="30" y="1200"/>
                    </a:lnTo>
                    <a:lnTo>
                      <a:pt x="45" y="1290"/>
                    </a:lnTo>
                    <a:lnTo>
                      <a:pt x="45" y="1365"/>
                    </a:lnTo>
                    <a:lnTo>
                      <a:pt x="60" y="1455"/>
                    </a:lnTo>
                    <a:lnTo>
                      <a:pt x="60" y="1545"/>
                    </a:lnTo>
                    <a:lnTo>
                      <a:pt x="75" y="1635"/>
                    </a:lnTo>
                    <a:lnTo>
                      <a:pt x="75" y="1710"/>
                    </a:lnTo>
                    <a:lnTo>
                      <a:pt x="90" y="1800"/>
                    </a:lnTo>
                    <a:lnTo>
                      <a:pt x="90" y="1875"/>
                    </a:lnTo>
                    <a:lnTo>
                      <a:pt x="104" y="1950"/>
                    </a:lnTo>
                    <a:lnTo>
                      <a:pt x="104" y="2115"/>
                    </a:lnTo>
                    <a:lnTo>
                      <a:pt x="119" y="2175"/>
                    </a:lnTo>
                    <a:lnTo>
                      <a:pt x="119" y="2250"/>
                    </a:lnTo>
                    <a:lnTo>
                      <a:pt x="134" y="2310"/>
                    </a:lnTo>
                    <a:lnTo>
                      <a:pt x="134" y="2370"/>
                    </a:lnTo>
                    <a:lnTo>
                      <a:pt x="149" y="2430"/>
                    </a:lnTo>
                    <a:lnTo>
                      <a:pt x="149" y="2490"/>
                    </a:lnTo>
                    <a:lnTo>
                      <a:pt x="164" y="2535"/>
                    </a:lnTo>
                    <a:lnTo>
                      <a:pt x="164" y="2580"/>
                    </a:lnTo>
                    <a:lnTo>
                      <a:pt x="179" y="2610"/>
                    </a:lnTo>
                    <a:lnTo>
                      <a:pt x="179" y="2655"/>
                    </a:lnTo>
                    <a:lnTo>
                      <a:pt x="194" y="2685"/>
                    </a:lnTo>
                    <a:lnTo>
                      <a:pt x="194" y="2715"/>
                    </a:lnTo>
                    <a:lnTo>
                      <a:pt x="224" y="2745"/>
                    </a:lnTo>
                    <a:lnTo>
                      <a:pt x="209" y="2745"/>
                    </a:lnTo>
                    <a:lnTo>
                      <a:pt x="224" y="2745"/>
                    </a:lnTo>
                    <a:lnTo>
                      <a:pt x="239" y="2730"/>
                    </a:lnTo>
                    <a:lnTo>
                      <a:pt x="239" y="2715"/>
                    </a:lnTo>
                    <a:lnTo>
                      <a:pt x="254" y="2700"/>
                    </a:lnTo>
                    <a:lnTo>
                      <a:pt x="254" y="2685"/>
                    </a:lnTo>
                    <a:lnTo>
                      <a:pt x="269" y="2655"/>
                    </a:lnTo>
                    <a:lnTo>
                      <a:pt x="269" y="2610"/>
                    </a:lnTo>
                    <a:lnTo>
                      <a:pt x="284" y="2580"/>
                    </a:lnTo>
                    <a:lnTo>
                      <a:pt x="284" y="2535"/>
                    </a:lnTo>
                    <a:lnTo>
                      <a:pt x="299" y="2490"/>
                    </a:lnTo>
                    <a:lnTo>
                      <a:pt x="299" y="2370"/>
                    </a:lnTo>
                    <a:lnTo>
                      <a:pt x="314" y="2310"/>
                    </a:lnTo>
                    <a:lnTo>
                      <a:pt x="314" y="2250"/>
                    </a:lnTo>
                    <a:lnTo>
                      <a:pt x="329" y="2175"/>
                    </a:lnTo>
                    <a:lnTo>
                      <a:pt x="329" y="2115"/>
                    </a:lnTo>
                    <a:lnTo>
                      <a:pt x="344" y="2040"/>
                    </a:lnTo>
                    <a:lnTo>
                      <a:pt x="344" y="1950"/>
                    </a:lnTo>
                    <a:lnTo>
                      <a:pt x="359" y="1875"/>
                    </a:lnTo>
                    <a:lnTo>
                      <a:pt x="359" y="1800"/>
                    </a:lnTo>
                    <a:lnTo>
                      <a:pt x="374" y="1710"/>
                    </a:lnTo>
                    <a:lnTo>
                      <a:pt x="374" y="1635"/>
                    </a:lnTo>
                    <a:lnTo>
                      <a:pt x="389" y="1545"/>
                    </a:lnTo>
                    <a:lnTo>
                      <a:pt x="389" y="1455"/>
                    </a:lnTo>
                    <a:lnTo>
                      <a:pt x="403" y="1380"/>
                    </a:lnTo>
                    <a:lnTo>
                      <a:pt x="403" y="1200"/>
                    </a:lnTo>
                    <a:lnTo>
                      <a:pt x="418" y="1110"/>
                    </a:lnTo>
                    <a:lnTo>
                      <a:pt x="418" y="1035"/>
                    </a:lnTo>
                    <a:lnTo>
                      <a:pt x="433" y="945"/>
                    </a:lnTo>
                    <a:lnTo>
                      <a:pt x="433" y="870"/>
                    </a:lnTo>
                    <a:lnTo>
                      <a:pt x="448" y="795"/>
                    </a:lnTo>
                    <a:lnTo>
                      <a:pt x="448" y="705"/>
                    </a:lnTo>
                    <a:lnTo>
                      <a:pt x="463" y="630"/>
                    </a:lnTo>
                    <a:lnTo>
                      <a:pt x="463" y="570"/>
                    </a:lnTo>
                    <a:lnTo>
                      <a:pt x="478" y="495"/>
                    </a:lnTo>
                    <a:lnTo>
                      <a:pt x="478" y="435"/>
                    </a:lnTo>
                    <a:lnTo>
                      <a:pt x="493" y="375"/>
                    </a:lnTo>
                    <a:lnTo>
                      <a:pt x="493" y="255"/>
                    </a:lnTo>
                    <a:lnTo>
                      <a:pt x="508" y="210"/>
                    </a:lnTo>
                    <a:lnTo>
                      <a:pt x="508" y="165"/>
                    </a:lnTo>
                    <a:lnTo>
                      <a:pt x="523" y="135"/>
                    </a:lnTo>
                    <a:lnTo>
                      <a:pt x="523" y="90"/>
                    </a:lnTo>
                    <a:lnTo>
                      <a:pt x="538" y="60"/>
                    </a:lnTo>
                    <a:lnTo>
                      <a:pt x="538" y="45"/>
                    </a:lnTo>
                    <a:lnTo>
                      <a:pt x="553" y="30"/>
                    </a:lnTo>
                    <a:lnTo>
                      <a:pt x="553" y="15"/>
                    </a:lnTo>
                    <a:lnTo>
                      <a:pt x="583" y="0"/>
                    </a:lnTo>
                    <a:lnTo>
                      <a:pt x="583" y="15"/>
                    </a:lnTo>
                    <a:lnTo>
                      <a:pt x="598" y="30"/>
                    </a:lnTo>
                    <a:lnTo>
                      <a:pt x="598" y="60"/>
                    </a:lnTo>
                    <a:lnTo>
                      <a:pt x="613" y="90"/>
                    </a:lnTo>
                    <a:lnTo>
                      <a:pt x="613" y="135"/>
                    </a:lnTo>
                    <a:lnTo>
                      <a:pt x="628" y="165"/>
                    </a:lnTo>
                    <a:lnTo>
                      <a:pt x="628" y="210"/>
                    </a:lnTo>
                    <a:lnTo>
                      <a:pt x="643" y="255"/>
                    </a:lnTo>
                    <a:lnTo>
                      <a:pt x="643" y="315"/>
                    </a:lnTo>
                    <a:lnTo>
                      <a:pt x="658" y="375"/>
                    </a:lnTo>
                    <a:lnTo>
                      <a:pt x="658" y="435"/>
                    </a:lnTo>
                    <a:lnTo>
                      <a:pt x="673" y="495"/>
                    </a:lnTo>
                    <a:lnTo>
                      <a:pt x="673" y="570"/>
                    </a:lnTo>
                    <a:lnTo>
                      <a:pt x="688" y="630"/>
                    </a:lnTo>
                    <a:lnTo>
                      <a:pt x="688" y="795"/>
                    </a:lnTo>
                    <a:lnTo>
                      <a:pt x="702" y="870"/>
                    </a:lnTo>
                    <a:lnTo>
                      <a:pt x="702" y="945"/>
                    </a:lnTo>
                    <a:lnTo>
                      <a:pt x="717" y="1035"/>
                    </a:lnTo>
                    <a:lnTo>
                      <a:pt x="717" y="1110"/>
                    </a:lnTo>
                    <a:lnTo>
                      <a:pt x="732" y="1200"/>
                    </a:lnTo>
                    <a:lnTo>
                      <a:pt x="732" y="1290"/>
                    </a:lnTo>
                    <a:lnTo>
                      <a:pt x="747" y="1365"/>
                    </a:lnTo>
                    <a:lnTo>
                      <a:pt x="747" y="1455"/>
                    </a:lnTo>
                    <a:lnTo>
                      <a:pt x="762" y="1545"/>
                    </a:lnTo>
                    <a:lnTo>
                      <a:pt x="762" y="1635"/>
                    </a:lnTo>
                    <a:lnTo>
                      <a:pt x="777" y="1710"/>
                    </a:lnTo>
                    <a:lnTo>
                      <a:pt x="777" y="1800"/>
                    </a:lnTo>
                    <a:lnTo>
                      <a:pt x="792" y="1875"/>
                    </a:lnTo>
                    <a:lnTo>
                      <a:pt x="792" y="2040"/>
                    </a:lnTo>
                    <a:lnTo>
                      <a:pt x="807" y="2115"/>
                    </a:lnTo>
                    <a:lnTo>
                      <a:pt x="807" y="2175"/>
                    </a:lnTo>
                    <a:lnTo>
                      <a:pt x="822" y="2250"/>
                    </a:lnTo>
                    <a:lnTo>
                      <a:pt x="822" y="2310"/>
                    </a:lnTo>
                    <a:lnTo>
                      <a:pt x="837" y="2370"/>
                    </a:lnTo>
                    <a:lnTo>
                      <a:pt x="837" y="2430"/>
                    </a:lnTo>
                    <a:lnTo>
                      <a:pt x="852" y="2490"/>
                    </a:lnTo>
                    <a:lnTo>
                      <a:pt x="852" y="2535"/>
                    </a:lnTo>
                    <a:lnTo>
                      <a:pt x="867" y="2580"/>
                    </a:lnTo>
                    <a:lnTo>
                      <a:pt x="867" y="2610"/>
                    </a:lnTo>
                    <a:lnTo>
                      <a:pt x="882" y="2655"/>
                    </a:lnTo>
                    <a:lnTo>
                      <a:pt x="882" y="2685"/>
                    </a:lnTo>
                    <a:lnTo>
                      <a:pt x="897" y="2700"/>
                    </a:lnTo>
                    <a:lnTo>
                      <a:pt x="897" y="2730"/>
                    </a:lnTo>
                    <a:lnTo>
                      <a:pt x="912" y="2745"/>
                    </a:lnTo>
                    <a:lnTo>
                      <a:pt x="927" y="2730"/>
                    </a:lnTo>
                    <a:lnTo>
                      <a:pt x="942" y="2715"/>
                    </a:lnTo>
                    <a:lnTo>
                      <a:pt x="942" y="2700"/>
                    </a:lnTo>
                    <a:lnTo>
                      <a:pt x="957" y="2685"/>
                    </a:lnTo>
                    <a:lnTo>
                      <a:pt x="957" y="2655"/>
                    </a:lnTo>
                    <a:lnTo>
                      <a:pt x="972" y="2610"/>
                    </a:lnTo>
                    <a:lnTo>
                      <a:pt x="972" y="2580"/>
                    </a:lnTo>
                    <a:lnTo>
                      <a:pt x="987" y="2535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0" name="Freeform 32"/>
              <p:cNvSpPr>
                <a:spLocks/>
              </p:cNvSpPr>
              <p:nvPr/>
            </p:nvSpPr>
            <p:spPr bwMode="auto">
              <a:xfrm>
                <a:off x="3140" y="795"/>
                <a:ext cx="956" cy="2745"/>
              </a:xfrm>
              <a:custGeom>
                <a:avLst/>
                <a:gdLst>
                  <a:gd name="T0" fmla="*/ 14 w 956"/>
                  <a:gd name="T1" fmla="*/ 2370 h 2745"/>
                  <a:gd name="T2" fmla="*/ 29 w 956"/>
                  <a:gd name="T3" fmla="*/ 2175 h 2745"/>
                  <a:gd name="T4" fmla="*/ 59 w 956"/>
                  <a:gd name="T5" fmla="*/ 1950 h 2745"/>
                  <a:gd name="T6" fmla="*/ 74 w 956"/>
                  <a:gd name="T7" fmla="*/ 1710 h 2745"/>
                  <a:gd name="T8" fmla="*/ 104 w 956"/>
                  <a:gd name="T9" fmla="*/ 1455 h 2745"/>
                  <a:gd name="T10" fmla="*/ 119 w 956"/>
                  <a:gd name="T11" fmla="*/ 1110 h 2745"/>
                  <a:gd name="T12" fmla="*/ 149 w 956"/>
                  <a:gd name="T13" fmla="*/ 870 h 2745"/>
                  <a:gd name="T14" fmla="*/ 164 w 956"/>
                  <a:gd name="T15" fmla="*/ 630 h 2745"/>
                  <a:gd name="T16" fmla="*/ 194 w 956"/>
                  <a:gd name="T17" fmla="*/ 435 h 2745"/>
                  <a:gd name="T18" fmla="*/ 209 w 956"/>
                  <a:gd name="T19" fmla="*/ 210 h 2745"/>
                  <a:gd name="T20" fmla="*/ 239 w 956"/>
                  <a:gd name="T21" fmla="*/ 90 h 2745"/>
                  <a:gd name="T22" fmla="*/ 254 w 956"/>
                  <a:gd name="T23" fmla="*/ 30 h 2745"/>
                  <a:gd name="T24" fmla="*/ 284 w 956"/>
                  <a:gd name="T25" fmla="*/ 0 h 2745"/>
                  <a:gd name="T26" fmla="*/ 313 w 956"/>
                  <a:gd name="T27" fmla="*/ 60 h 2745"/>
                  <a:gd name="T28" fmla="*/ 328 w 956"/>
                  <a:gd name="T29" fmla="*/ 165 h 2745"/>
                  <a:gd name="T30" fmla="*/ 358 w 956"/>
                  <a:gd name="T31" fmla="*/ 315 h 2745"/>
                  <a:gd name="T32" fmla="*/ 373 w 956"/>
                  <a:gd name="T33" fmla="*/ 495 h 2745"/>
                  <a:gd name="T34" fmla="*/ 403 w 956"/>
                  <a:gd name="T35" fmla="*/ 705 h 2745"/>
                  <a:gd name="T36" fmla="*/ 418 w 956"/>
                  <a:gd name="T37" fmla="*/ 1035 h 2745"/>
                  <a:gd name="T38" fmla="*/ 448 w 956"/>
                  <a:gd name="T39" fmla="*/ 1290 h 2745"/>
                  <a:gd name="T40" fmla="*/ 463 w 956"/>
                  <a:gd name="T41" fmla="*/ 1545 h 2745"/>
                  <a:gd name="T42" fmla="*/ 493 w 956"/>
                  <a:gd name="T43" fmla="*/ 1800 h 2745"/>
                  <a:gd name="T44" fmla="*/ 508 w 956"/>
                  <a:gd name="T45" fmla="*/ 2115 h 2745"/>
                  <a:gd name="T46" fmla="*/ 538 w 956"/>
                  <a:gd name="T47" fmla="*/ 2310 h 2745"/>
                  <a:gd name="T48" fmla="*/ 553 w 956"/>
                  <a:gd name="T49" fmla="*/ 2490 h 2745"/>
                  <a:gd name="T50" fmla="*/ 583 w 956"/>
                  <a:gd name="T51" fmla="*/ 2610 h 2745"/>
                  <a:gd name="T52" fmla="*/ 598 w 956"/>
                  <a:gd name="T53" fmla="*/ 2715 h 2745"/>
                  <a:gd name="T54" fmla="*/ 627 w 956"/>
                  <a:gd name="T55" fmla="*/ 2745 h 2745"/>
                  <a:gd name="T56" fmla="*/ 657 w 956"/>
                  <a:gd name="T57" fmla="*/ 2700 h 2745"/>
                  <a:gd name="T58" fmla="*/ 672 w 956"/>
                  <a:gd name="T59" fmla="*/ 2610 h 2745"/>
                  <a:gd name="T60" fmla="*/ 702 w 956"/>
                  <a:gd name="T61" fmla="*/ 2490 h 2745"/>
                  <a:gd name="T62" fmla="*/ 717 w 956"/>
                  <a:gd name="T63" fmla="*/ 2250 h 2745"/>
                  <a:gd name="T64" fmla="*/ 747 w 956"/>
                  <a:gd name="T65" fmla="*/ 2040 h 2745"/>
                  <a:gd name="T66" fmla="*/ 762 w 956"/>
                  <a:gd name="T67" fmla="*/ 1800 h 2745"/>
                  <a:gd name="T68" fmla="*/ 792 w 956"/>
                  <a:gd name="T69" fmla="*/ 1545 h 2745"/>
                  <a:gd name="T70" fmla="*/ 807 w 956"/>
                  <a:gd name="T71" fmla="*/ 1200 h 2745"/>
                  <a:gd name="T72" fmla="*/ 837 w 956"/>
                  <a:gd name="T73" fmla="*/ 945 h 2745"/>
                  <a:gd name="T74" fmla="*/ 852 w 956"/>
                  <a:gd name="T75" fmla="*/ 705 h 2745"/>
                  <a:gd name="T76" fmla="*/ 882 w 956"/>
                  <a:gd name="T77" fmla="*/ 495 h 2745"/>
                  <a:gd name="T78" fmla="*/ 897 w 956"/>
                  <a:gd name="T79" fmla="*/ 255 h 2745"/>
                  <a:gd name="T80" fmla="*/ 926 w 956"/>
                  <a:gd name="T81" fmla="*/ 135 h 2745"/>
                  <a:gd name="T82" fmla="*/ 941 w 956"/>
                  <a:gd name="T83" fmla="*/ 45 h 274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956" h="2745">
                    <a:moveTo>
                      <a:pt x="0" y="2535"/>
                    </a:moveTo>
                    <a:lnTo>
                      <a:pt x="0" y="2430"/>
                    </a:lnTo>
                    <a:lnTo>
                      <a:pt x="14" y="2370"/>
                    </a:lnTo>
                    <a:lnTo>
                      <a:pt x="14" y="2310"/>
                    </a:lnTo>
                    <a:lnTo>
                      <a:pt x="29" y="2250"/>
                    </a:lnTo>
                    <a:lnTo>
                      <a:pt x="29" y="2175"/>
                    </a:lnTo>
                    <a:lnTo>
                      <a:pt x="44" y="2115"/>
                    </a:lnTo>
                    <a:lnTo>
                      <a:pt x="44" y="2040"/>
                    </a:lnTo>
                    <a:lnTo>
                      <a:pt x="59" y="1950"/>
                    </a:lnTo>
                    <a:lnTo>
                      <a:pt x="59" y="1875"/>
                    </a:lnTo>
                    <a:lnTo>
                      <a:pt x="74" y="1800"/>
                    </a:lnTo>
                    <a:lnTo>
                      <a:pt x="74" y="1710"/>
                    </a:lnTo>
                    <a:lnTo>
                      <a:pt x="89" y="1635"/>
                    </a:lnTo>
                    <a:lnTo>
                      <a:pt x="89" y="1545"/>
                    </a:lnTo>
                    <a:lnTo>
                      <a:pt x="104" y="1455"/>
                    </a:lnTo>
                    <a:lnTo>
                      <a:pt x="104" y="1290"/>
                    </a:lnTo>
                    <a:lnTo>
                      <a:pt x="119" y="1200"/>
                    </a:lnTo>
                    <a:lnTo>
                      <a:pt x="119" y="1110"/>
                    </a:lnTo>
                    <a:lnTo>
                      <a:pt x="134" y="1035"/>
                    </a:lnTo>
                    <a:lnTo>
                      <a:pt x="134" y="945"/>
                    </a:lnTo>
                    <a:lnTo>
                      <a:pt x="149" y="870"/>
                    </a:lnTo>
                    <a:lnTo>
                      <a:pt x="149" y="795"/>
                    </a:lnTo>
                    <a:lnTo>
                      <a:pt x="164" y="705"/>
                    </a:lnTo>
                    <a:lnTo>
                      <a:pt x="164" y="630"/>
                    </a:lnTo>
                    <a:lnTo>
                      <a:pt x="179" y="570"/>
                    </a:lnTo>
                    <a:lnTo>
                      <a:pt x="179" y="495"/>
                    </a:lnTo>
                    <a:lnTo>
                      <a:pt x="194" y="435"/>
                    </a:lnTo>
                    <a:lnTo>
                      <a:pt x="194" y="375"/>
                    </a:lnTo>
                    <a:lnTo>
                      <a:pt x="209" y="315"/>
                    </a:lnTo>
                    <a:lnTo>
                      <a:pt x="209" y="210"/>
                    </a:lnTo>
                    <a:lnTo>
                      <a:pt x="224" y="165"/>
                    </a:lnTo>
                    <a:lnTo>
                      <a:pt x="224" y="135"/>
                    </a:lnTo>
                    <a:lnTo>
                      <a:pt x="239" y="90"/>
                    </a:lnTo>
                    <a:lnTo>
                      <a:pt x="239" y="60"/>
                    </a:lnTo>
                    <a:lnTo>
                      <a:pt x="254" y="45"/>
                    </a:lnTo>
                    <a:lnTo>
                      <a:pt x="254" y="30"/>
                    </a:lnTo>
                    <a:lnTo>
                      <a:pt x="284" y="0"/>
                    </a:lnTo>
                    <a:lnTo>
                      <a:pt x="269" y="0"/>
                    </a:lnTo>
                    <a:lnTo>
                      <a:pt x="284" y="0"/>
                    </a:lnTo>
                    <a:lnTo>
                      <a:pt x="299" y="15"/>
                    </a:lnTo>
                    <a:lnTo>
                      <a:pt x="299" y="45"/>
                    </a:lnTo>
                    <a:lnTo>
                      <a:pt x="313" y="60"/>
                    </a:lnTo>
                    <a:lnTo>
                      <a:pt x="313" y="90"/>
                    </a:lnTo>
                    <a:lnTo>
                      <a:pt x="328" y="135"/>
                    </a:lnTo>
                    <a:lnTo>
                      <a:pt x="328" y="165"/>
                    </a:lnTo>
                    <a:lnTo>
                      <a:pt x="343" y="210"/>
                    </a:lnTo>
                    <a:lnTo>
                      <a:pt x="343" y="255"/>
                    </a:lnTo>
                    <a:lnTo>
                      <a:pt x="358" y="315"/>
                    </a:lnTo>
                    <a:lnTo>
                      <a:pt x="358" y="375"/>
                    </a:lnTo>
                    <a:lnTo>
                      <a:pt x="373" y="435"/>
                    </a:lnTo>
                    <a:lnTo>
                      <a:pt x="373" y="495"/>
                    </a:lnTo>
                    <a:lnTo>
                      <a:pt x="388" y="570"/>
                    </a:lnTo>
                    <a:lnTo>
                      <a:pt x="388" y="630"/>
                    </a:lnTo>
                    <a:lnTo>
                      <a:pt x="403" y="705"/>
                    </a:lnTo>
                    <a:lnTo>
                      <a:pt x="403" y="870"/>
                    </a:lnTo>
                    <a:lnTo>
                      <a:pt x="418" y="945"/>
                    </a:lnTo>
                    <a:lnTo>
                      <a:pt x="418" y="1035"/>
                    </a:lnTo>
                    <a:lnTo>
                      <a:pt x="433" y="1110"/>
                    </a:lnTo>
                    <a:lnTo>
                      <a:pt x="433" y="1200"/>
                    </a:lnTo>
                    <a:lnTo>
                      <a:pt x="448" y="1290"/>
                    </a:lnTo>
                    <a:lnTo>
                      <a:pt x="448" y="1365"/>
                    </a:lnTo>
                    <a:lnTo>
                      <a:pt x="463" y="1455"/>
                    </a:lnTo>
                    <a:lnTo>
                      <a:pt x="463" y="1545"/>
                    </a:lnTo>
                    <a:lnTo>
                      <a:pt x="478" y="1635"/>
                    </a:lnTo>
                    <a:lnTo>
                      <a:pt x="478" y="1710"/>
                    </a:lnTo>
                    <a:lnTo>
                      <a:pt x="493" y="1800"/>
                    </a:lnTo>
                    <a:lnTo>
                      <a:pt x="493" y="1875"/>
                    </a:lnTo>
                    <a:lnTo>
                      <a:pt x="508" y="1950"/>
                    </a:lnTo>
                    <a:lnTo>
                      <a:pt x="508" y="2115"/>
                    </a:lnTo>
                    <a:lnTo>
                      <a:pt x="523" y="2175"/>
                    </a:lnTo>
                    <a:lnTo>
                      <a:pt x="523" y="2250"/>
                    </a:lnTo>
                    <a:lnTo>
                      <a:pt x="538" y="2310"/>
                    </a:lnTo>
                    <a:lnTo>
                      <a:pt x="538" y="2370"/>
                    </a:lnTo>
                    <a:lnTo>
                      <a:pt x="553" y="2430"/>
                    </a:lnTo>
                    <a:lnTo>
                      <a:pt x="553" y="2490"/>
                    </a:lnTo>
                    <a:lnTo>
                      <a:pt x="568" y="2535"/>
                    </a:lnTo>
                    <a:lnTo>
                      <a:pt x="568" y="2580"/>
                    </a:lnTo>
                    <a:lnTo>
                      <a:pt x="583" y="2610"/>
                    </a:lnTo>
                    <a:lnTo>
                      <a:pt x="583" y="2655"/>
                    </a:lnTo>
                    <a:lnTo>
                      <a:pt x="598" y="2685"/>
                    </a:lnTo>
                    <a:lnTo>
                      <a:pt x="598" y="2715"/>
                    </a:lnTo>
                    <a:lnTo>
                      <a:pt x="627" y="2745"/>
                    </a:lnTo>
                    <a:lnTo>
                      <a:pt x="612" y="2745"/>
                    </a:lnTo>
                    <a:lnTo>
                      <a:pt x="627" y="2745"/>
                    </a:lnTo>
                    <a:lnTo>
                      <a:pt x="642" y="2730"/>
                    </a:lnTo>
                    <a:lnTo>
                      <a:pt x="642" y="2715"/>
                    </a:lnTo>
                    <a:lnTo>
                      <a:pt x="657" y="2700"/>
                    </a:lnTo>
                    <a:lnTo>
                      <a:pt x="657" y="2685"/>
                    </a:lnTo>
                    <a:lnTo>
                      <a:pt x="672" y="2655"/>
                    </a:lnTo>
                    <a:lnTo>
                      <a:pt x="672" y="2610"/>
                    </a:lnTo>
                    <a:lnTo>
                      <a:pt x="687" y="2580"/>
                    </a:lnTo>
                    <a:lnTo>
                      <a:pt x="687" y="2535"/>
                    </a:lnTo>
                    <a:lnTo>
                      <a:pt x="702" y="2490"/>
                    </a:lnTo>
                    <a:lnTo>
                      <a:pt x="702" y="2370"/>
                    </a:lnTo>
                    <a:lnTo>
                      <a:pt x="717" y="2310"/>
                    </a:lnTo>
                    <a:lnTo>
                      <a:pt x="717" y="2250"/>
                    </a:lnTo>
                    <a:lnTo>
                      <a:pt x="732" y="2175"/>
                    </a:lnTo>
                    <a:lnTo>
                      <a:pt x="732" y="2115"/>
                    </a:lnTo>
                    <a:lnTo>
                      <a:pt x="747" y="2040"/>
                    </a:lnTo>
                    <a:lnTo>
                      <a:pt x="747" y="1950"/>
                    </a:lnTo>
                    <a:lnTo>
                      <a:pt x="762" y="1875"/>
                    </a:lnTo>
                    <a:lnTo>
                      <a:pt x="762" y="1800"/>
                    </a:lnTo>
                    <a:lnTo>
                      <a:pt x="777" y="1710"/>
                    </a:lnTo>
                    <a:lnTo>
                      <a:pt x="777" y="1635"/>
                    </a:lnTo>
                    <a:lnTo>
                      <a:pt x="792" y="1545"/>
                    </a:lnTo>
                    <a:lnTo>
                      <a:pt x="792" y="1455"/>
                    </a:lnTo>
                    <a:lnTo>
                      <a:pt x="807" y="1380"/>
                    </a:lnTo>
                    <a:lnTo>
                      <a:pt x="807" y="1200"/>
                    </a:lnTo>
                    <a:lnTo>
                      <a:pt x="822" y="1110"/>
                    </a:lnTo>
                    <a:lnTo>
                      <a:pt x="822" y="1035"/>
                    </a:lnTo>
                    <a:lnTo>
                      <a:pt x="837" y="945"/>
                    </a:lnTo>
                    <a:lnTo>
                      <a:pt x="837" y="870"/>
                    </a:lnTo>
                    <a:lnTo>
                      <a:pt x="852" y="795"/>
                    </a:lnTo>
                    <a:lnTo>
                      <a:pt x="852" y="705"/>
                    </a:lnTo>
                    <a:lnTo>
                      <a:pt x="867" y="630"/>
                    </a:lnTo>
                    <a:lnTo>
                      <a:pt x="867" y="570"/>
                    </a:lnTo>
                    <a:lnTo>
                      <a:pt x="882" y="495"/>
                    </a:lnTo>
                    <a:lnTo>
                      <a:pt x="882" y="435"/>
                    </a:lnTo>
                    <a:lnTo>
                      <a:pt x="897" y="375"/>
                    </a:lnTo>
                    <a:lnTo>
                      <a:pt x="897" y="255"/>
                    </a:lnTo>
                    <a:lnTo>
                      <a:pt x="911" y="210"/>
                    </a:lnTo>
                    <a:lnTo>
                      <a:pt x="911" y="165"/>
                    </a:lnTo>
                    <a:lnTo>
                      <a:pt x="926" y="135"/>
                    </a:lnTo>
                    <a:lnTo>
                      <a:pt x="926" y="90"/>
                    </a:lnTo>
                    <a:lnTo>
                      <a:pt x="941" y="60"/>
                    </a:lnTo>
                    <a:lnTo>
                      <a:pt x="941" y="45"/>
                    </a:lnTo>
                    <a:lnTo>
                      <a:pt x="956" y="30"/>
                    </a:lnTo>
                    <a:lnTo>
                      <a:pt x="956" y="15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1" name="Freeform 33"/>
              <p:cNvSpPr>
                <a:spLocks/>
              </p:cNvSpPr>
              <p:nvPr/>
            </p:nvSpPr>
            <p:spPr bwMode="auto">
              <a:xfrm>
                <a:off x="4096" y="795"/>
                <a:ext cx="987" cy="2745"/>
              </a:xfrm>
              <a:custGeom>
                <a:avLst/>
                <a:gdLst>
                  <a:gd name="T0" fmla="*/ 30 w 987"/>
                  <a:gd name="T1" fmla="*/ 15 h 2745"/>
                  <a:gd name="T2" fmla="*/ 60 w 987"/>
                  <a:gd name="T3" fmla="*/ 90 h 2745"/>
                  <a:gd name="T4" fmla="*/ 75 w 987"/>
                  <a:gd name="T5" fmla="*/ 210 h 2745"/>
                  <a:gd name="T6" fmla="*/ 105 w 987"/>
                  <a:gd name="T7" fmla="*/ 375 h 2745"/>
                  <a:gd name="T8" fmla="*/ 120 w 987"/>
                  <a:gd name="T9" fmla="*/ 570 h 2745"/>
                  <a:gd name="T10" fmla="*/ 150 w 987"/>
                  <a:gd name="T11" fmla="*/ 870 h 2745"/>
                  <a:gd name="T12" fmla="*/ 165 w 987"/>
                  <a:gd name="T13" fmla="*/ 1110 h 2745"/>
                  <a:gd name="T14" fmla="*/ 195 w 987"/>
                  <a:gd name="T15" fmla="*/ 1365 h 2745"/>
                  <a:gd name="T16" fmla="*/ 210 w 987"/>
                  <a:gd name="T17" fmla="*/ 1635 h 2745"/>
                  <a:gd name="T18" fmla="*/ 240 w 987"/>
                  <a:gd name="T19" fmla="*/ 1875 h 2745"/>
                  <a:gd name="T20" fmla="*/ 254 w 987"/>
                  <a:gd name="T21" fmla="*/ 2175 h 2745"/>
                  <a:gd name="T22" fmla="*/ 284 w 987"/>
                  <a:gd name="T23" fmla="*/ 2370 h 2745"/>
                  <a:gd name="T24" fmla="*/ 299 w 987"/>
                  <a:gd name="T25" fmla="*/ 2535 h 2745"/>
                  <a:gd name="T26" fmla="*/ 329 w 987"/>
                  <a:gd name="T27" fmla="*/ 2655 h 2745"/>
                  <a:gd name="T28" fmla="*/ 344 w 987"/>
                  <a:gd name="T29" fmla="*/ 2730 h 2745"/>
                  <a:gd name="T30" fmla="*/ 389 w 987"/>
                  <a:gd name="T31" fmla="*/ 2715 h 2745"/>
                  <a:gd name="T32" fmla="*/ 404 w 987"/>
                  <a:gd name="T33" fmla="*/ 2655 h 2745"/>
                  <a:gd name="T34" fmla="*/ 434 w 987"/>
                  <a:gd name="T35" fmla="*/ 2535 h 2745"/>
                  <a:gd name="T36" fmla="*/ 449 w 987"/>
                  <a:gd name="T37" fmla="*/ 2310 h 2745"/>
                  <a:gd name="T38" fmla="*/ 479 w 987"/>
                  <a:gd name="T39" fmla="*/ 2115 h 2745"/>
                  <a:gd name="T40" fmla="*/ 494 w 987"/>
                  <a:gd name="T41" fmla="*/ 1875 h 2745"/>
                  <a:gd name="T42" fmla="*/ 524 w 987"/>
                  <a:gd name="T43" fmla="*/ 1635 h 2745"/>
                  <a:gd name="T44" fmla="*/ 539 w 987"/>
                  <a:gd name="T45" fmla="*/ 1290 h 2745"/>
                  <a:gd name="T46" fmla="*/ 568 w 987"/>
                  <a:gd name="T47" fmla="*/ 1035 h 2745"/>
                  <a:gd name="T48" fmla="*/ 583 w 987"/>
                  <a:gd name="T49" fmla="*/ 795 h 2745"/>
                  <a:gd name="T50" fmla="*/ 613 w 987"/>
                  <a:gd name="T51" fmla="*/ 570 h 2745"/>
                  <a:gd name="T52" fmla="*/ 628 w 987"/>
                  <a:gd name="T53" fmla="*/ 375 h 2745"/>
                  <a:gd name="T54" fmla="*/ 658 w 987"/>
                  <a:gd name="T55" fmla="*/ 165 h 2745"/>
                  <a:gd name="T56" fmla="*/ 673 w 987"/>
                  <a:gd name="T57" fmla="*/ 60 h 2745"/>
                  <a:gd name="T58" fmla="*/ 718 w 987"/>
                  <a:gd name="T59" fmla="*/ 0 h 2745"/>
                  <a:gd name="T60" fmla="*/ 733 w 987"/>
                  <a:gd name="T61" fmla="*/ 15 h 2745"/>
                  <a:gd name="T62" fmla="*/ 748 w 987"/>
                  <a:gd name="T63" fmla="*/ 90 h 2745"/>
                  <a:gd name="T64" fmla="*/ 778 w 987"/>
                  <a:gd name="T65" fmla="*/ 210 h 2745"/>
                  <a:gd name="T66" fmla="*/ 793 w 987"/>
                  <a:gd name="T67" fmla="*/ 375 h 2745"/>
                  <a:gd name="T68" fmla="*/ 823 w 987"/>
                  <a:gd name="T69" fmla="*/ 570 h 2745"/>
                  <a:gd name="T70" fmla="*/ 838 w 987"/>
                  <a:gd name="T71" fmla="*/ 870 h 2745"/>
                  <a:gd name="T72" fmla="*/ 867 w 987"/>
                  <a:gd name="T73" fmla="*/ 1110 h 2745"/>
                  <a:gd name="T74" fmla="*/ 882 w 987"/>
                  <a:gd name="T75" fmla="*/ 1365 h 2745"/>
                  <a:gd name="T76" fmla="*/ 912 w 987"/>
                  <a:gd name="T77" fmla="*/ 1635 h 2745"/>
                  <a:gd name="T78" fmla="*/ 927 w 987"/>
                  <a:gd name="T79" fmla="*/ 1875 h 2745"/>
                  <a:gd name="T80" fmla="*/ 957 w 987"/>
                  <a:gd name="T81" fmla="*/ 2175 h 2745"/>
                  <a:gd name="T82" fmla="*/ 972 w 987"/>
                  <a:gd name="T83" fmla="*/ 2370 h 274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987" h="2745">
                    <a:moveTo>
                      <a:pt x="0" y="15"/>
                    </a:moveTo>
                    <a:lnTo>
                      <a:pt x="30" y="0"/>
                    </a:lnTo>
                    <a:lnTo>
                      <a:pt x="30" y="15"/>
                    </a:lnTo>
                    <a:lnTo>
                      <a:pt x="45" y="30"/>
                    </a:lnTo>
                    <a:lnTo>
                      <a:pt x="45" y="60"/>
                    </a:lnTo>
                    <a:lnTo>
                      <a:pt x="60" y="90"/>
                    </a:lnTo>
                    <a:lnTo>
                      <a:pt x="60" y="135"/>
                    </a:lnTo>
                    <a:lnTo>
                      <a:pt x="75" y="165"/>
                    </a:lnTo>
                    <a:lnTo>
                      <a:pt x="75" y="210"/>
                    </a:lnTo>
                    <a:lnTo>
                      <a:pt x="90" y="255"/>
                    </a:lnTo>
                    <a:lnTo>
                      <a:pt x="90" y="315"/>
                    </a:lnTo>
                    <a:lnTo>
                      <a:pt x="105" y="375"/>
                    </a:lnTo>
                    <a:lnTo>
                      <a:pt x="105" y="435"/>
                    </a:lnTo>
                    <a:lnTo>
                      <a:pt x="120" y="495"/>
                    </a:lnTo>
                    <a:lnTo>
                      <a:pt x="120" y="570"/>
                    </a:lnTo>
                    <a:lnTo>
                      <a:pt x="135" y="630"/>
                    </a:lnTo>
                    <a:lnTo>
                      <a:pt x="135" y="795"/>
                    </a:lnTo>
                    <a:lnTo>
                      <a:pt x="150" y="870"/>
                    </a:lnTo>
                    <a:lnTo>
                      <a:pt x="150" y="945"/>
                    </a:lnTo>
                    <a:lnTo>
                      <a:pt x="165" y="1035"/>
                    </a:lnTo>
                    <a:lnTo>
                      <a:pt x="165" y="1110"/>
                    </a:lnTo>
                    <a:lnTo>
                      <a:pt x="180" y="1200"/>
                    </a:lnTo>
                    <a:lnTo>
                      <a:pt x="180" y="1290"/>
                    </a:lnTo>
                    <a:lnTo>
                      <a:pt x="195" y="1365"/>
                    </a:lnTo>
                    <a:lnTo>
                      <a:pt x="195" y="1455"/>
                    </a:lnTo>
                    <a:lnTo>
                      <a:pt x="210" y="1545"/>
                    </a:lnTo>
                    <a:lnTo>
                      <a:pt x="210" y="1635"/>
                    </a:lnTo>
                    <a:lnTo>
                      <a:pt x="225" y="1710"/>
                    </a:lnTo>
                    <a:lnTo>
                      <a:pt x="225" y="1800"/>
                    </a:lnTo>
                    <a:lnTo>
                      <a:pt x="240" y="1875"/>
                    </a:lnTo>
                    <a:lnTo>
                      <a:pt x="240" y="2040"/>
                    </a:lnTo>
                    <a:lnTo>
                      <a:pt x="254" y="2115"/>
                    </a:lnTo>
                    <a:lnTo>
                      <a:pt x="254" y="2175"/>
                    </a:lnTo>
                    <a:lnTo>
                      <a:pt x="269" y="2250"/>
                    </a:lnTo>
                    <a:lnTo>
                      <a:pt x="269" y="2310"/>
                    </a:lnTo>
                    <a:lnTo>
                      <a:pt x="284" y="2370"/>
                    </a:lnTo>
                    <a:lnTo>
                      <a:pt x="284" y="2430"/>
                    </a:lnTo>
                    <a:lnTo>
                      <a:pt x="299" y="2490"/>
                    </a:lnTo>
                    <a:lnTo>
                      <a:pt x="299" y="2535"/>
                    </a:lnTo>
                    <a:lnTo>
                      <a:pt x="314" y="2580"/>
                    </a:lnTo>
                    <a:lnTo>
                      <a:pt x="314" y="2610"/>
                    </a:lnTo>
                    <a:lnTo>
                      <a:pt x="329" y="2655"/>
                    </a:lnTo>
                    <a:lnTo>
                      <a:pt x="329" y="2685"/>
                    </a:lnTo>
                    <a:lnTo>
                      <a:pt x="344" y="2700"/>
                    </a:lnTo>
                    <a:lnTo>
                      <a:pt x="344" y="2730"/>
                    </a:lnTo>
                    <a:lnTo>
                      <a:pt x="359" y="2745"/>
                    </a:lnTo>
                    <a:lnTo>
                      <a:pt x="374" y="2730"/>
                    </a:lnTo>
                    <a:lnTo>
                      <a:pt x="389" y="2715"/>
                    </a:lnTo>
                    <a:lnTo>
                      <a:pt x="389" y="2700"/>
                    </a:lnTo>
                    <a:lnTo>
                      <a:pt x="404" y="2685"/>
                    </a:lnTo>
                    <a:lnTo>
                      <a:pt x="404" y="2655"/>
                    </a:lnTo>
                    <a:lnTo>
                      <a:pt x="419" y="2610"/>
                    </a:lnTo>
                    <a:lnTo>
                      <a:pt x="419" y="2580"/>
                    </a:lnTo>
                    <a:lnTo>
                      <a:pt x="434" y="2535"/>
                    </a:lnTo>
                    <a:lnTo>
                      <a:pt x="434" y="2430"/>
                    </a:lnTo>
                    <a:lnTo>
                      <a:pt x="449" y="2370"/>
                    </a:lnTo>
                    <a:lnTo>
                      <a:pt x="449" y="2310"/>
                    </a:lnTo>
                    <a:lnTo>
                      <a:pt x="464" y="2250"/>
                    </a:lnTo>
                    <a:lnTo>
                      <a:pt x="464" y="2175"/>
                    </a:lnTo>
                    <a:lnTo>
                      <a:pt x="479" y="2115"/>
                    </a:lnTo>
                    <a:lnTo>
                      <a:pt x="479" y="2040"/>
                    </a:lnTo>
                    <a:lnTo>
                      <a:pt x="494" y="1950"/>
                    </a:lnTo>
                    <a:lnTo>
                      <a:pt x="494" y="1875"/>
                    </a:lnTo>
                    <a:lnTo>
                      <a:pt x="509" y="1800"/>
                    </a:lnTo>
                    <a:lnTo>
                      <a:pt x="509" y="1710"/>
                    </a:lnTo>
                    <a:lnTo>
                      <a:pt x="524" y="1635"/>
                    </a:lnTo>
                    <a:lnTo>
                      <a:pt x="524" y="1545"/>
                    </a:lnTo>
                    <a:lnTo>
                      <a:pt x="539" y="1455"/>
                    </a:lnTo>
                    <a:lnTo>
                      <a:pt x="539" y="1290"/>
                    </a:lnTo>
                    <a:lnTo>
                      <a:pt x="553" y="1200"/>
                    </a:lnTo>
                    <a:lnTo>
                      <a:pt x="553" y="1110"/>
                    </a:lnTo>
                    <a:lnTo>
                      <a:pt x="568" y="1035"/>
                    </a:lnTo>
                    <a:lnTo>
                      <a:pt x="568" y="945"/>
                    </a:lnTo>
                    <a:lnTo>
                      <a:pt x="583" y="870"/>
                    </a:lnTo>
                    <a:lnTo>
                      <a:pt x="583" y="795"/>
                    </a:lnTo>
                    <a:lnTo>
                      <a:pt x="598" y="705"/>
                    </a:lnTo>
                    <a:lnTo>
                      <a:pt x="598" y="630"/>
                    </a:lnTo>
                    <a:lnTo>
                      <a:pt x="613" y="570"/>
                    </a:lnTo>
                    <a:lnTo>
                      <a:pt x="613" y="495"/>
                    </a:lnTo>
                    <a:lnTo>
                      <a:pt x="628" y="435"/>
                    </a:lnTo>
                    <a:lnTo>
                      <a:pt x="628" y="375"/>
                    </a:lnTo>
                    <a:lnTo>
                      <a:pt x="643" y="315"/>
                    </a:lnTo>
                    <a:lnTo>
                      <a:pt x="643" y="210"/>
                    </a:lnTo>
                    <a:lnTo>
                      <a:pt x="658" y="165"/>
                    </a:lnTo>
                    <a:lnTo>
                      <a:pt x="658" y="135"/>
                    </a:lnTo>
                    <a:lnTo>
                      <a:pt x="673" y="90"/>
                    </a:lnTo>
                    <a:lnTo>
                      <a:pt x="673" y="60"/>
                    </a:lnTo>
                    <a:lnTo>
                      <a:pt x="688" y="45"/>
                    </a:lnTo>
                    <a:lnTo>
                      <a:pt x="688" y="30"/>
                    </a:lnTo>
                    <a:lnTo>
                      <a:pt x="718" y="0"/>
                    </a:lnTo>
                    <a:lnTo>
                      <a:pt x="703" y="0"/>
                    </a:lnTo>
                    <a:lnTo>
                      <a:pt x="718" y="0"/>
                    </a:lnTo>
                    <a:lnTo>
                      <a:pt x="733" y="15"/>
                    </a:lnTo>
                    <a:lnTo>
                      <a:pt x="733" y="45"/>
                    </a:lnTo>
                    <a:lnTo>
                      <a:pt x="748" y="60"/>
                    </a:lnTo>
                    <a:lnTo>
                      <a:pt x="748" y="90"/>
                    </a:lnTo>
                    <a:lnTo>
                      <a:pt x="763" y="135"/>
                    </a:lnTo>
                    <a:lnTo>
                      <a:pt x="763" y="165"/>
                    </a:lnTo>
                    <a:lnTo>
                      <a:pt x="778" y="210"/>
                    </a:lnTo>
                    <a:lnTo>
                      <a:pt x="778" y="255"/>
                    </a:lnTo>
                    <a:lnTo>
                      <a:pt x="793" y="315"/>
                    </a:lnTo>
                    <a:lnTo>
                      <a:pt x="793" y="375"/>
                    </a:lnTo>
                    <a:lnTo>
                      <a:pt x="808" y="435"/>
                    </a:lnTo>
                    <a:lnTo>
                      <a:pt x="808" y="495"/>
                    </a:lnTo>
                    <a:lnTo>
                      <a:pt x="823" y="570"/>
                    </a:lnTo>
                    <a:lnTo>
                      <a:pt x="823" y="630"/>
                    </a:lnTo>
                    <a:lnTo>
                      <a:pt x="838" y="705"/>
                    </a:lnTo>
                    <a:lnTo>
                      <a:pt x="838" y="870"/>
                    </a:lnTo>
                    <a:lnTo>
                      <a:pt x="852" y="945"/>
                    </a:lnTo>
                    <a:lnTo>
                      <a:pt x="852" y="1035"/>
                    </a:lnTo>
                    <a:lnTo>
                      <a:pt x="867" y="1110"/>
                    </a:lnTo>
                    <a:lnTo>
                      <a:pt x="867" y="1200"/>
                    </a:lnTo>
                    <a:lnTo>
                      <a:pt x="882" y="1290"/>
                    </a:lnTo>
                    <a:lnTo>
                      <a:pt x="882" y="1365"/>
                    </a:lnTo>
                    <a:lnTo>
                      <a:pt x="897" y="1455"/>
                    </a:lnTo>
                    <a:lnTo>
                      <a:pt x="897" y="1545"/>
                    </a:lnTo>
                    <a:lnTo>
                      <a:pt x="912" y="1635"/>
                    </a:lnTo>
                    <a:lnTo>
                      <a:pt x="912" y="1710"/>
                    </a:lnTo>
                    <a:lnTo>
                      <a:pt x="927" y="1800"/>
                    </a:lnTo>
                    <a:lnTo>
                      <a:pt x="927" y="1875"/>
                    </a:lnTo>
                    <a:lnTo>
                      <a:pt x="942" y="1950"/>
                    </a:lnTo>
                    <a:lnTo>
                      <a:pt x="942" y="2115"/>
                    </a:lnTo>
                    <a:lnTo>
                      <a:pt x="957" y="2175"/>
                    </a:lnTo>
                    <a:lnTo>
                      <a:pt x="957" y="2250"/>
                    </a:lnTo>
                    <a:lnTo>
                      <a:pt x="972" y="2310"/>
                    </a:lnTo>
                    <a:lnTo>
                      <a:pt x="972" y="2370"/>
                    </a:lnTo>
                    <a:lnTo>
                      <a:pt x="987" y="2430"/>
                    </a:lnTo>
                    <a:lnTo>
                      <a:pt x="987" y="249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2" name="Freeform 34"/>
              <p:cNvSpPr>
                <a:spLocks/>
              </p:cNvSpPr>
              <p:nvPr/>
            </p:nvSpPr>
            <p:spPr bwMode="auto">
              <a:xfrm>
                <a:off x="5083" y="795"/>
                <a:ext cx="987" cy="2745"/>
              </a:xfrm>
              <a:custGeom>
                <a:avLst/>
                <a:gdLst>
                  <a:gd name="T0" fmla="*/ 15 w 987"/>
                  <a:gd name="T1" fmla="*/ 2580 h 2745"/>
                  <a:gd name="T2" fmla="*/ 45 w 987"/>
                  <a:gd name="T3" fmla="*/ 2685 h 2745"/>
                  <a:gd name="T4" fmla="*/ 60 w 987"/>
                  <a:gd name="T5" fmla="*/ 2745 h 2745"/>
                  <a:gd name="T6" fmla="*/ 90 w 987"/>
                  <a:gd name="T7" fmla="*/ 2715 h 2745"/>
                  <a:gd name="T8" fmla="*/ 120 w 987"/>
                  <a:gd name="T9" fmla="*/ 2655 h 2745"/>
                  <a:gd name="T10" fmla="*/ 135 w 987"/>
                  <a:gd name="T11" fmla="*/ 2535 h 2745"/>
                  <a:gd name="T12" fmla="*/ 164 w 987"/>
                  <a:gd name="T13" fmla="*/ 2310 h 2745"/>
                  <a:gd name="T14" fmla="*/ 179 w 987"/>
                  <a:gd name="T15" fmla="*/ 2115 h 2745"/>
                  <a:gd name="T16" fmla="*/ 209 w 987"/>
                  <a:gd name="T17" fmla="*/ 1875 h 2745"/>
                  <a:gd name="T18" fmla="*/ 224 w 987"/>
                  <a:gd name="T19" fmla="*/ 1635 h 2745"/>
                  <a:gd name="T20" fmla="*/ 254 w 987"/>
                  <a:gd name="T21" fmla="*/ 1380 h 2745"/>
                  <a:gd name="T22" fmla="*/ 269 w 987"/>
                  <a:gd name="T23" fmla="*/ 1035 h 2745"/>
                  <a:gd name="T24" fmla="*/ 299 w 987"/>
                  <a:gd name="T25" fmla="*/ 795 h 2745"/>
                  <a:gd name="T26" fmla="*/ 314 w 987"/>
                  <a:gd name="T27" fmla="*/ 570 h 2745"/>
                  <a:gd name="T28" fmla="*/ 344 w 987"/>
                  <a:gd name="T29" fmla="*/ 375 h 2745"/>
                  <a:gd name="T30" fmla="*/ 359 w 987"/>
                  <a:gd name="T31" fmla="*/ 165 h 2745"/>
                  <a:gd name="T32" fmla="*/ 389 w 987"/>
                  <a:gd name="T33" fmla="*/ 60 h 2745"/>
                  <a:gd name="T34" fmla="*/ 404 w 987"/>
                  <a:gd name="T35" fmla="*/ 15 h 2745"/>
                  <a:gd name="T36" fmla="*/ 449 w 987"/>
                  <a:gd name="T37" fmla="*/ 30 h 2745"/>
                  <a:gd name="T38" fmla="*/ 463 w 987"/>
                  <a:gd name="T39" fmla="*/ 135 h 2745"/>
                  <a:gd name="T40" fmla="*/ 493 w 987"/>
                  <a:gd name="T41" fmla="*/ 255 h 2745"/>
                  <a:gd name="T42" fmla="*/ 508 w 987"/>
                  <a:gd name="T43" fmla="*/ 435 h 2745"/>
                  <a:gd name="T44" fmla="*/ 538 w 987"/>
                  <a:gd name="T45" fmla="*/ 630 h 2745"/>
                  <a:gd name="T46" fmla="*/ 553 w 987"/>
                  <a:gd name="T47" fmla="*/ 945 h 2745"/>
                  <a:gd name="T48" fmla="*/ 583 w 987"/>
                  <a:gd name="T49" fmla="*/ 1200 h 2745"/>
                  <a:gd name="T50" fmla="*/ 598 w 987"/>
                  <a:gd name="T51" fmla="*/ 1455 h 2745"/>
                  <a:gd name="T52" fmla="*/ 628 w 987"/>
                  <a:gd name="T53" fmla="*/ 1710 h 2745"/>
                  <a:gd name="T54" fmla="*/ 643 w 987"/>
                  <a:gd name="T55" fmla="*/ 2040 h 2745"/>
                  <a:gd name="T56" fmla="*/ 673 w 987"/>
                  <a:gd name="T57" fmla="*/ 2250 h 2745"/>
                  <a:gd name="T58" fmla="*/ 688 w 987"/>
                  <a:gd name="T59" fmla="*/ 2430 h 2745"/>
                  <a:gd name="T60" fmla="*/ 718 w 987"/>
                  <a:gd name="T61" fmla="*/ 2580 h 2745"/>
                  <a:gd name="T62" fmla="*/ 733 w 987"/>
                  <a:gd name="T63" fmla="*/ 2685 h 2745"/>
                  <a:gd name="T64" fmla="*/ 762 w 987"/>
                  <a:gd name="T65" fmla="*/ 2745 h 2745"/>
                  <a:gd name="T66" fmla="*/ 792 w 987"/>
                  <a:gd name="T67" fmla="*/ 2700 h 2745"/>
                  <a:gd name="T68" fmla="*/ 822 w 987"/>
                  <a:gd name="T69" fmla="*/ 2610 h 2745"/>
                  <a:gd name="T70" fmla="*/ 837 w 987"/>
                  <a:gd name="T71" fmla="*/ 2430 h 2745"/>
                  <a:gd name="T72" fmla="*/ 867 w 987"/>
                  <a:gd name="T73" fmla="*/ 2250 h 2745"/>
                  <a:gd name="T74" fmla="*/ 882 w 987"/>
                  <a:gd name="T75" fmla="*/ 2040 h 2745"/>
                  <a:gd name="T76" fmla="*/ 912 w 987"/>
                  <a:gd name="T77" fmla="*/ 1800 h 2745"/>
                  <a:gd name="T78" fmla="*/ 927 w 987"/>
                  <a:gd name="T79" fmla="*/ 1545 h 2745"/>
                  <a:gd name="T80" fmla="*/ 957 w 987"/>
                  <a:gd name="T81" fmla="*/ 1200 h 2745"/>
                  <a:gd name="T82" fmla="*/ 972 w 987"/>
                  <a:gd name="T83" fmla="*/ 945 h 274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987" h="2745">
                    <a:moveTo>
                      <a:pt x="0" y="2490"/>
                    </a:moveTo>
                    <a:lnTo>
                      <a:pt x="15" y="2535"/>
                    </a:lnTo>
                    <a:lnTo>
                      <a:pt x="15" y="2580"/>
                    </a:lnTo>
                    <a:lnTo>
                      <a:pt x="30" y="2610"/>
                    </a:lnTo>
                    <a:lnTo>
                      <a:pt x="30" y="2655"/>
                    </a:lnTo>
                    <a:lnTo>
                      <a:pt x="45" y="2685"/>
                    </a:lnTo>
                    <a:lnTo>
                      <a:pt x="45" y="2715"/>
                    </a:lnTo>
                    <a:lnTo>
                      <a:pt x="75" y="2745"/>
                    </a:lnTo>
                    <a:lnTo>
                      <a:pt x="60" y="2745"/>
                    </a:lnTo>
                    <a:lnTo>
                      <a:pt x="75" y="2745"/>
                    </a:lnTo>
                    <a:lnTo>
                      <a:pt x="90" y="2730"/>
                    </a:lnTo>
                    <a:lnTo>
                      <a:pt x="90" y="2715"/>
                    </a:lnTo>
                    <a:lnTo>
                      <a:pt x="105" y="2700"/>
                    </a:lnTo>
                    <a:lnTo>
                      <a:pt x="105" y="2685"/>
                    </a:lnTo>
                    <a:lnTo>
                      <a:pt x="120" y="2655"/>
                    </a:lnTo>
                    <a:lnTo>
                      <a:pt x="120" y="2610"/>
                    </a:lnTo>
                    <a:lnTo>
                      <a:pt x="135" y="2580"/>
                    </a:lnTo>
                    <a:lnTo>
                      <a:pt x="135" y="2535"/>
                    </a:lnTo>
                    <a:lnTo>
                      <a:pt x="150" y="2490"/>
                    </a:lnTo>
                    <a:lnTo>
                      <a:pt x="150" y="2370"/>
                    </a:lnTo>
                    <a:lnTo>
                      <a:pt x="164" y="2310"/>
                    </a:lnTo>
                    <a:lnTo>
                      <a:pt x="164" y="2250"/>
                    </a:lnTo>
                    <a:lnTo>
                      <a:pt x="179" y="2175"/>
                    </a:lnTo>
                    <a:lnTo>
                      <a:pt x="179" y="2115"/>
                    </a:lnTo>
                    <a:lnTo>
                      <a:pt x="194" y="2040"/>
                    </a:lnTo>
                    <a:lnTo>
                      <a:pt x="194" y="1950"/>
                    </a:lnTo>
                    <a:lnTo>
                      <a:pt x="209" y="1875"/>
                    </a:lnTo>
                    <a:lnTo>
                      <a:pt x="209" y="1800"/>
                    </a:lnTo>
                    <a:lnTo>
                      <a:pt x="224" y="1710"/>
                    </a:lnTo>
                    <a:lnTo>
                      <a:pt x="224" y="1635"/>
                    </a:lnTo>
                    <a:lnTo>
                      <a:pt x="239" y="1545"/>
                    </a:lnTo>
                    <a:lnTo>
                      <a:pt x="239" y="1455"/>
                    </a:lnTo>
                    <a:lnTo>
                      <a:pt x="254" y="1380"/>
                    </a:lnTo>
                    <a:lnTo>
                      <a:pt x="254" y="1200"/>
                    </a:lnTo>
                    <a:lnTo>
                      <a:pt x="269" y="1110"/>
                    </a:lnTo>
                    <a:lnTo>
                      <a:pt x="269" y="1035"/>
                    </a:lnTo>
                    <a:lnTo>
                      <a:pt x="284" y="945"/>
                    </a:lnTo>
                    <a:lnTo>
                      <a:pt x="284" y="870"/>
                    </a:lnTo>
                    <a:lnTo>
                      <a:pt x="299" y="795"/>
                    </a:lnTo>
                    <a:lnTo>
                      <a:pt x="299" y="705"/>
                    </a:lnTo>
                    <a:lnTo>
                      <a:pt x="314" y="630"/>
                    </a:lnTo>
                    <a:lnTo>
                      <a:pt x="314" y="570"/>
                    </a:lnTo>
                    <a:lnTo>
                      <a:pt x="329" y="495"/>
                    </a:lnTo>
                    <a:lnTo>
                      <a:pt x="329" y="435"/>
                    </a:lnTo>
                    <a:lnTo>
                      <a:pt x="344" y="375"/>
                    </a:lnTo>
                    <a:lnTo>
                      <a:pt x="344" y="255"/>
                    </a:lnTo>
                    <a:lnTo>
                      <a:pt x="359" y="210"/>
                    </a:lnTo>
                    <a:lnTo>
                      <a:pt x="359" y="165"/>
                    </a:lnTo>
                    <a:lnTo>
                      <a:pt x="374" y="135"/>
                    </a:lnTo>
                    <a:lnTo>
                      <a:pt x="374" y="90"/>
                    </a:lnTo>
                    <a:lnTo>
                      <a:pt x="389" y="60"/>
                    </a:lnTo>
                    <a:lnTo>
                      <a:pt x="389" y="45"/>
                    </a:lnTo>
                    <a:lnTo>
                      <a:pt x="404" y="30"/>
                    </a:lnTo>
                    <a:lnTo>
                      <a:pt x="404" y="15"/>
                    </a:lnTo>
                    <a:lnTo>
                      <a:pt x="434" y="0"/>
                    </a:lnTo>
                    <a:lnTo>
                      <a:pt x="434" y="15"/>
                    </a:lnTo>
                    <a:lnTo>
                      <a:pt x="449" y="30"/>
                    </a:lnTo>
                    <a:lnTo>
                      <a:pt x="449" y="60"/>
                    </a:lnTo>
                    <a:lnTo>
                      <a:pt x="463" y="90"/>
                    </a:lnTo>
                    <a:lnTo>
                      <a:pt x="463" y="135"/>
                    </a:lnTo>
                    <a:lnTo>
                      <a:pt x="478" y="165"/>
                    </a:lnTo>
                    <a:lnTo>
                      <a:pt x="478" y="210"/>
                    </a:lnTo>
                    <a:lnTo>
                      <a:pt x="493" y="255"/>
                    </a:lnTo>
                    <a:lnTo>
                      <a:pt x="493" y="315"/>
                    </a:lnTo>
                    <a:lnTo>
                      <a:pt x="508" y="375"/>
                    </a:lnTo>
                    <a:lnTo>
                      <a:pt x="508" y="435"/>
                    </a:lnTo>
                    <a:lnTo>
                      <a:pt x="523" y="495"/>
                    </a:lnTo>
                    <a:lnTo>
                      <a:pt x="523" y="570"/>
                    </a:lnTo>
                    <a:lnTo>
                      <a:pt x="538" y="630"/>
                    </a:lnTo>
                    <a:lnTo>
                      <a:pt x="538" y="795"/>
                    </a:lnTo>
                    <a:lnTo>
                      <a:pt x="553" y="870"/>
                    </a:lnTo>
                    <a:lnTo>
                      <a:pt x="553" y="945"/>
                    </a:lnTo>
                    <a:lnTo>
                      <a:pt x="568" y="1035"/>
                    </a:lnTo>
                    <a:lnTo>
                      <a:pt x="568" y="1110"/>
                    </a:lnTo>
                    <a:lnTo>
                      <a:pt x="583" y="1200"/>
                    </a:lnTo>
                    <a:lnTo>
                      <a:pt x="583" y="1290"/>
                    </a:lnTo>
                    <a:lnTo>
                      <a:pt x="598" y="1380"/>
                    </a:lnTo>
                    <a:lnTo>
                      <a:pt x="598" y="1455"/>
                    </a:lnTo>
                    <a:lnTo>
                      <a:pt x="613" y="1545"/>
                    </a:lnTo>
                    <a:lnTo>
                      <a:pt x="613" y="1635"/>
                    </a:lnTo>
                    <a:lnTo>
                      <a:pt x="628" y="1710"/>
                    </a:lnTo>
                    <a:lnTo>
                      <a:pt x="628" y="1800"/>
                    </a:lnTo>
                    <a:lnTo>
                      <a:pt x="643" y="1875"/>
                    </a:lnTo>
                    <a:lnTo>
                      <a:pt x="643" y="2040"/>
                    </a:lnTo>
                    <a:lnTo>
                      <a:pt x="658" y="2115"/>
                    </a:lnTo>
                    <a:lnTo>
                      <a:pt x="658" y="2175"/>
                    </a:lnTo>
                    <a:lnTo>
                      <a:pt x="673" y="2250"/>
                    </a:lnTo>
                    <a:lnTo>
                      <a:pt x="673" y="2310"/>
                    </a:lnTo>
                    <a:lnTo>
                      <a:pt x="688" y="2370"/>
                    </a:lnTo>
                    <a:lnTo>
                      <a:pt x="688" y="2430"/>
                    </a:lnTo>
                    <a:lnTo>
                      <a:pt x="703" y="2490"/>
                    </a:lnTo>
                    <a:lnTo>
                      <a:pt x="703" y="2535"/>
                    </a:lnTo>
                    <a:lnTo>
                      <a:pt x="718" y="2580"/>
                    </a:lnTo>
                    <a:lnTo>
                      <a:pt x="718" y="2610"/>
                    </a:lnTo>
                    <a:lnTo>
                      <a:pt x="733" y="2655"/>
                    </a:lnTo>
                    <a:lnTo>
                      <a:pt x="733" y="2685"/>
                    </a:lnTo>
                    <a:lnTo>
                      <a:pt x="748" y="2700"/>
                    </a:lnTo>
                    <a:lnTo>
                      <a:pt x="748" y="2730"/>
                    </a:lnTo>
                    <a:lnTo>
                      <a:pt x="762" y="2745"/>
                    </a:lnTo>
                    <a:lnTo>
                      <a:pt x="777" y="2730"/>
                    </a:lnTo>
                    <a:lnTo>
                      <a:pt x="792" y="2715"/>
                    </a:lnTo>
                    <a:lnTo>
                      <a:pt x="792" y="2700"/>
                    </a:lnTo>
                    <a:lnTo>
                      <a:pt x="807" y="2685"/>
                    </a:lnTo>
                    <a:lnTo>
                      <a:pt x="807" y="2655"/>
                    </a:lnTo>
                    <a:lnTo>
                      <a:pt x="822" y="2610"/>
                    </a:lnTo>
                    <a:lnTo>
                      <a:pt x="822" y="2580"/>
                    </a:lnTo>
                    <a:lnTo>
                      <a:pt x="837" y="2535"/>
                    </a:lnTo>
                    <a:lnTo>
                      <a:pt x="837" y="2430"/>
                    </a:lnTo>
                    <a:lnTo>
                      <a:pt x="852" y="2370"/>
                    </a:lnTo>
                    <a:lnTo>
                      <a:pt x="852" y="2310"/>
                    </a:lnTo>
                    <a:lnTo>
                      <a:pt x="867" y="2250"/>
                    </a:lnTo>
                    <a:lnTo>
                      <a:pt x="867" y="2175"/>
                    </a:lnTo>
                    <a:lnTo>
                      <a:pt x="882" y="2115"/>
                    </a:lnTo>
                    <a:lnTo>
                      <a:pt x="882" y="2040"/>
                    </a:lnTo>
                    <a:lnTo>
                      <a:pt x="897" y="1950"/>
                    </a:lnTo>
                    <a:lnTo>
                      <a:pt x="897" y="1875"/>
                    </a:lnTo>
                    <a:lnTo>
                      <a:pt x="912" y="1800"/>
                    </a:lnTo>
                    <a:lnTo>
                      <a:pt x="912" y="1710"/>
                    </a:lnTo>
                    <a:lnTo>
                      <a:pt x="927" y="1635"/>
                    </a:lnTo>
                    <a:lnTo>
                      <a:pt x="927" y="1545"/>
                    </a:lnTo>
                    <a:lnTo>
                      <a:pt x="942" y="1455"/>
                    </a:lnTo>
                    <a:lnTo>
                      <a:pt x="942" y="1290"/>
                    </a:lnTo>
                    <a:lnTo>
                      <a:pt x="957" y="1200"/>
                    </a:lnTo>
                    <a:lnTo>
                      <a:pt x="957" y="1110"/>
                    </a:lnTo>
                    <a:lnTo>
                      <a:pt x="972" y="1035"/>
                    </a:lnTo>
                    <a:lnTo>
                      <a:pt x="972" y="945"/>
                    </a:lnTo>
                    <a:lnTo>
                      <a:pt x="987" y="870"/>
                    </a:lnTo>
                    <a:lnTo>
                      <a:pt x="987" y="795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3" name="Freeform 35"/>
              <p:cNvSpPr>
                <a:spLocks/>
              </p:cNvSpPr>
              <p:nvPr/>
            </p:nvSpPr>
            <p:spPr bwMode="auto">
              <a:xfrm>
                <a:off x="6070" y="795"/>
                <a:ext cx="986" cy="2745"/>
              </a:xfrm>
              <a:custGeom>
                <a:avLst/>
                <a:gdLst>
                  <a:gd name="T0" fmla="*/ 15 w 986"/>
                  <a:gd name="T1" fmla="*/ 630 h 2745"/>
                  <a:gd name="T2" fmla="*/ 45 w 986"/>
                  <a:gd name="T3" fmla="*/ 435 h 2745"/>
                  <a:gd name="T4" fmla="*/ 60 w 986"/>
                  <a:gd name="T5" fmla="*/ 210 h 2745"/>
                  <a:gd name="T6" fmla="*/ 89 w 986"/>
                  <a:gd name="T7" fmla="*/ 90 h 2745"/>
                  <a:gd name="T8" fmla="*/ 104 w 986"/>
                  <a:gd name="T9" fmla="*/ 30 h 2745"/>
                  <a:gd name="T10" fmla="*/ 134 w 986"/>
                  <a:gd name="T11" fmla="*/ 0 h 2745"/>
                  <a:gd name="T12" fmla="*/ 164 w 986"/>
                  <a:gd name="T13" fmla="*/ 60 h 2745"/>
                  <a:gd name="T14" fmla="*/ 179 w 986"/>
                  <a:gd name="T15" fmla="*/ 165 h 2745"/>
                  <a:gd name="T16" fmla="*/ 209 w 986"/>
                  <a:gd name="T17" fmla="*/ 315 h 2745"/>
                  <a:gd name="T18" fmla="*/ 224 w 986"/>
                  <a:gd name="T19" fmla="*/ 495 h 2745"/>
                  <a:gd name="T20" fmla="*/ 254 w 986"/>
                  <a:gd name="T21" fmla="*/ 705 h 2745"/>
                  <a:gd name="T22" fmla="*/ 269 w 986"/>
                  <a:gd name="T23" fmla="*/ 1035 h 2745"/>
                  <a:gd name="T24" fmla="*/ 299 w 986"/>
                  <a:gd name="T25" fmla="*/ 1290 h 2745"/>
                  <a:gd name="T26" fmla="*/ 314 w 986"/>
                  <a:gd name="T27" fmla="*/ 1545 h 2745"/>
                  <a:gd name="T28" fmla="*/ 344 w 986"/>
                  <a:gd name="T29" fmla="*/ 1800 h 2745"/>
                  <a:gd name="T30" fmla="*/ 359 w 986"/>
                  <a:gd name="T31" fmla="*/ 2115 h 2745"/>
                  <a:gd name="T32" fmla="*/ 388 w 986"/>
                  <a:gd name="T33" fmla="*/ 2310 h 2745"/>
                  <a:gd name="T34" fmla="*/ 403 w 986"/>
                  <a:gd name="T35" fmla="*/ 2490 h 2745"/>
                  <a:gd name="T36" fmla="*/ 433 w 986"/>
                  <a:gd name="T37" fmla="*/ 2610 h 2745"/>
                  <a:gd name="T38" fmla="*/ 448 w 986"/>
                  <a:gd name="T39" fmla="*/ 2715 h 2745"/>
                  <a:gd name="T40" fmla="*/ 478 w 986"/>
                  <a:gd name="T41" fmla="*/ 2745 h 2745"/>
                  <a:gd name="T42" fmla="*/ 508 w 986"/>
                  <a:gd name="T43" fmla="*/ 2700 h 2745"/>
                  <a:gd name="T44" fmla="*/ 523 w 986"/>
                  <a:gd name="T45" fmla="*/ 2610 h 2745"/>
                  <a:gd name="T46" fmla="*/ 553 w 986"/>
                  <a:gd name="T47" fmla="*/ 2490 h 2745"/>
                  <a:gd name="T48" fmla="*/ 568 w 986"/>
                  <a:gd name="T49" fmla="*/ 2250 h 2745"/>
                  <a:gd name="T50" fmla="*/ 598 w 986"/>
                  <a:gd name="T51" fmla="*/ 2040 h 2745"/>
                  <a:gd name="T52" fmla="*/ 613 w 986"/>
                  <a:gd name="T53" fmla="*/ 1800 h 2745"/>
                  <a:gd name="T54" fmla="*/ 643 w 986"/>
                  <a:gd name="T55" fmla="*/ 1545 h 2745"/>
                  <a:gd name="T56" fmla="*/ 658 w 986"/>
                  <a:gd name="T57" fmla="*/ 1200 h 2745"/>
                  <a:gd name="T58" fmla="*/ 687 w 986"/>
                  <a:gd name="T59" fmla="*/ 945 h 2745"/>
                  <a:gd name="T60" fmla="*/ 702 w 986"/>
                  <a:gd name="T61" fmla="*/ 705 h 2745"/>
                  <a:gd name="T62" fmla="*/ 732 w 986"/>
                  <a:gd name="T63" fmla="*/ 495 h 2745"/>
                  <a:gd name="T64" fmla="*/ 747 w 986"/>
                  <a:gd name="T65" fmla="*/ 255 h 2745"/>
                  <a:gd name="T66" fmla="*/ 777 w 986"/>
                  <a:gd name="T67" fmla="*/ 135 h 2745"/>
                  <a:gd name="T68" fmla="*/ 792 w 986"/>
                  <a:gd name="T69" fmla="*/ 45 h 2745"/>
                  <a:gd name="T70" fmla="*/ 837 w 986"/>
                  <a:gd name="T71" fmla="*/ 0 h 2745"/>
                  <a:gd name="T72" fmla="*/ 852 w 986"/>
                  <a:gd name="T73" fmla="*/ 60 h 2745"/>
                  <a:gd name="T74" fmla="*/ 882 w 986"/>
                  <a:gd name="T75" fmla="*/ 165 h 2745"/>
                  <a:gd name="T76" fmla="*/ 897 w 986"/>
                  <a:gd name="T77" fmla="*/ 315 h 2745"/>
                  <a:gd name="T78" fmla="*/ 927 w 986"/>
                  <a:gd name="T79" fmla="*/ 495 h 2745"/>
                  <a:gd name="T80" fmla="*/ 942 w 986"/>
                  <a:gd name="T81" fmla="*/ 795 h 2745"/>
                  <a:gd name="T82" fmla="*/ 971 w 986"/>
                  <a:gd name="T83" fmla="*/ 1035 h 274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986" h="2745">
                    <a:moveTo>
                      <a:pt x="0" y="795"/>
                    </a:moveTo>
                    <a:lnTo>
                      <a:pt x="15" y="705"/>
                    </a:lnTo>
                    <a:lnTo>
                      <a:pt x="15" y="630"/>
                    </a:lnTo>
                    <a:lnTo>
                      <a:pt x="30" y="570"/>
                    </a:lnTo>
                    <a:lnTo>
                      <a:pt x="30" y="495"/>
                    </a:lnTo>
                    <a:lnTo>
                      <a:pt x="45" y="435"/>
                    </a:lnTo>
                    <a:lnTo>
                      <a:pt x="45" y="375"/>
                    </a:lnTo>
                    <a:lnTo>
                      <a:pt x="60" y="315"/>
                    </a:lnTo>
                    <a:lnTo>
                      <a:pt x="60" y="210"/>
                    </a:lnTo>
                    <a:lnTo>
                      <a:pt x="74" y="165"/>
                    </a:lnTo>
                    <a:lnTo>
                      <a:pt x="74" y="135"/>
                    </a:lnTo>
                    <a:lnTo>
                      <a:pt x="89" y="90"/>
                    </a:lnTo>
                    <a:lnTo>
                      <a:pt x="89" y="60"/>
                    </a:lnTo>
                    <a:lnTo>
                      <a:pt x="104" y="45"/>
                    </a:lnTo>
                    <a:lnTo>
                      <a:pt x="104" y="30"/>
                    </a:lnTo>
                    <a:lnTo>
                      <a:pt x="134" y="0"/>
                    </a:lnTo>
                    <a:lnTo>
                      <a:pt x="119" y="0"/>
                    </a:lnTo>
                    <a:lnTo>
                      <a:pt x="134" y="0"/>
                    </a:lnTo>
                    <a:lnTo>
                      <a:pt x="149" y="15"/>
                    </a:lnTo>
                    <a:lnTo>
                      <a:pt x="149" y="45"/>
                    </a:lnTo>
                    <a:lnTo>
                      <a:pt x="164" y="60"/>
                    </a:lnTo>
                    <a:lnTo>
                      <a:pt x="164" y="90"/>
                    </a:lnTo>
                    <a:lnTo>
                      <a:pt x="179" y="135"/>
                    </a:lnTo>
                    <a:lnTo>
                      <a:pt x="179" y="165"/>
                    </a:lnTo>
                    <a:lnTo>
                      <a:pt x="194" y="210"/>
                    </a:lnTo>
                    <a:lnTo>
                      <a:pt x="194" y="255"/>
                    </a:lnTo>
                    <a:lnTo>
                      <a:pt x="209" y="315"/>
                    </a:lnTo>
                    <a:lnTo>
                      <a:pt x="209" y="375"/>
                    </a:lnTo>
                    <a:lnTo>
                      <a:pt x="224" y="435"/>
                    </a:lnTo>
                    <a:lnTo>
                      <a:pt x="224" y="495"/>
                    </a:lnTo>
                    <a:lnTo>
                      <a:pt x="239" y="570"/>
                    </a:lnTo>
                    <a:lnTo>
                      <a:pt x="239" y="630"/>
                    </a:lnTo>
                    <a:lnTo>
                      <a:pt x="254" y="705"/>
                    </a:lnTo>
                    <a:lnTo>
                      <a:pt x="254" y="870"/>
                    </a:lnTo>
                    <a:lnTo>
                      <a:pt x="269" y="945"/>
                    </a:lnTo>
                    <a:lnTo>
                      <a:pt x="269" y="1035"/>
                    </a:lnTo>
                    <a:lnTo>
                      <a:pt x="284" y="1110"/>
                    </a:lnTo>
                    <a:lnTo>
                      <a:pt x="284" y="1200"/>
                    </a:lnTo>
                    <a:lnTo>
                      <a:pt x="299" y="1290"/>
                    </a:lnTo>
                    <a:lnTo>
                      <a:pt x="299" y="1365"/>
                    </a:lnTo>
                    <a:lnTo>
                      <a:pt x="314" y="1455"/>
                    </a:lnTo>
                    <a:lnTo>
                      <a:pt x="314" y="1545"/>
                    </a:lnTo>
                    <a:lnTo>
                      <a:pt x="329" y="1635"/>
                    </a:lnTo>
                    <a:lnTo>
                      <a:pt x="329" y="1710"/>
                    </a:lnTo>
                    <a:lnTo>
                      <a:pt x="344" y="1800"/>
                    </a:lnTo>
                    <a:lnTo>
                      <a:pt x="344" y="1875"/>
                    </a:lnTo>
                    <a:lnTo>
                      <a:pt x="359" y="1950"/>
                    </a:lnTo>
                    <a:lnTo>
                      <a:pt x="359" y="2115"/>
                    </a:lnTo>
                    <a:lnTo>
                      <a:pt x="373" y="2175"/>
                    </a:lnTo>
                    <a:lnTo>
                      <a:pt x="373" y="2250"/>
                    </a:lnTo>
                    <a:lnTo>
                      <a:pt x="388" y="2310"/>
                    </a:lnTo>
                    <a:lnTo>
                      <a:pt x="388" y="2370"/>
                    </a:lnTo>
                    <a:lnTo>
                      <a:pt x="403" y="2430"/>
                    </a:lnTo>
                    <a:lnTo>
                      <a:pt x="403" y="2490"/>
                    </a:lnTo>
                    <a:lnTo>
                      <a:pt x="418" y="2535"/>
                    </a:lnTo>
                    <a:lnTo>
                      <a:pt x="418" y="2580"/>
                    </a:lnTo>
                    <a:lnTo>
                      <a:pt x="433" y="2610"/>
                    </a:lnTo>
                    <a:lnTo>
                      <a:pt x="433" y="2655"/>
                    </a:lnTo>
                    <a:lnTo>
                      <a:pt x="448" y="2685"/>
                    </a:lnTo>
                    <a:lnTo>
                      <a:pt x="448" y="2715"/>
                    </a:lnTo>
                    <a:lnTo>
                      <a:pt x="478" y="2745"/>
                    </a:lnTo>
                    <a:lnTo>
                      <a:pt x="463" y="2745"/>
                    </a:lnTo>
                    <a:lnTo>
                      <a:pt x="478" y="2745"/>
                    </a:lnTo>
                    <a:lnTo>
                      <a:pt x="493" y="2730"/>
                    </a:lnTo>
                    <a:lnTo>
                      <a:pt x="493" y="2715"/>
                    </a:lnTo>
                    <a:lnTo>
                      <a:pt x="508" y="2700"/>
                    </a:lnTo>
                    <a:lnTo>
                      <a:pt x="508" y="2685"/>
                    </a:lnTo>
                    <a:lnTo>
                      <a:pt x="523" y="2655"/>
                    </a:lnTo>
                    <a:lnTo>
                      <a:pt x="523" y="2610"/>
                    </a:lnTo>
                    <a:lnTo>
                      <a:pt x="538" y="2580"/>
                    </a:lnTo>
                    <a:lnTo>
                      <a:pt x="538" y="2535"/>
                    </a:lnTo>
                    <a:lnTo>
                      <a:pt x="553" y="2490"/>
                    </a:lnTo>
                    <a:lnTo>
                      <a:pt x="553" y="2370"/>
                    </a:lnTo>
                    <a:lnTo>
                      <a:pt x="568" y="2310"/>
                    </a:lnTo>
                    <a:lnTo>
                      <a:pt x="568" y="2250"/>
                    </a:lnTo>
                    <a:lnTo>
                      <a:pt x="583" y="2175"/>
                    </a:lnTo>
                    <a:lnTo>
                      <a:pt x="583" y="2115"/>
                    </a:lnTo>
                    <a:lnTo>
                      <a:pt x="598" y="2040"/>
                    </a:lnTo>
                    <a:lnTo>
                      <a:pt x="598" y="1950"/>
                    </a:lnTo>
                    <a:lnTo>
                      <a:pt x="613" y="1875"/>
                    </a:lnTo>
                    <a:lnTo>
                      <a:pt x="613" y="1800"/>
                    </a:lnTo>
                    <a:lnTo>
                      <a:pt x="628" y="1710"/>
                    </a:lnTo>
                    <a:lnTo>
                      <a:pt x="628" y="1635"/>
                    </a:lnTo>
                    <a:lnTo>
                      <a:pt x="643" y="1545"/>
                    </a:lnTo>
                    <a:lnTo>
                      <a:pt x="643" y="1455"/>
                    </a:lnTo>
                    <a:lnTo>
                      <a:pt x="658" y="1380"/>
                    </a:lnTo>
                    <a:lnTo>
                      <a:pt x="658" y="1200"/>
                    </a:lnTo>
                    <a:lnTo>
                      <a:pt x="672" y="1110"/>
                    </a:lnTo>
                    <a:lnTo>
                      <a:pt x="672" y="1035"/>
                    </a:lnTo>
                    <a:lnTo>
                      <a:pt x="687" y="945"/>
                    </a:lnTo>
                    <a:lnTo>
                      <a:pt x="687" y="870"/>
                    </a:lnTo>
                    <a:lnTo>
                      <a:pt x="702" y="795"/>
                    </a:lnTo>
                    <a:lnTo>
                      <a:pt x="702" y="705"/>
                    </a:lnTo>
                    <a:lnTo>
                      <a:pt x="717" y="630"/>
                    </a:lnTo>
                    <a:lnTo>
                      <a:pt x="717" y="570"/>
                    </a:lnTo>
                    <a:lnTo>
                      <a:pt x="732" y="495"/>
                    </a:lnTo>
                    <a:lnTo>
                      <a:pt x="732" y="435"/>
                    </a:lnTo>
                    <a:lnTo>
                      <a:pt x="747" y="375"/>
                    </a:lnTo>
                    <a:lnTo>
                      <a:pt x="747" y="255"/>
                    </a:lnTo>
                    <a:lnTo>
                      <a:pt x="762" y="210"/>
                    </a:lnTo>
                    <a:lnTo>
                      <a:pt x="762" y="165"/>
                    </a:lnTo>
                    <a:lnTo>
                      <a:pt x="777" y="135"/>
                    </a:lnTo>
                    <a:lnTo>
                      <a:pt x="777" y="90"/>
                    </a:lnTo>
                    <a:lnTo>
                      <a:pt x="792" y="60"/>
                    </a:lnTo>
                    <a:lnTo>
                      <a:pt x="792" y="45"/>
                    </a:lnTo>
                    <a:lnTo>
                      <a:pt x="807" y="30"/>
                    </a:lnTo>
                    <a:lnTo>
                      <a:pt x="807" y="15"/>
                    </a:lnTo>
                    <a:lnTo>
                      <a:pt x="837" y="0"/>
                    </a:lnTo>
                    <a:lnTo>
                      <a:pt x="837" y="15"/>
                    </a:lnTo>
                    <a:lnTo>
                      <a:pt x="852" y="30"/>
                    </a:lnTo>
                    <a:lnTo>
                      <a:pt x="852" y="60"/>
                    </a:lnTo>
                    <a:lnTo>
                      <a:pt x="867" y="90"/>
                    </a:lnTo>
                    <a:lnTo>
                      <a:pt x="867" y="135"/>
                    </a:lnTo>
                    <a:lnTo>
                      <a:pt x="882" y="165"/>
                    </a:lnTo>
                    <a:lnTo>
                      <a:pt x="882" y="210"/>
                    </a:lnTo>
                    <a:lnTo>
                      <a:pt x="897" y="255"/>
                    </a:lnTo>
                    <a:lnTo>
                      <a:pt x="897" y="315"/>
                    </a:lnTo>
                    <a:lnTo>
                      <a:pt x="912" y="375"/>
                    </a:lnTo>
                    <a:lnTo>
                      <a:pt x="912" y="435"/>
                    </a:lnTo>
                    <a:lnTo>
                      <a:pt x="927" y="495"/>
                    </a:lnTo>
                    <a:lnTo>
                      <a:pt x="927" y="570"/>
                    </a:lnTo>
                    <a:lnTo>
                      <a:pt x="942" y="630"/>
                    </a:lnTo>
                    <a:lnTo>
                      <a:pt x="942" y="795"/>
                    </a:lnTo>
                    <a:lnTo>
                      <a:pt x="957" y="870"/>
                    </a:lnTo>
                    <a:lnTo>
                      <a:pt x="957" y="945"/>
                    </a:lnTo>
                    <a:lnTo>
                      <a:pt x="971" y="1035"/>
                    </a:lnTo>
                    <a:lnTo>
                      <a:pt x="971" y="1110"/>
                    </a:lnTo>
                    <a:lnTo>
                      <a:pt x="986" y="120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4" name="Freeform 36"/>
              <p:cNvSpPr>
                <a:spLocks/>
              </p:cNvSpPr>
              <p:nvPr/>
            </p:nvSpPr>
            <p:spPr bwMode="auto">
              <a:xfrm>
                <a:off x="7056" y="795"/>
                <a:ext cx="972" cy="2745"/>
              </a:xfrm>
              <a:custGeom>
                <a:avLst/>
                <a:gdLst>
                  <a:gd name="T0" fmla="*/ 15 w 972"/>
                  <a:gd name="T1" fmla="*/ 1380 h 2745"/>
                  <a:gd name="T2" fmla="*/ 30 w 972"/>
                  <a:gd name="T3" fmla="*/ 1635 h 2745"/>
                  <a:gd name="T4" fmla="*/ 60 w 972"/>
                  <a:gd name="T5" fmla="*/ 1875 h 2745"/>
                  <a:gd name="T6" fmla="*/ 75 w 972"/>
                  <a:gd name="T7" fmla="*/ 2175 h 2745"/>
                  <a:gd name="T8" fmla="*/ 105 w 972"/>
                  <a:gd name="T9" fmla="*/ 2370 h 2745"/>
                  <a:gd name="T10" fmla="*/ 120 w 972"/>
                  <a:gd name="T11" fmla="*/ 2535 h 2745"/>
                  <a:gd name="T12" fmla="*/ 150 w 972"/>
                  <a:gd name="T13" fmla="*/ 2655 h 2745"/>
                  <a:gd name="T14" fmla="*/ 165 w 972"/>
                  <a:gd name="T15" fmla="*/ 2730 h 2745"/>
                  <a:gd name="T16" fmla="*/ 210 w 972"/>
                  <a:gd name="T17" fmla="*/ 2715 h 2745"/>
                  <a:gd name="T18" fmla="*/ 225 w 972"/>
                  <a:gd name="T19" fmla="*/ 2655 h 2745"/>
                  <a:gd name="T20" fmla="*/ 255 w 972"/>
                  <a:gd name="T21" fmla="*/ 2535 h 2745"/>
                  <a:gd name="T22" fmla="*/ 270 w 972"/>
                  <a:gd name="T23" fmla="*/ 2310 h 2745"/>
                  <a:gd name="T24" fmla="*/ 299 w 972"/>
                  <a:gd name="T25" fmla="*/ 2115 h 2745"/>
                  <a:gd name="T26" fmla="*/ 314 w 972"/>
                  <a:gd name="T27" fmla="*/ 1875 h 2745"/>
                  <a:gd name="T28" fmla="*/ 344 w 972"/>
                  <a:gd name="T29" fmla="*/ 1635 h 2745"/>
                  <a:gd name="T30" fmla="*/ 359 w 972"/>
                  <a:gd name="T31" fmla="*/ 1290 h 2745"/>
                  <a:gd name="T32" fmla="*/ 389 w 972"/>
                  <a:gd name="T33" fmla="*/ 1035 h 2745"/>
                  <a:gd name="T34" fmla="*/ 404 w 972"/>
                  <a:gd name="T35" fmla="*/ 795 h 2745"/>
                  <a:gd name="T36" fmla="*/ 434 w 972"/>
                  <a:gd name="T37" fmla="*/ 570 h 2745"/>
                  <a:gd name="T38" fmla="*/ 449 w 972"/>
                  <a:gd name="T39" fmla="*/ 375 h 2745"/>
                  <a:gd name="T40" fmla="*/ 479 w 972"/>
                  <a:gd name="T41" fmla="*/ 165 h 2745"/>
                  <a:gd name="T42" fmla="*/ 494 w 972"/>
                  <a:gd name="T43" fmla="*/ 60 h 2745"/>
                  <a:gd name="T44" fmla="*/ 539 w 972"/>
                  <a:gd name="T45" fmla="*/ 0 h 2745"/>
                  <a:gd name="T46" fmla="*/ 554 w 972"/>
                  <a:gd name="T47" fmla="*/ 15 h 2745"/>
                  <a:gd name="T48" fmla="*/ 569 w 972"/>
                  <a:gd name="T49" fmla="*/ 90 h 2745"/>
                  <a:gd name="T50" fmla="*/ 598 w 972"/>
                  <a:gd name="T51" fmla="*/ 210 h 2745"/>
                  <a:gd name="T52" fmla="*/ 613 w 972"/>
                  <a:gd name="T53" fmla="*/ 375 h 2745"/>
                  <a:gd name="T54" fmla="*/ 643 w 972"/>
                  <a:gd name="T55" fmla="*/ 570 h 2745"/>
                  <a:gd name="T56" fmla="*/ 658 w 972"/>
                  <a:gd name="T57" fmla="*/ 870 h 2745"/>
                  <a:gd name="T58" fmla="*/ 688 w 972"/>
                  <a:gd name="T59" fmla="*/ 1110 h 2745"/>
                  <a:gd name="T60" fmla="*/ 703 w 972"/>
                  <a:gd name="T61" fmla="*/ 1365 h 2745"/>
                  <a:gd name="T62" fmla="*/ 733 w 972"/>
                  <a:gd name="T63" fmla="*/ 1635 h 2745"/>
                  <a:gd name="T64" fmla="*/ 748 w 972"/>
                  <a:gd name="T65" fmla="*/ 1875 h 2745"/>
                  <a:gd name="T66" fmla="*/ 778 w 972"/>
                  <a:gd name="T67" fmla="*/ 2175 h 2745"/>
                  <a:gd name="T68" fmla="*/ 793 w 972"/>
                  <a:gd name="T69" fmla="*/ 2370 h 2745"/>
                  <a:gd name="T70" fmla="*/ 823 w 972"/>
                  <a:gd name="T71" fmla="*/ 2535 h 2745"/>
                  <a:gd name="T72" fmla="*/ 838 w 972"/>
                  <a:gd name="T73" fmla="*/ 2655 h 2745"/>
                  <a:gd name="T74" fmla="*/ 882 w 972"/>
                  <a:gd name="T75" fmla="*/ 2745 h 2745"/>
                  <a:gd name="T76" fmla="*/ 897 w 972"/>
                  <a:gd name="T77" fmla="*/ 2730 h 2745"/>
                  <a:gd name="T78" fmla="*/ 912 w 972"/>
                  <a:gd name="T79" fmla="*/ 2685 h 2745"/>
                  <a:gd name="T80" fmla="*/ 942 w 972"/>
                  <a:gd name="T81" fmla="*/ 2580 h 2745"/>
                  <a:gd name="T82" fmla="*/ 957 w 972"/>
                  <a:gd name="T83" fmla="*/ 2370 h 274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972" h="2745">
                    <a:moveTo>
                      <a:pt x="0" y="1200"/>
                    </a:moveTo>
                    <a:lnTo>
                      <a:pt x="0" y="1290"/>
                    </a:lnTo>
                    <a:lnTo>
                      <a:pt x="15" y="1380"/>
                    </a:lnTo>
                    <a:lnTo>
                      <a:pt x="15" y="1455"/>
                    </a:lnTo>
                    <a:lnTo>
                      <a:pt x="30" y="1545"/>
                    </a:lnTo>
                    <a:lnTo>
                      <a:pt x="30" y="1635"/>
                    </a:lnTo>
                    <a:lnTo>
                      <a:pt x="45" y="1710"/>
                    </a:lnTo>
                    <a:lnTo>
                      <a:pt x="45" y="1800"/>
                    </a:lnTo>
                    <a:lnTo>
                      <a:pt x="60" y="1875"/>
                    </a:lnTo>
                    <a:lnTo>
                      <a:pt x="60" y="2040"/>
                    </a:lnTo>
                    <a:lnTo>
                      <a:pt x="75" y="2115"/>
                    </a:lnTo>
                    <a:lnTo>
                      <a:pt x="75" y="2175"/>
                    </a:lnTo>
                    <a:lnTo>
                      <a:pt x="90" y="2250"/>
                    </a:lnTo>
                    <a:lnTo>
                      <a:pt x="90" y="2310"/>
                    </a:lnTo>
                    <a:lnTo>
                      <a:pt x="105" y="2370"/>
                    </a:lnTo>
                    <a:lnTo>
                      <a:pt x="105" y="2430"/>
                    </a:lnTo>
                    <a:lnTo>
                      <a:pt x="120" y="2490"/>
                    </a:lnTo>
                    <a:lnTo>
                      <a:pt x="120" y="2535"/>
                    </a:lnTo>
                    <a:lnTo>
                      <a:pt x="135" y="2580"/>
                    </a:lnTo>
                    <a:lnTo>
                      <a:pt x="135" y="2610"/>
                    </a:lnTo>
                    <a:lnTo>
                      <a:pt x="150" y="2655"/>
                    </a:lnTo>
                    <a:lnTo>
                      <a:pt x="150" y="2685"/>
                    </a:lnTo>
                    <a:lnTo>
                      <a:pt x="165" y="2700"/>
                    </a:lnTo>
                    <a:lnTo>
                      <a:pt x="165" y="2730"/>
                    </a:lnTo>
                    <a:lnTo>
                      <a:pt x="180" y="2745"/>
                    </a:lnTo>
                    <a:lnTo>
                      <a:pt x="195" y="2730"/>
                    </a:lnTo>
                    <a:lnTo>
                      <a:pt x="210" y="2715"/>
                    </a:lnTo>
                    <a:lnTo>
                      <a:pt x="210" y="2700"/>
                    </a:lnTo>
                    <a:lnTo>
                      <a:pt x="225" y="2685"/>
                    </a:lnTo>
                    <a:lnTo>
                      <a:pt x="225" y="2655"/>
                    </a:lnTo>
                    <a:lnTo>
                      <a:pt x="240" y="2610"/>
                    </a:lnTo>
                    <a:lnTo>
                      <a:pt x="240" y="2580"/>
                    </a:lnTo>
                    <a:lnTo>
                      <a:pt x="255" y="2535"/>
                    </a:lnTo>
                    <a:lnTo>
                      <a:pt x="255" y="2430"/>
                    </a:lnTo>
                    <a:lnTo>
                      <a:pt x="270" y="2370"/>
                    </a:lnTo>
                    <a:lnTo>
                      <a:pt x="270" y="2310"/>
                    </a:lnTo>
                    <a:lnTo>
                      <a:pt x="284" y="2250"/>
                    </a:lnTo>
                    <a:lnTo>
                      <a:pt x="284" y="2175"/>
                    </a:lnTo>
                    <a:lnTo>
                      <a:pt x="299" y="2115"/>
                    </a:lnTo>
                    <a:lnTo>
                      <a:pt x="299" y="2040"/>
                    </a:lnTo>
                    <a:lnTo>
                      <a:pt x="314" y="1950"/>
                    </a:lnTo>
                    <a:lnTo>
                      <a:pt x="314" y="1875"/>
                    </a:lnTo>
                    <a:lnTo>
                      <a:pt x="329" y="1800"/>
                    </a:lnTo>
                    <a:lnTo>
                      <a:pt x="329" y="1710"/>
                    </a:lnTo>
                    <a:lnTo>
                      <a:pt x="344" y="1635"/>
                    </a:lnTo>
                    <a:lnTo>
                      <a:pt x="344" y="1545"/>
                    </a:lnTo>
                    <a:lnTo>
                      <a:pt x="359" y="1455"/>
                    </a:lnTo>
                    <a:lnTo>
                      <a:pt x="359" y="1290"/>
                    </a:lnTo>
                    <a:lnTo>
                      <a:pt x="374" y="1200"/>
                    </a:lnTo>
                    <a:lnTo>
                      <a:pt x="374" y="1110"/>
                    </a:lnTo>
                    <a:lnTo>
                      <a:pt x="389" y="1035"/>
                    </a:lnTo>
                    <a:lnTo>
                      <a:pt x="389" y="945"/>
                    </a:lnTo>
                    <a:lnTo>
                      <a:pt x="404" y="870"/>
                    </a:lnTo>
                    <a:lnTo>
                      <a:pt x="404" y="795"/>
                    </a:lnTo>
                    <a:lnTo>
                      <a:pt x="419" y="705"/>
                    </a:lnTo>
                    <a:lnTo>
                      <a:pt x="419" y="630"/>
                    </a:lnTo>
                    <a:lnTo>
                      <a:pt x="434" y="570"/>
                    </a:lnTo>
                    <a:lnTo>
                      <a:pt x="434" y="495"/>
                    </a:lnTo>
                    <a:lnTo>
                      <a:pt x="449" y="435"/>
                    </a:lnTo>
                    <a:lnTo>
                      <a:pt x="449" y="375"/>
                    </a:lnTo>
                    <a:lnTo>
                      <a:pt x="464" y="315"/>
                    </a:lnTo>
                    <a:lnTo>
                      <a:pt x="464" y="210"/>
                    </a:lnTo>
                    <a:lnTo>
                      <a:pt x="479" y="165"/>
                    </a:lnTo>
                    <a:lnTo>
                      <a:pt x="479" y="135"/>
                    </a:lnTo>
                    <a:lnTo>
                      <a:pt x="494" y="90"/>
                    </a:lnTo>
                    <a:lnTo>
                      <a:pt x="494" y="60"/>
                    </a:lnTo>
                    <a:lnTo>
                      <a:pt x="509" y="45"/>
                    </a:lnTo>
                    <a:lnTo>
                      <a:pt x="509" y="30"/>
                    </a:lnTo>
                    <a:lnTo>
                      <a:pt x="539" y="0"/>
                    </a:lnTo>
                    <a:lnTo>
                      <a:pt x="524" y="0"/>
                    </a:lnTo>
                    <a:lnTo>
                      <a:pt x="539" y="0"/>
                    </a:lnTo>
                    <a:lnTo>
                      <a:pt x="554" y="15"/>
                    </a:lnTo>
                    <a:lnTo>
                      <a:pt x="554" y="45"/>
                    </a:lnTo>
                    <a:lnTo>
                      <a:pt x="569" y="60"/>
                    </a:lnTo>
                    <a:lnTo>
                      <a:pt x="569" y="90"/>
                    </a:lnTo>
                    <a:lnTo>
                      <a:pt x="583" y="135"/>
                    </a:lnTo>
                    <a:lnTo>
                      <a:pt x="583" y="165"/>
                    </a:lnTo>
                    <a:lnTo>
                      <a:pt x="598" y="210"/>
                    </a:lnTo>
                    <a:lnTo>
                      <a:pt x="598" y="255"/>
                    </a:lnTo>
                    <a:lnTo>
                      <a:pt x="613" y="315"/>
                    </a:lnTo>
                    <a:lnTo>
                      <a:pt x="613" y="375"/>
                    </a:lnTo>
                    <a:lnTo>
                      <a:pt x="628" y="435"/>
                    </a:lnTo>
                    <a:lnTo>
                      <a:pt x="628" y="495"/>
                    </a:lnTo>
                    <a:lnTo>
                      <a:pt x="643" y="570"/>
                    </a:lnTo>
                    <a:lnTo>
                      <a:pt x="643" y="630"/>
                    </a:lnTo>
                    <a:lnTo>
                      <a:pt x="658" y="705"/>
                    </a:lnTo>
                    <a:lnTo>
                      <a:pt x="658" y="870"/>
                    </a:lnTo>
                    <a:lnTo>
                      <a:pt x="673" y="945"/>
                    </a:lnTo>
                    <a:lnTo>
                      <a:pt x="673" y="1035"/>
                    </a:lnTo>
                    <a:lnTo>
                      <a:pt x="688" y="1110"/>
                    </a:lnTo>
                    <a:lnTo>
                      <a:pt x="688" y="1200"/>
                    </a:lnTo>
                    <a:lnTo>
                      <a:pt x="703" y="1290"/>
                    </a:lnTo>
                    <a:lnTo>
                      <a:pt x="703" y="1365"/>
                    </a:lnTo>
                    <a:lnTo>
                      <a:pt x="718" y="1455"/>
                    </a:lnTo>
                    <a:lnTo>
                      <a:pt x="718" y="1545"/>
                    </a:lnTo>
                    <a:lnTo>
                      <a:pt x="733" y="1635"/>
                    </a:lnTo>
                    <a:lnTo>
                      <a:pt x="733" y="1710"/>
                    </a:lnTo>
                    <a:lnTo>
                      <a:pt x="748" y="1800"/>
                    </a:lnTo>
                    <a:lnTo>
                      <a:pt x="748" y="1875"/>
                    </a:lnTo>
                    <a:lnTo>
                      <a:pt x="763" y="1950"/>
                    </a:lnTo>
                    <a:lnTo>
                      <a:pt x="763" y="2115"/>
                    </a:lnTo>
                    <a:lnTo>
                      <a:pt x="778" y="2175"/>
                    </a:lnTo>
                    <a:lnTo>
                      <a:pt x="778" y="2250"/>
                    </a:lnTo>
                    <a:lnTo>
                      <a:pt x="793" y="2310"/>
                    </a:lnTo>
                    <a:lnTo>
                      <a:pt x="793" y="2370"/>
                    </a:lnTo>
                    <a:lnTo>
                      <a:pt x="808" y="2430"/>
                    </a:lnTo>
                    <a:lnTo>
                      <a:pt x="808" y="2490"/>
                    </a:lnTo>
                    <a:lnTo>
                      <a:pt x="823" y="2535"/>
                    </a:lnTo>
                    <a:lnTo>
                      <a:pt x="823" y="2580"/>
                    </a:lnTo>
                    <a:lnTo>
                      <a:pt x="838" y="2610"/>
                    </a:lnTo>
                    <a:lnTo>
                      <a:pt x="838" y="2655"/>
                    </a:lnTo>
                    <a:lnTo>
                      <a:pt x="853" y="2685"/>
                    </a:lnTo>
                    <a:lnTo>
                      <a:pt x="853" y="2715"/>
                    </a:lnTo>
                    <a:lnTo>
                      <a:pt x="882" y="2745"/>
                    </a:lnTo>
                    <a:lnTo>
                      <a:pt x="868" y="2745"/>
                    </a:lnTo>
                    <a:lnTo>
                      <a:pt x="882" y="2745"/>
                    </a:lnTo>
                    <a:lnTo>
                      <a:pt x="897" y="2730"/>
                    </a:lnTo>
                    <a:lnTo>
                      <a:pt x="897" y="2715"/>
                    </a:lnTo>
                    <a:lnTo>
                      <a:pt x="912" y="2700"/>
                    </a:lnTo>
                    <a:lnTo>
                      <a:pt x="912" y="2685"/>
                    </a:lnTo>
                    <a:lnTo>
                      <a:pt x="927" y="2655"/>
                    </a:lnTo>
                    <a:lnTo>
                      <a:pt x="927" y="2610"/>
                    </a:lnTo>
                    <a:lnTo>
                      <a:pt x="942" y="2580"/>
                    </a:lnTo>
                    <a:lnTo>
                      <a:pt x="942" y="2535"/>
                    </a:lnTo>
                    <a:lnTo>
                      <a:pt x="957" y="2490"/>
                    </a:lnTo>
                    <a:lnTo>
                      <a:pt x="957" y="2370"/>
                    </a:lnTo>
                    <a:lnTo>
                      <a:pt x="972" y="2310"/>
                    </a:lnTo>
                    <a:lnTo>
                      <a:pt x="972" y="225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5" name="Freeform 37"/>
              <p:cNvSpPr>
                <a:spLocks/>
              </p:cNvSpPr>
              <p:nvPr/>
            </p:nvSpPr>
            <p:spPr bwMode="auto">
              <a:xfrm>
                <a:off x="8028" y="2175"/>
                <a:ext cx="90" cy="870"/>
              </a:xfrm>
              <a:custGeom>
                <a:avLst/>
                <a:gdLst>
                  <a:gd name="T0" fmla="*/ 0 w 90"/>
                  <a:gd name="T1" fmla="*/ 870 h 870"/>
                  <a:gd name="T2" fmla="*/ 15 w 90"/>
                  <a:gd name="T3" fmla="*/ 795 h 870"/>
                  <a:gd name="T4" fmla="*/ 15 w 90"/>
                  <a:gd name="T5" fmla="*/ 735 h 870"/>
                  <a:gd name="T6" fmla="*/ 30 w 90"/>
                  <a:gd name="T7" fmla="*/ 660 h 870"/>
                  <a:gd name="T8" fmla="*/ 30 w 90"/>
                  <a:gd name="T9" fmla="*/ 570 h 870"/>
                  <a:gd name="T10" fmla="*/ 45 w 90"/>
                  <a:gd name="T11" fmla="*/ 495 h 870"/>
                  <a:gd name="T12" fmla="*/ 45 w 90"/>
                  <a:gd name="T13" fmla="*/ 420 h 870"/>
                  <a:gd name="T14" fmla="*/ 60 w 90"/>
                  <a:gd name="T15" fmla="*/ 330 h 870"/>
                  <a:gd name="T16" fmla="*/ 60 w 90"/>
                  <a:gd name="T17" fmla="*/ 255 h 870"/>
                  <a:gd name="T18" fmla="*/ 75 w 90"/>
                  <a:gd name="T19" fmla="*/ 165 h 870"/>
                  <a:gd name="T20" fmla="*/ 75 w 90"/>
                  <a:gd name="T21" fmla="*/ 75 h 870"/>
                  <a:gd name="T22" fmla="*/ 90 w 90"/>
                  <a:gd name="T23" fmla="*/ 0 h 87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90" h="870">
                    <a:moveTo>
                      <a:pt x="0" y="870"/>
                    </a:moveTo>
                    <a:lnTo>
                      <a:pt x="15" y="795"/>
                    </a:lnTo>
                    <a:lnTo>
                      <a:pt x="15" y="735"/>
                    </a:lnTo>
                    <a:lnTo>
                      <a:pt x="30" y="660"/>
                    </a:lnTo>
                    <a:lnTo>
                      <a:pt x="30" y="570"/>
                    </a:lnTo>
                    <a:lnTo>
                      <a:pt x="45" y="495"/>
                    </a:lnTo>
                    <a:lnTo>
                      <a:pt x="45" y="420"/>
                    </a:lnTo>
                    <a:lnTo>
                      <a:pt x="60" y="330"/>
                    </a:lnTo>
                    <a:lnTo>
                      <a:pt x="60" y="255"/>
                    </a:lnTo>
                    <a:lnTo>
                      <a:pt x="75" y="165"/>
                    </a:lnTo>
                    <a:lnTo>
                      <a:pt x="75" y="75"/>
                    </a:lnTo>
                    <a:lnTo>
                      <a:pt x="90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1" name="Rectangle 38"/>
            <p:cNvSpPr>
              <a:spLocks noChangeArrowheads="1"/>
            </p:cNvSpPr>
            <p:nvPr/>
          </p:nvSpPr>
          <p:spPr bwMode="auto">
            <a:xfrm>
              <a:off x="4439" y="2220"/>
              <a:ext cx="459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汉鼎简中楷" charset="-122"/>
                </a:rPr>
                <a:t>0.1</a:t>
              </a:r>
              <a:endParaRPr lang="en-US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3" name="Line 40"/>
            <p:cNvSpPr>
              <a:spLocks noChangeShapeType="1"/>
            </p:cNvSpPr>
            <p:nvPr/>
          </p:nvSpPr>
          <p:spPr bwMode="auto">
            <a:xfrm rot="-5400000">
              <a:off x="995" y="459"/>
              <a:ext cx="345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45" y="-338"/>
                  <a:ext cx="1441" cy="5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1240B29-F687-4F45-9708-019B960494DF}">
                    <a14:hiddenLine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 xmlns:m="http://schemas.openxmlformats.org/officeDocument/2006/math">
                      <m:r>
                        <a:rPr lang="en-SG" altLang="zh-CN" sz="1800" b="0" i="1" smtClean="0">
                          <a:latin typeface="Cambria Math" panose="02040503050406030204" pitchFamily="18" charset="0"/>
                          <a:ea typeface="汉鼎简中楷" charset="-122"/>
                        </a:rPr>
                        <m:t>𝑣</m:t>
                      </m:r>
                      <m:d>
                        <m:dPr>
                          <m:ctrlPr>
                            <a:rPr lang="en-SG" altLang="zh-CN" sz="1800" b="0" i="1" smtClean="0">
                              <a:latin typeface="Cambria Math" panose="02040503050406030204" pitchFamily="18" charset="0"/>
                              <a:ea typeface="汉鼎简中楷" charset="-122"/>
                            </a:rPr>
                          </m:ctrlPr>
                        </m:dPr>
                        <m:e>
                          <m:r>
                            <a:rPr lang="en-SG" altLang="zh-CN" sz="1800" b="0" i="1" smtClean="0">
                              <a:latin typeface="Cambria Math" panose="02040503050406030204" pitchFamily="18" charset="0"/>
                              <a:ea typeface="汉鼎简中楷" charset="-122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altLang="zh-CN" sz="1800" i="1" dirty="0" smtClean="0">
                      <a:latin typeface="Times New Roman" panose="02020603050405020304" pitchFamily="18" charset="0"/>
                      <a:ea typeface="汉鼎简中楷" charset="-122"/>
                    </a:rPr>
                    <a:t> </a:t>
                  </a:r>
                  <a:r>
                    <a:rPr lang="en-US" altLang="zh-CN" sz="1800" dirty="0">
                      <a:latin typeface="Times New Roman" panose="02020603050405020304" pitchFamily="18" charset="0"/>
                      <a:ea typeface="汉鼎简中楷" charset="-122"/>
                    </a:rPr>
                    <a:t>(V)</a:t>
                  </a:r>
                  <a:endParaRPr lang="en-US" altLang="en-US" sz="1800" dirty="0"/>
                </a:p>
              </p:txBody>
            </p:sp>
          </mc:Choice>
          <mc:Fallback xmlns="">
            <p:sp>
              <p:nvSpPr>
                <p:cNvPr id="34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5" y="-338"/>
                  <a:ext cx="1441" cy="565"/>
                </a:xfrm>
                <a:prstGeom prst="rect">
                  <a:avLst/>
                </a:prstGeom>
                <a:blipFill>
                  <a:blip r:embed="rId6"/>
                  <a:stretch>
                    <a:fillRect t="-8475" r="-13333" b="-28814"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Text Box 42"/>
            <p:cNvSpPr txBox="1">
              <a:spLocks noChangeArrowheads="1"/>
            </p:cNvSpPr>
            <p:nvPr/>
          </p:nvSpPr>
          <p:spPr bwMode="auto">
            <a:xfrm>
              <a:off x="8777" y="1841"/>
              <a:ext cx="871" cy="5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汉鼎简中楷" charset="-122"/>
                </a:rPr>
                <a:t>t  </a:t>
              </a:r>
              <a:r>
                <a:rPr lang="en-US" altLang="zh-CN" sz="1800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ea typeface="汉鼎简中楷" charset="-122"/>
                </a:rPr>
                <a:t>(s)</a:t>
              </a:r>
              <a:endParaRPr lang="en-US" altLang="en-US" sz="1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Rectangle 43"/>
            <p:cNvSpPr>
              <a:spLocks noChangeArrowheads="1"/>
            </p:cNvSpPr>
            <p:nvPr/>
          </p:nvSpPr>
          <p:spPr bwMode="auto">
            <a:xfrm>
              <a:off x="7905" y="2220"/>
              <a:ext cx="458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C00000"/>
                  </a:solidFill>
                  <a:latin typeface="Times New Roman" panose="02020603050405020304" pitchFamily="18" charset="0"/>
                  <a:ea typeface="汉鼎简中楷" charset="-122"/>
                </a:rPr>
                <a:t>0.2</a:t>
              </a:r>
              <a:endParaRPr lang="en-US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6" name="Group 30"/>
          <p:cNvGrpSpPr>
            <a:grpSpLocks/>
          </p:cNvGrpSpPr>
          <p:nvPr/>
        </p:nvGrpSpPr>
        <p:grpSpPr bwMode="auto">
          <a:xfrm>
            <a:off x="6347285" y="1887863"/>
            <a:ext cx="2049463" cy="1293816"/>
            <a:chOff x="1009" y="1551"/>
            <a:chExt cx="1291" cy="815"/>
          </a:xfrm>
        </p:grpSpPr>
        <p:sp>
          <p:nvSpPr>
            <p:cNvPr id="67" name="Line 15"/>
            <p:cNvSpPr>
              <a:spLocks noChangeShapeType="1"/>
            </p:cNvSpPr>
            <p:nvPr/>
          </p:nvSpPr>
          <p:spPr bwMode="auto">
            <a:xfrm>
              <a:off x="1749" y="1797"/>
              <a:ext cx="0" cy="569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8" name="Text Box 28"/>
            <p:cNvSpPr txBox="1">
              <a:spLocks noChangeArrowheads="1"/>
            </p:cNvSpPr>
            <p:nvPr/>
          </p:nvSpPr>
          <p:spPr bwMode="auto">
            <a:xfrm>
              <a:off x="1009" y="1551"/>
              <a:ext cx="12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None/>
              </a:pPr>
              <a:r>
                <a:rPr lang="en-GB" altLang="en-US" sz="1800" i="1" dirty="0" err="1" smtClean="0">
                  <a:solidFill>
                    <a:srgbClr val="C00000"/>
                  </a:solidFill>
                </a:rPr>
                <a:t>V</a:t>
              </a:r>
              <a:r>
                <a:rPr lang="en-GB" altLang="en-US" sz="1800" baseline="-25000" dirty="0" err="1" smtClean="0">
                  <a:solidFill>
                    <a:srgbClr val="C00000"/>
                  </a:solidFill>
                </a:rPr>
                <a:t>p</a:t>
              </a:r>
              <a:r>
                <a:rPr lang="en-GB" altLang="en-US" sz="1800" dirty="0" smtClean="0">
                  <a:solidFill>
                    <a:srgbClr val="C00000"/>
                  </a:solidFill>
                  <a:latin typeface="+mn-lt"/>
                </a:rPr>
                <a:t> = 300 V</a:t>
              </a:r>
              <a:endParaRPr lang="en-US" altLang="en-US" sz="1800" baseline="-25000" dirty="0">
                <a:solidFill>
                  <a:srgbClr val="C00000"/>
                </a:solidFill>
                <a:latin typeface="+mn-lt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19</a:t>
            </a:fld>
            <a:endParaRPr lang="en-US" dirty="0"/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186761" y="2961744"/>
            <a:ext cx="4016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Cambria" panose="02040503050406030204" pitchFamily="18" charset="0"/>
              </a:rPr>
              <a:t>0</a:t>
            </a:r>
            <a:endParaRPr lang="en-US" altLang="en-US" sz="1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75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53581"/>
            <a:ext cx="9255231" cy="488375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What will you learn?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Parameters describe a sinusoidal waveform.</a:t>
            </a:r>
          </a:p>
          <a:p>
            <a:pPr lvl="1"/>
            <a:r>
              <a:rPr lang="en-SG" dirty="0" smtClean="0">
                <a:solidFill>
                  <a:schemeClr val="tx1"/>
                </a:solidFill>
              </a:rPr>
              <a:t>General equation for sinusoidal waveforms.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Conversion from radian to degree and vice versa.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Phase </a:t>
            </a:r>
            <a:r>
              <a:rPr lang="en-US" dirty="0">
                <a:solidFill>
                  <a:schemeClr val="tx1"/>
                </a:solidFill>
              </a:rPr>
              <a:t>difference of two sinusoidal waveforms.</a:t>
            </a:r>
            <a:endParaRPr lang="en-SG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Average value and root mean square value (</a:t>
            </a:r>
            <a:r>
              <a:rPr lang="en-US" dirty="0" err="1" smtClean="0">
                <a:solidFill>
                  <a:schemeClr val="tx1"/>
                </a:solidFill>
              </a:rPr>
              <a:t>rms</a:t>
            </a:r>
            <a:r>
              <a:rPr lang="en-US" dirty="0" smtClean="0">
                <a:solidFill>
                  <a:schemeClr val="tx1"/>
                </a:solidFill>
              </a:rPr>
              <a:t>) of a sinusoidal waveform.</a:t>
            </a:r>
            <a:endParaRPr lang="en-SG" dirty="0" smtClean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1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5378615" y="2635148"/>
            <a:ext cx="6655523" cy="3964352"/>
            <a:chOff x="4938716" y="1938823"/>
            <a:chExt cx="7129549" cy="4091997"/>
          </a:xfrm>
        </p:grpSpPr>
        <p:sp>
          <p:nvSpPr>
            <p:cNvPr id="64" name="Rectangle 5"/>
            <p:cNvSpPr>
              <a:spLocks noChangeArrowheads="1"/>
            </p:cNvSpPr>
            <p:nvPr/>
          </p:nvSpPr>
          <p:spPr bwMode="auto">
            <a:xfrm>
              <a:off x="5011828" y="1981104"/>
              <a:ext cx="7056437" cy="40497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Text Box 8"/>
            <p:cNvSpPr txBox="1">
              <a:spLocks noChangeArrowheads="1"/>
            </p:cNvSpPr>
            <p:nvPr/>
          </p:nvSpPr>
          <p:spPr bwMode="auto">
            <a:xfrm>
              <a:off x="8995334" y="5560407"/>
              <a:ext cx="2419252" cy="36933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GB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Negative peak  (</a:t>
              </a:r>
              <a:r>
                <a:rPr lang="en-GB" sz="18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270°)</a:t>
              </a:r>
              <a:endParaRPr lang="en-GB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Line 10"/>
            <p:cNvSpPr>
              <a:spLocks noChangeShapeType="1"/>
            </p:cNvSpPr>
            <p:nvPr/>
          </p:nvSpPr>
          <p:spPr bwMode="auto">
            <a:xfrm>
              <a:off x="5288372" y="4041221"/>
              <a:ext cx="6530699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/>
          </p:spPr>
          <p:txBody>
            <a:bodyPr/>
            <a:lstStyle/>
            <a:p>
              <a:endParaRPr lang="en-SG"/>
            </a:p>
          </p:txBody>
        </p:sp>
        <p:sp>
          <p:nvSpPr>
            <p:cNvPr id="73" name="Line 11"/>
            <p:cNvSpPr>
              <a:spLocks noChangeShapeType="1"/>
            </p:cNvSpPr>
            <p:nvPr/>
          </p:nvSpPr>
          <p:spPr bwMode="auto">
            <a:xfrm flipV="1">
              <a:off x="5295969" y="2327878"/>
              <a:ext cx="0" cy="354212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/>
          </p:spPr>
          <p:txBody>
            <a:bodyPr/>
            <a:lstStyle/>
            <a:p>
              <a:endParaRPr lang="en-SG"/>
            </a:p>
          </p:txBody>
        </p:sp>
        <p:sp>
          <p:nvSpPr>
            <p:cNvPr id="74" name="Line 12"/>
            <p:cNvSpPr>
              <a:spLocks noChangeShapeType="1"/>
            </p:cNvSpPr>
            <p:nvPr/>
          </p:nvSpPr>
          <p:spPr bwMode="auto">
            <a:xfrm>
              <a:off x="6740989" y="3978739"/>
              <a:ext cx="0" cy="139496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SG"/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9439575" y="3978739"/>
              <a:ext cx="0" cy="139496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SG"/>
            </a:p>
          </p:txBody>
        </p:sp>
        <p:sp>
          <p:nvSpPr>
            <p:cNvPr id="76" name="Rectangle 20"/>
            <p:cNvSpPr>
              <a:spLocks noChangeArrowheads="1"/>
            </p:cNvSpPr>
            <p:nvPr/>
          </p:nvSpPr>
          <p:spPr bwMode="auto">
            <a:xfrm>
              <a:off x="6423061" y="4386058"/>
              <a:ext cx="761256" cy="3676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800" b="0" dirty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cs typeface="Times New Roman" pitchFamily="18" charset="0"/>
                </a:rPr>
                <a:t>(</a:t>
              </a:r>
              <a:r>
                <a:rPr lang="en-GB" sz="1800" b="0" dirty="0">
                  <a:solidFill>
                    <a:schemeClr val="accent4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π</a:t>
              </a:r>
              <a:r>
                <a:rPr lang="en-GB" sz="1800" b="0" dirty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cs typeface="Times New Roman" pitchFamily="18" charset="0"/>
                </a:rPr>
                <a:t>/2)</a:t>
              </a:r>
            </a:p>
          </p:txBody>
        </p:sp>
        <p:sp>
          <p:nvSpPr>
            <p:cNvPr id="77" name="Rectangle 21"/>
            <p:cNvSpPr>
              <a:spLocks noChangeArrowheads="1"/>
            </p:cNvSpPr>
            <p:nvPr/>
          </p:nvSpPr>
          <p:spPr bwMode="auto">
            <a:xfrm>
              <a:off x="10616451" y="4386058"/>
              <a:ext cx="657932" cy="3676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800" b="0" dirty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cs typeface="Times New Roman" pitchFamily="18" charset="0"/>
                </a:rPr>
                <a:t>(2</a:t>
              </a:r>
              <a:r>
                <a:rPr lang="en-GB" sz="1800" b="0" dirty="0">
                  <a:solidFill>
                    <a:schemeClr val="accent4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π</a:t>
              </a:r>
              <a:r>
                <a:rPr lang="en-GB" sz="1800" b="0" dirty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78" name="Rectangle 22"/>
            <p:cNvSpPr>
              <a:spLocks noChangeArrowheads="1"/>
            </p:cNvSpPr>
            <p:nvPr/>
          </p:nvSpPr>
          <p:spPr bwMode="auto">
            <a:xfrm>
              <a:off x="9088083" y="4386058"/>
              <a:ext cx="908645" cy="3676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800" b="0" dirty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cs typeface="Times New Roman" pitchFamily="18" charset="0"/>
                </a:rPr>
                <a:t>(3</a:t>
              </a:r>
              <a:r>
                <a:rPr lang="en-GB" sz="1800" b="0" dirty="0">
                  <a:solidFill>
                    <a:schemeClr val="accent4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π</a:t>
              </a:r>
              <a:r>
                <a:rPr lang="en-GB" sz="1800" b="0" dirty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cs typeface="Times New Roman" pitchFamily="18" charset="0"/>
                </a:rPr>
                <a:t>/2)</a:t>
              </a:r>
            </a:p>
          </p:txBody>
        </p:sp>
        <p:sp>
          <p:nvSpPr>
            <p:cNvPr id="79" name="Rectangle 23"/>
            <p:cNvSpPr>
              <a:spLocks noChangeArrowheads="1"/>
            </p:cNvSpPr>
            <p:nvPr/>
          </p:nvSpPr>
          <p:spPr bwMode="auto">
            <a:xfrm>
              <a:off x="7876036" y="4386058"/>
              <a:ext cx="510543" cy="3676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800" b="0" dirty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cs typeface="Times New Roman" pitchFamily="18" charset="0"/>
                </a:rPr>
                <a:t>(</a:t>
              </a:r>
              <a:r>
                <a:rPr lang="en-GB" sz="1800" b="0" dirty="0">
                  <a:solidFill>
                    <a:schemeClr val="accent4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π</a:t>
              </a:r>
              <a:r>
                <a:rPr lang="en-GB" sz="1800" b="0" dirty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80" name="Text Box 24"/>
            <p:cNvSpPr txBox="1">
              <a:spLocks noChangeArrowheads="1"/>
            </p:cNvSpPr>
            <p:nvPr/>
          </p:nvSpPr>
          <p:spPr bwMode="auto">
            <a:xfrm>
              <a:off x="6455450" y="2188816"/>
              <a:ext cx="2188420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GB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Positive peak  (</a:t>
              </a:r>
              <a:r>
                <a:rPr lang="en-GB" sz="18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90°)</a:t>
              </a:r>
              <a:endParaRPr lang="en-GB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Text Box 25"/>
            <p:cNvSpPr txBox="1">
              <a:spLocks noChangeArrowheads="1"/>
            </p:cNvSpPr>
            <p:nvPr/>
          </p:nvSpPr>
          <p:spPr bwMode="auto">
            <a:xfrm>
              <a:off x="8524852" y="3252510"/>
              <a:ext cx="2347117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GB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Negative-going </a:t>
              </a:r>
            </a:p>
            <a:p>
              <a:pPr eaLnBrk="1" hangingPunct="1"/>
              <a:r>
                <a:rPr lang="en-GB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zero crossing </a:t>
              </a:r>
              <a:r>
                <a:rPr lang="en-GB" sz="18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at 180</a:t>
              </a:r>
              <a:r>
                <a:rPr lang="en-GB" sz="1800" b="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GB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Line 26"/>
            <p:cNvSpPr>
              <a:spLocks noChangeShapeType="1"/>
            </p:cNvSpPr>
            <p:nvPr/>
          </p:nvSpPr>
          <p:spPr bwMode="auto">
            <a:xfrm flipH="1">
              <a:off x="8110035" y="3710889"/>
              <a:ext cx="474076" cy="262131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  <a:round/>
              <a:headEnd/>
              <a:tailEnd type="stealth" w="lg" len="lg"/>
            </a:ln>
            <a:extLst/>
          </p:spPr>
          <p:txBody>
            <a:bodyPr/>
            <a:lstStyle/>
            <a:p>
              <a:endParaRPr lang="en-SG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5305086" y="2582464"/>
              <a:ext cx="2736573" cy="1431208"/>
            </a:xfrm>
            <a:custGeom>
              <a:avLst/>
              <a:gdLst>
                <a:gd name="T0" fmla="*/ 0 w 450"/>
                <a:gd name="T1" fmla="*/ 1819 h 765"/>
                <a:gd name="T2" fmla="*/ 15393 w 450"/>
                <a:gd name="T3" fmla="*/ 0 h 765"/>
                <a:gd name="T4" fmla="*/ 28848 w 450"/>
                <a:gd name="T5" fmla="*/ 1819 h 765"/>
                <a:gd name="T6" fmla="*/ 0 60000 65536"/>
                <a:gd name="T7" fmla="*/ 0 60000 65536"/>
                <a:gd name="T8" fmla="*/ 0 60000 65536"/>
                <a:gd name="T9" fmla="*/ 0 w 450"/>
                <a:gd name="T10" fmla="*/ 0 h 765"/>
                <a:gd name="T11" fmla="*/ 450 w 450"/>
                <a:gd name="T12" fmla="*/ 765 h 7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0" h="765">
                  <a:moveTo>
                    <a:pt x="0" y="765"/>
                  </a:moveTo>
                  <a:cubicBezTo>
                    <a:pt x="82" y="382"/>
                    <a:pt x="165" y="0"/>
                    <a:pt x="240" y="0"/>
                  </a:cubicBezTo>
                  <a:cubicBezTo>
                    <a:pt x="315" y="0"/>
                    <a:pt x="382" y="382"/>
                    <a:pt x="450" y="765"/>
                  </a:cubicBezTo>
                </a:path>
              </a:pathLst>
            </a:custGeom>
            <a:solidFill>
              <a:schemeClr val="bg1"/>
            </a:solidFill>
            <a:ln w="44450" cmpd="sng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SG"/>
            </a:p>
          </p:txBody>
        </p:sp>
        <p:sp>
          <p:nvSpPr>
            <p:cNvPr id="84" name="Oval 29"/>
            <p:cNvSpPr>
              <a:spLocks noChangeArrowheads="1"/>
            </p:cNvSpPr>
            <p:nvPr/>
          </p:nvSpPr>
          <p:spPr bwMode="auto">
            <a:xfrm>
              <a:off x="6703003" y="2531125"/>
              <a:ext cx="127636" cy="12195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28"/>
            <p:cNvSpPr>
              <a:spLocks/>
            </p:cNvSpPr>
            <p:nvPr/>
          </p:nvSpPr>
          <p:spPr bwMode="auto">
            <a:xfrm flipV="1">
              <a:off x="8041659" y="4026288"/>
              <a:ext cx="2698586" cy="1525127"/>
            </a:xfrm>
            <a:custGeom>
              <a:avLst/>
              <a:gdLst>
                <a:gd name="T0" fmla="*/ 0 w 450"/>
                <a:gd name="T1" fmla="*/ 2200 h 765"/>
                <a:gd name="T2" fmla="*/ 14749 w 450"/>
                <a:gd name="T3" fmla="*/ 0 h 765"/>
                <a:gd name="T4" fmla="*/ 27662 w 450"/>
                <a:gd name="T5" fmla="*/ 2200 h 765"/>
                <a:gd name="T6" fmla="*/ 0 60000 65536"/>
                <a:gd name="T7" fmla="*/ 0 60000 65536"/>
                <a:gd name="T8" fmla="*/ 0 60000 65536"/>
                <a:gd name="T9" fmla="*/ 0 w 450"/>
                <a:gd name="T10" fmla="*/ 0 h 765"/>
                <a:gd name="T11" fmla="*/ 450 w 450"/>
                <a:gd name="T12" fmla="*/ 765 h 7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0" h="765">
                  <a:moveTo>
                    <a:pt x="0" y="765"/>
                  </a:moveTo>
                  <a:cubicBezTo>
                    <a:pt x="82" y="382"/>
                    <a:pt x="165" y="0"/>
                    <a:pt x="240" y="0"/>
                  </a:cubicBezTo>
                  <a:cubicBezTo>
                    <a:pt x="315" y="0"/>
                    <a:pt x="382" y="382"/>
                    <a:pt x="450" y="765"/>
                  </a:cubicBezTo>
                </a:path>
              </a:pathLst>
            </a:custGeom>
            <a:noFill/>
            <a:ln w="44450" cmpd="sng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SG"/>
            </a:p>
          </p:txBody>
        </p:sp>
        <p:sp>
          <p:nvSpPr>
            <p:cNvPr id="86" name="Oval 30"/>
            <p:cNvSpPr>
              <a:spLocks noChangeArrowheads="1"/>
            </p:cNvSpPr>
            <p:nvPr/>
          </p:nvSpPr>
          <p:spPr bwMode="auto">
            <a:xfrm>
              <a:off x="9402609" y="5486142"/>
              <a:ext cx="127636" cy="121954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B0F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Text Box 6"/>
            <p:cNvSpPr txBox="1">
              <a:spLocks noChangeArrowheads="1"/>
            </p:cNvSpPr>
            <p:nvPr/>
          </p:nvSpPr>
          <p:spPr bwMode="auto">
            <a:xfrm>
              <a:off x="5637091" y="3415270"/>
              <a:ext cx="2408366" cy="64633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GB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Positive-going </a:t>
              </a:r>
            </a:p>
            <a:p>
              <a:pPr eaLnBrk="1" hangingPunct="1"/>
              <a:r>
                <a:rPr lang="en-GB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zero </a:t>
              </a:r>
              <a:r>
                <a:rPr lang="en-GB" sz="18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crossing at 0</a:t>
              </a:r>
              <a:r>
                <a:rPr lang="en-GB" sz="1800" b="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GB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Line 7"/>
            <p:cNvSpPr>
              <a:spLocks noChangeShapeType="1"/>
            </p:cNvSpPr>
            <p:nvPr/>
          </p:nvSpPr>
          <p:spPr bwMode="auto">
            <a:xfrm flipH="1">
              <a:off x="5385439" y="3728478"/>
              <a:ext cx="474076" cy="25231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/>
          </p:spPr>
          <p:txBody>
            <a:bodyPr/>
            <a:lstStyle/>
            <a:p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938716" y="1938823"/>
                  <a:ext cx="555334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ClrTx/>
                    <a:buSz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en-US" sz="18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89" name="Text 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38716" y="1938823"/>
                  <a:ext cx="555334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7059" b="-1864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Text Box 28"/>
            <p:cNvSpPr txBox="1">
              <a:spLocks noChangeArrowheads="1"/>
            </p:cNvSpPr>
            <p:nvPr/>
          </p:nvSpPr>
          <p:spPr bwMode="auto">
            <a:xfrm>
              <a:off x="11351378" y="4118235"/>
              <a:ext cx="430495" cy="381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None/>
              </a:pPr>
              <a:r>
                <a:rPr lang="en-GB" altLang="en-US" sz="1800" i="1" dirty="0" smtClean="0">
                  <a:latin typeface="Cambria" panose="02040503050406030204" pitchFamily="18" charset="0"/>
                  <a:sym typeface="Symbol" panose="05050102010706020507" pitchFamily="18" charset="2"/>
                </a:rPr>
                <a:t></a:t>
              </a:r>
              <a:endParaRPr lang="en-US" altLang="en-US" sz="1800" i="1" baseline="-25000" dirty="0">
                <a:latin typeface="Cambria" panose="02040503050406030204" pitchFamily="18" charset="0"/>
              </a:endParaRPr>
            </a:p>
          </p:txBody>
        </p:sp>
        <p:sp>
          <p:nvSpPr>
            <p:cNvPr id="92" name="Oval 29"/>
            <p:cNvSpPr>
              <a:spLocks noChangeArrowheads="1"/>
            </p:cNvSpPr>
            <p:nvPr/>
          </p:nvSpPr>
          <p:spPr bwMode="auto">
            <a:xfrm>
              <a:off x="5216383" y="3982566"/>
              <a:ext cx="127636" cy="121954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FF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Oval 29"/>
            <p:cNvSpPr>
              <a:spLocks noChangeArrowheads="1"/>
            </p:cNvSpPr>
            <p:nvPr/>
          </p:nvSpPr>
          <p:spPr bwMode="auto">
            <a:xfrm>
              <a:off x="7994087" y="3982568"/>
              <a:ext cx="127636" cy="121954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FF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Text Box 15"/>
            <p:cNvSpPr txBox="1">
              <a:spLocks noChangeArrowheads="1"/>
            </p:cNvSpPr>
            <p:nvPr/>
          </p:nvSpPr>
          <p:spPr bwMode="auto">
            <a:xfrm>
              <a:off x="6532821" y="4101047"/>
              <a:ext cx="534121" cy="36933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GB" sz="1800" b="0" dirty="0" smtClean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90</a:t>
              </a:r>
              <a:r>
                <a:rPr lang="en-GB" sz="1800" b="0" dirty="0" smtClean="0">
                  <a:solidFill>
                    <a:srgbClr val="236F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°</a:t>
              </a:r>
              <a:endParaRPr lang="en-GB" sz="18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Text Box 17"/>
            <p:cNvSpPr txBox="1">
              <a:spLocks noChangeArrowheads="1"/>
            </p:cNvSpPr>
            <p:nvPr/>
          </p:nvSpPr>
          <p:spPr bwMode="auto">
            <a:xfrm>
              <a:off x="5259148" y="4101047"/>
              <a:ext cx="419375" cy="36911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GB" sz="1800" b="0" dirty="0" smtClean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GB" sz="1800" b="0" dirty="0">
                  <a:solidFill>
                    <a:srgbClr val="236F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°</a:t>
              </a:r>
            </a:p>
          </p:txBody>
        </p:sp>
        <p:sp>
          <p:nvSpPr>
            <p:cNvPr id="113" name="Text Box 18"/>
            <p:cNvSpPr txBox="1">
              <a:spLocks noChangeArrowheads="1"/>
            </p:cNvSpPr>
            <p:nvPr/>
          </p:nvSpPr>
          <p:spPr bwMode="auto">
            <a:xfrm>
              <a:off x="10621725" y="4101047"/>
              <a:ext cx="662361" cy="36933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GB" sz="1800" b="0" dirty="0" smtClean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360</a:t>
              </a:r>
              <a:r>
                <a:rPr lang="en-GB" sz="1800" b="0" dirty="0" smtClean="0">
                  <a:solidFill>
                    <a:srgbClr val="236F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°</a:t>
              </a:r>
              <a:endParaRPr lang="en-GB" sz="18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Text Box 19"/>
            <p:cNvSpPr txBox="1">
              <a:spLocks noChangeArrowheads="1"/>
            </p:cNvSpPr>
            <p:nvPr/>
          </p:nvSpPr>
          <p:spPr bwMode="auto">
            <a:xfrm>
              <a:off x="9201017" y="4101047"/>
              <a:ext cx="662361" cy="36933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GB" sz="1800" b="0" dirty="0" smtClean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270</a:t>
              </a:r>
              <a:r>
                <a:rPr lang="en-GB" sz="1800" b="0" dirty="0" smtClean="0">
                  <a:solidFill>
                    <a:srgbClr val="236F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°</a:t>
              </a:r>
              <a:endParaRPr lang="en-GB" sz="18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Text Box 16"/>
            <p:cNvSpPr txBox="1">
              <a:spLocks noChangeArrowheads="1"/>
            </p:cNvSpPr>
            <p:nvPr/>
          </p:nvSpPr>
          <p:spPr bwMode="auto">
            <a:xfrm>
              <a:off x="7778790" y="4101047"/>
              <a:ext cx="662361" cy="36933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GB" sz="1800" b="0" dirty="0" smtClean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180</a:t>
              </a:r>
              <a:r>
                <a:rPr lang="en-GB" sz="1800" b="0" dirty="0" smtClean="0">
                  <a:solidFill>
                    <a:srgbClr val="236F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°</a:t>
              </a:r>
              <a:endParaRPr lang="en-GB" sz="18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0740245" y="3978739"/>
              <a:ext cx="0" cy="139496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SG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9889"/>
                <a:ext cx="10157680" cy="646331"/>
              </a:xfrm>
            </p:spPr>
            <p:txBody>
              <a:bodyPr>
                <a:spAutoFit/>
              </a:bodyPr>
              <a:lstStyle/>
              <a:p>
                <a:r>
                  <a:rPr lang="en-SG" dirty="0">
                    <a:solidFill>
                      <a:schemeClr val="accent2"/>
                    </a:solidFill>
                  </a:rPr>
                  <a:t>Phase </a:t>
                </a:r>
                <a14:m>
                  <m:oMath xmlns:m="http://schemas.openxmlformats.org/officeDocument/2006/math">
                    <m:r>
                      <a:rPr lang="en-SG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𝜙</m:t>
                    </m:r>
                  </m:oMath>
                </a14:m>
                <a:r>
                  <a:rPr lang="en-SG" dirty="0">
                    <a:solidFill>
                      <a:schemeClr val="accent2"/>
                    </a:solidFill>
                  </a:rPr>
                  <a:t> of a </a:t>
                </a:r>
                <a:r>
                  <a:rPr lang="en-SG" dirty="0" smtClean="0">
                    <a:solidFill>
                      <a:schemeClr val="accent2"/>
                    </a:solidFill>
                  </a:rPr>
                  <a:t>Sine </a:t>
                </a:r>
                <a:r>
                  <a:rPr lang="en-SG" dirty="0">
                    <a:solidFill>
                      <a:schemeClr val="accent2"/>
                    </a:solidFill>
                  </a:rPr>
                  <a:t>Wave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9889"/>
                <a:ext cx="10157680" cy="646331"/>
              </a:xfrm>
              <a:blipFill>
                <a:blip r:embed="rId4"/>
                <a:stretch>
                  <a:fillRect l="-1200" t="-13208" b="-358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1088622" y="893205"/>
                <a:ext cx="9793872" cy="4616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The general equation of a sine wave with a phase angle of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is</a:t>
                </a:r>
                <a:endParaRPr lang="en-GB" sz="24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622" y="893205"/>
                <a:ext cx="9793872" cy="461665"/>
              </a:xfrm>
              <a:prstGeom prst="rect">
                <a:avLst/>
              </a:prstGeom>
              <a:blipFill>
                <a:blip r:embed="rId5"/>
                <a:stretch>
                  <a:fillRect l="-498" t="-10667" b="-30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780884" y="1385765"/>
                <a:ext cx="3416458" cy="494559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±</m:t>
                              </m:r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884" y="1385765"/>
                <a:ext cx="3416458" cy="494559"/>
              </a:xfrm>
              <a:prstGeom prst="rect">
                <a:avLst/>
              </a:prstGeom>
              <a:blipFill>
                <a:blip r:embed="rId6"/>
                <a:stretch>
                  <a:fillRect b="-6977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20</a:t>
            </a:fld>
            <a:endParaRPr lang="en-US" dirty="0"/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1088622" y="1969947"/>
            <a:ext cx="9241627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Phase is an angular measurement specifying the position of a sine wave relative to a reference.</a:t>
            </a:r>
            <a:endParaRPr lang="en-GB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ontent Placeholder 2"/>
              <p:cNvSpPr txBox="1">
                <a:spLocks/>
              </p:cNvSpPr>
              <p:nvPr/>
            </p:nvSpPr>
            <p:spPr>
              <a:xfrm>
                <a:off x="1088622" y="2800944"/>
                <a:ext cx="4108719" cy="1730795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SG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0</a:t>
                </a:r>
                <a:r>
                  <a:rPr lang="en-SG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° is taken as the reference point</a:t>
                </a:r>
                <a:r>
                  <a:rPr lang="en-SG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r>
                  <a:rPr lang="en-SG" sz="2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I</a:t>
                </a:r>
                <a:r>
                  <a:rPr lang="en-SG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f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=0°</m:t>
                    </m:r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SG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m:rPr>
                        <m:sty m:val="p"/>
                      </m:rPr>
                      <a:rPr lang="en-SG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SG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,</a:t>
                </a:r>
                <a:br>
                  <a:rPr lang="en-GB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</a:br>
                <a:r>
                  <a:rPr lang="en-GB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a sine wave.</a:t>
                </a:r>
                <a:endParaRPr lang="en-GB" sz="24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622" y="2800944"/>
                <a:ext cx="4108719" cy="1730795"/>
              </a:xfrm>
              <a:prstGeom prst="rect">
                <a:avLst/>
              </a:prstGeom>
              <a:blipFill>
                <a:blip r:embed="rId7"/>
                <a:stretch>
                  <a:fillRect l="-1187" t="-2817" r="-1632" b="-70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5264543" y="4491201"/>
            <a:ext cx="4016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Cambria" panose="02040503050406030204" pitchFamily="18" charset="0"/>
              </a:rPr>
              <a:t>0</a:t>
            </a:r>
            <a:endParaRPr lang="en-US" altLang="en-US" sz="1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14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529427"/>
                <a:ext cx="10157680" cy="646331"/>
              </a:xfrm>
            </p:spPr>
            <p:txBody>
              <a:bodyPr>
                <a:spAutoFit/>
              </a:bodyPr>
              <a:lstStyle/>
              <a:p>
                <a:r>
                  <a:rPr lang="en-SG" dirty="0">
                    <a:solidFill>
                      <a:schemeClr val="accent2"/>
                    </a:solidFill>
                  </a:rPr>
                  <a:t>Phase </a:t>
                </a:r>
                <a14:m>
                  <m:oMath xmlns:m="http://schemas.openxmlformats.org/officeDocument/2006/math">
                    <m:r>
                      <a:rPr lang="en-SG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𝜙</m:t>
                    </m:r>
                  </m:oMath>
                </a14:m>
                <a:r>
                  <a:rPr lang="en-SG" dirty="0">
                    <a:solidFill>
                      <a:schemeClr val="accent2"/>
                    </a:solidFill>
                  </a:rPr>
                  <a:t> of a </a:t>
                </a:r>
                <a:r>
                  <a:rPr lang="en-SG" dirty="0" smtClean="0">
                    <a:solidFill>
                      <a:schemeClr val="accent2"/>
                    </a:solidFill>
                  </a:rPr>
                  <a:t>Sine </a:t>
                </a:r>
                <a:r>
                  <a:rPr lang="en-SG" dirty="0">
                    <a:solidFill>
                      <a:schemeClr val="accent2"/>
                    </a:solidFill>
                  </a:rPr>
                  <a:t>Wave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529427"/>
                <a:ext cx="10157680" cy="646331"/>
              </a:xfrm>
              <a:blipFill>
                <a:blip r:embed="rId3"/>
                <a:stretch>
                  <a:fillRect l="-1200" t="-14151" b="-358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/>
              <p:cNvSpPr txBox="1">
                <a:spLocks/>
              </p:cNvSpPr>
              <p:nvPr/>
            </p:nvSpPr>
            <p:spPr>
              <a:xfrm>
                <a:off x="1088622" y="1231367"/>
                <a:ext cx="9793872" cy="4616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The general equation of a sine wave with a phase angle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is</a:t>
                </a:r>
                <a:endParaRPr lang="en-GB" sz="24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622" y="1231367"/>
                <a:ext cx="9793872" cy="461665"/>
              </a:xfrm>
              <a:prstGeom prst="rect">
                <a:avLst/>
              </a:prstGeom>
              <a:blipFill>
                <a:blip r:embed="rId4"/>
                <a:stretch>
                  <a:fillRect l="-498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ontent Placeholder 2"/>
              <p:cNvSpPr txBox="1">
                <a:spLocks/>
              </p:cNvSpPr>
              <p:nvPr/>
            </p:nvSpPr>
            <p:spPr>
              <a:xfrm>
                <a:off x="1455335" y="2485536"/>
                <a:ext cx="4207410" cy="317522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sym typeface="Symbol" panose="05050102010706020507" pitchFamily="18" charset="2"/>
                  </a:rPr>
                  <a:t>If voltage rises above zero level earlier than the reference, then the phase is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𝜙</m:t>
                    </m:r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r>
                  <a:rPr lang="en-GB" sz="2400" dirty="0">
                    <a:solidFill>
                      <a:schemeClr val="tx1"/>
                    </a:solidFill>
                    <a:latin typeface="Cambria" panose="02040503050406030204" pitchFamily="18" charset="0"/>
                    <a:sym typeface="Symbol" panose="05050102010706020507" pitchFamily="18" charset="2"/>
                  </a:rPr>
                  <a:t>If voltage rises above zero level </a:t>
                </a:r>
                <a:r>
                  <a:rPr lang="en-GB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sym typeface="Symbol" panose="05050102010706020507" pitchFamily="18" charset="2"/>
                  </a:rPr>
                  <a:t>later </a:t>
                </a:r>
                <a:r>
                  <a:rPr lang="en-GB" sz="2400" dirty="0">
                    <a:solidFill>
                      <a:schemeClr val="tx1"/>
                    </a:solidFill>
                    <a:latin typeface="Cambria" panose="02040503050406030204" pitchFamily="18" charset="0"/>
                    <a:sym typeface="Symbol" panose="05050102010706020507" pitchFamily="18" charset="2"/>
                  </a:rPr>
                  <a:t>than the reference, </a:t>
                </a:r>
                <a:r>
                  <a:rPr lang="en-GB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sym typeface="Symbol" panose="05050102010706020507" pitchFamily="18" charset="2"/>
                  </a:rPr>
                  <a:t>then the phase is −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𝜙</m:t>
                    </m:r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</m:oMath>
                </a14:m>
                <a:endParaRPr lang="en-GB" sz="24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335" y="2485536"/>
                <a:ext cx="4207410" cy="3175228"/>
              </a:xfrm>
              <a:prstGeom prst="rect">
                <a:avLst/>
              </a:prstGeom>
              <a:blipFill>
                <a:blip r:embed="rId5"/>
                <a:stretch>
                  <a:fillRect l="-1159" t="-1536" r="-725" b="-32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780883" y="1780360"/>
                <a:ext cx="4014739" cy="561564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±</m:t>
                              </m:r>
                              <m:r>
                                <a:rPr lang="en-SG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883" y="1780360"/>
                <a:ext cx="4014739" cy="5615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4"/>
              <p:cNvSpPr>
                <a:spLocks noChangeArrowheads="1"/>
              </p:cNvSpPr>
              <p:nvPr/>
            </p:nvSpPr>
            <p:spPr bwMode="auto">
              <a:xfrm>
                <a:off x="8190706" y="2417844"/>
                <a:ext cx="2795588" cy="42742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  <m:r>
                        <a:rPr lang="en-SG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3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90706" y="2417844"/>
                <a:ext cx="2795588" cy="427425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Line 5"/>
          <p:cNvSpPr>
            <a:spLocks noChangeShapeType="1"/>
          </p:cNvSpPr>
          <p:nvPr/>
        </p:nvSpPr>
        <p:spPr bwMode="auto">
          <a:xfrm>
            <a:off x="8622655" y="3026649"/>
            <a:ext cx="0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37" name="Group 6"/>
          <p:cNvGrpSpPr>
            <a:grpSpLocks/>
          </p:cNvGrpSpPr>
          <p:nvPr/>
        </p:nvGrpSpPr>
        <p:grpSpPr bwMode="auto">
          <a:xfrm>
            <a:off x="6249332" y="2210674"/>
            <a:ext cx="4071207" cy="1785937"/>
            <a:chOff x="763" y="800"/>
            <a:chExt cx="1680" cy="1707"/>
          </a:xfrm>
        </p:grpSpPr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763" y="800"/>
              <a:ext cx="844" cy="838"/>
            </a:xfrm>
            <a:custGeom>
              <a:avLst/>
              <a:gdLst>
                <a:gd name="T0" fmla="*/ 0 w 450"/>
                <a:gd name="T1" fmla="*/ 1006 h 765"/>
                <a:gd name="T2" fmla="*/ 1447 w 450"/>
                <a:gd name="T3" fmla="*/ 0 h 765"/>
                <a:gd name="T4" fmla="*/ 2714 w 450"/>
                <a:gd name="T5" fmla="*/ 1006 h 765"/>
                <a:gd name="T6" fmla="*/ 0 60000 65536"/>
                <a:gd name="T7" fmla="*/ 0 60000 65536"/>
                <a:gd name="T8" fmla="*/ 0 60000 65536"/>
                <a:gd name="T9" fmla="*/ 0 w 450"/>
                <a:gd name="T10" fmla="*/ 0 h 765"/>
                <a:gd name="T11" fmla="*/ 450 w 450"/>
                <a:gd name="T12" fmla="*/ 765 h 7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0" h="765">
                  <a:moveTo>
                    <a:pt x="0" y="765"/>
                  </a:moveTo>
                  <a:cubicBezTo>
                    <a:pt x="82" y="382"/>
                    <a:pt x="165" y="0"/>
                    <a:pt x="240" y="0"/>
                  </a:cubicBezTo>
                  <a:cubicBezTo>
                    <a:pt x="315" y="0"/>
                    <a:pt x="382" y="382"/>
                    <a:pt x="450" y="765"/>
                  </a:cubicBezTo>
                </a:path>
              </a:pathLst>
            </a:custGeom>
            <a:noFill/>
            <a:ln w="57150" cmpd="sng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8" name="Freeform 8"/>
            <p:cNvSpPr>
              <a:spLocks/>
            </p:cNvSpPr>
            <p:nvPr/>
          </p:nvSpPr>
          <p:spPr bwMode="auto">
            <a:xfrm flipV="1">
              <a:off x="1599" y="1614"/>
              <a:ext cx="844" cy="893"/>
            </a:xfrm>
            <a:custGeom>
              <a:avLst/>
              <a:gdLst>
                <a:gd name="T0" fmla="*/ 0 w 450"/>
                <a:gd name="T1" fmla="*/ 1216 h 765"/>
                <a:gd name="T2" fmla="*/ 1390 w 450"/>
                <a:gd name="T3" fmla="*/ 0 h 765"/>
                <a:gd name="T4" fmla="*/ 2605 w 450"/>
                <a:gd name="T5" fmla="*/ 1216 h 765"/>
                <a:gd name="T6" fmla="*/ 0 60000 65536"/>
                <a:gd name="T7" fmla="*/ 0 60000 65536"/>
                <a:gd name="T8" fmla="*/ 0 60000 65536"/>
                <a:gd name="T9" fmla="*/ 0 w 450"/>
                <a:gd name="T10" fmla="*/ 0 h 765"/>
                <a:gd name="T11" fmla="*/ 450 w 450"/>
                <a:gd name="T12" fmla="*/ 765 h 7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0" h="765">
                  <a:moveTo>
                    <a:pt x="0" y="765"/>
                  </a:moveTo>
                  <a:cubicBezTo>
                    <a:pt x="82" y="382"/>
                    <a:pt x="165" y="0"/>
                    <a:pt x="240" y="0"/>
                  </a:cubicBezTo>
                  <a:cubicBezTo>
                    <a:pt x="315" y="0"/>
                    <a:pt x="382" y="382"/>
                    <a:pt x="450" y="765"/>
                  </a:cubicBezTo>
                </a:path>
              </a:pathLst>
            </a:custGeom>
            <a:noFill/>
            <a:ln w="57150" cmpd="sng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8" name="Line 9"/>
          <p:cNvSpPr>
            <a:spLocks noChangeShapeType="1"/>
          </p:cNvSpPr>
          <p:nvPr/>
        </p:nvSpPr>
        <p:spPr bwMode="auto">
          <a:xfrm flipV="1">
            <a:off x="5908972" y="3090149"/>
            <a:ext cx="564909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7393276" y="3113008"/>
            <a:ext cx="5373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000" b="0" dirty="0" smtClean="0">
                <a:latin typeface="Times New Roman" pitchFamily="18" charset="0"/>
              </a:rPr>
              <a:t>90</a:t>
            </a:r>
            <a:r>
              <a:rPr lang="en-GB" sz="2000" b="0" dirty="0" smtClean="0">
                <a:latin typeface="Cambria" panose="02040503050406030204" pitchFamily="18" charset="0"/>
              </a:rPr>
              <a:t>°</a:t>
            </a:r>
            <a:endParaRPr lang="en-GB" sz="2000" b="0" dirty="0">
              <a:latin typeface="Times New Roman" pitchFamily="18" charset="0"/>
            </a:endParaRP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8374677" y="3113008"/>
            <a:ext cx="6655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000" b="0" dirty="0" smtClean="0">
                <a:latin typeface="Times New Roman" pitchFamily="18" charset="0"/>
              </a:rPr>
              <a:t>180</a:t>
            </a:r>
            <a:r>
              <a:rPr lang="en-GB" sz="2000" b="0" dirty="0" smtClean="0">
                <a:latin typeface="Cambria" panose="02040503050406030204" pitchFamily="18" charset="0"/>
              </a:rPr>
              <a:t>°</a:t>
            </a:r>
            <a:endParaRPr lang="en-GB" sz="2000" b="0" dirty="0">
              <a:latin typeface="Times New Roman" pitchFamily="18" charset="0"/>
            </a:endParaRP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6537621" y="3113008"/>
            <a:ext cx="409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000" b="0" dirty="0" smtClean="0">
                <a:latin typeface="Times New Roman" pitchFamily="18" charset="0"/>
              </a:rPr>
              <a:t>0</a:t>
            </a:r>
            <a:r>
              <a:rPr lang="en-GB" sz="2000" b="0" dirty="0" smtClean="0">
                <a:latin typeface="Cambria" panose="02040503050406030204" pitchFamily="18" charset="0"/>
              </a:rPr>
              <a:t>°</a:t>
            </a:r>
            <a:endParaRPr lang="en-GB" sz="2000" b="0" dirty="0">
              <a:latin typeface="Times New Roman" pitchFamily="18" charset="0"/>
            </a:endParaRPr>
          </a:p>
        </p:txBody>
      </p: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10415249" y="3113008"/>
            <a:ext cx="6835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000" b="0" dirty="0" smtClean="0">
                <a:latin typeface="Times New Roman" pitchFamily="18" charset="0"/>
              </a:rPr>
              <a:t>360</a:t>
            </a:r>
            <a:r>
              <a:rPr lang="en-GB" sz="2000" b="0" dirty="0" smtClean="0">
                <a:latin typeface="Cambria" panose="02040503050406030204" pitchFamily="18" charset="0"/>
              </a:rPr>
              <a:t>°</a:t>
            </a:r>
            <a:endParaRPr lang="en-GB" sz="2000" b="0" dirty="0">
              <a:latin typeface="Times New Roman" pitchFamily="18" charset="0"/>
            </a:endParaRPr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9342734" y="3114626"/>
            <a:ext cx="758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000" b="0" dirty="0" smtClean="0">
                <a:latin typeface="Times New Roman" pitchFamily="18" charset="0"/>
              </a:rPr>
              <a:t>270</a:t>
            </a:r>
            <a:r>
              <a:rPr lang="en-GB" sz="2000" b="0" dirty="0" smtClean="0">
                <a:latin typeface="Cambria" panose="02040503050406030204" pitchFamily="18" charset="0"/>
              </a:rPr>
              <a:t>°</a:t>
            </a:r>
            <a:endParaRPr lang="en-GB" sz="2000" b="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17"/>
              <p:cNvSpPr txBox="1">
                <a:spLocks noChangeArrowheads="1"/>
              </p:cNvSpPr>
              <p:nvPr/>
            </p:nvSpPr>
            <p:spPr bwMode="auto">
              <a:xfrm>
                <a:off x="11207082" y="3170989"/>
                <a:ext cx="406400" cy="461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𝜃</m:t>
                      </m:r>
                    </m:oMath>
                  </m:oMathPara>
                </a14:m>
                <a:endParaRPr lang="en-GB" sz="2400" b="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7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07082" y="3170989"/>
                <a:ext cx="406400" cy="4619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Line 18"/>
          <p:cNvSpPr>
            <a:spLocks noChangeShapeType="1"/>
          </p:cNvSpPr>
          <p:nvPr/>
        </p:nvSpPr>
        <p:spPr bwMode="auto">
          <a:xfrm>
            <a:off x="6213772" y="3256836"/>
            <a:ext cx="0" cy="420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9" name="Line 19"/>
          <p:cNvSpPr>
            <a:spLocks noChangeShapeType="1"/>
          </p:cNvSpPr>
          <p:nvPr/>
        </p:nvSpPr>
        <p:spPr bwMode="auto">
          <a:xfrm>
            <a:off x="5959772" y="3552111"/>
            <a:ext cx="24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0" name="Line 20"/>
          <p:cNvSpPr>
            <a:spLocks noChangeShapeType="1"/>
          </p:cNvSpPr>
          <p:nvPr/>
        </p:nvSpPr>
        <p:spPr bwMode="auto">
          <a:xfrm rot="10800000">
            <a:off x="6578897" y="3552111"/>
            <a:ext cx="24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21"/>
              <p:cNvSpPr>
                <a:spLocks noChangeArrowheads="1"/>
              </p:cNvSpPr>
              <p:nvPr/>
            </p:nvSpPr>
            <p:spPr bwMode="auto">
              <a:xfrm>
                <a:off x="6155034" y="3283824"/>
                <a:ext cx="477838" cy="461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𝜙</m:t>
                      </m:r>
                    </m:oMath>
                  </m:oMathPara>
                </a14:m>
                <a:endParaRPr lang="en-GB" sz="2400" b="0" dirty="0">
                  <a:solidFill>
                    <a:srgbClr val="0070C0"/>
                  </a:solidFill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1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5034" y="3283824"/>
                <a:ext cx="477838" cy="461962"/>
              </a:xfrm>
              <a:prstGeom prst="rect">
                <a:avLst/>
              </a:prstGeom>
              <a:blipFill>
                <a:blip r:embed="rId9"/>
                <a:stretch>
                  <a:fillRect l="-2564" b="-18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Line 23"/>
          <p:cNvSpPr>
            <a:spLocks noChangeShapeType="1"/>
          </p:cNvSpPr>
          <p:nvPr/>
        </p:nvSpPr>
        <p:spPr bwMode="auto">
          <a:xfrm>
            <a:off x="6577309" y="1953499"/>
            <a:ext cx="0" cy="201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5" name="Line 25"/>
          <p:cNvSpPr>
            <a:spLocks noChangeShapeType="1"/>
          </p:cNvSpPr>
          <p:nvPr/>
        </p:nvSpPr>
        <p:spPr bwMode="auto">
          <a:xfrm>
            <a:off x="6588422" y="2180511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6" name="Rectangle 26"/>
          <p:cNvSpPr>
            <a:spLocks noChangeArrowheads="1"/>
          </p:cNvSpPr>
          <p:nvPr/>
        </p:nvSpPr>
        <p:spPr bwMode="auto">
          <a:xfrm>
            <a:off x="5872459" y="1772524"/>
            <a:ext cx="642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GB" sz="2000" b="0" i="1" dirty="0" err="1">
                <a:latin typeface="Verdana" pitchFamily="34" charset="0"/>
              </a:rPr>
              <a:t>V</a:t>
            </a:r>
            <a:r>
              <a:rPr lang="en-GB" sz="2000" b="0" baseline="-25000" dirty="0" err="1">
                <a:latin typeface="Verdana" pitchFamily="34" charset="0"/>
              </a:rPr>
              <a:t>p</a:t>
            </a:r>
            <a:endParaRPr lang="en-GB" sz="2000" b="0" dirty="0">
              <a:latin typeface="Verdana" pitchFamily="34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28"/>
              <p:cNvSpPr>
                <a:spLocks noChangeArrowheads="1"/>
              </p:cNvSpPr>
              <p:nvPr/>
            </p:nvSpPr>
            <p:spPr bwMode="auto">
              <a:xfrm>
                <a:off x="8764090" y="4600247"/>
                <a:ext cx="2709862" cy="42742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−</m:t>
                              </m:r>
                              <m:r>
                                <a:rPr lang="en-SG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  <m:r>
                        <a:rPr lang="en-SG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60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64090" y="4600247"/>
                <a:ext cx="2709862" cy="427425"/>
              </a:xfrm>
              <a:prstGeom prst="rect">
                <a:avLst/>
              </a:prstGeom>
              <a:blipFill>
                <a:blip r:embed="rId10"/>
                <a:stretch>
                  <a:fillRect b="-7143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Freeform 31"/>
          <p:cNvSpPr>
            <a:spLocks/>
          </p:cNvSpPr>
          <p:nvPr/>
        </p:nvSpPr>
        <p:spPr bwMode="auto">
          <a:xfrm>
            <a:off x="6903064" y="4525588"/>
            <a:ext cx="2044800" cy="876752"/>
          </a:xfrm>
          <a:custGeom>
            <a:avLst/>
            <a:gdLst>
              <a:gd name="T0" fmla="*/ 0 w 450"/>
              <a:gd name="T1" fmla="*/ 1006 h 765"/>
              <a:gd name="T2" fmla="*/ 1447 w 450"/>
              <a:gd name="T3" fmla="*/ 0 h 765"/>
              <a:gd name="T4" fmla="*/ 2714 w 450"/>
              <a:gd name="T5" fmla="*/ 1006 h 765"/>
              <a:gd name="T6" fmla="*/ 0 60000 65536"/>
              <a:gd name="T7" fmla="*/ 0 60000 65536"/>
              <a:gd name="T8" fmla="*/ 0 60000 65536"/>
              <a:gd name="T9" fmla="*/ 0 w 450"/>
              <a:gd name="T10" fmla="*/ 0 h 765"/>
              <a:gd name="T11" fmla="*/ 450 w 450"/>
              <a:gd name="T12" fmla="*/ 765 h 7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0" h="765">
                <a:moveTo>
                  <a:pt x="0" y="765"/>
                </a:moveTo>
                <a:cubicBezTo>
                  <a:pt x="82" y="382"/>
                  <a:pt x="165" y="0"/>
                  <a:pt x="240" y="0"/>
                </a:cubicBezTo>
                <a:cubicBezTo>
                  <a:pt x="315" y="0"/>
                  <a:pt x="382" y="382"/>
                  <a:pt x="450" y="765"/>
                </a:cubicBezTo>
              </a:path>
            </a:pathLst>
          </a:cu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1" name="Freeform 32"/>
          <p:cNvSpPr>
            <a:spLocks/>
          </p:cNvSpPr>
          <p:nvPr/>
        </p:nvSpPr>
        <p:spPr bwMode="auto">
          <a:xfrm flipV="1">
            <a:off x="8931538" y="5377230"/>
            <a:ext cx="2044800" cy="934296"/>
          </a:xfrm>
          <a:custGeom>
            <a:avLst/>
            <a:gdLst>
              <a:gd name="T0" fmla="*/ 0 w 450"/>
              <a:gd name="T1" fmla="*/ 1216 h 765"/>
              <a:gd name="T2" fmla="*/ 1390 w 450"/>
              <a:gd name="T3" fmla="*/ 0 h 765"/>
              <a:gd name="T4" fmla="*/ 2605 w 450"/>
              <a:gd name="T5" fmla="*/ 1216 h 765"/>
              <a:gd name="T6" fmla="*/ 0 60000 65536"/>
              <a:gd name="T7" fmla="*/ 0 60000 65536"/>
              <a:gd name="T8" fmla="*/ 0 60000 65536"/>
              <a:gd name="T9" fmla="*/ 0 w 450"/>
              <a:gd name="T10" fmla="*/ 0 h 765"/>
              <a:gd name="T11" fmla="*/ 450 w 450"/>
              <a:gd name="T12" fmla="*/ 765 h 7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0" h="765">
                <a:moveTo>
                  <a:pt x="0" y="765"/>
                </a:moveTo>
                <a:cubicBezTo>
                  <a:pt x="82" y="382"/>
                  <a:pt x="165" y="0"/>
                  <a:pt x="240" y="0"/>
                </a:cubicBezTo>
                <a:cubicBezTo>
                  <a:pt x="315" y="0"/>
                  <a:pt x="382" y="382"/>
                  <a:pt x="450" y="765"/>
                </a:cubicBezTo>
              </a:path>
            </a:pathLst>
          </a:custGeom>
          <a:noFill/>
          <a:ln w="57150" cmpd="sng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90" name="Line 33"/>
          <p:cNvSpPr>
            <a:spLocks noChangeShapeType="1"/>
          </p:cNvSpPr>
          <p:nvPr/>
        </p:nvSpPr>
        <p:spPr bwMode="auto">
          <a:xfrm flipV="1">
            <a:off x="6474121" y="5390775"/>
            <a:ext cx="509399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95" name="Text Box 36"/>
          <p:cNvSpPr txBox="1">
            <a:spLocks noChangeArrowheads="1"/>
          </p:cNvSpPr>
          <p:nvPr/>
        </p:nvSpPr>
        <p:spPr bwMode="auto">
          <a:xfrm>
            <a:off x="7393276" y="5408079"/>
            <a:ext cx="5373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000" b="0" dirty="0" smtClean="0">
                <a:latin typeface="Times New Roman" pitchFamily="18" charset="0"/>
              </a:rPr>
              <a:t>90</a:t>
            </a:r>
            <a:r>
              <a:rPr lang="en-GB" sz="2000" b="0" dirty="0" smtClean="0">
                <a:latin typeface="Cambria" panose="02040503050406030204" pitchFamily="18" charset="0"/>
              </a:rPr>
              <a:t>°</a:t>
            </a:r>
            <a:endParaRPr lang="en-GB" sz="2000" b="0" dirty="0">
              <a:latin typeface="Times New Roman" pitchFamily="18" charset="0"/>
            </a:endParaRPr>
          </a:p>
        </p:txBody>
      </p:sp>
      <p:sp>
        <p:nvSpPr>
          <p:cNvPr id="96" name="Text Box 37"/>
          <p:cNvSpPr txBox="1">
            <a:spLocks noChangeArrowheads="1"/>
          </p:cNvSpPr>
          <p:nvPr/>
        </p:nvSpPr>
        <p:spPr bwMode="auto">
          <a:xfrm>
            <a:off x="8374677" y="5408079"/>
            <a:ext cx="6655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000" b="0" dirty="0" smtClean="0">
                <a:latin typeface="Times New Roman" pitchFamily="18" charset="0"/>
              </a:rPr>
              <a:t>180</a:t>
            </a:r>
            <a:r>
              <a:rPr lang="en-GB" sz="2000" b="0" dirty="0" smtClean="0">
                <a:latin typeface="Cambria" panose="02040503050406030204" pitchFamily="18" charset="0"/>
              </a:rPr>
              <a:t>°</a:t>
            </a:r>
            <a:endParaRPr lang="en-GB" sz="2000" b="0" dirty="0">
              <a:latin typeface="Times New Roman" pitchFamily="18" charset="0"/>
            </a:endParaRPr>
          </a:p>
        </p:txBody>
      </p:sp>
      <p:sp>
        <p:nvSpPr>
          <p:cNvPr id="97" name="Text Box 38"/>
          <p:cNvSpPr txBox="1">
            <a:spLocks noChangeArrowheads="1"/>
          </p:cNvSpPr>
          <p:nvPr/>
        </p:nvSpPr>
        <p:spPr bwMode="auto">
          <a:xfrm>
            <a:off x="6496981" y="5408079"/>
            <a:ext cx="409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000" b="0" dirty="0" smtClean="0">
                <a:latin typeface="Times New Roman" pitchFamily="18" charset="0"/>
              </a:rPr>
              <a:t>0</a:t>
            </a:r>
            <a:r>
              <a:rPr lang="en-GB" sz="2000" b="0" dirty="0" smtClean="0">
                <a:latin typeface="Cambria" panose="02040503050406030204" pitchFamily="18" charset="0"/>
              </a:rPr>
              <a:t>°</a:t>
            </a:r>
            <a:endParaRPr lang="en-GB" sz="2000" b="0" dirty="0">
              <a:latin typeface="Times New Roman" pitchFamily="18" charset="0"/>
            </a:endParaRPr>
          </a:p>
        </p:txBody>
      </p:sp>
      <p:sp>
        <p:nvSpPr>
          <p:cNvPr id="98" name="Text Box 39"/>
          <p:cNvSpPr txBox="1">
            <a:spLocks noChangeArrowheads="1"/>
          </p:cNvSpPr>
          <p:nvPr/>
        </p:nvSpPr>
        <p:spPr bwMode="auto">
          <a:xfrm>
            <a:off x="10410486" y="5408079"/>
            <a:ext cx="6930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000" b="0" dirty="0" smtClean="0">
                <a:latin typeface="Times New Roman" pitchFamily="18" charset="0"/>
              </a:rPr>
              <a:t>360</a:t>
            </a:r>
            <a:r>
              <a:rPr lang="en-GB" sz="2000" b="0" dirty="0" smtClean="0">
                <a:latin typeface="Cambria" panose="02040503050406030204" pitchFamily="18" charset="0"/>
              </a:rPr>
              <a:t>°</a:t>
            </a:r>
            <a:endParaRPr lang="en-GB" sz="2000" b="0" dirty="0">
              <a:latin typeface="Times New Roman" pitchFamily="18" charset="0"/>
            </a:endParaRPr>
          </a:p>
        </p:txBody>
      </p:sp>
      <p:sp>
        <p:nvSpPr>
          <p:cNvPr id="99" name="Text Box 40"/>
          <p:cNvSpPr txBox="1">
            <a:spLocks noChangeArrowheads="1"/>
          </p:cNvSpPr>
          <p:nvPr/>
        </p:nvSpPr>
        <p:spPr bwMode="auto">
          <a:xfrm>
            <a:off x="9337971" y="5409697"/>
            <a:ext cx="768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2000" b="0" dirty="0" smtClean="0">
                <a:latin typeface="Times New Roman" pitchFamily="18" charset="0"/>
              </a:rPr>
              <a:t>270</a:t>
            </a:r>
            <a:r>
              <a:rPr lang="en-GB" sz="2000" b="0" dirty="0" smtClean="0">
                <a:latin typeface="Cambria" panose="02040503050406030204" pitchFamily="18" charset="0"/>
              </a:rPr>
              <a:t>°</a:t>
            </a:r>
            <a:endParaRPr lang="en-GB" sz="2000" b="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 Box 41"/>
              <p:cNvSpPr txBox="1">
                <a:spLocks noChangeArrowheads="1"/>
              </p:cNvSpPr>
              <p:nvPr/>
            </p:nvSpPr>
            <p:spPr bwMode="auto">
              <a:xfrm>
                <a:off x="11197557" y="5471615"/>
                <a:ext cx="406400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𝜃</m:t>
                      </m:r>
                    </m:oMath>
                  </m:oMathPara>
                </a14:m>
                <a:endParaRPr lang="en-GB" sz="2400" b="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0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97557" y="5471615"/>
                <a:ext cx="406400" cy="4619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Line 42"/>
          <p:cNvSpPr>
            <a:spLocks noChangeShapeType="1"/>
          </p:cNvSpPr>
          <p:nvPr/>
        </p:nvSpPr>
        <p:spPr bwMode="auto">
          <a:xfrm>
            <a:off x="6913668" y="5538413"/>
            <a:ext cx="0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2" name="Line 43"/>
          <p:cNvSpPr>
            <a:spLocks noChangeShapeType="1"/>
          </p:cNvSpPr>
          <p:nvPr/>
        </p:nvSpPr>
        <p:spPr bwMode="auto">
          <a:xfrm>
            <a:off x="6326484" y="6005138"/>
            <a:ext cx="24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3" name="Line 44"/>
          <p:cNvSpPr>
            <a:spLocks noChangeShapeType="1"/>
          </p:cNvSpPr>
          <p:nvPr/>
        </p:nvSpPr>
        <p:spPr bwMode="auto">
          <a:xfrm rot="10800000">
            <a:off x="6910493" y="6005138"/>
            <a:ext cx="24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45"/>
              <p:cNvSpPr>
                <a:spLocks noChangeArrowheads="1"/>
              </p:cNvSpPr>
              <p:nvPr/>
            </p:nvSpPr>
            <p:spPr bwMode="auto">
              <a:xfrm>
                <a:off x="6514063" y="5740025"/>
                <a:ext cx="477837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</m:oMath>
                  </m:oMathPara>
                </a14:m>
                <a:endParaRPr lang="en-GB" sz="2400" b="0" dirty="0">
                  <a:solidFill>
                    <a:srgbClr val="00B050"/>
                  </a:solidFill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4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14063" y="5740025"/>
                <a:ext cx="477837" cy="461963"/>
              </a:xfrm>
              <a:prstGeom prst="rect">
                <a:avLst/>
              </a:prstGeom>
              <a:blipFill>
                <a:blip r:embed="rId12"/>
                <a:stretch>
                  <a:fillRect l="-2564" b="-18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Line 47"/>
          <p:cNvSpPr>
            <a:spLocks noChangeShapeType="1"/>
          </p:cNvSpPr>
          <p:nvPr/>
        </p:nvSpPr>
        <p:spPr bwMode="auto">
          <a:xfrm>
            <a:off x="6567784" y="4254125"/>
            <a:ext cx="0" cy="201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8" name="Line 49"/>
          <p:cNvSpPr>
            <a:spLocks noChangeShapeType="1"/>
          </p:cNvSpPr>
          <p:nvPr/>
        </p:nvSpPr>
        <p:spPr bwMode="auto">
          <a:xfrm flipV="1">
            <a:off x="6578896" y="4481138"/>
            <a:ext cx="14636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9" name="Rectangle 50"/>
          <p:cNvSpPr>
            <a:spLocks noChangeArrowheads="1"/>
          </p:cNvSpPr>
          <p:nvPr/>
        </p:nvSpPr>
        <p:spPr bwMode="auto">
          <a:xfrm>
            <a:off x="5862934" y="4073150"/>
            <a:ext cx="642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GB" sz="2000" b="0" i="1" dirty="0" err="1">
                <a:latin typeface="Verdana" pitchFamily="34" charset="0"/>
              </a:rPr>
              <a:t>V</a:t>
            </a:r>
            <a:r>
              <a:rPr lang="en-GB" sz="2000" b="0" baseline="-25000" dirty="0" err="1">
                <a:latin typeface="Verdana" pitchFamily="34" charset="0"/>
              </a:rPr>
              <a:t>p</a:t>
            </a:r>
            <a:endParaRPr lang="en-GB" sz="2000" b="0" dirty="0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6157239" y="3044833"/>
            <a:ext cx="127636" cy="121954"/>
          </a:xfrm>
          <a:prstGeom prst="ellipse">
            <a:avLst/>
          </a:prstGeom>
          <a:solidFill>
            <a:srgbClr val="C00000"/>
          </a:solidFill>
          <a:ln w="28575">
            <a:solidFill>
              <a:srgbClr val="FFCC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Oval 29"/>
          <p:cNvSpPr>
            <a:spLocks noChangeArrowheads="1"/>
          </p:cNvSpPr>
          <p:nvPr/>
        </p:nvSpPr>
        <p:spPr bwMode="auto">
          <a:xfrm>
            <a:off x="6852194" y="5339266"/>
            <a:ext cx="127636" cy="121954"/>
          </a:xfrm>
          <a:prstGeom prst="ellipse">
            <a:avLst/>
          </a:prstGeom>
          <a:solidFill>
            <a:srgbClr val="C00000"/>
          </a:solidFill>
          <a:ln w="28575">
            <a:solidFill>
              <a:srgbClr val="FFCC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5"/>
          <p:cNvSpPr>
            <a:spLocks noChangeShapeType="1"/>
          </p:cNvSpPr>
          <p:nvPr/>
        </p:nvSpPr>
        <p:spPr bwMode="auto">
          <a:xfrm>
            <a:off x="7599982" y="3026649"/>
            <a:ext cx="0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7" name="Line 5"/>
          <p:cNvSpPr>
            <a:spLocks noChangeShapeType="1"/>
          </p:cNvSpPr>
          <p:nvPr/>
        </p:nvSpPr>
        <p:spPr bwMode="auto">
          <a:xfrm>
            <a:off x="9645328" y="3026649"/>
            <a:ext cx="0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8" name="Line 5"/>
          <p:cNvSpPr>
            <a:spLocks noChangeShapeType="1"/>
          </p:cNvSpPr>
          <p:nvPr/>
        </p:nvSpPr>
        <p:spPr bwMode="auto">
          <a:xfrm>
            <a:off x="10668000" y="3026649"/>
            <a:ext cx="0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1" name="Line 29"/>
          <p:cNvSpPr>
            <a:spLocks noChangeShapeType="1"/>
          </p:cNvSpPr>
          <p:nvPr/>
        </p:nvSpPr>
        <p:spPr bwMode="auto">
          <a:xfrm>
            <a:off x="8611600" y="5327275"/>
            <a:ext cx="0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9" name="Line 29"/>
          <p:cNvSpPr>
            <a:spLocks noChangeShapeType="1"/>
          </p:cNvSpPr>
          <p:nvPr/>
        </p:nvSpPr>
        <p:spPr bwMode="auto">
          <a:xfrm>
            <a:off x="7589692" y="5327275"/>
            <a:ext cx="0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0" name="Line 29"/>
          <p:cNvSpPr>
            <a:spLocks noChangeShapeType="1"/>
          </p:cNvSpPr>
          <p:nvPr/>
        </p:nvSpPr>
        <p:spPr bwMode="auto">
          <a:xfrm>
            <a:off x="9633508" y="5327275"/>
            <a:ext cx="0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2" name="Line 29"/>
          <p:cNvSpPr>
            <a:spLocks noChangeShapeType="1"/>
          </p:cNvSpPr>
          <p:nvPr/>
        </p:nvSpPr>
        <p:spPr bwMode="auto">
          <a:xfrm>
            <a:off x="10655417" y="5327275"/>
            <a:ext cx="0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3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89202"/>
            <a:ext cx="10157680" cy="646331"/>
          </a:xfrm>
        </p:spPr>
        <p:txBody>
          <a:bodyPr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Phase Difference between Sine Waves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1088622" y="1029184"/>
            <a:ext cx="9793872" cy="95410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smtClean="0">
                <a:solidFill>
                  <a:schemeClr val="tx1"/>
                </a:solidFill>
              </a:rPr>
              <a:t>Waveform </a:t>
            </a:r>
            <a:r>
              <a:rPr lang="en-GB" sz="2800" dirty="0">
                <a:solidFill>
                  <a:schemeClr val="tx1"/>
                </a:solidFill>
              </a:rPr>
              <a:t>A</a:t>
            </a:r>
            <a:r>
              <a:rPr lang="en-GB" sz="2800" dirty="0" smtClean="0">
                <a:solidFill>
                  <a:schemeClr val="tx1"/>
                </a:solidFill>
              </a:rPr>
              <a:t> rises above zero level 90</a:t>
            </a:r>
            <a:r>
              <a:rPr lang="en-GB" sz="2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°</a:t>
            </a: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rgbClr val="FF0000"/>
                </a:solidFill>
              </a:rPr>
              <a:t>earlier</a:t>
            </a:r>
            <a:r>
              <a:rPr lang="en-GB" sz="2800" dirty="0" smtClean="0">
                <a:solidFill>
                  <a:schemeClr val="tx1"/>
                </a:solidFill>
              </a:rPr>
              <a:t> than Waveform B.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3" name="Content Placeholder 2"/>
          <p:cNvSpPr txBox="1">
            <a:spLocks/>
          </p:cNvSpPr>
          <p:nvPr/>
        </p:nvSpPr>
        <p:spPr>
          <a:xfrm>
            <a:off x="1455334" y="2017372"/>
            <a:ext cx="4990727" cy="95923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A </a:t>
            </a:r>
            <a:r>
              <a:rPr lang="en-GB" sz="2400" dirty="0">
                <a:solidFill>
                  <a:srgbClr val="FF0000"/>
                </a:solidFill>
                <a:sym typeface="Symbol" panose="05050102010706020507" pitchFamily="18" charset="2"/>
              </a:rPr>
              <a:t>leads B </a:t>
            </a:r>
            <a:r>
              <a:rPr lang="en-GB" sz="2400" dirty="0">
                <a:solidFill>
                  <a:schemeClr val="tx1"/>
                </a:solidFill>
                <a:sym typeface="Symbol" panose="05050102010706020507" pitchFamily="18" charset="2"/>
              </a:rPr>
              <a:t>by 90</a:t>
            </a:r>
            <a: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°</a:t>
            </a:r>
            <a:r>
              <a:rPr lang="en-GB" sz="24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  <a:endParaRPr lang="en-GB" sz="2400" baseline="30000" dirty="0">
              <a:solidFill>
                <a:schemeClr val="tx1"/>
              </a:solidFill>
            </a:endParaRPr>
          </a:p>
          <a:p>
            <a:r>
              <a:rPr lang="en-GB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B lags A </a:t>
            </a:r>
            <a:r>
              <a:rPr lang="en-GB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by 90</a:t>
            </a:r>
            <a:r>
              <a:rPr lang="en-GB" sz="2400" dirty="0" smtClean="0">
                <a:solidFill>
                  <a:schemeClr val="tx1"/>
                </a:solidFill>
                <a:latin typeface="Cambria" panose="02040503050406030204" pitchFamily="18" charset="0"/>
                <a:sym typeface="Symbol" panose="05050102010706020507" pitchFamily="18" charset="2"/>
              </a:rPr>
              <a:t>°</a:t>
            </a:r>
            <a:r>
              <a:rPr lang="en-GB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</a:p>
        </p:txBody>
      </p:sp>
      <p:grpSp>
        <p:nvGrpSpPr>
          <p:cNvPr id="113" name="Group 12"/>
          <p:cNvGrpSpPr>
            <a:grpSpLocks/>
          </p:cNvGrpSpPr>
          <p:nvPr/>
        </p:nvGrpSpPr>
        <p:grpSpPr bwMode="auto">
          <a:xfrm>
            <a:off x="4742715" y="2702932"/>
            <a:ext cx="5044306" cy="3329343"/>
            <a:chOff x="969" y="1775"/>
            <a:chExt cx="3139" cy="1962"/>
          </a:xfrm>
        </p:grpSpPr>
        <p:grpSp>
          <p:nvGrpSpPr>
            <p:cNvPr id="114" name="Group 13"/>
            <p:cNvGrpSpPr>
              <a:grpSpLocks/>
            </p:cNvGrpSpPr>
            <p:nvPr/>
          </p:nvGrpSpPr>
          <p:grpSpPr bwMode="auto">
            <a:xfrm>
              <a:off x="969" y="1924"/>
              <a:ext cx="3139" cy="1813"/>
              <a:chOff x="438" y="1928"/>
              <a:chExt cx="3597" cy="2015"/>
            </a:xfrm>
          </p:grpSpPr>
          <p:sp>
            <p:nvSpPr>
              <p:cNvPr id="116" name="Freeform 14"/>
              <p:cNvSpPr>
                <a:spLocks/>
              </p:cNvSpPr>
              <p:nvPr/>
            </p:nvSpPr>
            <p:spPr bwMode="auto">
              <a:xfrm>
                <a:off x="1074" y="1992"/>
                <a:ext cx="1197" cy="946"/>
              </a:xfrm>
              <a:custGeom>
                <a:avLst/>
                <a:gdLst>
                  <a:gd name="T0" fmla="*/ 0 w 450"/>
                  <a:gd name="T1" fmla="*/ 836 h 765"/>
                  <a:gd name="T2" fmla="*/ 4449 w 450"/>
                  <a:gd name="T3" fmla="*/ 0 h 765"/>
                  <a:gd name="T4" fmla="*/ 8342 w 450"/>
                  <a:gd name="T5" fmla="*/ 836 h 765"/>
                  <a:gd name="T6" fmla="*/ 0 60000 65536"/>
                  <a:gd name="T7" fmla="*/ 0 60000 65536"/>
                  <a:gd name="T8" fmla="*/ 0 60000 65536"/>
                  <a:gd name="T9" fmla="*/ 0 w 450"/>
                  <a:gd name="T10" fmla="*/ 0 h 765"/>
                  <a:gd name="T11" fmla="*/ 450 w 450"/>
                  <a:gd name="T12" fmla="*/ 765 h 7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7" name="Freeform 15"/>
              <p:cNvSpPr>
                <a:spLocks/>
              </p:cNvSpPr>
              <p:nvPr/>
            </p:nvSpPr>
            <p:spPr bwMode="auto">
              <a:xfrm flipV="1">
                <a:off x="2265" y="2930"/>
                <a:ext cx="1198" cy="947"/>
              </a:xfrm>
              <a:custGeom>
                <a:avLst/>
                <a:gdLst>
                  <a:gd name="T0" fmla="*/ 0 w 450"/>
                  <a:gd name="T1" fmla="*/ 1012 h 765"/>
                  <a:gd name="T2" fmla="*/ 4274 w 450"/>
                  <a:gd name="T3" fmla="*/ 0 h 765"/>
                  <a:gd name="T4" fmla="*/ 8011 w 450"/>
                  <a:gd name="T5" fmla="*/ 1012 h 765"/>
                  <a:gd name="T6" fmla="*/ 0 60000 65536"/>
                  <a:gd name="T7" fmla="*/ 0 60000 65536"/>
                  <a:gd name="T8" fmla="*/ 0 60000 65536"/>
                  <a:gd name="T9" fmla="*/ 0 w 450"/>
                  <a:gd name="T10" fmla="*/ 0 h 765"/>
                  <a:gd name="T11" fmla="*/ 450 w 450"/>
                  <a:gd name="T12" fmla="*/ 765 h 7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8" name="Freeform 16"/>
              <p:cNvSpPr>
                <a:spLocks/>
              </p:cNvSpPr>
              <p:nvPr/>
            </p:nvSpPr>
            <p:spPr bwMode="auto">
              <a:xfrm flipH="1">
                <a:off x="438" y="2943"/>
                <a:ext cx="630" cy="1000"/>
              </a:xfrm>
              <a:custGeom>
                <a:avLst/>
                <a:gdLst>
                  <a:gd name="T0" fmla="*/ 0 w 658"/>
                  <a:gd name="T1" fmla="*/ 0 h 851"/>
                  <a:gd name="T2" fmla="*/ 345 w 658"/>
                  <a:gd name="T3" fmla="*/ 626 h 851"/>
                  <a:gd name="T4" fmla="*/ 577 w 658"/>
                  <a:gd name="T5" fmla="*/ 798 h 851"/>
                  <a:gd name="T6" fmla="*/ 0 60000 65536"/>
                  <a:gd name="T7" fmla="*/ 0 60000 65536"/>
                  <a:gd name="T8" fmla="*/ 0 60000 65536"/>
                  <a:gd name="T9" fmla="*/ 0 w 658"/>
                  <a:gd name="T10" fmla="*/ 0 h 851"/>
                  <a:gd name="T11" fmla="*/ 658 w 658"/>
                  <a:gd name="T12" fmla="*/ 851 h 8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8" h="851">
                    <a:moveTo>
                      <a:pt x="0" y="0"/>
                    </a:moveTo>
                    <a:cubicBezTo>
                      <a:pt x="141" y="263"/>
                      <a:pt x="283" y="526"/>
                      <a:pt x="393" y="668"/>
                    </a:cubicBezTo>
                    <a:cubicBezTo>
                      <a:pt x="503" y="810"/>
                      <a:pt x="580" y="830"/>
                      <a:pt x="658" y="851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9" name="Freeform 17"/>
              <p:cNvSpPr>
                <a:spLocks/>
              </p:cNvSpPr>
              <p:nvPr/>
            </p:nvSpPr>
            <p:spPr bwMode="auto">
              <a:xfrm flipV="1">
                <a:off x="3469" y="1928"/>
                <a:ext cx="566" cy="1000"/>
              </a:xfrm>
              <a:custGeom>
                <a:avLst/>
                <a:gdLst>
                  <a:gd name="T0" fmla="*/ 0 w 658"/>
                  <a:gd name="T1" fmla="*/ 0 h 851"/>
                  <a:gd name="T2" fmla="*/ 250 w 658"/>
                  <a:gd name="T3" fmla="*/ 626 h 851"/>
                  <a:gd name="T4" fmla="*/ 419 w 658"/>
                  <a:gd name="T5" fmla="*/ 798 h 851"/>
                  <a:gd name="T6" fmla="*/ 0 60000 65536"/>
                  <a:gd name="T7" fmla="*/ 0 60000 65536"/>
                  <a:gd name="T8" fmla="*/ 0 60000 65536"/>
                  <a:gd name="T9" fmla="*/ 0 w 658"/>
                  <a:gd name="T10" fmla="*/ 0 h 851"/>
                  <a:gd name="T11" fmla="*/ 658 w 658"/>
                  <a:gd name="T12" fmla="*/ 851 h 8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8" h="851">
                    <a:moveTo>
                      <a:pt x="0" y="0"/>
                    </a:moveTo>
                    <a:cubicBezTo>
                      <a:pt x="141" y="263"/>
                      <a:pt x="283" y="526"/>
                      <a:pt x="393" y="668"/>
                    </a:cubicBezTo>
                    <a:cubicBezTo>
                      <a:pt x="503" y="810"/>
                      <a:pt x="580" y="830"/>
                      <a:pt x="658" y="851"/>
                    </a:cubicBezTo>
                  </a:path>
                </a:pathLst>
              </a:custGeom>
              <a:noFill/>
              <a:ln w="571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15" name="Text Box 18"/>
            <p:cNvSpPr txBox="1">
              <a:spLocks noChangeArrowheads="1"/>
            </p:cNvSpPr>
            <p:nvPr/>
          </p:nvSpPr>
          <p:spPr bwMode="auto">
            <a:xfrm>
              <a:off x="2093" y="1775"/>
              <a:ext cx="223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GB" sz="2000" b="0" dirty="0">
                  <a:latin typeface="Verdana" pitchFamily="34" charset="0"/>
                </a:rPr>
                <a:t>A</a:t>
              </a:r>
            </a:p>
          </p:txBody>
        </p:sp>
      </p:grpSp>
      <p:grpSp>
        <p:nvGrpSpPr>
          <p:cNvPr id="120" name="Group 19"/>
          <p:cNvGrpSpPr>
            <a:grpSpLocks/>
          </p:cNvGrpSpPr>
          <p:nvPr/>
        </p:nvGrpSpPr>
        <p:grpSpPr bwMode="auto">
          <a:xfrm>
            <a:off x="4867492" y="2977080"/>
            <a:ext cx="4951835" cy="2793445"/>
            <a:chOff x="1029" y="1937"/>
            <a:chExt cx="3082" cy="1646"/>
          </a:xfrm>
        </p:grpSpPr>
        <p:grpSp>
          <p:nvGrpSpPr>
            <p:cNvPr id="121" name="Group 20"/>
            <p:cNvGrpSpPr>
              <a:grpSpLocks/>
            </p:cNvGrpSpPr>
            <p:nvPr/>
          </p:nvGrpSpPr>
          <p:grpSpPr bwMode="auto">
            <a:xfrm>
              <a:off x="1029" y="2122"/>
              <a:ext cx="3082" cy="1461"/>
              <a:chOff x="488" y="2160"/>
              <a:chExt cx="3526" cy="1621"/>
            </a:xfrm>
          </p:grpSpPr>
          <p:sp>
            <p:nvSpPr>
              <p:cNvPr id="124" name="Freeform 22"/>
              <p:cNvSpPr>
                <a:spLocks/>
              </p:cNvSpPr>
              <p:nvPr/>
            </p:nvSpPr>
            <p:spPr bwMode="auto">
              <a:xfrm flipV="1">
                <a:off x="2821" y="2925"/>
                <a:ext cx="1193" cy="789"/>
              </a:xfrm>
              <a:custGeom>
                <a:avLst/>
                <a:gdLst>
                  <a:gd name="T0" fmla="*/ 0 w 450"/>
                  <a:gd name="T1" fmla="*/ 1012 h 765"/>
                  <a:gd name="T2" fmla="*/ 4274 w 450"/>
                  <a:gd name="T3" fmla="*/ 0 h 765"/>
                  <a:gd name="T4" fmla="*/ 8011 w 450"/>
                  <a:gd name="T5" fmla="*/ 1012 h 765"/>
                  <a:gd name="T6" fmla="*/ 0 60000 65536"/>
                  <a:gd name="T7" fmla="*/ 0 60000 65536"/>
                  <a:gd name="T8" fmla="*/ 0 60000 65536"/>
                  <a:gd name="T9" fmla="*/ 0 w 450"/>
                  <a:gd name="T10" fmla="*/ 0 h 765"/>
                  <a:gd name="T11" fmla="*/ 450 w 450"/>
                  <a:gd name="T12" fmla="*/ 765 h 7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57150" cmpd="sng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3" name="Freeform 21"/>
              <p:cNvSpPr>
                <a:spLocks/>
              </p:cNvSpPr>
              <p:nvPr/>
            </p:nvSpPr>
            <p:spPr bwMode="auto">
              <a:xfrm>
                <a:off x="1643" y="2160"/>
                <a:ext cx="1193" cy="788"/>
              </a:xfrm>
              <a:custGeom>
                <a:avLst/>
                <a:gdLst>
                  <a:gd name="T0" fmla="*/ 0 w 450"/>
                  <a:gd name="T1" fmla="*/ 836 h 765"/>
                  <a:gd name="T2" fmla="*/ 4449 w 450"/>
                  <a:gd name="T3" fmla="*/ 0 h 765"/>
                  <a:gd name="T4" fmla="*/ 8342 w 450"/>
                  <a:gd name="T5" fmla="*/ 836 h 765"/>
                  <a:gd name="T6" fmla="*/ 0 60000 65536"/>
                  <a:gd name="T7" fmla="*/ 0 60000 65536"/>
                  <a:gd name="T8" fmla="*/ 0 60000 65536"/>
                  <a:gd name="T9" fmla="*/ 0 w 450"/>
                  <a:gd name="T10" fmla="*/ 0 h 765"/>
                  <a:gd name="T11" fmla="*/ 450 w 450"/>
                  <a:gd name="T12" fmla="*/ 765 h 7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0" h="765">
                    <a:moveTo>
                      <a:pt x="0" y="765"/>
                    </a:moveTo>
                    <a:cubicBezTo>
                      <a:pt x="82" y="382"/>
                      <a:pt x="165" y="0"/>
                      <a:pt x="240" y="0"/>
                    </a:cubicBezTo>
                    <a:cubicBezTo>
                      <a:pt x="315" y="0"/>
                      <a:pt x="382" y="382"/>
                      <a:pt x="450" y="765"/>
                    </a:cubicBezTo>
                  </a:path>
                </a:pathLst>
              </a:custGeom>
              <a:noFill/>
              <a:ln w="57150" cmpd="sng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5" name="Freeform 23"/>
              <p:cNvSpPr>
                <a:spLocks/>
              </p:cNvSpPr>
              <p:nvPr/>
            </p:nvSpPr>
            <p:spPr bwMode="auto">
              <a:xfrm flipH="1">
                <a:off x="1038" y="2957"/>
                <a:ext cx="601" cy="824"/>
              </a:xfrm>
              <a:custGeom>
                <a:avLst/>
                <a:gdLst>
                  <a:gd name="T0" fmla="*/ 0 w 658"/>
                  <a:gd name="T1" fmla="*/ 0 h 851"/>
                  <a:gd name="T2" fmla="*/ 276 w 658"/>
                  <a:gd name="T3" fmla="*/ 626 h 851"/>
                  <a:gd name="T4" fmla="*/ 462 w 658"/>
                  <a:gd name="T5" fmla="*/ 798 h 851"/>
                  <a:gd name="T6" fmla="*/ 0 60000 65536"/>
                  <a:gd name="T7" fmla="*/ 0 60000 65536"/>
                  <a:gd name="T8" fmla="*/ 0 60000 65536"/>
                  <a:gd name="T9" fmla="*/ 0 w 658"/>
                  <a:gd name="T10" fmla="*/ 0 h 851"/>
                  <a:gd name="T11" fmla="*/ 658 w 658"/>
                  <a:gd name="T12" fmla="*/ 851 h 8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8" h="851">
                    <a:moveTo>
                      <a:pt x="0" y="0"/>
                    </a:moveTo>
                    <a:cubicBezTo>
                      <a:pt x="141" y="263"/>
                      <a:pt x="283" y="526"/>
                      <a:pt x="393" y="668"/>
                    </a:cubicBezTo>
                    <a:cubicBezTo>
                      <a:pt x="503" y="810"/>
                      <a:pt x="580" y="830"/>
                      <a:pt x="658" y="851"/>
                    </a:cubicBezTo>
                  </a:path>
                </a:pathLst>
              </a:custGeom>
              <a:noFill/>
              <a:ln w="57150" cmpd="sng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6" name="Freeform 24"/>
              <p:cNvSpPr>
                <a:spLocks/>
              </p:cNvSpPr>
              <p:nvPr/>
            </p:nvSpPr>
            <p:spPr bwMode="auto">
              <a:xfrm>
                <a:off x="488" y="2948"/>
                <a:ext cx="566" cy="833"/>
              </a:xfrm>
              <a:custGeom>
                <a:avLst/>
                <a:gdLst>
                  <a:gd name="T0" fmla="*/ 0 w 658"/>
                  <a:gd name="T1" fmla="*/ 0 h 851"/>
                  <a:gd name="T2" fmla="*/ 250 w 658"/>
                  <a:gd name="T3" fmla="*/ 626 h 851"/>
                  <a:gd name="T4" fmla="*/ 419 w 658"/>
                  <a:gd name="T5" fmla="*/ 798 h 851"/>
                  <a:gd name="T6" fmla="*/ 0 60000 65536"/>
                  <a:gd name="T7" fmla="*/ 0 60000 65536"/>
                  <a:gd name="T8" fmla="*/ 0 60000 65536"/>
                  <a:gd name="T9" fmla="*/ 0 w 658"/>
                  <a:gd name="T10" fmla="*/ 0 h 851"/>
                  <a:gd name="T11" fmla="*/ 658 w 658"/>
                  <a:gd name="T12" fmla="*/ 851 h 8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8" h="851">
                    <a:moveTo>
                      <a:pt x="0" y="0"/>
                    </a:moveTo>
                    <a:cubicBezTo>
                      <a:pt x="141" y="263"/>
                      <a:pt x="283" y="526"/>
                      <a:pt x="393" y="668"/>
                    </a:cubicBezTo>
                    <a:cubicBezTo>
                      <a:pt x="503" y="810"/>
                      <a:pt x="580" y="830"/>
                      <a:pt x="658" y="851"/>
                    </a:cubicBezTo>
                  </a:path>
                </a:pathLst>
              </a:custGeom>
              <a:noFill/>
              <a:ln w="57150" cmpd="sng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22" name="Text Box 25"/>
            <p:cNvSpPr txBox="1">
              <a:spLocks noChangeArrowheads="1"/>
            </p:cNvSpPr>
            <p:nvPr/>
          </p:nvSpPr>
          <p:spPr bwMode="auto">
            <a:xfrm>
              <a:off x="2659" y="1937"/>
              <a:ext cx="223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GB" sz="2000" b="0" dirty="0">
                  <a:solidFill>
                    <a:srgbClr val="00B050"/>
                  </a:solidFill>
                  <a:latin typeface="Verdana" pitchFamily="34" charset="0"/>
                </a:rPr>
                <a:t>B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36023" y="1815884"/>
            <a:ext cx="6273402" cy="4498514"/>
            <a:chOff x="5826806" y="1726809"/>
            <a:chExt cx="6273402" cy="4498514"/>
          </a:xfrm>
        </p:grpSpPr>
        <p:sp>
          <p:nvSpPr>
            <p:cNvPr id="86" name="Line 8"/>
            <p:cNvSpPr>
              <a:spLocks noChangeShapeType="1"/>
            </p:cNvSpPr>
            <p:nvPr/>
          </p:nvSpPr>
          <p:spPr bwMode="auto">
            <a:xfrm>
              <a:off x="5826806" y="4402604"/>
              <a:ext cx="5838292" cy="0"/>
            </a:xfrm>
            <a:prstGeom prst="line">
              <a:avLst/>
            </a:prstGeom>
            <a:noFill/>
            <a:ln w="31750">
              <a:solidFill>
                <a:srgbClr val="3333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7" name="Line 9"/>
            <p:cNvSpPr>
              <a:spLocks noChangeShapeType="1"/>
            </p:cNvSpPr>
            <p:nvPr/>
          </p:nvSpPr>
          <p:spPr bwMode="auto">
            <a:xfrm flipV="1">
              <a:off x="6932567" y="2148660"/>
              <a:ext cx="0" cy="4076663"/>
            </a:xfrm>
            <a:prstGeom prst="line">
              <a:avLst/>
            </a:prstGeom>
            <a:noFill/>
            <a:ln w="31750">
              <a:solidFill>
                <a:srgbClr val="3333FF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4" name="Text Box 12"/>
            <p:cNvSpPr txBox="1">
              <a:spLocks noChangeArrowheads="1"/>
            </p:cNvSpPr>
            <p:nvPr/>
          </p:nvSpPr>
          <p:spPr bwMode="auto">
            <a:xfrm>
              <a:off x="7726492" y="4371380"/>
              <a:ext cx="5373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GB" sz="2000" b="0" dirty="0" smtClean="0">
                  <a:latin typeface="Times New Roman" pitchFamily="18" charset="0"/>
                </a:rPr>
                <a:t>90</a:t>
              </a:r>
              <a:r>
                <a:rPr lang="en-GB" sz="2000" b="0" dirty="0" smtClean="0">
                  <a:latin typeface="Cambria" panose="02040503050406030204" pitchFamily="18" charset="0"/>
                </a:rPr>
                <a:t>°</a:t>
              </a:r>
              <a:endParaRPr lang="en-GB" sz="2000" b="0" dirty="0">
                <a:latin typeface="Times New Roman" pitchFamily="18" charset="0"/>
              </a:endParaRPr>
            </a:p>
          </p:txBody>
        </p:sp>
        <p:sp>
          <p:nvSpPr>
            <p:cNvPr id="46" name="Text Box 13"/>
            <p:cNvSpPr txBox="1">
              <a:spLocks noChangeArrowheads="1"/>
            </p:cNvSpPr>
            <p:nvPr/>
          </p:nvSpPr>
          <p:spPr bwMode="auto">
            <a:xfrm>
              <a:off x="8656775" y="4371380"/>
              <a:ext cx="66556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GB" sz="2000" b="0" dirty="0" smtClean="0">
                  <a:latin typeface="Times New Roman" pitchFamily="18" charset="0"/>
                </a:rPr>
                <a:t>180</a:t>
              </a:r>
              <a:r>
                <a:rPr lang="en-GB" sz="2000" b="0" dirty="0" smtClean="0">
                  <a:latin typeface="Cambria" panose="02040503050406030204" pitchFamily="18" charset="0"/>
                </a:rPr>
                <a:t>°</a:t>
              </a:r>
              <a:endParaRPr lang="en-GB" sz="2000" b="0" dirty="0">
                <a:latin typeface="Times New Roman" pitchFamily="18" charset="0"/>
              </a:endParaRPr>
            </a:p>
          </p:txBody>
        </p:sp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6903857" y="4371380"/>
              <a:ext cx="40908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GB" sz="2000" b="0" dirty="0" smtClean="0">
                  <a:latin typeface="Times New Roman" pitchFamily="18" charset="0"/>
                </a:rPr>
                <a:t>0</a:t>
              </a:r>
              <a:r>
                <a:rPr lang="en-GB" sz="2000" b="0" dirty="0" smtClean="0">
                  <a:latin typeface="Cambria" panose="02040503050406030204" pitchFamily="18" charset="0"/>
                </a:rPr>
                <a:t>°</a:t>
              </a:r>
              <a:endParaRPr lang="en-GB" sz="2000" b="0" dirty="0">
                <a:latin typeface="Times New Roman" pitchFamily="18" charset="0"/>
              </a:endParaRPr>
            </a:p>
          </p:txBody>
        </p:sp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10210167" y="4371380"/>
              <a:ext cx="68354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GB" sz="2000" b="0" dirty="0" smtClean="0">
                  <a:latin typeface="Times New Roman" pitchFamily="18" charset="0"/>
                </a:rPr>
                <a:t>360</a:t>
              </a:r>
              <a:r>
                <a:rPr lang="en-GB" sz="2000" b="0" dirty="0" smtClean="0">
                  <a:latin typeface="Cambria" panose="02040503050406030204" pitchFamily="18" charset="0"/>
                </a:rPr>
                <a:t>°</a:t>
              </a:r>
              <a:endParaRPr lang="en-GB" sz="2000" b="0" dirty="0">
                <a:latin typeface="Times New Roman" pitchFamily="18" charset="0"/>
              </a:endParaRPr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9419728" y="4371380"/>
              <a:ext cx="758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GB" sz="2000" b="0" dirty="0" smtClean="0">
                  <a:latin typeface="Times New Roman" pitchFamily="18" charset="0"/>
                </a:rPr>
                <a:t>270</a:t>
              </a:r>
              <a:r>
                <a:rPr lang="en-GB" sz="2000" b="0" dirty="0" smtClean="0">
                  <a:latin typeface="Cambria" panose="02040503050406030204" pitchFamily="18" charset="0"/>
                </a:rPr>
                <a:t>°</a:t>
              </a:r>
              <a:endParaRPr lang="en-GB" sz="2000" b="0" dirty="0">
                <a:latin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1693808" y="4171623"/>
                  <a:ext cx="406400" cy="4619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4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𝜃</m:t>
                        </m:r>
                      </m:oMath>
                    </m:oMathPara>
                  </a14:m>
                  <a:endParaRPr lang="en-GB" sz="2400" b="0" dirty="0">
                    <a:solidFill>
                      <a:srgbClr val="3333FF"/>
                    </a:solidFill>
                    <a:latin typeface="Times New Roman" pitchFamily="18" charset="0"/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693808" y="4171623"/>
                  <a:ext cx="406400" cy="46196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26"/>
                <p:cNvSpPr>
                  <a:spLocks noChangeArrowheads="1"/>
                </p:cNvSpPr>
                <p:nvPr/>
              </p:nvSpPr>
              <p:spPr bwMode="auto">
                <a:xfrm>
                  <a:off x="6475243" y="1726809"/>
                  <a:ext cx="766605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0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𝑣</m:t>
                        </m:r>
                        <m:d>
                          <m:dPr>
                            <m:ctrlPr>
                              <a:rPr lang="en-SG" sz="20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SG" sz="20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en-GB" sz="2000" b="0" dirty="0">
                    <a:solidFill>
                      <a:srgbClr val="3333FF"/>
                    </a:solidFill>
                    <a:latin typeface="Cambria" panose="02040503050406030204" pitchFamily="18" charset="0"/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2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75243" y="1726809"/>
                  <a:ext cx="766605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Line 5"/>
            <p:cNvSpPr>
              <a:spLocks noChangeShapeType="1"/>
            </p:cNvSpPr>
            <p:nvPr/>
          </p:nvSpPr>
          <p:spPr bwMode="auto">
            <a:xfrm>
              <a:off x="7781073" y="4340901"/>
              <a:ext cx="0" cy="12700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2" name="Line 5"/>
            <p:cNvSpPr>
              <a:spLocks noChangeShapeType="1"/>
            </p:cNvSpPr>
            <p:nvPr/>
          </p:nvSpPr>
          <p:spPr bwMode="auto">
            <a:xfrm>
              <a:off x="8616982" y="4340901"/>
              <a:ext cx="0" cy="12700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4" name="Line 5"/>
            <p:cNvSpPr>
              <a:spLocks noChangeShapeType="1"/>
            </p:cNvSpPr>
            <p:nvPr/>
          </p:nvSpPr>
          <p:spPr bwMode="auto">
            <a:xfrm>
              <a:off x="9452891" y="4340901"/>
              <a:ext cx="0" cy="12700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5" name="Line 5"/>
            <p:cNvSpPr>
              <a:spLocks noChangeShapeType="1"/>
            </p:cNvSpPr>
            <p:nvPr/>
          </p:nvSpPr>
          <p:spPr bwMode="auto">
            <a:xfrm>
              <a:off x="10288800" y="4352052"/>
              <a:ext cx="0" cy="12700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6" name="Line 5"/>
            <p:cNvSpPr>
              <a:spLocks noChangeShapeType="1"/>
            </p:cNvSpPr>
            <p:nvPr/>
          </p:nvSpPr>
          <p:spPr bwMode="auto">
            <a:xfrm>
              <a:off x="11092777" y="4352052"/>
              <a:ext cx="0" cy="12700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6266820" y="2744882"/>
              <a:ext cx="74838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GB" sz="2000" dirty="0" smtClean="0">
                  <a:latin typeface="Cambria" panose="02040503050406030204" pitchFamily="18" charset="0"/>
                  <a:sym typeface="Symbol" pitchFamily="18" charset="2"/>
                </a:rPr>
                <a:t>1</a:t>
              </a:r>
              <a:r>
                <a:rPr lang="en-GB" sz="2000" b="0" dirty="0" smtClean="0">
                  <a:latin typeface="Cambria" panose="02040503050406030204" pitchFamily="18" charset="0"/>
                  <a:sym typeface="Symbol" pitchFamily="18" charset="2"/>
                </a:rPr>
                <a:t>2 V</a:t>
              </a:r>
              <a:endParaRPr lang="en-GB" sz="2000" b="0" dirty="0">
                <a:latin typeface="Cambria" panose="02040503050406030204" pitchFamily="18" charset="0"/>
                <a:sym typeface="Symbol" pitchFamily="18" charset="2"/>
              </a:endParaRPr>
            </a:p>
          </p:txBody>
        </p:sp>
        <p:sp>
          <p:nvSpPr>
            <p:cNvPr id="59" name="Rectangle 26"/>
            <p:cNvSpPr>
              <a:spLocks noChangeArrowheads="1"/>
            </p:cNvSpPr>
            <p:nvPr/>
          </p:nvSpPr>
          <p:spPr bwMode="auto">
            <a:xfrm>
              <a:off x="6266820" y="2973629"/>
              <a:ext cx="74838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GB" sz="2000" dirty="0" smtClean="0">
                  <a:solidFill>
                    <a:srgbClr val="00B050"/>
                  </a:solidFill>
                  <a:latin typeface="Cambria" panose="02040503050406030204" pitchFamily="18" charset="0"/>
                  <a:sym typeface="Symbol" pitchFamily="18" charset="2"/>
                </a:rPr>
                <a:t>1</a:t>
              </a:r>
              <a:r>
                <a:rPr lang="en-GB" sz="2000" dirty="0">
                  <a:solidFill>
                    <a:srgbClr val="00B050"/>
                  </a:solidFill>
                  <a:latin typeface="Cambria" panose="02040503050406030204" pitchFamily="18" charset="0"/>
                  <a:sym typeface="Symbol" pitchFamily="18" charset="2"/>
                </a:rPr>
                <a:t>0</a:t>
              </a:r>
              <a:r>
                <a:rPr lang="en-GB" sz="2000" b="0" dirty="0" smtClean="0">
                  <a:solidFill>
                    <a:srgbClr val="00B050"/>
                  </a:solidFill>
                  <a:latin typeface="Cambria" panose="02040503050406030204" pitchFamily="18" charset="0"/>
                  <a:sym typeface="Symbol" pitchFamily="18" charset="2"/>
                </a:rPr>
                <a:t> V</a:t>
              </a:r>
              <a:endParaRPr lang="en-GB" sz="2000" b="0" dirty="0">
                <a:solidFill>
                  <a:srgbClr val="00B050"/>
                </a:solidFill>
                <a:latin typeface="Cambria" panose="02040503050406030204" pitchFamily="18" charset="0"/>
                <a:sym typeface="Symbol" pitchFamily="18" charset="2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22</a:t>
            </a:fld>
            <a:endParaRPr lang="en-US" dirty="0"/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4192215" y="4287467"/>
            <a:ext cx="401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93118" y="1866152"/>
                <a:ext cx="408693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SG" sz="24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b="0" i="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 </m:t>
                    </m:r>
                    <m:r>
                      <m:rPr>
                        <m:sty m:val="p"/>
                      </m:rPr>
                      <a:rPr lang="en-SG" sz="24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SG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 smtClean="0">
                    <a:latin typeface="Cambria" panose="02040503050406030204" pitchFamily="18" charset="0"/>
                  </a:rPr>
                  <a:t>  V</a:t>
                </a:r>
                <a:endParaRPr lang="en-SG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118" y="1866152"/>
                <a:ext cx="4086938" cy="461665"/>
              </a:xfrm>
              <a:prstGeom prst="rect">
                <a:avLst/>
              </a:prstGeom>
              <a:blipFill>
                <a:blip r:embed="rId5"/>
                <a:stretch>
                  <a:fillRect l="-448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404695" y="2330770"/>
                <a:ext cx="4075362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40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SG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SG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4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d>
                      <m:dPr>
                        <m:ctrlPr>
                          <a:rPr lang="en-SG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SG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=10 </m:t>
                    </m:r>
                    <m:r>
                      <m:rPr>
                        <m:sty m:val="p"/>
                      </m:rPr>
                      <a:rPr lang="en-SG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SG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SG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−90°)</m:t>
                    </m:r>
                  </m:oMath>
                </a14:m>
                <a:r>
                  <a:rPr lang="en-SG" sz="2400" dirty="0" smtClean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  V</a:t>
                </a:r>
                <a:endParaRPr lang="en-SG" sz="2400" dirty="0">
                  <a:solidFill>
                    <a:srgbClr val="00B05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695" y="2330770"/>
                <a:ext cx="4075362" cy="461665"/>
              </a:xfrm>
              <a:prstGeom prst="rect">
                <a:avLst/>
              </a:prstGeom>
              <a:blipFill>
                <a:blip r:embed="rId6"/>
                <a:stretch>
                  <a:fillRect l="-449" t="-10526" r="-1198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5579239" y="3037833"/>
            <a:ext cx="126000" cy="0"/>
          </a:xfrm>
          <a:prstGeom prst="line">
            <a:avLst/>
          </a:prstGeom>
          <a:ln w="25400" cap="flat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579239" y="3268185"/>
            <a:ext cx="126000" cy="0"/>
          </a:xfrm>
          <a:prstGeom prst="line">
            <a:avLst/>
          </a:prstGeom>
          <a:ln w="25400" cap="flat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05239" y="3037833"/>
            <a:ext cx="813671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720479" y="3268185"/>
            <a:ext cx="1687879" cy="0"/>
          </a:xfrm>
          <a:prstGeom prst="line">
            <a:avLst/>
          </a:prstGeom>
          <a:ln w="158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63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40179"/>
            <a:ext cx="10896715" cy="1205458"/>
          </a:xfrm>
        </p:spPr>
        <p:txBody>
          <a:bodyPr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Values Associated with </a:t>
            </a:r>
            <a:r>
              <a:rPr lang="en-SG" dirty="0">
                <a:solidFill>
                  <a:schemeClr val="accent2"/>
                </a:solidFill>
              </a:rPr>
              <a:t>Sinusoidal Waveform</a:t>
            </a:r>
          </a:p>
          <a:p>
            <a:pPr lvl="1"/>
            <a:r>
              <a:rPr lang="en-SG" dirty="0" smtClean="0">
                <a:solidFill>
                  <a:schemeClr val="tx1"/>
                </a:solidFill>
                <a:latin typeface="Cambria" panose="02040503050406030204" pitchFamily="18" charset="0"/>
              </a:rPr>
              <a:t>Average voltage over a full cycle</a:t>
            </a:r>
            <a:endParaRPr lang="en-US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79422" y="2845042"/>
                <a:ext cx="10441159" cy="16948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/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SG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𝑓𝑡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lvl="1">
                  <a:spcBef>
                    <a:spcPts val="6000"/>
                  </a:spcBef>
                </a:pPr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The average value of a sinusoidal waveform is always zero.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22" y="2845042"/>
                <a:ext cx="10441159" cy="1694888"/>
              </a:xfrm>
              <a:prstGeom prst="rect">
                <a:avLst/>
              </a:prstGeom>
              <a:blipFill>
                <a:blip r:embed="rId3"/>
                <a:stretch>
                  <a:fillRect t="-3237" b="-899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88801" y="1858117"/>
                <a:ext cx="3198112" cy="922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av</m:t>
                          </m:r>
                        </m:sub>
                      </m:sSub>
                      <m:r>
                        <a:rPr lang="en-SG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SG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 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dt</m:t>
                          </m:r>
                        </m:e>
                      </m:nary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801" y="1858117"/>
                <a:ext cx="3198112" cy="9229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5653421" y="1832420"/>
            <a:ext cx="5905503" cy="2028825"/>
            <a:chOff x="237" y="2741"/>
            <a:chExt cx="3720" cy="1278"/>
          </a:xfrm>
        </p:grpSpPr>
        <p:sp>
          <p:nvSpPr>
            <p:cNvPr id="8" name="Line 4"/>
            <p:cNvSpPr>
              <a:spLocks noChangeShapeType="1"/>
            </p:cNvSpPr>
            <p:nvPr/>
          </p:nvSpPr>
          <p:spPr bwMode="auto">
            <a:xfrm flipV="1">
              <a:off x="612" y="2840"/>
              <a:ext cx="0" cy="117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521" y="3521"/>
              <a:ext cx="330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37" y="2741"/>
                  <a:ext cx="249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SG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alt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altLang="en-US" sz="1800" i="1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0" name="Text 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7" y="2741"/>
                  <a:ext cx="249" cy="233"/>
                </a:xfrm>
                <a:prstGeom prst="rect">
                  <a:avLst/>
                </a:prstGeom>
                <a:blipFill>
                  <a:blip r:embed="rId5"/>
                  <a:stretch>
                    <a:fillRect r="-2461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3459" y="3540"/>
              <a:ext cx="4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 dirty="0">
                  <a:latin typeface="Cambria" panose="02040503050406030204" pitchFamily="18" charset="0"/>
                </a:rPr>
                <a:t>time</a:t>
              </a:r>
              <a:endParaRPr lang="en-US" altLang="en-US" sz="1800" dirty="0">
                <a:latin typeface="Cambria" panose="02040503050406030204" pitchFamily="18" charset="0"/>
              </a:endParaRPr>
            </a:p>
          </p:txBody>
        </p:sp>
        <p:grpSp>
          <p:nvGrpSpPr>
            <p:cNvPr id="12" name="Group 8"/>
            <p:cNvGrpSpPr>
              <a:grpSpLocks/>
            </p:cNvGrpSpPr>
            <p:nvPr/>
          </p:nvGrpSpPr>
          <p:grpSpPr bwMode="auto">
            <a:xfrm>
              <a:off x="612" y="3150"/>
              <a:ext cx="2721" cy="757"/>
              <a:chOff x="612" y="3150"/>
              <a:chExt cx="2721" cy="757"/>
            </a:xfrm>
          </p:grpSpPr>
          <p:sp>
            <p:nvSpPr>
              <p:cNvPr id="13" name="Freeform 9"/>
              <p:cNvSpPr>
                <a:spLocks/>
              </p:cNvSpPr>
              <p:nvPr/>
            </p:nvSpPr>
            <p:spPr bwMode="auto">
              <a:xfrm>
                <a:off x="612" y="3150"/>
                <a:ext cx="907" cy="741"/>
              </a:xfrm>
              <a:custGeom>
                <a:avLst/>
                <a:gdLst>
                  <a:gd name="T0" fmla="*/ 0 w 907"/>
                  <a:gd name="T1" fmla="*/ 371 h 741"/>
                  <a:gd name="T2" fmla="*/ 136 w 907"/>
                  <a:gd name="T3" fmla="*/ 53 h 741"/>
                  <a:gd name="T4" fmla="*/ 318 w 907"/>
                  <a:gd name="T5" fmla="*/ 53 h 741"/>
                  <a:gd name="T6" fmla="*/ 454 w 907"/>
                  <a:gd name="T7" fmla="*/ 371 h 741"/>
                  <a:gd name="T8" fmla="*/ 590 w 907"/>
                  <a:gd name="T9" fmla="*/ 688 h 741"/>
                  <a:gd name="T10" fmla="*/ 771 w 907"/>
                  <a:gd name="T11" fmla="*/ 688 h 741"/>
                  <a:gd name="T12" fmla="*/ 907 w 907"/>
                  <a:gd name="T13" fmla="*/ 371 h 7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7" h="741">
                    <a:moveTo>
                      <a:pt x="0" y="371"/>
                    </a:moveTo>
                    <a:cubicBezTo>
                      <a:pt x="41" y="238"/>
                      <a:pt x="83" y="106"/>
                      <a:pt x="136" y="53"/>
                    </a:cubicBezTo>
                    <a:cubicBezTo>
                      <a:pt x="189" y="0"/>
                      <a:pt x="265" y="0"/>
                      <a:pt x="318" y="53"/>
                    </a:cubicBezTo>
                    <a:cubicBezTo>
                      <a:pt x="371" y="106"/>
                      <a:pt x="409" y="265"/>
                      <a:pt x="454" y="371"/>
                    </a:cubicBezTo>
                    <a:cubicBezTo>
                      <a:pt x="499" y="477"/>
                      <a:pt x="537" y="635"/>
                      <a:pt x="590" y="688"/>
                    </a:cubicBezTo>
                    <a:cubicBezTo>
                      <a:pt x="643" y="741"/>
                      <a:pt x="718" y="741"/>
                      <a:pt x="771" y="688"/>
                    </a:cubicBezTo>
                    <a:cubicBezTo>
                      <a:pt x="824" y="635"/>
                      <a:pt x="865" y="503"/>
                      <a:pt x="907" y="371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" name="Freeform 10"/>
              <p:cNvSpPr>
                <a:spLocks/>
              </p:cNvSpPr>
              <p:nvPr/>
            </p:nvSpPr>
            <p:spPr bwMode="auto">
              <a:xfrm>
                <a:off x="1519" y="3158"/>
                <a:ext cx="907" cy="741"/>
              </a:xfrm>
              <a:custGeom>
                <a:avLst/>
                <a:gdLst>
                  <a:gd name="T0" fmla="*/ 0 w 907"/>
                  <a:gd name="T1" fmla="*/ 371 h 741"/>
                  <a:gd name="T2" fmla="*/ 136 w 907"/>
                  <a:gd name="T3" fmla="*/ 53 h 741"/>
                  <a:gd name="T4" fmla="*/ 318 w 907"/>
                  <a:gd name="T5" fmla="*/ 53 h 741"/>
                  <a:gd name="T6" fmla="*/ 454 w 907"/>
                  <a:gd name="T7" fmla="*/ 371 h 741"/>
                  <a:gd name="T8" fmla="*/ 590 w 907"/>
                  <a:gd name="T9" fmla="*/ 688 h 741"/>
                  <a:gd name="T10" fmla="*/ 771 w 907"/>
                  <a:gd name="T11" fmla="*/ 688 h 741"/>
                  <a:gd name="T12" fmla="*/ 907 w 907"/>
                  <a:gd name="T13" fmla="*/ 371 h 7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7" h="741">
                    <a:moveTo>
                      <a:pt x="0" y="371"/>
                    </a:moveTo>
                    <a:cubicBezTo>
                      <a:pt x="41" y="238"/>
                      <a:pt x="83" y="106"/>
                      <a:pt x="136" y="53"/>
                    </a:cubicBezTo>
                    <a:cubicBezTo>
                      <a:pt x="189" y="0"/>
                      <a:pt x="265" y="0"/>
                      <a:pt x="318" y="53"/>
                    </a:cubicBezTo>
                    <a:cubicBezTo>
                      <a:pt x="371" y="106"/>
                      <a:pt x="409" y="265"/>
                      <a:pt x="454" y="371"/>
                    </a:cubicBezTo>
                    <a:cubicBezTo>
                      <a:pt x="499" y="477"/>
                      <a:pt x="537" y="635"/>
                      <a:pt x="590" y="688"/>
                    </a:cubicBezTo>
                    <a:cubicBezTo>
                      <a:pt x="643" y="741"/>
                      <a:pt x="718" y="741"/>
                      <a:pt x="771" y="688"/>
                    </a:cubicBezTo>
                    <a:cubicBezTo>
                      <a:pt x="824" y="635"/>
                      <a:pt x="865" y="503"/>
                      <a:pt x="907" y="371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auto">
              <a:xfrm>
                <a:off x="2426" y="3166"/>
                <a:ext cx="907" cy="741"/>
              </a:xfrm>
              <a:custGeom>
                <a:avLst/>
                <a:gdLst>
                  <a:gd name="T0" fmla="*/ 0 w 907"/>
                  <a:gd name="T1" fmla="*/ 371 h 741"/>
                  <a:gd name="T2" fmla="*/ 136 w 907"/>
                  <a:gd name="T3" fmla="*/ 53 h 741"/>
                  <a:gd name="T4" fmla="*/ 318 w 907"/>
                  <a:gd name="T5" fmla="*/ 53 h 741"/>
                  <a:gd name="T6" fmla="*/ 454 w 907"/>
                  <a:gd name="T7" fmla="*/ 371 h 741"/>
                  <a:gd name="T8" fmla="*/ 590 w 907"/>
                  <a:gd name="T9" fmla="*/ 688 h 741"/>
                  <a:gd name="T10" fmla="*/ 771 w 907"/>
                  <a:gd name="T11" fmla="*/ 688 h 741"/>
                  <a:gd name="T12" fmla="*/ 907 w 907"/>
                  <a:gd name="T13" fmla="*/ 371 h 7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7" h="741">
                    <a:moveTo>
                      <a:pt x="0" y="371"/>
                    </a:moveTo>
                    <a:cubicBezTo>
                      <a:pt x="41" y="238"/>
                      <a:pt x="83" y="106"/>
                      <a:pt x="136" y="53"/>
                    </a:cubicBezTo>
                    <a:cubicBezTo>
                      <a:pt x="189" y="0"/>
                      <a:pt x="265" y="0"/>
                      <a:pt x="318" y="53"/>
                    </a:cubicBezTo>
                    <a:cubicBezTo>
                      <a:pt x="371" y="106"/>
                      <a:pt x="409" y="265"/>
                      <a:pt x="454" y="371"/>
                    </a:cubicBezTo>
                    <a:cubicBezTo>
                      <a:pt x="499" y="477"/>
                      <a:pt x="537" y="635"/>
                      <a:pt x="590" y="688"/>
                    </a:cubicBezTo>
                    <a:cubicBezTo>
                      <a:pt x="643" y="741"/>
                      <a:pt x="718" y="741"/>
                      <a:pt x="771" y="688"/>
                    </a:cubicBezTo>
                    <a:cubicBezTo>
                      <a:pt x="824" y="635"/>
                      <a:pt x="865" y="503"/>
                      <a:pt x="907" y="371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4" name="Text Box 7"/>
            <p:cNvSpPr txBox="1">
              <a:spLocks noChangeArrowheads="1"/>
            </p:cNvSpPr>
            <p:nvPr/>
          </p:nvSpPr>
          <p:spPr bwMode="auto">
            <a:xfrm>
              <a:off x="313" y="3404"/>
              <a:ext cx="2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 dirty="0">
                  <a:latin typeface="Cambria" panose="02040503050406030204" pitchFamily="18" charset="0"/>
                </a:rPr>
                <a:t>0</a:t>
              </a:r>
              <a:endParaRPr lang="en-US" altLang="en-US" sz="1800" dirty="0">
                <a:latin typeface="Cambria" panose="02040503050406030204" pitchFamily="18" charset="0"/>
              </a:endParaRPr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6153575" y="3070060"/>
            <a:ext cx="4536000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30"/>
          <p:cNvGrpSpPr>
            <a:grpSpLocks/>
          </p:cNvGrpSpPr>
          <p:nvPr/>
        </p:nvGrpSpPr>
        <p:grpSpPr bwMode="auto">
          <a:xfrm>
            <a:off x="8408527" y="2130490"/>
            <a:ext cx="2327275" cy="941388"/>
            <a:chOff x="748" y="1790"/>
            <a:chExt cx="1466" cy="593"/>
          </a:xfrm>
        </p:grpSpPr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1751" y="2011"/>
              <a:ext cx="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Text Box 28"/>
            <p:cNvSpPr txBox="1">
              <a:spLocks noChangeArrowheads="1"/>
            </p:cNvSpPr>
            <p:nvPr/>
          </p:nvSpPr>
          <p:spPr bwMode="auto">
            <a:xfrm>
              <a:off x="748" y="1790"/>
              <a:ext cx="146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 dirty="0" smtClean="0">
                  <a:latin typeface="+mn-lt"/>
                </a:rPr>
                <a:t>Average </a:t>
              </a:r>
              <a:r>
                <a:rPr lang="en-GB" altLang="en-US" sz="1800" dirty="0">
                  <a:latin typeface="+mn-lt"/>
                </a:rPr>
                <a:t>value </a:t>
              </a:r>
              <a:r>
                <a:rPr lang="en-GB" altLang="en-US" sz="1800" i="1" dirty="0" err="1" smtClean="0">
                  <a:latin typeface="+mn-lt"/>
                </a:rPr>
                <a:t>V</a:t>
              </a:r>
              <a:r>
                <a:rPr lang="en-GB" altLang="en-US" sz="1800" baseline="-25000" dirty="0" err="1" smtClean="0">
                  <a:latin typeface="+mn-lt"/>
                </a:rPr>
                <a:t>av</a:t>
              </a:r>
              <a:endParaRPr lang="en-US" altLang="en-US" sz="1800" baseline="-25000" dirty="0">
                <a:latin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893904" y="4627170"/>
                <a:ext cx="1636374" cy="523220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av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904" y="4627170"/>
                <a:ext cx="163637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7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29294"/>
            <a:ext cx="10896715" cy="1205458"/>
          </a:xfrm>
        </p:spPr>
        <p:txBody>
          <a:bodyPr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Values Associated with </a:t>
            </a:r>
            <a:r>
              <a:rPr lang="en-SG" dirty="0">
                <a:solidFill>
                  <a:schemeClr val="accent2"/>
                </a:solidFill>
              </a:rPr>
              <a:t>Sinusoidal Waveform</a:t>
            </a:r>
          </a:p>
          <a:p>
            <a:pPr lvl="1"/>
            <a:r>
              <a:rPr lang="en-SG" dirty="0" smtClean="0">
                <a:solidFill>
                  <a:schemeClr val="tx1"/>
                </a:solidFill>
                <a:latin typeface="Cambria" panose="02040503050406030204" pitchFamily="18" charset="0"/>
              </a:rPr>
              <a:t>Average voltage over a positive half cycle</a:t>
            </a:r>
            <a:endParaRPr lang="en-US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9422" y="3992566"/>
            <a:ext cx="10441159" cy="95410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The average value over </a:t>
            </a:r>
            <a:r>
              <a:rPr lang="en-US" dirty="0" smtClean="0">
                <a:solidFill>
                  <a:srgbClr val="00B050"/>
                </a:solidFill>
                <a:latin typeface="Cambria" panose="02040503050406030204" pitchFamily="18" charset="0"/>
              </a:rPr>
              <a:t>a positive half cycle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 of a sinusoidal waveform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30753" y="1787644"/>
                <a:ext cx="3727206" cy="1054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av</m:t>
                          </m:r>
                        </m:sub>
                      </m:sSub>
                      <m:r>
                        <a:rPr lang="en-SG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SG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box>
                            <m:box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 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dt</m:t>
                          </m:r>
                        </m:e>
                      </m:nary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753" y="1787644"/>
                <a:ext cx="3727206" cy="10544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888038" y="5037767"/>
                <a:ext cx="3687458" cy="90178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av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SG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den>
                      </m:f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SG" sz="28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0.637</m:t>
                      </m:r>
                      <m:sSub>
                        <m:sSubPr>
                          <m:ctrlPr>
                            <a:rPr lang="en-SG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038" y="5037767"/>
                <a:ext cx="3687458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 9"/>
          <p:cNvSpPr>
            <a:spLocks/>
          </p:cNvSpPr>
          <p:nvPr/>
        </p:nvSpPr>
        <p:spPr bwMode="auto">
          <a:xfrm>
            <a:off x="6248733" y="2473590"/>
            <a:ext cx="1439863" cy="1176338"/>
          </a:xfrm>
          <a:custGeom>
            <a:avLst/>
            <a:gdLst>
              <a:gd name="T0" fmla="*/ 0 w 907"/>
              <a:gd name="T1" fmla="*/ 371 h 741"/>
              <a:gd name="T2" fmla="*/ 136 w 907"/>
              <a:gd name="T3" fmla="*/ 53 h 741"/>
              <a:gd name="T4" fmla="*/ 318 w 907"/>
              <a:gd name="T5" fmla="*/ 53 h 741"/>
              <a:gd name="T6" fmla="*/ 454 w 907"/>
              <a:gd name="T7" fmla="*/ 371 h 741"/>
              <a:gd name="T8" fmla="*/ 590 w 907"/>
              <a:gd name="T9" fmla="*/ 688 h 741"/>
              <a:gd name="T10" fmla="*/ 771 w 907"/>
              <a:gd name="T11" fmla="*/ 688 h 741"/>
              <a:gd name="T12" fmla="*/ 907 w 907"/>
              <a:gd name="T13" fmla="*/ 371 h 7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07" h="741">
                <a:moveTo>
                  <a:pt x="0" y="371"/>
                </a:moveTo>
                <a:cubicBezTo>
                  <a:pt x="41" y="238"/>
                  <a:pt x="83" y="106"/>
                  <a:pt x="136" y="53"/>
                </a:cubicBezTo>
                <a:cubicBezTo>
                  <a:pt x="189" y="0"/>
                  <a:pt x="265" y="0"/>
                  <a:pt x="318" y="53"/>
                </a:cubicBezTo>
                <a:cubicBezTo>
                  <a:pt x="371" y="106"/>
                  <a:pt x="409" y="265"/>
                  <a:pt x="454" y="371"/>
                </a:cubicBezTo>
                <a:cubicBezTo>
                  <a:pt x="499" y="477"/>
                  <a:pt x="537" y="635"/>
                  <a:pt x="590" y="688"/>
                </a:cubicBezTo>
                <a:cubicBezTo>
                  <a:pt x="643" y="741"/>
                  <a:pt x="718" y="741"/>
                  <a:pt x="771" y="688"/>
                </a:cubicBezTo>
                <a:cubicBezTo>
                  <a:pt x="824" y="635"/>
                  <a:pt x="865" y="503"/>
                  <a:pt x="907" y="371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6617032" y="2520260"/>
            <a:ext cx="0" cy="5441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cxnSp>
        <p:nvCxnSpPr>
          <p:cNvPr id="19" name="Straight Connector 18"/>
          <p:cNvCxnSpPr/>
          <p:nvPr/>
        </p:nvCxnSpPr>
        <p:spPr>
          <a:xfrm>
            <a:off x="6248733" y="2762323"/>
            <a:ext cx="781245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915150" y="3064950"/>
            <a:ext cx="882650" cy="68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8034377" y="2248632"/>
            <a:ext cx="229298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 dirty="0" smtClean="0">
                <a:latin typeface="+mn-lt"/>
              </a:rPr>
              <a:t>Average </a:t>
            </a:r>
            <a:r>
              <a:rPr lang="en-GB" altLang="en-US" sz="1800" dirty="0">
                <a:latin typeface="+mn-lt"/>
              </a:rPr>
              <a:t>value </a:t>
            </a:r>
            <a:r>
              <a:rPr lang="en-GB" altLang="en-US" sz="1800" i="1" dirty="0" err="1" smtClean="0">
                <a:latin typeface="+mn-lt"/>
              </a:rPr>
              <a:t>V</a:t>
            </a:r>
            <a:r>
              <a:rPr lang="en-GB" altLang="en-US" sz="1800" baseline="-25000" dirty="0" err="1" smtClean="0">
                <a:latin typeface="+mn-lt"/>
              </a:rPr>
              <a:t>av</a:t>
            </a:r>
            <a:endParaRPr lang="en-US" altLang="en-US" sz="1800" baseline="-25000" dirty="0">
              <a:latin typeface="+mn-lt"/>
            </a:endParaRP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H="1">
            <a:off x="6962814" y="2465652"/>
            <a:ext cx="1439862" cy="254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21839" y="2886807"/>
                <a:ext cx="3836142" cy="494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ambria" panose="02040503050406030204" pitchFamily="18" charset="0"/>
                  </a:rPr>
                  <a:t>where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sub>
                    </m:sSub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SG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𝑓𝑡</m:t>
                            </m:r>
                          </m:e>
                        </m:d>
                      </m:e>
                    </m:func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839" y="2886807"/>
                <a:ext cx="3836142" cy="494559"/>
              </a:xfrm>
              <a:prstGeom prst="rect">
                <a:avLst/>
              </a:prstGeom>
              <a:blipFill>
                <a:blip r:embed="rId5"/>
                <a:stretch>
                  <a:fillRect l="-2544" t="-11111" b="-1975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6140782" y="2098940"/>
            <a:ext cx="183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+mn-lt"/>
              </a:rPr>
              <a:t>Peak value </a:t>
            </a:r>
            <a:r>
              <a:rPr lang="en-GB" altLang="en-US" sz="1800" i="1" dirty="0" err="1">
                <a:latin typeface="+mn-lt"/>
              </a:rPr>
              <a:t>V</a:t>
            </a:r>
            <a:r>
              <a:rPr lang="en-GB" altLang="en-US" sz="1800" baseline="-25000" dirty="0" err="1">
                <a:latin typeface="+mn-lt"/>
              </a:rPr>
              <a:t>p</a:t>
            </a:r>
            <a:endParaRPr lang="en-US" altLang="en-US" sz="1800" baseline="-25000" dirty="0">
              <a:latin typeface="+mn-lt"/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6248733" y="1981463"/>
            <a:ext cx="0" cy="1907631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6104271" y="3062553"/>
            <a:ext cx="4954588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0416261" y="3061284"/>
            <a:ext cx="790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Cambria" panose="02040503050406030204" pitchFamily="18" charset="0"/>
              </a:rPr>
              <a:t>time</a:t>
            </a:r>
            <a:endParaRPr lang="en-US" alt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24</a:t>
            </a:fld>
            <a:endParaRPr lang="en-US" dirty="0"/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772166" y="2874773"/>
            <a:ext cx="4016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Cambria" panose="02040503050406030204" pitchFamily="18" charset="0"/>
              </a:rPr>
              <a:t>0</a:t>
            </a:r>
            <a:endParaRPr lang="en-US" altLang="en-US" sz="1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12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29292"/>
            <a:ext cx="10896715" cy="1205458"/>
          </a:xfrm>
        </p:spPr>
        <p:txBody>
          <a:bodyPr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Values Associated with </a:t>
            </a:r>
            <a:r>
              <a:rPr lang="en-SG" dirty="0">
                <a:solidFill>
                  <a:schemeClr val="accent2"/>
                </a:solidFill>
              </a:rPr>
              <a:t>Sinusoidal Waveform</a:t>
            </a:r>
          </a:p>
          <a:p>
            <a:pPr lvl="1"/>
            <a:r>
              <a:rPr lang="en-SG" dirty="0" smtClean="0">
                <a:solidFill>
                  <a:schemeClr val="tx1"/>
                </a:solidFill>
                <a:latin typeface="Cambria" panose="02040503050406030204" pitchFamily="18" charset="0"/>
              </a:rPr>
              <a:t>Average voltage over a negative half cycle</a:t>
            </a:r>
            <a:endParaRPr lang="en-US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79422" y="2921093"/>
                <a:ext cx="10441159" cy="20616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/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where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SG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π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𝑓𝑡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5200"/>
                  </a:spcBef>
                </a:pPr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The average value over </a:t>
                </a:r>
                <a:r>
                  <a:rPr lang="en-US" dirty="0" smtClean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a negative half cycle</a:t>
                </a:r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of a sinusoidal waveform is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22" y="2921093"/>
                <a:ext cx="10441159" cy="2061655"/>
              </a:xfrm>
              <a:prstGeom prst="rect">
                <a:avLst/>
              </a:prstGeom>
              <a:blipFill>
                <a:blip r:embed="rId3"/>
                <a:stretch>
                  <a:fillRect t="-2663" b="-532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05435" y="1894360"/>
                <a:ext cx="3227192" cy="1033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av</m:t>
                          </m:r>
                        </m:sub>
                      </m:sSub>
                      <m:r>
                        <a:rPr lang="en-SG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SG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box>
                            <m:boxPr>
                              <m:ctrlPr>
                                <a:rPr lang="en-SG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SG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 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dt</m:t>
                          </m:r>
                        </m:e>
                      </m:nary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435" y="1894360"/>
                <a:ext cx="3227192" cy="10334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631365" y="5049193"/>
                <a:ext cx="4797144" cy="90178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984250" indent="-536575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av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SG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den>
                      </m:f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SG" sz="28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−0.637 </m:t>
                      </m:r>
                      <m:sSub>
                        <m:sSubPr>
                          <m:ctrlPr>
                            <a:rPr lang="en-SG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365" y="5049193"/>
                <a:ext cx="4797144" cy="9017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reeform 9"/>
          <p:cNvSpPr>
            <a:spLocks/>
          </p:cNvSpPr>
          <p:nvPr/>
        </p:nvSpPr>
        <p:spPr bwMode="auto">
          <a:xfrm>
            <a:off x="6252545" y="2266223"/>
            <a:ext cx="1439863" cy="1176338"/>
          </a:xfrm>
          <a:custGeom>
            <a:avLst/>
            <a:gdLst>
              <a:gd name="T0" fmla="*/ 0 w 907"/>
              <a:gd name="T1" fmla="*/ 371 h 741"/>
              <a:gd name="T2" fmla="*/ 136 w 907"/>
              <a:gd name="T3" fmla="*/ 53 h 741"/>
              <a:gd name="T4" fmla="*/ 318 w 907"/>
              <a:gd name="T5" fmla="*/ 53 h 741"/>
              <a:gd name="T6" fmla="*/ 454 w 907"/>
              <a:gd name="T7" fmla="*/ 371 h 741"/>
              <a:gd name="T8" fmla="*/ 590 w 907"/>
              <a:gd name="T9" fmla="*/ 688 h 741"/>
              <a:gd name="T10" fmla="*/ 771 w 907"/>
              <a:gd name="T11" fmla="*/ 688 h 741"/>
              <a:gd name="T12" fmla="*/ 907 w 907"/>
              <a:gd name="T13" fmla="*/ 371 h 7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07" h="741">
                <a:moveTo>
                  <a:pt x="0" y="371"/>
                </a:moveTo>
                <a:cubicBezTo>
                  <a:pt x="41" y="238"/>
                  <a:pt x="83" y="106"/>
                  <a:pt x="136" y="53"/>
                </a:cubicBezTo>
                <a:cubicBezTo>
                  <a:pt x="189" y="0"/>
                  <a:pt x="265" y="0"/>
                  <a:pt x="318" y="53"/>
                </a:cubicBezTo>
                <a:cubicBezTo>
                  <a:pt x="371" y="106"/>
                  <a:pt x="409" y="265"/>
                  <a:pt x="454" y="371"/>
                </a:cubicBezTo>
                <a:cubicBezTo>
                  <a:pt x="499" y="477"/>
                  <a:pt x="537" y="635"/>
                  <a:pt x="590" y="688"/>
                </a:cubicBezTo>
                <a:cubicBezTo>
                  <a:pt x="643" y="741"/>
                  <a:pt x="718" y="741"/>
                  <a:pt x="771" y="688"/>
                </a:cubicBezTo>
                <a:cubicBezTo>
                  <a:pt x="824" y="635"/>
                  <a:pt x="865" y="503"/>
                  <a:pt x="907" y="371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7" name="Rectangle 46" hidden="1"/>
          <p:cNvSpPr/>
          <p:nvPr/>
        </p:nvSpPr>
        <p:spPr>
          <a:xfrm>
            <a:off x="6276120" y="2252902"/>
            <a:ext cx="4412926" cy="68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4" name="Straight Connector 53"/>
          <p:cNvCxnSpPr/>
          <p:nvPr/>
        </p:nvCxnSpPr>
        <p:spPr>
          <a:xfrm>
            <a:off x="6973698" y="3145797"/>
            <a:ext cx="746427" cy="0"/>
          </a:xfrm>
          <a:prstGeom prst="line">
            <a:avLst/>
          </a:prstGeom>
          <a:ln w="222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 hidden="1"/>
          <p:cNvSpPr/>
          <p:nvPr/>
        </p:nvSpPr>
        <p:spPr>
          <a:xfrm>
            <a:off x="6997156" y="2951913"/>
            <a:ext cx="3691890" cy="68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51" name="Group 30"/>
          <p:cNvGrpSpPr>
            <a:grpSpLocks/>
          </p:cNvGrpSpPr>
          <p:nvPr/>
        </p:nvGrpSpPr>
        <p:grpSpPr bwMode="auto">
          <a:xfrm>
            <a:off x="7562234" y="2126523"/>
            <a:ext cx="2327275" cy="974725"/>
            <a:chOff x="754" y="1707"/>
            <a:chExt cx="1466" cy="614"/>
          </a:xfrm>
        </p:grpSpPr>
        <p:sp>
          <p:nvSpPr>
            <p:cNvPr id="52" name="Line 15"/>
            <p:cNvSpPr>
              <a:spLocks noChangeShapeType="1"/>
            </p:cNvSpPr>
            <p:nvPr/>
          </p:nvSpPr>
          <p:spPr bwMode="auto">
            <a:xfrm flipH="1">
              <a:off x="825" y="1940"/>
              <a:ext cx="484" cy="3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3" name="Text Box 28"/>
            <p:cNvSpPr txBox="1">
              <a:spLocks noChangeArrowheads="1"/>
            </p:cNvSpPr>
            <p:nvPr/>
          </p:nvSpPr>
          <p:spPr bwMode="auto">
            <a:xfrm>
              <a:off x="754" y="1707"/>
              <a:ext cx="146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 dirty="0" smtClean="0">
                  <a:latin typeface="+mn-lt"/>
                </a:rPr>
                <a:t>Average </a:t>
              </a:r>
              <a:r>
                <a:rPr lang="en-GB" altLang="en-US" sz="1800" dirty="0">
                  <a:latin typeface="+mn-lt"/>
                </a:rPr>
                <a:t>value </a:t>
              </a:r>
              <a:r>
                <a:rPr lang="en-GB" altLang="en-US" sz="1800" i="1" dirty="0" err="1" smtClean="0">
                  <a:latin typeface="+mn-lt"/>
                </a:rPr>
                <a:t>V</a:t>
              </a:r>
              <a:r>
                <a:rPr lang="en-GB" altLang="en-US" sz="1800" baseline="-25000" dirty="0" err="1" smtClean="0">
                  <a:latin typeface="+mn-lt"/>
                </a:rPr>
                <a:t>av</a:t>
              </a:r>
              <a:endParaRPr lang="en-US" altLang="en-US" sz="1800" baseline="-25000" dirty="0">
                <a:latin typeface="+mn-lt"/>
              </a:endParaRPr>
            </a:p>
          </p:txBody>
        </p:sp>
      </p:grpSp>
      <p:sp>
        <p:nvSpPr>
          <p:cNvPr id="49" name="Line 15"/>
          <p:cNvSpPr>
            <a:spLocks noChangeShapeType="1"/>
          </p:cNvSpPr>
          <p:nvPr/>
        </p:nvSpPr>
        <p:spPr bwMode="auto">
          <a:xfrm>
            <a:off x="7342824" y="2839628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0" name="Text Box 28"/>
          <p:cNvSpPr txBox="1">
            <a:spLocks noChangeArrowheads="1"/>
          </p:cNvSpPr>
          <p:nvPr/>
        </p:nvSpPr>
        <p:spPr bwMode="auto">
          <a:xfrm>
            <a:off x="6843709" y="3412257"/>
            <a:ext cx="183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+mn-lt"/>
              </a:rPr>
              <a:t>Peak value </a:t>
            </a:r>
            <a:r>
              <a:rPr lang="en-GB" altLang="en-US" sz="1800" dirty="0" smtClean="0">
                <a:latin typeface="Cambria" panose="02040503050406030204" pitchFamily="18" charset="0"/>
              </a:rPr>
              <a:t>−</a:t>
            </a:r>
            <a:r>
              <a:rPr lang="en-GB" altLang="en-US" sz="1800" i="1" dirty="0" err="1" smtClean="0">
                <a:latin typeface="+mn-lt"/>
              </a:rPr>
              <a:t>V</a:t>
            </a:r>
            <a:r>
              <a:rPr lang="en-GB" altLang="en-US" sz="1800" baseline="-25000" dirty="0" err="1" smtClean="0">
                <a:latin typeface="+mn-lt"/>
              </a:rPr>
              <a:t>p</a:t>
            </a:r>
            <a:endParaRPr lang="en-US" altLang="en-US" sz="1800" baseline="-25000" dirty="0">
              <a:latin typeface="+mn-lt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10412750" y="2854194"/>
            <a:ext cx="790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Cambria" panose="02040503050406030204" pitchFamily="18" charset="0"/>
              </a:rPr>
              <a:t>time</a:t>
            </a:r>
            <a:endParaRPr lang="en-US" altLang="en-US" sz="1800" dirty="0">
              <a:latin typeface="Cambria" panose="020405030504060302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47171" y="2144684"/>
            <a:ext cx="882650" cy="68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Line 4"/>
          <p:cNvSpPr>
            <a:spLocks noChangeShapeType="1"/>
          </p:cNvSpPr>
          <p:nvPr/>
        </p:nvSpPr>
        <p:spPr bwMode="auto">
          <a:xfrm flipV="1">
            <a:off x="6248400" y="1989137"/>
            <a:ext cx="335" cy="1903989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8" name="Line 5"/>
          <p:cNvSpPr>
            <a:spLocks noChangeShapeType="1"/>
          </p:cNvSpPr>
          <p:nvPr/>
        </p:nvSpPr>
        <p:spPr bwMode="auto">
          <a:xfrm>
            <a:off x="6104272" y="2842486"/>
            <a:ext cx="495459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25</a:t>
            </a:fld>
            <a:endParaRPr lang="en-US" dirty="0"/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759183" y="2661630"/>
            <a:ext cx="4016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Cambria" panose="02040503050406030204" pitchFamily="18" charset="0"/>
              </a:rPr>
              <a:t>0</a:t>
            </a:r>
            <a:endParaRPr lang="en-US" altLang="en-US" sz="1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65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53411"/>
            <a:ext cx="10896715" cy="1205458"/>
          </a:xfrm>
        </p:spPr>
        <p:txBody>
          <a:bodyPr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Values Associated with </a:t>
            </a:r>
            <a:r>
              <a:rPr lang="en-SG" dirty="0">
                <a:solidFill>
                  <a:schemeClr val="accent2"/>
                </a:solidFill>
              </a:rPr>
              <a:t>Sinusoidal Waveform</a:t>
            </a:r>
          </a:p>
          <a:p>
            <a:pPr lvl="1"/>
            <a:r>
              <a:rPr lang="en-SG" dirty="0" smtClean="0">
                <a:solidFill>
                  <a:schemeClr val="tx1"/>
                </a:solidFill>
                <a:latin typeface="Cambria" panose="02040503050406030204" pitchFamily="18" charset="0"/>
              </a:rPr>
              <a:t>Root Mean Square (rms) voltage</a:t>
            </a:r>
            <a:endParaRPr lang="en-US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79422" y="3096572"/>
                <a:ext cx="7373201" cy="1438407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/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SG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π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𝑓𝑡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4000"/>
                  </a:spcBef>
                </a:pPr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The </a:t>
                </a:r>
                <a:r>
                  <a:rPr lang="en-US" dirty="0" err="1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rms</a:t>
                </a:r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value of a 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sinusoidal waveform is</a:t>
                </a:r>
                <a:endParaRPr lang="en-SG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22" y="3096572"/>
                <a:ext cx="7373201" cy="1438407"/>
              </a:xfrm>
              <a:prstGeom prst="rect">
                <a:avLst/>
              </a:prstGeom>
              <a:blipFill>
                <a:blip r:embed="rId3"/>
                <a:stretch>
                  <a:fillRect t="-3814" b="-1059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10040" y="1855168"/>
                <a:ext cx="4739746" cy="1183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rms</m:t>
                          </m:r>
                        </m:sub>
                      </m:sSub>
                      <m:r>
                        <a:rPr lang="en-SG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SG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ctrlPr>
                                <a:rPr lang="en-SG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 </m:t>
                              </m:r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040" y="1855168"/>
                <a:ext cx="4739746" cy="1183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5642806" y="1970624"/>
            <a:ext cx="5867410" cy="1890717"/>
            <a:chOff x="228" y="2831"/>
            <a:chExt cx="3696" cy="1191"/>
          </a:xfrm>
        </p:grpSpPr>
        <p:sp>
          <p:nvSpPr>
            <p:cNvPr id="8" name="Line 4"/>
            <p:cNvSpPr>
              <a:spLocks noChangeShapeType="1"/>
            </p:cNvSpPr>
            <p:nvPr/>
          </p:nvSpPr>
          <p:spPr bwMode="auto">
            <a:xfrm flipV="1">
              <a:off x="612" y="2843"/>
              <a:ext cx="0" cy="117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521" y="3521"/>
              <a:ext cx="330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28" y="2831"/>
                  <a:ext cx="249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SG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alt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altLang="en-US" sz="18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0" name="Text 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8" y="2831"/>
                  <a:ext cx="249" cy="233"/>
                </a:xfrm>
                <a:prstGeom prst="rect">
                  <a:avLst/>
                </a:prstGeom>
                <a:blipFill>
                  <a:blip r:embed="rId5"/>
                  <a:stretch>
                    <a:fillRect r="-2461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3426" y="3520"/>
              <a:ext cx="4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 dirty="0">
                  <a:latin typeface="Cambria" panose="02040503050406030204" pitchFamily="18" charset="0"/>
                </a:rPr>
                <a:t>time</a:t>
              </a:r>
              <a:endParaRPr lang="en-US" altLang="en-US" sz="1800" dirty="0">
                <a:latin typeface="Cambria" panose="02040503050406030204" pitchFamily="18" charset="0"/>
              </a:endParaRPr>
            </a:p>
          </p:txBody>
        </p:sp>
        <p:grpSp>
          <p:nvGrpSpPr>
            <p:cNvPr id="12" name="Group 8"/>
            <p:cNvGrpSpPr>
              <a:grpSpLocks/>
            </p:cNvGrpSpPr>
            <p:nvPr/>
          </p:nvGrpSpPr>
          <p:grpSpPr bwMode="auto">
            <a:xfrm>
              <a:off x="612" y="3150"/>
              <a:ext cx="2721" cy="757"/>
              <a:chOff x="612" y="3150"/>
              <a:chExt cx="2721" cy="757"/>
            </a:xfrm>
          </p:grpSpPr>
          <p:sp>
            <p:nvSpPr>
              <p:cNvPr id="13" name="Freeform 9"/>
              <p:cNvSpPr>
                <a:spLocks/>
              </p:cNvSpPr>
              <p:nvPr/>
            </p:nvSpPr>
            <p:spPr bwMode="auto">
              <a:xfrm>
                <a:off x="612" y="3150"/>
                <a:ext cx="907" cy="741"/>
              </a:xfrm>
              <a:custGeom>
                <a:avLst/>
                <a:gdLst>
                  <a:gd name="T0" fmla="*/ 0 w 907"/>
                  <a:gd name="T1" fmla="*/ 371 h 741"/>
                  <a:gd name="T2" fmla="*/ 136 w 907"/>
                  <a:gd name="T3" fmla="*/ 53 h 741"/>
                  <a:gd name="T4" fmla="*/ 318 w 907"/>
                  <a:gd name="T5" fmla="*/ 53 h 741"/>
                  <a:gd name="T6" fmla="*/ 454 w 907"/>
                  <a:gd name="T7" fmla="*/ 371 h 741"/>
                  <a:gd name="T8" fmla="*/ 590 w 907"/>
                  <a:gd name="T9" fmla="*/ 688 h 741"/>
                  <a:gd name="T10" fmla="*/ 771 w 907"/>
                  <a:gd name="T11" fmla="*/ 688 h 741"/>
                  <a:gd name="T12" fmla="*/ 907 w 907"/>
                  <a:gd name="T13" fmla="*/ 371 h 7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7" h="741">
                    <a:moveTo>
                      <a:pt x="0" y="371"/>
                    </a:moveTo>
                    <a:cubicBezTo>
                      <a:pt x="41" y="238"/>
                      <a:pt x="83" y="106"/>
                      <a:pt x="136" y="53"/>
                    </a:cubicBezTo>
                    <a:cubicBezTo>
                      <a:pt x="189" y="0"/>
                      <a:pt x="265" y="0"/>
                      <a:pt x="318" y="53"/>
                    </a:cubicBezTo>
                    <a:cubicBezTo>
                      <a:pt x="371" y="106"/>
                      <a:pt x="409" y="265"/>
                      <a:pt x="454" y="371"/>
                    </a:cubicBezTo>
                    <a:cubicBezTo>
                      <a:pt x="499" y="477"/>
                      <a:pt x="537" y="635"/>
                      <a:pt x="590" y="688"/>
                    </a:cubicBezTo>
                    <a:cubicBezTo>
                      <a:pt x="643" y="741"/>
                      <a:pt x="718" y="741"/>
                      <a:pt x="771" y="688"/>
                    </a:cubicBezTo>
                    <a:cubicBezTo>
                      <a:pt x="824" y="635"/>
                      <a:pt x="865" y="503"/>
                      <a:pt x="907" y="371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" name="Freeform 10"/>
              <p:cNvSpPr>
                <a:spLocks/>
              </p:cNvSpPr>
              <p:nvPr/>
            </p:nvSpPr>
            <p:spPr bwMode="auto">
              <a:xfrm>
                <a:off x="1519" y="3158"/>
                <a:ext cx="907" cy="741"/>
              </a:xfrm>
              <a:custGeom>
                <a:avLst/>
                <a:gdLst>
                  <a:gd name="T0" fmla="*/ 0 w 907"/>
                  <a:gd name="T1" fmla="*/ 371 h 741"/>
                  <a:gd name="T2" fmla="*/ 136 w 907"/>
                  <a:gd name="T3" fmla="*/ 53 h 741"/>
                  <a:gd name="T4" fmla="*/ 318 w 907"/>
                  <a:gd name="T5" fmla="*/ 53 h 741"/>
                  <a:gd name="T6" fmla="*/ 454 w 907"/>
                  <a:gd name="T7" fmla="*/ 371 h 741"/>
                  <a:gd name="T8" fmla="*/ 590 w 907"/>
                  <a:gd name="T9" fmla="*/ 688 h 741"/>
                  <a:gd name="T10" fmla="*/ 771 w 907"/>
                  <a:gd name="T11" fmla="*/ 688 h 741"/>
                  <a:gd name="T12" fmla="*/ 907 w 907"/>
                  <a:gd name="T13" fmla="*/ 371 h 7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7" h="741">
                    <a:moveTo>
                      <a:pt x="0" y="371"/>
                    </a:moveTo>
                    <a:cubicBezTo>
                      <a:pt x="41" y="238"/>
                      <a:pt x="83" y="106"/>
                      <a:pt x="136" y="53"/>
                    </a:cubicBezTo>
                    <a:cubicBezTo>
                      <a:pt x="189" y="0"/>
                      <a:pt x="265" y="0"/>
                      <a:pt x="318" y="53"/>
                    </a:cubicBezTo>
                    <a:cubicBezTo>
                      <a:pt x="371" y="106"/>
                      <a:pt x="409" y="265"/>
                      <a:pt x="454" y="371"/>
                    </a:cubicBezTo>
                    <a:cubicBezTo>
                      <a:pt x="499" y="477"/>
                      <a:pt x="537" y="635"/>
                      <a:pt x="590" y="688"/>
                    </a:cubicBezTo>
                    <a:cubicBezTo>
                      <a:pt x="643" y="741"/>
                      <a:pt x="718" y="741"/>
                      <a:pt x="771" y="688"/>
                    </a:cubicBezTo>
                    <a:cubicBezTo>
                      <a:pt x="824" y="635"/>
                      <a:pt x="865" y="503"/>
                      <a:pt x="907" y="371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auto">
              <a:xfrm>
                <a:off x="2426" y="3166"/>
                <a:ext cx="907" cy="741"/>
              </a:xfrm>
              <a:custGeom>
                <a:avLst/>
                <a:gdLst>
                  <a:gd name="T0" fmla="*/ 0 w 907"/>
                  <a:gd name="T1" fmla="*/ 371 h 741"/>
                  <a:gd name="T2" fmla="*/ 136 w 907"/>
                  <a:gd name="T3" fmla="*/ 53 h 741"/>
                  <a:gd name="T4" fmla="*/ 318 w 907"/>
                  <a:gd name="T5" fmla="*/ 53 h 741"/>
                  <a:gd name="T6" fmla="*/ 454 w 907"/>
                  <a:gd name="T7" fmla="*/ 371 h 741"/>
                  <a:gd name="T8" fmla="*/ 590 w 907"/>
                  <a:gd name="T9" fmla="*/ 688 h 741"/>
                  <a:gd name="T10" fmla="*/ 771 w 907"/>
                  <a:gd name="T11" fmla="*/ 688 h 741"/>
                  <a:gd name="T12" fmla="*/ 907 w 907"/>
                  <a:gd name="T13" fmla="*/ 371 h 7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7" h="741">
                    <a:moveTo>
                      <a:pt x="0" y="371"/>
                    </a:moveTo>
                    <a:cubicBezTo>
                      <a:pt x="41" y="238"/>
                      <a:pt x="83" y="106"/>
                      <a:pt x="136" y="53"/>
                    </a:cubicBezTo>
                    <a:cubicBezTo>
                      <a:pt x="189" y="0"/>
                      <a:pt x="265" y="0"/>
                      <a:pt x="318" y="53"/>
                    </a:cubicBezTo>
                    <a:cubicBezTo>
                      <a:pt x="371" y="106"/>
                      <a:pt x="409" y="265"/>
                      <a:pt x="454" y="371"/>
                    </a:cubicBezTo>
                    <a:cubicBezTo>
                      <a:pt x="499" y="477"/>
                      <a:pt x="537" y="635"/>
                      <a:pt x="590" y="688"/>
                    </a:cubicBezTo>
                    <a:cubicBezTo>
                      <a:pt x="643" y="741"/>
                      <a:pt x="718" y="741"/>
                      <a:pt x="771" y="688"/>
                    </a:cubicBezTo>
                    <a:cubicBezTo>
                      <a:pt x="824" y="635"/>
                      <a:pt x="865" y="503"/>
                      <a:pt x="907" y="371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16" name="Group 30"/>
          <p:cNvGrpSpPr>
            <a:grpSpLocks/>
          </p:cNvGrpSpPr>
          <p:nvPr/>
        </p:nvGrpSpPr>
        <p:grpSpPr bwMode="auto">
          <a:xfrm>
            <a:off x="6606410" y="2100788"/>
            <a:ext cx="1835150" cy="965200"/>
            <a:chOff x="835" y="1552"/>
            <a:chExt cx="1156" cy="608"/>
          </a:xfrm>
        </p:grpSpPr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746" y="1797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" name="Text Box 28"/>
            <p:cNvSpPr txBox="1">
              <a:spLocks noChangeArrowheads="1"/>
            </p:cNvSpPr>
            <p:nvPr/>
          </p:nvSpPr>
          <p:spPr bwMode="auto">
            <a:xfrm>
              <a:off x="835" y="1552"/>
              <a:ext cx="1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 dirty="0">
                  <a:latin typeface="+mn-lt"/>
                </a:rPr>
                <a:t>Peak value </a:t>
              </a:r>
              <a:r>
                <a:rPr lang="en-GB" altLang="en-US" sz="1800" i="1" dirty="0" err="1">
                  <a:latin typeface="+mn-lt"/>
                </a:rPr>
                <a:t>V</a:t>
              </a:r>
              <a:r>
                <a:rPr lang="en-GB" altLang="en-US" sz="1800" baseline="-25000" dirty="0" err="1">
                  <a:latin typeface="+mn-lt"/>
                </a:rPr>
                <a:t>p</a:t>
              </a:r>
              <a:endParaRPr lang="en-US" altLang="en-US" sz="1800" baseline="-25000" dirty="0">
                <a:latin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787464" y="4622623"/>
                <a:ext cx="3938472" cy="995657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rms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SG" sz="28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0.707</m:t>
                      </m:r>
                      <m:sSub>
                        <m:sSubPr>
                          <m:ctrlPr>
                            <a:rPr lang="en-SG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464" y="4622623"/>
                <a:ext cx="3938472" cy="9956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6252398" y="2722868"/>
            <a:ext cx="4319588" cy="0"/>
          </a:xfrm>
          <a:prstGeom prst="line">
            <a:avLst/>
          </a:prstGeom>
          <a:ln w="222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30"/>
          <p:cNvGrpSpPr>
            <a:grpSpLocks/>
          </p:cNvGrpSpPr>
          <p:nvPr/>
        </p:nvGrpSpPr>
        <p:grpSpPr bwMode="auto">
          <a:xfrm>
            <a:off x="8412041" y="1926892"/>
            <a:ext cx="2292984" cy="771525"/>
            <a:chOff x="757" y="1569"/>
            <a:chExt cx="1466" cy="486"/>
          </a:xfrm>
        </p:grpSpPr>
        <p:sp>
          <p:nvSpPr>
            <p:cNvPr id="22" name="Text Box 28"/>
            <p:cNvSpPr txBox="1">
              <a:spLocks noChangeArrowheads="1"/>
            </p:cNvSpPr>
            <p:nvPr/>
          </p:nvSpPr>
          <p:spPr bwMode="auto">
            <a:xfrm>
              <a:off x="757" y="1569"/>
              <a:ext cx="146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 dirty="0" err="1" smtClean="0">
                  <a:latin typeface="+mn-lt"/>
                </a:rPr>
                <a:t>rms</a:t>
              </a:r>
              <a:r>
                <a:rPr lang="en-GB" altLang="en-US" sz="1800" dirty="0" smtClean="0">
                  <a:latin typeface="+mn-lt"/>
                </a:rPr>
                <a:t> </a:t>
              </a:r>
              <a:r>
                <a:rPr lang="en-GB" altLang="en-US" sz="1800" dirty="0">
                  <a:latin typeface="+mn-lt"/>
                </a:rPr>
                <a:t>value </a:t>
              </a:r>
              <a:r>
                <a:rPr lang="en-GB" altLang="en-US" sz="1800" i="1" dirty="0" err="1" smtClean="0">
                  <a:latin typeface="+mn-lt"/>
                </a:rPr>
                <a:t>V</a:t>
              </a:r>
              <a:r>
                <a:rPr lang="en-GB" altLang="en-US" sz="1800" baseline="-25000" dirty="0" err="1" smtClean="0">
                  <a:latin typeface="+mn-lt"/>
                </a:rPr>
                <a:t>rms</a:t>
              </a:r>
              <a:endParaRPr lang="en-US" altLang="en-US" sz="1800" baseline="-25000" dirty="0">
                <a:latin typeface="+mn-lt"/>
              </a:endParaRPr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 flipH="1">
              <a:off x="894" y="1799"/>
              <a:ext cx="489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26</a:t>
            </a:fld>
            <a:endParaRPr lang="en-US" dirty="0"/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5760606" y="2884933"/>
            <a:ext cx="4016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Cambria" panose="02040503050406030204" pitchFamily="18" charset="0"/>
              </a:rPr>
              <a:t>0</a:t>
            </a:r>
            <a:endParaRPr lang="en-US" altLang="en-US" sz="1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92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44538"/>
            <a:ext cx="10896715" cy="1636345"/>
          </a:xfrm>
        </p:spPr>
        <p:txBody>
          <a:bodyPr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V</a:t>
            </a:r>
            <a:r>
              <a:rPr lang="en-SG" baseline="-25000" dirty="0" smtClean="0">
                <a:solidFill>
                  <a:schemeClr val="accent2"/>
                </a:solidFill>
              </a:rPr>
              <a:t>rms</a:t>
            </a:r>
            <a:r>
              <a:rPr lang="en-SG" dirty="0" smtClean="0">
                <a:solidFill>
                  <a:schemeClr val="accent2"/>
                </a:solidFill>
              </a:rPr>
              <a:t> as a Measure of Heating Effect</a:t>
            </a:r>
            <a:endParaRPr lang="en-SG" dirty="0">
              <a:solidFill>
                <a:schemeClr val="accent2"/>
              </a:solidFill>
            </a:endParaRPr>
          </a:p>
          <a:p>
            <a:pPr lvl="1"/>
            <a:r>
              <a:rPr lang="en-SG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V</a:t>
            </a:r>
            <a:r>
              <a:rPr lang="en-SG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rms</a:t>
            </a:r>
            <a:r>
              <a:rPr lang="en-SG" dirty="0" smtClean="0">
                <a:solidFill>
                  <a:schemeClr val="tx1"/>
                </a:solidFill>
                <a:latin typeface="Cambria" panose="02040503050406030204" pitchFamily="18" charset="0"/>
              </a:rPr>
              <a:t> of a sinusoidal waveform </a:t>
            </a:r>
            <a:r>
              <a:rPr lang="en-SG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SG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SG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V</a:t>
            </a:r>
            <a:r>
              <a:rPr lang="en-SG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dc</a:t>
            </a:r>
            <a:r>
              <a:rPr lang="en-SG" dirty="0" smtClean="0">
                <a:solidFill>
                  <a:schemeClr val="tx1"/>
                </a:solidFill>
                <a:latin typeface="Cambria" panose="02040503050406030204" pitchFamily="18" charset="0"/>
              </a:rPr>
              <a:t> that produces the same amount of heating in a resistor.</a:t>
            </a:r>
            <a:endParaRPr lang="en-US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7643813" y="2138080"/>
            <a:ext cx="3665538" cy="2770188"/>
            <a:chOff x="2887249" y="2874558"/>
            <a:chExt cx="3665538" cy="2770188"/>
          </a:xfrm>
          <a:effectLst>
            <a:glow rad="101600">
              <a:srgbClr val="FFC000">
                <a:alpha val="60000"/>
              </a:srgbClr>
            </a:glow>
          </a:effectLst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7249" y="2874558"/>
              <a:ext cx="3665538" cy="2770188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>
              <a:glow rad="127000">
                <a:srgbClr val="FFC000"/>
              </a:glow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5355715" y="4845887"/>
              <a:ext cx="1088571" cy="377372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Part (a)</a:t>
              </a:r>
              <a:endParaRPr lang="en-SG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Content Placeholder 2"/>
          <p:cNvSpPr txBox="1">
            <a:spLocks/>
          </p:cNvSpPr>
          <p:nvPr/>
        </p:nvSpPr>
        <p:spPr>
          <a:xfrm>
            <a:off x="679423" y="2300268"/>
            <a:ext cx="6737377" cy="250324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Suppose we have an ac setup as shown in Part (a)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We set the voltage to 50 </a:t>
            </a:r>
            <a:r>
              <a:rPr lang="en-US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V</a:t>
            </a:r>
            <a:r>
              <a:rPr lang="en-US" baseline="-250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rms</a:t>
            </a:r>
            <a:r>
              <a:rPr lang="en-US" baseline="-25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 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We record the temperature as an indicator of the heat radiated.</a:t>
            </a:r>
            <a:endParaRPr lang="en-SG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5331836" y="4803517"/>
            <a:ext cx="1940336" cy="731520"/>
          </a:xfrm>
          <a:prstGeom prst="wedgeRoundRectCallout">
            <a:avLst>
              <a:gd name="adj1" fmla="val -58650"/>
              <a:gd name="adj2" fmla="val -196595"/>
              <a:gd name="adj3" fmla="val 16667"/>
            </a:avLst>
          </a:prstGeom>
          <a:solidFill>
            <a:srgbClr val="FFFF66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50 volts in </a:t>
            </a:r>
            <a:r>
              <a:rPr lang="en-SG" dirty="0" err="1" smtClean="0">
                <a:solidFill>
                  <a:schemeClr val="tx1"/>
                </a:solidFill>
              </a:rPr>
              <a:t>rms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8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41823"/>
            <a:ext cx="10896715" cy="1636345"/>
          </a:xfrm>
        </p:spPr>
        <p:txBody>
          <a:bodyPr>
            <a:spAutoFit/>
          </a:bodyPr>
          <a:lstStyle/>
          <a:p>
            <a:r>
              <a:rPr lang="en-SG" i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SG" baseline="-250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rms</a:t>
            </a:r>
            <a:r>
              <a:rPr lang="en-SG" dirty="0" smtClean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as a Measure of Heating Effect</a:t>
            </a:r>
            <a:endParaRPr lang="en-SG" dirty="0">
              <a:solidFill>
                <a:schemeClr val="accent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SG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SG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rms</a:t>
            </a:r>
            <a:r>
              <a:rPr lang="en-SG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of a sinusoidal waveform </a:t>
            </a:r>
            <a:r>
              <a:rPr lang="en-SG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SG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SG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dc</a:t>
            </a:r>
            <a:r>
              <a:rPr lang="en-SG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that that </a:t>
            </a:r>
            <a:r>
              <a:rPr lang="en-SG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produces the same amount of heating in a resistor.</a:t>
            </a:r>
            <a:endParaRPr lang="en-US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79423" y="2297553"/>
            <a:ext cx="5538497" cy="349326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Now we have a dc setup as shown in Part (b).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 vary the </a:t>
            </a:r>
            <a:r>
              <a:rPr lang="en-US" i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baseline="-25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dc</a:t>
            </a:r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until the same temperature reached as in Part (a).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 will find</a:t>
            </a:r>
          </a:p>
          <a:p>
            <a:pPr lvl="2"/>
            <a:r>
              <a:rPr lang="en-US" sz="28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2800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rms</a:t>
            </a:r>
            <a:r>
              <a:rPr lang="en-US" sz="2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800" i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2800" baseline="-25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dc</a:t>
            </a:r>
            <a:r>
              <a:rPr lang="en-US" sz="2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SG" sz="2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615334" y="2297553"/>
            <a:ext cx="4867275" cy="2785110"/>
            <a:chOff x="6971814" y="3256252"/>
            <a:chExt cx="4867275" cy="2785110"/>
          </a:xfrm>
          <a:effectLst>
            <a:glow rad="139700">
              <a:srgbClr val="FFC000">
                <a:alpha val="60000"/>
              </a:srgbClr>
            </a:glow>
          </a:effectLst>
        </p:grpSpPr>
        <p:grpSp>
          <p:nvGrpSpPr>
            <p:cNvPr id="14" name="Group 13"/>
            <p:cNvGrpSpPr/>
            <p:nvPr/>
          </p:nvGrpSpPr>
          <p:grpSpPr>
            <a:xfrm>
              <a:off x="6971814" y="3256252"/>
              <a:ext cx="4867275" cy="2785110"/>
              <a:chOff x="0" y="0"/>
              <a:chExt cx="4867275" cy="2785354"/>
            </a:xfrm>
            <a:effectLst/>
          </p:grpSpPr>
          <p:grpSp>
            <p:nvGrpSpPr>
              <p:cNvPr id="15" name="Group 14"/>
              <p:cNvGrpSpPr/>
              <p:nvPr/>
            </p:nvGrpSpPr>
            <p:grpSpPr>
              <a:xfrm>
                <a:off x="0" y="0"/>
                <a:ext cx="4867275" cy="2752725"/>
                <a:chOff x="0" y="0"/>
                <a:chExt cx="4867275" cy="2752725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4867275" cy="2752725"/>
                </a:xfrm>
                <a:prstGeom prst="rect">
                  <a:avLst/>
                </a:prstGeom>
                <a:noFill/>
                <a:ln w="9525">
                  <a:solidFill>
                    <a:srgbClr val="FF9900"/>
                  </a:solidFill>
                </a:ln>
                <a:effectLst>
                  <a:glow rad="139700">
                    <a:srgbClr val="FFC000"/>
                  </a:glow>
                  <a:softEdge rad="63500"/>
                </a:effectLst>
                <a:extLst/>
              </p:spPr>
            </p:pic>
            <p:grpSp>
              <p:nvGrpSpPr>
                <p:cNvPr id="21" name="Group 20"/>
                <p:cNvGrpSpPr/>
                <p:nvPr/>
              </p:nvGrpSpPr>
              <p:grpSpPr>
                <a:xfrm>
                  <a:off x="1124262" y="1274164"/>
                  <a:ext cx="944246" cy="1448519"/>
                  <a:chOff x="4997" y="4999"/>
                  <a:chExt cx="944379" cy="1449047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4997" y="4999"/>
                    <a:ext cx="439711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509665" y="1149246"/>
                    <a:ext cx="439711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SG"/>
                  </a:p>
                </p:txBody>
              </p:sp>
            </p:grpSp>
          </p:grpSp>
          <p:grpSp>
            <p:nvGrpSpPr>
              <p:cNvPr id="16" name="Group 15"/>
              <p:cNvGrpSpPr/>
              <p:nvPr/>
            </p:nvGrpSpPr>
            <p:grpSpPr>
              <a:xfrm>
                <a:off x="1074295" y="1284157"/>
                <a:ext cx="1078540" cy="1501197"/>
                <a:chOff x="0" y="0"/>
                <a:chExt cx="1078540" cy="1501197"/>
              </a:xfrm>
            </p:grpSpPr>
            <p:sp>
              <p:nvSpPr>
                <p:cNvPr id="17" name="TextBox 1"/>
                <p:cNvSpPr txBox="1"/>
                <p:nvPr/>
              </p:nvSpPr>
              <p:spPr>
                <a:xfrm>
                  <a:off x="0" y="0"/>
                  <a:ext cx="544195" cy="44704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kern="1200">
                      <a:solidFill>
                        <a:srgbClr val="FF0000"/>
                      </a:solidFill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V</a:t>
                  </a:r>
                  <a:r>
                    <a:rPr lang="en-US" sz="2000" kern="1200" baseline="-25000">
                      <a:solidFill>
                        <a:srgbClr val="FF0000"/>
                      </a:solidFill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dc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8" name="TextBox 10"/>
                <p:cNvSpPr txBox="1"/>
                <p:nvPr/>
              </p:nvSpPr>
              <p:spPr>
                <a:xfrm>
                  <a:off x="534345" y="1054157"/>
                  <a:ext cx="544195" cy="44704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0" kern="1200">
                      <a:solidFill>
                        <a:srgbClr val="FF0000"/>
                      </a:solidFill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V</a:t>
                  </a:r>
                  <a:r>
                    <a:rPr lang="en-US" sz="2000" kern="1200" baseline="-25000">
                      <a:solidFill>
                        <a:srgbClr val="FF0000"/>
                      </a:solidFill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dc</a:t>
                  </a:r>
                  <a:endParaRPr lang="en-SG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0485478" y="5216989"/>
              <a:ext cx="1088571" cy="37737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Part (b)</a:t>
              </a:r>
              <a:endParaRPr lang="en-SG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948" y="4516544"/>
            <a:ext cx="3781713" cy="21484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560205"/>
                <a:ext cx="10918318" cy="5254580"/>
              </a:xfrm>
            </p:spPr>
            <p:txBody>
              <a:bodyPr>
                <a:spAutoFit/>
              </a:bodyPr>
              <a:lstStyle/>
              <a:p>
                <a:r>
                  <a:rPr lang="en-US" dirty="0" smtClean="0">
                    <a:solidFill>
                      <a:schemeClr val="accent2"/>
                    </a:solidFill>
                  </a:rPr>
                  <a:t>You have learned that</a:t>
                </a:r>
              </a:p>
              <a:p>
                <a:pPr lvl="1"/>
                <a: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Parameters describe a sinusoidal waveform: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4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p</m:t>
                        </m:r>
                      </m:sub>
                    </m:sSub>
                    <m:r>
                      <a:rPr lang="en-SG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SG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4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pp</m:t>
                        </m:r>
                      </m:sub>
                    </m:sSub>
                    <m:r>
                      <a:rPr lang="en-SG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SG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4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rms</m:t>
                        </m:r>
                      </m:sub>
                    </m:sSub>
                    <m:r>
                      <a:rPr lang="en-SG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SG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SG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SG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SG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m:rPr>
                        <m:sty m:val="p"/>
                      </m:rPr>
                      <a:rPr lang="en-SG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and</m:t>
                    </m:r>
                    <m:r>
                      <a:rPr lang="en-SG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SG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𝜙</m:t>
                    </m:r>
                  </m:oMath>
                </a14:m>
                <a:r>
                  <a:rPr lang="en-US" sz="2400" dirty="0" smtClean="0">
                    <a:solidFill>
                      <a:srgbClr val="00B050"/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.</a:t>
                </a:r>
                <a:endParaRPr lang="en-US" sz="2400" dirty="0" smtClean="0">
                  <a:solidFill>
                    <a:schemeClr val="tx1"/>
                  </a:solidFill>
                  <a:latin typeface="Cambria" panose="02040503050406030204" pitchFamily="18" charset="0"/>
                  <a:cs typeface="Calibri" panose="020F050202020403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SG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SG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SG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SG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SG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den>
                    </m:f>
                    <m:r>
                      <a:rPr lang="en-SG" sz="200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;</m:t>
                    </m:r>
                    <m:r>
                      <a:rPr lang="en-SG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SG" sz="20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SG" sz="20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00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pp</m:t>
                        </m:r>
                      </m:sub>
                    </m:sSub>
                    <m:r>
                      <a:rPr lang="en-SG" sz="20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SG" sz="20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SG" sz="20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SG" sz="20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00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p</m:t>
                        </m:r>
                      </m:sub>
                    </m:sSub>
                    <m:r>
                      <a:rPr lang="en-SG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  <a:latin typeface="Cambria" panose="02040503050406030204" pitchFamily="18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General equation for a sine waveform:</a:t>
                </a:r>
                <a:b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</a:br>
                <a: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d>
                      <m:dPr>
                        <m:ctrlPr>
                          <a:rPr lang="en-SG" sz="2400" b="0" i="1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SG" sz="2400" b="0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SG" sz="2400" b="0" i="1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400" b="0" i="0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p</m:t>
                        </m:r>
                      </m:sub>
                    </m:sSub>
                    <m:r>
                      <m:rPr>
                        <m:sty m:val="p"/>
                      </m:rPr>
                      <a:rPr lang="en-SG" sz="2400" b="0" i="0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sin</m:t>
                    </m:r>
                    <m:r>
                      <a:rPr lang="en-SG" sz="2400" b="0" i="0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(2</m:t>
                    </m:r>
                    <m:r>
                      <m:rPr>
                        <m:sty m:val="p"/>
                      </m:rPr>
                      <a:rPr lang="en-SG" sz="2400" b="0" i="0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π</m:t>
                    </m:r>
                    <m:r>
                      <a:rPr lang="en-SG" sz="2400" b="0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𝑓𝑡</m:t>
                    </m:r>
                    <m:r>
                      <a:rPr lang="en-SG" sz="2400" b="0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  or 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d>
                      <m:dPr>
                        <m:ctrlPr>
                          <a:rPr lang="en-SG" sz="2400" b="0" i="1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𝜃</m:t>
                        </m:r>
                      </m:e>
                    </m:d>
                    <m:r>
                      <a:rPr lang="en-SG" sz="2400" b="0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SG" sz="2400" b="0" i="1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400" b="0" i="0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p</m:t>
                        </m:r>
                      </m:sub>
                    </m:sSub>
                    <m:r>
                      <m:rPr>
                        <m:sty m:val="p"/>
                      </m:rPr>
                      <a:rPr lang="en-SG" sz="2400" b="0" i="0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sin</m:t>
                    </m:r>
                    <m:d>
                      <m:dPr>
                        <m:ctrlPr>
                          <a:rPr lang="en-SG" sz="2400" b="0" i="1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𝜃</m:t>
                        </m:r>
                      </m:e>
                    </m:d>
                    <m:r>
                      <a:rPr lang="en-SG" sz="2400" b="0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SG" sz="2400" b="0" i="0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where</m:t>
                    </m:r>
                    <m:r>
                      <a:rPr lang="en-SG" sz="2400" b="0" i="0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SG" sz="2400" b="0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𝜃</m:t>
                    </m:r>
                    <m:r>
                      <a:rPr lang="en-SG" sz="2400" b="0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  <m:r>
                      <m:rPr>
                        <m:sty m:val="p"/>
                      </m:rPr>
                      <a:rPr lang="en-SG" sz="2400" b="0" i="0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π</m:t>
                    </m:r>
                    <m:r>
                      <a:rPr lang="en-SG" sz="2400" b="0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𝑓𝑡</m:t>
                    </m:r>
                  </m:oMath>
                </a14:m>
                <a:endParaRPr lang="en-US" sz="2400" dirty="0" smtClean="0">
                  <a:solidFill>
                    <a:schemeClr val="tx1"/>
                  </a:solidFill>
                  <a:latin typeface="Cambria" panose="02040503050406030204" pitchFamily="18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SG" sz="2400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𝜃</m:t>
                    </m:r>
                    <m:r>
                      <a:rPr lang="en-SG" sz="2400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SG" sz="2400">
                        <a:solidFill>
                          <a:srgbClr val="CC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rad</m:t>
                    </m:r>
                    <m:r>
                      <a:rPr lang="en-SG" sz="2400" i="1">
                        <a:solidFill>
                          <a:srgbClr val="CC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SG" sz="2400" i="1">
                        <a:solidFill>
                          <a:srgbClr val="CC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SG" sz="2400" i="1">
                        <a:solidFill>
                          <a:srgbClr val="CC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SG" sz="2400" i="1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180</m:t>
                        </m:r>
                      </m:num>
                      <m:den>
                        <m:r>
                          <a:rPr lang="en-SG" sz="2400" i="1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</m:t>
                        </m:r>
                      </m:den>
                    </m:f>
                    <m:r>
                      <a:rPr lang="en-SG" sz="2400">
                        <a:solidFill>
                          <a:srgbClr val="CC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SG" sz="2400">
                        <a:solidFill>
                          <a:srgbClr val="CC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degree</m:t>
                    </m:r>
                  </m:oMath>
                </a14:m>
                <a:r>
                  <a:rPr lang="en-SG" sz="2400" i="1" dirty="0" smtClean="0">
                    <a:solidFill>
                      <a:srgbClr val="00B050"/>
                    </a:solidFill>
                    <a:latin typeface="Cambria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  </a:t>
                </a:r>
                <a:r>
                  <a:rPr lang="en-SG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and</a:t>
                </a:r>
                <a:r>
                  <a:rPr lang="en-SG" sz="2400" i="1" dirty="0" smtClean="0">
                    <a:solidFill>
                      <a:srgbClr val="00B050"/>
                    </a:solidFill>
                    <a:latin typeface="Cambria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    </a:t>
                </a:r>
                <a14:m>
                  <m:oMath xmlns:m="http://schemas.openxmlformats.org/officeDocument/2006/math">
                    <m:r>
                      <a:rPr lang="en-SG" sz="2400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𝜃</m:t>
                    </m:r>
                    <m:r>
                      <a:rPr lang="en-SG" sz="2400" i="1" smtClean="0">
                        <a:solidFill>
                          <a:srgbClr val="CC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SG" sz="2400">
                        <a:solidFill>
                          <a:srgbClr val="CC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degree</m:t>
                    </m:r>
                    <m:r>
                      <a:rPr lang="en-SG" sz="2400" i="1">
                        <a:solidFill>
                          <a:srgbClr val="CC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SG" sz="2400" i="1">
                        <a:solidFill>
                          <a:srgbClr val="CC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SG" sz="2400" i="1">
                        <a:solidFill>
                          <a:srgbClr val="CC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SG" sz="2400" i="1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400" i="1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180</m:t>
                        </m:r>
                      </m:den>
                    </m:f>
                    <m:r>
                      <a:rPr lang="en-SG" sz="2400" i="1">
                        <a:solidFill>
                          <a:srgbClr val="CC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SG" sz="2400">
                        <a:solidFill>
                          <a:srgbClr val="CC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rad</m:t>
                    </m:r>
                  </m:oMath>
                </a14:m>
                <a:endParaRPr lang="en-SG" sz="2400" i="1" dirty="0" smtClean="0">
                  <a:solidFill>
                    <a:srgbClr val="00B050"/>
                  </a:solidFill>
                  <a:latin typeface="Cambria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lvl="1"/>
                <a:r>
                  <a:rPr lang="en-US" sz="2400" dirty="0" smtClean="0">
                    <a:solidFill>
                      <a:srgbClr val="00B050"/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Phase and phase difference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 of two </a:t>
                </a:r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sinusoidal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waveforms can be determine from their positive-going </a:t>
                </a:r>
                <a:r>
                  <a:rPr lang="en-US" sz="2400" dirty="0">
                    <a:solidFill>
                      <a:schemeClr val="tx1"/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zero-crossing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mbria" panose="02040503050406030204" pitchFamily="18" charset="0"/>
                    <a:cs typeface="Calibri" panose="020F0502020204030204" pitchFamily="34" charset="0"/>
                  </a:rPr>
                  <a:t>points.</a:t>
                </a:r>
                <a:endParaRPr lang="en-US" sz="2400" i="1" dirty="0" smtClean="0">
                  <a:solidFill>
                    <a:srgbClr val="00B050"/>
                  </a:solidFill>
                  <a:latin typeface="Cambria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  <m:t>av</m:t>
                        </m:r>
                      </m:sub>
                    </m:sSub>
                    <m:r>
                      <a:rPr lang="en-US" sz="2400" i="1">
                        <a:solidFill>
                          <a:srgbClr val="CC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SG" sz="2400" i="1">
                        <a:solidFill>
                          <a:srgbClr val="CC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 smtClean="0">
                  <a:solidFill>
                    <a:srgbClr val="CC6600"/>
                  </a:solidFill>
                  <a:latin typeface="Cambria" panose="02040503050406030204" pitchFamily="18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  <m:t>rms</m:t>
                        </m:r>
                      </m:sub>
                    </m:sSub>
                    <m:r>
                      <a:rPr lang="en-US" sz="2400" i="1">
                        <a:solidFill>
                          <a:srgbClr val="CC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solidFill>
                                  <a:srgbClr val="CC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SG" sz="2400" dirty="0">
                        <a:solidFill>
                          <a:srgbClr val="CC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solidFill>
                          <a:srgbClr val="CC6600"/>
                        </a:solidFill>
                        <a:latin typeface="Cambria Math" panose="02040503050406030204" pitchFamily="18" charset="0"/>
                      </a:rPr>
                      <m:t>0.707</m:t>
                    </m:r>
                    <m:sSub>
                      <m:sSubPr>
                        <m:ctrlPr>
                          <a:rPr lang="en-SG" sz="2400" i="1" dirty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CC66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endParaRPr lang="en-US" sz="2400" dirty="0" smtClean="0">
                  <a:solidFill>
                    <a:schemeClr val="tx1"/>
                  </a:solidFill>
                  <a:latin typeface="Cambria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560205"/>
                <a:ext cx="10918318" cy="5254580"/>
              </a:xfrm>
              <a:blipFill>
                <a:blip r:embed="rId3"/>
                <a:stretch>
                  <a:fillRect l="-1117" t="-174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4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62697"/>
            <a:ext cx="10157680" cy="4606389"/>
          </a:xfrm>
        </p:spPr>
        <p:txBody>
          <a:bodyPr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Parameters of a Sinusoidal Waveform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AC voltage and AC current are both sinusoidal waveforms.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We will focus on </a:t>
            </a:r>
            <a:r>
              <a:rPr lang="en-US" dirty="0">
                <a:solidFill>
                  <a:schemeClr val="tx1"/>
                </a:solidFill>
              </a:rPr>
              <a:t>sinusoidal </a:t>
            </a:r>
            <a:r>
              <a:rPr lang="en-US" dirty="0" smtClean="0">
                <a:solidFill>
                  <a:schemeClr val="tx1"/>
                </a:solidFill>
              </a:rPr>
              <a:t>voltages </a:t>
            </a:r>
            <a:r>
              <a:rPr lang="en-US" dirty="0">
                <a:solidFill>
                  <a:schemeClr val="tx1"/>
                </a:solidFill>
              </a:rPr>
              <a:t>to learn more </a:t>
            </a:r>
            <a:r>
              <a:rPr lang="en-US" dirty="0" smtClean="0">
                <a:solidFill>
                  <a:schemeClr val="tx1"/>
                </a:solidFill>
              </a:rPr>
              <a:t>about </a:t>
            </a:r>
            <a:r>
              <a:rPr lang="en-US" dirty="0">
                <a:solidFill>
                  <a:schemeClr val="tx1"/>
                </a:solidFill>
              </a:rPr>
              <a:t>AC waveform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SG" dirty="0" smtClean="0">
              <a:solidFill>
                <a:schemeClr val="tx1"/>
              </a:solidFill>
            </a:endParaRPr>
          </a:p>
          <a:p>
            <a:pPr lvl="1"/>
            <a:r>
              <a:rPr lang="en-SG" dirty="0" smtClean="0">
                <a:solidFill>
                  <a:schemeClr val="tx1"/>
                </a:solidFill>
              </a:rPr>
              <a:t>A </a:t>
            </a:r>
            <a:r>
              <a:rPr lang="en-SG" dirty="0">
                <a:solidFill>
                  <a:schemeClr val="tx1"/>
                </a:solidFill>
              </a:rPr>
              <a:t>sinusoidal waveform </a:t>
            </a:r>
            <a:r>
              <a:rPr lang="en-SG" dirty="0" smtClean="0">
                <a:solidFill>
                  <a:schemeClr val="tx1"/>
                </a:solidFill>
              </a:rPr>
              <a:t>has its </a:t>
            </a:r>
            <a:r>
              <a:rPr lang="en-SG" dirty="0">
                <a:solidFill>
                  <a:schemeClr val="tx1"/>
                </a:solidFill>
              </a:rPr>
              <a:t>magnitude that varies as a</a:t>
            </a:r>
            <a:r>
              <a:rPr lang="en-SG" dirty="0" smtClean="0">
                <a:solidFill>
                  <a:schemeClr val="tx1"/>
                </a:solidFill>
              </a:rPr>
              <a:t> sine function.</a:t>
            </a:r>
            <a:endParaRPr lang="en-SG" dirty="0">
              <a:solidFill>
                <a:schemeClr val="tx1"/>
              </a:solidFill>
            </a:endParaRPr>
          </a:p>
          <a:p>
            <a:pPr lvl="1"/>
            <a:r>
              <a:rPr lang="en-SG" dirty="0" smtClean="0">
                <a:solidFill>
                  <a:schemeClr val="tx1"/>
                </a:solidFill>
              </a:rPr>
              <a:t>A sinusoidal waveform can be represented by</a:t>
            </a:r>
            <a:r>
              <a:rPr lang="en-SG" dirty="0">
                <a:solidFill>
                  <a:schemeClr val="tx1"/>
                </a:solidFill>
              </a:rPr>
              <a:t> </a:t>
            </a:r>
            <a:r>
              <a:rPr lang="en-SG" dirty="0" smtClean="0">
                <a:solidFill>
                  <a:schemeClr val="tx1"/>
                </a:solidFill>
              </a:rPr>
              <a:t>an equation of a sine function.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3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7920"/>
            <a:ext cx="10517140" cy="493034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Coming Up </a:t>
            </a:r>
            <a:r>
              <a:rPr lang="en-SG" dirty="0" smtClean="0">
                <a:solidFill>
                  <a:schemeClr val="accent2"/>
                </a:solidFill>
              </a:rPr>
              <a:t>Next</a:t>
            </a:r>
          </a:p>
          <a:p>
            <a:pPr marL="457200" lvl="1" indent="0">
              <a:buNone/>
            </a:pPr>
            <a:r>
              <a:rPr lang="en-US" sz="4400" dirty="0" smtClean="0">
                <a:solidFill>
                  <a:schemeClr val="tx1"/>
                </a:solidFill>
              </a:rPr>
              <a:t>AC Circuit Analysis</a:t>
            </a:r>
            <a:endParaRPr lang="en-SG" sz="44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5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41834"/>
            <a:ext cx="10345570" cy="804331"/>
          </a:xfrm>
        </p:spPr>
        <p:txBody>
          <a:bodyPr>
            <a:norm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Parameters of </a:t>
            </a:r>
            <a:r>
              <a:rPr lang="en-SG" dirty="0">
                <a:solidFill>
                  <a:schemeClr val="accent2"/>
                </a:solidFill>
              </a:rPr>
              <a:t>a Sinusoidal Waveform</a:t>
            </a:r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5729828" y="2384091"/>
            <a:ext cx="1439863" cy="13668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SG" altLang="en-US" sz="180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233066" y="2384091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000" b="1"/>
              <a:t>0</a:t>
            </a:r>
            <a:endParaRPr lang="en-US" altLang="en-US" sz="2000" b="1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6737891" y="2887328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000" b="1" dirty="0">
                <a:solidFill>
                  <a:srgbClr val="FF0000"/>
                </a:solidFill>
              </a:rPr>
              <a:t>+</a:t>
            </a:r>
            <a:endParaRPr lang="en-US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729828" y="2887328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000" b="1"/>
              <a:t>– </a:t>
            </a:r>
            <a:endParaRPr lang="en-US" altLang="en-US" sz="2000" b="1"/>
          </a:p>
        </p:txBody>
      </p:sp>
      <p:sp>
        <p:nvSpPr>
          <p:cNvPr id="9" name="Oval 13"/>
          <p:cNvSpPr>
            <a:spLocks noChangeArrowheads="1"/>
          </p:cNvSpPr>
          <p:nvPr/>
        </p:nvSpPr>
        <p:spPr bwMode="auto">
          <a:xfrm>
            <a:off x="6377528" y="3031791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SG" altLang="en-US" sz="1800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5872703" y="3463591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6161628" y="3535028"/>
            <a:ext cx="142875" cy="14446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SG" altLang="en-US" sz="1800"/>
          </a:p>
        </p:txBody>
      </p:sp>
      <p:sp>
        <p:nvSpPr>
          <p:cNvPr id="12" name="Oval 16"/>
          <p:cNvSpPr>
            <a:spLocks noChangeArrowheads="1"/>
          </p:cNvSpPr>
          <p:nvPr/>
        </p:nvSpPr>
        <p:spPr bwMode="auto">
          <a:xfrm>
            <a:off x="6593428" y="3535028"/>
            <a:ext cx="142875" cy="1444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SG" altLang="en-US" sz="1800"/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2992978" y="1734803"/>
            <a:ext cx="2089150" cy="2087563"/>
          </a:xfrm>
          <a:prstGeom prst="rect">
            <a:avLst/>
          </a:prstGeom>
          <a:solidFill>
            <a:srgbClr val="FFFFFF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500000" lon="19499996" rev="0"/>
            </a:camera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  <a:contourClr>
              <a:srgbClr val="FF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SG" altLang="en-US" sz="1800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3929603" y="2311066"/>
            <a:ext cx="144463" cy="287337"/>
          </a:xfrm>
          <a:prstGeom prst="rect">
            <a:avLst/>
          </a:prstGeom>
          <a:solidFill>
            <a:srgbClr val="0000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500000" lon="19499996" rev="0"/>
            </a:camera>
            <a:lightRig rig="legacyFlat4" dir="t"/>
          </a:scene3d>
          <a:sp3d prstMaterial="legacyMatte">
            <a:bevelT w="13500" h="13500" prst="angle"/>
            <a:bevelB w="13500" h="13500" prst="angle"/>
            <a:extrusionClr>
              <a:srgbClr val="000000"/>
            </a:extrusionClr>
            <a:contourClr>
              <a:srgbClr val="0000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SG" altLang="en-US" sz="1800"/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3569241" y="3174666"/>
            <a:ext cx="215900" cy="144462"/>
          </a:xfrm>
          <a:prstGeom prst="rect">
            <a:avLst/>
          </a:prstGeom>
          <a:solidFill>
            <a:srgbClr val="0000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500000" lon="19499996" rev="0"/>
            </a:camera>
            <a:lightRig rig="legacyFlat4" dir="t"/>
          </a:scene3d>
          <a:sp3d prstMaterial="legacyMatte">
            <a:bevelT w="13500" h="13500" prst="angle"/>
            <a:bevelB w="13500" h="13500" prst="angle"/>
            <a:extrusionClr>
              <a:srgbClr val="000000"/>
            </a:extrusionClr>
            <a:contourClr>
              <a:srgbClr val="0000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SG" altLang="en-US" sz="1800"/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4216941" y="2958766"/>
            <a:ext cx="215900" cy="144462"/>
          </a:xfrm>
          <a:prstGeom prst="rect">
            <a:avLst/>
          </a:prstGeom>
          <a:solidFill>
            <a:srgbClr val="0000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500000" lon="19499996" rev="0"/>
            </a:camera>
            <a:lightRig rig="legacyFlat4" dir="t"/>
          </a:scene3d>
          <a:sp3d prstMaterial="legacyMatte">
            <a:bevelT w="13500" h="13500" prst="angle"/>
            <a:bevelB w="13500" h="13500" prst="angle"/>
            <a:extrusionClr>
              <a:srgbClr val="000000"/>
            </a:extrusionClr>
            <a:contourClr>
              <a:srgbClr val="0000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SG" altLang="en-US" sz="1800"/>
          </a:p>
        </p:txBody>
      </p:sp>
      <p:sp>
        <p:nvSpPr>
          <p:cNvPr id="19" name="Line 31"/>
          <p:cNvSpPr>
            <a:spLocks noChangeShapeType="1"/>
          </p:cNvSpPr>
          <p:nvPr/>
        </p:nvSpPr>
        <p:spPr bwMode="auto">
          <a:xfrm flipV="1">
            <a:off x="1894790" y="4339165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0" name="Line 32"/>
          <p:cNvSpPr>
            <a:spLocks noChangeShapeType="1"/>
          </p:cNvSpPr>
          <p:nvPr/>
        </p:nvSpPr>
        <p:spPr bwMode="auto">
          <a:xfrm>
            <a:off x="1822558" y="5420253"/>
            <a:ext cx="808523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58"/>
              <p:cNvSpPr txBox="1">
                <a:spLocks noChangeArrowheads="1"/>
              </p:cNvSpPr>
              <p:nvPr/>
            </p:nvSpPr>
            <p:spPr bwMode="auto">
              <a:xfrm>
                <a:off x="1267076" y="4181676"/>
                <a:ext cx="39528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altLang="en-US" sz="1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SG" alt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alt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SG" alt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1800" i="1" dirty="0">
                  <a:latin typeface="+mn-lt"/>
                </a:endParaRPr>
              </a:p>
            </p:txBody>
          </p:sp>
        </mc:Choice>
        <mc:Fallback xmlns="">
          <p:sp>
            <p:nvSpPr>
              <p:cNvPr id="21" name="Text 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7076" y="4181676"/>
                <a:ext cx="395287" cy="369332"/>
              </a:xfrm>
              <a:prstGeom prst="rect">
                <a:avLst/>
              </a:prstGeom>
              <a:blipFill>
                <a:blip r:embed="rId3"/>
                <a:stretch>
                  <a:fillRect r="-56923" b="-131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59"/>
          <p:cNvSpPr txBox="1">
            <a:spLocks noChangeArrowheads="1"/>
          </p:cNvSpPr>
          <p:nvPr/>
        </p:nvSpPr>
        <p:spPr bwMode="auto">
          <a:xfrm>
            <a:off x="9291984" y="5441724"/>
            <a:ext cx="8850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Cambria" panose="02040503050406030204" pitchFamily="18" charset="0"/>
              </a:rPr>
              <a:t>time</a:t>
            </a:r>
            <a:endParaRPr lang="en-US" altLang="en-US" sz="1800" dirty="0">
              <a:latin typeface="Cambria" panose="02040503050406030204" pitchFamily="18" charset="0"/>
            </a:endParaRPr>
          </a:p>
        </p:txBody>
      </p:sp>
      <p:grpSp>
        <p:nvGrpSpPr>
          <p:cNvPr id="23" name="Group 73"/>
          <p:cNvGrpSpPr>
            <a:grpSpLocks/>
          </p:cNvGrpSpPr>
          <p:nvPr/>
        </p:nvGrpSpPr>
        <p:grpSpPr bwMode="auto">
          <a:xfrm>
            <a:off x="1894790" y="4831290"/>
            <a:ext cx="7199313" cy="1227138"/>
            <a:chOff x="612" y="3150"/>
            <a:chExt cx="4535" cy="773"/>
          </a:xfrm>
        </p:grpSpPr>
        <p:sp>
          <p:nvSpPr>
            <p:cNvPr id="24" name="Freeform 63"/>
            <p:cNvSpPr>
              <a:spLocks/>
            </p:cNvSpPr>
            <p:nvPr/>
          </p:nvSpPr>
          <p:spPr bwMode="auto">
            <a:xfrm>
              <a:off x="612" y="3150"/>
              <a:ext cx="907" cy="741"/>
            </a:xfrm>
            <a:custGeom>
              <a:avLst/>
              <a:gdLst>
                <a:gd name="T0" fmla="*/ 0 w 907"/>
                <a:gd name="T1" fmla="*/ 371 h 741"/>
                <a:gd name="T2" fmla="*/ 136 w 907"/>
                <a:gd name="T3" fmla="*/ 53 h 741"/>
                <a:gd name="T4" fmla="*/ 318 w 907"/>
                <a:gd name="T5" fmla="*/ 53 h 741"/>
                <a:gd name="T6" fmla="*/ 454 w 907"/>
                <a:gd name="T7" fmla="*/ 371 h 741"/>
                <a:gd name="T8" fmla="*/ 590 w 907"/>
                <a:gd name="T9" fmla="*/ 688 h 741"/>
                <a:gd name="T10" fmla="*/ 771 w 907"/>
                <a:gd name="T11" fmla="*/ 688 h 741"/>
                <a:gd name="T12" fmla="*/ 907 w 907"/>
                <a:gd name="T13" fmla="*/ 371 h 7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7" h="741">
                  <a:moveTo>
                    <a:pt x="0" y="371"/>
                  </a:moveTo>
                  <a:cubicBezTo>
                    <a:pt x="41" y="238"/>
                    <a:pt x="83" y="106"/>
                    <a:pt x="136" y="53"/>
                  </a:cubicBezTo>
                  <a:cubicBezTo>
                    <a:pt x="189" y="0"/>
                    <a:pt x="265" y="0"/>
                    <a:pt x="318" y="53"/>
                  </a:cubicBezTo>
                  <a:cubicBezTo>
                    <a:pt x="371" y="106"/>
                    <a:pt x="409" y="265"/>
                    <a:pt x="454" y="371"/>
                  </a:cubicBezTo>
                  <a:cubicBezTo>
                    <a:pt x="499" y="477"/>
                    <a:pt x="537" y="635"/>
                    <a:pt x="590" y="688"/>
                  </a:cubicBezTo>
                  <a:cubicBezTo>
                    <a:pt x="643" y="741"/>
                    <a:pt x="718" y="741"/>
                    <a:pt x="771" y="688"/>
                  </a:cubicBezTo>
                  <a:cubicBezTo>
                    <a:pt x="824" y="635"/>
                    <a:pt x="865" y="503"/>
                    <a:pt x="907" y="371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5" name="Freeform 64"/>
            <p:cNvSpPr>
              <a:spLocks/>
            </p:cNvSpPr>
            <p:nvPr/>
          </p:nvSpPr>
          <p:spPr bwMode="auto">
            <a:xfrm>
              <a:off x="1519" y="3158"/>
              <a:ext cx="907" cy="741"/>
            </a:xfrm>
            <a:custGeom>
              <a:avLst/>
              <a:gdLst>
                <a:gd name="T0" fmla="*/ 0 w 907"/>
                <a:gd name="T1" fmla="*/ 371 h 741"/>
                <a:gd name="T2" fmla="*/ 136 w 907"/>
                <a:gd name="T3" fmla="*/ 53 h 741"/>
                <a:gd name="T4" fmla="*/ 318 w 907"/>
                <a:gd name="T5" fmla="*/ 53 h 741"/>
                <a:gd name="T6" fmla="*/ 454 w 907"/>
                <a:gd name="T7" fmla="*/ 371 h 741"/>
                <a:gd name="T8" fmla="*/ 590 w 907"/>
                <a:gd name="T9" fmla="*/ 688 h 741"/>
                <a:gd name="T10" fmla="*/ 771 w 907"/>
                <a:gd name="T11" fmla="*/ 688 h 741"/>
                <a:gd name="T12" fmla="*/ 907 w 907"/>
                <a:gd name="T13" fmla="*/ 371 h 7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7" h="741">
                  <a:moveTo>
                    <a:pt x="0" y="371"/>
                  </a:moveTo>
                  <a:cubicBezTo>
                    <a:pt x="41" y="238"/>
                    <a:pt x="83" y="106"/>
                    <a:pt x="136" y="53"/>
                  </a:cubicBezTo>
                  <a:cubicBezTo>
                    <a:pt x="189" y="0"/>
                    <a:pt x="265" y="0"/>
                    <a:pt x="318" y="53"/>
                  </a:cubicBezTo>
                  <a:cubicBezTo>
                    <a:pt x="371" y="106"/>
                    <a:pt x="409" y="265"/>
                    <a:pt x="454" y="371"/>
                  </a:cubicBezTo>
                  <a:cubicBezTo>
                    <a:pt x="499" y="477"/>
                    <a:pt x="537" y="635"/>
                    <a:pt x="590" y="688"/>
                  </a:cubicBezTo>
                  <a:cubicBezTo>
                    <a:pt x="643" y="741"/>
                    <a:pt x="718" y="741"/>
                    <a:pt x="771" y="688"/>
                  </a:cubicBezTo>
                  <a:cubicBezTo>
                    <a:pt x="824" y="635"/>
                    <a:pt x="865" y="503"/>
                    <a:pt x="907" y="371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" name="Freeform 65"/>
            <p:cNvSpPr>
              <a:spLocks/>
            </p:cNvSpPr>
            <p:nvPr/>
          </p:nvSpPr>
          <p:spPr bwMode="auto">
            <a:xfrm>
              <a:off x="2426" y="3166"/>
              <a:ext cx="907" cy="741"/>
            </a:xfrm>
            <a:custGeom>
              <a:avLst/>
              <a:gdLst>
                <a:gd name="T0" fmla="*/ 0 w 907"/>
                <a:gd name="T1" fmla="*/ 371 h 741"/>
                <a:gd name="T2" fmla="*/ 136 w 907"/>
                <a:gd name="T3" fmla="*/ 53 h 741"/>
                <a:gd name="T4" fmla="*/ 318 w 907"/>
                <a:gd name="T5" fmla="*/ 53 h 741"/>
                <a:gd name="T6" fmla="*/ 454 w 907"/>
                <a:gd name="T7" fmla="*/ 371 h 741"/>
                <a:gd name="T8" fmla="*/ 590 w 907"/>
                <a:gd name="T9" fmla="*/ 688 h 741"/>
                <a:gd name="T10" fmla="*/ 771 w 907"/>
                <a:gd name="T11" fmla="*/ 688 h 741"/>
                <a:gd name="T12" fmla="*/ 907 w 907"/>
                <a:gd name="T13" fmla="*/ 371 h 7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7" h="741">
                  <a:moveTo>
                    <a:pt x="0" y="371"/>
                  </a:moveTo>
                  <a:cubicBezTo>
                    <a:pt x="41" y="238"/>
                    <a:pt x="83" y="106"/>
                    <a:pt x="136" y="53"/>
                  </a:cubicBezTo>
                  <a:cubicBezTo>
                    <a:pt x="189" y="0"/>
                    <a:pt x="265" y="0"/>
                    <a:pt x="318" y="53"/>
                  </a:cubicBezTo>
                  <a:cubicBezTo>
                    <a:pt x="371" y="106"/>
                    <a:pt x="409" y="265"/>
                    <a:pt x="454" y="371"/>
                  </a:cubicBezTo>
                  <a:cubicBezTo>
                    <a:pt x="499" y="477"/>
                    <a:pt x="537" y="635"/>
                    <a:pt x="590" y="688"/>
                  </a:cubicBezTo>
                  <a:cubicBezTo>
                    <a:pt x="643" y="741"/>
                    <a:pt x="718" y="741"/>
                    <a:pt x="771" y="688"/>
                  </a:cubicBezTo>
                  <a:cubicBezTo>
                    <a:pt x="824" y="635"/>
                    <a:pt x="865" y="503"/>
                    <a:pt x="907" y="371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" name="Freeform 66"/>
            <p:cNvSpPr>
              <a:spLocks/>
            </p:cNvSpPr>
            <p:nvPr/>
          </p:nvSpPr>
          <p:spPr bwMode="auto">
            <a:xfrm>
              <a:off x="3333" y="3174"/>
              <a:ext cx="907" cy="741"/>
            </a:xfrm>
            <a:custGeom>
              <a:avLst/>
              <a:gdLst>
                <a:gd name="T0" fmla="*/ 0 w 907"/>
                <a:gd name="T1" fmla="*/ 371 h 741"/>
                <a:gd name="T2" fmla="*/ 136 w 907"/>
                <a:gd name="T3" fmla="*/ 53 h 741"/>
                <a:gd name="T4" fmla="*/ 318 w 907"/>
                <a:gd name="T5" fmla="*/ 53 h 741"/>
                <a:gd name="T6" fmla="*/ 454 w 907"/>
                <a:gd name="T7" fmla="*/ 371 h 741"/>
                <a:gd name="T8" fmla="*/ 590 w 907"/>
                <a:gd name="T9" fmla="*/ 688 h 741"/>
                <a:gd name="T10" fmla="*/ 771 w 907"/>
                <a:gd name="T11" fmla="*/ 688 h 741"/>
                <a:gd name="T12" fmla="*/ 907 w 907"/>
                <a:gd name="T13" fmla="*/ 371 h 7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7" h="741">
                  <a:moveTo>
                    <a:pt x="0" y="371"/>
                  </a:moveTo>
                  <a:cubicBezTo>
                    <a:pt x="41" y="238"/>
                    <a:pt x="83" y="106"/>
                    <a:pt x="136" y="53"/>
                  </a:cubicBezTo>
                  <a:cubicBezTo>
                    <a:pt x="189" y="0"/>
                    <a:pt x="265" y="0"/>
                    <a:pt x="318" y="53"/>
                  </a:cubicBezTo>
                  <a:cubicBezTo>
                    <a:pt x="371" y="106"/>
                    <a:pt x="409" y="265"/>
                    <a:pt x="454" y="371"/>
                  </a:cubicBezTo>
                  <a:cubicBezTo>
                    <a:pt x="499" y="477"/>
                    <a:pt x="537" y="635"/>
                    <a:pt x="590" y="688"/>
                  </a:cubicBezTo>
                  <a:cubicBezTo>
                    <a:pt x="643" y="741"/>
                    <a:pt x="718" y="741"/>
                    <a:pt x="771" y="688"/>
                  </a:cubicBezTo>
                  <a:cubicBezTo>
                    <a:pt x="824" y="635"/>
                    <a:pt x="865" y="503"/>
                    <a:pt x="907" y="371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" name="Freeform 67"/>
            <p:cNvSpPr>
              <a:spLocks/>
            </p:cNvSpPr>
            <p:nvPr/>
          </p:nvSpPr>
          <p:spPr bwMode="auto">
            <a:xfrm>
              <a:off x="4240" y="3182"/>
              <a:ext cx="907" cy="741"/>
            </a:xfrm>
            <a:custGeom>
              <a:avLst/>
              <a:gdLst>
                <a:gd name="T0" fmla="*/ 0 w 907"/>
                <a:gd name="T1" fmla="*/ 371 h 741"/>
                <a:gd name="T2" fmla="*/ 136 w 907"/>
                <a:gd name="T3" fmla="*/ 53 h 741"/>
                <a:gd name="T4" fmla="*/ 318 w 907"/>
                <a:gd name="T5" fmla="*/ 53 h 741"/>
                <a:gd name="T6" fmla="*/ 454 w 907"/>
                <a:gd name="T7" fmla="*/ 371 h 741"/>
                <a:gd name="T8" fmla="*/ 590 w 907"/>
                <a:gd name="T9" fmla="*/ 688 h 741"/>
                <a:gd name="T10" fmla="*/ 771 w 907"/>
                <a:gd name="T11" fmla="*/ 688 h 741"/>
                <a:gd name="T12" fmla="*/ 907 w 907"/>
                <a:gd name="T13" fmla="*/ 371 h 7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7" h="741">
                  <a:moveTo>
                    <a:pt x="0" y="371"/>
                  </a:moveTo>
                  <a:cubicBezTo>
                    <a:pt x="41" y="238"/>
                    <a:pt x="83" y="106"/>
                    <a:pt x="136" y="53"/>
                  </a:cubicBezTo>
                  <a:cubicBezTo>
                    <a:pt x="189" y="0"/>
                    <a:pt x="265" y="0"/>
                    <a:pt x="318" y="53"/>
                  </a:cubicBezTo>
                  <a:cubicBezTo>
                    <a:pt x="371" y="106"/>
                    <a:pt x="409" y="265"/>
                    <a:pt x="454" y="371"/>
                  </a:cubicBezTo>
                  <a:cubicBezTo>
                    <a:pt x="499" y="477"/>
                    <a:pt x="537" y="635"/>
                    <a:pt x="590" y="688"/>
                  </a:cubicBezTo>
                  <a:cubicBezTo>
                    <a:pt x="643" y="741"/>
                    <a:pt x="718" y="741"/>
                    <a:pt x="771" y="688"/>
                  </a:cubicBezTo>
                  <a:cubicBezTo>
                    <a:pt x="824" y="635"/>
                    <a:pt x="865" y="503"/>
                    <a:pt x="907" y="371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29" name="Group 75"/>
          <p:cNvGrpSpPr>
            <a:grpSpLocks/>
          </p:cNvGrpSpPr>
          <p:nvPr/>
        </p:nvGrpSpPr>
        <p:grpSpPr bwMode="auto">
          <a:xfrm rot="5400000">
            <a:off x="6021935" y="3111045"/>
            <a:ext cx="854081" cy="142875"/>
            <a:chOff x="4785" y="2115"/>
            <a:chExt cx="538" cy="90"/>
          </a:xfrm>
        </p:grpSpPr>
        <p:sp>
          <p:nvSpPr>
            <p:cNvPr id="30" name="Line 12"/>
            <p:cNvSpPr>
              <a:spLocks noChangeShapeType="1"/>
            </p:cNvSpPr>
            <p:nvPr/>
          </p:nvSpPr>
          <p:spPr bwMode="auto">
            <a:xfrm flipH="1" flipV="1">
              <a:off x="4785" y="2160"/>
              <a:ext cx="227" cy="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1" name="Rectangle 74"/>
            <p:cNvSpPr>
              <a:spLocks noChangeArrowheads="1"/>
            </p:cNvSpPr>
            <p:nvPr/>
          </p:nvSpPr>
          <p:spPr bwMode="auto">
            <a:xfrm>
              <a:off x="5096" y="2115"/>
              <a:ext cx="227" cy="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SG" altLang="en-US" sz="1800"/>
            </a:p>
          </p:txBody>
        </p:sp>
      </p:grpSp>
      <p:sp>
        <p:nvSpPr>
          <p:cNvPr id="33" name="Freeform 22"/>
          <p:cNvSpPr>
            <a:spLocks/>
          </p:cNvSpPr>
          <p:nvPr/>
        </p:nvSpPr>
        <p:spPr bwMode="auto">
          <a:xfrm>
            <a:off x="4325478" y="3033745"/>
            <a:ext cx="2342900" cy="1455332"/>
          </a:xfrm>
          <a:custGeom>
            <a:avLst/>
            <a:gdLst>
              <a:gd name="T0" fmla="*/ 0 w 1860"/>
              <a:gd name="T1" fmla="*/ 0 h 854"/>
              <a:gd name="T2" fmla="*/ 865188 w 1860"/>
              <a:gd name="T3" fmla="*/ 1152525 h 854"/>
              <a:gd name="T4" fmla="*/ 2017713 w 1860"/>
              <a:gd name="T5" fmla="*/ 1223963 h 854"/>
              <a:gd name="T6" fmla="*/ 2952750 w 1860"/>
              <a:gd name="T7" fmla="*/ 360363 h 854"/>
              <a:gd name="T8" fmla="*/ 0 60000 65536"/>
              <a:gd name="T9" fmla="*/ 0 60000 65536"/>
              <a:gd name="T10" fmla="*/ 0 60000 65536"/>
              <a:gd name="T11" fmla="*/ 0 60000 65536"/>
              <a:gd name="connsiteX0" fmla="*/ 0 w 10000"/>
              <a:gd name="connsiteY0" fmla="*/ 0 h 9701"/>
              <a:gd name="connsiteX1" fmla="*/ 2930 w 10000"/>
              <a:gd name="connsiteY1" fmla="*/ 8501 h 9701"/>
              <a:gd name="connsiteX2" fmla="*/ 6833 w 10000"/>
              <a:gd name="connsiteY2" fmla="*/ 9028 h 9701"/>
              <a:gd name="connsiteX3" fmla="*/ 10000 w 10000"/>
              <a:gd name="connsiteY3" fmla="*/ 3557 h 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9701">
                <a:moveTo>
                  <a:pt x="0" y="0"/>
                </a:moveTo>
                <a:cubicBezTo>
                  <a:pt x="892" y="3501"/>
                  <a:pt x="1790" y="7002"/>
                  <a:pt x="2930" y="8501"/>
                </a:cubicBezTo>
                <a:cubicBezTo>
                  <a:pt x="4070" y="10000"/>
                  <a:pt x="5656" y="10000"/>
                  <a:pt x="6833" y="9028"/>
                </a:cubicBezTo>
                <a:cubicBezTo>
                  <a:pt x="8011" y="8056"/>
                  <a:pt x="9005" y="6250"/>
                  <a:pt x="10000" y="3557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4" name="Freeform 21"/>
          <p:cNvSpPr>
            <a:spLocks/>
          </p:cNvSpPr>
          <p:nvPr/>
        </p:nvSpPr>
        <p:spPr bwMode="auto">
          <a:xfrm>
            <a:off x="3638809" y="3197776"/>
            <a:ext cx="2595638" cy="983900"/>
          </a:xfrm>
          <a:custGeom>
            <a:avLst/>
            <a:gdLst>
              <a:gd name="T0" fmla="*/ 0 w 1225"/>
              <a:gd name="T1" fmla="*/ 0 h 740"/>
              <a:gd name="T2" fmla="*/ 865188 w 1225"/>
              <a:gd name="T3" fmla="*/ 1079500 h 740"/>
              <a:gd name="T4" fmla="*/ 1944688 w 1225"/>
              <a:gd name="T5" fmla="*/ 576263 h 740"/>
              <a:gd name="T6" fmla="*/ 0 60000 65536"/>
              <a:gd name="T7" fmla="*/ 0 60000 65536"/>
              <a:gd name="T8" fmla="*/ 0 60000 65536"/>
              <a:gd name="connsiteX0" fmla="*/ 0 w 10000"/>
              <a:gd name="connsiteY0" fmla="*/ 0 h 9306"/>
              <a:gd name="connsiteX1" fmla="*/ 4449 w 10000"/>
              <a:gd name="connsiteY1" fmla="*/ 9189 h 9306"/>
              <a:gd name="connsiteX2" fmla="*/ 10000 w 10000"/>
              <a:gd name="connsiteY2" fmla="*/ 3913 h 9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9306">
                <a:moveTo>
                  <a:pt x="0" y="0"/>
                </a:moveTo>
                <a:cubicBezTo>
                  <a:pt x="1388" y="4189"/>
                  <a:pt x="2784" y="8378"/>
                  <a:pt x="4449" y="9189"/>
                </a:cubicBezTo>
                <a:cubicBezTo>
                  <a:pt x="6114" y="10000"/>
                  <a:pt x="8057" y="6454"/>
                  <a:pt x="10000" y="3913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1468723" y="5233920"/>
            <a:ext cx="4016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Cambria" panose="02040503050406030204" pitchFamily="18" charset="0"/>
              </a:rPr>
              <a:t>0</a:t>
            </a:r>
            <a:endParaRPr lang="en-US" altLang="en-US" sz="1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32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10800000">
                                      <p:cBhvr>
                                        <p:cTn id="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0800000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-10800000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10800000">
                                      <p:cBhvr>
                                        <p:cTn id="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Rot by="-10800000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Rot by="10800000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Rot by="-10800000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Rot by="10800000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animRot by="-10800000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8" presetClass="emph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animRot by="5400000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40585"/>
            <a:ext cx="10157680" cy="849230"/>
          </a:xfrm>
        </p:spPr>
        <p:txBody>
          <a:bodyPr>
            <a:norm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Parameters of a Sinusoidal Waveform</a:t>
            </a:r>
          </a:p>
        </p:txBody>
      </p:sp>
      <p:grpSp>
        <p:nvGrpSpPr>
          <p:cNvPr id="16" name="Group 3"/>
          <p:cNvGrpSpPr>
            <a:grpSpLocks/>
          </p:cNvGrpSpPr>
          <p:nvPr/>
        </p:nvGrpSpPr>
        <p:grpSpPr bwMode="auto">
          <a:xfrm>
            <a:off x="1305085" y="1614488"/>
            <a:ext cx="9039230" cy="2320928"/>
            <a:chOff x="23" y="2784"/>
            <a:chExt cx="5694" cy="1462"/>
          </a:xfrm>
        </p:grpSpPr>
        <p:sp>
          <p:nvSpPr>
            <p:cNvPr id="17" name="Line 4"/>
            <p:cNvSpPr>
              <a:spLocks noChangeShapeType="1"/>
            </p:cNvSpPr>
            <p:nvPr/>
          </p:nvSpPr>
          <p:spPr bwMode="auto">
            <a:xfrm flipV="1">
              <a:off x="612" y="2840"/>
              <a:ext cx="0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521" y="3521"/>
              <a:ext cx="5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23" y="2784"/>
              <a:ext cx="5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dirty="0" smtClean="0">
                  <a:latin typeface="Cambria" panose="02040503050406030204" pitchFamily="18" charset="0"/>
                </a:rPr>
                <a:t>voltage</a:t>
              </a:r>
              <a:endParaRPr lang="en-US" altLang="en-US" sz="1800" dirty="0">
                <a:latin typeface="Cambria" panose="02040503050406030204" pitchFamily="18" charset="0"/>
              </a:endParaRPr>
            </a:p>
          </p:txBody>
        </p:sp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5219" y="3537"/>
              <a:ext cx="4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 dirty="0">
                  <a:latin typeface="Cambria" panose="02040503050406030204" pitchFamily="18" charset="0"/>
                </a:rPr>
                <a:t>time</a:t>
              </a:r>
              <a:endParaRPr lang="en-US" altLang="en-US" sz="1800" dirty="0">
                <a:latin typeface="Cambria" panose="02040503050406030204" pitchFamily="18" charset="0"/>
              </a:endParaRPr>
            </a:p>
          </p:txBody>
        </p:sp>
        <p:grpSp>
          <p:nvGrpSpPr>
            <p:cNvPr id="21" name="Group 8"/>
            <p:cNvGrpSpPr>
              <a:grpSpLocks/>
            </p:cNvGrpSpPr>
            <p:nvPr/>
          </p:nvGrpSpPr>
          <p:grpSpPr bwMode="auto">
            <a:xfrm>
              <a:off x="612" y="3150"/>
              <a:ext cx="4535" cy="773"/>
              <a:chOff x="612" y="3150"/>
              <a:chExt cx="4535" cy="773"/>
            </a:xfrm>
          </p:grpSpPr>
          <p:sp>
            <p:nvSpPr>
              <p:cNvPr id="22" name="Freeform 9"/>
              <p:cNvSpPr>
                <a:spLocks/>
              </p:cNvSpPr>
              <p:nvPr/>
            </p:nvSpPr>
            <p:spPr bwMode="auto">
              <a:xfrm>
                <a:off x="612" y="3150"/>
                <a:ext cx="907" cy="741"/>
              </a:xfrm>
              <a:custGeom>
                <a:avLst/>
                <a:gdLst>
                  <a:gd name="T0" fmla="*/ 0 w 907"/>
                  <a:gd name="T1" fmla="*/ 371 h 741"/>
                  <a:gd name="T2" fmla="*/ 136 w 907"/>
                  <a:gd name="T3" fmla="*/ 53 h 741"/>
                  <a:gd name="T4" fmla="*/ 318 w 907"/>
                  <a:gd name="T5" fmla="*/ 53 h 741"/>
                  <a:gd name="T6" fmla="*/ 454 w 907"/>
                  <a:gd name="T7" fmla="*/ 371 h 741"/>
                  <a:gd name="T8" fmla="*/ 590 w 907"/>
                  <a:gd name="T9" fmla="*/ 688 h 741"/>
                  <a:gd name="T10" fmla="*/ 771 w 907"/>
                  <a:gd name="T11" fmla="*/ 688 h 741"/>
                  <a:gd name="T12" fmla="*/ 907 w 907"/>
                  <a:gd name="T13" fmla="*/ 371 h 7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7" h="741">
                    <a:moveTo>
                      <a:pt x="0" y="371"/>
                    </a:moveTo>
                    <a:cubicBezTo>
                      <a:pt x="41" y="238"/>
                      <a:pt x="83" y="106"/>
                      <a:pt x="136" y="53"/>
                    </a:cubicBezTo>
                    <a:cubicBezTo>
                      <a:pt x="189" y="0"/>
                      <a:pt x="265" y="0"/>
                      <a:pt x="318" y="53"/>
                    </a:cubicBezTo>
                    <a:cubicBezTo>
                      <a:pt x="371" y="106"/>
                      <a:pt x="409" y="265"/>
                      <a:pt x="454" y="371"/>
                    </a:cubicBezTo>
                    <a:cubicBezTo>
                      <a:pt x="499" y="477"/>
                      <a:pt x="537" y="635"/>
                      <a:pt x="590" y="688"/>
                    </a:cubicBezTo>
                    <a:cubicBezTo>
                      <a:pt x="643" y="741"/>
                      <a:pt x="718" y="741"/>
                      <a:pt x="771" y="688"/>
                    </a:cubicBezTo>
                    <a:cubicBezTo>
                      <a:pt x="824" y="635"/>
                      <a:pt x="865" y="503"/>
                      <a:pt x="907" y="371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auto">
              <a:xfrm>
                <a:off x="1519" y="3158"/>
                <a:ext cx="907" cy="741"/>
              </a:xfrm>
              <a:custGeom>
                <a:avLst/>
                <a:gdLst>
                  <a:gd name="T0" fmla="*/ 0 w 907"/>
                  <a:gd name="T1" fmla="*/ 371 h 741"/>
                  <a:gd name="T2" fmla="*/ 136 w 907"/>
                  <a:gd name="T3" fmla="*/ 53 h 741"/>
                  <a:gd name="T4" fmla="*/ 318 w 907"/>
                  <a:gd name="T5" fmla="*/ 53 h 741"/>
                  <a:gd name="T6" fmla="*/ 454 w 907"/>
                  <a:gd name="T7" fmla="*/ 371 h 741"/>
                  <a:gd name="T8" fmla="*/ 590 w 907"/>
                  <a:gd name="T9" fmla="*/ 688 h 741"/>
                  <a:gd name="T10" fmla="*/ 771 w 907"/>
                  <a:gd name="T11" fmla="*/ 688 h 741"/>
                  <a:gd name="T12" fmla="*/ 907 w 907"/>
                  <a:gd name="T13" fmla="*/ 371 h 7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7" h="741">
                    <a:moveTo>
                      <a:pt x="0" y="371"/>
                    </a:moveTo>
                    <a:cubicBezTo>
                      <a:pt x="41" y="238"/>
                      <a:pt x="83" y="106"/>
                      <a:pt x="136" y="53"/>
                    </a:cubicBezTo>
                    <a:cubicBezTo>
                      <a:pt x="189" y="0"/>
                      <a:pt x="265" y="0"/>
                      <a:pt x="318" y="53"/>
                    </a:cubicBezTo>
                    <a:cubicBezTo>
                      <a:pt x="371" y="106"/>
                      <a:pt x="409" y="265"/>
                      <a:pt x="454" y="371"/>
                    </a:cubicBezTo>
                    <a:cubicBezTo>
                      <a:pt x="499" y="477"/>
                      <a:pt x="537" y="635"/>
                      <a:pt x="590" y="688"/>
                    </a:cubicBezTo>
                    <a:cubicBezTo>
                      <a:pt x="643" y="741"/>
                      <a:pt x="718" y="741"/>
                      <a:pt x="771" y="688"/>
                    </a:cubicBezTo>
                    <a:cubicBezTo>
                      <a:pt x="824" y="635"/>
                      <a:pt x="865" y="503"/>
                      <a:pt x="907" y="371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2426" y="3166"/>
                <a:ext cx="907" cy="741"/>
              </a:xfrm>
              <a:custGeom>
                <a:avLst/>
                <a:gdLst>
                  <a:gd name="T0" fmla="*/ 0 w 907"/>
                  <a:gd name="T1" fmla="*/ 371 h 741"/>
                  <a:gd name="T2" fmla="*/ 136 w 907"/>
                  <a:gd name="T3" fmla="*/ 53 h 741"/>
                  <a:gd name="T4" fmla="*/ 318 w 907"/>
                  <a:gd name="T5" fmla="*/ 53 h 741"/>
                  <a:gd name="T6" fmla="*/ 454 w 907"/>
                  <a:gd name="T7" fmla="*/ 371 h 741"/>
                  <a:gd name="T8" fmla="*/ 590 w 907"/>
                  <a:gd name="T9" fmla="*/ 688 h 741"/>
                  <a:gd name="T10" fmla="*/ 771 w 907"/>
                  <a:gd name="T11" fmla="*/ 688 h 741"/>
                  <a:gd name="T12" fmla="*/ 907 w 907"/>
                  <a:gd name="T13" fmla="*/ 371 h 7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7" h="741">
                    <a:moveTo>
                      <a:pt x="0" y="371"/>
                    </a:moveTo>
                    <a:cubicBezTo>
                      <a:pt x="41" y="238"/>
                      <a:pt x="83" y="106"/>
                      <a:pt x="136" y="53"/>
                    </a:cubicBezTo>
                    <a:cubicBezTo>
                      <a:pt x="189" y="0"/>
                      <a:pt x="265" y="0"/>
                      <a:pt x="318" y="53"/>
                    </a:cubicBezTo>
                    <a:cubicBezTo>
                      <a:pt x="371" y="106"/>
                      <a:pt x="409" y="265"/>
                      <a:pt x="454" y="371"/>
                    </a:cubicBezTo>
                    <a:cubicBezTo>
                      <a:pt x="499" y="477"/>
                      <a:pt x="537" y="635"/>
                      <a:pt x="590" y="688"/>
                    </a:cubicBezTo>
                    <a:cubicBezTo>
                      <a:pt x="643" y="741"/>
                      <a:pt x="718" y="741"/>
                      <a:pt x="771" y="688"/>
                    </a:cubicBezTo>
                    <a:cubicBezTo>
                      <a:pt x="824" y="635"/>
                      <a:pt x="865" y="503"/>
                      <a:pt x="907" y="371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auto">
              <a:xfrm>
                <a:off x="3333" y="3174"/>
                <a:ext cx="907" cy="741"/>
              </a:xfrm>
              <a:custGeom>
                <a:avLst/>
                <a:gdLst>
                  <a:gd name="T0" fmla="*/ 0 w 907"/>
                  <a:gd name="T1" fmla="*/ 371 h 741"/>
                  <a:gd name="T2" fmla="*/ 136 w 907"/>
                  <a:gd name="T3" fmla="*/ 53 h 741"/>
                  <a:gd name="T4" fmla="*/ 318 w 907"/>
                  <a:gd name="T5" fmla="*/ 53 h 741"/>
                  <a:gd name="T6" fmla="*/ 454 w 907"/>
                  <a:gd name="T7" fmla="*/ 371 h 741"/>
                  <a:gd name="T8" fmla="*/ 590 w 907"/>
                  <a:gd name="T9" fmla="*/ 688 h 741"/>
                  <a:gd name="T10" fmla="*/ 771 w 907"/>
                  <a:gd name="T11" fmla="*/ 688 h 741"/>
                  <a:gd name="T12" fmla="*/ 907 w 907"/>
                  <a:gd name="T13" fmla="*/ 371 h 7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7" h="741">
                    <a:moveTo>
                      <a:pt x="0" y="371"/>
                    </a:moveTo>
                    <a:cubicBezTo>
                      <a:pt x="41" y="238"/>
                      <a:pt x="83" y="106"/>
                      <a:pt x="136" y="53"/>
                    </a:cubicBezTo>
                    <a:cubicBezTo>
                      <a:pt x="189" y="0"/>
                      <a:pt x="265" y="0"/>
                      <a:pt x="318" y="53"/>
                    </a:cubicBezTo>
                    <a:cubicBezTo>
                      <a:pt x="371" y="106"/>
                      <a:pt x="409" y="265"/>
                      <a:pt x="454" y="371"/>
                    </a:cubicBezTo>
                    <a:cubicBezTo>
                      <a:pt x="499" y="477"/>
                      <a:pt x="537" y="635"/>
                      <a:pt x="590" y="688"/>
                    </a:cubicBezTo>
                    <a:cubicBezTo>
                      <a:pt x="643" y="741"/>
                      <a:pt x="718" y="741"/>
                      <a:pt x="771" y="688"/>
                    </a:cubicBezTo>
                    <a:cubicBezTo>
                      <a:pt x="824" y="635"/>
                      <a:pt x="865" y="503"/>
                      <a:pt x="907" y="371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Freeform 13"/>
              <p:cNvSpPr>
                <a:spLocks/>
              </p:cNvSpPr>
              <p:nvPr/>
            </p:nvSpPr>
            <p:spPr bwMode="auto">
              <a:xfrm>
                <a:off x="4240" y="3182"/>
                <a:ext cx="907" cy="741"/>
              </a:xfrm>
              <a:custGeom>
                <a:avLst/>
                <a:gdLst>
                  <a:gd name="T0" fmla="*/ 0 w 907"/>
                  <a:gd name="T1" fmla="*/ 371 h 741"/>
                  <a:gd name="T2" fmla="*/ 136 w 907"/>
                  <a:gd name="T3" fmla="*/ 53 h 741"/>
                  <a:gd name="T4" fmla="*/ 318 w 907"/>
                  <a:gd name="T5" fmla="*/ 53 h 741"/>
                  <a:gd name="T6" fmla="*/ 454 w 907"/>
                  <a:gd name="T7" fmla="*/ 371 h 741"/>
                  <a:gd name="T8" fmla="*/ 590 w 907"/>
                  <a:gd name="T9" fmla="*/ 688 h 741"/>
                  <a:gd name="T10" fmla="*/ 771 w 907"/>
                  <a:gd name="T11" fmla="*/ 688 h 741"/>
                  <a:gd name="T12" fmla="*/ 907 w 907"/>
                  <a:gd name="T13" fmla="*/ 371 h 7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7" h="741">
                    <a:moveTo>
                      <a:pt x="0" y="371"/>
                    </a:moveTo>
                    <a:cubicBezTo>
                      <a:pt x="41" y="238"/>
                      <a:pt x="83" y="106"/>
                      <a:pt x="136" y="53"/>
                    </a:cubicBezTo>
                    <a:cubicBezTo>
                      <a:pt x="189" y="0"/>
                      <a:pt x="265" y="0"/>
                      <a:pt x="318" y="53"/>
                    </a:cubicBezTo>
                    <a:cubicBezTo>
                      <a:pt x="371" y="106"/>
                      <a:pt x="409" y="265"/>
                      <a:pt x="454" y="371"/>
                    </a:cubicBezTo>
                    <a:cubicBezTo>
                      <a:pt x="499" y="477"/>
                      <a:pt x="537" y="635"/>
                      <a:pt x="590" y="688"/>
                    </a:cubicBezTo>
                    <a:cubicBezTo>
                      <a:pt x="643" y="741"/>
                      <a:pt x="718" y="741"/>
                      <a:pt x="771" y="688"/>
                    </a:cubicBezTo>
                    <a:cubicBezTo>
                      <a:pt x="824" y="635"/>
                      <a:pt x="865" y="503"/>
                      <a:pt x="907" y="371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27" name="Group 30"/>
          <p:cNvGrpSpPr>
            <a:grpSpLocks/>
          </p:cNvGrpSpPr>
          <p:nvPr/>
        </p:nvGrpSpPr>
        <p:grpSpPr bwMode="auto">
          <a:xfrm>
            <a:off x="2442768" y="1809751"/>
            <a:ext cx="1835150" cy="974726"/>
            <a:chOff x="748" y="1546"/>
            <a:chExt cx="1156" cy="614"/>
          </a:xfrm>
        </p:grpSpPr>
        <p:sp>
          <p:nvSpPr>
            <p:cNvPr id="28" name="Line 15"/>
            <p:cNvSpPr>
              <a:spLocks noChangeShapeType="1"/>
            </p:cNvSpPr>
            <p:nvPr/>
          </p:nvSpPr>
          <p:spPr bwMode="auto">
            <a:xfrm>
              <a:off x="1746" y="1797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748" y="1546"/>
              <a:ext cx="1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 dirty="0">
                  <a:latin typeface="+mn-lt"/>
                </a:rPr>
                <a:t>Peak value </a:t>
              </a:r>
              <a:r>
                <a:rPr lang="en-GB" altLang="en-US" sz="1800" i="1" dirty="0" err="1">
                  <a:latin typeface="+mn-lt"/>
                </a:rPr>
                <a:t>V</a:t>
              </a:r>
              <a:r>
                <a:rPr lang="en-GB" altLang="en-US" sz="1800" baseline="-25000" dirty="0" err="1">
                  <a:latin typeface="+mn-lt"/>
                </a:rPr>
                <a:t>p</a:t>
              </a:r>
              <a:endParaRPr lang="en-US" altLang="en-US" sz="1800" baseline="-25000" dirty="0">
                <a:latin typeface="+mn-lt"/>
              </a:endParaRPr>
            </a:p>
          </p:txBody>
        </p:sp>
      </p:grpSp>
      <p:grpSp>
        <p:nvGrpSpPr>
          <p:cNvPr id="30" name="Group 38"/>
          <p:cNvGrpSpPr>
            <a:grpSpLocks/>
          </p:cNvGrpSpPr>
          <p:nvPr/>
        </p:nvGrpSpPr>
        <p:grpSpPr bwMode="auto">
          <a:xfrm>
            <a:off x="3698343" y="2928936"/>
            <a:ext cx="1439862" cy="942975"/>
            <a:chOff x="1973" y="2251"/>
            <a:chExt cx="907" cy="594"/>
          </a:xfrm>
        </p:grpSpPr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1973" y="2614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" name="Line 23"/>
            <p:cNvSpPr>
              <a:spLocks noChangeShapeType="1"/>
            </p:cNvSpPr>
            <p:nvPr/>
          </p:nvSpPr>
          <p:spPr bwMode="auto">
            <a:xfrm flipV="1">
              <a:off x="1973" y="2251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3" name="Line 24"/>
            <p:cNvSpPr>
              <a:spLocks noChangeShapeType="1"/>
            </p:cNvSpPr>
            <p:nvPr/>
          </p:nvSpPr>
          <p:spPr bwMode="auto">
            <a:xfrm flipV="1">
              <a:off x="2880" y="2251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2018" y="2614"/>
              <a:ext cx="8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 dirty="0">
                  <a:latin typeface="+mn-lt"/>
                </a:rPr>
                <a:t>Period </a:t>
              </a:r>
              <a:r>
                <a:rPr lang="en-GB" altLang="en-US" sz="1800" i="1" dirty="0">
                  <a:latin typeface="+mn-lt"/>
                </a:rPr>
                <a:t>T</a:t>
              </a:r>
              <a:endParaRPr lang="en-US" altLang="en-US" sz="1800" i="1" dirty="0">
                <a:latin typeface="+mn-lt"/>
              </a:endParaRPr>
            </a:p>
          </p:txBody>
        </p:sp>
      </p:grpSp>
      <p:grpSp>
        <p:nvGrpSpPr>
          <p:cNvPr id="35" name="Group 39"/>
          <p:cNvGrpSpPr>
            <a:grpSpLocks/>
          </p:cNvGrpSpPr>
          <p:nvPr/>
        </p:nvGrpSpPr>
        <p:grpSpPr bwMode="auto">
          <a:xfrm>
            <a:off x="6187681" y="3432173"/>
            <a:ext cx="1439862" cy="439738"/>
            <a:chOff x="3107" y="2568"/>
            <a:chExt cx="907" cy="277"/>
          </a:xfrm>
        </p:grpSpPr>
        <p:sp>
          <p:nvSpPr>
            <p:cNvPr id="36" name="Line 20"/>
            <p:cNvSpPr>
              <a:spLocks noChangeShapeType="1"/>
            </p:cNvSpPr>
            <p:nvPr/>
          </p:nvSpPr>
          <p:spPr bwMode="auto">
            <a:xfrm>
              <a:off x="3107" y="2614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" name="Line 25"/>
            <p:cNvSpPr>
              <a:spLocks noChangeShapeType="1"/>
            </p:cNvSpPr>
            <p:nvPr/>
          </p:nvSpPr>
          <p:spPr bwMode="auto">
            <a:xfrm flipV="1">
              <a:off x="3107" y="2568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" name="Line 26"/>
            <p:cNvSpPr>
              <a:spLocks noChangeShapeType="1"/>
            </p:cNvSpPr>
            <p:nvPr/>
          </p:nvSpPr>
          <p:spPr bwMode="auto">
            <a:xfrm flipV="1">
              <a:off x="4014" y="2568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" name="Text Box 36"/>
            <p:cNvSpPr txBox="1">
              <a:spLocks noChangeArrowheads="1"/>
            </p:cNvSpPr>
            <p:nvPr/>
          </p:nvSpPr>
          <p:spPr bwMode="auto">
            <a:xfrm>
              <a:off x="3152" y="2614"/>
              <a:ext cx="8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 dirty="0">
                  <a:latin typeface="+mn-lt"/>
                </a:rPr>
                <a:t>Period </a:t>
              </a:r>
              <a:r>
                <a:rPr lang="en-GB" altLang="en-US" sz="1800" i="1" dirty="0">
                  <a:latin typeface="+mn-lt"/>
                </a:rPr>
                <a:t>T</a:t>
              </a:r>
              <a:endParaRPr lang="en-US" altLang="en-US" sz="1800" i="1" dirty="0">
                <a:latin typeface="+mn-lt"/>
              </a:endParaRPr>
            </a:p>
          </p:txBody>
        </p:sp>
      </p:grpSp>
      <p:grpSp>
        <p:nvGrpSpPr>
          <p:cNvPr id="40" name="Group 40"/>
          <p:cNvGrpSpPr>
            <a:grpSpLocks/>
          </p:cNvGrpSpPr>
          <p:nvPr/>
        </p:nvGrpSpPr>
        <p:grpSpPr bwMode="auto">
          <a:xfrm>
            <a:off x="6906818" y="1704973"/>
            <a:ext cx="1441450" cy="431800"/>
            <a:chOff x="3560" y="1480"/>
            <a:chExt cx="908" cy="272"/>
          </a:xfrm>
        </p:grpSpPr>
        <p:sp>
          <p:nvSpPr>
            <p:cNvPr id="41" name="Line 18"/>
            <p:cNvSpPr>
              <a:spLocks noChangeShapeType="1"/>
            </p:cNvSpPr>
            <p:nvPr/>
          </p:nvSpPr>
          <p:spPr bwMode="auto">
            <a:xfrm>
              <a:off x="3560" y="1706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2" name="Line 21"/>
            <p:cNvSpPr>
              <a:spLocks noChangeShapeType="1"/>
            </p:cNvSpPr>
            <p:nvPr/>
          </p:nvSpPr>
          <p:spPr bwMode="auto">
            <a:xfrm flipV="1">
              <a:off x="3560" y="1661"/>
              <a:ext cx="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3" name="Line 22"/>
            <p:cNvSpPr>
              <a:spLocks noChangeShapeType="1"/>
            </p:cNvSpPr>
            <p:nvPr/>
          </p:nvSpPr>
          <p:spPr bwMode="auto">
            <a:xfrm flipV="1">
              <a:off x="4467" y="1661"/>
              <a:ext cx="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3606" y="1480"/>
              <a:ext cx="8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 dirty="0">
                  <a:latin typeface="+mn-lt"/>
                </a:rPr>
                <a:t>Period </a:t>
              </a:r>
              <a:r>
                <a:rPr lang="en-GB" altLang="en-US" sz="1800" i="1" dirty="0">
                  <a:latin typeface="+mn-lt"/>
                </a:rPr>
                <a:t>T</a:t>
              </a:r>
              <a:endParaRPr lang="en-US" altLang="en-US" sz="1800" i="1" dirty="0">
                <a:latin typeface="+mn-lt"/>
              </a:endParaRPr>
            </a:p>
          </p:txBody>
        </p:sp>
      </p:grpSp>
      <p:grpSp>
        <p:nvGrpSpPr>
          <p:cNvPr id="47" name="Group 29"/>
          <p:cNvGrpSpPr>
            <a:grpSpLocks/>
          </p:cNvGrpSpPr>
          <p:nvPr/>
        </p:nvGrpSpPr>
        <p:grpSpPr bwMode="auto">
          <a:xfrm>
            <a:off x="459115" y="2208218"/>
            <a:ext cx="3568705" cy="1433512"/>
            <a:chOff x="-263" y="1797"/>
            <a:chExt cx="2248" cy="903"/>
          </a:xfrm>
        </p:grpSpPr>
        <p:sp>
          <p:nvSpPr>
            <p:cNvPr id="48" name="Line 14"/>
            <p:cNvSpPr>
              <a:spLocks noChangeShapeType="1"/>
            </p:cNvSpPr>
            <p:nvPr/>
          </p:nvSpPr>
          <p:spPr bwMode="auto">
            <a:xfrm>
              <a:off x="1066" y="1797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9" name="Line 16"/>
            <p:cNvSpPr>
              <a:spLocks noChangeShapeType="1"/>
            </p:cNvSpPr>
            <p:nvPr/>
          </p:nvSpPr>
          <p:spPr bwMode="auto">
            <a:xfrm>
              <a:off x="858" y="2523"/>
              <a:ext cx="6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858" y="1797"/>
              <a:ext cx="11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" name="Text Box 27"/>
            <p:cNvSpPr txBox="1">
              <a:spLocks noChangeArrowheads="1"/>
            </p:cNvSpPr>
            <p:nvPr/>
          </p:nvSpPr>
          <p:spPr bwMode="auto">
            <a:xfrm>
              <a:off x="-263" y="2296"/>
              <a:ext cx="106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 dirty="0" smtClean="0">
                  <a:latin typeface="+mn-lt"/>
                </a:rPr>
                <a:t>Peak-to-peak </a:t>
              </a:r>
              <a:r>
                <a:rPr lang="en-GB" altLang="en-US" sz="1800" dirty="0">
                  <a:latin typeface="+mn-lt"/>
                </a:rPr>
                <a:t>value </a:t>
              </a:r>
              <a:r>
                <a:rPr lang="en-GB" altLang="en-US" sz="1800" i="1" dirty="0" err="1">
                  <a:latin typeface="+mn-lt"/>
                </a:rPr>
                <a:t>V</a:t>
              </a:r>
              <a:r>
                <a:rPr lang="en-GB" altLang="en-US" sz="1800" baseline="-25000" dirty="0" err="1">
                  <a:latin typeface="+mn-lt"/>
                </a:rPr>
                <a:t>pp</a:t>
              </a:r>
              <a:endParaRPr lang="en-US" altLang="en-US" sz="1800" baseline="-25000" dirty="0">
                <a:latin typeface="+mn-lt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350800" y="5792287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6592" y="2624417"/>
            <a:ext cx="32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0</a:t>
            </a:r>
            <a:endParaRPr lang="en-SG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668340" y="4213701"/>
            <a:ext cx="10157680" cy="207236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SG" dirty="0" smtClean="0">
                <a:solidFill>
                  <a:schemeClr val="tx1"/>
                </a:solidFill>
              </a:rPr>
              <a:t>Sinusoidal waveform is </a:t>
            </a:r>
            <a:r>
              <a:rPr lang="en-SG" dirty="0" smtClean="0">
                <a:solidFill>
                  <a:srgbClr val="00B050"/>
                </a:solidFill>
              </a:rPr>
              <a:t>periodic waveform</a:t>
            </a:r>
            <a:r>
              <a:rPr lang="en-SG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SG" dirty="0" smtClean="0">
                <a:solidFill>
                  <a:schemeClr val="tx1"/>
                </a:solidFill>
              </a:rPr>
              <a:t>A periodic waveform repeats itself cycle after cycle.</a:t>
            </a:r>
          </a:p>
          <a:p>
            <a:pPr lvl="1"/>
            <a:r>
              <a:rPr lang="en-SG" dirty="0" smtClean="0">
                <a:solidFill>
                  <a:schemeClr val="tx1"/>
                </a:solidFill>
              </a:rPr>
              <a:t>A </a:t>
            </a:r>
            <a:r>
              <a:rPr lang="en-SG" dirty="0" smtClean="0">
                <a:solidFill>
                  <a:srgbClr val="00B050"/>
                </a:solidFill>
              </a:rPr>
              <a:t>cycle</a:t>
            </a:r>
            <a:r>
              <a:rPr lang="en-SG" dirty="0" smtClean="0">
                <a:solidFill>
                  <a:schemeClr val="tx1"/>
                </a:solidFill>
              </a:rPr>
              <a:t> can start anywhere. It ends when reaching back the </a:t>
            </a:r>
            <a:r>
              <a:rPr lang="en-SG" dirty="0" smtClean="0">
                <a:solidFill>
                  <a:srgbClr val="00B050"/>
                </a:solidFill>
              </a:rPr>
              <a:t>same level.</a:t>
            </a:r>
          </a:p>
        </p:txBody>
      </p:sp>
    </p:spTree>
    <p:extLst>
      <p:ext uri="{BB962C8B-B14F-4D97-AF65-F5344CB8AC3E}">
        <p14:creationId xmlns:p14="http://schemas.microsoft.com/office/powerpoint/2010/main" val="58677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41840"/>
            <a:ext cx="10157680" cy="849230"/>
          </a:xfrm>
        </p:spPr>
        <p:txBody>
          <a:bodyPr>
            <a:norm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Parameters of a Sinusoidal Waveform</a:t>
            </a:r>
          </a:p>
        </p:txBody>
      </p:sp>
      <p:grpSp>
        <p:nvGrpSpPr>
          <p:cNvPr id="16" name="Group 3"/>
          <p:cNvGrpSpPr>
            <a:grpSpLocks/>
          </p:cNvGrpSpPr>
          <p:nvPr/>
        </p:nvGrpSpPr>
        <p:grpSpPr bwMode="auto">
          <a:xfrm>
            <a:off x="5884560" y="1339979"/>
            <a:ext cx="5718175" cy="2608264"/>
            <a:chOff x="373" y="2603"/>
            <a:chExt cx="3602" cy="1643"/>
          </a:xfrm>
        </p:grpSpPr>
        <p:sp>
          <p:nvSpPr>
            <p:cNvPr id="17" name="Line 4"/>
            <p:cNvSpPr>
              <a:spLocks noChangeShapeType="1"/>
            </p:cNvSpPr>
            <p:nvPr/>
          </p:nvSpPr>
          <p:spPr bwMode="auto">
            <a:xfrm flipV="1">
              <a:off x="612" y="2840"/>
              <a:ext cx="0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521" y="3521"/>
              <a:ext cx="3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373" y="2603"/>
                  <a:ext cx="249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en-US" sz="18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9" name="Text 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3" y="2603"/>
                  <a:ext cx="249" cy="233"/>
                </a:xfrm>
                <a:prstGeom prst="rect">
                  <a:avLst/>
                </a:prstGeom>
                <a:blipFill>
                  <a:blip r:embed="rId3"/>
                  <a:stretch>
                    <a:fillRect r="-56923" b="-1475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3477" y="3543"/>
              <a:ext cx="4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 dirty="0">
                  <a:latin typeface="Cambria" panose="02040503050406030204" pitchFamily="18" charset="0"/>
                </a:rPr>
                <a:t>time</a:t>
              </a:r>
              <a:endParaRPr lang="en-US" altLang="en-US" sz="1800" dirty="0">
                <a:latin typeface="Cambria" panose="02040503050406030204" pitchFamily="18" charset="0"/>
              </a:endParaRPr>
            </a:p>
          </p:txBody>
        </p:sp>
        <p:grpSp>
          <p:nvGrpSpPr>
            <p:cNvPr id="21" name="Group 8"/>
            <p:cNvGrpSpPr>
              <a:grpSpLocks/>
            </p:cNvGrpSpPr>
            <p:nvPr/>
          </p:nvGrpSpPr>
          <p:grpSpPr bwMode="auto">
            <a:xfrm>
              <a:off x="612" y="3150"/>
              <a:ext cx="2721" cy="757"/>
              <a:chOff x="612" y="3150"/>
              <a:chExt cx="2721" cy="757"/>
            </a:xfrm>
          </p:grpSpPr>
          <p:sp>
            <p:nvSpPr>
              <p:cNvPr id="22" name="Freeform 9"/>
              <p:cNvSpPr>
                <a:spLocks/>
              </p:cNvSpPr>
              <p:nvPr/>
            </p:nvSpPr>
            <p:spPr bwMode="auto">
              <a:xfrm>
                <a:off x="612" y="3150"/>
                <a:ext cx="907" cy="741"/>
              </a:xfrm>
              <a:custGeom>
                <a:avLst/>
                <a:gdLst>
                  <a:gd name="T0" fmla="*/ 0 w 907"/>
                  <a:gd name="T1" fmla="*/ 371 h 741"/>
                  <a:gd name="T2" fmla="*/ 136 w 907"/>
                  <a:gd name="T3" fmla="*/ 53 h 741"/>
                  <a:gd name="T4" fmla="*/ 318 w 907"/>
                  <a:gd name="T5" fmla="*/ 53 h 741"/>
                  <a:gd name="T6" fmla="*/ 454 w 907"/>
                  <a:gd name="T7" fmla="*/ 371 h 741"/>
                  <a:gd name="T8" fmla="*/ 590 w 907"/>
                  <a:gd name="T9" fmla="*/ 688 h 741"/>
                  <a:gd name="T10" fmla="*/ 771 w 907"/>
                  <a:gd name="T11" fmla="*/ 688 h 741"/>
                  <a:gd name="T12" fmla="*/ 907 w 907"/>
                  <a:gd name="T13" fmla="*/ 371 h 7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7" h="741">
                    <a:moveTo>
                      <a:pt x="0" y="371"/>
                    </a:moveTo>
                    <a:cubicBezTo>
                      <a:pt x="41" y="238"/>
                      <a:pt x="83" y="106"/>
                      <a:pt x="136" y="53"/>
                    </a:cubicBezTo>
                    <a:cubicBezTo>
                      <a:pt x="189" y="0"/>
                      <a:pt x="265" y="0"/>
                      <a:pt x="318" y="53"/>
                    </a:cubicBezTo>
                    <a:cubicBezTo>
                      <a:pt x="371" y="106"/>
                      <a:pt x="409" y="265"/>
                      <a:pt x="454" y="371"/>
                    </a:cubicBezTo>
                    <a:cubicBezTo>
                      <a:pt x="499" y="477"/>
                      <a:pt x="537" y="635"/>
                      <a:pt x="590" y="688"/>
                    </a:cubicBezTo>
                    <a:cubicBezTo>
                      <a:pt x="643" y="741"/>
                      <a:pt x="718" y="741"/>
                      <a:pt x="771" y="688"/>
                    </a:cubicBezTo>
                    <a:cubicBezTo>
                      <a:pt x="824" y="635"/>
                      <a:pt x="865" y="503"/>
                      <a:pt x="907" y="371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auto">
              <a:xfrm>
                <a:off x="1519" y="3158"/>
                <a:ext cx="907" cy="741"/>
              </a:xfrm>
              <a:custGeom>
                <a:avLst/>
                <a:gdLst>
                  <a:gd name="T0" fmla="*/ 0 w 907"/>
                  <a:gd name="T1" fmla="*/ 371 h 741"/>
                  <a:gd name="T2" fmla="*/ 136 w 907"/>
                  <a:gd name="T3" fmla="*/ 53 h 741"/>
                  <a:gd name="T4" fmla="*/ 318 w 907"/>
                  <a:gd name="T5" fmla="*/ 53 h 741"/>
                  <a:gd name="T6" fmla="*/ 454 w 907"/>
                  <a:gd name="T7" fmla="*/ 371 h 741"/>
                  <a:gd name="T8" fmla="*/ 590 w 907"/>
                  <a:gd name="T9" fmla="*/ 688 h 741"/>
                  <a:gd name="T10" fmla="*/ 771 w 907"/>
                  <a:gd name="T11" fmla="*/ 688 h 741"/>
                  <a:gd name="T12" fmla="*/ 907 w 907"/>
                  <a:gd name="T13" fmla="*/ 371 h 7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7" h="741">
                    <a:moveTo>
                      <a:pt x="0" y="371"/>
                    </a:moveTo>
                    <a:cubicBezTo>
                      <a:pt x="41" y="238"/>
                      <a:pt x="83" y="106"/>
                      <a:pt x="136" y="53"/>
                    </a:cubicBezTo>
                    <a:cubicBezTo>
                      <a:pt x="189" y="0"/>
                      <a:pt x="265" y="0"/>
                      <a:pt x="318" y="53"/>
                    </a:cubicBezTo>
                    <a:cubicBezTo>
                      <a:pt x="371" y="106"/>
                      <a:pt x="409" y="265"/>
                      <a:pt x="454" y="371"/>
                    </a:cubicBezTo>
                    <a:cubicBezTo>
                      <a:pt x="499" y="477"/>
                      <a:pt x="537" y="635"/>
                      <a:pt x="590" y="688"/>
                    </a:cubicBezTo>
                    <a:cubicBezTo>
                      <a:pt x="643" y="741"/>
                      <a:pt x="718" y="741"/>
                      <a:pt x="771" y="688"/>
                    </a:cubicBezTo>
                    <a:cubicBezTo>
                      <a:pt x="824" y="635"/>
                      <a:pt x="865" y="503"/>
                      <a:pt x="907" y="371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2426" y="3166"/>
                <a:ext cx="907" cy="741"/>
              </a:xfrm>
              <a:custGeom>
                <a:avLst/>
                <a:gdLst>
                  <a:gd name="T0" fmla="*/ 0 w 907"/>
                  <a:gd name="T1" fmla="*/ 371 h 741"/>
                  <a:gd name="T2" fmla="*/ 136 w 907"/>
                  <a:gd name="T3" fmla="*/ 53 h 741"/>
                  <a:gd name="T4" fmla="*/ 318 w 907"/>
                  <a:gd name="T5" fmla="*/ 53 h 741"/>
                  <a:gd name="T6" fmla="*/ 454 w 907"/>
                  <a:gd name="T7" fmla="*/ 371 h 741"/>
                  <a:gd name="T8" fmla="*/ 590 w 907"/>
                  <a:gd name="T9" fmla="*/ 688 h 741"/>
                  <a:gd name="T10" fmla="*/ 771 w 907"/>
                  <a:gd name="T11" fmla="*/ 688 h 741"/>
                  <a:gd name="T12" fmla="*/ 907 w 907"/>
                  <a:gd name="T13" fmla="*/ 371 h 7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7" h="741">
                    <a:moveTo>
                      <a:pt x="0" y="371"/>
                    </a:moveTo>
                    <a:cubicBezTo>
                      <a:pt x="41" y="238"/>
                      <a:pt x="83" y="106"/>
                      <a:pt x="136" y="53"/>
                    </a:cubicBezTo>
                    <a:cubicBezTo>
                      <a:pt x="189" y="0"/>
                      <a:pt x="265" y="0"/>
                      <a:pt x="318" y="53"/>
                    </a:cubicBezTo>
                    <a:cubicBezTo>
                      <a:pt x="371" y="106"/>
                      <a:pt x="409" y="265"/>
                      <a:pt x="454" y="371"/>
                    </a:cubicBezTo>
                    <a:cubicBezTo>
                      <a:pt x="499" y="477"/>
                      <a:pt x="537" y="635"/>
                      <a:pt x="590" y="688"/>
                    </a:cubicBezTo>
                    <a:cubicBezTo>
                      <a:pt x="643" y="741"/>
                      <a:pt x="718" y="741"/>
                      <a:pt x="771" y="688"/>
                    </a:cubicBezTo>
                    <a:cubicBezTo>
                      <a:pt x="824" y="635"/>
                      <a:pt x="865" y="503"/>
                      <a:pt x="907" y="371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30" name="Group 38"/>
          <p:cNvGrpSpPr>
            <a:grpSpLocks/>
          </p:cNvGrpSpPr>
          <p:nvPr/>
        </p:nvGrpSpPr>
        <p:grpSpPr bwMode="auto">
          <a:xfrm>
            <a:off x="7741071" y="2941766"/>
            <a:ext cx="1439862" cy="942975"/>
            <a:chOff x="1973" y="2251"/>
            <a:chExt cx="907" cy="594"/>
          </a:xfrm>
        </p:grpSpPr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1973" y="2614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" name="Line 23"/>
            <p:cNvSpPr>
              <a:spLocks noChangeShapeType="1"/>
            </p:cNvSpPr>
            <p:nvPr/>
          </p:nvSpPr>
          <p:spPr bwMode="auto">
            <a:xfrm flipV="1">
              <a:off x="1973" y="2251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3" name="Line 24"/>
            <p:cNvSpPr>
              <a:spLocks noChangeShapeType="1"/>
            </p:cNvSpPr>
            <p:nvPr/>
          </p:nvSpPr>
          <p:spPr bwMode="auto">
            <a:xfrm flipV="1">
              <a:off x="2880" y="2251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2018" y="2614"/>
              <a:ext cx="8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 dirty="0">
                  <a:latin typeface="+mn-lt"/>
                </a:rPr>
                <a:t>Period </a:t>
              </a:r>
              <a:r>
                <a:rPr lang="en-GB" altLang="en-US" sz="1800" i="1" dirty="0">
                  <a:latin typeface="+mn-lt"/>
                </a:rPr>
                <a:t>T</a:t>
              </a:r>
              <a:endParaRPr lang="en-US" altLang="en-US" sz="1800" i="1" dirty="0">
                <a:latin typeface="+mn-lt"/>
              </a:endParaRPr>
            </a:p>
          </p:txBody>
        </p:sp>
      </p:grpSp>
      <p:sp>
        <p:nvSpPr>
          <p:cNvPr id="45" name="Content Placeholder 2"/>
          <p:cNvSpPr txBox="1">
            <a:spLocks/>
          </p:cNvSpPr>
          <p:nvPr/>
        </p:nvSpPr>
        <p:spPr>
          <a:xfrm>
            <a:off x="682218" y="1238147"/>
            <a:ext cx="5558368" cy="2646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2400" dirty="0" smtClean="0">
                <a:solidFill>
                  <a:schemeClr val="tx1"/>
                </a:solidFill>
              </a:rPr>
              <a:t>Period </a:t>
            </a:r>
            <a:r>
              <a:rPr lang="en-US" altLang="en-US" sz="2400" dirty="0">
                <a:solidFill>
                  <a:schemeClr val="tx1"/>
                </a:solidFill>
              </a:rPr>
              <a:t>is the </a:t>
            </a:r>
            <a:r>
              <a:rPr lang="en-US" altLang="en-US" sz="2400" dirty="0" smtClean="0">
                <a:solidFill>
                  <a:schemeClr val="tx1"/>
                </a:solidFill>
              </a:rPr>
              <a:t>duration to complete </a:t>
            </a:r>
            <a:r>
              <a:rPr lang="en-US" altLang="en-US" sz="2400" dirty="0" smtClean="0">
                <a:solidFill>
                  <a:srgbClr val="FF0000"/>
                </a:solidFill>
              </a:rPr>
              <a:t>1 cycle </a:t>
            </a:r>
            <a:r>
              <a:rPr lang="en-US" altLang="en-US" sz="2400" dirty="0" smtClean="0">
                <a:solidFill>
                  <a:schemeClr val="tx1"/>
                </a:solidFill>
              </a:rPr>
              <a:t>of sine wave.</a:t>
            </a:r>
          </a:p>
          <a:p>
            <a:pPr lvl="1"/>
            <a:r>
              <a:rPr lang="en-US" altLang="en-US" sz="2400" dirty="0" smtClean="0">
                <a:solidFill>
                  <a:schemeClr val="tx1"/>
                </a:solidFill>
              </a:rPr>
              <a:t>Its symbol is 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T.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altLang="en-US" sz="2400" dirty="0" smtClean="0">
                <a:solidFill>
                  <a:schemeClr val="tx1"/>
                </a:solidFill>
              </a:rPr>
              <a:t>Its unit of measurement is in second (</a:t>
            </a:r>
            <a:r>
              <a:rPr lang="en-US" altLang="en-US" sz="2400" dirty="0">
                <a:solidFill>
                  <a:schemeClr val="tx1"/>
                </a:solidFill>
              </a:rPr>
              <a:t>s</a:t>
            </a:r>
            <a:r>
              <a:rPr lang="en-US" altLang="en-US" sz="2400" dirty="0" smtClean="0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699679" y="4119486"/>
            <a:ext cx="10818065" cy="13375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2400" dirty="0" smtClean="0">
                <a:solidFill>
                  <a:schemeClr val="tx1"/>
                </a:solidFill>
              </a:rPr>
              <a:t>The number of complete cycles in one second is called frequency.</a:t>
            </a:r>
          </a:p>
          <a:p>
            <a:pPr lvl="1"/>
            <a:r>
              <a:rPr lang="en-US" altLang="en-US" sz="2400" dirty="0" smtClean="0">
                <a:solidFill>
                  <a:schemeClr val="tx1"/>
                </a:solidFill>
              </a:rPr>
              <a:t>Its symbol is 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f.</a:t>
            </a:r>
          </a:p>
          <a:p>
            <a:pPr lvl="1"/>
            <a:r>
              <a:rPr lang="en-US" altLang="en-US" sz="2400" dirty="0" smtClean="0">
                <a:solidFill>
                  <a:schemeClr val="tx1"/>
                </a:solidFill>
              </a:rPr>
              <a:t>Its unit of measurement is the </a:t>
            </a:r>
            <a:r>
              <a:rPr lang="en-US" altLang="en-US" sz="2400" i="1" dirty="0">
                <a:solidFill>
                  <a:schemeClr val="tx1"/>
                </a:solidFill>
              </a:rPr>
              <a:t>h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ertz</a:t>
            </a:r>
            <a:r>
              <a:rPr lang="en-US" altLang="en-US" sz="2400" dirty="0" smtClean="0">
                <a:solidFill>
                  <a:schemeClr val="tx1"/>
                </a:solidFill>
              </a:rPr>
              <a:t>, (Hz).</a:t>
            </a:r>
          </a:p>
        </p:txBody>
      </p:sp>
      <p:grpSp>
        <p:nvGrpSpPr>
          <p:cNvPr id="53" name="Group 38"/>
          <p:cNvGrpSpPr>
            <a:grpSpLocks/>
          </p:cNvGrpSpPr>
          <p:nvPr/>
        </p:nvGrpSpPr>
        <p:grpSpPr bwMode="auto">
          <a:xfrm>
            <a:off x="7727223" y="1697603"/>
            <a:ext cx="1439862" cy="862013"/>
            <a:chOff x="1973" y="2116"/>
            <a:chExt cx="907" cy="543"/>
          </a:xfrm>
        </p:grpSpPr>
        <p:sp>
          <p:nvSpPr>
            <p:cNvPr id="54" name="Line 19"/>
            <p:cNvSpPr>
              <a:spLocks noChangeShapeType="1"/>
            </p:cNvSpPr>
            <p:nvPr/>
          </p:nvSpPr>
          <p:spPr bwMode="auto">
            <a:xfrm>
              <a:off x="1973" y="2392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5" name="Line 23"/>
            <p:cNvSpPr>
              <a:spLocks noChangeShapeType="1"/>
            </p:cNvSpPr>
            <p:nvPr/>
          </p:nvSpPr>
          <p:spPr bwMode="auto">
            <a:xfrm flipV="1">
              <a:off x="1973" y="2251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6" name="Line 24"/>
            <p:cNvSpPr>
              <a:spLocks noChangeShapeType="1"/>
            </p:cNvSpPr>
            <p:nvPr/>
          </p:nvSpPr>
          <p:spPr bwMode="auto">
            <a:xfrm flipV="1">
              <a:off x="2880" y="2251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7" name="Text Box 34"/>
            <p:cNvSpPr txBox="1">
              <a:spLocks noChangeArrowheads="1"/>
            </p:cNvSpPr>
            <p:nvPr/>
          </p:nvSpPr>
          <p:spPr bwMode="auto">
            <a:xfrm>
              <a:off x="2018" y="2116"/>
              <a:ext cx="8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 dirty="0" smtClean="0">
                  <a:latin typeface="+mn-lt"/>
                </a:rPr>
                <a:t>1 cycle</a:t>
              </a:r>
              <a:endParaRPr lang="en-US" altLang="en-US" sz="1800" dirty="0">
                <a:latin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826081" y="4712026"/>
                <a:ext cx="2148355" cy="898964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081" y="4712026"/>
                <a:ext cx="2148355" cy="898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5802646" y="2611667"/>
            <a:ext cx="4016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Cambria" panose="02040503050406030204" pitchFamily="18" charset="0"/>
              </a:rPr>
              <a:t>0</a:t>
            </a:r>
            <a:endParaRPr lang="en-US" altLang="en-US" sz="1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67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62243"/>
            <a:ext cx="10658721" cy="1585049"/>
          </a:xfrm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Example 1: Determine (a) period and (b) frequency of the sinusoidal waveform.</a:t>
            </a:r>
          </a:p>
          <a:p>
            <a:pPr marL="1076325" lvl="1" indent="-346075">
              <a:spcBef>
                <a:spcPts val="1800"/>
              </a:spcBef>
              <a:buNone/>
            </a:pPr>
            <a:r>
              <a:rPr lang="en-SG" sz="26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(a)</a:t>
            </a:r>
            <a:r>
              <a:rPr lang="en-SG" sz="2600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Period </a:t>
            </a:r>
            <a:r>
              <a:rPr lang="en-SG" sz="2600" i="1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 </a:t>
            </a:r>
            <a:r>
              <a:rPr lang="en-SG" sz="26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 </a:t>
            </a:r>
            <a:r>
              <a:rPr lang="en-SG" sz="2600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SG" sz="2600" dirty="0" smtClean="0">
                <a:solidFill>
                  <a:srgbClr val="9933FF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20 </a:t>
            </a:r>
            <a:r>
              <a:rPr lang="en-SG" sz="2600" dirty="0" err="1" smtClean="0">
                <a:solidFill>
                  <a:srgbClr val="9933FF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ms</a:t>
            </a:r>
            <a:r>
              <a:rPr lang="en-SG" sz="2600" u="sng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52" y="2088122"/>
            <a:ext cx="1047750" cy="104775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410" y="4384284"/>
            <a:ext cx="1702635" cy="1463530"/>
          </a:xfrm>
          <a:prstGeom prst="rect">
            <a:avLst/>
          </a:prstGeom>
        </p:spPr>
      </p:pic>
      <p:grpSp>
        <p:nvGrpSpPr>
          <p:cNvPr id="36" name="Group 4"/>
          <p:cNvGrpSpPr>
            <a:grpSpLocks noChangeAspect="1"/>
          </p:cNvGrpSpPr>
          <p:nvPr/>
        </p:nvGrpSpPr>
        <p:grpSpPr bwMode="auto">
          <a:xfrm>
            <a:off x="6522593" y="2272731"/>
            <a:ext cx="4690191" cy="2796223"/>
            <a:chOff x="2952" y="2720"/>
            <a:chExt cx="7385" cy="4403"/>
          </a:xfrm>
        </p:grpSpPr>
        <p:sp>
          <p:nvSpPr>
            <p:cNvPr id="37" name="AutoShape 5"/>
            <p:cNvSpPr>
              <a:spLocks noChangeAspect="1" noChangeArrowheads="1"/>
            </p:cNvSpPr>
            <p:nvPr/>
          </p:nvSpPr>
          <p:spPr bwMode="auto">
            <a:xfrm>
              <a:off x="3275" y="2736"/>
              <a:ext cx="6544" cy="4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SG" altLang="en-US" sz="1800"/>
            </a:p>
          </p:txBody>
        </p:sp>
        <p:sp>
          <p:nvSpPr>
            <p:cNvPr id="38" name="Line 6"/>
            <p:cNvSpPr>
              <a:spLocks noChangeShapeType="1"/>
            </p:cNvSpPr>
            <p:nvPr/>
          </p:nvSpPr>
          <p:spPr bwMode="auto">
            <a:xfrm>
              <a:off x="4085" y="5251"/>
              <a:ext cx="5939" cy="0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" name="Line 7"/>
            <p:cNvSpPr>
              <a:spLocks noChangeShapeType="1"/>
            </p:cNvSpPr>
            <p:nvPr/>
          </p:nvSpPr>
          <p:spPr bwMode="auto">
            <a:xfrm flipV="1">
              <a:off x="4085" y="3292"/>
              <a:ext cx="0" cy="3826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" name="Rectangle 8"/>
            <p:cNvSpPr>
              <a:spLocks noChangeArrowheads="1"/>
            </p:cNvSpPr>
            <p:nvPr/>
          </p:nvSpPr>
          <p:spPr bwMode="auto">
            <a:xfrm>
              <a:off x="3606" y="5041"/>
              <a:ext cx="379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ts val="95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汉鼎简中楷" charset="-122"/>
                </a:rPr>
                <a:t>0</a:t>
              </a:r>
              <a:endParaRPr lang="en-US" altLang="en-US" sz="1800" dirty="0"/>
            </a:p>
          </p:txBody>
        </p:sp>
        <p:sp>
          <p:nvSpPr>
            <p:cNvPr id="41" name="Rectangle 9"/>
            <p:cNvSpPr>
              <a:spLocks noChangeArrowheads="1"/>
            </p:cNvSpPr>
            <p:nvPr/>
          </p:nvSpPr>
          <p:spPr bwMode="auto">
            <a:xfrm>
              <a:off x="9023" y="5382"/>
              <a:ext cx="1314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ts val="950"/>
                </a:spcBef>
                <a:buClrTx/>
                <a:buSzTx/>
                <a:buFontTx/>
                <a:buNone/>
              </a:pPr>
              <a:r>
                <a:rPr lang="en-US" altLang="zh-CN" sz="1800" i="1" dirty="0">
                  <a:solidFill>
                    <a:srgbClr val="C00000"/>
                  </a:solidFill>
                  <a:latin typeface="Cambria" panose="02040503050406030204" pitchFamily="18" charset="0"/>
                  <a:ea typeface="汉鼎简中楷" charset="-122"/>
                </a:rPr>
                <a:t>t </a:t>
              </a:r>
              <a:r>
                <a:rPr lang="en-US" altLang="zh-CN" sz="1800" dirty="0">
                  <a:solidFill>
                    <a:srgbClr val="C00000"/>
                  </a:solidFill>
                  <a:latin typeface="Cambria" panose="02040503050406030204" pitchFamily="18" charset="0"/>
                  <a:ea typeface="汉鼎简中楷" charset="-122"/>
                </a:rPr>
                <a:t> (</a:t>
              </a:r>
              <a:r>
                <a:rPr lang="en-US" altLang="zh-CN" sz="1800" dirty="0" err="1">
                  <a:solidFill>
                    <a:srgbClr val="C00000"/>
                  </a:solidFill>
                  <a:latin typeface="Cambria" panose="02040503050406030204" pitchFamily="18" charset="0"/>
                  <a:ea typeface="汉鼎简中楷" charset="-122"/>
                </a:rPr>
                <a:t>ms</a:t>
              </a:r>
              <a:r>
                <a:rPr lang="en-US" altLang="zh-CN" sz="1800" dirty="0">
                  <a:solidFill>
                    <a:srgbClr val="C00000"/>
                  </a:solidFill>
                  <a:latin typeface="Cambria" panose="02040503050406030204" pitchFamily="18" charset="0"/>
                  <a:ea typeface="汉鼎简中楷" charset="-122"/>
                </a:rPr>
                <a:t>)</a:t>
              </a:r>
              <a:endParaRPr lang="en-US" altLang="en-US" sz="1800" dirty="0">
                <a:solidFill>
                  <a:srgbClr val="C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2" name="Group 10"/>
            <p:cNvGrpSpPr>
              <a:grpSpLocks/>
            </p:cNvGrpSpPr>
            <p:nvPr/>
          </p:nvGrpSpPr>
          <p:grpSpPr bwMode="auto">
            <a:xfrm>
              <a:off x="4085" y="3830"/>
              <a:ext cx="4703" cy="2821"/>
              <a:chOff x="692" y="955"/>
              <a:chExt cx="3919" cy="2351"/>
            </a:xfrm>
          </p:grpSpPr>
          <p:sp>
            <p:nvSpPr>
              <p:cNvPr id="53" name="Freeform 11"/>
              <p:cNvSpPr>
                <a:spLocks/>
              </p:cNvSpPr>
              <p:nvPr/>
            </p:nvSpPr>
            <p:spPr bwMode="auto">
              <a:xfrm>
                <a:off x="692" y="955"/>
                <a:ext cx="1507" cy="2351"/>
              </a:xfrm>
              <a:custGeom>
                <a:avLst/>
                <a:gdLst>
                  <a:gd name="T0" fmla="*/ 17 w 1507"/>
                  <a:gd name="T1" fmla="*/ 1096 h 2351"/>
                  <a:gd name="T2" fmla="*/ 35 w 1507"/>
                  <a:gd name="T3" fmla="*/ 972 h 2351"/>
                  <a:gd name="T4" fmla="*/ 71 w 1507"/>
                  <a:gd name="T5" fmla="*/ 901 h 2351"/>
                  <a:gd name="T6" fmla="*/ 88 w 1507"/>
                  <a:gd name="T7" fmla="*/ 778 h 2351"/>
                  <a:gd name="T8" fmla="*/ 124 w 1507"/>
                  <a:gd name="T9" fmla="*/ 707 h 2351"/>
                  <a:gd name="T10" fmla="*/ 141 w 1507"/>
                  <a:gd name="T11" fmla="*/ 601 h 2351"/>
                  <a:gd name="T12" fmla="*/ 177 w 1507"/>
                  <a:gd name="T13" fmla="*/ 530 h 2351"/>
                  <a:gd name="T14" fmla="*/ 195 w 1507"/>
                  <a:gd name="T15" fmla="*/ 442 h 2351"/>
                  <a:gd name="T16" fmla="*/ 230 w 1507"/>
                  <a:gd name="T17" fmla="*/ 371 h 2351"/>
                  <a:gd name="T18" fmla="*/ 266 w 1507"/>
                  <a:gd name="T19" fmla="*/ 247 h 2351"/>
                  <a:gd name="T20" fmla="*/ 337 w 1507"/>
                  <a:gd name="T21" fmla="*/ 141 h 2351"/>
                  <a:gd name="T22" fmla="*/ 390 w 1507"/>
                  <a:gd name="T23" fmla="*/ 53 h 2351"/>
                  <a:gd name="T24" fmla="*/ 425 w 1507"/>
                  <a:gd name="T25" fmla="*/ 17 h 2351"/>
                  <a:gd name="T26" fmla="*/ 478 w 1507"/>
                  <a:gd name="T27" fmla="*/ 0 h 2351"/>
                  <a:gd name="T28" fmla="*/ 532 w 1507"/>
                  <a:gd name="T29" fmla="*/ 17 h 2351"/>
                  <a:gd name="T30" fmla="*/ 585 w 1507"/>
                  <a:gd name="T31" fmla="*/ 70 h 2351"/>
                  <a:gd name="T32" fmla="*/ 638 w 1507"/>
                  <a:gd name="T33" fmla="*/ 159 h 2351"/>
                  <a:gd name="T34" fmla="*/ 709 w 1507"/>
                  <a:gd name="T35" fmla="*/ 265 h 2351"/>
                  <a:gd name="T36" fmla="*/ 727 w 1507"/>
                  <a:gd name="T37" fmla="*/ 353 h 2351"/>
                  <a:gd name="T38" fmla="*/ 762 w 1507"/>
                  <a:gd name="T39" fmla="*/ 424 h 2351"/>
                  <a:gd name="T40" fmla="*/ 780 w 1507"/>
                  <a:gd name="T41" fmla="*/ 512 h 2351"/>
                  <a:gd name="T42" fmla="*/ 815 w 1507"/>
                  <a:gd name="T43" fmla="*/ 583 h 2351"/>
                  <a:gd name="T44" fmla="*/ 833 w 1507"/>
                  <a:gd name="T45" fmla="*/ 689 h 2351"/>
                  <a:gd name="T46" fmla="*/ 869 w 1507"/>
                  <a:gd name="T47" fmla="*/ 778 h 2351"/>
                  <a:gd name="T48" fmla="*/ 886 w 1507"/>
                  <a:gd name="T49" fmla="*/ 884 h 2351"/>
                  <a:gd name="T50" fmla="*/ 922 w 1507"/>
                  <a:gd name="T51" fmla="*/ 954 h 2351"/>
                  <a:gd name="T52" fmla="*/ 939 w 1507"/>
                  <a:gd name="T53" fmla="*/ 1078 h 2351"/>
                  <a:gd name="T54" fmla="*/ 975 w 1507"/>
                  <a:gd name="T55" fmla="*/ 1167 h 2351"/>
                  <a:gd name="T56" fmla="*/ 993 w 1507"/>
                  <a:gd name="T57" fmla="*/ 1273 h 2351"/>
                  <a:gd name="T58" fmla="*/ 1028 w 1507"/>
                  <a:gd name="T59" fmla="*/ 1361 h 2351"/>
                  <a:gd name="T60" fmla="*/ 1046 w 1507"/>
                  <a:gd name="T61" fmla="*/ 1467 h 2351"/>
                  <a:gd name="T62" fmla="*/ 1081 w 1507"/>
                  <a:gd name="T63" fmla="*/ 1556 h 2351"/>
                  <a:gd name="T64" fmla="*/ 1099 w 1507"/>
                  <a:gd name="T65" fmla="*/ 1662 h 2351"/>
                  <a:gd name="T66" fmla="*/ 1135 w 1507"/>
                  <a:gd name="T67" fmla="*/ 1732 h 2351"/>
                  <a:gd name="T68" fmla="*/ 1152 w 1507"/>
                  <a:gd name="T69" fmla="*/ 1838 h 2351"/>
                  <a:gd name="T70" fmla="*/ 1188 w 1507"/>
                  <a:gd name="T71" fmla="*/ 1909 h 2351"/>
                  <a:gd name="T72" fmla="*/ 1205 w 1507"/>
                  <a:gd name="T73" fmla="*/ 1998 h 2351"/>
                  <a:gd name="T74" fmla="*/ 1276 w 1507"/>
                  <a:gd name="T75" fmla="*/ 2121 h 2351"/>
                  <a:gd name="T76" fmla="*/ 1312 w 1507"/>
                  <a:gd name="T77" fmla="*/ 2227 h 2351"/>
                  <a:gd name="T78" fmla="*/ 1365 w 1507"/>
                  <a:gd name="T79" fmla="*/ 2298 h 2351"/>
                  <a:gd name="T80" fmla="*/ 1418 w 1507"/>
                  <a:gd name="T81" fmla="*/ 2351 h 2351"/>
                  <a:gd name="T82" fmla="*/ 1471 w 1507"/>
                  <a:gd name="T83" fmla="*/ 2351 h 235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507" h="2351">
                    <a:moveTo>
                      <a:pt x="0" y="1184"/>
                    </a:moveTo>
                    <a:lnTo>
                      <a:pt x="0" y="1114"/>
                    </a:lnTo>
                    <a:lnTo>
                      <a:pt x="17" y="1096"/>
                    </a:lnTo>
                    <a:lnTo>
                      <a:pt x="17" y="1043"/>
                    </a:lnTo>
                    <a:lnTo>
                      <a:pt x="35" y="1025"/>
                    </a:lnTo>
                    <a:lnTo>
                      <a:pt x="35" y="972"/>
                    </a:lnTo>
                    <a:lnTo>
                      <a:pt x="53" y="954"/>
                    </a:lnTo>
                    <a:lnTo>
                      <a:pt x="53" y="919"/>
                    </a:lnTo>
                    <a:lnTo>
                      <a:pt x="71" y="901"/>
                    </a:lnTo>
                    <a:lnTo>
                      <a:pt x="71" y="848"/>
                    </a:lnTo>
                    <a:lnTo>
                      <a:pt x="88" y="831"/>
                    </a:lnTo>
                    <a:lnTo>
                      <a:pt x="88" y="778"/>
                    </a:lnTo>
                    <a:lnTo>
                      <a:pt x="106" y="760"/>
                    </a:lnTo>
                    <a:lnTo>
                      <a:pt x="106" y="725"/>
                    </a:lnTo>
                    <a:lnTo>
                      <a:pt x="124" y="707"/>
                    </a:lnTo>
                    <a:lnTo>
                      <a:pt x="124" y="654"/>
                    </a:lnTo>
                    <a:lnTo>
                      <a:pt x="141" y="636"/>
                    </a:lnTo>
                    <a:lnTo>
                      <a:pt x="141" y="601"/>
                    </a:lnTo>
                    <a:lnTo>
                      <a:pt x="159" y="583"/>
                    </a:lnTo>
                    <a:lnTo>
                      <a:pt x="159" y="548"/>
                    </a:lnTo>
                    <a:lnTo>
                      <a:pt x="177" y="530"/>
                    </a:lnTo>
                    <a:lnTo>
                      <a:pt x="177" y="495"/>
                    </a:lnTo>
                    <a:lnTo>
                      <a:pt x="195" y="477"/>
                    </a:lnTo>
                    <a:lnTo>
                      <a:pt x="195" y="442"/>
                    </a:lnTo>
                    <a:lnTo>
                      <a:pt x="212" y="424"/>
                    </a:lnTo>
                    <a:lnTo>
                      <a:pt x="212" y="389"/>
                    </a:lnTo>
                    <a:lnTo>
                      <a:pt x="230" y="371"/>
                    </a:lnTo>
                    <a:lnTo>
                      <a:pt x="230" y="336"/>
                    </a:lnTo>
                    <a:lnTo>
                      <a:pt x="266" y="300"/>
                    </a:lnTo>
                    <a:lnTo>
                      <a:pt x="266" y="247"/>
                    </a:lnTo>
                    <a:lnTo>
                      <a:pt x="301" y="212"/>
                    </a:lnTo>
                    <a:lnTo>
                      <a:pt x="301" y="177"/>
                    </a:lnTo>
                    <a:lnTo>
                      <a:pt x="337" y="141"/>
                    </a:lnTo>
                    <a:lnTo>
                      <a:pt x="337" y="106"/>
                    </a:lnTo>
                    <a:lnTo>
                      <a:pt x="354" y="88"/>
                    </a:lnTo>
                    <a:lnTo>
                      <a:pt x="390" y="53"/>
                    </a:lnTo>
                    <a:lnTo>
                      <a:pt x="390" y="35"/>
                    </a:lnTo>
                    <a:lnTo>
                      <a:pt x="407" y="17"/>
                    </a:lnTo>
                    <a:lnTo>
                      <a:pt x="425" y="17"/>
                    </a:lnTo>
                    <a:lnTo>
                      <a:pt x="443" y="0"/>
                    </a:lnTo>
                    <a:lnTo>
                      <a:pt x="461" y="0"/>
                    </a:lnTo>
                    <a:lnTo>
                      <a:pt x="478" y="0"/>
                    </a:lnTo>
                    <a:lnTo>
                      <a:pt x="496" y="0"/>
                    </a:lnTo>
                    <a:lnTo>
                      <a:pt x="514" y="0"/>
                    </a:lnTo>
                    <a:lnTo>
                      <a:pt x="532" y="17"/>
                    </a:lnTo>
                    <a:lnTo>
                      <a:pt x="549" y="35"/>
                    </a:lnTo>
                    <a:lnTo>
                      <a:pt x="567" y="53"/>
                    </a:lnTo>
                    <a:lnTo>
                      <a:pt x="585" y="70"/>
                    </a:lnTo>
                    <a:lnTo>
                      <a:pt x="603" y="88"/>
                    </a:lnTo>
                    <a:lnTo>
                      <a:pt x="638" y="123"/>
                    </a:lnTo>
                    <a:lnTo>
                      <a:pt x="638" y="159"/>
                    </a:lnTo>
                    <a:lnTo>
                      <a:pt x="673" y="194"/>
                    </a:lnTo>
                    <a:lnTo>
                      <a:pt x="673" y="230"/>
                    </a:lnTo>
                    <a:lnTo>
                      <a:pt x="709" y="265"/>
                    </a:lnTo>
                    <a:lnTo>
                      <a:pt x="709" y="318"/>
                    </a:lnTo>
                    <a:lnTo>
                      <a:pt x="727" y="336"/>
                    </a:lnTo>
                    <a:lnTo>
                      <a:pt x="727" y="353"/>
                    </a:lnTo>
                    <a:lnTo>
                      <a:pt x="744" y="371"/>
                    </a:lnTo>
                    <a:lnTo>
                      <a:pt x="744" y="406"/>
                    </a:lnTo>
                    <a:lnTo>
                      <a:pt x="762" y="424"/>
                    </a:lnTo>
                    <a:lnTo>
                      <a:pt x="762" y="459"/>
                    </a:lnTo>
                    <a:lnTo>
                      <a:pt x="780" y="477"/>
                    </a:lnTo>
                    <a:lnTo>
                      <a:pt x="780" y="512"/>
                    </a:lnTo>
                    <a:lnTo>
                      <a:pt x="798" y="530"/>
                    </a:lnTo>
                    <a:lnTo>
                      <a:pt x="798" y="565"/>
                    </a:lnTo>
                    <a:lnTo>
                      <a:pt x="815" y="583"/>
                    </a:lnTo>
                    <a:lnTo>
                      <a:pt x="815" y="636"/>
                    </a:lnTo>
                    <a:lnTo>
                      <a:pt x="833" y="654"/>
                    </a:lnTo>
                    <a:lnTo>
                      <a:pt x="833" y="689"/>
                    </a:lnTo>
                    <a:lnTo>
                      <a:pt x="851" y="707"/>
                    </a:lnTo>
                    <a:lnTo>
                      <a:pt x="851" y="760"/>
                    </a:lnTo>
                    <a:lnTo>
                      <a:pt x="869" y="778"/>
                    </a:lnTo>
                    <a:lnTo>
                      <a:pt x="869" y="813"/>
                    </a:lnTo>
                    <a:lnTo>
                      <a:pt x="886" y="831"/>
                    </a:lnTo>
                    <a:lnTo>
                      <a:pt x="886" y="884"/>
                    </a:lnTo>
                    <a:lnTo>
                      <a:pt x="904" y="901"/>
                    </a:lnTo>
                    <a:lnTo>
                      <a:pt x="904" y="937"/>
                    </a:lnTo>
                    <a:lnTo>
                      <a:pt x="922" y="954"/>
                    </a:lnTo>
                    <a:lnTo>
                      <a:pt x="922" y="1007"/>
                    </a:lnTo>
                    <a:lnTo>
                      <a:pt x="939" y="1025"/>
                    </a:lnTo>
                    <a:lnTo>
                      <a:pt x="939" y="1078"/>
                    </a:lnTo>
                    <a:lnTo>
                      <a:pt x="957" y="1096"/>
                    </a:lnTo>
                    <a:lnTo>
                      <a:pt x="957" y="1149"/>
                    </a:lnTo>
                    <a:lnTo>
                      <a:pt x="975" y="1167"/>
                    </a:lnTo>
                    <a:lnTo>
                      <a:pt x="975" y="1202"/>
                    </a:lnTo>
                    <a:lnTo>
                      <a:pt x="993" y="1220"/>
                    </a:lnTo>
                    <a:lnTo>
                      <a:pt x="993" y="1273"/>
                    </a:lnTo>
                    <a:lnTo>
                      <a:pt x="1010" y="1290"/>
                    </a:lnTo>
                    <a:lnTo>
                      <a:pt x="1010" y="1343"/>
                    </a:lnTo>
                    <a:lnTo>
                      <a:pt x="1028" y="1361"/>
                    </a:lnTo>
                    <a:lnTo>
                      <a:pt x="1028" y="1414"/>
                    </a:lnTo>
                    <a:lnTo>
                      <a:pt x="1046" y="1432"/>
                    </a:lnTo>
                    <a:lnTo>
                      <a:pt x="1046" y="1467"/>
                    </a:lnTo>
                    <a:lnTo>
                      <a:pt x="1064" y="1485"/>
                    </a:lnTo>
                    <a:lnTo>
                      <a:pt x="1064" y="1538"/>
                    </a:lnTo>
                    <a:lnTo>
                      <a:pt x="1081" y="1556"/>
                    </a:lnTo>
                    <a:lnTo>
                      <a:pt x="1081" y="1591"/>
                    </a:lnTo>
                    <a:lnTo>
                      <a:pt x="1099" y="1609"/>
                    </a:lnTo>
                    <a:lnTo>
                      <a:pt x="1099" y="1662"/>
                    </a:lnTo>
                    <a:lnTo>
                      <a:pt x="1117" y="1679"/>
                    </a:lnTo>
                    <a:lnTo>
                      <a:pt x="1117" y="1715"/>
                    </a:lnTo>
                    <a:lnTo>
                      <a:pt x="1135" y="1732"/>
                    </a:lnTo>
                    <a:lnTo>
                      <a:pt x="1135" y="1785"/>
                    </a:lnTo>
                    <a:lnTo>
                      <a:pt x="1152" y="1803"/>
                    </a:lnTo>
                    <a:lnTo>
                      <a:pt x="1152" y="1838"/>
                    </a:lnTo>
                    <a:lnTo>
                      <a:pt x="1170" y="1856"/>
                    </a:lnTo>
                    <a:lnTo>
                      <a:pt x="1170" y="1891"/>
                    </a:lnTo>
                    <a:lnTo>
                      <a:pt x="1188" y="1909"/>
                    </a:lnTo>
                    <a:lnTo>
                      <a:pt x="1188" y="1945"/>
                    </a:lnTo>
                    <a:lnTo>
                      <a:pt x="1205" y="1962"/>
                    </a:lnTo>
                    <a:lnTo>
                      <a:pt x="1205" y="1998"/>
                    </a:lnTo>
                    <a:lnTo>
                      <a:pt x="1241" y="2033"/>
                    </a:lnTo>
                    <a:lnTo>
                      <a:pt x="1241" y="2086"/>
                    </a:lnTo>
                    <a:lnTo>
                      <a:pt x="1276" y="2121"/>
                    </a:lnTo>
                    <a:lnTo>
                      <a:pt x="1276" y="2157"/>
                    </a:lnTo>
                    <a:lnTo>
                      <a:pt x="1312" y="2192"/>
                    </a:lnTo>
                    <a:lnTo>
                      <a:pt x="1312" y="2227"/>
                    </a:lnTo>
                    <a:lnTo>
                      <a:pt x="1347" y="2263"/>
                    </a:lnTo>
                    <a:lnTo>
                      <a:pt x="1347" y="2280"/>
                    </a:lnTo>
                    <a:lnTo>
                      <a:pt x="1365" y="2298"/>
                    </a:lnTo>
                    <a:lnTo>
                      <a:pt x="1383" y="2316"/>
                    </a:lnTo>
                    <a:lnTo>
                      <a:pt x="1401" y="2333"/>
                    </a:lnTo>
                    <a:lnTo>
                      <a:pt x="1418" y="2351"/>
                    </a:lnTo>
                    <a:lnTo>
                      <a:pt x="1436" y="2351"/>
                    </a:lnTo>
                    <a:lnTo>
                      <a:pt x="1454" y="2351"/>
                    </a:lnTo>
                    <a:lnTo>
                      <a:pt x="1471" y="2351"/>
                    </a:lnTo>
                    <a:lnTo>
                      <a:pt x="1489" y="2351"/>
                    </a:lnTo>
                    <a:lnTo>
                      <a:pt x="1507" y="2333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4" name="Freeform 12"/>
              <p:cNvSpPr>
                <a:spLocks/>
              </p:cNvSpPr>
              <p:nvPr/>
            </p:nvSpPr>
            <p:spPr bwMode="auto">
              <a:xfrm>
                <a:off x="2199" y="955"/>
                <a:ext cx="1472" cy="2333"/>
              </a:xfrm>
              <a:custGeom>
                <a:avLst/>
                <a:gdLst>
                  <a:gd name="T0" fmla="*/ 35 w 1472"/>
                  <a:gd name="T1" fmla="*/ 2316 h 2333"/>
                  <a:gd name="T2" fmla="*/ 89 w 1472"/>
                  <a:gd name="T3" fmla="*/ 2245 h 2333"/>
                  <a:gd name="T4" fmla="*/ 160 w 1472"/>
                  <a:gd name="T5" fmla="*/ 2139 h 2333"/>
                  <a:gd name="T6" fmla="*/ 177 w 1472"/>
                  <a:gd name="T7" fmla="*/ 2051 h 2333"/>
                  <a:gd name="T8" fmla="*/ 230 w 1472"/>
                  <a:gd name="T9" fmla="*/ 1945 h 2333"/>
                  <a:gd name="T10" fmla="*/ 248 w 1472"/>
                  <a:gd name="T11" fmla="*/ 1856 h 2333"/>
                  <a:gd name="T12" fmla="*/ 284 w 1472"/>
                  <a:gd name="T13" fmla="*/ 1785 h 2333"/>
                  <a:gd name="T14" fmla="*/ 301 w 1472"/>
                  <a:gd name="T15" fmla="*/ 1697 h 2333"/>
                  <a:gd name="T16" fmla="*/ 337 w 1472"/>
                  <a:gd name="T17" fmla="*/ 1609 h 2333"/>
                  <a:gd name="T18" fmla="*/ 355 w 1472"/>
                  <a:gd name="T19" fmla="*/ 1503 h 2333"/>
                  <a:gd name="T20" fmla="*/ 390 w 1472"/>
                  <a:gd name="T21" fmla="*/ 1414 h 2333"/>
                  <a:gd name="T22" fmla="*/ 408 w 1472"/>
                  <a:gd name="T23" fmla="*/ 1308 h 2333"/>
                  <a:gd name="T24" fmla="*/ 443 w 1472"/>
                  <a:gd name="T25" fmla="*/ 1220 h 2333"/>
                  <a:gd name="T26" fmla="*/ 461 w 1472"/>
                  <a:gd name="T27" fmla="*/ 1114 h 2333"/>
                  <a:gd name="T28" fmla="*/ 496 w 1472"/>
                  <a:gd name="T29" fmla="*/ 1025 h 2333"/>
                  <a:gd name="T30" fmla="*/ 514 w 1472"/>
                  <a:gd name="T31" fmla="*/ 901 h 2333"/>
                  <a:gd name="T32" fmla="*/ 550 w 1472"/>
                  <a:gd name="T33" fmla="*/ 831 h 2333"/>
                  <a:gd name="T34" fmla="*/ 567 w 1472"/>
                  <a:gd name="T35" fmla="*/ 725 h 2333"/>
                  <a:gd name="T36" fmla="*/ 603 w 1472"/>
                  <a:gd name="T37" fmla="*/ 636 h 2333"/>
                  <a:gd name="T38" fmla="*/ 621 w 1472"/>
                  <a:gd name="T39" fmla="*/ 548 h 2333"/>
                  <a:gd name="T40" fmla="*/ 656 w 1472"/>
                  <a:gd name="T41" fmla="*/ 477 h 2333"/>
                  <a:gd name="T42" fmla="*/ 674 w 1472"/>
                  <a:gd name="T43" fmla="*/ 389 h 2333"/>
                  <a:gd name="T44" fmla="*/ 709 w 1472"/>
                  <a:gd name="T45" fmla="*/ 318 h 2333"/>
                  <a:gd name="T46" fmla="*/ 745 w 1472"/>
                  <a:gd name="T47" fmla="*/ 212 h 2333"/>
                  <a:gd name="T48" fmla="*/ 816 w 1472"/>
                  <a:gd name="T49" fmla="*/ 106 h 2333"/>
                  <a:gd name="T50" fmla="*/ 851 w 1472"/>
                  <a:gd name="T51" fmla="*/ 35 h 2333"/>
                  <a:gd name="T52" fmla="*/ 904 w 1472"/>
                  <a:gd name="T53" fmla="*/ 0 h 2333"/>
                  <a:gd name="T54" fmla="*/ 958 w 1472"/>
                  <a:gd name="T55" fmla="*/ 0 h 2333"/>
                  <a:gd name="T56" fmla="*/ 1011 w 1472"/>
                  <a:gd name="T57" fmla="*/ 35 h 2333"/>
                  <a:gd name="T58" fmla="*/ 1082 w 1472"/>
                  <a:gd name="T59" fmla="*/ 106 h 2333"/>
                  <a:gd name="T60" fmla="*/ 1117 w 1472"/>
                  <a:gd name="T61" fmla="*/ 194 h 2333"/>
                  <a:gd name="T62" fmla="*/ 1170 w 1472"/>
                  <a:gd name="T63" fmla="*/ 283 h 2333"/>
                  <a:gd name="T64" fmla="*/ 1188 w 1472"/>
                  <a:gd name="T65" fmla="*/ 371 h 2333"/>
                  <a:gd name="T66" fmla="*/ 1241 w 1472"/>
                  <a:gd name="T67" fmla="*/ 477 h 2333"/>
                  <a:gd name="T68" fmla="*/ 1259 w 1472"/>
                  <a:gd name="T69" fmla="*/ 583 h 2333"/>
                  <a:gd name="T70" fmla="*/ 1294 w 1472"/>
                  <a:gd name="T71" fmla="*/ 654 h 2333"/>
                  <a:gd name="T72" fmla="*/ 1312 w 1472"/>
                  <a:gd name="T73" fmla="*/ 760 h 2333"/>
                  <a:gd name="T74" fmla="*/ 1348 w 1472"/>
                  <a:gd name="T75" fmla="*/ 831 h 2333"/>
                  <a:gd name="T76" fmla="*/ 1365 w 1472"/>
                  <a:gd name="T77" fmla="*/ 954 h 2333"/>
                  <a:gd name="T78" fmla="*/ 1401 w 1472"/>
                  <a:gd name="T79" fmla="*/ 1025 h 2333"/>
                  <a:gd name="T80" fmla="*/ 1419 w 1472"/>
                  <a:gd name="T81" fmla="*/ 1149 h 2333"/>
                  <a:gd name="T82" fmla="*/ 1454 w 1472"/>
                  <a:gd name="T83" fmla="*/ 1237 h 233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72" h="2333">
                    <a:moveTo>
                      <a:pt x="0" y="2333"/>
                    </a:moveTo>
                    <a:lnTo>
                      <a:pt x="18" y="2333"/>
                    </a:lnTo>
                    <a:lnTo>
                      <a:pt x="35" y="2316"/>
                    </a:lnTo>
                    <a:lnTo>
                      <a:pt x="53" y="2298"/>
                    </a:lnTo>
                    <a:lnTo>
                      <a:pt x="89" y="2263"/>
                    </a:lnTo>
                    <a:lnTo>
                      <a:pt x="89" y="2245"/>
                    </a:lnTo>
                    <a:lnTo>
                      <a:pt x="124" y="2210"/>
                    </a:lnTo>
                    <a:lnTo>
                      <a:pt x="124" y="2174"/>
                    </a:lnTo>
                    <a:lnTo>
                      <a:pt x="160" y="2139"/>
                    </a:lnTo>
                    <a:lnTo>
                      <a:pt x="160" y="2104"/>
                    </a:lnTo>
                    <a:lnTo>
                      <a:pt x="177" y="2086"/>
                    </a:lnTo>
                    <a:lnTo>
                      <a:pt x="177" y="2051"/>
                    </a:lnTo>
                    <a:lnTo>
                      <a:pt x="213" y="2015"/>
                    </a:lnTo>
                    <a:lnTo>
                      <a:pt x="213" y="1962"/>
                    </a:lnTo>
                    <a:lnTo>
                      <a:pt x="230" y="1945"/>
                    </a:lnTo>
                    <a:lnTo>
                      <a:pt x="230" y="1909"/>
                    </a:lnTo>
                    <a:lnTo>
                      <a:pt x="248" y="1891"/>
                    </a:lnTo>
                    <a:lnTo>
                      <a:pt x="248" y="1856"/>
                    </a:lnTo>
                    <a:lnTo>
                      <a:pt x="266" y="1838"/>
                    </a:lnTo>
                    <a:lnTo>
                      <a:pt x="266" y="1803"/>
                    </a:lnTo>
                    <a:lnTo>
                      <a:pt x="284" y="1785"/>
                    </a:lnTo>
                    <a:lnTo>
                      <a:pt x="284" y="1750"/>
                    </a:lnTo>
                    <a:lnTo>
                      <a:pt x="301" y="1732"/>
                    </a:lnTo>
                    <a:lnTo>
                      <a:pt x="301" y="1697"/>
                    </a:lnTo>
                    <a:lnTo>
                      <a:pt x="319" y="1679"/>
                    </a:lnTo>
                    <a:lnTo>
                      <a:pt x="319" y="1626"/>
                    </a:lnTo>
                    <a:lnTo>
                      <a:pt x="337" y="1609"/>
                    </a:lnTo>
                    <a:lnTo>
                      <a:pt x="337" y="1573"/>
                    </a:lnTo>
                    <a:lnTo>
                      <a:pt x="355" y="1556"/>
                    </a:lnTo>
                    <a:lnTo>
                      <a:pt x="355" y="1503"/>
                    </a:lnTo>
                    <a:lnTo>
                      <a:pt x="372" y="1485"/>
                    </a:lnTo>
                    <a:lnTo>
                      <a:pt x="372" y="1432"/>
                    </a:lnTo>
                    <a:lnTo>
                      <a:pt x="390" y="1414"/>
                    </a:lnTo>
                    <a:lnTo>
                      <a:pt x="390" y="1379"/>
                    </a:lnTo>
                    <a:lnTo>
                      <a:pt x="408" y="1361"/>
                    </a:lnTo>
                    <a:lnTo>
                      <a:pt x="408" y="1308"/>
                    </a:lnTo>
                    <a:lnTo>
                      <a:pt x="426" y="1290"/>
                    </a:lnTo>
                    <a:lnTo>
                      <a:pt x="426" y="1237"/>
                    </a:lnTo>
                    <a:lnTo>
                      <a:pt x="443" y="1220"/>
                    </a:lnTo>
                    <a:lnTo>
                      <a:pt x="443" y="1167"/>
                    </a:lnTo>
                    <a:lnTo>
                      <a:pt x="461" y="1149"/>
                    </a:lnTo>
                    <a:lnTo>
                      <a:pt x="461" y="1114"/>
                    </a:lnTo>
                    <a:lnTo>
                      <a:pt x="479" y="1096"/>
                    </a:lnTo>
                    <a:lnTo>
                      <a:pt x="479" y="1043"/>
                    </a:lnTo>
                    <a:lnTo>
                      <a:pt x="496" y="1025"/>
                    </a:lnTo>
                    <a:lnTo>
                      <a:pt x="496" y="972"/>
                    </a:lnTo>
                    <a:lnTo>
                      <a:pt x="514" y="954"/>
                    </a:lnTo>
                    <a:lnTo>
                      <a:pt x="514" y="901"/>
                    </a:lnTo>
                    <a:lnTo>
                      <a:pt x="532" y="884"/>
                    </a:lnTo>
                    <a:lnTo>
                      <a:pt x="532" y="848"/>
                    </a:lnTo>
                    <a:lnTo>
                      <a:pt x="550" y="831"/>
                    </a:lnTo>
                    <a:lnTo>
                      <a:pt x="550" y="778"/>
                    </a:lnTo>
                    <a:lnTo>
                      <a:pt x="567" y="760"/>
                    </a:lnTo>
                    <a:lnTo>
                      <a:pt x="567" y="725"/>
                    </a:lnTo>
                    <a:lnTo>
                      <a:pt x="585" y="707"/>
                    </a:lnTo>
                    <a:lnTo>
                      <a:pt x="585" y="654"/>
                    </a:lnTo>
                    <a:lnTo>
                      <a:pt x="603" y="636"/>
                    </a:lnTo>
                    <a:lnTo>
                      <a:pt x="603" y="601"/>
                    </a:lnTo>
                    <a:lnTo>
                      <a:pt x="621" y="583"/>
                    </a:lnTo>
                    <a:lnTo>
                      <a:pt x="621" y="548"/>
                    </a:lnTo>
                    <a:lnTo>
                      <a:pt x="638" y="530"/>
                    </a:lnTo>
                    <a:lnTo>
                      <a:pt x="638" y="495"/>
                    </a:lnTo>
                    <a:lnTo>
                      <a:pt x="656" y="477"/>
                    </a:lnTo>
                    <a:lnTo>
                      <a:pt x="656" y="442"/>
                    </a:lnTo>
                    <a:lnTo>
                      <a:pt x="674" y="424"/>
                    </a:lnTo>
                    <a:lnTo>
                      <a:pt x="674" y="389"/>
                    </a:lnTo>
                    <a:lnTo>
                      <a:pt x="692" y="371"/>
                    </a:lnTo>
                    <a:lnTo>
                      <a:pt x="692" y="336"/>
                    </a:lnTo>
                    <a:lnTo>
                      <a:pt x="709" y="318"/>
                    </a:lnTo>
                    <a:lnTo>
                      <a:pt x="709" y="283"/>
                    </a:lnTo>
                    <a:lnTo>
                      <a:pt x="745" y="247"/>
                    </a:lnTo>
                    <a:lnTo>
                      <a:pt x="745" y="212"/>
                    </a:lnTo>
                    <a:lnTo>
                      <a:pt x="780" y="177"/>
                    </a:lnTo>
                    <a:lnTo>
                      <a:pt x="780" y="141"/>
                    </a:lnTo>
                    <a:lnTo>
                      <a:pt x="816" y="106"/>
                    </a:lnTo>
                    <a:lnTo>
                      <a:pt x="816" y="88"/>
                    </a:lnTo>
                    <a:lnTo>
                      <a:pt x="851" y="53"/>
                    </a:lnTo>
                    <a:lnTo>
                      <a:pt x="851" y="35"/>
                    </a:lnTo>
                    <a:lnTo>
                      <a:pt x="869" y="17"/>
                    </a:lnTo>
                    <a:lnTo>
                      <a:pt x="887" y="17"/>
                    </a:lnTo>
                    <a:lnTo>
                      <a:pt x="904" y="0"/>
                    </a:lnTo>
                    <a:lnTo>
                      <a:pt x="922" y="0"/>
                    </a:lnTo>
                    <a:lnTo>
                      <a:pt x="940" y="0"/>
                    </a:lnTo>
                    <a:lnTo>
                      <a:pt x="958" y="0"/>
                    </a:lnTo>
                    <a:lnTo>
                      <a:pt x="975" y="0"/>
                    </a:lnTo>
                    <a:lnTo>
                      <a:pt x="993" y="17"/>
                    </a:lnTo>
                    <a:lnTo>
                      <a:pt x="1011" y="35"/>
                    </a:lnTo>
                    <a:lnTo>
                      <a:pt x="1028" y="53"/>
                    </a:lnTo>
                    <a:lnTo>
                      <a:pt x="1046" y="70"/>
                    </a:lnTo>
                    <a:lnTo>
                      <a:pt x="1082" y="106"/>
                    </a:lnTo>
                    <a:lnTo>
                      <a:pt x="1082" y="123"/>
                    </a:lnTo>
                    <a:lnTo>
                      <a:pt x="1117" y="159"/>
                    </a:lnTo>
                    <a:lnTo>
                      <a:pt x="1117" y="194"/>
                    </a:lnTo>
                    <a:lnTo>
                      <a:pt x="1153" y="230"/>
                    </a:lnTo>
                    <a:lnTo>
                      <a:pt x="1153" y="265"/>
                    </a:lnTo>
                    <a:lnTo>
                      <a:pt x="1170" y="283"/>
                    </a:lnTo>
                    <a:lnTo>
                      <a:pt x="1170" y="318"/>
                    </a:lnTo>
                    <a:lnTo>
                      <a:pt x="1188" y="336"/>
                    </a:lnTo>
                    <a:lnTo>
                      <a:pt x="1188" y="371"/>
                    </a:lnTo>
                    <a:lnTo>
                      <a:pt x="1224" y="406"/>
                    </a:lnTo>
                    <a:lnTo>
                      <a:pt x="1224" y="459"/>
                    </a:lnTo>
                    <a:lnTo>
                      <a:pt x="1241" y="477"/>
                    </a:lnTo>
                    <a:lnTo>
                      <a:pt x="1241" y="512"/>
                    </a:lnTo>
                    <a:lnTo>
                      <a:pt x="1259" y="530"/>
                    </a:lnTo>
                    <a:lnTo>
                      <a:pt x="1259" y="583"/>
                    </a:lnTo>
                    <a:lnTo>
                      <a:pt x="1277" y="601"/>
                    </a:lnTo>
                    <a:lnTo>
                      <a:pt x="1277" y="636"/>
                    </a:lnTo>
                    <a:lnTo>
                      <a:pt x="1294" y="654"/>
                    </a:lnTo>
                    <a:lnTo>
                      <a:pt x="1294" y="689"/>
                    </a:lnTo>
                    <a:lnTo>
                      <a:pt x="1312" y="707"/>
                    </a:lnTo>
                    <a:lnTo>
                      <a:pt x="1312" y="760"/>
                    </a:lnTo>
                    <a:lnTo>
                      <a:pt x="1330" y="778"/>
                    </a:lnTo>
                    <a:lnTo>
                      <a:pt x="1330" y="813"/>
                    </a:lnTo>
                    <a:lnTo>
                      <a:pt x="1348" y="831"/>
                    </a:lnTo>
                    <a:lnTo>
                      <a:pt x="1348" y="884"/>
                    </a:lnTo>
                    <a:lnTo>
                      <a:pt x="1365" y="901"/>
                    </a:lnTo>
                    <a:lnTo>
                      <a:pt x="1365" y="954"/>
                    </a:lnTo>
                    <a:lnTo>
                      <a:pt x="1383" y="972"/>
                    </a:lnTo>
                    <a:lnTo>
                      <a:pt x="1383" y="1007"/>
                    </a:lnTo>
                    <a:lnTo>
                      <a:pt x="1401" y="1025"/>
                    </a:lnTo>
                    <a:lnTo>
                      <a:pt x="1401" y="1078"/>
                    </a:lnTo>
                    <a:lnTo>
                      <a:pt x="1419" y="1096"/>
                    </a:lnTo>
                    <a:lnTo>
                      <a:pt x="1419" y="1149"/>
                    </a:lnTo>
                    <a:lnTo>
                      <a:pt x="1436" y="1167"/>
                    </a:lnTo>
                    <a:lnTo>
                      <a:pt x="1436" y="1220"/>
                    </a:lnTo>
                    <a:lnTo>
                      <a:pt x="1454" y="1237"/>
                    </a:lnTo>
                    <a:lnTo>
                      <a:pt x="1454" y="1273"/>
                    </a:lnTo>
                    <a:lnTo>
                      <a:pt x="1472" y="129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5" name="Freeform 13"/>
              <p:cNvSpPr>
                <a:spLocks/>
              </p:cNvSpPr>
              <p:nvPr/>
            </p:nvSpPr>
            <p:spPr bwMode="auto">
              <a:xfrm>
                <a:off x="3671" y="2139"/>
                <a:ext cx="940" cy="1167"/>
              </a:xfrm>
              <a:custGeom>
                <a:avLst/>
                <a:gdLst>
                  <a:gd name="T0" fmla="*/ 0 w 940"/>
                  <a:gd name="T1" fmla="*/ 159 h 1167"/>
                  <a:gd name="T2" fmla="*/ 18 w 940"/>
                  <a:gd name="T3" fmla="*/ 230 h 1167"/>
                  <a:gd name="T4" fmla="*/ 35 w 940"/>
                  <a:gd name="T5" fmla="*/ 301 h 1167"/>
                  <a:gd name="T6" fmla="*/ 53 w 940"/>
                  <a:gd name="T7" fmla="*/ 354 h 1167"/>
                  <a:gd name="T8" fmla="*/ 71 w 940"/>
                  <a:gd name="T9" fmla="*/ 425 h 1167"/>
                  <a:gd name="T10" fmla="*/ 88 w 940"/>
                  <a:gd name="T11" fmla="*/ 478 h 1167"/>
                  <a:gd name="T12" fmla="*/ 106 w 940"/>
                  <a:gd name="T13" fmla="*/ 548 h 1167"/>
                  <a:gd name="T14" fmla="*/ 124 w 940"/>
                  <a:gd name="T15" fmla="*/ 601 h 1167"/>
                  <a:gd name="T16" fmla="*/ 142 w 940"/>
                  <a:gd name="T17" fmla="*/ 654 h 1167"/>
                  <a:gd name="T18" fmla="*/ 159 w 940"/>
                  <a:gd name="T19" fmla="*/ 707 h 1167"/>
                  <a:gd name="T20" fmla="*/ 177 w 940"/>
                  <a:gd name="T21" fmla="*/ 761 h 1167"/>
                  <a:gd name="T22" fmla="*/ 195 w 940"/>
                  <a:gd name="T23" fmla="*/ 814 h 1167"/>
                  <a:gd name="T24" fmla="*/ 230 w 940"/>
                  <a:gd name="T25" fmla="*/ 902 h 1167"/>
                  <a:gd name="T26" fmla="*/ 266 w 940"/>
                  <a:gd name="T27" fmla="*/ 973 h 1167"/>
                  <a:gd name="T28" fmla="*/ 301 w 940"/>
                  <a:gd name="T29" fmla="*/ 1043 h 1167"/>
                  <a:gd name="T30" fmla="*/ 337 w 940"/>
                  <a:gd name="T31" fmla="*/ 1096 h 1167"/>
                  <a:gd name="T32" fmla="*/ 372 w 940"/>
                  <a:gd name="T33" fmla="*/ 1132 h 1167"/>
                  <a:gd name="T34" fmla="*/ 408 w 940"/>
                  <a:gd name="T35" fmla="*/ 1167 h 1167"/>
                  <a:gd name="T36" fmla="*/ 443 w 940"/>
                  <a:gd name="T37" fmla="*/ 1167 h 1167"/>
                  <a:gd name="T38" fmla="*/ 479 w 940"/>
                  <a:gd name="T39" fmla="*/ 1167 h 1167"/>
                  <a:gd name="T40" fmla="*/ 514 w 940"/>
                  <a:gd name="T41" fmla="*/ 1149 h 1167"/>
                  <a:gd name="T42" fmla="*/ 567 w 940"/>
                  <a:gd name="T43" fmla="*/ 1096 h 1167"/>
                  <a:gd name="T44" fmla="*/ 585 w 940"/>
                  <a:gd name="T45" fmla="*/ 1061 h 1167"/>
                  <a:gd name="T46" fmla="*/ 620 w 940"/>
                  <a:gd name="T47" fmla="*/ 990 h 1167"/>
                  <a:gd name="T48" fmla="*/ 656 w 940"/>
                  <a:gd name="T49" fmla="*/ 920 h 1167"/>
                  <a:gd name="T50" fmla="*/ 674 w 940"/>
                  <a:gd name="T51" fmla="*/ 867 h 1167"/>
                  <a:gd name="T52" fmla="*/ 709 w 940"/>
                  <a:gd name="T53" fmla="*/ 778 h 1167"/>
                  <a:gd name="T54" fmla="*/ 727 w 940"/>
                  <a:gd name="T55" fmla="*/ 725 h 1167"/>
                  <a:gd name="T56" fmla="*/ 745 w 940"/>
                  <a:gd name="T57" fmla="*/ 672 h 1167"/>
                  <a:gd name="T58" fmla="*/ 762 w 940"/>
                  <a:gd name="T59" fmla="*/ 619 h 1167"/>
                  <a:gd name="T60" fmla="*/ 780 w 940"/>
                  <a:gd name="T61" fmla="*/ 566 h 1167"/>
                  <a:gd name="T62" fmla="*/ 798 w 940"/>
                  <a:gd name="T63" fmla="*/ 495 h 1167"/>
                  <a:gd name="T64" fmla="*/ 816 w 940"/>
                  <a:gd name="T65" fmla="*/ 442 h 1167"/>
                  <a:gd name="T66" fmla="*/ 833 w 940"/>
                  <a:gd name="T67" fmla="*/ 372 h 1167"/>
                  <a:gd name="T68" fmla="*/ 851 w 940"/>
                  <a:gd name="T69" fmla="*/ 319 h 1167"/>
                  <a:gd name="T70" fmla="*/ 869 w 940"/>
                  <a:gd name="T71" fmla="*/ 248 h 1167"/>
                  <a:gd name="T72" fmla="*/ 886 w 940"/>
                  <a:gd name="T73" fmla="*/ 177 h 1167"/>
                  <a:gd name="T74" fmla="*/ 904 w 940"/>
                  <a:gd name="T75" fmla="*/ 124 h 1167"/>
                  <a:gd name="T76" fmla="*/ 922 w 940"/>
                  <a:gd name="T77" fmla="*/ 53 h 1167"/>
                  <a:gd name="T78" fmla="*/ 940 w 940"/>
                  <a:gd name="T79" fmla="*/ 0 h 116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940" h="1167">
                    <a:moveTo>
                      <a:pt x="0" y="106"/>
                    </a:moveTo>
                    <a:lnTo>
                      <a:pt x="0" y="159"/>
                    </a:lnTo>
                    <a:lnTo>
                      <a:pt x="18" y="177"/>
                    </a:lnTo>
                    <a:lnTo>
                      <a:pt x="18" y="230"/>
                    </a:lnTo>
                    <a:lnTo>
                      <a:pt x="35" y="248"/>
                    </a:lnTo>
                    <a:lnTo>
                      <a:pt x="35" y="301"/>
                    </a:lnTo>
                    <a:lnTo>
                      <a:pt x="53" y="319"/>
                    </a:lnTo>
                    <a:lnTo>
                      <a:pt x="53" y="354"/>
                    </a:lnTo>
                    <a:lnTo>
                      <a:pt x="71" y="372"/>
                    </a:lnTo>
                    <a:lnTo>
                      <a:pt x="71" y="425"/>
                    </a:lnTo>
                    <a:lnTo>
                      <a:pt x="88" y="442"/>
                    </a:lnTo>
                    <a:lnTo>
                      <a:pt x="88" y="478"/>
                    </a:lnTo>
                    <a:lnTo>
                      <a:pt x="106" y="495"/>
                    </a:lnTo>
                    <a:lnTo>
                      <a:pt x="106" y="548"/>
                    </a:lnTo>
                    <a:lnTo>
                      <a:pt x="124" y="566"/>
                    </a:lnTo>
                    <a:lnTo>
                      <a:pt x="124" y="601"/>
                    </a:lnTo>
                    <a:lnTo>
                      <a:pt x="142" y="619"/>
                    </a:lnTo>
                    <a:lnTo>
                      <a:pt x="142" y="654"/>
                    </a:lnTo>
                    <a:lnTo>
                      <a:pt x="159" y="672"/>
                    </a:lnTo>
                    <a:lnTo>
                      <a:pt x="159" y="707"/>
                    </a:lnTo>
                    <a:lnTo>
                      <a:pt x="177" y="725"/>
                    </a:lnTo>
                    <a:lnTo>
                      <a:pt x="177" y="761"/>
                    </a:lnTo>
                    <a:lnTo>
                      <a:pt x="195" y="778"/>
                    </a:lnTo>
                    <a:lnTo>
                      <a:pt x="195" y="814"/>
                    </a:lnTo>
                    <a:lnTo>
                      <a:pt x="230" y="849"/>
                    </a:lnTo>
                    <a:lnTo>
                      <a:pt x="230" y="902"/>
                    </a:lnTo>
                    <a:lnTo>
                      <a:pt x="266" y="937"/>
                    </a:lnTo>
                    <a:lnTo>
                      <a:pt x="266" y="973"/>
                    </a:lnTo>
                    <a:lnTo>
                      <a:pt x="301" y="1008"/>
                    </a:lnTo>
                    <a:lnTo>
                      <a:pt x="301" y="1043"/>
                    </a:lnTo>
                    <a:lnTo>
                      <a:pt x="337" y="1079"/>
                    </a:lnTo>
                    <a:lnTo>
                      <a:pt x="337" y="1096"/>
                    </a:lnTo>
                    <a:lnTo>
                      <a:pt x="354" y="1114"/>
                    </a:lnTo>
                    <a:lnTo>
                      <a:pt x="372" y="1132"/>
                    </a:lnTo>
                    <a:lnTo>
                      <a:pt x="390" y="1149"/>
                    </a:lnTo>
                    <a:lnTo>
                      <a:pt x="408" y="1167"/>
                    </a:lnTo>
                    <a:lnTo>
                      <a:pt x="425" y="1167"/>
                    </a:lnTo>
                    <a:lnTo>
                      <a:pt x="443" y="1167"/>
                    </a:lnTo>
                    <a:lnTo>
                      <a:pt x="461" y="1167"/>
                    </a:lnTo>
                    <a:lnTo>
                      <a:pt x="479" y="1167"/>
                    </a:lnTo>
                    <a:lnTo>
                      <a:pt x="496" y="1149"/>
                    </a:lnTo>
                    <a:lnTo>
                      <a:pt x="514" y="1149"/>
                    </a:lnTo>
                    <a:lnTo>
                      <a:pt x="532" y="1132"/>
                    </a:lnTo>
                    <a:lnTo>
                      <a:pt x="567" y="1096"/>
                    </a:lnTo>
                    <a:lnTo>
                      <a:pt x="567" y="1079"/>
                    </a:lnTo>
                    <a:lnTo>
                      <a:pt x="585" y="1061"/>
                    </a:lnTo>
                    <a:lnTo>
                      <a:pt x="620" y="1026"/>
                    </a:lnTo>
                    <a:lnTo>
                      <a:pt x="620" y="990"/>
                    </a:lnTo>
                    <a:lnTo>
                      <a:pt x="656" y="955"/>
                    </a:lnTo>
                    <a:lnTo>
                      <a:pt x="656" y="920"/>
                    </a:lnTo>
                    <a:lnTo>
                      <a:pt x="674" y="902"/>
                    </a:lnTo>
                    <a:lnTo>
                      <a:pt x="674" y="867"/>
                    </a:lnTo>
                    <a:lnTo>
                      <a:pt x="709" y="831"/>
                    </a:lnTo>
                    <a:lnTo>
                      <a:pt x="709" y="778"/>
                    </a:lnTo>
                    <a:lnTo>
                      <a:pt x="727" y="761"/>
                    </a:lnTo>
                    <a:lnTo>
                      <a:pt x="727" y="725"/>
                    </a:lnTo>
                    <a:lnTo>
                      <a:pt x="745" y="707"/>
                    </a:lnTo>
                    <a:lnTo>
                      <a:pt x="745" y="672"/>
                    </a:lnTo>
                    <a:lnTo>
                      <a:pt x="762" y="654"/>
                    </a:lnTo>
                    <a:lnTo>
                      <a:pt x="762" y="619"/>
                    </a:lnTo>
                    <a:lnTo>
                      <a:pt x="780" y="601"/>
                    </a:lnTo>
                    <a:lnTo>
                      <a:pt x="780" y="566"/>
                    </a:lnTo>
                    <a:lnTo>
                      <a:pt x="798" y="548"/>
                    </a:lnTo>
                    <a:lnTo>
                      <a:pt x="798" y="495"/>
                    </a:lnTo>
                    <a:lnTo>
                      <a:pt x="816" y="478"/>
                    </a:lnTo>
                    <a:lnTo>
                      <a:pt x="816" y="442"/>
                    </a:lnTo>
                    <a:lnTo>
                      <a:pt x="833" y="425"/>
                    </a:lnTo>
                    <a:lnTo>
                      <a:pt x="833" y="372"/>
                    </a:lnTo>
                    <a:lnTo>
                      <a:pt x="851" y="354"/>
                    </a:lnTo>
                    <a:lnTo>
                      <a:pt x="851" y="319"/>
                    </a:lnTo>
                    <a:lnTo>
                      <a:pt x="869" y="301"/>
                    </a:lnTo>
                    <a:lnTo>
                      <a:pt x="869" y="248"/>
                    </a:lnTo>
                    <a:lnTo>
                      <a:pt x="886" y="230"/>
                    </a:lnTo>
                    <a:lnTo>
                      <a:pt x="886" y="177"/>
                    </a:lnTo>
                    <a:lnTo>
                      <a:pt x="904" y="159"/>
                    </a:lnTo>
                    <a:lnTo>
                      <a:pt x="904" y="124"/>
                    </a:lnTo>
                    <a:lnTo>
                      <a:pt x="922" y="106"/>
                    </a:lnTo>
                    <a:lnTo>
                      <a:pt x="922" y="53"/>
                    </a:lnTo>
                    <a:lnTo>
                      <a:pt x="940" y="36"/>
                    </a:lnTo>
                    <a:lnTo>
                      <a:pt x="940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45" name="Line 16"/>
            <p:cNvSpPr>
              <a:spLocks noChangeShapeType="1"/>
            </p:cNvSpPr>
            <p:nvPr/>
          </p:nvSpPr>
          <p:spPr bwMode="auto">
            <a:xfrm flipV="1">
              <a:off x="4115" y="3827"/>
              <a:ext cx="482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6" name="Line 17"/>
            <p:cNvSpPr>
              <a:spLocks noChangeShapeType="1"/>
            </p:cNvSpPr>
            <p:nvPr/>
          </p:nvSpPr>
          <p:spPr bwMode="auto">
            <a:xfrm>
              <a:off x="4085" y="6651"/>
              <a:ext cx="1806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7" name="Text Box 18"/>
            <p:cNvSpPr txBox="1">
              <a:spLocks noChangeArrowheads="1"/>
            </p:cNvSpPr>
            <p:nvPr/>
          </p:nvSpPr>
          <p:spPr bwMode="auto">
            <a:xfrm>
              <a:off x="3241" y="3558"/>
              <a:ext cx="810" cy="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ts val="95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汉鼎简中楷" charset="-122"/>
                </a:rPr>
                <a:t>0.5</a:t>
              </a:r>
              <a:endParaRPr lang="en-US" altLang="en-US" sz="1800" dirty="0"/>
            </a:p>
          </p:txBody>
        </p:sp>
        <p:sp>
          <p:nvSpPr>
            <p:cNvPr id="48" name="Text Box 19"/>
            <p:cNvSpPr txBox="1">
              <a:spLocks noChangeArrowheads="1"/>
            </p:cNvSpPr>
            <p:nvPr/>
          </p:nvSpPr>
          <p:spPr bwMode="auto">
            <a:xfrm>
              <a:off x="2952" y="6327"/>
              <a:ext cx="1101" cy="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ts val="95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汉鼎简中楷" charset="-122"/>
                </a:rPr>
                <a:t>−</a:t>
              </a:r>
              <a:r>
                <a:rPr lang="en-US" altLang="zh-CN" sz="1800" dirty="0" smtClean="0">
                  <a:latin typeface="Times New Roman" panose="02020603050405020304" pitchFamily="18" charset="0"/>
                  <a:ea typeface="汉鼎简中楷" charset="-122"/>
                </a:rPr>
                <a:t>0.5</a:t>
              </a:r>
              <a:endParaRPr lang="en-US" altLang="en-US" sz="1800" dirty="0"/>
            </a:p>
          </p:txBody>
        </p:sp>
        <p:sp>
          <p:nvSpPr>
            <p:cNvPr id="49" name="Text Box 20"/>
            <p:cNvSpPr txBox="1">
              <a:spLocks noChangeArrowheads="1"/>
            </p:cNvSpPr>
            <p:nvPr/>
          </p:nvSpPr>
          <p:spPr bwMode="auto">
            <a:xfrm>
              <a:off x="4704" y="5298"/>
              <a:ext cx="726" cy="5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汉鼎简中楷" charset="-122"/>
                </a:rPr>
                <a:t>10</a:t>
              </a:r>
              <a:endParaRPr lang="en-US" altLang="en-US" sz="1800" dirty="0"/>
            </a:p>
          </p:txBody>
        </p:sp>
        <p:sp>
          <p:nvSpPr>
            <p:cNvPr id="50" name="Text Box 21"/>
            <p:cNvSpPr txBox="1">
              <a:spLocks noChangeArrowheads="1"/>
            </p:cNvSpPr>
            <p:nvPr/>
          </p:nvSpPr>
          <p:spPr bwMode="auto">
            <a:xfrm>
              <a:off x="6173" y="5298"/>
              <a:ext cx="718" cy="5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汉鼎简中楷" charset="-122"/>
                </a:rPr>
                <a:t>20</a:t>
              </a:r>
              <a:endParaRPr lang="en-US" altLang="en-US" sz="1800" dirty="0"/>
            </a:p>
          </p:txBody>
        </p:sp>
        <p:sp>
          <p:nvSpPr>
            <p:cNvPr id="51" name="Text Box 22"/>
            <p:cNvSpPr txBox="1">
              <a:spLocks noChangeArrowheads="1"/>
            </p:cNvSpPr>
            <p:nvPr/>
          </p:nvSpPr>
          <p:spPr bwMode="auto">
            <a:xfrm>
              <a:off x="7127" y="5298"/>
              <a:ext cx="674" cy="5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Times New Roman" panose="02020603050405020304" pitchFamily="18" charset="0"/>
                  <a:ea typeface="汉鼎简中楷" charset="-122"/>
                </a:rPr>
                <a:t>30</a:t>
              </a:r>
              <a:endParaRPr lang="en-US" altLang="en-US" sz="1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23"/>
                <p:cNvSpPr>
                  <a:spLocks noChangeArrowheads="1"/>
                </p:cNvSpPr>
                <p:nvPr/>
              </p:nvSpPr>
              <p:spPr bwMode="auto">
                <a:xfrm>
                  <a:off x="3367" y="2720"/>
                  <a:ext cx="1764" cy="5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ts val="950"/>
                    </a:spcBef>
                    <a:buClrTx/>
                    <a:buSzTx/>
                    <a:buFontTx/>
                    <a:buNone/>
                  </a:pPr>
                  <a14:m>
                    <m:oMath xmlns:m="http://schemas.openxmlformats.org/officeDocument/2006/math">
                      <m:r>
                        <a:rPr lang="en-SG" altLang="zh-CN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汉鼎简中楷" charset="-122"/>
                        </a:rPr>
                        <m:t>𝑣</m:t>
                      </m:r>
                      <m:r>
                        <a:rPr lang="en-SG" altLang="zh-CN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汉鼎简中楷" charset="-122"/>
                        </a:rPr>
                        <m:t>(</m:t>
                      </m:r>
                      <m:r>
                        <a:rPr lang="en-SG" altLang="zh-CN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汉鼎简中楷" charset="-122"/>
                        </a:rPr>
                        <m:t>𝑡</m:t>
                      </m:r>
                      <m:r>
                        <a:rPr lang="en-SG" altLang="zh-CN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汉鼎简中楷" charset="-122"/>
                        </a:rPr>
                        <m:t>)</m:t>
                      </m:r>
                    </m:oMath>
                  </a14:m>
                  <a:r>
                    <a:rPr lang="en-US" altLang="zh-CN" sz="1800" dirty="0" smtClean="0">
                      <a:solidFill>
                        <a:srgbClr val="C00000"/>
                      </a:solidFill>
                      <a:latin typeface="+mn-lt"/>
                      <a:ea typeface="汉鼎简中楷" charset="-122"/>
                    </a:rPr>
                    <a:t> </a:t>
                  </a:r>
                  <a:r>
                    <a:rPr lang="en-US" altLang="zh-CN" sz="1800" dirty="0">
                      <a:solidFill>
                        <a:srgbClr val="C00000"/>
                      </a:solidFill>
                      <a:latin typeface="Cambria" panose="02040503050406030204" pitchFamily="18" charset="0"/>
                      <a:ea typeface="汉鼎简中楷" charset="-122"/>
                    </a:rPr>
                    <a:t>(V)</a:t>
                  </a:r>
                  <a:r>
                    <a:rPr lang="en-US" altLang="zh-CN" sz="1800" i="1" dirty="0">
                      <a:solidFill>
                        <a:srgbClr val="C00000"/>
                      </a:solidFill>
                      <a:latin typeface="Cambria" panose="02040503050406030204" pitchFamily="18" charset="0"/>
                      <a:ea typeface="汉鼎简中楷" charset="-122"/>
                    </a:rPr>
                    <a:t> </a:t>
                  </a:r>
                  <a:endParaRPr lang="en-US" altLang="en-US" sz="1800" dirty="0">
                    <a:solidFill>
                      <a:srgbClr val="C00000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2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67" y="2720"/>
                  <a:ext cx="1764" cy="572"/>
                </a:xfrm>
                <a:prstGeom prst="rect">
                  <a:avLst/>
                </a:prstGeom>
                <a:blipFill>
                  <a:blip r:embed="rId5"/>
                  <a:stretch>
                    <a:fillRect l="-5435" t="-23729" b="-1355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02374" y="3540207"/>
                <a:ext cx="2844698" cy="84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600" b="0" i="1" smtClean="0">
                              <a:latin typeface="Cambria Math" panose="02040503050406030204" pitchFamily="18" charset="0"/>
                            </a:rPr>
                            <m:t>20×</m:t>
                          </m:r>
                          <m:sSup>
                            <m:sSupPr>
                              <m:ctrlPr>
                                <a:rPr lang="en-SG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6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SG" sz="26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SG" sz="2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374" y="3540207"/>
                <a:ext cx="2844698" cy="8440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802374" y="4563331"/>
                <a:ext cx="157242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60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SG" sz="26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  <m:r>
                        <m:rPr>
                          <m:sty m:val="p"/>
                        </m:rPr>
                        <a:rPr lang="en-SG" sz="2600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</a:rPr>
                        <m:t>Hz</m:t>
                      </m:r>
                    </m:oMath>
                  </m:oMathPara>
                </a14:m>
                <a:endParaRPr lang="en-SG" sz="2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374" y="4563331"/>
                <a:ext cx="157242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390208" y="2670612"/>
                <a:ext cx="3935747" cy="841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SG" sz="26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SG" sz="2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600" i="0">
                          <a:latin typeface="Cambria Math" panose="02040503050406030204" pitchFamily="18" charset="0"/>
                        </a:rPr>
                        <m:t>Frequency</m:t>
                      </m:r>
                      <m:r>
                        <a:rPr lang="en-SG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SG" sz="2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208" y="2670612"/>
                <a:ext cx="3935747" cy="8414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9487859" y="3796665"/>
            <a:ext cx="0" cy="17404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229019" y="3796665"/>
            <a:ext cx="0" cy="17404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735499" y="3796665"/>
            <a:ext cx="0" cy="17404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987723" y="3796665"/>
            <a:ext cx="0" cy="17404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48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41838"/>
            <a:ext cx="10157680" cy="646331"/>
          </a:xfrm>
        </p:spPr>
        <p:txBody>
          <a:bodyPr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Parameters of a Sinusoidal Waveform</a:t>
            </a:r>
          </a:p>
        </p:txBody>
      </p:sp>
      <p:grpSp>
        <p:nvGrpSpPr>
          <p:cNvPr id="16" name="Group 3"/>
          <p:cNvGrpSpPr>
            <a:grpSpLocks/>
          </p:cNvGrpSpPr>
          <p:nvPr/>
        </p:nvGrpSpPr>
        <p:grpSpPr bwMode="auto">
          <a:xfrm>
            <a:off x="2705536" y="1355534"/>
            <a:ext cx="8715376" cy="2409826"/>
            <a:chOff x="247" y="2728"/>
            <a:chExt cx="5490" cy="1518"/>
          </a:xfrm>
        </p:grpSpPr>
        <p:sp>
          <p:nvSpPr>
            <p:cNvPr id="17" name="Line 4"/>
            <p:cNvSpPr>
              <a:spLocks noChangeShapeType="1"/>
            </p:cNvSpPr>
            <p:nvPr/>
          </p:nvSpPr>
          <p:spPr bwMode="auto">
            <a:xfrm flipV="1">
              <a:off x="612" y="2840"/>
              <a:ext cx="0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521" y="3521"/>
              <a:ext cx="50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47" y="2728"/>
                  <a:ext cx="321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en-US" sz="18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9" name="Text 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7" y="2728"/>
                  <a:ext cx="321" cy="233"/>
                </a:xfrm>
                <a:prstGeom prst="rect">
                  <a:avLst/>
                </a:prstGeom>
                <a:blipFill>
                  <a:blip r:embed="rId3"/>
                  <a:stretch>
                    <a:fillRect r="-22892" b="-1475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5239" y="3541"/>
              <a:ext cx="4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 dirty="0">
                  <a:latin typeface="Cambria" panose="02040503050406030204" pitchFamily="18" charset="0"/>
                </a:rPr>
                <a:t>time</a:t>
              </a:r>
              <a:endParaRPr lang="en-US" altLang="en-US" sz="1800" dirty="0">
                <a:latin typeface="Cambria" panose="02040503050406030204" pitchFamily="18" charset="0"/>
              </a:endParaRPr>
            </a:p>
          </p:txBody>
        </p:sp>
        <p:grpSp>
          <p:nvGrpSpPr>
            <p:cNvPr id="21" name="Group 8"/>
            <p:cNvGrpSpPr>
              <a:grpSpLocks/>
            </p:cNvGrpSpPr>
            <p:nvPr/>
          </p:nvGrpSpPr>
          <p:grpSpPr bwMode="auto">
            <a:xfrm>
              <a:off x="612" y="3150"/>
              <a:ext cx="4535" cy="773"/>
              <a:chOff x="612" y="3150"/>
              <a:chExt cx="4535" cy="773"/>
            </a:xfrm>
          </p:grpSpPr>
          <p:sp>
            <p:nvSpPr>
              <p:cNvPr id="22" name="Freeform 9"/>
              <p:cNvSpPr>
                <a:spLocks/>
              </p:cNvSpPr>
              <p:nvPr/>
            </p:nvSpPr>
            <p:spPr bwMode="auto">
              <a:xfrm>
                <a:off x="612" y="3150"/>
                <a:ext cx="907" cy="741"/>
              </a:xfrm>
              <a:custGeom>
                <a:avLst/>
                <a:gdLst>
                  <a:gd name="T0" fmla="*/ 0 w 907"/>
                  <a:gd name="T1" fmla="*/ 371 h 741"/>
                  <a:gd name="T2" fmla="*/ 136 w 907"/>
                  <a:gd name="T3" fmla="*/ 53 h 741"/>
                  <a:gd name="T4" fmla="*/ 318 w 907"/>
                  <a:gd name="T5" fmla="*/ 53 h 741"/>
                  <a:gd name="T6" fmla="*/ 454 w 907"/>
                  <a:gd name="T7" fmla="*/ 371 h 741"/>
                  <a:gd name="T8" fmla="*/ 590 w 907"/>
                  <a:gd name="T9" fmla="*/ 688 h 741"/>
                  <a:gd name="T10" fmla="*/ 771 w 907"/>
                  <a:gd name="T11" fmla="*/ 688 h 741"/>
                  <a:gd name="T12" fmla="*/ 907 w 907"/>
                  <a:gd name="T13" fmla="*/ 371 h 7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7" h="741">
                    <a:moveTo>
                      <a:pt x="0" y="371"/>
                    </a:moveTo>
                    <a:cubicBezTo>
                      <a:pt x="41" y="238"/>
                      <a:pt x="83" y="106"/>
                      <a:pt x="136" y="53"/>
                    </a:cubicBezTo>
                    <a:cubicBezTo>
                      <a:pt x="189" y="0"/>
                      <a:pt x="265" y="0"/>
                      <a:pt x="318" y="53"/>
                    </a:cubicBezTo>
                    <a:cubicBezTo>
                      <a:pt x="371" y="106"/>
                      <a:pt x="409" y="265"/>
                      <a:pt x="454" y="371"/>
                    </a:cubicBezTo>
                    <a:cubicBezTo>
                      <a:pt x="499" y="477"/>
                      <a:pt x="537" y="635"/>
                      <a:pt x="590" y="688"/>
                    </a:cubicBezTo>
                    <a:cubicBezTo>
                      <a:pt x="643" y="741"/>
                      <a:pt x="718" y="741"/>
                      <a:pt x="771" y="688"/>
                    </a:cubicBezTo>
                    <a:cubicBezTo>
                      <a:pt x="824" y="635"/>
                      <a:pt x="865" y="503"/>
                      <a:pt x="907" y="371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auto">
              <a:xfrm>
                <a:off x="1519" y="3158"/>
                <a:ext cx="907" cy="741"/>
              </a:xfrm>
              <a:custGeom>
                <a:avLst/>
                <a:gdLst>
                  <a:gd name="T0" fmla="*/ 0 w 907"/>
                  <a:gd name="T1" fmla="*/ 371 h 741"/>
                  <a:gd name="T2" fmla="*/ 136 w 907"/>
                  <a:gd name="T3" fmla="*/ 53 h 741"/>
                  <a:gd name="T4" fmla="*/ 318 w 907"/>
                  <a:gd name="T5" fmla="*/ 53 h 741"/>
                  <a:gd name="T6" fmla="*/ 454 w 907"/>
                  <a:gd name="T7" fmla="*/ 371 h 741"/>
                  <a:gd name="T8" fmla="*/ 590 w 907"/>
                  <a:gd name="T9" fmla="*/ 688 h 741"/>
                  <a:gd name="T10" fmla="*/ 771 w 907"/>
                  <a:gd name="T11" fmla="*/ 688 h 741"/>
                  <a:gd name="T12" fmla="*/ 907 w 907"/>
                  <a:gd name="T13" fmla="*/ 371 h 7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7" h="741">
                    <a:moveTo>
                      <a:pt x="0" y="371"/>
                    </a:moveTo>
                    <a:cubicBezTo>
                      <a:pt x="41" y="238"/>
                      <a:pt x="83" y="106"/>
                      <a:pt x="136" y="53"/>
                    </a:cubicBezTo>
                    <a:cubicBezTo>
                      <a:pt x="189" y="0"/>
                      <a:pt x="265" y="0"/>
                      <a:pt x="318" y="53"/>
                    </a:cubicBezTo>
                    <a:cubicBezTo>
                      <a:pt x="371" y="106"/>
                      <a:pt x="409" y="265"/>
                      <a:pt x="454" y="371"/>
                    </a:cubicBezTo>
                    <a:cubicBezTo>
                      <a:pt x="499" y="477"/>
                      <a:pt x="537" y="635"/>
                      <a:pt x="590" y="688"/>
                    </a:cubicBezTo>
                    <a:cubicBezTo>
                      <a:pt x="643" y="741"/>
                      <a:pt x="718" y="741"/>
                      <a:pt x="771" y="688"/>
                    </a:cubicBezTo>
                    <a:cubicBezTo>
                      <a:pt x="824" y="635"/>
                      <a:pt x="865" y="503"/>
                      <a:pt x="907" y="371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2426" y="3166"/>
                <a:ext cx="907" cy="741"/>
              </a:xfrm>
              <a:custGeom>
                <a:avLst/>
                <a:gdLst>
                  <a:gd name="T0" fmla="*/ 0 w 907"/>
                  <a:gd name="T1" fmla="*/ 371 h 741"/>
                  <a:gd name="T2" fmla="*/ 136 w 907"/>
                  <a:gd name="T3" fmla="*/ 53 h 741"/>
                  <a:gd name="T4" fmla="*/ 318 w 907"/>
                  <a:gd name="T5" fmla="*/ 53 h 741"/>
                  <a:gd name="T6" fmla="*/ 454 w 907"/>
                  <a:gd name="T7" fmla="*/ 371 h 741"/>
                  <a:gd name="T8" fmla="*/ 590 w 907"/>
                  <a:gd name="T9" fmla="*/ 688 h 741"/>
                  <a:gd name="T10" fmla="*/ 771 w 907"/>
                  <a:gd name="T11" fmla="*/ 688 h 741"/>
                  <a:gd name="T12" fmla="*/ 907 w 907"/>
                  <a:gd name="T13" fmla="*/ 371 h 7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7" h="741">
                    <a:moveTo>
                      <a:pt x="0" y="371"/>
                    </a:moveTo>
                    <a:cubicBezTo>
                      <a:pt x="41" y="238"/>
                      <a:pt x="83" y="106"/>
                      <a:pt x="136" y="53"/>
                    </a:cubicBezTo>
                    <a:cubicBezTo>
                      <a:pt x="189" y="0"/>
                      <a:pt x="265" y="0"/>
                      <a:pt x="318" y="53"/>
                    </a:cubicBezTo>
                    <a:cubicBezTo>
                      <a:pt x="371" y="106"/>
                      <a:pt x="409" y="265"/>
                      <a:pt x="454" y="371"/>
                    </a:cubicBezTo>
                    <a:cubicBezTo>
                      <a:pt x="499" y="477"/>
                      <a:pt x="537" y="635"/>
                      <a:pt x="590" y="688"/>
                    </a:cubicBezTo>
                    <a:cubicBezTo>
                      <a:pt x="643" y="741"/>
                      <a:pt x="718" y="741"/>
                      <a:pt x="771" y="688"/>
                    </a:cubicBezTo>
                    <a:cubicBezTo>
                      <a:pt x="824" y="635"/>
                      <a:pt x="865" y="503"/>
                      <a:pt x="907" y="371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auto">
              <a:xfrm>
                <a:off x="3333" y="3174"/>
                <a:ext cx="907" cy="741"/>
              </a:xfrm>
              <a:custGeom>
                <a:avLst/>
                <a:gdLst>
                  <a:gd name="T0" fmla="*/ 0 w 907"/>
                  <a:gd name="T1" fmla="*/ 371 h 741"/>
                  <a:gd name="T2" fmla="*/ 136 w 907"/>
                  <a:gd name="T3" fmla="*/ 53 h 741"/>
                  <a:gd name="T4" fmla="*/ 318 w 907"/>
                  <a:gd name="T5" fmla="*/ 53 h 741"/>
                  <a:gd name="T6" fmla="*/ 454 w 907"/>
                  <a:gd name="T7" fmla="*/ 371 h 741"/>
                  <a:gd name="T8" fmla="*/ 590 w 907"/>
                  <a:gd name="T9" fmla="*/ 688 h 741"/>
                  <a:gd name="T10" fmla="*/ 771 w 907"/>
                  <a:gd name="T11" fmla="*/ 688 h 741"/>
                  <a:gd name="T12" fmla="*/ 907 w 907"/>
                  <a:gd name="T13" fmla="*/ 371 h 7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7" h="741">
                    <a:moveTo>
                      <a:pt x="0" y="371"/>
                    </a:moveTo>
                    <a:cubicBezTo>
                      <a:pt x="41" y="238"/>
                      <a:pt x="83" y="106"/>
                      <a:pt x="136" y="53"/>
                    </a:cubicBezTo>
                    <a:cubicBezTo>
                      <a:pt x="189" y="0"/>
                      <a:pt x="265" y="0"/>
                      <a:pt x="318" y="53"/>
                    </a:cubicBezTo>
                    <a:cubicBezTo>
                      <a:pt x="371" y="106"/>
                      <a:pt x="409" y="265"/>
                      <a:pt x="454" y="371"/>
                    </a:cubicBezTo>
                    <a:cubicBezTo>
                      <a:pt x="499" y="477"/>
                      <a:pt x="537" y="635"/>
                      <a:pt x="590" y="688"/>
                    </a:cubicBezTo>
                    <a:cubicBezTo>
                      <a:pt x="643" y="741"/>
                      <a:pt x="718" y="741"/>
                      <a:pt x="771" y="688"/>
                    </a:cubicBezTo>
                    <a:cubicBezTo>
                      <a:pt x="824" y="635"/>
                      <a:pt x="865" y="503"/>
                      <a:pt x="907" y="371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Freeform 13"/>
              <p:cNvSpPr>
                <a:spLocks/>
              </p:cNvSpPr>
              <p:nvPr/>
            </p:nvSpPr>
            <p:spPr bwMode="auto">
              <a:xfrm>
                <a:off x="4240" y="3182"/>
                <a:ext cx="907" cy="741"/>
              </a:xfrm>
              <a:custGeom>
                <a:avLst/>
                <a:gdLst>
                  <a:gd name="T0" fmla="*/ 0 w 907"/>
                  <a:gd name="T1" fmla="*/ 371 h 741"/>
                  <a:gd name="T2" fmla="*/ 136 w 907"/>
                  <a:gd name="T3" fmla="*/ 53 h 741"/>
                  <a:gd name="T4" fmla="*/ 318 w 907"/>
                  <a:gd name="T5" fmla="*/ 53 h 741"/>
                  <a:gd name="T6" fmla="*/ 454 w 907"/>
                  <a:gd name="T7" fmla="*/ 371 h 741"/>
                  <a:gd name="T8" fmla="*/ 590 w 907"/>
                  <a:gd name="T9" fmla="*/ 688 h 741"/>
                  <a:gd name="T10" fmla="*/ 771 w 907"/>
                  <a:gd name="T11" fmla="*/ 688 h 741"/>
                  <a:gd name="T12" fmla="*/ 907 w 907"/>
                  <a:gd name="T13" fmla="*/ 371 h 7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7" h="741">
                    <a:moveTo>
                      <a:pt x="0" y="371"/>
                    </a:moveTo>
                    <a:cubicBezTo>
                      <a:pt x="41" y="238"/>
                      <a:pt x="83" y="106"/>
                      <a:pt x="136" y="53"/>
                    </a:cubicBezTo>
                    <a:cubicBezTo>
                      <a:pt x="189" y="0"/>
                      <a:pt x="265" y="0"/>
                      <a:pt x="318" y="53"/>
                    </a:cubicBezTo>
                    <a:cubicBezTo>
                      <a:pt x="371" y="106"/>
                      <a:pt x="409" y="265"/>
                      <a:pt x="454" y="371"/>
                    </a:cubicBezTo>
                    <a:cubicBezTo>
                      <a:pt x="499" y="477"/>
                      <a:pt x="537" y="635"/>
                      <a:pt x="590" y="688"/>
                    </a:cubicBezTo>
                    <a:cubicBezTo>
                      <a:pt x="643" y="741"/>
                      <a:pt x="718" y="741"/>
                      <a:pt x="771" y="688"/>
                    </a:cubicBezTo>
                    <a:cubicBezTo>
                      <a:pt x="824" y="635"/>
                      <a:pt x="865" y="503"/>
                      <a:pt x="907" y="371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27" name="Group 30"/>
          <p:cNvGrpSpPr>
            <a:grpSpLocks/>
          </p:cNvGrpSpPr>
          <p:nvPr/>
        </p:nvGrpSpPr>
        <p:grpSpPr bwMode="auto">
          <a:xfrm>
            <a:off x="3487621" y="1534921"/>
            <a:ext cx="1835150" cy="1079500"/>
            <a:chOff x="748" y="1480"/>
            <a:chExt cx="1156" cy="680"/>
          </a:xfrm>
        </p:grpSpPr>
        <p:sp>
          <p:nvSpPr>
            <p:cNvPr id="28" name="Line 15"/>
            <p:cNvSpPr>
              <a:spLocks noChangeShapeType="1"/>
            </p:cNvSpPr>
            <p:nvPr/>
          </p:nvSpPr>
          <p:spPr bwMode="auto">
            <a:xfrm>
              <a:off x="1746" y="1797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748" y="1480"/>
              <a:ext cx="1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 dirty="0">
                  <a:latin typeface="+mn-lt"/>
                </a:rPr>
                <a:t>Peak value </a:t>
              </a:r>
              <a:r>
                <a:rPr lang="en-GB" altLang="en-US" sz="1800" i="1" dirty="0" err="1">
                  <a:latin typeface="+mn-lt"/>
                </a:rPr>
                <a:t>V</a:t>
              </a:r>
              <a:r>
                <a:rPr lang="en-GB" altLang="en-US" sz="1800" baseline="-25000" dirty="0" err="1">
                  <a:latin typeface="+mn-lt"/>
                </a:rPr>
                <a:t>p</a:t>
              </a:r>
              <a:endParaRPr lang="en-US" altLang="en-US" sz="1800" baseline="-25000" dirty="0">
                <a:latin typeface="+mn-lt"/>
              </a:endParaRPr>
            </a:p>
          </p:txBody>
        </p:sp>
      </p:grpSp>
      <p:grpSp>
        <p:nvGrpSpPr>
          <p:cNvPr id="30" name="Group 38"/>
          <p:cNvGrpSpPr>
            <a:grpSpLocks/>
          </p:cNvGrpSpPr>
          <p:nvPr/>
        </p:nvGrpSpPr>
        <p:grpSpPr bwMode="auto">
          <a:xfrm>
            <a:off x="4743196" y="2758884"/>
            <a:ext cx="1439862" cy="942975"/>
            <a:chOff x="1973" y="2251"/>
            <a:chExt cx="907" cy="594"/>
          </a:xfrm>
        </p:grpSpPr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1973" y="2614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" name="Line 23"/>
            <p:cNvSpPr>
              <a:spLocks noChangeShapeType="1"/>
            </p:cNvSpPr>
            <p:nvPr/>
          </p:nvSpPr>
          <p:spPr bwMode="auto">
            <a:xfrm flipV="1">
              <a:off x="1973" y="2251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3" name="Line 24"/>
            <p:cNvSpPr>
              <a:spLocks noChangeShapeType="1"/>
            </p:cNvSpPr>
            <p:nvPr/>
          </p:nvSpPr>
          <p:spPr bwMode="auto">
            <a:xfrm flipV="1">
              <a:off x="2880" y="2251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2018" y="2614"/>
              <a:ext cx="8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 dirty="0">
                  <a:latin typeface="+mn-lt"/>
                </a:rPr>
                <a:t>Period </a:t>
              </a:r>
              <a:r>
                <a:rPr lang="en-GB" altLang="en-US" sz="1800" i="1" dirty="0">
                  <a:latin typeface="+mn-lt"/>
                </a:rPr>
                <a:t>T</a:t>
              </a:r>
              <a:endParaRPr lang="en-US" altLang="en-US" sz="1800" i="1" dirty="0">
                <a:latin typeface="+mn-lt"/>
              </a:endParaRPr>
            </a:p>
          </p:txBody>
        </p:sp>
      </p:grpSp>
      <p:grpSp>
        <p:nvGrpSpPr>
          <p:cNvPr id="35" name="Group 39"/>
          <p:cNvGrpSpPr>
            <a:grpSpLocks/>
          </p:cNvGrpSpPr>
          <p:nvPr/>
        </p:nvGrpSpPr>
        <p:grpSpPr bwMode="auto">
          <a:xfrm>
            <a:off x="7232534" y="3262121"/>
            <a:ext cx="1439862" cy="439738"/>
            <a:chOff x="3107" y="2568"/>
            <a:chExt cx="907" cy="277"/>
          </a:xfrm>
        </p:grpSpPr>
        <p:sp>
          <p:nvSpPr>
            <p:cNvPr id="36" name="Line 20"/>
            <p:cNvSpPr>
              <a:spLocks noChangeShapeType="1"/>
            </p:cNvSpPr>
            <p:nvPr/>
          </p:nvSpPr>
          <p:spPr bwMode="auto">
            <a:xfrm>
              <a:off x="3107" y="2614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" name="Line 25"/>
            <p:cNvSpPr>
              <a:spLocks noChangeShapeType="1"/>
            </p:cNvSpPr>
            <p:nvPr/>
          </p:nvSpPr>
          <p:spPr bwMode="auto">
            <a:xfrm flipV="1">
              <a:off x="3107" y="2568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" name="Line 26"/>
            <p:cNvSpPr>
              <a:spLocks noChangeShapeType="1"/>
            </p:cNvSpPr>
            <p:nvPr/>
          </p:nvSpPr>
          <p:spPr bwMode="auto">
            <a:xfrm flipV="1">
              <a:off x="4014" y="2568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" name="Text Box 36"/>
            <p:cNvSpPr txBox="1">
              <a:spLocks noChangeArrowheads="1"/>
            </p:cNvSpPr>
            <p:nvPr/>
          </p:nvSpPr>
          <p:spPr bwMode="auto">
            <a:xfrm>
              <a:off x="3152" y="2614"/>
              <a:ext cx="8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 dirty="0">
                  <a:latin typeface="+mn-lt"/>
                </a:rPr>
                <a:t>Period </a:t>
              </a:r>
              <a:r>
                <a:rPr lang="en-GB" altLang="en-US" sz="1800" i="1" dirty="0">
                  <a:latin typeface="+mn-lt"/>
                </a:rPr>
                <a:t>T</a:t>
              </a:r>
              <a:endParaRPr lang="en-US" altLang="en-US" sz="1800" i="1" dirty="0">
                <a:latin typeface="+mn-lt"/>
              </a:endParaRPr>
            </a:p>
          </p:txBody>
        </p:sp>
      </p:grpSp>
      <p:grpSp>
        <p:nvGrpSpPr>
          <p:cNvPr id="40" name="Group 40"/>
          <p:cNvGrpSpPr>
            <a:grpSpLocks/>
          </p:cNvGrpSpPr>
          <p:nvPr/>
        </p:nvGrpSpPr>
        <p:grpSpPr bwMode="auto">
          <a:xfrm>
            <a:off x="7951671" y="1534921"/>
            <a:ext cx="1441450" cy="431800"/>
            <a:chOff x="3560" y="1480"/>
            <a:chExt cx="908" cy="272"/>
          </a:xfrm>
        </p:grpSpPr>
        <p:sp>
          <p:nvSpPr>
            <p:cNvPr id="41" name="Line 18"/>
            <p:cNvSpPr>
              <a:spLocks noChangeShapeType="1"/>
            </p:cNvSpPr>
            <p:nvPr/>
          </p:nvSpPr>
          <p:spPr bwMode="auto">
            <a:xfrm>
              <a:off x="3560" y="1706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2" name="Line 21"/>
            <p:cNvSpPr>
              <a:spLocks noChangeShapeType="1"/>
            </p:cNvSpPr>
            <p:nvPr/>
          </p:nvSpPr>
          <p:spPr bwMode="auto">
            <a:xfrm flipV="1">
              <a:off x="3560" y="1661"/>
              <a:ext cx="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3" name="Line 22"/>
            <p:cNvSpPr>
              <a:spLocks noChangeShapeType="1"/>
            </p:cNvSpPr>
            <p:nvPr/>
          </p:nvSpPr>
          <p:spPr bwMode="auto">
            <a:xfrm flipV="1">
              <a:off x="4467" y="1661"/>
              <a:ext cx="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3606" y="1480"/>
              <a:ext cx="8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 dirty="0">
                  <a:latin typeface="+mn-lt"/>
                </a:rPr>
                <a:t>Period </a:t>
              </a:r>
              <a:r>
                <a:rPr lang="en-GB" altLang="en-US" sz="1800" i="1" dirty="0">
                  <a:latin typeface="+mn-lt"/>
                </a:rPr>
                <a:t>T</a:t>
              </a:r>
              <a:endParaRPr lang="en-US" altLang="en-US" sz="1800" i="1" dirty="0">
                <a:latin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25984" y="4760789"/>
                <a:ext cx="3703336" cy="561564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SG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π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𝑓𝑡</m:t>
                              </m:r>
                            </m:e>
                          </m:d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SG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</m:e>
                      </m:func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84" y="4760789"/>
                <a:ext cx="3703336" cy="5615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855552" y="4511490"/>
                <a:ext cx="3703336" cy="1060483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SG" sz="2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π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SG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</m:e>
                      </m:func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552" y="4511490"/>
                <a:ext cx="3703336" cy="1060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29"/>
          <p:cNvGrpSpPr>
            <a:grpSpLocks/>
          </p:cNvGrpSpPr>
          <p:nvPr/>
        </p:nvGrpSpPr>
        <p:grpSpPr bwMode="auto">
          <a:xfrm>
            <a:off x="1503968" y="2038166"/>
            <a:ext cx="2325691" cy="1433512"/>
            <a:chOff x="-263" y="1797"/>
            <a:chExt cx="1465" cy="903"/>
          </a:xfrm>
        </p:grpSpPr>
        <p:sp>
          <p:nvSpPr>
            <p:cNvPr id="48" name="Line 14"/>
            <p:cNvSpPr>
              <a:spLocks noChangeShapeType="1"/>
            </p:cNvSpPr>
            <p:nvPr/>
          </p:nvSpPr>
          <p:spPr bwMode="auto">
            <a:xfrm>
              <a:off x="1066" y="1797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9" name="Line 16"/>
            <p:cNvSpPr>
              <a:spLocks noChangeShapeType="1"/>
            </p:cNvSpPr>
            <p:nvPr/>
          </p:nvSpPr>
          <p:spPr bwMode="auto">
            <a:xfrm>
              <a:off x="1020" y="2523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930" y="1797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" name="Text Box 27"/>
            <p:cNvSpPr txBox="1">
              <a:spLocks noChangeArrowheads="1"/>
            </p:cNvSpPr>
            <p:nvPr/>
          </p:nvSpPr>
          <p:spPr bwMode="auto">
            <a:xfrm>
              <a:off x="-263" y="2296"/>
              <a:ext cx="106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 dirty="0" smtClean="0">
                  <a:latin typeface="+mn-lt"/>
                </a:rPr>
                <a:t>Peak-to-peak </a:t>
              </a:r>
              <a:r>
                <a:rPr lang="en-GB" altLang="en-US" sz="1800" dirty="0">
                  <a:latin typeface="+mn-lt"/>
                </a:rPr>
                <a:t>value </a:t>
              </a:r>
              <a:r>
                <a:rPr lang="en-GB" altLang="en-US" sz="1800" i="1" dirty="0" err="1">
                  <a:latin typeface="+mn-lt"/>
                </a:rPr>
                <a:t>V</a:t>
              </a:r>
              <a:r>
                <a:rPr lang="en-GB" altLang="en-US" sz="1800" baseline="-25000" dirty="0" err="1">
                  <a:latin typeface="+mn-lt"/>
                </a:rPr>
                <a:t>pp</a:t>
              </a:r>
              <a:endParaRPr lang="en-US" altLang="en-US" sz="1800" baseline="-25000" dirty="0">
                <a:latin typeface="+mn-lt"/>
              </a:endParaRPr>
            </a:p>
          </p:txBody>
        </p:sp>
      </p:grpSp>
      <p:sp>
        <p:nvSpPr>
          <p:cNvPr id="45" name="Content Placeholder 2"/>
          <p:cNvSpPr txBox="1">
            <a:spLocks/>
          </p:cNvSpPr>
          <p:nvPr/>
        </p:nvSpPr>
        <p:spPr>
          <a:xfrm>
            <a:off x="339065" y="4073074"/>
            <a:ext cx="3541357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Sine wave function: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2344" y="4810899"/>
            <a:ext cx="1040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 smtClean="0">
                <a:latin typeface="Cambria" panose="02040503050406030204" pitchFamily="18" charset="0"/>
              </a:rPr>
              <a:t>or</a:t>
            </a:r>
            <a:endParaRPr lang="en-SG" sz="2400" dirty="0"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2810313" y="2428684"/>
            <a:ext cx="4016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Cambria" panose="02040503050406030204" pitchFamily="18" charset="0"/>
              </a:rPr>
              <a:t>0</a:t>
            </a:r>
            <a:endParaRPr lang="en-US" altLang="en-US" sz="1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99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53413"/>
            <a:ext cx="10157680" cy="849230"/>
          </a:xfrm>
        </p:spPr>
        <p:txBody>
          <a:bodyPr>
            <a:norm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Parameters of a Sinusoidal Waveform</a:t>
            </a:r>
          </a:p>
        </p:txBody>
      </p:sp>
      <p:grpSp>
        <p:nvGrpSpPr>
          <p:cNvPr id="16" name="Group 3"/>
          <p:cNvGrpSpPr>
            <a:grpSpLocks/>
          </p:cNvGrpSpPr>
          <p:nvPr/>
        </p:nvGrpSpPr>
        <p:grpSpPr bwMode="auto">
          <a:xfrm>
            <a:off x="5670249" y="1341995"/>
            <a:ext cx="5848350" cy="2476501"/>
            <a:chOff x="238" y="2686"/>
            <a:chExt cx="3684" cy="1560"/>
          </a:xfrm>
        </p:grpSpPr>
        <p:sp>
          <p:nvSpPr>
            <p:cNvPr id="17" name="Line 4"/>
            <p:cNvSpPr>
              <a:spLocks noChangeShapeType="1"/>
            </p:cNvSpPr>
            <p:nvPr/>
          </p:nvSpPr>
          <p:spPr bwMode="auto">
            <a:xfrm flipV="1">
              <a:off x="612" y="2840"/>
              <a:ext cx="0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543" y="3521"/>
              <a:ext cx="3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38" y="2686"/>
                  <a:ext cx="385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SG" alt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en-US" sz="18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9" name="Text 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8" y="2686"/>
                  <a:ext cx="385" cy="233"/>
                </a:xfrm>
                <a:prstGeom prst="rect">
                  <a:avLst/>
                </a:prstGeom>
                <a:blipFill>
                  <a:blip r:embed="rId3"/>
                  <a:stretch>
                    <a:fillRect r="-3000" b="-1475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3424" y="3527"/>
              <a:ext cx="4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 dirty="0">
                  <a:latin typeface="Cambria" panose="02040503050406030204" pitchFamily="18" charset="0"/>
                </a:rPr>
                <a:t>time</a:t>
              </a:r>
              <a:endParaRPr lang="en-US" altLang="en-US" sz="1800" dirty="0">
                <a:latin typeface="Cambria" panose="02040503050406030204" pitchFamily="18" charset="0"/>
              </a:endParaRPr>
            </a:p>
          </p:txBody>
        </p:sp>
        <p:grpSp>
          <p:nvGrpSpPr>
            <p:cNvPr id="21" name="Group 8"/>
            <p:cNvGrpSpPr>
              <a:grpSpLocks/>
            </p:cNvGrpSpPr>
            <p:nvPr/>
          </p:nvGrpSpPr>
          <p:grpSpPr bwMode="auto">
            <a:xfrm>
              <a:off x="612" y="3150"/>
              <a:ext cx="2721" cy="757"/>
              <a:chOff x="612" y="3150"/>
              <a:chExt cx="2721" cy="757"/>
            </a:xfrm>
          </p:grpSpPr>
          <p:sp>
            <p:nvSpPr>
              <p:cNvPr id="22" name="Freeform 9"/>
              <p:cNvSpPr>
                <a:spLocks/>
              </p:cNvSpPr>
              <p:nvPr/>
            </p:nvSpPr>
            <p:spPr bwMode="auto">
              <a:xfrm>
                <a:off x="612" y="3150"/>
                <a:ext cx="907" cy="741"/>
              </a:xfrm>
              <a:custGeom>
                <a:avLst/>
                <a:gdLst>
                  <a:gd name="T0" fmla="*/ 0 w 907"/>
                  <a:gd name="T1" fmla="*/ 371 h 741"/>
                  <a:gd name="T2" fmla="*/ 136 w 907"/>
                  <a:gd name="T3" fmla="*/ 53 h 741"/>
                  <a:gd name="T4" fmla="*/ 318 w 907"/>
                  <a:gd name="T5" fmla="*/ 53 h 741"/>
                  <a:gd name="T6" fmla="*/ 454 w 907"/>
                  <a:gd name="T7" fmla="*/ 371 h 741"/>
                  <a:gd name="T8" fmla="*/ 590 w 907"/>
                  <a:gd name="T9" fmla="*/ 688 h 741"/>
                  <a:gd name="T10" fmla="*/ 771 w 907"/>
                  <a:gd name="T11" fmla="*/ 688 h 741"/>
                  <a:gd name="T12" fmla="*/ 907 w 907"/>
                  <a:gd name="T13" fmla="*/ 371 h 7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7" h="741">
                    <a:moveTo>
                      <a:pt x="0" y="371"/>
                    </a:moveTo>
                    <a:cubicBezTo>
                      <a:pt x="41" y="238"/>
                      <a:pt x="83" y="106"/>
                      <a:pt x="136" y="53"/>
                    </a:cubicBezTo>
                    <a:cubicBezTo>
                      <a:pt x="189" y="0"/>
                      <a:pt x="265" y="0"/>
                      <a:pt x="318" y="53"/>
                    </a:cubicBezTo>
                    <a:cubicBezTo>
                      <a:pt x="371" y="106"/>
                      <a:pt x="409" y="265"/>
                      <a:pt x="454" y="371"/>
                    </a:cubicBezTo>
                    <a:cubicBezTo>
                      <a:pt x="499" y="477"/>
                      <a:pt x="537" y="635"/>
                      <a:pt x="590" y="688"/>
                    </a:cubicBezTo>
                    <a:cubicBezTo>
                      <a:pt x="643" y="741"/>
                      <a:pt x="718" y="741"/>
                      <a:pt x="771" y="688"/>
                    </a:cubicBezTo>
                    <a:cubicBezTo>
                      <a:pt x="824" y="635"/>
                      <a:pt x="865" y="503"/>
                      <a:pt x="907" y="371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auto">
              <a:xfrm>
                <a:off x="1519" y="3158"/>
                <a:ext cx="907" cy="741"/>
              </a:xfrm>
              <a:custGeom>
                <a:avLst/>
                <a:gdLst>
                  <a:gd name="T0" fmla="*/ 0 w 907"/>
                  <a:gd name="T1" fmla="*/ 371 h 741"/>
                  <a:gd name="T2" fmla="*/ 136 w 907"/>
                  <a:gd name="T3" fmla="*/ 53 h 741"/>
                  <a:gd name="T4" fmla="*/ 318 w 907"/>
                  <a:gd name="T5" fmla="*/ 53 h 741"/>
                  <a:gd name="T6" fmla="*/ 454 w 907"/>
                  <a:gd name="T7" fmla="*/ 371 h 741"/>
                  <a:gd name="T8" fmla="*/ 590 w 907"/>
                  <a:gd name="T9" fmla="*/ 688 h 741"/>
                  <a:gd name="T10" fmla="*/ 771 w 907"/>
                  <a:gd name="T11" fmla="*/ 688 h 741"/>
                  <a:gd name="T12" fmla="*/ 907 w 907"/>
                  <a:gd name="T13" fmla="*/ 371 h 7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7" h="741">
                    <a:moveTo>
                      <a:pt x="0" y="371"/>
                    </a:moveTo>
                    <a:cubicBezTo>
                      <a:pt x="41" y="238"/>
                      <a:pt x="83" y="106"/>
                      <a:pt x="136" y="53"/>
                    </a:cubicBezTo>
                    <a:cubicBezTo>
                      <a:pt x="189" y="0"/>
                      <a:pt x="265" y="0"/>
                      <a:pt x="318" y="53"/>
                    </a:cubicBezTo>
                    <a:cubicBezTo>
                      <a:pt x="371" y="106"/>
                      <a:pt x="409" y="265"/>
                      <a:pt x="454" y="371"/>
                    </a:cubicBezTo>
                    <a:cubicBezTo>
                      <a:pt x="499" y="477"/>
                      <a:pt x="537" y="635"/>
                      <a:pt x="590" y="688"/>
                    </a:cubicBezTo>
                    <a:cubicBezTo>
                      <a:pt x="643" y="741"/>
                      <a:pt x="718" y="741"/>
                      <a:pt x="771" y="688"/>
                    </a:cubicBezTo>
                    <a:cubicBezTo>
                      <a:pt x="824" y="635"/>
                      <a:pt x="865" y="503"/>
                      <a:pt x="907" y="371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2426" y="3166"/>
                <a:ext cx="907" cy="741"/>
              </a:xfrm>
              <a:custGeom>
                <a:avLst/>
                <a:gdLst>
                  <a:gd name="T0" fmla="*/ 0 w 907"/>
                  <a:gd name="T1" fmla="*/ 371 h 741"/>
                  <a:gd name="T2" fmla="*/ 136 w 907"/>
                  <a:gd name="T3" fmla="*/ 53 h 741"/>
                  <a:gd name="T4" fmla="*/ 318 w 907"/>
                  <a:gd name="T5" fmla="*/ 53 h 741"/>
                  <a:gd name="T6" fmla="*/ 454 w 907"/>
                  <a:gd name="T7" fmla="*/ 371 h 741"/>
                  <a:gd name="T8" fmla="*/ 590 w 907"/>
                  <a:gd name="T9" fmla="*/ 688 h 741"/>
                  <a:gd name="T10" fmla="*/ 771 w 907"/>
                  <a:gd name="T11" fmla="*/ 688 h 741"/>
                  <a:gd name="T12" fmla="*/ 907 w 907"/>
                  <a:gd name="T13" fmla="*/ 371 h 7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7" h="741">
                    <a:moveTo>
                      <a:pt x="0" y="371"/>
                    </a:moveTo>
                    <a:cubicBezTo>
                      <a:pt x="41" y="238"/>
                      <a:pt x="83" y="106"/>
                      <a:pt x="136" y="53"/>
                    </a:cubicBezTo>
                    <a:cubicBezTo>
                      <a:pt x="189" y="0"/>
                      <a:pt x="265" y="0"/>
                      <a:pt x="318" y="53"/>
                    </a:cubicBezTo>
                    <a:cubicBezTo>
                      <a:pt x="371" y="106"/>
                      <a:pt x="409" y="265"/>
                      <a:pt x="454" y="371"/>
                    </a:cubicBezTo>
                    <a:cubicBezTo>
                      <a:pt x="499" y="477"/>
                      <a:pt x="537" y="635"/>
                      <a:pt x="590" y="688"/>
                    </a:cubicBezTo>
                    <a:cubicBezTo>
                      <a:pt x="643" y="741"/>
                      <a:pt x="718" y="741"/>
                      <a:pt x="771" y="688"/>
                    </a:cubicBezTo>
                    <a:cubicBezTo>
                      <a:pt x="824" y="635"/>
                      <a:pt x="865" y="503"/>
                      <a:pt x="907" y="371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45" name="Content Placeholder 2"/>
          <p:cNvSpPr txBox="1">
            <a:spLocks/>
          </p:cNvSpPr>
          <p:nvPr/>
        </p:nvSpPr>
        <p:spPr>
          <a:xfrm>
            <a:off x="682218" y="1249720"/>
            <a:ext cx="5135667" cy="256480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Peak voltage value </a:t>
            </a:r>
            <a:r>
              <a:rPr lang="en-US" altLang="en-US" sz="2400" i="1" dirty="0" err="1" smtClean="0">
                <a:solidFill>
                  <a:srgbClr val="CC6600"/>
                </a:solidFill>
                <a:latin typeface="Cambria" panose="02040503050406030204" pitchFamily="18" charset="0"/>
              </a:rPr>
              <a:t>V</a:t>
            </a:r>
            <a:r>
              <a:rPr lang="en-US" altLang="en-US" sz="2400" baseline="-25000" dirty="0" err="1" smtClean="0">
                <a:solidFill>
                  <a:srgbClr val="CC6600"/>
                </a:solidFill>
                <a:latin typeface="Cambria" panose="02040503050406030204" pitchFamily="18" charset="0"/>
              </a:rPr>
              <a:t>p</a:t>
            </a:r>
            <a:r>
              <a:rPr lang="en-US" alt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is the maximum positive value.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It is also called the </a:t>
            </a:r>
            <a:r>
              <a:rPr lang="en-US" altLang="en-US" sz="2400" dirty="0">
                <a:solidFill>
                  <a:srgbClr val="CC6600"/>
                </a:solidFill>
                <a:latin typeface="Cambria" panose="02040503050406030204" pitchFamily="18" charset="0"/>
              </a:rPr>
              <a:t>amplitude</a:t>
            </a:r>
            <a:r>
              <a:rPr lang="en-US" alt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of the </a:t>
            </a:r>
            <a:r>
              <a:rPr lang="en-US" alt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waveform. 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N</a:t>
            </a:r>
            <a:r>
              <a:rPr lang="en-US" alt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egative peak voltage value is </a:t>
            </a:r>
            <a:r>
              <a:rPr lang="en-US" altLang="en-US" sz="2400" dirty="0" smtClean="0">
                <a:solidFill>
                  <a:srgbClr val="CC6600"/>
                </a:solidFill>
                <a:latin typeface="Cambria" panose="02040503050406030204" pitchFamily="18" charset="0"/>
              </a:rPr>
              <a:t>−</a:t>
            </a:r>
            <a:r>
              <a:rPr lang="en-US" altLang="en-US" sz="2400" i="1" dirty="0" err="1" smtClean="0">
                <a:solidFill>
                  <a:srgbClr val="CC6600"/>
                </a:solidFill>
                <a:latin typeface="Cambria" panose="02040503050406030204" pitchFamily="18" charset="0"/>
              </a:rPr>
              <a:t>V</a:t>
            </a:r>
            <a:r>
              <a:rPr lang="en-US" altLang="en-US" sz="2400" baseline="-25000" dirty="0" err="1" smtClean="0">
                <a:solidFill>
                  <a:srgbClr val="CC6600"/>
                </a:solidFill>
                <a:latin typeface="Cambria" panose="02040503050406030204" pitchFamily="18" charset="0"/>
              </a:rPr>
              <a:t>p</a:t>
            </a:r>
            <a:r>
              <a:rPr lang="en-US" altLang="en-US" sz="2400" dirty="0" smtClean="0">
                <a:solidFill>
                  <a:srgbClr val="CC66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699679" y="4017907"/>
            <a:ext cx="10818065" cy="95923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2400" i="1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V</a:t>
            </a:r>
            <a:r>
              <a:rPr lang="en-US" altLang="en-US" sz="2400" baseline="-250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pp</a:t>
            </a:r>
            <a:r>
              <a:rPr lang="en-US" alt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is the peak-to-peak voltage measured between the two peaks.</a:t>
            </a:r>
          </a:p>
          <a:p>
            <a:pPr lvl="1"/>
            <a:r>
              <a:rPr lang="en-US" alt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Note that: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986100" y="4620121"/>
                <a:ext cx="2148355" cy="556434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pp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00" y="4620121"/>
                <a:ext cx="2148355" cy="5564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30"/>
          <p:cNvGrpSpPr>
            <a:grpSpLocks/>
          </p:cNvGrpSpPr>
          <p:nvPr/>
        </p:nvGrpSpPr>
        <p:grpSpPr bwMode="auto">
          <a:xfrm>
            <a:off x="6727522" y="1664257"/>
            <a:ext cx="1835150" cy="1003300"/>
            <a:chOff x="904" y="1528"/>
            <a:chExt cx="1156" cy="632"/>
          </a:xfrm>
        </p:grpSpPr>
        <p:sp>
          <p:nvSpPr>
            <p:cNvPr id="60" name="Line 15"/>
            <p:cNvSpPr>
              <a:spLocks noChangeShapeType="1"/>
            </p:cNvSpPr>
            <p:nvPr/>
          </p:nvSpPr>
          <p:spPr bwMode="auto">
            <a:xfrm>
              <a:off x="1746" y="1797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" name="Text Box 28"/>
            <p:cNvSpPr txBox="1">
              <a:spLocks noChangeArrowheads="1"/>
            </p:cNvSpPr>
            <p:nvPr/>
          </p:nvSpPr>
          <p:spPr bwMode="auto">
            <a:xfrm>
              <a:off x="904" y="1528"/>
              <a:ext cx="1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 dirty="0">
                  <a:latin typeface="+mn-lt"/>
                </a:rPr>
                <a:t>Peak value </a:t>
              </a:r>
              <a:r>
                <a:rPr lang="en-GB" altLang="en-US" sz="1800" i="1" dirty="0" err="1">
                  <a:latin typeface="+mn-lt"/>
                </a:rPr>
                <a:t>V</a:t>
              </a:r>
              <a:r>
                <a:rPr lang="en-GB" altLang="en-US" sz="1800" baseline="-25000" dirty="0" err="1">
                  <a:latin typeface="+mn-lt"/>
                </a:rPr>
                <a:t>p</a:t>
              </a:r>
              <a:endParaRPr lang="en-US" altLang="en-US" sz="1800" baseline="-25000" dirty="0">
                <a:latin typeface="+mn-lt"/>
              </a:endParaRPr>
            </a:p>
          </p:txBody>
        </p:sp>
      </p:grpSp>
      <p:grpSp>
        <p:nvGrpSpPr>
          <p:cNvPr id="62" name="Group 29"/>
          <p:cNvGrpSpPr>
            <a:grpSpLocks/>
          </p:cNvGrpSpPr>
          <p:nvPr/>
        </p:nvGrpSpPr>
        <p:grpSpPr bwMode="auto">
          <a:xfrm>
            <a:off x="6155163" y="2091301"/>
            <a:ext cx="3706817" cy="1803399"/>
            <a:chOff x="782" y="1797"/>
            <a:chExt cx="2335" cy="1136"/>
          </a:xfrm>
        </p:grpSpPr>
        <p:sp>
          <p:nvSpPr>
            <p:cNvPr id="63" name="Line 14"/>
            <p:cNvSpPr>
              <a:spLocks noChangeShapeType="1"/>
            </p:cNvSpPr>
            <p:nvPr/>
          </p:nvSpPr>
          <p:spPr bwMode="auto">
            <a:xfrm>
              <a:off x="2892" y="1797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4" name="Line 16"/>
            <p:cNvSpPr>
              <a:spLocks noChangeShapeType="1"/>
            </p:cNvSpPr>
            <p:nvPr/>
          </p:nvSpPr>
          <p:spPr bwMode="auto">
            <a:xfrm>
              <a:off x="2810" y="2523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5" name="Line 17"/>
            <p:cNvSpPr>
              <a:spLocks noChangeShapeType="1"/>
            </p:cNvSpPr>
            <p:nvPr/>
          </p:nvSpPr>
          <p:spPr bwMode="auto">
            <a:xfrm>
              <a:off x="782" y="1797"/>
              <a:ext cx="21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6" name="Text Box 27"/>
            <p:cNvSpPr txBox="1">
              <a:spLocks noChangeArrowheads="1"/>
            </p:cNvSpPr>
            <p:nvPr/>
          </p:nvSpPr>
          <p:spPr bwMode="auto">
            <a:xfrm>
              <a:off x="1973" y="2529"/>
              <a:ext cx="114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 dirty="0" smtClean="0">
                  <a:latin typeface="+mn-lt"/>
                </a:rPr>
                <a:t>Peak-to-peak </a:t>
              </a:r>
              <a:r>
                <a:rPr lang="en-GB" altLang="en-US" sz="1800" dirty="0">
                  <a:latin typeface="+mn-lt"/>
                </a:rPr>
                <a:t>value </a:t>
              </a:r>
              <a:r>
                <a:rPr lang="en-GB" altLang="en-US" sz="1800" i="1" dirty="0" err="1">
                  <a:latin typeface="+mn-lt"/>
                </a:rPr>
                <a:t>V</a:t>
              </a:r>
              <a:r>
                <a:rPr lang="en-GB" altLang="en-US" sz="1800" baseline="-25000" dirty="0" err="1">
                  <a:latin typeface="+mn-lt"/>
                </a:rPr>
                <a:t>pp</a:t>
              </a:r>
              <a:endParaRPr lang="en-US" altLang="en-US" sz="1800" baseline="-25000" dirty="0">
                <a:latin typeface="+mn-lt"/>
              </a:endParaRPr>
            </a:p>
          </p:txBody>
        </p:sp>
      </p:grpSp>
      <p:sp>
        <p:nvSpPr>
          <p:cNvPr id="67" name="Line 16"/>
          <p:cNvSpPr>
            <a:spLocks noChangeShapeType="1"/>
          </p:cNvSpPr>
          <p:nvPr/>
        </p:nvSpPr>
        <p:spPr bwMode="auto">
          <a:xfrm>
            <a:off x="6211824" y="3253531"/>
            <a:ext cx="1149096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8" name="Text Box 28"/>
          <p:cNvSpPr txBox="1">
            <a:spLocks noChangeArrowheads="1"/>
          </p:cNvSpPr>
          <p:nvPr/>
        </p:nvSpPr>
        <p:spPr bwMode="auto">
          <a:xfrm>
            <a:off x="5639525" y="3046210"/>
            <a:ext cx="587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+mn-lt"/>
              </a:rPr>
              <a:t>−</a:t>
            </a:r>
            <a:r>
              <a:rPr lang="en-GB" altLang="en-US" sz="1800" i="1" dirty="0" err="1" smtClean="0">
                <a:latin typeface="+mn-lt"/>
              </a:rPr>
              <a:t>V</a:t>
            </a:r>
            <a:r>
              <a:rPr lang="en-GB" altLang="en-US" sz="1800" baseline="-25000" dirty="0" err="1" smtClean="0">
                <a:latin typeface="+mn-lt"/>
              </a:rPr>
              <a:t>p</a:t>
            </a:r>
            <a:endParaRPr lang="en-US" altLang="en-US" sz="1800" baseline="-250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5802646" y="2486129"/>
            <a:ext cx="4016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Cambria" panose="02040503050406030204" pitchFamily="18" charset="0"/>
              </a:rPr>
              <a:t>0</a:t>
            </a:r>
            <a:endParaRPr lang="en-US" altLang="en-US" sz="1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44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4939</TotalTime>
  <Words>1341</Words>
  <Application>Microsoft Office PowerPoint</Application>
  <PresentationFormat>Widescreen</PresentationFormat>
  <Paragraphs>373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SimSun</vt:lpstr>
      <vt:lpstr>汉鼎简中楷</vt:lpstr>
      <vt:lpstr>Arial</vt:lpstr>
      <vt:lpstr>Calibri</vt:lpstr>
      <vt:lpstr>Cambria</vt:lpstr>
      <vt:lpstr>Cambria Math</vt:lpstr>
      <vt:lpstr>Cooper Black</vt:lpstr>
      <vt:lpstr>Symbol</vt:lpstr>
      <vt:lpstr>Times New Roman</vt:lpstr>
      <vt:lpstr>Trebuchet MS</vt:lpstr>
      <vt:lpstr>Verdana</vt:lpstr>
      <vt:lpstr>Wingdings</vt:lpstr>
      <vt:lpstr>Wingdings 3</vt:lpstr>
      <vt:lpstr>Facet</vt:lpstr>
      <vt:lpstr>Unit 10  AC Voltage and Current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Kai Meng</dc:creator>
  <cp:lastModifiedBy>David Li Chung Ping</cp:lastModifiedBy>
  <cp:revision>753</cp:revision>
  <dcterms:created xsi:type="dcterms:W3CDTF">2014-11-11T08:59:17Z</dcterms:created>
  <dcterms:modified xsi:type="dcterms:W3CDTF">2019-04-27T13:46:32Z</dcterms:modified>
</cp:coreProperties>
</file>