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97" r:id="rId4"/>
    <p:sldId id="281" r:id="rId5"/>
    <p:sldId id="275" r:id="rId6"/>
    <p:sldId id="299" r:id="rId7"/>
    <p:sldId id="304" r:id="rId8"/>
    <p:sldId id="305" r:id="rId9"/>
    <p:sldId id="306" r:id="rId10"/>
    <p:sldId id="303" r:id="rId11"/>
    <p:sldId id="272" r:id="rId1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4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8E5BB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1" autoAdjust="0"/>
    <p:restoredTop sz="94089" autoAdjust="0"/>
  </p:normalViewPr>
  <p:slideViewPr>
    <p:cSldViewPr snapToGrid="0">
      <p:cViewPr>
        <p:scale>
          <a:sx n="150" d="100"/>
          <a:sy n="150" d="100"/>
        </p:scale>
        <p:origin x="86" y="-2640"/>
      </p:cViewPr>
      <p:guideLst>
        <p:guide orient="horz" pos="618"/>
        <p:guide pos="4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29/8/2018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29/8/2018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4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2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26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83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701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4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1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A060-6B94-45FF-ADCC-7A2CCADFBE0A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2614-AF89-45F0-B0CD-B9002C078DBA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AD72-DA94-4814-AEF7-FA9852CF1F94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42A7-3F8B-48F7-B481-AF48104109AE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80A3-24FE-4558-9454-80659B8B805E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AEA4-8C0B-4328-896D-8B2DD17767EF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2F69-A329-4065-BBBD-552C233EAE9C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5497-64AF-4CD6-9DDE-73E4EB63C0CC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606-C08E-4E3E-8BCF-F279A8C69DA8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23B-D650-4EB0-8436-5175217CABC8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8A5C-F2DC-4972-960F-A0D14A5B52C0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3708-1992-4629-8D20-5140BF862924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E5E-321E-4A33-9B4C-E90B8237F981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8529-5863-4DDB-8085-1AB3333DF1CF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9A75-8071-452E-A6A0-E3C704BA0D6E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2FFB-6B6F-4DE4-87C0-D62DC1AA1DD2}" type="datetime1">
              <a:rPr lang="en-US" smtClean="0"/>
              <a:t>8/29/2018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290B-D9E1-4215-93D0-A14F26FE5039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smtClean="0"/>
              <a:t>AC CIrcuit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10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AC Voltage and Current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C: AC Circuit Analysis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3744615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that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Circuit laws and rules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applicable in ac circuit analysis.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 values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voltages and currents are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ac circuits unless otherwise stated.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ac voltage can be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superimposed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a dc voltage in a circuit.</a:t>
            </a:r>
          </a:p>
          <a:p>
            <a:pPr lvl="1"/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Resultant waveform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combined ac and dc voltages can be </a:t>
            </a:r>
            <a:r>
              <a:rPr lang="en-US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alternating or non-alternating.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40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1451679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Unit 12 Capacitors</a:t>
            </a:r>
            <a:endParaRPr lang="en-SG" sz="4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10120103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Apply circuit laws and rules in ac analysis.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rms values in voltage and current calculations.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Determine the resultant waveform of superimposing ac and dc components.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65902"/>
            <a:ext cx="10167064" cy="2930614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 smtClean="0">
                <a:solidFill>
                  <a:schemeClr val="accent2"/>
                </a:solidFill>
              </a:rPr>
              <a:t>Circuit laws and rules in ac circuits</a:t>
            </a:r>
            <a:endParaRPr lang="en-US" sz="39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GB" sz="3000" dirty="0" smtClean="0">
                <a:solidFill>
                  <a:schemeClr val="tx1"/>
                </a:solidFill>
              </a:rPr>
              <a:t>All </a:t>
            </a:r>
            <a:r>
              <a:rPr lang="en-GB" sz="3000" dirty="0">
                <a:solidFill>
                  <a:schemeClr val="tx1"/>
                </a:solidFill>
              </a:rPr>
              <a:t>circuit laws and rules apply to </a:t>
            </a:r>
            <a:r>
              <a:rPr lang="en-GB" sz="3000" dirty="0" smtClean="0">
                <a:solidFill>
                  <a:schemeClr val="tx1"/>
                </a:solidFill>
              </a:rPr>
              <a:t>ac </a:t>
            </a:r>
            <a:r>
              <a:rPr lang="en-GB" sz="3000" dirty="0">
                <a:solidFill>
                  <a:schemeClr val="tx1"/>
                </a:solidFill>
              </a:rPr>
              <a:t>circuits in the same way </a:t>
            </a:r>
            <a:r>
              <a:rPr lang="en-GB" sz="3000" dirty="0" smtClean="0">
                <a:solidFill>
                  <a:schemeClr val="tx1"/>
                </a:solidFill>
              </a:rPr>
              <a:t>they </a:t>
            </a:r>
            <a:r>
              <a:rPr lang="en-GB" sz="3000" dirty="0">
                <a:solidFill>
                  <a:schemeClr val="tx1"/>
                </a:solidFill>
              </a:rPr>
              <a:t>apply to </a:t>
            </a:r>
            <a:r>
              <a:rPr lang="en-GB" sz="3000" dirty="0" smtClean="0">
                <a:solidFill>
                  <a:schemeClr val="tx1"/>
                </a:solidFill>
              </a:rPr>
              <a:t>dc circuits. </a:t>
            </a:r>
          </a:p>
          <a:p>
            <a:pPr lvl="1">
              <a:lnSpc>
                <a:spcPct val="120000"/>
              </a:lnSpc>
            </a:pPr>
            <a:r>
              <a:rPr lang="en-GB" sz="3000" dirty="0">
                <a:solidFill>
                  <a:schemeClr val="tx1"/>
                </a:solidFill>
              </a:rPr>
              <a:t>For </a:t>
            </a:r>
            <a:r>
              <a:rPr lang="en-GB" sz="3000" dirty="0" smtClean="0">
                <a:solidFill>
                  <a:schemeClr val="tx1"/>
                </a:solidFill>
              </a:rPr>
              <a:t>an ac </a:t>
            </a:r>
            <a:r>
              <a:rPr lang="en-GB" sz="3000" dirty="0">
                <a:solidFill>
                  <a:schemeClr val="tx1"/>
                </a:solidFill>
              </a:rPr>
              <a:t>circuit, all </a:t>
            </a:r>
            <a:r>
              <a:rPr lang="en-GB" sz="3000" dirty="0" smtClean="0">
                <a:solidFill>
                  <a:schemeClr val="tx1"/>
                </a:solidFill>
              </a:rPr>
              <a:t>ac voltages and </a:t>
            </a:r>
            <a:r>
              <a:rPr lang="en-GB" sz="3000" dirty="0">
                <a:solidFill>
                  <a:schemeClr val="tx1"/>
                </a:solidFill>
              </a:rPr>
              <a:t>currents are </a:t>
            </a:r>
            <a:r>
              <a:rPr lang="en-GB" sz="3000" dirty="0" smtClean="0">
                <a:solidFill>
                  <a:srgbClr val="C00000"/>
                </a:solidFill>
              </a:rPr>
              <a:t>in </a:t>
            </a:r>
            <a:r>
              <a:rPr lang="en-GB" sz="3000" dirty="0" err="1" smtClean="0">
                <a:solidFill>
                  <a:srgbClr val="C00000"/>
                </a:solidFill>
              </a:rPr>
              <a:t>rms</a:t>
            </a:r>
            <a:r>
              <a:rPr lang="en-GB" sz="3000" dirty="0" smtClean="0">
                <a:solidFill>
                  <a:srgbClr val="C00000"/>
                </a:solidFill>
              </a:rPr>
              <a:t> </a:t>
            </a:r>
            <a:r>
              <a:rPr lang="en-GB" sz="3000" dirty="0">
                <a:solidFill>
                  <a:srgbClr val="C00000"/>
                </a:solidFill>
              </a:rPr>
              <a:t>values</a:t>
            </a:r>
            <a:r>
              <a:rPr lang="en-GB" sz="3000" dirty="0">
                <a:solidFill>
                  <a:schemeClr val="tx1"/>
                </a:solidFill>
              </a:rPr>
              <a:t> unless otherwise </a:t>
            </a:r>
            <a:r>
              <a:rPr lang="en-GB" sz="3000" dirty="0" smtClean="0">
                <a:solidFill>
                  <a:schemeClr val="tx1"/>
                </a:solidFill>
              </a:rPr>
              <a:t>specified.</a:t>
            </a:r>
            <a:endParaRPr lang="en-GB" sz="3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98703" y="3405969"/>
            <a:ext cx="3565130" cy="2003135"/>
            <a:chOff x="6996463" y="3104745"/>
            <a:chExt cx="3565130" cy="1940417"/>
          </a:xfrm>
        </p:grpSpPr>
        <p:sp>
          <p:nvSpPr>
            <p:cNvPr id="7" name="TextBox 6"/>
            <p:cNvSpPr txBox="1"/>
            <p:nvPr/>
          </p:nvSpPr>
          <p:spPr>
            <a:xfrm>
              <a:off x="10129343" y="4085809"/>
              <a:ext cx="432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C0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R</a:t>
              </a:r>
              <a:endParaRPr lang="en-SG" sz="2400" i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96463" y="3104745"/>
              <a:ext cx="3132879" cy="1940417"/>
              <a:chOff x="6996463" y="3104745"/>
              <a:chExt cx="3132879" cy="194041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996463" y="3104745"/>
                <a:ext cx="2269669" cy="1443857"/>
                <a:chOff x="6996463" y="3104745"/>
                <a:chExt cx="2269669" cy="1443857"/>
              </a:xfrm>
            </p:grpSpPr>
            <p:sp>
              <p:nvSpPr>
                <p:cNvPr id="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996463" y="4087486"/>
                  <a:ext cx="609248" cy="4611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GB" altLang="en-US" sz="2400" i="1" dirty="0" smtClean="0">
                      <a:solidFill>
                        <a:srgbClr val="7030A0"/>
                      </a:solidFill>
                      <a:latin typeface="Cambria" panose="02040503050406030204" pitchFamily="18" charset="0"/>
                    </a:rPr>
                    <a:t>V</a:t>
                  </a:r>
                  <a:r>
                    <a:rPr lang="en-GB" altLang="en-US" sz="2400" baseline="-25000" dirty="0" smtClean="0">
                      <a:solidFill>
                        <a:srgbClr val="7030A0"/>
                      </a:solidFill>
                      <a:latin typeface="Cambria" panose="02040503050406030204" pitchFamily="18" charset="0"/>
                    </a:rPr>
                    <a:t>S</a:t>
                  </a:r>
                  <a:endParaRPr lang="en-GB" altLang="en-US" sz="2400" baseline="-25000" dirty="0">
                    <a:solidFill>
                      <a:srgbClr val="7030A0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540240" y="3498079"/>
                  <a:ext cx="725892" cy="0"/>
                </a:xfrm>
                <a:prstGeom prst="line">
                  <a:avLst/>
                </a:prstGeom>
                <a:ln w="38100">
                  <a:solidFill>
                    <a:srgbClr val="8E5BB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8622363" y="3104745"/>
                  <a:ext cx="5616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i="1" dirty="0" smtClean="0">
                      <a:solidFill>
                        <a:srgbClr val="8E5BB4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rPr>
                    <a:t>I</a:t>
                  </a:r>
                  <a:endParaRPr lang="en-SG" sz="2400" i="1" dirty="0">
                    <a:solidFill>
                      <a:srgbClr val="8E5BB4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7725176" y="3604133"/>
                <a:ext cx="2404166" cy="1441029"/>
                <a:chOff x="7725176" y="3604133"/>
                <a:chExt cx="2404166" cy="1441029"/>
              </a:xfrm>
            </p:grpSpPr>
            <p:sp>
              <p:nvSpPr>
                <p:cNvPr id="11" name="Freeform 10"/>
                <p:cNvSpPr>
                  <a:spLocks noChangeAspect="1"/>
                </p:cNvSpPr>
                <p:nvPr/>
              </p:nvSpPr>
              <p:spPr bwMode="auto">
                <a:xfrm rot="5400000">
                  <a:off x="9781045" y="4178553"/>
                  <a:ext cx="407670" cy="288925"/>
                </a:xfrm>
                <a:custGeom>
                  <a:avLst/>
                  <a:gdLst>
                    <a:gd name="T0" fmla="*/ 0 w 1488"/>
                    <a:gd name="T1" fmla="*/ 192 h 384"/>
                    <a:gd name="T2" fmla="*/ 144 w 1488"/>
                    <a:gd name="T3" fmla="*/ 0 h 384"/>
                    <a:gd name="T4" fmla="*/ 384 w 1488"/>
                    <a:gd name="T5" fmla="*/ 384 h 384"/>
                    <a:gd name="T6" fmla="*/ 672 w 1488"/>
                    <a:gd name="T7" fmla="*/ 0 h 384"/>
                    <a:gd name="T8" fmla="*/ 912 w 1488"/>
                    <a:gd name="T9" fmla="*/ 384 h 384"/>
                    <a:gd name="T10" fmla="*/ 1152 w 1488"/>
                    <a:gd name="T11" fmla="*/ 0 h 384"/>
                    <a:gd name="T12" fmla="*/ 1392 w 1488"/>
                    <a:gd name="T13" fmla="*/ 384 h 384"/>
                    <a:gd name="T14" fmla="*/ 1488 w 1488"/>
                    <a:gd name="T15" fmla="*/ 192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88" h="384">
                      <a:moveTo>
                        <a:pt x="0" y="192"/>
                      </a:moveTo>
                      <a:lnTo>
                        <a:pt x="144" y="0"/>
                      </a:lnTo>
                      <a:lnTo>
                        <a:pt x="384" y="384"/>
                      </a:lnTo>
                      <a:lnTo>
                        <a:pt x="672" y="0"/>
                      </a:lnTo>
                      <a:lnTo>
                        <a:pt x="912" y="384"/>
                      </a:lnTo>
                      <a:lnTo>
                        <a:pt x="1152" y="0"/>
                      </a:lnTo>
                      <a:lnTo>
                        <a:pt x="1392" y="384"/>
                      </a:lnTo>
                      <a:lnTo>
                        <a:pt x="1488" y="192"/>
                      </a:ln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SG" sz="11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 </a:t>
                  </a:r>
                  <a:endParaRPr lang="en-SG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3" name="Freeform 38"/>
                <p:cNvSpPr>
                  <a:spLocks/>
                </p:cNvSpPr>
                <p:nvPr/>
              </p:nvSpPr>
              <p:spPr bwMode="auto">
                <a:xfrm rot="10800000">
                  <a:off x="7725176" y="4578250"/>
                  <a:ext cx="1178011" cy="466912"/>
                </a:xfrm>
                <a:custGeom>
                  <a:avLst/>
                  <a:gdLst>
                    <a:gd name="T0" fmla="*/ 0 w 528"/>
                    <a:gd name="T1" fmla="*/ 0 h 288"/>
                    <a:gd name="T2" fmla="*/ 528 w 528"/>
                    <a:gd name="T3" fmla="*/ 0 h 288"/>
                    <a:gd name="T4" fmla="*/ 528 w 52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288">
                      <a:moveTo>
                        <a:pt x="0" y="0"/>
                      </a:moveTo>
                      <a:lnTo>
                        <a:pt x="528" y="0"/>
                      </a:lnTo>
                      <a:lnTo>
                        <a:pt x="528" y="288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9" name="Freeform 38"/>
                <p:cNvSpPr>
                  <a:spLocks/>
                </p:cNvSpPr>
                <p:nvPr/>
              </p:nvSpPr>
              <p:spPr bwMode="auto">
                <a:xfrm rot="10800000" flipV="1">
                  <a:off x="7725176" y="3604133"/>
                  <a:ext cx="1178011" cy="466912"/>
                </a:xfrm>
                <a:custGeom>
                  <a:avLst/>
                  <a:gdLst>
                    <a:gd name="T0" fmla="*/ 0 w 528"/>
                    <a:gd name="T1" fmla="*/ 0 h 288"/>
                    <a:gd name="T2" fmla="*/ 528 w 528"/>
                    <a:gd name="T3" fmla="*/ 0 h 288"/>
                    <a:gd name="T4" fmla="*/ 528 w 52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288">
                      <a:moveTo>
                        <a:pt x="0" y="0"/>
                      </a:moveTo>
                      <a:lnTo>
                        <a:pt x="528" y="0"/>
                      </a:lnTo>
                      <a:lnTo>
                        <a:pt x="528" y="288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/>
              </p:nvSpPr>
              <p:spPr bwMode="auto">
                <a:xfrm rot="10800000" flipH="1" flipV="1">
                  <a:off x="8903188" y="3604133"/>
                  <a:ext cx="1088826" cy="515048"/>
                </a:xfrm>
                <a:custGeom>
                  <a:avLst/>
                  <a:gdLst>
                    <a:gd name="T0" fmla="*/ 0 w 528"/>
                    <a:gd name="T1" fmla="*/ 0 h 288"/>
                    <a:gd name="T2" fmla="*/ 528 w 528"/>
                    <a:gd name="T3" fmla="*/ 0 h 288"/>
                    <a:gd name="T4" fmla="*/ 528 w 52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288">
                      <a:moveTo>
                        <a:pt x="0" y="0"/>
                      </a:moveTo>
                      <a:lnTo>
                        <a:pt x="528" y="0"/>
                      </a:lnTo>
                      <a:lnTo>
                        <a:pt x="528" y="288"/>
                      </a:ln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/>
              </p:nvSpPr>
              <p:spPr bwMode="auto">
                <a:xfrm rot="10800000" flipH="1">
                  <a:off x="8903187" y="4526851"/>
                  <a:ext cx="1088827" cy="518311"/>
                </a:xfrm>
                <a:custGeom>
                  <a:avLst/>
                  <a:gdLst>
                    <a:gd name="T0" fmla="*/ 0 w 528"/>
                    <a:gd name="T1" fmla="*/ 0 h 288"/>
                    <a:gd name="T2" fmla="*/ 528 w 528"/>
                    <a:gd name="T3" fmla="*/ 0 h 288"/>
                    <a:gd name="T4" fmla="*/ 528 w 52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28" h="288">
                      <a:moveTo>
                        <a:pt x="0" y="0"/>
                      </a:moveTo>
                      <a:lnTo>
                        <a:pt x="528" y="0"/>
                      </a:lnTo>
                      <a:lnTo>
                        <a:pt x="528" y="288"/>
                      </a:ln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6456894" y="4412054"/>
            <a:ext cx="537861" cy="522466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18319" y="4525281"/>
            <a:ext cx="215010" cy="296012"/>
            <a:chOff x="7609806" y="5239010"/>
            <a:chExt cx="215010" cy="296012"/>
          </a:xfrm>
        </p:grpSpPr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7609806" y="5239010"/>
              <a:ext cx="107654" cy="149193"/>
            </a:xfrm>
            <a:custGeom>
              <a:avLst/>
              <a:gdLst>
                <a:gd name="T0" fmla="*/ 0 w 720"/>
                <a:gd name="T1" fmla="*/ 899 h 899"/>
                <a:gd name="T2" fmla="*/ 363 w 720"/>
                <a:gd name="T3" fmla="*/ 0 h 899"/>
                <a:gd name="T4" fmla="*/ 723 w 720"/>
                <a:gd name="T5" fmla="*/ 899 h 899"/>
                <a:gd name="T6" fmla="*/ 0 60000 65536"/>
                <a:gd name="T7" fmla="*/ 0 60000 65536"/>
                <a:gd name="T8" fmla="*/ 0 60000 65536"/>
                <a:gd name="T9" fmla="*/ 0 w 720"/>
                <a:gd name="T10" fmla="*/ 0 h 899"/>
                <a:gd name="T11" fmla="*/ 720 w 720"/>
                <a:gd name="T12" fmla="*/ 899 h 8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899">
                  <a:moveTo>
                    <a:pt x="0" y="899"/>
                  </a:moveTo>
                  <a:cubicBezTo>
                    <a:pt x="120" y="449"/>
                    <a:pt x="240" y="0"/>
                    <a:pt x="360" y="0"/>
                  </a:cubicBezTo>
                  <a:cubicBezTo>
                    <a:pt x="480" y="0"/>
                    <a:pt x="660" y="749"/>
                    <a:pt x="720" y="899"/>
                  </a:cubicBezTo>
                </a:path>
              </a:pathLst>
            </a:cu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 flipV="1">
              <a:off x="7717012" y="5385663"/>
              <a:ext cx="107804" cy="149359"/>
            </a:xfrm>
            <a:custGeom>
              <a:avLst/>
              <a:gdLst>
                <a:gd name="T0" fmla="*/ 0 w 720"/>
                <a:gd name="T1" fmla="*/ 902 h 899"/>
                <a:gd name="T2" fmla="*/ 363 w 720"/>
                <a:gd name="T3" fmla="*/ 0 h 899"/>
                <a:gd name="T4" fmla="*/ 726 w 720"/>
                <a:gd name="T5" fmla="*/ 902 h 899"/>
                <a:gd name="T6" fmla="*/ 0 60000 65536"/>
                <a:gd name="T7" fmla="*/ 0 60000 65536"/>
                <a:gd name="T8" fmla="*/ 0 60000 65536"/>
                <a:gd name="T9" fmla="*/ 0 w 720"/>
                <a:gd name="T10" fmla="*/ 0 h 899"/>
                <a:gd name="T11" fmla="*/ 720 w 720"/>
                <a:gd name="T12" fmla="*/ 899 h 8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899">
                  <a:moveTo>
                    <a:pt x="0" y="899"/>
                  </a:moveTo>
                  <a:cubicBezTo>
                    <a:pt x="120" y="449"/>
                    <a:pt x="240" y="0"/>
                    <a:pt x="360" y="0"/>
                  </a:cubicBezTo>
                  <a:cubicBezTo>
                    <a:pt x="480" y="0"/>
                    <a:pt x="660" y="749"/>
                    <a:pt x="720" y="899"/>
                  </a:cubicBezTo>
                </a:path>
              </a:pathLst>
            </a:cu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184" y="599256"/>
            <a:ext cx="11118427" cy="954107"/>
          </a:xfr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1: Determine the voltage drops across each resistor and the circuit current</a:t>
            </a:r>
            <a:r>
              <a:rPr lang="en-SG" sz="2800" dirty="0" smtClean="0">
                <a:solidFill>
                  <a:srgbClr val="0070C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SG" sz="51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841340" y="1030589"/>
            <a:ext cx="4373562" cy="2953679"/>
            <a:chOff x="4542555" y="1870652"/>
            <a:chExt cx="4373562" cy="2953679"/>
          </a:xfrm>
        </p:grpSpPr>
        <p:sp>
          <p:nvSpPr>
            <p:cNvPr id="38" name="Rectangle 37"/>
            <p:cNvSpPr/>
            <p:nvPr/>
          </p:nvSpPr>
          <p:spPr>
            <a:xfrm>
              <a:off x="4542555" y="1908900"/>
              <a:ext cx="3931271" cy="2791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4780680" y="1906506"/>
              <a:ext cx="4135437" cy="29178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 flipV="1">
              <a:off x="7830267" y="2262117"/>
              <a:ext cx="0" cy="406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5743086" y="3114563"/>
              <a:ext cx="537867" cy="52246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904513" y="3227790"/>
              <a:ext cx="215012" cy="296012"/>
              <a:chOff x="5923049" y="3229060"/>
              <a:chExt cx="215012" cy="296012"/>
            </a:xfrm>
          </p:grpSpPr>
          <p:sp>
            <p:nvSpPr>
              <p:cNvPr id="83" name="Freeform 20"/>
              <p:cNvSpPr>
                <a:spLocks/>
              </p:cNvSpPr>
              <p:nvPr/>
            </p:nvSpPr>
            <p:spPr bwMode="auto">
              <a:xfrm>
                <a:off x="5923049" y="3229060"/>
                <a:ext cx="107655" cy="149193"/>
              </a:xfrm>
              <a:custGeom>
                <a:avLst/>
                <a:gdLst>
                  <a:gd name="T0" fmla="*/ 0 w 720"/>
                  <a:gd name="T1" fmla="*/ 899 h 899"/>
                  <a:gd name="T2" fmla="*/ 363 w 720"/>
                  <a:gd name="T3" fmla="*/ 0 h 899"/>
                  <a:gd name="T4" fmla="*/ 723 w 720"/>
                  <a:gd name="T5" fmla="*/ 899 h 899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899"/>
                  <a:gd name="T11" fmla="*/ 720 w 720"/>
                  <a:gd name="T12" fmla="*/ 899 h 8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899">
                    <a:moveTo>
                      <a:pt x="0" y="899"/>
                    </a:moveTo>
                    <a:cubicBezTo>
                      <a:pt x="120" y="449"/>
                      <a:pt x="240" y="0"/>
                      <a:pt x="360" y="0"/>
                    </a:cubicBezTo>
                    <a:cubicBezTo>
                      <a:pt x="480" y="0"/>
                      <a:pt x="660" y="749"/>
                      <a:pt x="720" y="899"/>
                    </a:cubicBezTo>
                  </a:path>
                </a:pathLst>
              </a:custGeom>
              <a:noFill/>
              <a:ln w="28575" cmpd="sng">
                <a:solidFill>
                  <a:srgbClr val="9933FF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>
                  <a:solidFill>
                    <a:srgbClr val="9933FF"/>
                  </a:solidFill>
                </a:endParaRPr>
              </a:p>
            </p:txBody>
          </p:sp>
          <p:sp>
            <p:nvSpPr>
              <p:cNvPr id="84" name="Freeform 21"/>
              <p:cNvSpPr>
                <a:spLocks/>
              </p:cNvSpPr>
              <p:nvPr/>
            </p:nvSpPr>
            <p:spPr bwMode="auto">
              <a:xfrm flipV="1">
                <a:off x="6030256" y="3375713"/>
                <a:ext cx="107805" cy="149359"/>
              </a:xfrm>
              <a:custGeom>
                <a:avLst/>
                <a:gdLst>
                  <a:gd name="T0" fmla="*/ 0 w 720"/>
                  <a:gd name="T1" fmla="*/ 902 h 899"/>
                  <a:gd name="T2" fmla="*/ 363 w 720"/>
                  <a:gd name="T3" fmla="*/ 0 h 899"/>
                  <a:gd name="T4" fmla="*/ 726 w 720"/>
                  <a:gd name="T5" fmla="*/ 902 h 899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899"/>
                  <a:gd name="T11" fmla="*/ 720 w 720"/>
                  <a:gd name="T12" fmla="*/ 899 h 8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899">
                    <a:moveTo>
                      <a:pt x="0" y="899"/>
                    </a:moveTo>
                    <a:cubicBezTo>
                      <a:pt x="120" y="449"/>
                      <a:pt x="240" y="0"/>
                      <a:pt x="360" y="0"/>
                    </a:cubicBezTo>
                    <a:cubicBezTo>
                      <a:pt x="480" y="0"/>
                      <a:pt x="660" y="749"/>
                      <a:pt x="720" y="899"/>
                    </a:cubicBezTo>
                  </a:path>
                </a:pathLst>
              </a:custGeom>
              <a:noFill/>
              <a:ln w="28575" cmpd="sng">
                <a:solidFill>
                  <a:srgbClr val="9933FF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SG">
                  <a:solidFill>
                    <a:srgbClr val="9933FF"/>
                  </a:solidFill>
                </a:endParaRPr>
              </a:p>
            </p:txBody>
          </p:sp>
        </p:grp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V="1">
              <a:off x="7825981" y="3076316"/>
              <a:ext cx="0" cy="54430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V="1">
              <a:off x="7825981" y="4033275"/>
              <a:ext cx="0" cy="4067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H="1">
              <a:off x="6004519" y="3637029"/>
              <a:ext cx="2143" cy="8079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6006662" y="4439286"/>
              <a:ext cx="1823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 flipV="1">
              <a:off x="6004519" y="2263771"/>
              <a:ext cx="2143" cy="850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 flipH="1">
              <a:off x="6004519" y="2275191"/>
              <a:ext cx="18257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Text Box 28"/>
            <p:cNvSpPr txBox="1">
              <a:spLocks noChangeArrowheads="1"/>
            </p:cNvSpPr>
            <p:nvPr/>
          </p:nvSpPr>
          <p:spPr bwMode="auto">
            <a:xfrm>
              <a:off x="4962525" y="2994653"/>
              <a:ext cx="837873" cy="6566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i="1" dirty="0" smtClean="0">
                  <a:solidFill>
                    <a:srgbClr val="9933FF"/>
                  </a:solidFill>
                  <a:latin typeface="Cambria" panose="02040503050406030204" pitchFamily="18" charset="0"/>
                </a:rPr>
                <a:t>V</a:t>
              </a:r>
              <a:r>
                <a:rPr lang="en-US" sz="1800" b="0" baseline="-25000" dirty="0" smtClean="0">
                  <a:solidFill>
                    <a:srgbClr val="9933FF"/>
                  </a:solidFill>
                  <a:latin typeface="Cambria" panose="02040503050406030204" pitchFamily="18" charset="0"/>
                </a:rPr>
                <a:t>S</a:t>
              </a:r>
              <a:endParaRPr lang="en-US" sz="1800" b="0" baseline="-25000" dirty="0">
                <a:solidFill>
                  <a:srgbClr val="9933FF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9933FF"/>
                  </a:solidFill>
                  <a:latin typeface="Cambria" panose="02040503050406030204" pitchFamily="18" charset="0"/>
                </a:rPr>
                <a:t>2</a:t>
              </a:r>
              <a:r>
                <a:rPr lang="en-US" sz="1800" b="0" dirty="0">
                  <a:solidFill>
                    <a:srgbClr val="9933FF"/>
                  </a:solidFill>
                  <a:latin typeface="Cambria" panose="02040503050406030204" pitchFamily="18" charset="0"/>
                </a:rPr>
                <a:t>3</a:t>
              </a:r>
              <a:r>
                <a:rPr lang="en-US" sz="1800" b="0" dirty="0" smtClean="0">
                  <a:solidFill>
                    <a:srgbClr val="9933FF"/>
                  </a:solidFill>
                  <a:latin typeface="Cambria" panose="02040503050406030204" pitchFamily="18" charset="0"/>
                </a:rPr>
                <a:t>0 </a:t>
              </a:r>
              <a:r>
                <a:rPr lang="en-US" sz="1800" b="0" dirty="0">
                  <a:solidFill>
                    <a:srgbClr val="9933FF"/>
                  </a:solidFill>
                  <a:latin typeface="Cambria" panose="02040503050406030204" pitchFamily="18" charset="0"/>
                </a:rPr>
                <a:t>V</a:t>
              </a: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6942868" y="2537892"/>
              <a:ext cx="769300" cy="83080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i="1" dirty="0">
                  <a:latin typeface="Cambria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sz="1800" b="0" baseline="-25000" dirty="0">
                  <a:latin typeface="Cambria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1800" b="0" dirty="0">
                <a:latin typeface="Cambria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sz="1800" b="0" dirty="0">
                  <a:latin typeface="Cambria" panose="02040503050406030204" pitchFamily="18" charset="0"/>
                  <a:ea typeface="Cambria Math" panose="02040503050406030204" pitchFamily="18" charset="0"/>
                </a:rPr>
                <a:t>1 k</a:t>
              </a:r>
              <a:r>
                <a:rPr lang="en-US" sz="1800" b="0" dirty="0">
                  <a:latin typeface="Cambria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</a:t>
              </a:r>
              <a:endParaRPr lang="en-US" sz="1800" b="0" dirty="0">
                <a:latin typeface="Cambria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auto">
            <a:xfrm>
              <a:off x="6846438" y="3495204"/>
              <a:ext cx="874302" cy="7965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i="1" dirty="0">
                  <a:latin typeface="Cambria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sz="1800" b="0" baseline="-25000" dirty="0">
                  <a:latin typeface="Cambria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1800" b="0" dirty="0">
                <a:latin typeface="Cambria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sz="1800" b="0" dirty="0">
                  <a:latin typeface="Cambria" panose="02040503050406030204" pitchFamily="18" charset="0"/>
                  <a:ea typeface="Cambria Math" panose="02040503050406030204" pitchFamily="18" charset="0"/>
                </a:rPr>
                <a:t>560 </a:t>
              </a:r>
              <a:r>
                <a:rPr lang="en-US" sz="1800" b="0" dirty="0">
                  <a:latin typeface="Cambria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</a:t>
              </a:r>
              <a:endParaRPr lang="en-US" sz="1800" b="0" dirty="0">
                <a:latin typeface="Cambria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Freeform 72"/>
            <p:cNvSpPr>
              <a:spLocks noChangeAspect="1"/>
            </p:cNvSpPr>
            <p:nvPr/>
          </p:nvSpPr>
          <p:spPr bwMode="auto">
            <a:xfrm rot="5400000">
              <a:off x="7621986" y="2728018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4" name="Freeform 73"/>
            <p:cNvSpPr>
              <a:spLocks noChangeAspect="1"/>
            </p:cNvSpPr>
            <p:nvPr/>
          </p:nvSpPr>
          <p:spPr bwMode="auto">
            <a:xfrm rot="5340000">
              <a:off x="7623606" y="3682487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5" name="Text Box 28"/>
            <p:cNvSpPr txBox="1">
              <a:spLocks noChangeArrowheads="1"/>
            </p:cNvSpPr>
            <p:nvPr/>
          </p:nvSpPr>
          <p:spPr bwMode="auto">
            <a:xfrm>
              <a:off x="7908182" y="2677958"/>
              <a:ext cx="513314" cy="52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i="1" dirty="0" smtClean="0">
                  <a:solidFill>
                    <a:srgbClr val="C00000"/>
                  </a:solidFill>
                  <a:latin typeface="Cambria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1800" b="0" baseline="-25000" dirty="0" smtClean="0">
                  <a:solidFill>
                    <a:srgbClr val="C00000"/>
                  </a:solidFill>
                  <a:latin typeface="Cambria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1800" b="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6773242" y="1870652"/>
              <a:ext cx="390584" cy="43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i="1" dirty="0" smtClean="0">
                  <a:solidFill>
                    <a:srgbClr val="9933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endParaRPr lang="en-US" sz="1800" b="0" i="1" baseline="-25000" dirty="0">
                <a:solidFill>
                  <a:srgbClr val="9933FF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688589" y="2191517"/>
              <a:ext cx="539037" cy="0"/>
            </a:xfrm>
            <a:prstGeom prst="straightConnector1">
              <a:avLst/>
            </a:prstGeom>
            <a:ln w="19050">
              <a:solidFill>
                <a:srgbClr val="99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 Box 28"/>
            <p:cNvSpPr txBox="1">
              <a:spLocks noChangeArrowheads="1"/>
            </p:cNvSpPr>
            <p:nvPr/>
          </p:nvSpPr>
          <p:spPr bwMode="auto">
            <a:xfrm>
              <a:off x="7908182" y="3648770"/>
              <a:ext cx="513314" cy="52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i="1" dirty="0" smtClean="0">
                  <a:solidFill>
                    <a:srgbClr val="C00000"/>
                  </a:solidFill>
                  <a:latin typeface="Cambria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1800" b="0" baseline="-25000" dirty="0" smtClean="0">
                  <a:solidFill>
                    <a:srgbClr val="C00000"/>
                  </a:solidFill>
                  <a:latin typeface="Cambria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en-US" sz="1800" b="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" y="1389372"/>
            <a:ext cx="1047750" cy="1047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76" y="5013526"/>
            <a:ext cx="1702635" cy="1463530"/>
          </a:xfrm>
          <a:prstGeom prst="rect">
            <a:avLst/>
          </a:prstGeom>
        </p:spPr>
      </p:pic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7774665" y="1099732"/>
            <a:ext cx="4135437" cy="29178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51134" y="1625883"/>
                <a:ext cx="9804207" cy="3857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All voltages and currents are in </a:t>
                </a:r>
                <a:r>
                  <a:rPr lang="en-SG" sz="2400" dirty="0" err="1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rms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values.</a:t>
                </a:r>
                <a:endParaRPr lang="en-SG" sz="2400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The </a:t>
                </a:r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total resistance </a:t>
                </a:r>
                <a:r>
                  <a:rPr lang="en-GB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R</a:t>
                </a:r>
                <a:r>
                  <a:rPr lang="en-GB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T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=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1 k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Ω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itchFamily="18" charset="0"/>
                  </a:rPr>
                  <a:t>+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560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=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1.56 k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endParaRPr lang="en-US" sz="24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Apply Ohm’s law to find current,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1076325" lvl="1" indent="-185738" defTabSz="53816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1.56</m:t>
                          </m:r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=147.4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400" u="sng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Voltage drop across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×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147.4 mA × 1 k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9933FF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147.4 V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Voltage drop across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×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147.4 mA × 0.56 k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9933FF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82.5 V</a:t>
                </a:r>
                <a:endParaRPr lang="en-US" sz="2400" dirty="0">
                  <a:solidFill>
                    <a:srgbClr val="9933FF"/>
                  </a:solidFill>
                  <a:latin typeface="Cambria" panose="02040503050406030204" pitchFamily="18" charset="0"/>
                </a:endParaRPr>
              </a:p>
              <a:p>
                <a:pPr marL="450850" lvl="2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You can also apply VDR to find the voltage drops.</a:t>
                </a:r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34" y="1625883"/>
                <a:ext cx="9804207" cy="3857723"/>
              </a:xfrm>
              <a:prstGeom prst="rect">
                <a:avLst/>
              </a:prstGeom>
              <a:blipFill>
                <a:blip r:embed="rId5"/>
                <a:stretch>
                  <a:fillRect t="-1264" b="-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8817"/>
            <a:ext cx="10345570" cy="1636345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Superimposed dc and ac voltages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In many circuit practices, you will find both ac and dc voltages combined.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41832" y="3907096"/>
            <a:ext cx="37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400" b="0" i="1" dirty="0">
                <a:latin typeface="Cambria" panose="02040503050406030204" pitchFamily="18" charset="0"/>
              </a:rPr>
              <a:t>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96234" y="3349680"/>
            <a:ext cx="59902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GB" sz="2400" b="0" i="1" dirty="0" smtClean="0">
                <a:latin typeface="Cambria" panose="02040503050406030204" pitchFamily="18" charset="0"/>
              </a:rPr>
              <a:t>V</a:t>
            </a:r>
            <a:r>
              <a:rPr lang="en-GB" sz="2400" b="0" baseline="-25000" dirty="0" smtClean="0">
                <a:latin typeface="Cambria" panose="02040503050406030204" pitchFamily="18" charset="0"/>
              </a:rPr>
              <a:t>ac</a:t>
            </a:r>
            <a:endParaRPr lang="en-GB" sz="2400" b="0" dirty="0">
              <a:latin typeface="Cambria" panose="02040503050406030204" pitchFamily="18" charset="0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2514971" y="3200310"/>
            <a:ext cx="836613" cy="7985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843458" y="4448085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r>
              <a:rPr lang="en-US" sz="2400" b="0" i="1" dirty="0" err="1" smtClean="0">
                <a:latin typeface="Cambria" panose="02040503050406030204" pitchFamily="18" charset="0"/>
              </a:rPr>
              <a:t>V</a:t>
            </a:r>
            <a:r>
              <a:rPr lang="en-US" sz="2400" b="0" baseline="-25000" dirty="0" err="1" smtClean="0">
                <a:latin typeface="Cambria" panose="02040503050406030204" pitchFamily="18" charset="0"/>
              </a:rPr>
              <a:t>dc</a:t>
            </a:r>
            <a:endParaRPr lang="en-US" sz="2400" b="0" baseline="-25000" dirty="0">
              <a:latin typeface="Cambria" panose="020405030504060302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437183" y="4065497"/>
            <a:ext cx="3841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0" dirty="0">
                <a:latin typeface="Cambria" panose="02040503050406030204" pitchFamily="18" charset="0"/>
              </a:rPr>
              <a:t>+</a:t>
            </a:r>
          </a:p>
          <a:p>
            <a:endParaRPr lang="en-US" sz="2000" b="0" dirty="0">
              <a:latin typeface="Cambria" panose="02040503050406030204" pitchFamily="18" charset="0"/>
            </a:endParaRPr>
          </a:p>
          <a:p>
            <a:r>
              <a:rPr lang="en-US" b="0" dirty="0">
                <a:latin typeface="Cambria" panose="02040503050406030204" pitchFamily="18" charset="0"/>
              </a:rPr>
              <a:t>−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2934071" y="3998822"/>
            <a:ext cx="0" cy="565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2934071" y="2700247"/>
            <a:ext cx="2695575" cy="1215321"/>
          </a:xfrm>
          <a:custGeom>
            <a:avLst/>
            <a:gdLst>
              <a:gd name="T0" fmla="*/ 0 w 1584"/>
              <a:gd name="T1" fmla="*/ 350 h 612"/>
              <a:gd name="T2" fmla="*/ 0 w 1584"/>
              <a:gd name="T3" fmla="*/ 0 h 612"/>
              <a:gd name="T4" fmla="*/ 1893 w 1584"/>
              <a:gd name="T5" fmla="*/ 0 h 612"/>
              <a:gd name="T6" fmla="*/ 1893 w 1584"/>
              <a:gd name="T7" fmla="*/ 687 h 612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612"/>
              <a:gd name="T14" fmla="*/ 1584 w 1584"/>
              <a:gd name="T15" fmla="*/ 612 h 612"/>
              <a:gd name="connsiteX0" fmla="*/ 0 w 10000"/>
              <a:gd name="connsiteY0" fmla="*/ 5098 h 12056"/>
              <a:gd name="connsiteX1" fmla="*/ 0 w 10000"/>
              <a:gd name="connsiteY1" fmla="*/ 0 h 12056"/>
              <a:gd name="connsiteX2" fmla="*/ 10000 w 10000"/>
              <a:gd name="connsiteY2" fmla="*/ 0 h 12056"/>
              <a:gd name="connsiteX3" fmla="*/ 10000 w 10000"/>
              <a:gd name="connsiteY3" fmla="*/ 12056 h 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2056">
                <a:moveTo>
                  <a:pt x="0" y="5098"/>
                </a:moveTo>
                <a:lnTo>
                  <a:pt x="0" y="0"/>
                </a:lnTo>
                <a:lnTo>
                  <a:pt x="10000" y="0"/>
                </a:lnTo>
                <a:lnTo>
                  <a:pt x="10000" y="1205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2933276" y="4320948"/>
            <a:ext cx="2694411" cy="1344750"/>
          </a:xfrm>
          <a:custGeom>
            <a:avLst/>
            <a:gdLst>
              <a:gd name="T0" fmla="*/ 0 w 1584"/>
              <a:gd name="T1" fmla="*/ 348 h 708"/>
              <a:gd name="T2" fmla="*/ 0 w 1584"/>
              <a:gd name="T3" fmla="*/ 894 h 708"/>
              <a:gd name="T4" fmla="*/ 1941 w 1584"/>
              <a:gd name="T5" fmla="*/ 894 h 708"/>
              <a:gd name="T6" fmla="*/ 1941 w 1584"/>
              <a:gd name="T7" fmla="*/ 0 h 708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708"/>
              <a:gd name="T14" fmla="*/ 1584 w 1584"/>
              <a:gd name="T15" fmla="*/ 708 h 708"/>
              <a:gd name="connsiteX0" fmla="*/ 0 w 10000"/>
              <a:gd name="connsiteY0" fmla="*/ 6580 h 12682"/>
              <a:gd name="connsiteX1" fmla="*/ 0 w 10000"/>
              <a:gd name="connsiteY1" fmla="*/ 12682 h 12682"/>
              <a:gd name="connsiteX2" fmla="*/ 10000 w 10000"/>
              <a:gd name="connsiteY2" fmla="*/ 12682 h 12682"/>
              <a:gd name="connsiteX3" fmla="*/ 10000 w 10000"/>
              <a:gd name="connsiteY3" fmla="*/ 0 h 12682"/>
              <a:gd name="connsiteX0" fmla="*/ 0 w 10000"/>
              <a:gd name="connsiteY0" fmla="*/ 4973 h 11075"/>
              <a:gd name="connsiteX1" fmla="*/ 0 w 10000"/>
              <a:gd name="connsiteY1" fmla="*/ 11075 h 11075"/>
              <a:gd name="connsiteX2" fmla="*/ 10000 w 10000"/>
              <a:gd name="connsiteY2" fmla="*/ 11075 h 11075"/>
              <a:gd name="connsiteX3" fmla="*/ 10000 w 10000"/>
              <a:gd name="connsiteY3" fmla="*/ 0 h 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075">
                <a:moveTo>
                  <a:pt x="0" y="4973"/>
                </a:moveTo>
                <a:lnTo>
                  <a:pt x="0" y="11075"/>
                </a:lnTo>
                <a:lnTo>
                  <a:pt x="10000" y="11075"/>
                </a:lnTo>
                <a:lnTo>
                  <a:pt x="1000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24" name="Freeform 23"/>
          <p:cNvSpPr>
            <a:spLocks noChangeAspect="1"/>
          </p:cNvSpPr>
          <p:nvPr/>
        </p:nvSpPr>
        <p:spPr bwMode="auto">
          <a:xfrm rot="5400000">
            <a:off x="5411349" y="3981360"/>
            <a:ext cx="407670" cy="288925"/>
          </a:xfrm>
          <a:custGeom>
            <a:avLst/>
            <a:gdLst>
              <a:gd name="T0" fmla="*/ 0 w 1488"/>
              <a:gd name="T1" fmla="*/ 192 h 384"/>
              <a:gd name="T2" fmla="*/ 144 w 1488"/>
              <a:gd name="T3" fmla="*/ 0 h 384"/>
              <a:gd name="T4" fmla="*/ 384 w 1488"/>
              <a:gd name="T5" fmla="*/ 384 h 384"/>
              <a:gd name="T6" fmla="*/ 672 w 1488"/>
              <a:gd name="T7" fmla="*/ 0 h 384"/>
              <a:gd name="T8" fmla="*/ 912 w 1488"/>
              <a:gd name="T9" fmla="*/ 384 h 384"/>
              <a:gd name="T10" fmla="*/ 1152 w 1488"/>
              <a:gd name="T11" fmla="*/ 0 h 384"/>
              <a:gd name="T12" fmla="*/ 1392 w 1488"/>
              <a:gd name="T13" fmla="*/ 384 h 384"/>
              <a:gd name="T14" fmla="*/ 1488 w 1488"/>
              <a:gd name="T1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8" h="384">
                <a:moveTo>
                  <a:pt x="0" y="192"/>
                </a:moveTo>
                <a:lnTo>
                  <a:pt x="144" y="0"/>
                </a:lnTo>
                <a:lnTo>
                  <a:pt x="384" y="384"/>
                </a:lnTo>
                <a:lnTo>
                  <a:pt x="672" y="0"/>
                </a:lnTo>
                <a:lnTo>
                  <a:pt x="912" y="384"/>
                </a:lnTo>
                <a:lnTo>
                  <a:pt x="1152" y="0"/>
                </a:lnTo>
                <a:lnTo>
                  <a:pt x="1392" y="384"/>
                </a:lnTo>
                <a:lnTo>
                  <a:pt x="1488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1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SG" sz="1200" dirty="0">
              <a:effectLst/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871196" y="3894989"/>
            <a:ext cx="1981200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400" b="0" i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ac</a:t>
            </a:r>
            <a:r>
              <a:rPr lang="en-US" sz="2400" b="0" baseline="-250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rgbClr val="C00000"/>
                </a:solidFill>
                <a:latin typeface="Cambria" panose="02040503050406030204" pitchFamily="18" charset="0"/>
              </a:rPr>
              <a:t>+ </a:t>
            </a:r>
            <a:r>
              <a:rPr lang="en-US" sz="2400" b="0" i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dc</a:t>
            </a:r>
            <a:endParaRPr lang="en-US" sz="2400" b="0" baseline="-25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rot="2206005" flipV="1">
            <a:off x="7397459" y="3183347"/>
            <a:ext cx="172024" cy="10577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367314" y="2793069"/>
            <a:ext cx="2603500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>
                <a:solidFill>
                  <a:srgbClr val="0070C0"/>
                </a:solidFill>
                <a:latin typeface="Cambria" panose="02040503050406030204" pitchFamily="18" charset="0"/>
              </a:rPr>
              <a:t>max</a:t>
            </a:r>
            <a:r>
              <a:rPr lang="en-US" sz="2400" b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b="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>
                <a:solidFill>
                  <a:srgbClr val="000000"/>
                </a:solidFill>
                <a:latin typeface="Cambria" panose="02040503050406030204" pitchFamily="18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latin typeface="Cambria" panose="02040503050406030204" pitchFamily="18" charset="0"/>
              </a:rPr>
              <a:t> + </a:t>
            </a:r>
            <a:r>
              <a:rPr lang="en-US" sz="2400" b="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dc</a:t>
            </a:r>
            <a:endParaRPr lang="en-US" sz="2400" b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367314" y="4969761"/>
            <a:ext cx="2689225" cy="4619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>
                <a:solidFill>
                  <a:srgbClr val="0070C0"/>
                </a:solidFill>
                <a:latin typeface="Cambria" panose="02040503050406030204" pitchFamily="18" charset="0"/>
              </a:rPr>
              <a:t>min</a:t>
            </a:r>
            <a:r>
              <a:rPr lang="en-US" sz="2400" b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−</a:t>
            </a:r>
            <a:r>
              <a:rPr lang="en-US" sz="2400" b="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p</a:t>
            </a:r>
            <a:r>
              <a:rPr lang="en-US" sz="2400" b="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Cambria" panose="02040503050406030204" pitchFamily="18" charset="0"/>
              </a:rPr>
              <a:t>+ </a:t>
            </a:r>
            <a:r>
              <a:rPr lang="en-US" sz="2400" b="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V</a:t>
            </a:r>
            <a:r>
              <a:rPr lang="en-US" sz="2400" b="0" baseline="-250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dc</a:t>
            </a:r>
            <a:endParaRPr lang="en-US" sz="2400" b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0804" y="3406061"/>
            <a:ext cx="484946" cy="387011"/>
            <a:chOff x="3040521" y="3952815"/>
            <a:chExt cx="484946" cy="387011"/>
          </a:xfrm>
        </p:grpSpPr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3040521" y="3952815"/>
              <a:ext cx="242473" cy="193341"/>
            </a:xfrm>
            <a:custGeom>
              <a:avLst/>
              <a:gdLst>
                <a:gd name="T0" fmla="*/ 0 w 450"/>
                <a:gd name="T1" fmla="*/ 2 h 765"/>
                <a:gd name="T2" fmla="*/ 9 w 450"/>
                <a:gd name="T3" fmla="*/ 0 h 765"/>
                <a:gd name="T4" fmla="*/ 17 w 450"/>
                <a:gd name="T5" fmla="*/ 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 flipV="1">
              <a:off x="3282994" y="4146485"/>
              <a:ext cx="242473" cy="193341"/>
            </a:xfrm>
            <a:custGeom>
              <a:avLst/>
              <a:gdLst>
                <a:gd name="T0" fmla="*/ 0 w 450"/>
                <a:gd name="T1" fmla="*/ 2 h 765"/>
                <a:gd name="T2" fmla="*/ 9 w 450"/>
                <a:gd name="T3" fmla="*/ 0 h 765"/>
                <a:gd name="T4" fmla="*/ 17 w 450"/>
                <a:gd name="T5" fmla="*/ 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</p:grpSp>
      <p:sp>
        <p:nvSpPr>
          <p:cNvPr id="33" name="Line 24"/>
          <p:cNvSpPr>
            <a:spLocks noChangeShapeType="1"/>
          </p:cNvSpPr>
          <p:nvPr/>
        </p:nvSpPr>
        <p:spPr bwMode="auto">
          <a:xfrm rot="19393995">
            <a:off x="7421047" y="4098798"/>
            <a:ext cx="124848" cy="11209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05470" y="4573905"/>
            <a:ext cx="455614" cy="336143"/>
            <a:chOff x="2686420" y="4573905"/>
            <a:chExt cx="455614" cy="3361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802308" y="4685953"/>
              <a:ext cx="223838" cy="0"/>
            </a:xfrm>
            <a:prstGeom prst="line">
              <a:avLst/>
            </a:prstGeom>
            <a:ln w="571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02308" y="4910048"/>
              <a:ext cx="223838" cy="0"/>
            </a:xfrm>
            <a:prstGeom prst="line">
              <a:avLst/>
            </a:prstGeom>
            <a:ln w="571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86420" y="4573905"/>
              <a:ext cx="455614" cy="0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86420" y="4798001"/>
              <a:ext cx="455614" cy="0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4057"/>
            <a:ext cx="10631026" cy="1787481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Superimposed dc and ac Voltages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Case 1: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If </a:t>
            </a:r>
            <a:r>
              <a:rPr lang="en-GB" i="1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baseline="-25000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dc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&gt; </a:t>
            </a:r>
            <a:r>
              <a:rPr lang="en-GB" i="1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baseline="-25000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The combined voltage waveform shows that 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8098212" y="4004947"/>
            <a:ext cx="2882900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7561637" y="3758884"/>
            <a:ext cx="50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i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dc</a:t>
            </a:r>
            <a:endParaRPr lang="en-GB" sz="2000" b="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8072812" y="4920934"/>
            <a:ext cx="1377950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5925" y="2907984"/>
            <a:ext cx="171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GB" sz="2000" b="0" i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max</a:t>
            </a:r>
            <a:r>
              <a:rPr lang="en-GB" sz="2000" b="0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0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sz="2000" b="0" dirty="0" smtClean="0">
                <a:latin typeface="Cambria" panose="02040503050406030204" pitchFamily="18" charset="0"/>
              </a:rPr>
              <a:t> </a:t>
            </a:r>
            <a:r>
              <a:rPr lang="en-GB" sz="2000" b="0" i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dc</a:t>
            </a:r>
            <a:r>
              <a:rPr lang="en-GB" sz="2000" b="0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000" b="0" dirty="0">
                <a:latin typeface="Cambria" panose="02040503050406030204" pitchFamily="18" charset="0"/>
              </a:rPr>
              <a:t>+ </a:t>
            </a:r>
            <a:r>
              <a:rPr lang="en-GB" sz="2000" b="0" i="1" dirty="0" err="1"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latin typeface="Cambria" panose="02040503050406030204" pitchFamily="18" charset="0"/>
              </a:rPr>
              <a:t>p</a:t>
            </a:r>
            <a:endParaRPr lang="en-GB" sz="2000" b="0" dirty="0">
              <a:latin typeface="Cambria" panose="02040503050406030204" pitchFamily="18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8063287" y="3079434"/>
            <a:ext cx="522287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6312275" y="4685984"/>
            <a:ext cx="171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GB" sz="2000" b="0" i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min</a:t>
            </a:r>
            <a:r>
              <a:rPr lang="en-GB" sz="2000" b="0" baseline="-250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0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sz="2000" b="0" dirty="0" smtClean="0">
                <a:latin typeface="Cambria" panose="02040503050406030204" pitchFamily="18" charset="0"/>
              </a:rPr>
              <a:t> </a:t>
            </a:r>
            <a:r>
              <a:rPr lang="en-GB" sz="2000" b="0" i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dc</a:t>
            </a:r>
            <a:r>
              <a:rPr lang="en-GB" sz="2000" b="0" dirty="0" smtClean="0">
                <a:latin typeface="Cambria" panose="02040503050406030204" pitchFamily="18" charset="0"/>
              </a:rPr>
              <a:t> − </a:t>
            </a:r>
            <a:r>
              <a:rPr lang="en-GB" sz="2000" b="0" i="1" u="sng" dirty="0" err="1" smtClean="0">
                <a:latin typeface="Cambria" panose="02040503050406030204" pitchFamily="18" charset="0"/>
              </a:rPr>
              <a:t>V</a:t>
            </a:r>
            <a:r>
              <a:rPr lang="en-GB" sz="2000" b="0" baseline="-25000" dirty="0" err="1" smtClean="0">
                <a:latin typeface="Cambria" panose="02040503050406030204" pitchFamily="18" charset="0"/>
              </a:rPr>
              <a:t>p</a:t>
            </a:r>
            <a:endParaRPr lang="en-GB" sz="2000" b="0" dirty="0">
              <a:latin typeface="Cambria" panose="02040503050406030204" pitchFamily="18" charset="0"/>
            </a:endParaRPr>
          </a:p>
        </p:txBody>
      </p:sp>
      <p:sp>
        <p:nvSpPr>
          <p:cNvPr id="50" name="Freeform 16"/>
          <p:cNvSpPr>
            <a:spLocks/>
          </p:cNvSpPr>
          <p:nvPr/>
        </p:nvSpPr>
        <p:spPr bwMode="auto">
          <a:xfrm>
            <a:off x="8104562" y="3088959"/>
            <a:ext cx="882625" cy="926329"/>
          </a:xfrm>
          <a:custGeom>
            <a:avLst/>
            <a:gdLst>
              <a:gd name="T0" fmla="*/ 0 w 450"/>
              <a:gd name="T1" fmla="*/ 612 h 765"/>
              <a:gd name="T2" fmla="*/ 2965 w 450"/>
              <a:gd name="T3" fmla="*/ 0 h 765"/>
              <a:gd name="T4" fmla="*/ 5556 w 450"/>
              <a:gd name="T5" fmla="*/ 612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51" name="Freeform 17"/>
          <p:cNvSpPr>
            <a:spLocks/>
          </p:cNvSpPr>
          <p:nvPr/>
        </p:nvSpPr>
        <p:spPr bwMode="auto">
          <a:xfrm flipV="1">
            <a:off x="8975306" y="3977451"/>
            <a:ext cx="870744" cy="925200"/>
          </a:xfrm>
          <a:custGeom>
            <a:avLst/>
            <a:gdLst>
              <a:gd name="T0" fmla="*/ 0 w 450"/>
              <a:gd name="T1" fmla="*/ 738 h 765"/>
              <a:gd name="T2" fmla="*/ 2843 w 450"/>
              <a:gd name="T3" fmla="*/ 0 h 765"/>
              <a:gd name="T4" fmla="*/ 5333 w 450"/>
              <a:gd name="T5" fmla="*/ 738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 flipV="1">
            <a:off x="8571559" y="3111184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8571559" y="3717609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8349037" y="3338197"/>
            <a:ext cx="5592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i="1" dirty="0" err="1"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latin typeface="Cambria" panose="02040503050406030204" pitchFamily="18" charset="0"/>
              </a:rPr>
              <a:t>p</a:t>
            </a:r>
            <a:endParaRPr lang="en-GB" sz="2000" b="0" dirty="0">
              <a:latin typeface="Cambria" panose="02040503050406030204" pitchFamily="18" charset="0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9442638" y="4011297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9442638" y="4617722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9220116" y="4238309"/>
            <a:ext cx="5592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i="1" dirty="0" err="1"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latin typeface="Cambria" panose="02040503050406030204" pitchFamily="18" charset="0"/>
              </a:rPr>
              <a:t>p</a:t>
            </a:r>
            <a:endParaRPr lang="en-GB" sz="2000" b="0" dirty="0">
              <a:latin typeface="Cambria" panose="02040503050406030204" pitchFamily="18" charset="0"/>
            </a:endParaRPr>
          </a:p>
        </p:txBody>
      </p:sp>
      <p:sp>
        <p:nvSpPr>
          <p:cNvPr id="53" name="Freeform 16"/>
          <p:cNvSpPr>
            <a:spLocks/>
          </p:cNvSpPr>
          <p:nvPr/>
        </p:nvSpPr>
        <p:spPr bwMode="auto">
          <a:xfrm>
            <a:off x="9833378" y="3088949"/>
            <a:ext cx="882625" cy="926329"/>
          </a:xfrm>
          <a:custGeom>
            <a:avLst/>
            <a:gdLst>
              <a:gd name="T0" fmla="*/ 0 w 450"/>
              <a:gd name="T1" fmla="*/ 612 h 765"/>
              <a:gd name="T2" fmla="*/ 2965 w 450"/>
              <a:gd name="T3" fmla="*/ 0 h 765"/>
              <a:gd name="T4" fmla="*/ 5556 w 450"/>
              <a:gd name="T5" fmla="*/ 612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7631487" y="5505975"/>
            <a:ext cx="394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 flipV="1">
            <a:off x="8073390" y="2642574"/>
            <a:ext cx="0" cy="32276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35" name="Oval 6"/>
          <p:cNvSpPr>
            <a:spLocks noChangeAspect="1" noChangeArrowheads="1"/>
          </p:cNvSpPr>
          <p:nvPr/>
        </p:nvSpPr>
        <p:spPr bwMode="auto">
          <a:xfrm>
            <a:off x="8002449" y="5433775"/>
            <a:ext cx="143360" cy="14440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1274146" y="5556079"/>
            <a:ext cx="38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i="1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4505" y="2301538"/>
            <a:ext cx="5443265" cy="194925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Sine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wave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does not reverse its polarity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and is </a:t>
            </a:r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non-alternating.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 dc offset sine wave</a:t>
            </a:r>
          </a:p>
          <a:p>
            <a:pPr lvl="2"/>
            <a:r>
              <a:rPr lang="en-GB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Offset = </a:t>
            </a:r>
            <a:r>
              <a:rPr lang="en-GB" i="1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baseline="-25000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dc</a:t>
            </a:r>
            <a:endParaRPr lang="en-US" baseline="-25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94884"/>
            <a:ext cx="11118427" cy="954107"/>
          </a:xfr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2: Determine the maximum and minimum voltage drops across resistor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SG" sz="2800" dirty="0">
                <a:solidFill>
                  <a:srgbClr val="0070C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SG" sz="51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8" y="1547794"/>
            <a:ext cx="1047750" cy="1047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48" y="4744828"/>
            <a:ext cx="1702635" cy="1463530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>
          <a:xfrm>
            <a:off x="1321032" y="1652906"/>
            <a:ext cx="6410037" cy="101566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max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dc</a:t>
            </a:r>
            <a:r>
              <a:rPr lang="en-US" sz="2400" baseline="-30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</a:t>
            </a:r>
            <a:r>
              <a:rPr lang="en-US" sz="2400" baseline="-30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12  + 10 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9933FF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22 V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min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dc</a:t>
            </a:r>
            <a:r>
              <a:rPr lang="en-US" sz="2400" baseline="-300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12  − 10 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9933FF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 V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458487" y="3082942"/>
            <a:ext cx="4279994" cy="3323854"/>
            <a:chOff x="3100216" y="1762412"/>
            <a:chExt cx="4279994" cy="3323854"/>
          </a:xfrm>
        </p:grpSpPr>
        <p:grpSp>
          <p:nvGrpSpPr>
            <p:cNvPr id="99" name="Group 7"/>
            <p:cNvGrpSpPr>
              <a:grpSpLocks/>
            </p:cNvGrpSpPr>
            <p:nvPr/>
          </p:nvGrpSpPr>
          <p:grpSpPr bwMode="auto">
            <a:xfrm>
              <a:off x="3100216" y="1999250"/>
              <a:ext cx="3584575" cy="2276478"/>
              <a:chOff x="2924" y="202"/>
              <a:chExt cx="2258" cy="1434"/>
            </a:xfrm>
          </p:grpSpPr>
          <p:sp>
            <p:nvSpPr>
              <p:cNvPr id="105" name="Line 8"/>
              <p:cNvSpPr>
                <a:spLocks noChangeShapeType="1"/>
              </p:cNvSpPr>
              <p:nvPr/>
            </p:nvSpPr>
            <p:spPr bwMode="auto">
              <a:xfrm>
                <a:off x="3366" y="911"/>
                <a:ext cx="1816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latin typeface="Cambria" panose="02040503050406030204" pitchFamily="18" charset="0"/>
                </a:endParaRPr>
              </a:p>
            </p:txBody>
          </p:sp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2924" y="786"/>
                <a:ext cx="4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GB" sz="2000" b="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12 V</a:t>
                </a:r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>
                <a:off x="3374" y="1520"/>
                <a:ext cx="850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latin typeface="Cambria" panose="02040503050406030204" pitchFamily="18" charset="0"/>
                </a:endParaRPr>
              </a:p>
            </p:txBody>
          </p:sp>
          <p:sp>
            <p:nvSpPr>
              <p:cNvPr id="108" name="Text Box 11"/>
              <p:cNvSpPr txBox="1">
                <a:spLocks noChangeArrowheads="1"/>
              </p:cNvSpPr>
              <p:nvPr/>
            </p:nvSpPr>
            <p:spPr bwMode="auto">
              <a:xfrm>
                <a:off x="2930" y="202"/>
                <a:ext cx="4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r" eaLnBrk="1" hangingPunct="1"/>
                <a:r>
                  <a:rPr lang="en-GB" sz="2000" b="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22 V</a:t>
                </a:r>
                <a:endParaRPr lang="en-GB" sz="2000" b="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9" name="Line 12"/>
              <p:cNvSpPr>
                <a:spLocks noChangeShapeType="1"/>
              </p:cNvSpPr>
              <p:nvPr/>
            </p:nvSpPr>
            <p:spPr bwMode="auto">
              <a:xfrm>
                <a:off x="3366" y="328"/>
                <a:ext cx="313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>
                  <a:latin typeface="Cambria" panose="02040503050406030204" pitchFamily="18" charset="0"/>
                </a:endParaRPr>
              </a:p>
            </p:txBody>
          </p:sp>
          <p:sp>
            <p:nvSpPr>
              <p:cNvPr id="110" name="Text Box 13"/>
              <p:cNvSpPr txBox="1">
                <a:spLocks noChangeArrowheads="1"/>
              </p:cNvSpPr>
              <p:nvPr/>
            </p:nvSpPr>
            <p:spPr bwMode="auto">
              <a:xfrm>
                <a:off x="3010" y="1384"/>
                <a:ext cx="3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r" eaLnBrk="1" hangingPunct="1"/>
                <a:r>
                  <a:rPr lang="en-GB" sz="2000" b="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2 V</a:t>
                </a:r>
                <a:endParaRPr lang="en-GB" sz="2000" b="0" dirty="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11" name="Group 15"/>
              <p:cNvGrpSpPr>
                <a:grpSpLocks/>
              </p:cNvGrpSpPr>
              <p:nvPr/>
            </p:nvGrpSpPr>
            <p:grpSpPr bwMode="auto">
              <a:xfrm>
                <a:off x="3376" y="334"/>
                <a:ext cx="1097" cy="1181"/>
                <a:chOff x="1893" y="640"/>
                <a:chExt cx="2052" cy="1437"/>
              </a:xfrm>
            </p:grpSpPr>
            <p:sp>
              <p:nvSpPr>
                <p:cNvPr id="116" name="Freeform 16"/>
                <p:cNvSpPr>
                  <a:spLocks/>
                </p:cNvSpPr>
                <p:nvPr/>
              </p:nvSpPr>
              <p:spPr bwMode="auto">
                <a:xfrm>
                  <a:off x="1893" y="640"/>
                  <a:ext cx="1040" cy="710"/>
                </a:xfrm>
                <a:custGeom>
                  <a:avLst/>
                  <a:gdLst>
                    <a:gd name="T0" fmla="*/ 0 w 450"/>
                    <a:gd name="T1" fmla="*/ 612 h 765"/>
                    <a:gd name="T2" fmla="*/ 2965 w 450"/>
                    <a:gd name="T3" fmla="*/ 0 h 765"/>
                    <a:gd name="T4" fmla="*/ 5556 w 450"/>
                    <a:gd name="T5" fmla="*/ 612 h 765"/>
                    <a:gd name="T6" fmla="*/ 0 60000 65536"/>
                    <a:gd name="T7" fmla="*/ 0 60000 65536"/>
                    <a:gd name="T8" fmla="*/ 0 60000 65536"/>
                    <a:gd name="T9" fmla="*/ 0 w 450"/>
                    <a:gd name="T10" fmla="*/ 0 h 765"/>
                    <a:gd name="T11" fmla="*/ 450 w 450"/>
                    <a:gd name="T12" fmla="*/ 765 h 7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7" name="Freeform 17"/>
                <p:cNvSpPr>
                  <a:spLocks/>
                </p:cNvSpPr>
                <p:nvPr/>
              </p:nvSpPr>
              <p:spPr bwMode="auto">
                <a:xfrm flipV="1">
                  <a:off x="2919" y="1321"/>
                  <a:ext cx="1026" cy="756"/>
                </a:xfrm>
                <a:custGeom>
                  <a:avLst/>
                  <a:gdLst>
                    <a:gd name="T0" fmla="*/ 0 w 450"/>
                    <a:gd name="T1" fmla="*/ 738 h 765"/>
                    <a:gd name="T2" fmla="*/ 2843 w 450"/>
                    <a:gd name="T3" fmla="*/ 0 h 765"/>
                    <a:gd name="T4" fmla="*/ 5333 w 450"/>
                    <a:gd name="T5" fmla="*/ 738 h 765"/>
                    <a:gd name="T6" fmla="*/ 0 60000 65536"/>
                    <a:gd name="T7" fmla="*/ 0 60000 65536"/>
                    <a:gd name="T8" fmla="*/ 0 60000 65536"/>
                    <a:gd name="T9" fmla="*/ 0 w 450"/>
                    <a:gd name="T10" fmla="*/ 0 h 765"/>
                    <a:gd name="T11" fmla="*/ 450 w 450"/>
                    <a:gd name="T12" fmla="*/ 765 h 7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12" name="Group 20"/>
              <p:cNvGrpSpPr>
                <a:grpSpLocks/>
              </p:cNvGrpSpPr>
              <p:nvPr/>
            </p:nvGrpSpPr>
            <p:grpSpPr bwMode="auto">
              <a:xfrm>
                <a:off x="3473" y="346"/>
                <a:ext cx="431" cy="557"/>
                <a:chOff x="3239" y="346"/>
                <a:chExt cx="345" cy="557"/>
              </a:xfrm>
            </p:grpSpPr>
            <p:sp>
              <p:nvSpPr>
                <p:cNvPr id="11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396" y="346"/>
                  <a:ext cx="0" cy="1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4" name="Line 22"/>
                <p:cNvSpPr>
                  <a:spLocks noChangeShapeType="1"/>
                </p:cNvSpPr>
                <p:nvPr/>
              </p:nvSpPr>
              <p:spPr bwMode="auto">
                <a:xfrm>
                  <a:off x="3396" y="735"/>
                  <a:ext cx="0" cy="1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39" y="501"/>
                  <a:ext cx="34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GB" sz="1800" b="0" dirty="0">
                      <a:latin typeface="Cambria" panose="02040503050406030204" pitchFamily="18" charset="0"/>
                    </a:rPr>
                    <a:t>10</a:t>
                  </a:r>
                  <a:r>
                    <a:rPr lang="en-GB" sz="1800" b="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 </a:t>
                  </a:r>
                  <a:r>
                    <a:rPr lang="en-GB" sz="1800" b="0" dirty="0">
                      <a:latin typeface="Cambria" panose="02040503050406030204" pitchFamily="18" charset="0"/>
                    </a:rPr>
                    <a:t>V</a:t>
                  </a:r>
                </a:p>
              </p:txBody>
            </p:sp>
          </p:grpSp>
        </p:grpSp>
        <p:sp>
          <p:nvSpPr>
            <p:cNvPr id="100" name="Freeform 16"/>
            <p:cNvSpPr>
              <a:spLocks/>
            </p:cNvSpPr>
            <p:nvPr/>
          </p:nvSpPr>
          <p:spPr bwMode="auto">
            <a:xfrm>
              <a:off x="5546581" y="2208787"/>
              <a:ext cx="882625" cy="926329"/>
            </a:xfrm>
            <a:custGeom>
              <a:avLst/>
              <a:gdLst>
                <a:gd name="T0" fmla="*/ 0 w 450"/>
                <a:gd name="T1" fmla="*/ 612 h 765"/>
                <a:gd name="T2" fmla="*/ 2965 w 450"/>
                <a:gd name="T3" fmla="*/ 0 h 765"/>
                <a:gd name="T4" fmla="*/ 5556 w 450"/>
                <a:gd name="T5" fmla="*/ 61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1" name="Line 4"/>
            <p:cNvSpPr>
              <a:spLocks noChangeShapeType="1"/>
            </p:cNvSpPr>
            <p:nvPr/>
          </p:nvSpPr>
          <p:spPr bwMode="auto">
            <a:xfrm>
              <a:off x="3632454" y="4625813"/>
              <a:ext cx="36524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2" name="Line 5"/>
            <p:cNvSpPr>
              <a:spLocks noChangeShapeType="1"/>
            </p:cNvSpPr>
            <p:nvPr/>
          </p:nvSpPr>
          <p:spPr bwMode="auto">
            <a:xfrm flipV="1">
              <a:off x="3818349" y="1762412"/>
              <a:ext cx="0" cy="3084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3" name="Oval 6"/>
            <p:cNvSpPr>
              <a:spLocks noChangeAspect="1" noChangeArrowheads="1"/>
            </p:cNvSpPr>
            <p:nvPr/>
          </p:nvSpPr>
          <p:spPr bwMode="auto">
            <a:xfrm>
              <a:off x="3744230" y="4553613"/>
              <a:ext cx="143360" cy="1444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4" name="Text Box 2"/>
            <p:cNvSpPr txBox="1">
              <a:spLocks noChangeArrowheads="1"/>
            </p:cNvSpPr>
            <p:nvPr/>
          </p:nvSpPr>
          <p:spPr bwMode="auto">
            <a:xfrm>
              <a:off x="6994447" y="4689391"/>
              <a:ext cx="3857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i="1" dirty="0">
                  <a:latin typeface="Cambria" panose="02040503050406030204" pitchFamily="18" charset="0"/>
                </a:rPr>
                <a:t>t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23562" y="1369816"/>
            <a:ext cx="4674354" cy="2965451"/>
            <a:chOff x="5923562" y="1369816"/>
            <a:chExt cx="4674354" cy="2965451"/>
          </a:xfrm>
        </p:grpSpPr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10223266" y="2551075"/>
              <a:ext cx="374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400" b="0" i="1" dirty="0"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6916173" y="1869879"/>
              <a:ext cx="836613" cy="7985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6838385" y="2836666"/>
              <a:ext cx="384175" cy="12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b="0" dirty="0">
                  <a:latin typeface="Cambria" panose="02040503050406030204" pitchFamily="18" charset="0"/>
                </a:rPr>
                <a:t>+</a:t>
              </a:r>
            </a:p>
            <a:p>
              <a:endParaRPr lang="en-US" sz="2000" b="0" dirty="0">
                <a:latin typeface="Cambria" panose="02040503050406030204" pitchFamily="18" charset="0"/>
              </a:endParaRPr>
            </a:p>
            <a:p>
              <a:r>
                <a:rPr lang="en-US" b="0" dirty="0">
                  <a:latin typeface="Cambria" panose="02040503050406030204" pitchFamily="18" charset="0"/>
                </a:rPr>
                <a:t>−</a:t>
              </a: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H="1" flipV="1">
              <a:off x="7335273" y="2668390"/>
              <a:ext cx="0" cy="6416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7335273" y="1369816"/>
              <a:ext cx="2695575" cy="1215321"/>
            </a:xfrm>
            <a:custGeom>
              <a:avLst/>
              <a:gdLst>
                <a:gd name="T0" fmla="*/ 0 w 1584"/>
                <a:gd name="T1" fmla="*/ 350 h 612"/>
                <a:gd name="T2" fmla="*/ 0 w 1584"/>
                <a:gd name="T3" fmla="*/ 0 h 612"/>
                <a:gd name="T4" fmla="*/ 1893 w 1584"/>
                <a:gd name="T5" fmla="*/ 0 h 612"/>
                <a:gd name="T6" fmla="*/ 1893 w 1584"/>
                <a:gd name="T7" fmla="*/ 687 h 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612"/>
                <a:gd name="T14" fmla="*/ 1584 w 1584"/>
                <a:gd name="T15" fmla="*/ 612 h 612"/>
                <a:gd name="connsiteX0" fmla="*/ 0 w 10000"/>
                <a:gd name="connsiteY0" fmla="*/ 5098 h 12056"/>
                <a:gd name="connsiteX1" fmla="*/ 0 w 10000"/>
                <a:gd name="connsiteY1" fmla="*/ 0 h 12056"/>
                <a:gd name="connsiteX2" fmla="*/ 10000 w 10000"/>
                <a:gd name="connsiteY2" fmla="*/ 0 h 12056"/>
                <a:gd name="connsiteX3" fmla="*/ 10000 w 10000"/>
                <a:gd name="connsiteY3" fmla="*/ 12056 h 1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2056">
                  <a:moveTo>
                    <a:pt x="0" y="5098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20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7334479" y="2990517"/>
              <a:ext cx="2669382" cy="1344750"/>
            </a:xfrm>
            <a:custGeom>
              <a:avLst/>
              <a:gdLst>
                <a:gd name="T0" fmla="*/ 0 w 1584"/>
                <a:gd name="T1" fmla="*/ 348 h 708"/>
                <a:gd name="T2" fmla="*/ 0 w 1584"/>
                <a:gd name="T3" fmla="*/ 894 h 708"/>
                <a:gd name="T4" fmla="*/ 1941 w 1584"/>
                <a:gd name="T5" fmla="*/ 894 h 708"/>
                <a:gd name="T6" fmla="*/ 1941 w 1584"/>
                <a:gd name="T7" fmla="*/ 0 h 7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708"/>
                <a:gd name="T14" fmla="*/ 1584 w 1584"/>
                <a:gd name="T15" fmla="*/ 708 h 708"/>
                <a:gd name="connsiteX0" fmla="*/ 0 w 10000"/>
                <a:gd name="connsiteY0" fmla="*/ 6580 h 12682"/>
                <a:gd name="connsiteX1" fmla="*/ 0 w 10000"/>
                <a:gd name="connsiteY1" fmla="*/ 12682 h 12682"/>
                <a:gd name="connsiteX2" fmla="*/ 10000 w 10000"/>
                <a:gd name="connsiteY2" fmla="*/ 12682 h 12682"/>
                <a:gd name="connsiteX3" fmla="*/ 10000 w 10000"/>
                <a:gd name="connsiteY3" fmla="*/ 0 h 12682"/>
                <a:gd name="connsiteX0" fmla="*/ 0 w 10000"/>
                <a:gd name="connsiteY0" fmla="*/ 4973 h 11075"/>
                <a:gd name="connsiteX1" fmla="*/ 0 w 10000"/>
                <a:gd name="connsiteY1" fmla="*/ 11075 h 11075"/>
                <a:gd name="connsiteX2" fmla="*/ 10000 w 10000"/>
                <a:gd name="connsiteY2" fmla="*/ 11075 h 11075"/>
                <a:gd name="connsiteX3" fmla="*/ 10000 w 10000"/>
                <a:gd name="connsiteY3" fmla="*/ 0 h 11075"/>
                <a:gd name="connsiteX0" fmla="*/ 0 w 10000"/>
                <a:gd name="connsiteY0" fmla="*/ 5663 h 11075"/>
                <a:gd name="connsiteX1" fmla="*/ 0 w 10000"/>
                <a:gd name="connsiteY1" fmla="*/ 11075 h 11075"/>
                <a:gd name="connsiteX2" fmla="*/ 10000 w 10000"/>
                <a:gd name="connsiteY2" fmla="*/ 11075 h 11075"/>
                <a:gd name="connsiteX3" fmla="*/ 10000 w 10000"/>
                <a:gd name="connsiteY3" fmla="*/ 0 h 1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075">
                  <a:moveTo>
                    <a:pt x="0" y="5663"/>
                  </a:moveTo>
                  <a:lnTo>
                    <a:pt x="0" y="11075"/>
                  </a:lnTo>
                  <a:lnTo>
                    <a:pt x="10000" y="11075"/>
                  </a:lnTo>
                  <a:lnTo>
                    <a:pt x="1000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59" name="Freeform 58"/>
            <p:cNvSpPr>
              <a:spLocks noChangeAspect="1"/>
            </p:cNvSpPr>
            <p:nvPr/>
          </p:nvSpPr>
          <p:spPr bwMode="auto">
            <a:xfrm rot="5400000">
              <a:off x="9812551" y="2650929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Cambria" panose="020405030504060302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7092006" y="2075630"/>
              <a:ext cx="242473" cy="193341"/>
            </a:xfrm>
            <a:custGeom>
              <a:avLst/>
              <a:gdLst>
                <a:gd name="T0" fmla="*/ 0 w 450"/>
                <a:gd name="T1" fmla="*/ 2 h 765"/>
                <a:gd name="T2" fmla="*/ 9 w 450"/>
                <a:gd name="T3" fmla="*/ 0 h 765"/>
                <a:gd name="T4" fmla="*/ 17 w 450"/>
                <a:gd name="T5" fmla="*/ 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 flipV="1">
              <a:off x="7334479" y="2269300"/>
              <a:ext cx="242473" cy="193341"/>
            </a:xfrm>
            <a:custGeom>
              <a:avLst/>
              <a:gdLst>
                <a:gd name="T0" fmla="*/ 0 w 450"/>
                <a:gd name="T1" fmla="*/ 2 h 765"/>
                <a:gd name="T2" fmla="*/ 9 w 450"/>
                <a:gd name="T3" fmla="*/ 0 h 765"/>
                <a:gd name="T4" fmla="*/ 17 w 450"/>
                <a:gd name="T5" fmla="*/ 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5951188" y="1929418"/>
              <a:ext cx="1126262" cy="70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039" tIns="42520" rIns="85039" bIns="42520"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2000" b="0" i="1" dirty="0">
                  <a:latin typeface="Cambria" panose="02040503050406030204" pitchFamily="18" charset="0"/>
                </a:rPr>
                <a:t>V</a:t>
              </a:r>
              <a:r>
                <a:rPr lang="en-US" sz="2000" b="0" baseline="-25000" dirty="0">
                  <a:latin typeface="Cambria" panose="02040503050406030204" pitchFamily="18" charset="0"/>
                </a:rPr>
                <a:t>P </a:t>
              </a:r>
            </a:p>
            <a:p>
              <a:pPr algn="ctr"/>
              <a:r>
                <a:rPr lang="en-US" sz="2000" b="0" dirty="0">
                  <a:latin typeface="Cambria" panose="02040503050406030204" pitchFamily="18" charset="0"/>
                </a:rPr>
                <a:t>10 V</a:t>
              </a:r>
            </a:p>
          </p:txBody>
        </p:sp>
        <p:sp>
          <p:nvSpPr>
            <p:cNvPr id="97" name="Text Box 5"/>
            <p:cNvSpPr txBox="1">
              <a:spLocks noChangeArrowheads="1"/>
            </p:cNvSpPr>
            <p:nvPr/>
          </p:nvSpPr>
          <p:spPr bwMode="auto">
            <a:xfrm>
              <a:off x="5923562" y="3136260"/>
              <a:ext cx="1247087" cy="784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039" tIns="42520" rIns="85039" bIns="42520"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2000" b="0" i="1" dirty="0" err="1">
                  <a:latin typeface="Cambria" panose="02040503050406030204" pitchFamily="18" charset="0"/>
                </a:rPr>
                <a:t>V</a:t>
              </a:r>
              <a:r>
                <a:rPr lang="en-US" sz="2000" b="0" baseline="-25000" dirty="0" err="1">
                  <a:latin typeface="Cambria" panose="02040503050406030204" pitchFamily="18" charset="0"/>
                </a:rPr>
                <a:t>dc</a:t>
              </a:r>
              <a:r>
                <a:rPr lang="en-US" sz="2000" b="0" dirty="0">
                  <a:latin typeface="Cambria" panose="02040503050406030204" pitchFamily="18" charset="0"/>
                </a:rPr>
                <a:t> </a:t>
              </a:r>
            </a:p>
            <a:p>
              <a:pPr algn="ctr"/>
              <a:r>
                <a:rPr lang="en-US" sz="2000" b="0" dirty="0">
                  <a:latin typeface="Cambria" panose="02040503050406030204" pitchFamily="18" charset="0"/>
                </a:rPr>
                <a:t>12 V 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223412" y="3434227"/>
              <a:ext cx="223838" cy="0"/>
            </a:xfrm>
            <a:prstGeom prst="line">
              <a:avLst/>
            </a:prstGeom>
            <a:ln w="571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223412" y="3658322"/>
              <a:ext cx="223838" cy="0"/>
            </a:xfrm>
            <a:prstGeom prst="line">
              <a:avLst/>
            </a:prstGeom>
            <a:ln w="571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107524" y="3322179"/>
              <a:ext cx="455614" cy="0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107524" y="3546275"/>
              <a:ext cx="455614" cy="0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31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46"/>
          <p:cNvSpPr>
            <a:spLocks/>
          </p:cNvSpPr>
          <p:nvPr/>
        </p:nvSpPr>
        <p:spPr bwMode="auto">
          <a:xfrm>
            <a:off x="8401050" y="4521240"/>
            <a:ext cx="520964" cy="430959"/>
          </a:xfrm>
          <a:custGeom>
            <a:avLst/>
            <a:gdLst>
              <a:gd name="T0" fmla="*/ 0 w 300"/>
              <a:gd name="T1" fmla="*/ 0 h 232"/>
              <a:gd name="T2" fmla="*/ 285 w 300"/>
              <a:gd name="T3" fmla="*/ 0 h 232"/>
              <a:gd name="T4" fmla="*/ 212 w 300"/>
              <a:gd name="T5" fmla="*/ 155 h 232"/>
              <a:gd name="T6" fmla="*/ 171 w 300"/>
              <a:gd name="T7" fmla="*/ 201 h 232"/>
              <a:gd name="T8" fmla="*/ 142 w 300"/>
              <a:gd name="T9" fmla="*/ 197 h 232"/>
              <a:gd name="T10" fmla="*/ 118 w 300"/>
              <a:gd name="T11" fmla="*/ 191 h 232"/>
              <a:gd name="T12" fmla="*/ 61 w 300"/>
              <a:gd name="T13" fmla="*/ 111 h 232"/>
              <a:gd name="T14" fmla="*/ 0 w 300"/>
              <a:gd name="T15" fmla="*/ 0 h 2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0"/>
              <a:gd name="T25" fmla="*/ 0 h 232"/>
              <a:gd name="T26" fmla="*/ 300 w 300"/>
              <a:gd name="T27" fmla="*/ 232 h 2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0" h="232">
                <a:moveTo>
                  <a:pt x="0" y="0"/>
                </a:moveTo>
                <a:lnTo>
                  <a:pt x="300" y="0"/>
                </a:lnTo>
                <a:lnTo>
                  <a:pt x="224" y="180"/>
                </a:lnTo>
                <a:lnTo>
                  <a:pt x="180" y="232"/>
                </a:lnTo>
                <a:lnTo>
                  <a:pt x="148" y="228"/>
                </a:lnTo>
                <a:lnTo>
                  <a:pt x="124" y="220"/>
                </a:lnTo>
                <a:lnTo>
                  <a:pt x="64" y="128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9297"/>
            <a:ext cx="10345570" cy="2077779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Superimposed dc and ac voltages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Case 2: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If </a:t>
            </a:r>
            <a:r>
              <a:rPr lang="en-GB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dc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&lt; </a:t>
            </a:r>
            <a:r>
              <a:rPr lang="en-GB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baseline="-25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The combined voltage waveform shows that</a:t>
            </a:r>
            <a:endParaRPr lang="en-SG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74506" y="2422018"/>
            <a:ext cx="4840426" cy="1459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Sine wave is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</a:rPr>
              <a:t>negative during certain portion of its lower half-cycle and is alternating.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4762" y="3737975"/>
            <a:ext cx="5146513" cy="883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7332619" y="3993032"/>
            <a:ext cx="2882900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6811284" y="3739349"/>
            <a:ext cx="50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i="1" dirty="0" err="1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dc</a:t>
            </a:r>
            <a:endParaRPr lang="en-GB" sz="2000" b="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7322459" y="4952199"/>
            <a:ext cx="1377950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5555572" y="2888449"/>
            <a:ext cx="171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GB" sz="2000" b="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solidFill>
                  <a:srgbClr val="0070C0"/>
                </a:solidFill>
                <a:latin typeface="Cambria" panose="02040503050406030204" pitchFamily="18" charset="0"/>
              </a:rPr>
              <a:t>max</a:t>
            </a:r>
            <a:r>
              <a:rPr lang="en-GB" sz="2000" b="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sz="2000" b="0" dirty="0">
                <a:latin typeface="Cambria" panose="02040503050406030204" pitchFamily="18" charset="0"/>
              </a:rPr>
              <a:t> </a:t>
            </a:r>
            <a:r>
              <a:rPr lang="en-GB" sz="2000" b="0" i="1" dirty="0" err="1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dc</a:t>
            </a:r>
            <a:r>
              <a:rPr lang="en-GB" sz="2000" b="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000" b="0" dirty="0">
                <a:latin typeface="Cambria" panose="02040503050406030204" pitchFamily="18" charset="0"/>
              </a:rPr>
              <a:t>+ </a:t>
            </a:r>
            <a:r>
              <a:rPr lang="en-GB" sz="2000" b="0" i="1" dirty="0" err="1"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latin typeface="Cambria" panose="02040503050406030204" pitchFamily="18" charset="0"/>
              </a:rPr>
              <a:t>p</a:t>
            </a:r>
            <a:endParaRPr lang="en-GB" sz="2000" b="0" dirty="0">
              <a:latin typeface="Cambria" panose="02040503050406030204" pitchFamily="18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7314839" y="3059899"/>
            <a:ext cx="486000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5561922" y="4717249"/>
            <a:ext cx="171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GB" sz="2000" b="0" i="1" dirty="0" err="1">
                <a:solidFill>
                  <a:srgbClr val="0070C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solidFill>
                  <a:srgbClr val="0070C0"/>
                </a:solidFill>
                <a:latin typeface="Cambria" panose="02040503050406030204" pitchFamily="18" charset="0"/>
              </a:rPr>
              <a:t>min</a:t>
            </a:r>
            <a:r>
              <a:rPr lang="en-GB" sz="2000" b="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GB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GB" sz="2000" b="0" dirty="0">
                <a:latin typeface="Cambria" panose="02040503050406030204" pitchFamily="18" charset="0"/>
              </a:rPr>
              <a:t> </a:t>
            </a:r>
            <a:r>
              <a:rPr lang="en-GB" sz="2000" b="0" i="1" dirty="0" err="1">
                <a:solidFill>
                  <a:srgbClr val="C00000"/>
                </a:solidFill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dc</a:t>
            </a:r>
            <a:r>
              <a:rPr lang="en-GB" sz="2000" b="0" dirty="0">
                <a:latin typeface="Cambria" panose="02040503050406030204" pitchFamily="18" charset="0"/>
              </a:rPr>
              <a:t> − </a:t>
            </a:r>
            <a:r>
              <a:rPr lang="en-GB" sz="2000" b="0" i="1" dirty="0" err="1"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latin typeface="Cambria" panose="02040503050406030204" pitchFamily="18" charset="0"/>
              </a:rPr>
              <a:t>p</a:t>
            </a:r>
            <a:endParaRPr lang="en-GB" sz="2000" b="0" dirty="0">
              <a:latin typeface="Cambria" panose="02040503050406030204" pitchFamily="18" charset="0"/>
            </a:endParaRPr>
          </a:p>
        </p:txBody>
      </p:sp>
      <p:sp>
        <p:nvSpPr>
          <p:cNvPr id="50" name="Freeform 16"/>
          <p:cNvSpPr>
            <a:spLocks/>
          </p:cNvSpPr>
          <p:nvPr/>
        </p:nvSpPr>
        <p:spPr bwMode="auto">
          <a:xfrm>
            <a:off x="7335159" y="3069424"/>
            <a:ext cx="882625" cy="926329"/>
          </a:xfrm>
          <a:custGeom>
            <a:avLst/>
            <a:gdLst>
              <a:gd name="T0" fmla="*/ 0 w 450"/>
              <a:gd name="T1" fmla="*/ 612 h 765"/>
              <a:gd name="T2" fmla="*/ 2965 w 450"/>
              <a:gd name="T3" fmla="*/ 0 h 765"/>
              <a:gd name="T4" fmla="*/ 5556 w 450"/>
              <a:gd name="T5" fmla="*/ 612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51" name="Freeform 17"/>
          <p:cNvSpPr>
            <a:spLocks/>
          </p:cNvSpPr>
          <p:nvPr/>
        </p:nvSpPr>
        <p:spPr bwMode="auto">
          <a:xfrm flipV="1">
            <a:off x="8205903" y="3957917"/>
            <a:ext cx="870744" cy="986345"/>
          </a:xfrm>
          <a:custGeom>
            <a:avLst/>
            <a:gdLst>
              <a:gd name="T0" fmla="*/ 0 w 450"/>
              <a:gd name="T1" fmla="*/ 738 h 765"/>
              <a:gd name="T2" fmla="*/ 2843 w 450"/>
              <a:gd name="T3" fmla="*/ 0 h 765"/>
              <a:gd name="T4" fmla="*/ 5333 w 450"/>
              <a:gd name="T5" fmla="*/ 738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V="1">
            <a:off x="7807551" y="3091649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7807551" y="3698074"/>
            <a:ext cx="0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583317" y="3318662"/>
            <a:ext cx="563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i="1" dirty="0" err="1">
                <a:latin typeface="Cambria" panose="02040503050406030204" pitchFamily="18" charset="0"/>
              </a:rPr>
              <a:t>V</a:t>
            </a:r>
            <a:r>
              <a:rPr lang="en-GB" sz="2000" b="0" baseline="-25000" dirty="0" err="1">
                <a:latin typeface="Cambria" panose="02040503050406030204" pitchFamily="18" charset="0"/>
              </a:rPr>
              <a:t>p</a:t>
            </a:r>
            <a:endParaRPr lang="en-GB" sz="2000" b="0" dirty="0">
              <a:latin typeface="Cambria" panose="02040503050406030204" pitchFamily="18" charset="0"/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9063975" y="3069414"/>
            <a:ext cx="882625" cy="926329"/>
          </a:xfrm>
          <a:custGeom>
            <a:avLst/>
            <a:gdLst>
              <a:gd name="T0" fmla="*/ 0 w 450"/>
              <a:gd name="T1" fmla="*/ 612 h 765"/>
              <a:gd name="T2" fmla="*/ 2965 w 450"/>
              <a:gd name="T3" fmla="*/ 0 h 765"/>
              <a:gd name="T4" fmla="*/ 5556 w 450"/>
              <a:gd name="T5" fmla="*/ 612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70" name="Line 4"/>
          <p:cNvSpPr>
            <a:spLocks noChangeShapeType="1"/>
          </p:cNvSpPr>
          <p:nvPr/>
        </p:nvSpPr>
        <p:spPr bwMode="auto">
          <a:xfrm>
            <a:off x="7105650" y="4521240"/>
            <a:ext cx="371565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78" name="Line 5"/>
          <p:cNvSpPr>
            <a:spLocks noChangeShapeType="1"/>
          </p:cNvSpPr>
          <p:nvPr/>
        </p:nvSpPr>
        <p:spPr bwMode="auto">
          <a:xfrm flipV="1">
            <a:off x="7323037" y="2623038"/>
            <a:ext cx="0" cy="271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Cambria" panose="02040503050406030204" pitchFamily="18" charset="0"/>
            </a:endParaRPr>
          </a:p>
        </p:txBody>
      </p:sp>
      <p:sp>
        <p:nvSpPr>
          <p:cNvPr id="79" name="Oval 6"/>
          <p:cNvSpPr>
            <a:spLocks noChangeAspect="1" noChangeArrowheads="1"/>
          </p:cNvSpPr>
          <p:nvPr/>
        </p:nvSpPr>
        <p:spPr bwMode="auto">
          <a:xfrm>
            <a:off x="7252096" y="4449040"/>
            <a:ext cx="143360" cy="14440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10561371" y="4551720"/>
            <a:ext cx="38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i="1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16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74564"/>
            <a:ext cx="10661227" cy="100698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 3: Now the </a:t>
            </a:r>
            <a:r>
              <a:rPr lang="en-US" sz="2800" i="1" dirty="0" err="1">
                <a:solidFill>
                  <a:schemeClr val="accent2"/>
                </a:solidFill>
              </a:rPr>
              <a:t>V</a:t>
            </a:r>
            <a:r>
              <a:rPr lang="en-US" sz="2800" baseline="-25000" dirty="0" err="1">
                <a:solidFill>
                  <a:schemeClr val="accent2"/>
                </a:solidFill>
              </a:rPr>
              <a:t>dc</a:t>
            </a:r>
            <a:r>
              <a:rPr lang="en-US" sz="2800" dirty="0">
                <a:solidFill>
                  <a:schemeClr val="accent2"/>
                </a:solidFill>
              </a:rPr>
              <a:t> is reduced to 6 V. Determine the new maximum and minimum voltage drops across resistor 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SG" sz="2800" dirty="0">
                <a:solidFill>
                  <a:srgbClr val="0070C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SG" sz="51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8" y="1527474"/>
            <a:ext cx="1047750" cy="10477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50" y="4560121"/>
            <a:ext cx="1326933" cy="1140589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>
          <a:xfrm>
            <a:off x="1511829" y="1763241"/>
            <a:ext cx="547208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max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dc</a:t>
            </a:r>
            <a:r>
              <a:rPr lang="en-US" sz="2400" baseline="-30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+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</a:t>
            </a:r>
            <a:r>
              <a:rPr lang="en-US" sz="2400" baseline="-30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6 V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+ 10 V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9933FF"/>
                </a:solidFill>
                <a:latin typeface="Cambria" panose="02040503050406030204" pitchFamily="18" charset="0"/>
                <a:cs typeface="Times New Roman" pitchFamily="18" charset="0"/>
              </a:rPr>
              <a:t>16 V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min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dc</a:t>
            </a:r>
            <a:r>
              <a:rPr lang="en-US" sz="2400" baseline="-300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− </a:t>
            </a:r>
            <a:r>
              <a:rPr lang="en-US" sz="2400" i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US" sz="2400" baseline="-300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= 6 V − 10 V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=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9933FF"/>
                </a:solidFill>
                <a:latin typeface="Cambria" panose="02040503050406030204" pitchFamily="18" charset="0"/>
                <a:cs typeface="Times New Roman" pitchFamily="18" charset="0"/>
              </a:rPr>
              <a:t>−4 V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88031" y="1828557"/>
            <a:ext cx="3815596" cy="2168525"/>
            <a:chOff x="8013067" y="2124617"/>
            <a:chExt cx="3815596" cy="2168525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8013067" y="2613682"/>
              <a:ext cx="1538287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039" tIns="42520" rIns="85039" bIns="42520"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b="0" i="1" dirty="0" err="1">
                  <a:latin typeface="Cambria" panose="02040503050406030204" pitchFamily="18" charset="0"/>
                </a:rPr>
                <a:t>V</a:t>
              </a:r>
              <a:r>
                <a:rPr lang="en-US" sz="2000" b="0" baseline="-25000" dirty="0" err="1">
                  <a:latin typeface="Cambria" panose="02040503050406030204" pitchFamily="18" charset="0"/>
                </a:rPr>
                <a:t>p</a:t>
              </a:r>
              <a:r>
                <a:rPr lang="en-US" sz="2000" b="0" baseline="-25000" dirty="0">
                  <a:latin typeface="Cambria" panose="02040503050406030204" pitchFamily="18" charset="0"/>
                </a:rPr>
                <a:t> </a:t>
              </a:r>
              <a:r>
                <a:rPr lang="en-US" sz="2000" b="0" dirty="0">
                  <a:latin typeface="Cambria" panose="02040503050406030204" pitchFamily="18" charset="0"/>
                </a:rPr>
                <a:t>= 10 V</a:t>
              </a: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8034387" y="3456579"/>
              <a:ext cx="1849437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039" tIns="42520" rIns="85039" bIns="42520"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b="0" i="1" dirty="0" err="1">
                  <a:latin typeface="Cambria" panose="02040503050406030204" pitchFamily="18" charset="0"/>
                </a:rPr>
                <a:t>V</a:t>
              </a:r>
              <a:r>
                <a:rPr lang="en-US" sz="2000" b="0" baseline="-25000" dirty="0" err="1">
                  <a:latin typeface="Cambria" panose="02040503050406030204" pitchFamily="18" charset="0"/>
                </a:rPr>
                <a:t>dc</a:t>
              </a:r>
              <a:r>
                <a:rPr lang="en-US" sz="2000" b="0" dirty="0">
                  <a:latin typeface="Cambria" panose="02040503050406030204" pitchFamily="18" charset="0"/>
                </a:rPr>
                <a:t> = 6 V </a:t>
              </a:r>
            </a:p>
          </p:txBody>
        </p:sp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11454013" y="2879359"/>
              <a:ext cx="37465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039" tIns="42520" rIns="85039" bIns="42520"/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sz="2000" b="0" i="1" dirty="0"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9201806" y="2515142"/>
              <a:ext cx="566737" cy="584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9320375" y="2674992"/>
              <a:ext cx="164256" cy="119600"/>
            </a:xfrm>
            <a:custGeom>
              <a:avLst/>
              <a:gdLst>
                <a:gd name="T0" fmla="*/ 0 w 450"/>
                <a:gd name="T1" fmla="*/ 2 h 765"/>
                <a:gd name="T2" fmla="*/ 9 w 450"/>
                <a:gd name="T3" fmla="*/ 0 h 765"/>
                <a:gd name="T4" fmla="*/ 17 w 450"/>
                <a:gd name="T5" fmla="*/ 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11"/>
            <p:cNvSpPr>
              <a:spLocks/>
            </p:cNvSpPr>
            <p:nvPr/>
          </p:nvSpPr>
          <p:spPr bwMode="auto">
            <a:xfrm flipV="1">
              <a:off x="9480280" y="2785392"/>
              <a:ext cx="163168" cy="119600"/>
            </a:xfrm>
            <a:custGeom>
              <a:avLst/>
              <a:gdLst>
                <a:gd name="T0" fmla="*/ 0 w 450"/>
                <a:gd name="T1" fmla="*/ 2 h 765"/>
                <a:gd name="T2" fmla="*/ 9 w 450"/>
                <a:gd name="T3" fmla="*/ 0 h 765"/>
                <a:gd name="T4" fmla="*/ 17 w 450"/>
                <a:gd name="T5" fmla="*/ 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flipV="1">
              <a:off x="9484381" y="3099342"/>
              <a:ext cx="0" cy="388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9503431" y="2124617"/>
              <a:ext cx="1771650" cy="738188"/>
            </a:xfrm>
            <a:custGeom>
              <a:avLst/>
              <a:gdLst>
                <a:gd name="T0" fmla="*/ 0 w 1584"/>
                <a:gd name="T1" fmla="*/ 137 h 612"/>
                <a:gd name="T2" fmla="*/ 0 w 1584"/>
                <a:gd name="T3" fmla="*/ 0 h 612"/>
                <a:gd name="T4" fmla="*/ 554 w 1584"/>
                <a:gd name="T5" fmla="*/ 0 h 612"/>
                <a:gd name="T6" fmla="*/ 554 w 1584"/>
                <a:gd name="T7" fmla="*/ 268 h 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612"/>
                <a:gd name="T14" fmla="*/ 1584 w 1584"/>
                <a:gd name="T15" fmla="*/ 612 h 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612">
                  <a:moveTo>
                    <a:pt x="0" y="312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6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Freeform 20"/>
            <p:cNvSpPr>
              <a:spLocks/>
            </p:cNvSpPr>
            <p:nvPr/>
          </p:nvSpPr>
          <p:spPr bwMode="auto">
            <a:xfrm>
              <a:off x="9480280" y="3270792"/>
              <a:ext cx="1794801" cy="1022350"/>
            </a:xfrm>
            <a:custGeom>
              <a:avLst/>
              <a:gdLst>
                <a:gd name="T0" fmla="*/ 0 w 1584"/>
                <a:gd name="T1" fmla="*/ 136 h 708"/>
                <a:gd name="T2" fmla="*/ 0 w 1584"/>
                <a:gd name="T3" fmla="*/ 350 h 708"/>
                <a:gd name="T4" fmla="*/ 604 w 1584"/>
                <a:gd name="T5" fmla="*/ 350 h 708"/>
                <a:gd name="T6" fmla="*/ 604 w 1584"/>
                <a:gd name="T7" fmla="*/ 0 h 7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708"/>
                <a:gd name="T14" fmla="*/ 1584 w 1584"/>
                <a:gd name="T15" fmla="*/ 708 h 708"/>
                <a:gd name="connsiteX0" fmla="*/ 0 w 10021"/>
                <a:gd name="connsiteY0" fmla="*/ 5398 h 11500"/>
                <a:gd name="connsiteX1" fmla="*/ 0 w 10021"/>
                <a:gd name="connsiteY1" fmla="*/ 11500 h 11500"/>
                <a:gd name="connsiteX2" fmla="*/ 10000 w 10021"/>
                <a:gd name="connsiteY2" fmla="*/ 11500 h 11500"/>
                <a:gd name="connsiteX3" fmla="*/ 10021 w 10021"/>
                <a:gd name="connsiteY3" fmla="*/ 0 h 1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21" h="11500">
                  <a:moveTo>
                    <a:pt x="0" y="5398"/>
                  </a:moveTo>
                  <a:lnTo>
                    <a:pt x="0" y="11500"/>
                  </a:lnTo>
                  <a:lnTo>
                    <a:pt x="10000" y="11500"/>
                  </a:lnTo>
                  <a:cubicBezTo>
                    <a:pt x="10000" y="8167"/>
                    <a:pt x="10021" y="3333"/>
                    <a:pt x="10021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75"/>
            <p:cNvSpPr>
              <a:spLocks noChangeAspect="1"/>
            </p:cNvSpPr>
            <p:nvPr/>
          </p:nvSpPr>
          <p:spPr bwMode="auto">
            <a:xfrm rot="5400000">
              <a:off x="11062066" y="2928285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371378" y="3588335"/>
              <a:ext cx="223838" cy="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9371378" y="3764822"/>
              <a:ext cx="223838" cy="0"/>
            </a:xfrm>
            <a:prstGeom prst="line">
              <a:avLst/>
            </a:prstGeom>
            <a:ln w="508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54697" y="3676578"/>
              <a:ext cx="457200" cy="0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9254697" y="3500092"/>
              <a:ext cx="457200" cy="0"/>
            </a:xfrm>
            <a:prstGeom prst="line">
              <a:avLst/>
            </a:prstGeom>
            <a:ln w="285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8999558" y="3128474"/>
              <a:ext cx="514502" cy="1002906"/>
              <a:chOff x="8999558" y="3091898"/>
              <a:chExt cx="514502" cy="1002906"/>
            </a:xfrm>
          </p:grpSpPr>
          <p:sp>
            <p:nvSpPr>
              <p:cNvPr id="68" name="Text Box 17"/>
              <p:cNvSpPr txBox="1">
                <a:spLocks noChangeArrowheads="1"/>
              </p:cNvSpPr>
              <p:nvPr/>
            </p:nvSpPr>
            <p:spPr bwMode="auto">
              <a:xfrm>
                <a:off x="8999558" y="3091898"/>
                <a:ext cx="487362" cy="50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2000" b="0" dirty="0">
                    <a:latin typeface="Verdana" pitchFamily="34" charset="0"/>
                  </a:rPr>
                  <a:t>+</a:t>
                </a:r>
              </a:p>
            </p:txBody>
          </p: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9026698" y="3612690"/>
                <a:ext cx="487362" cy="482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5039" tIns="42520" rIns="85039" bIns="42520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sz="2000" b="0" dirty="0">
                    <a:latin typeface="Verdana" pitchFamily="34" charset="0"/>
                  </a:rPr>
                  <a:t>−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759662" y="3100654"/>
            <a:ext cx="4322564" cy="2704527"/>
            <a:chOff x="6624570" y="3047577"/>
            <a:chExt cx="4322564" cy="2704527"/>
          </a:xfrm>
        </p:grpSpPr>
        <p:sp>
          <p:nvSpPr>
            <p:cNvPr id="86" name="Freeform 46"/>
            <p:cNvSpPr>
              <a:spLocks/>
            </p:cNvSpPr>
            <p:nvPr/>
          </p:nvSpPr>
          <p:spPr bwMode="auto">
            <a:xfrm>
              <a:off x="8401050" y="4945780"/>
              <a:ext cx="520964" cy="430959"/>
            </a:xfrm>
            <a:custGeom>
              <a:avLst/>
              <a:gdLst>
                <a:gd name="T0" fmla="*/ 0 w 300"/>
                <a:gd name="T1" fmla="*/ 0 h 232"/>
                <a:gd name="T2" fmla="*/ 285 w 300"/>
                <a:gd name="T3" fmla="*/ 0 h 232"/>
                <a:gd name="T4" fmla="*/ 212 w 300"/>
                <a:gd name="T5" fmla="*/ 155 h 232"/>
                <a:gd name="T6" fmla="*/ 171 w 300"/>
                <a:gd name="T7" fmla="*/ 201 h 232"/>
                <a:gd name="T8" fmla="*/ 142 w 300"/>
                <a:gd name="T9" fmla="*/ 197 h 232"/>
                <a:gd name="T10" fmla="*/ 118 w 300"/>
                <a:gd name="T11" fmla="*/ 191 h 232"/>
                <a:gd name="T12" fmla="*/ 61 w 300"/>
                <a:gd name="T13" fmla="*/ 111 h 232"/>
                <a:gd name="T14" fmla="*/ 0 w 300"/>
                <a:gd name="T15" fmla="*/ 0 h 2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0"/>
                <a:gd name="T25" fmla="*/ 0 h 232"/>
                <a:gd name="T26" fmla="*/ 300 w 300"/>
                <a:gd name="T27" fmla="*/ 232 h 2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0" h="232">
                  <a:moveTo>
                    <a:pt x="0" y="0"/>
                  </a:moveTo>
                  <a:lnTo>
                    <a:pt x="300" y="0"/>
                  </a:lnTo>
                  <a:lnTo>
                    <a:pt x="224" y="180"/>
                  </a:lnTo>
                  <a:lnTo>
                    <a:pt x="180" y="232"/>
                  </a:lnTo>
                  <a:lnTo>
                    <a:pt x="148" y="228"/>
                  </a:lnTo>
                  <a:lnTo>
                    <a:pt x="124" y="220"/>
                  </a:lnTo>
                  <a:lnTo>
                    <a:pt x="64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8"/>
            <p:cNvSpPr>
              <a:spLocks noChangeShapeType="1"/>
            </p:cNvSpPr>
            <p:nvPr/>
          </p:nvSpPr>
          <p:spPr bwMode="auto">
            <a:xfrm>
              <a:off x="7332619" y="4417572"/>
              <a:ext cx="2882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6774223" y="4189259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>
                  <a:solidFill>
                    <a:srgbClr val="C00000"/>
                  </a:solidFill>
                  <a:latin typeface="Cambria" panose="02040503050406030204" pitchFamily="18" charset="0"/>
                </a:rPr>
                <a:t>6 V</a:t>
              </a:r>
            </a:p>
          </p:txBody>
        </p:sp>
        <p:sp>
          <p:nvSpPr>
            <p:cNvPr id="89" name="Line 10"/>
            <p:cNvSpPr>
              <a:spLocks noChangeShapeType="1"/>
            </p:cNvSpPr>
            <p:nvPr/>
          </p:nvSpPr>
          <p:spPr bwMode="auto">
            <a:xfrm>
              <a:off x="7322459" y="5376739"/>
              <a:ext cx="137795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6624570" y="3282509"/>
              <a:ext cx="6815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GB" sz="2000" b="0" dirty="0">
                  <a:solidFill>
                    <a:srgbClr val="0070C0"/>
                  </a:solidFill>
                  <a:latin typeface="Cambria" panose="02040503050406030204" pitchFamily="18" charset="0"/>
                </a:rPr>
                <a:t>16 V</a:t>
              </a:r>
              <a:endParaRPr lang="en-GB" sz="2000" b="0" dirty="0">
                <a:latin typeface="Cambria" panose="02040503050406030204" pitchFamily="18" charset="0"/>
              </a:endParaRPr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>
              <a:off x="7314839" y="3484439"/>
              <a:ext cx="4860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6625840" y="5159644"/>
              <a:ext cx="6815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r" eaLnBrk="1" hangingPunct="1"/>
              <a:r>
                <a:rPr lang="en-GB" sz="2000" b="0" dirty="0">
                  <a:solidFill>
                    <a:srgbClr val="0070C0"/>
                  </a:solidFill>
                  <a:latin typeface="Cambria" panose="02040503050406030204" pitchFamily="18" charset="0"/>
                </a:rPr>
                <a:t>−4 V</a:t>
              </a:r>
              <a:endParaRPr lang="en-GB" sz="2000" b="0" dirty="0">
                <a:latin typeface="Cambria" panose="02040503050406030204" pitchFamily="18" charset="0"/>
              </a:endParaRPr>
            </a:p>
          </p:txBody>
        </p:sp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7335159" y="3493964"/>
              <a:ext cx="882625" cy="926329"/>
            </a:xfrm>
            <a:custGeom>
              <a:avLst/>
              <a:gdLst>
                <a:gd name="T0" fmla="*/ 0 w 450"/>
                <a:gd name="T1" fmla="*/ 612 h 765"/>
                <a:gd name="T2" fmla="*/ 2965 w 450"/>
                <a:gd name="T3" fmla="*/ 0 h 765"/>
                <a:gd name="T4" fmla="*/ 5556 w 450"/>
                <a:gd name="T5" fmla="*/ 61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 flipV="1">
              <a:off x="8205903" y="4382457"/>
              <a:ext cx="870744" cy="986345"/>
            </a:xfrm>
            <a:custGeom>
              <a:avLst/>
              <a:gdLst>
                <a:gd name="T0" fmla="*/ 0 w 450"/>
                <a:gd name="T1" fmla="*/ 738 h 765"/>
                <a:gd name="T2" fmla="*/ 2843 w 450"/>
                <a:gd name="T3" fmla="*/ 0 h 765"/>
                <a:gd name="T4" fmla="*/ 5333 w 450"/>
                <a:gd name="T5" fmla="*/ 738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 flipV="1">
              <a:off x="7807551" y="3516189"/>
              <a:ext cx="0" cy="266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>
              <a:off x="7807551" y="4122614"/>
              <a:ext cx="0" cy="266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7469955" y="3761532"/>
              <a:ext cx="6465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>
                  <a:latin typeface="Cambria" panose="02040503050406030204" pitchFamily="18" charset="0"/>
                </a:rPr>
                <a:t>10 V</a:t>
              </a:r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9063975" y="3493954"/>
              <a:ext cx="882625" cy="926329"/>
            </a:xfrm>
            <a:custGeom>
              <a:avLst/>
              <a:gdLst>
                <a:gd name="T0" fmla="*/ 0 w 450"/>
                <a:gd name="T1" fmla="*/ 612 h 765"/>
                <a:gd name="T2" fmla="*/ 2965 w 450"/>
                <a:gd name="T3" fmla="*/ 0 h 765"/>
                <a:gd name="T4" fmla="*/ 5556 w 450"/>
                <a:gd name="T5" fmla="*/ 61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5" name="Line 4"/>
            <p:cNvSpPr>
              <a:spLocks noChangeShapeType="1"/>
            </p:cNvSpPr>
            <p:nvPr/>
          </p:nvSpPr>
          <p:spPr bwMode="auto">
            <a:xfrm>
              <a:off x="7104458" y="4945780"/>
              <a:ext cx="37168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 flipV="1">
              <a:off x="7323037" y="3047577"/>
              <a:ext cx="0" cy="2704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>
                <a:latin typeface="Cambria" panose="02040503050406030204" pitchFamily="18" charset="0"/>
              </a:endParaRPr>
            </a:p>
          </p:txBody>
        </p:sp>
        <p:sp>
          <p:nvSpPr>
            <p:cNvPr id="107" name="Oval 6"/>
            <p:cNvSpPr>
              <a:spLocks noChangeAspect="1" noChangeArrowheads="1"/>
            </p:cNvSpPr>
            <p:nvPr/>
          </p:nvSpPr>
          <p:spPr bwMode="auto">
            <a:xfrm>
              <a:off x="7252096" y="4873580"/>
              <a:ext cx="143360" cy="1444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8" name="Text Box 2"/>
            <p:cNvSpPr txBox="1">
              <a:spLocks noChangeArrowheads="1"/>
            </p:cNvSpPr>
            <p:nvPr/>
          </p:nvSpPr>
          <p:spPr bwMode="auto">
            <a:xfrm>
              <a:off x="10561371" y="4976260"/>
              <a:ext cx="3857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i="1" dirty="0">
                  <a:latin typeface="Cambria" panose="02040503050406030204" pitchFamily="18" charset="0"/>
                </a:rPr>
                <a:t>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727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2820</TotalTime>
  <Words>503</Words>
  <Application>Microsoft Office PowerPoint</Application>
  <PresentationFormat>Widescreen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SimSun</vt:lpstr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Verdana</vt:lpstr>
      <vt:lpstr>Wingdings 3</vt:lpstr>
      <vt:lpstr>Facet</vt:lpstr>
      <vt:lpstr>Unit 10  AC Voltage and Current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393</cp:revision>
  <dcterms:created xsi:type="dcterms:W3CDTF">2014-11-11T08:59:17Z</dcterms:created>
  <dcterms:modified xsi:type="dcterms:W3CDTF">2018-08-29T12:08:33Z</dcterms:modified>
</cp:coreProperties>
</file>