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9.xml" ContentType="application/vnd.openxmlformats-officedocument.presentationml.notesSlide+xml"/>
  <Override PartName="/ppt/tags/tag18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5" r:id="rId3"/>
    <p:sldId id="258" r:id="rId4"/>
    <p:sldId id="290" r:id="rId5"/>
    <p:sldId id="291" r:id="rId6"/>
    <p:sldId id="309" r:id="rId7"/>
    <p:sldId id="311" r:id="rId8"/>
    <p:sldId id="313" r:id="rId9"/>
    <p:sldId id="314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7" r:id="rId19"/>
    <p:sldId id="272" r:id="rId20"/>
  </p:sldIdLst>
  <p:sldSz cx="12192000" cy="6858000"/>
  <p:notesSz cx="6797675" cy="9926638"/>
  <p:custDataLst>
    <p:tags r:id="rId2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0" userDrawn="1">
          <p15:clr>
            <a:srgbClr val="A4A3A4"/>
          </p15:clr>
        </p15:guide>
        <p15:guide id="3" pos="506" userDrawn="1">
          <p15:clr>
            <a:srgbClr val="A4A3A4"/>
          </p15:clr>
        </p15:guide>
        <p15:guide id="4" orient="horz" pos="2840" userDrawn="1">
          <p15:clr>
            <a:srgbClr val="A4A3A4"/>
          </p15:clr>
        </p15:guide>
        <p15:guide id="5" orient="horz" pos="3203" userDrawn="1">
          <p15:clr>
            <a:srgbClr val="A4A3A4"/>
          </p15:clr>
        </p15:guide>
        <p15:guide id="6" pos="733" userDrawn="1">
          <p15:clr>
            <a:srgbClr val="A4A3A4"/>
          </p15:clr>
        </p15:guide>
        <p15:guide id="8" orient="horz" pos="890" userDrawn="1">
          <p15:clr>
            <a:srgbClr val="A4A3A4"/>
          </p15:clr>
        </p15:guide>
        <p15:guide id="9" orient="horz" pos="3090" userDrawn="1">
          <p15:clr>
            <a:srgbClr val="A4A3A4"/>
          </p15:clr>
        </p15:guide>
        <p15:guide id="10" orient="horz" pos="595" userDrawn="1">
          <p15:clr>
            <a:srgbClr val="A4A3A4"/>
          </p15:clr>
        </p15:guide>
        <p15:guide id="11" orient="horz" pos="13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6600"/>
    <a:srgbClr val="9933FF"/>
    <a:srgbClr val="0066CC"/>
    <a:srgbClr val="2683C6"/>
    <a:srgbClr val="FFFFCC"/>
    <a:srgbClr val="E5E4E0"/>
    <a:srgbClr val="3333FF"/>
    <a:srgbClr val="0000FF"/>
    <a:srgbClr val="3465A4"/>
    <a:srgbClr val="326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80" autoAdjust="0"/>
  </p:normalViewPr>
  <p:slideViewPr>
    <p:cSldViewPr snapToGrid="0">
      <p:cViewPr varScale="1">
        <p:scale>
          <a:sx n="62" d="100"/>
          <a:sy n="62" d="100"/>
        </p:scale>
        <p:origin x="979" y="67"/>
      </p:cViewPr>
      <p:guideLst>
        <p:guide orient="horz" pos="550"/>
        <p:guide pos="506"/>
        <p:guide orient="horz" pos="2840"/>
        <p:guide orient="horz" pos="3203"/>
        <p:guide pos="733"/>
        <p:guide orient="horz" pos="890"/>
        <p:guide orient="horz" pos="3090"/>
        <p:guide orient="horz" pos="595"/>
        <p:guide orient="horz" pos="138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139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8068A-8128-48F8-AAE2-CBEAEB0BF509}" type="datetimeFigureOut">
              <a:rPr lang="en-SG" smtClean="0"/>
              <a:t>28/10/2018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D71C67-AD0A-428B-AC8A-665E153F6E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7834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BB2F0-25D7-4A2F-B369-E3D6E1DBDD4A}" type="datetimeFigureOut">
              <a:rPr lang="en-SG" smtClean="0"/>
              <a:t>28/10/2018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1F09E-6CD3-4438-8238-643ED91366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3026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45655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5175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7778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326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3646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7843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6121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384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0416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6327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AB96-9C8B-4F42-9A62-5669F33AEA7A}" type="datetime1">
              <a:rPr lang="en-US" smtClean="0"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Capacitors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D5A7-C122-4BB5-A675-E75D2C689AA2}" type="datetime1">
              <a:rPr lang="en-US" smtClean="0"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Capacitors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E532-4A81-479A-989C-679F8B73D3B1}" type="datetime1">
              <a:rPr lang="en-US" smtClean="0"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Capacitors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62A88-9264-43FA-81E1-92D39329F31D}" type="datetime1">
              <a:rPr lang="en-US" smtClean="0"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Capacitors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BDBD9-186C-4F1A-AE2D-5FB6426BA778}" type="datetime1">
              <a:rPr lang="en-US" smtClean="0"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Capacitors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4315-92AE-406C-B766-613498458739}" type="datetime1">
              <a:rPr lang="en-US" smtClean="0"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Capacitors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E5AC-49FC-4BBC-B745-9E315891CFAE}" type="datetime1">
              <a:rPr lang="en-US" smtClean="0"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Capacitors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E2533-DA74-46DB-991B-B3DF70622E88}" type="datetime1">
              <a:rPr lang="en-US" smtClean="0"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Capacitors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3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9A162E-9E0A-4A3D-AB8C-4AE721870527}" type="datetime1">
              <a:rPr lang="en-US" altLang="en-US" smtClean="0"/>
              <a:t>10/28/2018</a:t>
            </a:fld>
            <a:endParaRPr lang="en-US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Capacitors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66917F-9313-4C07-B1CA-D5F4EC7F089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277832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3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5D8E38-2C79-477F-947F-8AE6A2B98C5D}" type="datetime1">
              <a:rPr lang="en-US" altLang="en-US" smtClean="0"/>
              <a:t>10/28/2018</a:t>
            </a:fld>
            <a:endParaRPr lang="en-US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Capacitors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24FD54-3F99-481C-945C-85B8781946A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03816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ECD2-1421-478B-8C66-FD077D33AE61}" type="datetime1">
              <a:rPr lang="en-US" smtClean="0"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Capacitors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CB4EB-61CE-4009-8DAD-A1F7FED7B362}" type="datetime1">
              <a:rPr lang="en-US" smtClean="0"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Capacitors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DBFCF-85FD-45BC-A8DE-378C0DF05D1C}" type="datetime1">
              <a:rPr lang="en-US" smtClean="0"/>
              <a:t>10/28/2018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Capacitors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8E8C-044B-4AC0-8D9F-F342EDA07579}" type="datetime1">
              <a:rPr lang="en-US" smtClean="0"/>
              <a:t>10/28/2018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Capacitors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AAB1B-2B59-408A-A989-3DF6AD2E3EA5}" type="datetime1">
              <a:rPr lang="en-US" smtClean="0"/>
              <a:t>10/28/2018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Capacitors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B803B-DC05-4446-A574-E5D366B1BDED}" type="datetime1">
              <a:rPr lang="en-US" smtClean="0"/>
              <a:t>10/28/2018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Capacitors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97BBA-94CC-4D71-AC30-5057E1D72D49}" type="datetime1">
              <a:rPr lang="en-US" smtClean="0"/>
              <a:t>10/28/2018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Capacitors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Capacitors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4FCE-1D0A-4327-9180-C08AEAA4E158}" type="datetime1">
              <a:rPr lang="en-US" smtClean="0"/>
              <a:t>10/28/2018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A2C0E-0A16-41A1-93FA-CF0B1C418E89}" type="datetime1">
              <a:rPr lang="en-US" smtClean="0"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Capacitors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0800" y="6314400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  <p:sldLayoutId id="2147483670" r:id="rId17"/>
    <p:sldLayoutId id="2147483671" r:id="rId1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18.jpeg"/><Relationship Id="rId5" Type="http://schemas.microsoft.com/office/2007/relationships/hdphoto" Target="../media/hdphoto1.wdp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slideLayout" Target="../slideLayouts/slideLayout7.xml"/><Relationship Id="rId7" Type="http://schemas.openxmlformats.org/officeDocument/2006/relationships/hyperlink" Target="http://www.google.com.sg/url?sa=i&amp;rct=j&amp;q=&amp;esrc=s&amp;source=images&amp;cd=&amp;cad=rja&amp;uact=8&amp;ved=0CAcQjRxqFQoTCIaQx6Cz2MYCFYEllAodIJQIoA&amp;url=http://www.learningaboutelectronics.com/Articles/Tantalum-capacitor-polarity-markings&amp;ei=QtajVYbnBIHL0ASgqKKACg&amp;bvm=bv.97653015,d.dGo&amp;psig=AFQjCNFDJUrm4uVG6fDPJf2bTJgtEySaJw&amp;ust=1436886976047123" TargetMode="External"/><Relationship Id="rId2" Type="http://schemas.openxmlformats.org/officeDocument/2006/relationships/tags" Target="../tags/tag1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2.jpeg"/><Relationship Id="rId5" Type="http://schemas.openxmlformats.org/officeDocument/2006/relationships/image" Target="../media/image21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24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6.jpe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7.xml"/><Relationship Id="rId6" Type="http://schemas.openxmlformats.org/officeDocument/2006/relationships/image" Target="../media/image25.jpeg"/><Relationship Id="rId5" Type="http://schemas.openxmlformats.org/officeDocument/2006/relationships/hyperlink" Target="http://www.mouser.com/ProductDetail/Murata-Electronics/TZB4R200BA10R00/?qs=sGAEpiMZZMvkLkkMVBW%2bELL2nJt0z7nRDzjyW9QlAVs%3d" TargetMode="External"/><Relationship Id="rId4" Type="http://schemas.openxmlformats.org/officeDocument/2006/relationships/hyperlink" Target="http://micro.magnet.fsu.edu/electromag/java/varcapacitor/index.html" TargetMode="External"/><Relationship Id="rId9" Type="http://schemas.openxmlformats.org/officeDocument/2006/relationships/image" Target="../media/image2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Unit 12</a:t>
            </a:r>
            <a:br>
              <a:rPr lang="en-SG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</a:br>
            <a:r>
              <a:rPr lang="en-SG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Capacitors </a:t>
            </a:r>
            <a:r>
              <a:rPr lang="en-GB" altLang="en-US" dirty="0">
                <a:latin typeface="Gill Sans MT" pitchFamily="34" charset="0"/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3640" y="4050833"/>
            <a:ext cx="8810363" cy="1096899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Part A: Structure and </a:t>
            </a:r>
          </a:p>
          <a:p>
            <a:r>
              <a:rPr lang="en-US" sz="4400" dirty="0">
                <a:solidFill>
                  <a:srgbClr val="0070C0"/>
                </a:solidFill>
              </a:rPr>
              <a:t>Types of Capacitors</a:t>
            </a:r>
            <a:endParaRPr lang="en-SG" sz="4400" dirty="0">
              <a:solidFill>
                <a:srgbClr val="0070C0"/>
              </a:solidFill>
            </a:endParaRPr>
          </a:p>
          <a:p>
            <a:endParaRPr lang="en-SG" sz="4400" dirty="0">
              <a:solidFill>
                <a:srgbClr val="FF99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5337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99665" y="1133890"/>
            <a:ext cx="5931383" cy="3365024"/>
          </a:xfrm>
        </p:spPr>
        <p:txBody>
          <a:bodyPr wrap="square">
            <a:spAutoFit/>
          </a:bodyPr>
          <a:lstStyle/>
          <a:p>
            <a:pPr eaLnBrk="1" hangingPunct="1"/>
            <a:r>
              <a:rPr lang="en-GB" altLang="en-U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Energy stored in the form of </a:t>
            </a:r>
            <a:r>
              <a:rPr lang="en-GB" altLang="en-US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lang="en-GB" altLang="en-US" sz="280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Electric Field </a:t>
            </a:r>
            <a:r>
              <a:rPr lang="en-GB" altLang="en-U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established by opposite charges on both plates.</a:t>
            </a:r>
          </a:p>
          <a:p>
            <a:r>
              <a:rPr lang="en-GB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Electric field: lines of force between positive and negative charges pass through the dielectric material.</a:t>
            </a:r>
          </a:p>
          <a:p>
            <a:r>
              <a:rPr lang="en-GB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Energy stored in capacitor.</a:t>
            </a:r>
          </a:p>
        </p:txBody>
      </p:sp>
      <p:sp>
        <p:nvSpPr>
          <p:cNvPr id="19461" name="Rectangle 49"/>
          <p:cNvSpPr>
            <a:spLocks noChangeArrowheads="1"/>
          </p:cNvSpPr>
          <p:nvPr/>
        </p:nvSpPr>
        <p:spPr bwMode="auto">
          <a:xfrm>
            <a:off x="693420" y="470198"/>
            <a:ext cx="652774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GB" altLang="en-US" sz="3600" dirty="0">
                <a:latin typeface="+mn-lt"/>
              </a:rPr>
              <a:t>How a Capacitor Stores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75449" y="4667678"/>
                <a:ext cx="3820691" cy="1014317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32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SG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G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SG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SG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SG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32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SG" sz="3200" b="0" i="0" smtClean="0">
                          <a:latin typeface="Cambria Math" panose="02040503050406030204" pitchFamily="18" charset="0"/>
                        </a:rPr>
                        <m:t>joules</m:t>
                      </m:r>
                    </m:oMath>
                  </m:oMathPara>
                </a14:m>
                <a:endParaRPr lang="en-SG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449" y="4667678"/>
                <a:ext cx="3820691" cy="10143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Line 1166"/>
          <p:cNvSpPr>
            <a:spLocks noChangeShapeType="1"/>
          </p:cNvSpPr>
          <p:nvPr/>
        </p:nvSpPr>
        <p:spPr bwMode="auto">
          <a:xfrm>
            <a:off x="8442193" y="4243228"/>
            <a:ext cx="10800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06" name="Line 1167"/>
          <p:cNvSpPr>
            <a:spLocks noChangeShapeType="1"/>
          </p:cNvSpPr>
          <p:nvPr/>
        </p:nvSpPr>
        <p:spPr bwMode="auto">
          <a:xfrm>
            <a:off x="8442193" y="2430303"/>
            <a:ext cx="10800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07" name="Line 1168"/>
          <p:cNvSpPr>
            <a:spLocks noChangeShapeType="1"/>
          </p:cNvSpPr>
          <p:nvPr/>
        </p:nvSpPr>
        <p:spPr bwMode="auto">
          <a:xfrm>
            <a:off x="8442193" y="3971765"/>
            <a:ext cx="10800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08" name="Line 1169"/>
          <p:cNvSpPr>
            <a:spLocks noChangeShapeType="1"/>
          </p:cNvSpPr>
          <p:nvPr/>
        </p:nvSpPr>
        <p:spPr bwMode="auto">
          <a:xfrm>
            <a:off x="8442193" y="3351053"/>
            <a:ext cx="10800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09" name="Line 1170"/>
          <p:cNvSpPr>
            <a:spLocks noChangeShapeType="1"/>
          </p:cNvSpPr>
          <p:nvPr/>
        </p:nvSpPr>
        <p:spPr bwMode="auto">
          <a:xfrm>
            <a:off x="8442193" y="3671728"/>
            <a:ext cx="10800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10" name="Line 1171"/>
          <p:cNvSpPr>
            <a:spLocks noChangeShapeType="1"/>
          </p:cNvSpPr>
          <p:nvPr/>
        </p:nvSpPr>
        <p:spPr bwMode="auto">
          <a:xfrm>
            <a:off x="8442193" y="2731928"/>
            <a:ext cx="10800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11" name="Line 1172"/>
          <p:cNvSpPr>
            <a:spLocks noChangeShapeType="1"/>
          </p:cNvSpPr>
          <p:nvPr/>
        </p:nvSpPr>
        <p:spPr bwMode="auto">
          <a:xfrm>
            <a:off x="8442193" y="3030378"/>
            <a:ext cx="10800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12" name="Rectangle 1188"/>
          <p:cNvSpPr>
            <a:spLocks noChangeArrowheads="1"/>
          </p:cNvSpPr>
          <p:nvPr/>
        </p:nvSpPr>
        <p:spPr bwMode="auto">
          <a:xfrm>
            <a:off x="8423863" y="2235531"/>
            <a:ext cx="1117600" cy="2266950"/>
          </a:xfrm>
          <a:prstGeom prst="rect">
            <a:avLst/>
          </a:prstGeom>
          <a:gradFill rotWithShape="1">
            <a:gsLst>
              <a:gs pos="0">
                <a:schemeClr val="accent1">
                  <a:alpha val="44000"/>
                </a:schemeClr>
              </a:gs>
              <a:gs pos="50000">
                <a:schemeClr val="accent1">
                  <a:gamma/>
                  <a:tint val="0"/>
                  <a:invGamma/>
                  <a:alpha val="44000"/>
                </a:schemeClr>
              </a:gs>
              <a:gs pos="100000">
                <a:schemeClr val="accent1">
                  <a:alpha val="44000"/>
                </a:schemeClr>
              </a:gs>
            </a:gsLst>
            <a:lin ang="18900000" scaled="1"/>
          </a:gradFill>
          <a:ln w="9525" algn="ctr">
            <a:noFill/>
            <a:miter lim="800000"/>
            <a:headEnd type="none" w="lg" len="lg"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0" name="Group 19"/>
          <p:cNvGrpSpPr/>
          <p:nvPr/>
        </p:nvGrpSpPr>
        <p:grpSpPr>
          <a:xfrm>
            <a:off x="9579563" y="2216758"/>
            <a:ext cx="489600" cy="2264400"/>
            <a:chOff x="9579563" y="2244877"/>
            <a:chExt cx="489600" cy="2264400"/>
          </a:xfrm>
        </p:grpSpPr>
        <p:sp>
          <p:nvSpPr>
            <p:cNvPr id="113" name="Rectangle 1079"/>
            <p:cNvSpPr>
              <a:spLocks noChangeArrowheads="1"/>
            </p:cNvSpPr>
            <p:nvPr/>
          </p:nvSpPr>
          <p:spPr bwMode="auto">
            <a:xfrm>
              <a:off x="9579563" y="2244877"/>
              <a:ext cx="489600" cy="2264400"/>
            </a:xfrm>
            <a:prstGeom prst="rect">
              <a:avLst/>
            </a:prstGeom>
            <a:solidFill>
              <a:srgbClr val="996633"/>
            </a:solidFill>
            <a:ln w="28575" algn="ctr">
              <a:solidFill>
                <a:schemeClr val="tx1"/>
              </a:solidFill>
              <a:miter lim="800000"/>
              <a:headEnd type="none" w="lg" len="lg"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9630689" y="2280908"/>
              <a:ext cx="387349" cy="2192338"/>
              <a:chOff x="9624014" y="2244698"/>
              <a:chExt cx="387349" cy="2192338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9624014" y="2244698"/>
                <a:ext cx="387349" cy="304369"/>
                <a:chOff x="9624014" y="2244698"/>
                <a:chExt cx="387349" cy="304369"/>
              </a:xfrm>
            </p:grpSpPr>
            <p:sp>
              <p:nvSpPr>
                <p:cNvPr id="114" name="Oval 1083"/>
                <p:cNvSpPr>
                  <a:spLocks noChangeArrowheads="1"/>
                </p:cNvSpPr>
                <p:nvPr/>
              </p:nvSpPr>
              <p:spPr bwMode="auto">
                <a:xfrm>
                  <a:off x="9624014" y="2244698"/>
                  <a:ext cx="387349" cy="30436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0000"/>
                    </a:gs>
                    <a:gs pos="100000">
                      <a:srgbClr val="5E0000"/>
                    </a:gs>
                  </a:gsLst>
                  <a:path path="shape">
                    <a:fillToRect l="50000" t="50000" r="50000" b="50000"/>
                  </a:path>
                </a:gradFill>
                <a:ln w="19050" algn="ctr">
                  <a:solidFill>
                    <a:srgbClr val="FFCCCC"/>
                  </a:solidFill>
                  <a:round/>
                  <a:headEnd type="none" w="lg" len="lg"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15" name="Line 1084"/>
                <p:cNvSpPr>
                  <a:spLocks noChangeShapeType="1"/>
                </p:cNvSpPr>
                <p:nvPr/>
              </p:nvSpPr>
              <p:spPr bwMode="auto">
                <a:xfrm>
                  <a:off x="9733482" y="2396882"/>
                  <a:ext cx="16841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9624014" y="2559360"/>
                <a:ext cx="387349" cy="304369"/>
                <a:chOff x="9624014" y="2559359"/>
                <a:chExt cx="387349" cy="304369"/>
              </a:xfrm>
            </p:grpSpPr>
            <p:sp>
              <p:nvSpPr>
                <p:cNvPr id="116" name="Oval 1086"/>
                <p:cNvSpPr>
                  <a:spLocks noChangeArrowheads="1"/>
                </p:cNvSpPr>
                <p:nvPr/>
              </p:nvSpPr>
              <p:spPr bwMode="auto">
                <a:xfrm>
                  <a:off x="9624014" y="2559359"/>
                  <a:ext cx="387349" cy="30436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0000"/>
                    </a:gs>
                    <a:gs pos="100000">
                      <a:srgbClr val="5E0000"/>
                    </a:gs>
                  </a:gsLst>
                  <a:path path="shape">
                    <a:fillToRect l="50000" t="50000" r="50000" b="50000"/>
                  </a:path>
                </a:gradFill>
                <a:ln w="19050" algn="ctr">
                  <a:solidFill>
                    <a:srgbClr val="FFCCCC"/>
                  </a:solidFill>
                  <a:round/>
                  <a:headEnd type="none" w="lg" len="lg"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17" name="Line 1087"/>
                <p:cNvSpPr>
                  <a:spLocks noChangeShapeType="1"/>
                </p:cNvSpPr>
                <p:nvPr/>
              </p:nvSpPr>
              <p:spPr bwMode="auto">
                <a:xfrm>
                  <a:off x="9733482" y="2711543"/>
                  <a:ext cx="16841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9624014" y="2874022"/>
                <a:ext cx="387349" cy="304369"/>
                <a:chOff x="9624014" y="2874020"/>
                <a:chExt cx="387349" cy="304369"/>
              </a:xfrm>
            </p:grpSpPr>
            <p:sp>
              <p:nvSpPr>
                <p:cNvPr id="118" name="Oval 1089"/>
                <p:cNvSpPr>
                  <a:spLocks noChangeArrowheads="1"/>
                </p:cNvSpPr>
                <p:nvPr/>
              </p:nvSpPr>
              <p:spPr bwMode="auto">
                <a:xfrm>
                  <a:off x="9624014" y="2874020"/>
                  <a:ext cx="387349" cy="30436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0000"/>
                    </a:gs>
                    <a:gs pos="100000">
                      <a:srgbClr val="5E0000"/>
                    </a:gs>
                  </a:gsLst>
                  <a:path path="shape">
                    <a:fillToRect l="50000" t="50000" r="50000" b="50000"/>
                  </a:path>
                </a:gradFill>
                <a:ln w="19050" algn="ctr">
                  <a:solidFill>
                    <a:srgbClr val="FFCCCC"/>
                  </a:solidFill>
                  <a:round/>
                  <a:headEnd type="none" w="lg" len="lg"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19" name="Line 1090"/>
                <p:cNvSpPr>
                  <a:spLocks noChangeShapeType="1"/>
                </p:cNvSpPr>
                <p:nvPr/>
              </p:nvSpPr>
              <p:spPr bwMode="auto">
                <a:xfrm>
                  <a:off x="9733482" y="3026204"/>
                  <a:ext cx="16841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9624014" y="3188684"/>
                <a:ext cx="387349" cy="304369"/>
                <a:chOff x="9624014" y="3188681"/>
                <a:chExt cx="387349" cy="304369"/>
              </a:xfrm>
            </p:grpSpPr>
            <p:sp>
              <p:nvSpPr>
                <p:cNvPr id="120" name="Oval 1092"/>
                <p:cNvSpPr>
                  <a:spLocks noChangeArrowheads="1"/>
                </p:cNvSpPr>
                <p:nvPr/>
              </p:nvSpPr>
              <p:spPr bwMode="auto">
                <a:xfrm>
                  <a:off x="9624014" y="3188681"/>
                  <a:ext cx="387349" cy="30436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0000"/>
                    </a:gs>
                    <a:gs pos="100000">
                      <a:srgbClr val="5E0000"/>
                    </a:gs>
                  </a:gsLst>
                  <a:path path="shape">
                    <a:fillToRect l="50000" t="50000" r="50000" b="50000"/>
                  </a:path>
                </a:gradFill>
                <a:ln w="19050" algn="ctr">
                  <a:solidFill>
                    <a:srgbClr val="FFCCCC"/>
                  </a:solidFill>
                  <a:round/>
                  <a:headEnd type="none" w="lg" len="lg"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21" name="Line 1093"/>
                <p:cNvSpPr>
                  <a:spLocks noChangeShapeType="1"/>
                </p:cNvSpPr>
                <p:nvPr/>
              </p:nvSpPr>
              <p:spPr bwMode="auto">
                <a:xfrm>
                  <a:off x="9733482" y="3340865"/>
                  <a:ext cx="16841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9624014" y="3503346"/>
                <a:ext cx="387349" cy="304369"/>
                <a:chOff x="9624014" y="3503342"/>
                <a:chExt cx="387349" cy="304369"/>
              </a:xfrm>
            </p:grpSpPr>
            <p:sp>
              <p:nvSpPr>
                <p:cNvPr id="122" name="Oval 1095"/>
                <p:cNvSpPr>
                  <a:spLocks noChangeArrowheads="1"/>
                </p:cNvSpPr>
                <p:nvPr/>
              </p:nvSpPr>
              <p:spPr bwMode="auto">
                <a:xfrm>
                  <a:off x="9624014" y="3503342"/>
                  <a:ext cx="387349" cy="30436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0000"/>
                    </a:gs>
                    <a:gs pos="100000">
                      <a:srgbClr val="5E0000"/>
                    </a:gs>
                  </a:gsLst>
                  <a:path path="shape">
                    <a:fillToRect l="50000" t="50000" r="50000" b="50000"/>
                  </a:path>
                </a:gradFill>
                <a:ln w="19050" algn="ctr">
                  <a:solidFill>
                    <a:srgbClr val="FFCCCC"/>
                  </a:solidFill>
                  <a:round/>
                  <a:headEnd type="none" w="lg" len="lg"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23" name="Line 1096"/>
                <p:cNvSpPr>
                  <a:spLocks noChangeShapeType="1"/>
                </p:cNvSpPr>
                <p:nvPr/>
              </p:nvSpPr>
              <p:spPr bwMode="auto">
                <a:xfrm>
                  <a:off x="9733482" y="3655526"/>
                  <a:ext cx="16841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9624014" y="3818008"/>
                <a:ext cx="387349" cy="304369"/>
                <a:chOff x="9624014" y="3818003"/>
                <a:chExt cx="387349" cy="304369"/>
              </a:xfrm>
            </p:grpSpPr>
            <p:sp>
              <p:nvSpPr>
                <p:cNvPr id="124" name="Oval 1098"/>
                <p:cNvSpPr>
                  <a:spLocks noChangeArrowheads="1"/>
                </p:cNvSpPr>
                <p:nvPr/>
              </p:nvSpPr>
              <p:spPr bwMode="auto">
                <a:xfrm>
                  <a:off x="9624014" y="3818003"/>
                  <a:ext cx="387349" cy="30436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0000"/>
                    </a:gs>
                    <a:gs pos="100000">
                      <a:srgbClr val="5E0000"/>
                    </a:gs>
                  </a:gsLst>
                  <a:path path="shape">
                    <a:fillToRect l="50000" t="50000" r="50000" b="50000"/>
                  </a:path>
                </a:gradFill>
                <a:ln w="19050" algn="ctr">
                  <a:solidFill>
                    <a:srgbClr val="FFCCCC"/>
                  </a:solidFill>
                  <a:round/>
                  <a:headEnd type="none" w="lg" len="lg"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25" name="Line 1099"/>
                <p:cNvSpPr>
                  <a:spLocks noChangeShapeType="1"/>
                </p:cNvSpPr>
                <p:nvPr/>
              </p:nvSpPr>
              <p:spPr bwMode="auto">
                <a:xfrm>
                  <a:off x="9733482" y="3963571"/>
                  <a:ext cx="16841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9624014" y="4132667"/>
                <a:ext cx="387349" cy="304369"/>
                <a:chOff x="9624014" y="4132667"/>
                <a:chExt cx="387349" cy="304369"/>
              </a:xfrm>
            </p:grpSpPr>
            <p:sp>
              <p:nvSpPr>
                <p:cNvPr id="126" name="Oval 1101"/>
                <p:cNvSpPr>
                  <a:spLocks noChangeArrowheads="1"/>
                </p:cNvSpPr>
                <p:nvPr/>
              </p:nvSpPr>
              <p:spPr bwMode="auto">
                <a:xfrm>
                  <a:off x="9624014" y="4132667"/>
                  <a:ext cx="387349" cy="30436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0000"/>
                    </a:gs>
                    <a:gs pos="100000">
                      <a:srgbClr val="5E0000"/>
                    </a:gs>
                  </a:gsLst>
                  <a:path path="shape">
                    <a:fillToRect l="50000" t="50000" r="50000" b="50000"/>
                  </a:path>
                </a:gradFill>
                <a:ln w="19050" algn="ctr">
                  <a:solidFill>
                    <a:srgbClr val="FFCCCC"/>
                  </a:solidFill>
                  <a:round/>
                  <a:headEnd type="none" w="lg" len="lg"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27" name="Line 1102"/>
                <p:cNvSpPr>
                  <a:spLocks noChangeShapeType="1"/>
                </p:cNvSpPr>
                <p:nvPr/>
              </p:nvSpPr>
              <p:spPr bwMode="auto">
                <a:xfrm>
                  <a:off x="9733482" y="4284851"/>
                  <a:ext cx="16841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</p:grpSp>
      <p:sp>
        <p:nvSpPr>
          <p:cNvPr id="128" name="Rectangle 1103"/>
          <p:cNvSpPr>
            <a:spLocks noChangeArrowheads="1"/>
          </p:cNvSpPr>
          <p:nvPr/>
        </p:nvSpPr>
        <p:spPr bwMode="auto">
          <a:xfrm>
            <a:off x="7898930" y="2216758"/>
            <a:ext cx="488951" cy="2263775"/>
          </a:xfrm>
          <a:prstGeom prst="rect">
            <a:avLst/>
          </a:prstGeom>
          <a:solidFill>
            <a:srgbClr val="996633"/>
          </a:solidFill>
          <a:ln w="28575" algn="ctr">
            <a:solidFill>
              <a:schemeClr val="tx1"/>
            </a:solidFill>
            <a:miter lim="800000"/>
            <a:headEnd type="none" w="lg" len="lg"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9" name="AutoShape 1106" descr="Dark vertical"/>
          <p:cNvSpPr>
            <a:spLocks noChangeArrowheads="1"/>
          </p:cNvSpPr>
          <p:nvPr/>
        </p:nvSpPr>
        <p:spPr bwMode="auto">
          <a:xfrm>
            <a:off x="9040509" y="4777555"/>
            <a:ext cx="404283" cy="145015"/>
          </a:xfrm>
          <a:prstGeom prst="roundRect">
            <a:avLst>
              <a:gd name="adj" fmla="val 16667"/>
            </a:avLst>
          </a:prstGeom>
          <a:pattFill prst="dkVert">
            <a:fgClr>
              <a:srgbClr val="CC6600"/>
            </a:fgClr>
            <a:bgClr>
              <a:schemeClr val="bg1"/>
            </a:bgClr>
          </a:pattFill>
          <a:ln w="28575" algn="ctr">
            <a:solidFill>
              <a:srgbClr val="FFFF99"/>
            </a:solidFill>
            <a:round/>
            <a:headEnd type="none" w="lg" len="lg"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0" name="AutoShape 1107"/>
          <p:cNvSpPr>
            <a:spLocks noChangeArrowheads="1"/>
          </p:cNvSpPr>
          <p:nvPr/>
        </p:nvSpPr>
        <p:spPr bwMode="auto">
          <a:xfrm>
            <a:off x="8311680" y="5113670"/>
            <a:ext cx="1380067" cy="568325"/>
          </a:xfrm>
          <a:prstGeom prst="roundRect">
            <a:avLst>
              <a:gd name="adj" fmla="val 16667"/>
            </a:avLst>
          </a:prstGeom>
          <a:solidFill>
            <a:srgbClr val="996633"/>
          </a:solidFill>
          <a:ln w="28575" algn="ctr">
            <a:solidFill>
              <a:srgbClr val="FFFF99"/>
            </a:solidFill>
            <a:round/>
            <a:headEnd type="none" w="lg" len="lg"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1" name="AutoShape 1110" descr="Dark vertical"/>
          <p:cNvSpPr>
            <a:spLocks noChangeArrowheads="1"/>
          </p:cNvSpPr>
          <p:nvPr/>
        </p:nvSpPr>
        <p:spPr bwMode="auto">
          <a:xfrm>
            <a:off x="8513707" y="4777556"/>
            <a:ext cx="404283" cy="145014"/>
          </a:xfrm>
          <a:prstGeom prst="roundRect">
            <a:avLst>
              <a:gd name="adj" fmla="val 16667"/>
            </a:avLst>
          </a:prstGeom>
          <a:pattFill prst="dkVert">
            <a:fgClr>
              <a:srgbClr val="CC6600"/>
            </a:fgClr>
            <a:bgClr>
              <a:schemeClr val="bg1"/>
            </a:bgClr>
          </a:pattFill>
          <a:ln w="28575" algn="ctr">
            <a:solidFill>
              <a:srgbClr val="FFFF99"/>
            </a:solidFill>
            <a:round/>
            <a:headEnd type="none" w="lg" len="lg"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2" name="Text Box 1111"/>
          <p:cNvSpPr txBox="1">
            <a:spLocks noChangeArrowheads="1"/>
          </p:cNvSpPr>
          <p:nvPr/>
        </p:nvSpPr>
        <p:spPr bwMode="auto">
          <a:xfrm>
            <a:off x="8525578" y="5035523"/>
            <a:ext cx="3642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lg" len="lg"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GB" altLang="en-US" sz="2400" dirty="0"/>
              <a:t>+</a:t>
            </a:r>
          </a:p>
        </p:txBody>
      </p:sp>
      <p:sp>
        <p:nvSpPr>
          <p:cNvPr id="133" name="Freeform 1113"/>
          <p:cNvSpPr>
            <a:spLocks/>
          </p:cNvSpPr>
          <p:nvPr/>
        </p:nvSpPr>
        <p:spPr bwMode="auto">
          <a:xfrm>
            <a:off x="6631048" y="3349958"/>
            <a:ext cx="2051049" cy="1676398"/>
          </a:xfrm>
          <a:custGeom>
            <a:avLst/>
            <a:gdLst>
              <a:gd name="T0" fmla="*/ 2147483647 w 1098"/>
              <a:gd name="T1" fmla="*/ 0 h 981"/>
              <a:gd name="T2" fmla="*/ 0 w 1098"/>
              <a:gd name="T3" fmla="*/ 0 h 981"/>
              <a:gd name="T4" fmla="*/ 0 w 1098"/>
              <a:gd name="T5" fmla="*/ 2147483647 h 981"/>
              <a:gd name="T6" fmla="*/ 2147483647 w 1098"/>
              <a:gd name="T7" fmla="*/ 2147483647 h 981"/>
              <a:gd name="T8" fmla="*/ 0 60000 65536"/>
              <a:gd name="T9" fmla="*/ 0 60000 65536"/>
              <a:gd name="T10" fmla="*/ 0 60000 65536"/>
              <a:gd name="T11" fmla="*/ 0 60000 65536"/>
              <a:gd name="T12" fmla="*/ 0 w 1098"/>
              <a:gd name="T13" fmla="*/ 0 h 981"/>
              <a:gd name="T14" fmla="*/ 1098 w 1098"/>
              <a:gd name="T15" fmla="*/ 981 h 9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98" h="981">
                <a:moveTo>
                  <a:pt x="675" y="0"/>
                </a:moveTo>
                <a:lnTo>
                  <a:pt x="0" y="0"/>
                </a:lnTo>
                <a:lnTo>
                  <a:pt x="0" y="981"/>
                </a:lnTo>
                <a:lnTo>
                  <a:pt x="1098" y="981"/>
                </a:lnTo>
              </a:path>
            </a:pathLst>
          </a:custGeom>
          <a:noFill/>
          <a:ln w="76200" cap="flat" cmpd="sng">
            <a:solidFill>
              <a:schemeClr val="tx1"/>
            </a:solidFill>
            <a:prstDash val="solid"/>
            <a:round/>
            <a:headEnd type="none" w="lg" len="lg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40" name="AutoShape 1124"/>
          <p:cNvSpPr>
            <a:spLocks noChangeArrowheads="1"/>
          </p:cNvSpPr>
          <p:nvPr/>
        </p:nvSpPr>
        <p:spPr bwMode="auto">
          <a:xfrm>
            <a:off x="11270780" y="3935744"/>
            <a:ext cx="370416" cy="647700"/>
          </a:xfrm>
          <a:prstGeom prst="can">
            <a:avLst>
              <a:gd name="adj" fmla="val 58286"/>
            </a:avLst>
          </a:prstGeom>
          <a:solidFill>
            <a:srgbClr val="CC9900"/>
          </a:solidFill>
          <a:ln w="28575">
            <a:solidFill>
              <a:schemeClr val="tx1"/>
            </a:solidFill>
            <a:round/>
            <a:headEnd type="none" w="lg" len="lg"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1" name="Freeform 1126"/>
          <p:cNvSpPr>
            <a:spLocks/>
          </p:cNvSpPr>
          <p:nvPr/>
        </p:nvSpPr>
        <p:spPr bwMode="auto">
          <a:xfrm>
            <a:off x="11285596" y="4135412"/>
            <a:ext cx="330200" cy="39825"/>
          </a:xfrm>
          <a:custGeom>
            <a:avLst/>
            <a:gdLst>
              <a:gd name="T0" fmla="*/ 0 w 192"/>
              <a:gd name="T1" fmla="*/ 1 h 37"/>
              <a:gd name="T2" fmla="*/ 96 w 192"/>
              <a:gd name="T3" fmla="*/ 10 h 37"/>
              <a:gd name="T4" fmla="*/ 192 w 192"/>
              <a:gd name="T5" fmla="*/ 0 h 37"/>
              <a:gd name="T6" fmla="*/ 0 60000 65536"/>
              <a:gd name="T7" fmla="*/ 0 60000 65536"/>
              <a:gd name="T8" fmla="*/ 0 60000 65536"/>
              <a:gd name="T9" fmla="*/ 0 w 192"/>
              <a:gd name="T10" fmla="*/ 0 h 37"/>
              <a:gd name="T11" fmla="*/ 192 w 192"/>
              <a:gd name="T12" fmla="*/ 37 h 3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37">
                <a:moveTo>
                  <a:pt x="0" y="4"/>
                </a:moveTo>
                <a:cubicBezTo>
                  <a:pt x="32" y="20"/>
                  <a:pt x="64" y="37"/>
                  <a:pt x="96" y="36"/>
                </a:cubicBezTo>
                <a:cubicBezTo>
                  <a:pt x="128" y="35"/>
                  <a:pt x="176" y="7"/>
                  <a:pt x="192" y="0"/>
                </a:cubicBez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lg" len="lg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42" name="Freeform 1127"/>
          <p:cNvSpPr>
            <a:spLocks/>
          </p:cNvSpPr>
          <p:nvPr/>
        </p:nvSpPr>
        <p:spPr bwMode="auto">
          <a:xfrm>
            <a:off x="11285596" y="4209162"/>
            <a:ext cx="330200" cy="39825"/>
          </a:xfrm>
          <a:custGeom>
            <a:avLst/>
            <a:gdLst>
              <a:gd name="T0" fmla="*/ 0 w 192"/>
              <a:gd name="T1" fmla="*/ 1 h 37"/>
              <a:gd name="T2" fmla="*/ 96 w 192"/>
              <a:gd name="T3" fmla="*/ 10 h 37"/>
              <a:gd name="T4" fmla="*/ 192 w 192"/>
              <a:gd name="T5" fmla="*/ 0 h 37"/>
              <a:gd name="T6" fmla="*/ 0 60000 65536"/>
              <a:gd name="T7" fmla="*/ 0 60000 65536"/>
              <a:gd name="T8" fmla="*/ 0 60000 65536"/>
              <a:gd name="T9" fmla="*/ 0 w 192"/>
              <a:gd name="T10" fmla="*/ 0 h 37"/>
              <a:gd name="T11" fmla="*/ 192 w 192"/>
              <a:gd name="T12" fmla="*/ 37 h 3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37">
                <a:moveTo>
                  <a:pt x="0" y="4"/>
                </a:moveTo>
                <a:cubicBezTo>
                  <a:pt x="32" y="20"/>
                  <a:pt x="64" y="37"/>
                  <a:pt x="96" y="36"/>
                </a:cubicBezTo>
                <a:cubicBezTo>
                  <a:pt x="128" y="35"/>
                  <a:pt x="176" y="7"/>
                  <a:pt x="192" y="0"/>
                </a:cubicBezTo>
              </a:path>
            </a:pathLst>
          </a:custGeom>
          <a:noFill/>
          <a:ln w="38100" cap="flat" cmpd="sng">
            <a:solidFill>
              <a:schemeClr val="bg1"/>
            </a:solidFill>
            <a:prstDash val="solid"/>
            <a:round/>
            <a:headEnd type="none" w="lg" len="lg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43" name="Freeform 1128"/>
          <p:cNvSpPr>
            <a:spLocks/>
          </p:cNvSpPr>
          <p:nvPr/>
        </p:nvSpPr>
        <p:spPr bwMode="auto">
          <a:xfrm>
            <a:off x="11285596" y="4282912"/>
            <a:ext cx="330200" cy="39825"/>
          </a:xfrm>
          <a:custGeom>
            <a:avLst/>
            <a:gdLst>
              <a:gd name="T0" fmla="*/ 0 w 192"/>
              <a:gd name="T1" fmla="*/ 1 h 37"/>
              <a:gd name="T2" fmla="*/ 96 w 192"/>
              <a:gd name="T3" fmla="*/ 10 h 37"/>
              <a:gd name="T4" fmla="*/ 192 w 192"/>
              <a:gd name="T5" fmla="*/ 0 h 37"/>
              <a:gd name="T6" fmla="*/ 0 60000 65536"/>
              <a:gd name="T7" fmla="*/ 0 60000 65536"/>
              <a:gd name="T8" fmla="*/ 0 60000 65536"/>
              <a:gd name="T9" fmla="*/ 0 w 192"/>
              <a:gd name="T10" fmla="*/ 0 h 37"/>
              <a:gd name="T11" fmla="*/ 192 w 192"/>
              <a:gd name="T12" fmla="*/ 37 h 3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37">
                <a:moveTo>
                  <a:pt x="0" y="4"/>
                </a:moveTo>
                <a:cubicBezTo>
                  <a:pt x="32" y="20"/>
                  <a:pt x="64" y="37"/>
                  <a:pt x="96" y="36"/>
                </a:cubicBezTo>
                <a:cubicBezTo>
                  <a:pt x="128" y="35"/>
                  <a:pt x="176" y="7"/>
                  <a:pt x="192" y="0"/>
                </a:cubicBezTo>
              </a:path>
            </a:pathLst>
          </a:custGeom>
          <a:noFill/>
          <a:ln w="38100" cap="flat" cmpd="sng">
            <a:solidFill>
              <a:srgbClr val="FFFF00"/>
            </a:solidFill>
            <a:prstDash val="solid"/>
            <a:round/>
            <a:headEnd type="none" w="lg" len="lg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44" name="Freeform 1129"/>
          <p:cNvSpPr>
            <a:spLocks/>
          </p:cNvSpPr>
          <p:nvPr/>
        </p:nvSpPr>
        <p:spPr bwMode="auto">
          <a:xfrm>
            <a:off x="10083330" y="3349957"/>
            <a:ext cx="1375833" cy="682625"/>
          </a:xfrm>
          <a:custGeom>
            <a:avLst/>
            <a:gdLst>
              <a:gd name="T0" fmla="*/ 0 w 716"/>
              <a:gd name="T1" fmla="*/ 0 h 444"/>
              <a:gd name="T2" fmla="*/ 2147483647 w 716"/>
              <a:gd name="T3" fmla="*/ 0 h 444"/>
              <a:gd name="T4" fmla="*/ 2147483647 w 716"/>
              <a:gd name="T5" fmla="*/ 2147483647 h 444"/>
              <a:gd name="T6" fmla="*/ 0 60000 65536"/>
              <a:gd name="T7" fmla="*/ 0 60000 65536"/>
              <a:gd name="T8" fmla="*/ 0 60000 65536"/>
              <a:gd name="T9" fmla="*/ 0 w 716"/>
              <a:gd name="T10" fmla="*/ 0 h 444"/>
              <a:gd name="T11" fmla="*/ 716 w 716"/>
              <a:gd name="T12" fmla="*/ 444 h 4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16" h="444">
                <a:moveTo>
                  <a:pt x="0" y="0"/>
                </a:moveTo>
                <a:lnTo>
                  <a:pt x="716" y="0"/>
                </a:lnTo>
                <a:lnTo>
                  <a:pt x="716" y="444"/>
                </a:lnTo>
              </a:path>
            </a:pathLst>
          </a:custGeom>
          <a:noFill/>
          <a:ln w="76200" cap="flat" cmpd="sng">
            <a:solidFill>
              <a:schemeClr val="tx1"/>
            </a:solidFill>
            <a:prstDash val="solid"/>
            <a:round/>
            <a:headEnd type="none" w="lg" len="lg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45" name="Freeform 1130"/>
          <p:cNvSpPr>
            <a:spLocks/>
          </p:cNvSpPr>
          <p:nvPr/>
        </p:nvSpPr>
        <p:spPr bwMode="auto">
          <a:xfrm>
            <a:off x="9291697" y="4596144"/>
            <a:ext cx="2173817" cy="430212"/>
          </a:xfrm>
          <a:custGeom>
            <a:avLst/>
            <a:gdLst>
              <a:gd name="T0" fmla="*/ 0 w 1164"/>
              <a:gd name="T1" fmla="*/ 2147483647 h 292"/>
              <a:gd name="T2" fmla="*/ 2147483647 w 1164"/>
              <a:gd name="T3" fmla="*/ 2147483647 h 292"/>
              <a:gd name="T4" fmla="*/ 2147483647 w 1164"/>
              <a:gd name="T5" fmla="*/ 0 h 292"/>
              <a:gd name="T6" fmla="*/ 0 60000 65536"/>
              <a:gd name="T7" fmla="*/ 0 60000 65536"/>
              <a:gd name="T8" fmla="*/ 0 60000 65536"/>
              <a:gd name="T9" fmla="*/ 0 w 1164"/>
              <a:gd name="T10" fmla="*/ 0 h 292"/>
              <a:gd name="T11" fmla="*/ 1164 w 1164"/>
              <a:gd name="T12" fmla="*/ 292 h 2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64" h="292">
                <a:moveTo>
                  <a:pt x="0" y="292"/>
                </a:moveTo>
                <a:lnTo>
                  <a:pt x="1164" y="292"/>
                </a:lnTo>
                <a:lnTo>
                  <a:pt x="1164" y="0"/>
                </a:lnTo>
              </a:path>
            </a:pathLst>
          </a:custGeom>
          <a:noFill/>
          <a:ln w="76200" cap="flat" cmpd="sng">
            <a:solidFill>
              <a:schemeClr val="tx1"/>
            </a:solidFill>
            <a:prstDash val="solid"/>
            <a:round/>
            <a:headEnd type="none" w="lg" len="lg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46" name="Text Box 1131"/>
          <p:cNvSpPr txBox="1">
            <a:spLocks noChangeArrowheads="1"/>
          </p:cNvSpPr>
          <p:nvPr/>
        </p:nvSpPr>
        <p:spPr bwMode="auto">
          <a:xfrm>
            <a:off x="6916711" y="2610807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lg" len="lg"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GB" altLang="en-US" dirty="0">
                <a:latin typeface="+mn-lt"/>
              </a:rPr>
              <a:t>Plate A</a:t>
            </a:r>
          </a:p>
        </p:txBody>
      </p:sp>
      <p:sp>
        <p:nvSpPr>
          <p:cNvPr id="147" name="Text Box 1132"/>
          <p:cNvSpPr txBox="1">
            <a:spLocks noChangeArrowheads="1"/>
          </p:cNvSpPr>
          <p:nvPr/>
        </p:nvSpPr>
        <p:spPr bwMode="auto">
          <a:xfrm>
            <a:off x="10106189" y="2610807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lg" len="lg"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GB" altLang="en-US" dirty="0">
                <a:latin typeface="+mn-lt"/>
              </a:rPr>
              <a:t>Plate B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950789" y="2278829"/>
            <a:ext cx="385233" cy="2119313"/>
            <a:chOff x="7943381" y="2270098"/>
            <a:chExt cx="385233" cy="2119313"/>
          </a:xfrm>
        </p:grpSpPr>
        <p:grpSp>
          <p:nvGrpSpPr>
            <p:cNvPr id="2" name="Group 1"/>
            <p:cNvGrpSpPr/>
            <p:nvPr/>
          </p:nvGrpSpPr>
          <p:grpSpPr>
            <a:xfrm>
              <a:off x="7943381" y="2270098"/>
              <a:ext cx="385233" cy="304800"/>
              <a:chOff x="7943381" y="2270098"/>
              <a:chExt cx="385233" cy="304800"/>
            </a:xfrm>
          </p:grpSpPr>
          <p:sp>
            <p:nvSpPr>
              <p:cNvPr id="134" name="Oval 1115"/>
              <p:cNvSpPr>
                <a:spLocks noChangeArrowheads="1"/>
              </p:cNvSpPr>
              <p:nvPr/>
            </p:nvSpPr>
            <p:spPr bwMode="auto">
              <a:xfrm>
                <a:off x="7943381" y="2270098"/>
                <a:ext cx="385233" cy="304800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000076"/>
                  </a:gs>
                </a:gsLst>
                <a:path path="shape">
                  <a:fillToRect l="50000" t="50000" r="50000" b="50000"/>
                </a:path>
              </a:gradFill>
              <a:ln w="19050" algn="ctr">
                <a:solidFill>
                  <a:srgbClr val="3399FF"/>
                </a:solidFill>
                <a:round/>
                <a:headEnd type="none" w="lg" len="lg"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5" name="Line 1117"/>
              <p:cNvSpPr>
                <a:spLocks noChangeShapeType="1"/>
              </p:cNvSpPr>
              <p:nvPr/>
            </p:nvSpPr>
            <p:spPr bwMode="auto">
              <a:xfrm>
                <a:off x="8052251" y="2422498"/>
                <a:ext cx="16749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36" name="Line 1118"/>
              <p:cNvSpPr>
                <a:spLocks noChangeShapeType="1"/>
              </p:cNvSpPr>
              <p:nvPr/>
            </p:nvSpPr>
            <p:spPr bwMode="auto">
              <a:xfrm rot="16200000">
                <a:off x="8069736" y="2422498"/>
                <a:ext cx="13252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7943381" y="4084611"/>
              <a:ext cx="385233" cy="304800"/>
              <a:chOff x="7943381" y="4084611"/>
              <a:chExt cx="385233" cy="304800"/>
            </a:xfrm>
          </p:grpSpPr>
          <p:sp>
            <p:nvSpPr>
              <p:cNvPr id="137" name="Oval 1120"/>
              <p:cNvSpPr>
                <a:spLocks noChangeArrowheads="1"/>
              </p:cNvSpPr>
              <p:nvPr/>
            </p:nvSpPr>
            <p:spPr bwMode="auto">
              <a:xfrm>
                <a:off x="7943381" y="4084611"/>
                <a:ext cx="385233" cy="304800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000076"/>
                  </a:gs>
                </a:gsLst>
                <a:path path="shape">
                  <a:fillToRect l="50000" t="50000" r="50000" b="50000"/>
                </a:path>
              </a:gradFill>
              <a:ln w="19050" algn="ctr">
                <a:solidFill>
                  <a:srgbClr val="3399FF"/>
                </a:solidFill>
                <a:round/>
                <a:headEnd type="none" w="lg" len="lg"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8" name="Line 1122"/>
              <p:cNvSpPr>
                <a:spLocks noChangeShapeType="1"/>
              </p:cNvSpPr>
              <p:nvPr/>
            </p:nvSpPr>
            <p:spPr bwMode="auto">
              <a:xfrm>
                <a:off x="8052251" y="4237011"/>
                <a:ext cx="16749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39" name="Line 1123"/>
              <p:cNvSpPr>
                <a:spLocks noChangeShapeType="1"/>
              </p:cNvSpPr>
              <p:nvPr/>
            </p:nvSpPr>
            <p:spPr bwMode="auto">
              <a:xfrm rot="16200000">
                <a:off x="8069736" y="4237012"/>
                <a:ext cx="13252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7943381" y="2572781"/>
              <a:ext cx="385233" cy="304800"/>
              <a:chOff x="7943381" y="2572781"/>
              <a:chExt cx="385233" cy="304800"/>
            </a:xfrm>
          </p:grpSpPr>
          <p:sp>
            <p:nvSpPr>
              <p:cNvPr id="148" name="Oval 1134"/>
              <p:cNvSpPr>
                <a:spLocks noChangeArrowheads="1"/>
              </p:cNvSpPr>
              <p:nvPr/>
            </p:nvSpPr>
            <p:spPr bwMode="auto">
              <a:xfrm>
                <a:off x="7943381" y="2572781"/>
                <a:ext cx="385233" cy="304800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000076"/>
                  </a:gs>
                </a:gsLst>
                <a:path path="shape">
                  <a:fillToRect l="50000" t="50000" r="50000" b="50000"/>
                </a:path>
              </a:gradFill>
              <a:ln w="19050" algn="ctr">
                <a:solidFill>
                  <a:srgbClr val="3399FF"/>
                </a:solidFill>
                <a:round/>
                <a:headEnd type="none" w="lg" len="lg"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9" name="Line 1136"/>
              <p:cNvSpPr>
                <a:spLocks noChangeShapeType="1"/>
              </p:cNvSpPr>
              <p:nvPr/>
            </p:nvSpPr>
            <p:spPr bwMode="auto">
              <a:xfrm>
                <a:off x="8052251" y="2725181"/>
                <a:ext cx="16749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0" name="Line 1137"/>
              <p:cNvSpPr>
                <a:spLocks noChangeShapeType="1"/>
              </p:cNvSpPr>
              <p:nvPr/>
            </p:nvSpPr>
            <p:spPr bwMode="auto">
              <a:xfrm rot="16200000">
                <a:off x="8069736" y="2725182"/>
                <a:ext cx="13252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7943381" y="2875464"/>
              <a:ext cx="385233" cy="303213"/>
              <a:chOff x="7943381" y="2875464"/>
              <a:chExt cx="385233" cy="303213"/>
            </a:xfrm>
          </p:grpSpPr>
          <p:sp>
            <p:nvSpPr>
              <p:cNvPr id="151" name="Oval 1139"/>
              <p:cNvSpPr>
                <a:spLocks noChangeArrowheads="1"/>
              </p:cNvSpPr>
              <p:nvPr/>
            </p:nvSpPr>
            <p:spPr bwMode="auto">
              <a:xfrm>
                <a:off x="7943381" y="2875464"/>
                <a:ext cx="385233" cy="303213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000076"/>
                  </a:gs>
                </a:gsLst>
                <a:path path="shape">
                  <a:fillToRect l="50000" t="50000" r="50000" b="50000"/>
                </a:path>
              </a:gradFill>
              <a:ln w="19050" algn="ctr">
                <a:solidFill>
                  <a:srgbClr val="3399FF"/>
                </a:solidFill>
                <a:round/>
                <a:headEnd type="none" w="lg" len="lg"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2" name="Line 1141"/>
              <p:cNvSpPr>
                <a:spLocks noChangeShapeType="1"/>
              </p:cNvSpPr>
              <p:nvPr/>
            </p:nvSpPr>
            <p:spPr bwMode="auto">
              <a:xfrm>
                <a:off x="8052251" y="3027070"/>
                <a:ext cx="16749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3" name="Line 1142"/>
              <p:cNvSpPr>
                <a:spLocks noChangeShapeType="1"/>
              </p:cNvSpPr>
              <p:nvPr/>
            </p:nvSpPr>
            <p:spPr bwMode="auto">
              <a:xfrm rot="16200000">
                <a:off x="8070081" y="3027071"/>
                <a:ext cx="1318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7943381" y="3176560"/>
              <a:ext cx="385233" cy="304800"/>
              <a:chOff x="7943381" y="3176560"/>
              <a:chExt cx="385233" cy="304800"/>
            </a:xfrm>
          </p:grpSpPr>
          <p:sp>
            <p:nvSpPr>
              <p:cNvPr id="154" name="Oval 1144"/>
              <p:cNvSpPr>
                <a:spLocks noChangeArrowheads="1"/>
              </p:cNvSpPr>
              <p:nvPr/>
            </p:nvSpPr>
            <p:spPr bwMode="auto">
              <a:xfrm>
                <a:off x="7943381" y="3176560"/>
                <a:ext cx="385233" cy="304800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000076"/>
                  </a:gs>
                </a:gsLst>
                <a:path path="shape">
                  <a:fillToRect l="50000" t="50000" r="50000" b="50000"/>
                </a:path>
              </a:gradFill>
              <a:ln w="19050" algn="ctr">
                <a:solidFill>
                  <a:srgbClr val="3399FF"/>
                </a:solidFill>
                <a:round/>
                <a:headEnd type="none" w="lg" len="lg"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5" name="Line 1146"/>
              <p:cNvSpPr>
                <a:spLocks noChangeShapeType="1"/>
              </p:cNvSpPr>
              <p:nvPr/>
            </p:nvSpPr>
            <p:spPr bwMode="auto">
              <a:xfrm>
                <a:off x="8052251" y="3328960"/>
                <a:ext cx="16749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6" name="Line 1147"/>
              <p:cNvSpPr>
                <a:spLocks noChangeShapeType="1"/>
              </p:cNvSpPr>
              <p:nvPr/>
            </p:nvSpPr>
            <p:spPr bwMode="auto">
              <a:xfrm rot="16200000">
                <a:off x="8069736" y="3328961"/>
                <a:ext cx="13252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7943381" y="3479243"/>
              <a:ext cx="385233" cy="304800"/>
              <a:chOff x="7943381" y="3479243"/>
              <a:chExt cx="385233" cy="304800"/>
            </a:xfrm>
          </p:grpSpPr>
          <p:sp>
            <p:nvSpPr>
              <p:cNvPr id="157" name="Oval 1149"/>
              <p:cNvSpPr>
                <a:spLocks noChangeArrowheads="1"/>
              </p:cNvSpPr>
              <p:nvPr/>
            </p:nvSpPr>
            <p:spPr bwMode="auto">
              <a:xfrm>
                <a:off x="7943381" y="3479243"/>
                <a:ext cx="385233" cy="304800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000076"/>
                  </a:gs>
                </a:gsLst>
                <a:path path="shape">
                  <a:fillToRect l="50000" t="50000" r="50000" b="50000"/>
                </a:path>
              </a:gradFill>
              <a:ln w="19050" algn="ctr">
                <a:solidFill>
                  <a:srgbClr val="3399FF"/>
                </a:solidFill>
                <a:round/>
                <a:headEnd type="none" w="lg" len="lg"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8" name="Line 1151"/>
              <p:cNvSpPr>
                <a:spLocks noChangeShapeType="1"/>
              </p:cNvSpPr>
              <p:nvPr/>
            </p:nvSpPr>
            <p:spPr bwMode="auto">
              <a:xfrm>
                <a:off x="8052251" y="3631643"/>
                <a:ext cx="16749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9" name="Line 1152"/>
              <p:cNvSpPr>
                <a:spLocks noChangeShapeType="1"/>
              </p:cNvSpPr>
              <p:nvPr/>
            </p:nvSpPr>
            <p:spPr bwMode="auto">
              <a:xfrm rot="16200000">
                <a:off x="8069736" y="3631644"/>
                <a:ext cx="13252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943381" y="3781926"/>
              <a:ext cx="385233" cy="304800"/>
              <a:chOff x="7943381" y="3781926"/>
              <a:chExt cx="385233" cy="304800"/>
            </a:xfrm>
          </p:grpSpPr>
          <p:sp>
            <p:nvSpPr>
              <p:cNvPr id="160" name="Oval 1154"/>
              <p:cNvSpPr>
                <a:spLocks noChangeArrowheads="1"/>
              </p:cNvSpPr>
              <p:nvPr/>
            </p:nvSpPr>
            <p:spPr bwMode="auto">
              <a:xfrm>
                <a:off x="7943381" y="3781926"/>
                <a:ext cx="385233" cy="304800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000076"/>
                  </a:gs>
                </a:gsLst>
                <a:path path="shape">
                  <a:fillToRect l="50000" t="50000" r="50000" b="50000"/>
                </a:path>
              </a:gradFill>
              <a:ln w="19050" algn="ctr">
                <a:solidFill>
                  <a:srgbClr val="3399FF"/>
                </a:solidFill>
                <a:round/>
                <a:headEnd type="none" w="lg" len="lg"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61" name="Line 1156"/>
              <p:cNvSpPr>
                <a:spLocks noChangeShapeType="1"/>
              </p:cNvSpPr>
              <p:nvPr/>
            </p:nvSpPr>
            <p:spPr bwMode="auto">
              <a:xfrm>
                <a:off x="8052251" y="3934326"/>
                <a:ext cx="16749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2" name="Line 1157"/>
              <p:cNvSpPr>
                <a:spLocks noChangeShapeType="1"/>
              </p:cNvSpPr>
              <p:nvPr/>
            </p:nvSpPr>
            <p:spPr bwMode="auto">
              <a:xfrm rot="16200000">
                <a:off x="8069736" y="3934327"/>
                <a:ext cx="13252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sp>
        <p:nvSpPr>
          <p:cNvPr id="163" name="Text Box 1158"/>
          <p:cNvSpPr txBox="1">
            <a:spLocks noChangeArrowheads="1"/>
          </p:cNvSpPr>
          <p:nvPr/>
        </p:nvSpPr>
        <p:spPr bwMode="auto">
          <a:xfrm>
            <a:off x="8762644" y="5212599"/>
            <a:ext cx="4651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lg" len="lg"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GB" altLang="en-US" sz="2400" i="1" dirty="0">
                <a:latin typeface="+mn-lt"/>
              </a:rPr>
              <a:t>V</a:t>
            </a:r>
            <a:r>
              <a:rPr lang="en-GB" altLang="en-US" sz="2400" baseline="-25000" dirty="0">
                <a:latin typeface="+mn-lt"/>
              </a:rPr>
              <a:t>S</a:t>
            </a:r>
          </a:p>
        </p:txBody>
      </p:sp>
      <p:sp>
        <p:nvSpPr>
          <p:cNvPr id="164" name="Rectangle 163"/>
          <p:cNvSpPr/>
          <p:nvPr/>
        </p:nvSpPr>
        <p:spPr>
          <a:xfrm flipH="1">
            <a:off x="10859601" y="4093881"/>
            <a:ext cx="2790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i="1" dirty="0"/>
              <a:t>R</a:t>
            </a:r>
            <a:endParaRPr lang="en-GB" altLang="en-US" b="1" i="1" dirty="0"/>
          </a:p>
        </p:txBody>
      </p:sp>
      <p:sp>
        <p:nvSpPr>
          <p:cNvPr id="165" name="Rectangle 164"/>
          <p:cNvSpPr/>
          <p:nvPr/>
        </p:nvSpPr>
        <p:spPr>
          <a:xfrm>
            <a:off x="7278820" y="5212599"/>
            <a:ext cx="949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dirty="0"/>
              <a:t>Battery</a:t>
            </a:r>
            <a:endParaRPr lang="en-GB" altLang="en-US" b="1" dirty="0"/>
          </a:p>
        </p:txBody>
      </p:sp>
      <p:sp>
        <p:nvSpPr>
          <p:cNvPr id="166" name="AutoShape 1173"/>
          <p:cNvSpPr>
            <a:spLocks noChangeArrowheads="1"/>
          </p:cNvSpPr>
          <p:nvPr/>
        </p:nvSpPr>
        <p:spPr bwMode="auto">
          <a:xfrm>
            <a:off x="8643053" y="1345389"/>
            <a:ext cx="3036659" cy="471488"/>
          </a:xfrm>
          <a:prstGeom prst="wedgeRoundRectCallout">
            <a:avLst>
              <a:gd name="adj1" fmla="val -51472"/>
              <a:gd name="adj2" fmla="val 171145"/>
              <a:gd name="adj3" fmla="val 16667"/>
            </a:avLst>
          </a:prstGeom>
          <a:solidFill>
            <a:srgbClr val="FFFFCC"/>
          </a:solidFill>
          <a:ln w="12700" algn="ctr">
            <a:solidFill>
              <a:srgbClr val="00B050"/>
            </a:solidFill>
            <a:miter lim="800000"/>
            <a:headEnd type="none" w="lg" len="lg"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2000" dirty="0">
                <a:latin typeface="+mn-lt"/>
              </a:rPr>
              <a:t>Lines of electric force</a:t>
            </a:r>
          </a:p>
        </p:txBody>
      </p:sp>
      <p:sp>
        <p:nvSpPr>
          <p:cNvPr id="167" name="Rectangle 1105"/>
          <p:cNvSpPr>
            <a:spLocks noChangeArrowheads="1"/>
          </p:cNvSpPr>
          <p:nvPr/>
        </p:nvSpPr>
        <p:spPr bwMode="auto">
          <a:xfrm>
            <a:off x="9164976" y="4916531"/>
            <a:ext cx="155349" cy="171381"/>
          </a:xfrm>
          <a:prstGeom prst="rect">
            <a:avLst/>
          </a:prstGeom>
          <a:solidFill>
            <a:srgbClr val="996633"/>
          </a:solidFill>
          <a:ln w="9525" algn="ctr">
            <a:solidFill>
              <a:srgbClr val="FFFF99"/>
            </a:solidFill>
            <a:miter lim="800000"/>
            <a:headEnd type="none" w="lg" len="lg"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8" name="Rectangle 1109"/>
          <p:cNvSpPr>
            <a:spLocks noChangeArrowheads="1"/>
          </p:cNvSpPr>
          <p:nvPr/>
        </p:nvSpPr>
        <p:spPr bwMode="auto">
          <a:xfrm>
            <a:off x="8638174" y="4916531"/>
            <a:ext cx="155349" cy="171381"/>
          </a:xfrm>
          <a:prstGeom prst="rect">
            <a:avLst/>
          </a:prstGeom>
          <a:solidFill>
            <a:srgbClr val="996633"/>
          </a:solidFill>
          <a:ln w="9525" algn="ctr">
            <a:solidFill>
              <a:srgbClr val="FFFF99"/>
            </a:solidFill>
            <a:miter lim="800000"/>
            <a:headEnd type="none" w="lg" len="lg"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9" name="Text Box 1111"/>
          <p:cNvSpPr txBox="1">
            <a:spLocks noChangeArrowheads="1"/>
          </p:cNvSpPr>
          <p:nvPr/>
        </p:nvSpPr>
        <p:spPr bwMode="auto">
          <a:xfrm>
            <a:off x="9071979" y="5035523"/>
            <a:ext cx="3642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lg" len="lg"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−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6917F-9313-4C07-B1CA-D5F4EC7F0899}" type="slidenum">
              <a:rPr lang="en-GB" altLang="en-US" smtClean="0"/>
              <a:pPr/>
              <a:t>10</a:t>
            </a:fld>
            <a:endParaRPr lang="en-GB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3843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15"/>
          <p:cNvSpPr>
            <a:spLocks noChangeArrowheads="1"/>
          </p:cNvSpPr>
          <p:nvPr/>
        </p:nvSpPr>
        <p:spPr bwMode="auto">
          <a:xfrm>
            <a:off x="690881" y="1028887"/>
            <a:ext cx="258699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Aft>
                <a:spcPts val="600"/>
              </a:spcAft>
            </a:pPr>
            <a:r>
              <a:rPr lang="en-GB" altLang="en-US" sz="3200" u="sng" dirty="0">
                <a:latin typeface="Calibri" panose="020F0502020204030204" pitchFamily="34" charset="0"/>
                <a:cs typeface="Calibri" panose="020F0502020204030204" pitchFamily="34" charset="0"/>
              </a:rPr>
              <a:t>Voltage Rating</a:t>
            </a:r>
          </a:p>
        </p:txBody>
      </p:sp>
      <p:sp>
        <p:nvSpPr>
          <p:cNvPr id="20484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686881" y="1610622"/>
            <a:ext cx="10082719" cy="255454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GB" altLang="en-US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Real capacitors can breakdown and start conducting if voltage applied to it is too high.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GB" altLang="en-US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Capacitor’s </a:t>
            </a:r>
            <a:r>
              <a:rPr lang="en-GB" altLang="en-US" sz="2800" dirty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Voltage Rating</a:t>
            </a:r>
            <a:r>
              <a:rPr lang="en-GB" altLang="en-US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Maximum dc voltage that can be applied to it.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GB" altLang="en-US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Also called </a:t>
            </a:r>
            <a:r>
              <a:rPr lang="en-GB" altLang="en-US" sz="2800" b="1" dirty="0">
                <a:solidFill>
                  <a:srgbClr val="CC66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breakdown voltage</a:t>
            </a:r>
            <a:r>
              <a:rPr lang="en-GB" altLang="en-US" sz="280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en-US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n-GB" altLang="en-US" sz="2800" dirty="0">
                <a:solidFill>
                  <a:srgbClr val="FFFF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en-US" sz="2800" b="1" dirty="0">
                <a:solidFill>
                  <a:srgbClr val="CC66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working voltage</a:t>
            </a:r>
            <a:r>
              <a:rPr lang="en-GB" altLang="en-US" sz="2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687072" y="4290231"/>
            <a:ext cx="328824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GB" altLang="en-US" sz="3200" u="sng" dirty="0">
                <a:latin typeface="Calibri" panose="020F0502020204030204" pitchFamily="34" charset="0"/>
                <a:cs typeface="Calibri" panose="020F0502020204030204" pitchFamily="34" charset="0"/>
              </a:rPr>
              <a:t>Dielectric Strength</a:t>
            </a:r>
          </a:p>
        </p:txBody>
      </p:sp>
      <p:sp>
        <p:nvSpPr>
          <p:cNvPr id="10265" name="Rectangle 25"/>
          <p:cNvSpPr>
            <a:spLocks noGrp="1" noChangeArrowheads="1"/>
          </p:cNvSpPr>
          <p:nvPr>
            <p:ph type="title"/>
          </p:nvPr>
        </p:nvSpPr>
        <p:spPr>
          <a:xfrm>
            <a:off x="680721" y="395844"/>
            <a:ext cx="8596668" cy="73464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GB" sz="3600" dirty="0">
                <a:solidFill>
                  <a:schemeClr val="tx1"/>
                </a:solidFill>
              </a:rPr>
              <a:t>Issues of Real Capacitors</a:t>
            </a:r>
          </a:p>
        </p:txBody>
      </p:sp>
      <p:sp>
        <p:nvSpPr>
          <p:cNvPr id="7" name="Rectangle 16"/>
          <p:cNvSpPr txBox="1">
            <a:spLocks noChangeArrowheads="1"/>
          </p:cNvSpPr>
          <p:nvPr/>
        </p:nvSpPr>
        <p:spPr>
          <a:xfrm>
            <a:off x="686881" y="4875006"/>
            <a:ext cx="10082719" cy="95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altLang="en-US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Dielectric strength</a:t>
            </a:r>
            <a:r>
              <a:rPr lang="en-GB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of a dielectric determines breakdown voltage of a capacitor.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11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178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766980" y="1335722"/>
            <a:ext cx="33655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GB" altLang="en-US" sz="3200" u="sng" dirty="0">
                <a:latin typeface="+mn-lt"/>
              </a:rPr>
              <a:t>Leakage</a:t>
            </a: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599017" y="1959610"/>
            <a:ext cx="10566400" cy="259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538163" indent="-355600" algn="l" eaLnBrk="1" hangingPunct="1">
              <a:spcBef>
                <a:spcPct val="20000"/>
              </a:spcBef>
              <a:spcAft>
                <a:spcPct val="20000"/>
              </a:spcAft>
              <a:buSzPct val="75000"/>
              <a:buFont typeface="Wingdings" pitchFamily="2" charset="2"/>
              <a:buChar char="l"/>
            </a:pPr>
            <a:r>
              <a:rPr lang="en-GB" altLang="en-US" sz="2800" dirty="0">
                <a:latin typeface="Cambria" panose="02040503050406030204" pitchFamily="18" charset="0"/>
              </a:rPr>
              <a:t> </a:t>
            </a:r>
            <a:r>
              <a:rPr lang="en-GB" altLang="en-US" sz="2800" dirty="0">
                <a:solidFill>
                  <a:srgbClr val="CC6600"/>
                </a:solidFill>
                <a:latin typeface="+mn-lt"/>
              </a:rPr>
              <a:t>Dielectric</a:t>
            </a:r>
            <a:r>
              <a:rPr lang="en-GB" altLang="en-US" sz="2800" dirty="0">
                <a:latin typeface="+mn-lt"/>
              </a:rPr>
              <a:t> is </a:t>
            </a:r>
            <a:r>
              <a:rPr lang="en-GB" altLang="en-US" sz="2800" dirty="0">
                <a:solidFill>
                  <a:srgbClr val="CC6600"/>
                </a:solidFill>
                <a:latin typeface="+mn-lt"/>
              </a:rPr>
              <a:t>not perfect</a:t>
            </a:r>
            <a:r>
              <a:rPr lang="en-GB" altLang="en-US" sz="2800" dirty="0">
                <a:latin typeface="+mn-lt"/>
              </a:rPr>
              <a:t> electric insulator. </a:t>
            </a:r>
          </a:p>
          <a:p>
            <a:pPr marL="538163" indent="-355600" algn="l" eaLnBrk="1" hangingPunct="1">
              <a:spcBef>
                <a:spcPct val="20000"/>
              </a:spcBef>
              <a:spcAft>
                <a:spcPct val="20000"/>
              </a:spcAft>
              <a:buSzPct val="75000"/>
              <a:buFont typeface="Wingdings" pitchFamily="2" charset="2"/>
              <a:buChar char="l"/>
            </a:pPr>
            <a:r>
              <a:rPr lang="en-GB" altLang="en-US" sz="2800" dirty="0">
                <a:latin typeface="+mn-lt"/>
              </a:rPr>
              <a:t>A very </a:t>
            </a:r>
            <a:r>
              <a:rPr lang="en-GB" altLang="en-US" sz="2800" dirty="0">
                <a:solidFill>
                  <a:srgbClr val="CC6600"/>
                </a:solidFill>
                <a:latin typeface="+mn-lt"/>
              </a:rPr>
              <a:t>small</a:t>
            </a:r>
            <a:r>
              <a:rPr lang="en-GB" altLang="en-US" sz="2800" dirty="0">
                <a:latin typeface="+mn-lt"/>
              </a:rPr>
              <a:t> amount of </a:t>
            </a:r>
            <a:r>
              <a:rPr lang="en-GB" altLang="en-US" sz="2800" dirty="0">
                <a:solidFill>
                  <a:srgbClr val="CC6600"/>
                </a:solidFill>
                <a:latin typeface="+mn-lt"/>
              </a:rPr>
              <a:t>current</a:t>
            </a:r>
            <a:r>
              <a:rPr lang="en-GB" altLang="en-US" sz="2800" dirty="0">
                <a:latin typeface="+mn-lt"/>
              </a:rPr>
              <a:t> is conducted between the 2</a:t>
            </a:r>
            <a:r>
              <a:rPr lang="en-GB" altLang="en-US" sz="2800" dirty="0">
                <a:latin typeface="Cambria" panose="02040503050406030204" pitchFamily="18" charset="0"/>
              </a:rPr>
              <a:t> </a:t>
            </a:r>
            <a:r>
              <a:rPr lang="en-GB" altLang="en-US" sz="2800" dirty="0">
                <a:latin typeface="+mn-lt"/>
              </a:rPr>
              <a:t>plates.</a:t>
            </a:r>
          </a:p>
          <a:p>
            <a:pPr marL="538163" indent="-355600" algn="l" eaLnBrk="1" hangingPunct="1">
              <a:spcBef>
                <a:spcPct val="20000"/>
              </a:spcBef>
              <a:spcAft>
                <a:spcPct val="20000"/>
              </a:spcAft>
              <a:buSzPct val="75000"/>
              <a:buFont typeface="Wingdings" pitchFamily="2" charset="2"/>
              <a:buChar char="l"/>
            </a:pPr>
            <a:r>
              <a:rPr lang="en-GB" altLang="en-US" sz="2800" dirty="0">
                <a:latin typeface="+mn-lt"/>
              </a:rPr>
              <a:t>As a result, any charge stored by a capacitor will eventually </a:t>
            </a:r>
            <a:r>
              <a:rPr lang="en-GB" altLang="en-US" sz="2800" dirty="0">
                <a:solidFill>
                  <a:srgbClr val="CC6600"/>
                </a:solidFill>
                <a:latin typeface="+mn-lt"/>
              </a:rPr>
              <a:t>leak off.</a:t>
            </a:r>
          </a:p>
        </p:txBody>
      </p:sp>
      <p:sp>
        <p:nvSpPr>
          <p:cNvPr id="196614" name="Rectangle 6"/>
          <p:cNvSpPr>
            <a:spLocks noGrp="1" noChangeArrowheads="1"/>
          </p:cNvSpPr>
          <p:nvPr>
            <p:ph type="title"/>
          </p:nvPr>
        </p:nvSpPr>
        <p:spPr>
          <a:xfrm>
            <a:off x="766980" y="632727"/>
            <a:ext cx="8596668" cy="79682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GB" sz="3600" dirty="0">
                <a:solidFill>
                  <a:schemeClr val="tx1"/>
                </a:solidFill>
                <a:latin typeface="+mn-lt"/>
              </a:rPr>
              <a:t>Issues of Real Capacitors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953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1114306"/>
            <a:ext cx="11082867" cy="2286780"/>
          </a:xfrm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GB" altLang="en-US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Capacitors are classified according to</a:t>
            </a:r>
          </a:p>
          <a:p>
            <a:pPr marL="803275" lvl="1" indent="-346075"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en-GB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GB" altLang="en-US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 type of dielectric materials used,</a:t>
            </a:r>
          </a:p>
          <a:p>
            <a:pPr marL="803275" lvl="1" indent="-346075"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en-GB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GB" altLang="en-US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hether they are polarized or non-polarized, and</a:t>
            </a:r>
          </a:p>
          <a:p>
            <a:pPr marL="803275" lvl="1" indent="-346075"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en-GB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GB" altLang="en-US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hether the capacitance is fixed or variable.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711200" y="467975"/>
            <a:ext cx="419505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GB" altLang="en-US" sz="3600" dirty="0">
                <a:latin typeface="+mn-lt"/>
              </a:rPr>
              <a:t>Types of Capacitors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701040" y="3482366"/>
            <a:ext cx="9906000" cy="276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81000" indent="-3810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666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algn="l" eaLnBrk="1" hangingPunct="1">
              <a:spcBef>
                <a:spcPct val="10000"/>
              </a:spcBef>
              <a:spcAft>
                <a:spcPct val="20000"/>
              </a:spcAft>
              <a:buClr>
                <a:schemeClr val="accent1"/>
              </a:buClr>
              <a:buFont typeface="Wingdings 3" panose="05040102010807070707" pitchFamily="18" charset="2"/>
              <a:buChar char="u"/>
            </a:pPr>
            <a:r>
              <a:rPr lang="en-GB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Common types of dielectric materials are</a:t>
            </a:r>
          </a:p>
          <a:p>
            <a:pPr marL="803275" lvl="1" indent="-355600" algn="l" eaLnBrk="1" hangingPunct="1">
              <a:spcBef>
                <a:spcPct val="10000"/>
              </a:spcBef>
              <a:spcAft>
                <a:spcPct val="200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GB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mica,</a:t>
            </a:r>
          </a:p>
          <a:p>
            <a:pPr marL="803275" lvl="1" indent="-355600" algn="l" eaLnBrk="1" hangingPunct="1">
              <a:spcBef>
                <a:spcPct val="10000"/>
              </a:spcBef>
              <a:spcAft>
                <a:spcPct val="200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GB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ceramic,</a:t>
            </a:r>
          </a:p>
          <a:p>
            <a:pPr marL="803275" lvl="1" indent="-355600" algn="l" eaLnBrk="1" hangingPunct="1">
              <a:spcBef>
                <a:spcPct val="10000"/>
              </a:spcBef>
              <a:spcAft>
                <a:spcPct val="200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GB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plastic-film, and</a:t>
            </a:r>
          </a:p>
          <a:p>
            <a:pPr marL="803275" lvl="1" indent="-355600" algn="l" eaLnBrk="1" hangingPunct="1">
              <a:spcBef>
                <a:spcPct val="10000"/>
              </a:spcBef>
              <a:spcAft>
                <a:spcPct val="200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GB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electrolytic (aluminium oxide and tantalum oxide).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112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5"/>
          <p:cNvSpPr>
            <a:spLocks noChangeArrowheads="1"/>
          </p:cNvSpPr>
          <p:nvPr/>
        </p:nvSpPr>
        <p:spPr bwMode="auto">
          <a:xfrm>
            <a:off x="314960" y="339409"/>
            <a:ext cx="691567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GB" altLang="en-US" sz="3600" dirty="0">
                <a:latin typeface="+mn-lt"/>
              </a:rPr>
              <a:t>Fixed Capacitors : Non-Polarized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06400" y="1094264"/>
            <a:ext cx="11379200" cy="2667000"/>
            <a:chOff x="192" y="528"/>
            <a:chExt cx="5376" cy="1680"/>
          </a:xfrm>
        </p:grpSpPr>
        <p:sp>
          <p:nvSpPr>
            <p:cNvPr id="23561" name="Rectangle 14"/>
            <p:cNvSpPr>
              <a:spLocks noChangeArrowheads="1"/>
            </p:cNvSpPr>
            <p:nvPr/>
          </p:nvSpPr>
          <p:spPr bwMode="auto">
            <a:xfrm>
              <a:off x="192" y="528"/>
              <a:ext cx="5376" cy="168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>
                <a:noFill/>
              </a:endParaRPr>
            </a:p>
          </p:txBody>
        </p:sp>
        <p:sp>
          <p:nvSpPr>
            <p:cNvPr id="23563" name="Rectangle 6"/>
            <p:cNvSpPr>
              <a:spLocks noChangeArrowheads="1"/>
            </p:cNvSpPr>
            <p:nvPr/>
          </p:nvSpPr>
          <p:spPr bwMode="auto">
            <a:xfrm>
              <a:off x="288" y="676"/>
              <a:ext cx="2112" cy="1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81000" indent="-38100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GB" altLang="en-US" sz="2800" b="1" dirty="0">
                  <a:solidFill>
                    <a:srgbClr val="FF0000"/>
                  </a:solidFill>
                  <a:latin typeface="+mn-lt"/>
                </a:rPr>
                <a:t>Mica Capacitors</a:t>
              </a:r>
            </a:p>
            <a:p>
              <a:pPr algn="l" eaLnBrk="1" hangingPunct="1">
                <a:buFontTx/>
                <a:buChar char="•"/>
              </a:pPr>
              <a:r>
                <a:rPr lang="en-GB" altLang="en-US" sz="2400" dirty="0">
                  <a:solidFill>
                    <a:schemeClr val="bg2"/>
                  </a:solidFill>
                  <a:latin typeface="+mn-lt"/>
                </a:rPr>
                <a:t>Typical capacitance: </a:t>
              </a:r>
            </a:p>
            <a:p>
              <a:pPr algn="l" eaLnBrk="1" hangingPunct="1"/>
              <a:r>
                <a:rPr lang="en-GB" altLang="en-US" sz="2400" dirty="0">
                  <a:solidFill>
                    <a:schemeClr val="bg2"/>
                  </a:solidFill>
                  <a:latin typeface="+mn-lt"/>
                </a:rPr>
                <a:t>	a few pF to a few </a:t>
              </a:r>
              <a:r>
                <a:rPr lang="en-GB" altLang="en-US" sz="2400" dirty="0" err="1">
                  <a:solidFill>
                    <a:schemeClr val="bg2"/>
                  </a:solidFill>
                  <a:latin typeface="+mn-lt"/>
                </a:rPr>
                <a:t>nF</a:t>
              </a:r>
              <a:endParaRPr lang="en-GB" altLang="en-US" sz="2400" dirty="0">
                <a:solidFill>
                  <a:schemeClr val="bg2"/>
                </a:solidFill>
                <a:latin typeface="+mn-lt"/>
              </a:endParaRPr>
            </a:p>
            <a:p>
              <a:pPr algn="l" eaLnBrk="1" hangingPunct="1">
                <a:spcBef>
                  <a:spcPts val="600"/>
                </a:spcBef>
                <a:buFontTx/>
                <a:buChar char="•"/>
              </a:pPr>
              <a:r>
                <a:rPr lang="en-GB" altLang="en-US" sz="2400" dirty="0">
                  <a:solidFill>
                    <a:schemeClr val="bg2"/>
                  </a:solidFill>
                  <a:latin typeface="+mn-lt"/>
                </a:rPr>
                <a:t>Voltage ratings: </a:t>
              </a:r>
            </a:p>
            <a:p>
              <a:pPr algn="l" eaLnBrk="1" hangingPunct="1"/>
              <a:r>
                <a:rPr lang="en-GB" altLang="en-US" sz="2400" dirty="0">
                  <a:solidFill>
                    <a:schemeClr val="bg2"/>
                  </a:solidFill>
                  <a:latin typeface="+mn-lt"/>
                </a:rPr>
                <a:t>	100 V to 2500 V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422274" y="3793465"/>
            <a:ext cx="11347451" cy="2222500"/>
            <a:chOff x="204" y="2357"/>
            <a:chExt cx="5361" cy="1400"/>
          </a:xfrm>
        </p:grpSpPr>
        <p:sp>
          <p:nvSpPr>
            <p:cNvPr id="23558" name="Rectangle 4"/>
            <p:cNvSpPr>
              <a:spLocks noChangeArrowheads="1"/>
            </p:cNvSpPr>
            <p:nvPr/>
          </p:nvSpPr>
          <p:spPr bwMode="auto">
            <a:xfrm>
              <a:off x="204" y="2357"/>
              <a:ext cx="5361" cy="14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 type="none" w="lg" len="lg"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59" name="Rectangle 11"/>
            <p:cNvSpPr>
              <a:spLocks noChangeArrowheads="1"/>
            </p:cNvSpPr>
            <p:nvPr/>
          </p:nvSpPr>
          <p:spPr bwMode="auto">
            <a:xfrm>
              <a:off x="3208" y="2428"/>
              <a:ext cx="2304" cy="1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81000" indent="-38100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spcBef>
                  <a:spcPct val="20000"/>
                </a:spcBef>
              </a:pPr>
              <a:r>
                <a:rPr lang="en-GB" altLang="en-US" sz="2800" b="1" dirty="0">
                  <a:solidFill>
                    <a:srgbClr val="FF0000"/>
                  </a:solidFill>
                  <a:latin typeface="+mn-lt"/>
                </a:rPr>
                <a:t>Ceramic Capacitors</a:t>
              </a:r>
            </a:p>
            <a:p>
              <a:pPr algn="l" eaLnBrk="1" hangingPunct="1">
                <a:buFontTx/>
                <a:buChar char="•"/>
              </a:pPr>
              <a:r>
                <a:rPr lang="en-GB" altLang="en-US" sz="2400" dirty="0">
                  <a:solidFill>
                    <a:schemeClr val="bg2"/>
                  </a:solidFill>
                  <a:latin typeface="+mn-lt"/>
                </a:rPr>
                <a:t>Typical capacitance: </a:t>
              </a:r>
            </a:p>
            <a:p>
              <a:pPr algn="l" eaLnBrk="1" hangingPunct="1"/>
              <a:r>
                <a:rPr lang="en-GB" altLang="en-US" sz="2400" dirty="0">
                  <a:solidFill>
                    <a:schemeClr val="bg2"/>
                  </a:solidFill>
                  <a:latin typeface="+mn-lt"/>
                </a:rPr>
                <a:t>	1 </a:t>
              </a:r>
              <a:r>
                <a:rPr lang="en-GB" altLang="en-US" sz="2400" dirty="0" err="1">
                  <a:solidFill>
                    <a:schemeClr val="bg2"/>
                  </a:solidFill>
                  <a:latin typeface="+mn-lt"/>
                </a:rPr>
                <a:t>nF</a:t>
              </a:r>
              <a:r>
                <a:rPr lang="en-GB" altLang="en-US" sz="2400" dirty="0">
                  <a:solidFill>
                    <a:schemeClr val="bg2"/>
                  </a:solidFill>
                  <a:latin typeface="+mn-lt"/>
                </a:rPr>
                <a:t> to 1 </a:t>
              </a:r>
              <a:r>
                <a:rPr lang="en-GB" altLang="en-US" sz="2400" dirty="0" err="1">
                  <a:solidFill>
                    <a:schemeClr val="bg2"/>
                  </a:solidFill>
                  <a:latin typeface="+mn-lt"/>
                  <a:ea typeface="Cambria" panose="02040503050406030204" pitchFamily="18" charset="0"/>
                </a:rPr>
                <a:t>μ</a:t>
              </a:r>
              <a:r>
                <a:rPr lang="en-GB" altLang="en-US" sz="2400" dirty="0" err="1">
                  <a:solidFill>
                    <a:schemeClr val="bg2"/>
                  </a:solidFill>
                  <a:latin typeface="+mn-lt"/>
                </a:rPr>
                <a:t>F</a:t>
              </a:r>
              <a:endParaRPr lang="en-GB" altLang="en-US" sz="2400" dirty="0">
                <a:solidFill>
                  <a:schemeClr val="bg2"/>
                </a:solidFill>
                <a:latin typeface="+mn-lt"/>
              </a:endParaRPr>
            </a:p>
            <a:p>
              <a:pPr algn="l" eaLnBrk="1" hangingPunct="1">
                <a:spcBef>
                  <a:spcPts val="600"/>
                </a:spcBef>
                <a:buFontTx/>
                <a:buChar char="•"/>
              </a:pPr>
              <a:r>
                <a:rPr lang="en-GB" altLang="en-US" sz="2400" dirty="0">
                  <a:solidFill>
                    <a:schemeClr val="bg2"/>
                  </a:solidFill>
                  <a:latin typeface="+mn-lt"/>
                </a:rPr>
                <a:t>Voltage ratings: </a:t>
              </a:r>
            </a:p>
            <a:p>
              <a:pPr algn="l" eaLnBrk="1" hangingPunct="1"/>
              <a:r>
                <a:rPr lang="en-GB" altLang="en-US" sz="2400" dirty="0">
                  <a:solidFill>
                    <a:schemeClr val="bg2"/>
                  </a:solidFill>
                  <a:latin typeface="+mn-lt"/>
                </a:rPr>
                <a:t>	up to 6 kV</a:t>
              </a:r>
            </a:p>
          </p:txBody>
        </p:sp>
      </p:grpSp>
      <p:pic>
        <p:nvPicPr>
          <p:cNvPr id="10248" name="Picture 8" descr="http://www.capacitorguide.com/wp-content/uploads/ceramic-capacito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947" y="3906178"/>
            <a:ext cx="2455168" cy="203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5" name="Picture 15" descr="silver mica capacitors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bright="-19000" contrast="-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088" y="1329214"/>
            <a:ext cx="2652809" cy="221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7" name="Picture 17" descr="MURAT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801" y="4887594"/>
            <a:ext cx="1216192" cy="1118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9711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788971" y="1986510"/>
            <a:ext cx="4926718" cy="46166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81000" indent="-3810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algn="l" eaLnBrk="1" hangingPunct="1"/>
            <a:r>
              <a:rPr lang="en-GB" altLang="en-US" sz="2400" dirty="0">
                <a:latin typeface="+mn-lt"/>
              </a:rPr>
              <a:t>Typical capacitance: 1 </a:t>
            </a:r>
            <a:r>
              <a:rPr lang="en-GB" altLang="en-US" sz="2400" dirty="0" err="1">
                <a:latin typeface="+mn-lt"/>
              </a:rPr>
              <a:t>nF</a:t>
            </a:r>
            <a:r>
              <a:rPr lang="en-GB" altLang="en-US" sz="2400" dirty="0">
                <a:latin typeface="+mn-lt"/>
              </a:rPr>
              <a:t> to 30 </a:t>
            </a:r>
            <a:r>
              <a:rPr lang="el-GR" altLang="en-US" sz="2400" dirty="0">
                <a:latin typeface="+mj-lt"/>
                <a:ea typeface="Cambria" panose="02040503050406030204" pitchFamily="18" charset="0"/>
              </a:rPr>
              <a:t>μ</a:t>
            </a:r>
            <a:r>
              <a:rPr lang="en-GB" altLang="en-US" sz="2400" dirty="0">
                <a:latin typeface="+mn-lt"/>
              </a:rPr>
              <a:t>F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690880" y="320040"/>
            <a:ext cx="10576560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GB" altLang="en-US" sz="3600" dirty="0">
                <a:latin typeface="+mn-lt"/>
              </a:rPr>
              <a:t>Plastic-film Capacitors </a:t>
            </a:r>
          </a:p>
          <a:p>
            <a:pPr algn="l" eaLnBrk="1" hangingPunct="1"/>
            <a:r>
              <a:rPr lang="en-GB" altLang="en-US" sz="2800" dirty="0">
                <a:latin typeface="+mn-lt"/>
              </a:rPr>
              <a:t>Include polycarbonate, propylene, </a:t>
            </a:r>
            <a:r>
              <a:rPr lang="en-GB" altLang="en-US" sz="2800" dirty="0" err="1">
                <a:latin typeface="+mn-lt"/>
              </a:rPr>
              <a:t>parylene</a:t>
            </a:r>
            <a:r>
              <a:rPr lang="en-GB" altLang="en-US" sz="2800" dirty="0">
                <a:latin typeface="+mn-lt"/>
              </a:rPr>
              <a:t>, polyester, polystyrene and </a:t>
            </a:r>
            <a:r>
              <a:rPr lang="en-GB" altLang="en-US" sz="2800" dirty="0" err="1">
                <a:latin typeface="+mn-lt"/>
              </a:rPr>
              <a:t>mylar</a:t>
            </a:r>
            <a:r>
              <a:rPr lang="en-GB" altLang="en-US" sz="2800" dirty="0">
                <a:latin typeface="+mn-lt"/>
              </a:rPr>
              <a:t>.</a:t>
            </a:r>
          </a:p>
        </p:txBody>
      </p:sp>
      <p:pic>
        <p:nvPicPr>
          <p:cNvPr id="7207" name="Picture 39" descr="film capacito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315" y="2641822"/>
            <a:ext cx="2919279" cy="3363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10" name="Picture 42" descr="Polycarbonate Capacitor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283" y="2673158"/>
            <a:ext cx="9144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840941" y="6073968"/>
            <a:ext cx="31382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/>
              <a:t>Film Capacitors</a:t>
            </a:r>
          </a:p>
        </p:txBody>
      </p:sp>
      <p:sp>
        <p:nvSpPr>
          <p:cNvPr id="3" name="Rectangle 2"/>
          <p:cNvSpPr/>
          <p:nvPr/>
        </p:nvSpPr>
        <p:spPr>
          <a:xfrm>
            <a:off x="6603396" y="4949640"/>
            <a:ext cx="38266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400" dirty="0"/>
              <a:t>Polycarbonate Capacitors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1037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680720" y="326073"/>
            <a:ext cx="519084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GB" altLang="en-US" sz="3600" dirty="0">
                <a:latin typeface="+mn-lt"/>
              </a:rPr>
              <a:t>Electrolytic Capacitors :</a:t>
            </a:r>
          </a:p>
        </p:txBody>
      </p:sp>
      <p:grpSp>
        <p:nvGrpSpPr>
          <p:cNvPr id="25604" name="Group 21"/>
          <p:cNvGrpSpPr>
            <a:grpSpLocks/>
          </p:cNvGrpSpPr>
          <p:nvPr/>
        </p:nvGrpSpPr>
        <p:grpSpPr bwMode="auto">
          <a:xfrm>
            <a:off x="3214371" y="3521393"/>
            <a:ext cx="8290983" cy="2870200"/>
            <a:chOff x="1437" y="2151"/>
            <a:chExt cx="3917" cy="1808"/>
          </a:xfrm>
        </p:grpSpPr>
        <p:sp>
          <p:nvSpPr>
            <p:cNvPr id="25609" name="Rectangle 18"/>
            <p:cNvSpPr>
              <a:spLocks noChangeArrowheads="1"/>
            </p:cNvSpPr>
            <p:nvPr/>
          </p:nvSpPr>
          <p:spPr bwMode="auto">
            <a:xfrm>
              <a:off x="1437" y="2151"/>
              <a:ext cx="3917" cy="1808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 type="none" w="lg" len="lg"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aphicFrame>
          <p:nvGraphicFramePr>
            <p:cNvPr id="25610" name="Object 9"/>
            <p:cNvGraphicFramePr>
              <a:graphicFrameLocks noChangeAspect="1"/>
            </p:cNvGraphicFramePr>
            <p:nvPr/>
          </p:nvGraphicFramePr>
          <p:xfrm>
            <a:off x="1558" y="2163"/>
            <a:ext cx="2688" cy="17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24" name="Photo Editor Photo" r:id="rId4" imgW="1714739" imgH="1142857" progId="MSPhotoEd.3">
                    <p:embed/>
                  </p:oleObj>
                </mc:Choice>
                <mc:Fallback>
                  <p:oleObj name="Photo Editor Photo" r:id="rId4" imgW="1714739" imgH="1142857" progId="MSPhotoEd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8" y="2163"/>
                          <a:ext cx="2688" cy="17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1" name="Text Box 10"/>
            <p:cNvSpPr txBox="1">
              <a:spLocks noChangeArrowheads="1"/>
            </p:cNvSpPr>
            <p:nvPr/>
          </p:nvSpPr>
          <p:spPr bwMode="auto">
            <a:xfrm>
              <a:off x="4336" y="2445"/>
              <a:ext cx="957" cy="6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GB" altLang="en-US" sz="2800" dirty="0">
                  <a:solidFill>
                    <a:schemeClr val="bg1"/>
                  </a:solidFill>
                  <a:latin typeface="+mn-lt"/>
                </a:rPr>
                <a:t>Tantalum </a:t>
              </a:r>
            </a:p>
            <a:p>
              <a:pPr algn="ctr" eaLnBrk="1" hangingPunct="1"/>
              <a:r>
                <a:rPr lang="en-GB" altLang="en-US" sz="2800" dirty="0">
                  <a:solidFill>
                    <a:schemeClr val="bg1"/>
                  </a:solidFill>
                  <a:latin typeface="+mn-lt"/>
                </a:rPr>
                <a:t>Capacitors</a:t>
              </a:r>
            </a:p>
          </p:txBody>
        </p:sp>
      </p:grpSp>
      <p:grpSp>
        <p:nvGrpSpPr>
          <p:cNvPr id="25605" name="Group 20"/>
          <p:cNvGrpSpPr>
            <a:grpSpLocks/>
          </p:cNvGrpSpPr>
          <p:nvPr/>
        </p:nvGrpSpPr>
        <p:grpSpPr bwMode="auto">
          <a:xfrm>
            <a:off x="1104053" y="1018223"/>
            <a:ext cx="9567333" cy="2320924"/>
            <a:chOff x="440" y="567"/>
            <a:chExt cx="4520" cy="1462"/>
          </a:xfrm>
        </p:grpSpPr>
        <p:sp>
          <p:nvSpPr>
            <p:cNvPr id="25606" name="Rectangle 15"/>
            <p:cNvSpPr>
              <a:spLocks noChangeArrowheads="1"/>
            </p:cNvSpPr>
            <p:nvPr/>
          </p:nvSpPr>
          <p:spPr bwMode="auto">
            <a:xfrm>
              <a:off x="440" y="567"/>
              <a:ext cx="4520" cy="1462"/>
            </a:xfrm>
            <a:prstGeom prst="rect">
              <a:avLst/>
            </a:prstGeom>
            <a:solidFill>
              <a:srgbClr val="E5E4E0"/>
            </a:solidFill>
            <a:ln w="9525" algn="ctr">
              <a:solidFill>
                <a:schemeClr val="tx1"/>
              </a:solidFill>
              <a:miter lim="800000"/>
              <a:headEnd type="none" w="lg" len="lg"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pic>
          <p:nvPicPr>
            <p:cNvPr id="25608" name="Picture 14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26" b="2606"/>
            <a:stretch/>
          </p:blipFill>
          <p:spPr bwMode="auto">
            <a:xfrm>
              <a:off x="3263" y="640"/>
              <a:ext cx="860" cy="1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225" name="Picture 33" descr="http://www.learningaboutelectronics.com/images/tantalum_capacitor_polarity_markings_longer_lead.jpg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640" y="3651470"/>
            <a:ext cx="5181600" cy="2703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740981" y="1471990"/>
            <a:ext cx="17671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800" dirty="0"/>
              <a:t>Polarized</a:t>
            </a:r>
          </a:p>
        </p:txBody>
      </p:sp>
      <p:pic>
        <p:nvPicPr>
          <p:cNvPr id="8303" name="Picture 111" descr="Cap, Capacitors, Electric, Electrolytic, Electronics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90" b="17465"/>
          <a:stretch/>
        </p:blipFill>
        <p:spPr bwMode="auto">
          <a:xfrm rot="10800000">
            <a:off x="3880797" y="1080000"/>
            <a:ext cx="2532180" cy="21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97621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194126"/>
            <a:ext cx="7264400" cy="5051425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GB" altLang="en-US" sz="2800" dirty="0">
                <a:solidFill>
                  <a:schemeClr val="tx1"/>
                </a:solidFill>
                <a:effectLst/>
              </a:rPr>
              <a:t>Used when capacitance value needs to be adjustable either manually or automatically. </a:t>
            </a:r>
          </a:p>
          <a:p>
            <a:pPr eaLnBrk="1" hangingPunct="1">
              <a:spcBef>
                <a:spcPct val="40000"/>
              </a:spcBef>
            </a:pPr>
            <a:r>
              <a:rPr lang="en-GB" altLang="en-US" sz="2800" dirty="0">
                <a:solidFill>
                  <a:schemeClr val="tx1"/>
                </a:solidFill>
                <a:effectLst/>
              </a:rPr>
              <a:t>E.g. radio or TV tuners.</a:t>
            </a:r>
          </a:p>
          <a:p>
            <a:pPr eaLnBrk="1" hangingPunct="1">
              <a:spcBef>
                <a:spcPct val="40000"/>
              </a:spcBef>
            </a:pPr>
            <a:r>
              <a:rPr lang="en-GB" altLang="en-US" sz="2800" dirty="0">
                <a:solidFill>
                  <a:schemeClr val="tx1"/>
                </a:solidFill>
                <a:effectLst/>
              </a:rPr>
              <a:t>Usually ceramic or mica. </a:t>
            </a:r>
          </a:p>
          <a:p>
            <a:pPr eaLnBrk="1" hangingPunct="1">
              <a:spcBef>
                <a:spcPct val="40000"/>
              </a:spcBef>
            </a:pPr>
            <a:r>
              <a:rPr lang="en-GB" altLang="en-US" sz="2800" dirty="0">
                <a:solidFill>
                  <a:schemeClr val="tx1"/>
                </a:solidFill>
                <a:effectLst/>
              </a:rPr>
              <a:t>Capacitance is changed by adjusting plate overlap area.</a:t>
            </a:r>
          </a:p>
          <a:p>
            <a:pPr lvl="1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GB" altLang="en-US" sz="2800" dirty="0">
                <a:solidFill>
                  <a:schemeClr val="tx1"/>
                </a:solidFill>
                <a:effectLst/>
                <a:sym typeface="Wingdings" pitchFamily="2" charset="2"/>
              </a:rPr>
              <a:t> </a:t>
            </a:r>
            <a:r>
              <a:rPr lang="en-GB" altLang="en-US" sz="2800" i="1" dirty="0">
                <a:solidFill>
                  <a:srgbClr val="9933FF"/>
                </a:solidFill>
                <a:effectLst/>
                <a:sym typeface="Wingdings" pitchFamily="2" charset="2"/>
                <a:hlinkClick r:id="rId4"/>
              </a:rPr>
              <a:t>See illustration</a:t>
            </a:r>
            <a:endParaRPr lang="en-GB" altLang="en-US" sz="2800" i="1" dirty="0">
              <a:solidFill>
                <a:srgbClr val="9933FF"/>
              </a:solidFill>
              <a:effectLst/>
              <a:sym typeface="Wingdings" pitchFamily="2" charset="2"/>
            </a:endParaRPr>
          </a:p>
          <a:p>
            <a:pPr eaLnBrk="1" hangingPunct="1">
              <a:spcBef>
                <a:spcPct val="40000"/>
              </a:spcBef>
              <a:buFont typeface="Wingdings" pitchFamily="2" charset="2"/>
              <a:buNone/>
            </a:pPr>
            <a:endParaRPr lang="en-GB" altLang="en-US" sz="1400" i="1" dirty="0">
              <a:effectLst/>
              <a:latin typeface="Times New Roman" pitchFamily="18" charset="0"/>
            </a:endParaRPr>
          </a:p>
        </p:txBody>
      </p:sp>
      <p:grpSp>
        <p:nvGrpSpPr>
          <p:cNvPr id="26628" name="Group 1040"/>
          <p:cNvGrpSpPr>
            <a:grpSpLocks/>
          </p:cNvGrpSpPr>
          <p:nvPr/>
        </p:nvGrpSpPr>
        <p:grpSpPr bwMode="auto">
          <a:xfrm>
            <a:off x="8334644" y="759419"/>
            <a:ext cx="3862917" cy="2133600"/>
            <a:chOff x="3648" y="1008"/>
            <a:chExt cx="1825" cy="1344"/>
          </a:xfrm>
        </p:grpSpPr>
        <p:sp>
          <p:nvSpPr>
            <p:cNvPr id="26637" name="Line 1028"/>
            <p:cNvSpPr>
              <a:spLocks noChangeShapeType="1"/>
            </p:cNvSpPr>
            <p:nvPr/>
          </p:nvSpPr>
          <p:spPr bwMode="auto">
            <a:xfrm>
              <a:off x="4416" y="1200"/>
              <a:ext cx="0" cy="48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6638" name="Line 1029"/>
            <p:cNvSpPr>
              <a:spLocks noChangeShapeType="1"/>
            </p:cNvSpPr>
            <p:nvPr/>
          </p:nvSpPr>
          <p:spPr bwMode="auto">
            <a:xfrm>
              <a:off x="4512" y="1200"/>
              <a:ext cx="0" cy="48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6639" name="Line 1030"/>
            <p:cNvSpPr>
              <a:spLocks noChangeShapeType="1"/>
            </p:cNvSpPr>
            <p:nvPr/>
          </p:nvSpPr>
          <p:spPr bwMode="auto">
            <a:xfrm>
              <a:off x="3984" y="1440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6640" name="Line 1031"/>
            <p:cNvSpPr>
              <a:spLocks noChangeShapeType="1"/>
            </p:cNvSpPr>
            <p:nvPr/>
          </p:nvSpPr>
          <p:spPr bwMode="auto">
            <a:xfrm>
              <a:off x="4512" y="1440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6641" name="Line 1032"/>
            <p:cNvSpPr>
              <a:spLocks noChangeShapeType="1"/>
            </p:cNvSpPr>
            <p:nvPr/>
          </p:nvSpPr>
          <p:spPr bwMode="auto">
            <a:xfrm rot="10800000" flipH="1">
              <a:off x="4224" y="1248"/>
              <a:ext cx="48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6642" name="Text Box 1034"/>
            <p:cNvSpPr txBox="1">
              <a:spLocks noChangeArrowheads="1"/>
            </p:cNvSpPr>
            <p:nvPr/>
          </p:nvSpPr>
          <p:spPr bwMode="auto">
            <a:xfrm>
              <a:off x="3840" y="1776"/>
              <a:ext cx="1488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 sz="2400" dirty="0">
                  <a:latin typeface="+mn-lt"/>
                </a:rPr>
                <a:t>Symbol of variable capacitor</a:t>
              </a:r>
            </a:p>
          </p:txBody>
        </p:sp>
        <p:sp>
          <p:nvSpPr>
            <p:cNvPr id="26643" name="Rectangle 1035"/>
            <p:cNvSpPr>
              <a:spLocks noChangeArrowheads="1"/>
            </p:cNvSpPr>
            <p:nvPr/>
          </p:nvSpPr>
          <p:spPr bwMode="auto">
            <a:xfrm>
              <a:off x="3648" y="1008"/>
              <a:ext cx="1825" cy="1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6629" name="Rectangle 1038"/>
          <p:cNvSpPr>
            <a:spLocks noChangeArrowheads="1"/>
          </p:cNvSpPr>
          <p:nvPr/>
        </p:nvSpPr>
        <p:spPr bwMode="auto">
          <a:xfrm>
            <a:off x="711201" y="466734"/>
            <a:ext cx="417351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GB" altLang="en-US" sz="3600" dirty="0">
                <a:latin typeface="+mn-lt"/>
              </a:rPr>
              <a:t>Variable Capacitors</a:t>
            </a:r>
          </a:p>
        </p:txBody>
      </p:sp>
      <p:sp>
        <p:nvSpPr>
          <p:cNvPr id="26631" name="Rectangle 1049"/>
          <p:cNvSpPr>
            <a:spLocks noChangeArrowheads="1"/>
          </p:cNvSpPr>
          <p:nvPr/>
        </p:nvSpPr>
        <p:spPr bwMode="auto">
          <a:xfrm>
            <a:off x="8496300" y="3140400"/>
            <a:ext cx="3177117" cy="2878138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 type="none" w="lg" len="lg"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1268" name="Picture 4" descr="Murata Electronics TZB4R200BA10R00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103" y="4797416"/>
            <a:ext cx="1159850" cy="115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VISHAY BC COMPONENT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103" y="3321432"/>
            <a:ext cx="1159851" cy="138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http://sg.element14.com/productimages/standard/en_GB/1215713-40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3032" y="4652431"/>
            <a:ext cx="1370077" cy="1304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6" name="Picture 12" descr="4727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3032" y="3321432"/>
            <a:ext cx="1069483" cy="1309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FD54-3F99-481C-945C-85B8781946A3}" type="slidenum">
              <a:rPr lang="en-GB" altLang="en-US" smtClean="0"/>
              <a:pPr/>
              <a:t>17</a:t>
            </a:fld>
            <a:endParaRPr lang="en-GB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2260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057921"/>
                <a:ext cx="10517140" cy="4361707"/>
              </a:xfrm>
            </p:spPr>
            <p:txBody>
              <a:bodyPr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What have you learned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  <a:latin typeface="Cambria" panose="02040503050406030204" pitchFamily="18" charset="0"/>
                    <a:cs typeface="Calibri" panose="020F0502020204030204" pitchFamily="34" charset="0"/>
                  </a:rPr>
                  <a:t>The basic </a:t>
                </a:r>
                <a:r>
                  <a:rPr lang="en-US" dirty="0">
                    <a:solidFill>
                      <a:srgbClr val="C00000"/>
                    </a:solidFill>
                    <a:latin typeface="Cambria" panose="02040503050406030204" pitchFamily="18" charset="0"/>
                    <a:cs typeface="Calibri" panose="020F0502020204030204" pitchFamily="34" charset="0"/>
                  </a:rPr>
                  <a:t>structure</a:t>
                </a:r>
                <a:r>
                  <a:rPr lang="en-US" dirty="0">
                    <a:solidFill>
                      <a:schemeClr val="tx1"/>
                    </a:solidFill>
                    <a:latin typeface="Cambria" panose="02040503050406030204" pitchFamily="18" charset="0"/>
                    <a:cs typeface="Calibri" panose="020F0502020204030204" pitchFamily="34" charset="0"/>
                  </a:rPr>
                  <a:t> of a capacitor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  <a:latin typeface="Cambria" panose="02040503050406030204" pitchFamily="18" charset="0"/>
                    <a:cs typeface="Calibri" panose="020F0502020204030204" pitchFamily="34" charset="0"/>
                  </a:rPr>
                  <a:t>Capacitance, </a:t>
                </a:r>
                <a14:m>
                  <m:oMath xmlns:m="http://schemas.openxmlformats.org/officeDocument/2006/math">
                    <m:r>
                      <a:rPr lang="en-SG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  <m:r>
                      <a:rPr lang="en-SG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SG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𝜀</m:t>
                        </m:r>
                      </m:e>
                      <m:sub>
                        <m:r>
                          <a:rPr lang="en-SG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SG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SG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r</m:t>
                        </m:r>
                      </m:sub>
                    </m:sSub>
                    <m:f>
                      <m:fPr>
                        <m:ctrlPr>
                          <a:rPr lang="en-SG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SG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num>
                      <m:den>
                        <m:r>
                          <a:rPr lang="en-SG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mbria" panose="02040503050406030204" pitchFamily="18" charset="0"/>
                    <a:cs typeface="Calibri" panose="020F0502020204030204" pitchFamily="34" charset="0"/>
                  </a:rPr>
                  <a:t>    farad (F)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SG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𝑄</m:t>
                    </m:r>
                    <m:r>
                      <a:rPr lang="en-SG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SG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𝐶𝑉</m:t>
                    </m:r>
                  </m:oMath>
                </a14:m>
                <a:endParaRPr lang="en-SG" b="0" dirty="0">
                  <a:solidFill>
                    <a:schemeClr val="tx1"/>
                  </a:solidFill>
                  <a:latin typeface="Cambria" panose="02040503050406030204" pitchFamily="18" charset="0"/>
                  <a:cs typeface="Calibri" panose="020F050202020403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SG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𝑊</m:t>
                    </m:r>
                    <m:r>
                      <a:rPr lang="en-SG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SG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SG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SG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den>
                    </m:f>
                    <m:r>
                      <a:rPr lang="en-SG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  <m:sSup>
                      <m:sSupPr>
                        <m:ctrlPr>
                          <a:rPr lang="en-SG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𝑉</m:t>
                        </m:r>
                      </m:e>
                      <m:sup>
                        <m:r>
                          <a:rPr lang="en-SG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SG" b="0" dirty="0">
                  <a:solidFill>
                    <a:schemeClr val="tx1"/>
                  </a:solidFill>
                  <a:latin typeface="Cambria" panose="02040503050406030204" pitchFamily="18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dirty="0">
                    <a:solidFill>
                      <a:srgbClr val="C00000"/>
                    </a:solidFill>
                    <a:latin typeface="Cambria" panose="02040503050406030204" pitchFamily="18" charset="0"/>
                    <a:cs typeface="Calibri" panose="020F0502020204030204" pitchFamily="34" charset="0"/>
                  </a:rPr>
                  <a:t>Voltage rating</a:t>
                </a:r>
                <a:r>
                  <a:rPr lang="en-US" dirty="0">
                    <a:solidFill>
                      <a:schemeClr val="tx1"/>
                    </a:solidFill>
                    <a:latin typeface="Cambria" panose="02040503050406030204" pitchFamily="18" charset="0"/>
                    <a:cs typeface="Calibri" panose="020F0502020204030204" pitchFamily="34" charset="0"/>
                  </a:rPr>
                  <a:t> of a capacitor</a:t>
                </a:r>
              </a:p>
              <a:p>
                <a:pPr lvl="1"/>
                <a:r>
                  <a:rPr lang="en-US" dirty="0">
                    <a:solidFill>
                      <a:srgbClr val="C00000"/>
                    </a:solidFill>
                    <a:latin typeface="Cambria" panose="02040503050406030204" pitchFamily="18" charset="0"/>
                    <a:cs typeface="Calibri" panose="020F0502020204030204" pitchFamily="34" charset="0"/>
                  </a:rPr>
                  <a:t>Types</a:t>
                </a:r>
                <a:r>
                  <a:rPr lang="en-US" dirty="0">
                    <a:solidFill>
                      <a:schemeClr val="tx1"/>
                    </a:solidFill>
                    <a:latin typeface="Cambria" panose="02040503050406030204" pitchFamily="18" charset="0"/>
                    <a:cs typeface="Calibri" panose="020F0502020204030204" pitchFamily="34" charset="0"/>
                  </a:rPr>
                  <a:t> of capacitors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057921"/>
                <a:ext cx="10517140" cy="4361707"/>
              </a:xfrm>
              <a:blipFill>
                <a:blip r:embed="rId3"/>
                <a:stretch>
                  <a:fillRect l="-1159" t="-2098" b="-29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18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8663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57920"/>
            <a:ext cx="10517140" cy="4930346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Coming Up Next</a:t>
            </a:r>
          </a:p>
          <a:p>
            <a:pPr marL="457200" lvl="1" indent="0">
              <a:buNone/>
            </a:pPr>
            <a:r>
              <a:rPr lang="en-GB" sz="4000" dirty="0"/>
              <a:t>Charging and Discharging Processes of Capacitors</a:t>
            </a:r>
            <a:endParaRPr lang="en-SG" sz="4000" dirty="0"/>
          </a:p>
          <a:p>
            <a:pPr marL="457200" lvl="1" indent="0">
              <a:buNone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450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53581"/>
            <a:ext cx="9746826" cy="1764586"/>
          </a:xfr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What will you learn?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GB" altLang="en-US" dirty="0">
                <a:solidFill>
                  <a:schemeClr val="tx1"/>
                </a:solidFill>
              </a:rPr>
              <a:t>he basic structure and characteristics of a capacitor. 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SG" dirty="0">
                <a:solidFill>
                  <a:schemeClr val="tx1"/>
                </a:solidFill>
              </a:rPr>
              <a:t>Types of capacitors.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600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576" y="386499"/>
            <a:ext cx="9782605" cy="2687915"/>
          </a:xfr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accent2"/>
                </a:solidFill>
              </a:rPr>
              <a:t>Function &amp; Structure of Capacitor</a:t>
            </a:r>
          </a:p>
          <a:p>
            <a:pPr lvl="1"/>
            <a:r>
              <a:rPr lang="en-SG" dirty="0">
                <a:solidFill>
                  <a:schemeClr val="tx1"/>
                </a:solidFill>
              </a:rPr>
              <a:t>Has the ability to </a:t>
            </a:r>
            <a:r>
              <a:rPr lang="en-SG" dirty="0">
                <a:solidFill>
                  <a:srgbClr val="C00000"/>
                </a:solidFill>
              </a:rPr>
              <a:t>store</a:t>
            </a:r>
            <a:r>
              <a:rPr lang="en-SG" dirty="0">
                <a:solidFill>
                  <a:schemeClr val="tx1"/>
                </a:solidFill>
              </a:rPr>
              <a:t> electrical energy.</a:t>
            </a:r>
          </a:p>
          <a:p>
            <a:pPr lvl="1"/>
            <a:r>
              <a:rPr lang="en-SG" dirty="0">
                <a:solidFill>
                  <a:schemeClr val="tx1"/>
                </a:solidFill>
              </a:rPr>
              <a:t>Basic Construction: Consists of 2 parallel </a:t>
            </a:r>
            <a:r>
              <a:rPr lang="en-SG" dirty="0">
                <a:solidFill>
                  <a:srgbClr val="00B050"/>
                </a:solidFill>
              </a:rPr>
              <a:t>conductive plates</a:t>
            </a:r>
            <a:r>
              <a:rPr lang="en-SG" dirty="0">
                <a:solidFill>
                  <a:schemeClr val="tx1"/>
                </a:solidFill>
              </a:rPr>
              <a:t> separated by an </a:t>
            </a:r>
            <a:r>
              <a:rPr lang="en-SG" dirty="0">
                <a:solidFill>
                  <a:srgbClr val="3333FF"/>
                </a:solidFill>
              </a:rPr>
              <a:t>insulating material</a:t>
            </a:r>
            <a:r>
              <a:rPr lang="en-SG" dirty="0">
                <a:solidFill>
                  <a:schemeClr val="tx1"/>
                </a:solidFill>
              </a:rPr>
              <a:t> called dielectric.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1662432" y="3877562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2500632" y="3877562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776683" y="4377952"/>
            <a:ext cx="15779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altLang="en-US" sz="2800" dirty="0">
                <a:latin typeface="Century Schoolbook" panose="0204060405050502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Symbol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2348232" y="3496562"/>
            <a:ext cx="0" cy="762000"/>
          </a:xfrm>
          <a:prstGeom prst="line">
            <a:avLst/>
          </a:prstGeom>
          <a:noFill/>
          <a:ln w="76200">
            <a:solidFill>
              <a:srgbClr val="32645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500632" y="3496562"/>
            <a:ext cx="0" cy="762000"/>
          </a:xfrm>
          <a:prstGeom prst="line">
            <a:avLst/>
          </a:prstGeom>
          <a:noFill/>
          <a:ln w="76200">
            <a:solidFill>
              <a:srgbClr val="32645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0" name="Line 1044"/>
          <p:cNvSpPr>
            <a:spLocks noChangeShapeType="1"/>
          </p:cNvSpPr>
          <p:nvPr/>
        </p:nvSpPr>
        <p:spPr bwMode="auto">
          <a:xfrm flipH="1" flipV="1">
            <a:off x="5931057" y="3772676"/>
            <a:ext cx="1474351" cy="7811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1" name="Text Box 1045"/>
          <p:cNvSpPr txBox="1">
            <a:spLocks noChangeArrowheads="1"/>
          </p:cNvSpPr>
          <p:nvPr/>
        </p:nvSpPr>
        <p:spPr bwMode="auto">
          <a:xfrm>
            <a:off x="3898558" y="3423845"/>
            <a:ext cx="216597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lg" len="lg"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GB" altLang="en-US" sz="2800" dirty="0">
                <a:latin typeface="Century Schoolbook" panose="0204060405050502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Connecting </a:t>
            </a:r>
          </a:p>
          <a:p>
            <a:pPr algn="l" eaLnBrk="1" hangingPunct="1"/>
            <a:r>
              <a:rPr lang="en-GB" altLang="en-US" sz="2800" dirty="0">
                <a:latin typeface="Century Schoolbook" panose="0204060405050502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lead</a:t>
            </a:r>
          </a:p>
        </p:txBody>
      </p:sp>
      <p:pic>
        <p:nvPicPr>
          <p:cNvPr id="9220" name="Picture 4" descr="https://upload.wikimedia.org/wikipedia/commons/thumb/3/35/Parallel_plate_capacitor.svg/2000px-Parallel_plate_capacitor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610" y="3288794"/>
            <a:ext cx="3746723" cy="299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1319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9284" y="1085603"/>
            <a:ext cx="10549467" cy="3062377"/>
          </a:xfrm>
        </p:spPr>
        <p:txBody>
          <a:bodyPr>
            <a:spAutoFit/>
          </a:bodyPr>
          <a:lstStyle/>
          <a:p>
            <a:pPr eaLnBrk="1" hangingPunct="1"/>
            <a:r>
              <a:rPr lang="en-GB" altLang="en-US" sz="280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The higher the charge </a:t>
            </a:r>
            <a:r>
              <a:rPr lang="en-GB" altLang="en-US" sz="2800" i="1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Q</a:t>
            </a:r>
            <a:r>
              <a:rPr lang="en-GB" altLang="en-US" sz="280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stored, the higher the voltage </a:t>
            </a:r>
            <a:r>
              <a:rPr lang="en-GB" altLang="en-US" sz="2800" i="1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V</a:t>
            </a:r>
            <a:r>
              <a:rPr lang="en-GB" altLang="en-US" sz="280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across the plates of a capacitor.</a:t>
            </a:r>
          </a:p>
          <a:p>
            <a:r>
              <a:rPr lang="en-GB" alt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larger the capacitance, the higher the charge storing ability.</a:t>
            </a:r>
          </a:p>
          <a:p>
            <a:r>
              <a:rPr lang="en-GB" altLang="en-US" sz="2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</a:t>
            </a:r>
            <a:r>
              <a:rPr lang="en-GB" alt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capacitance is </a:t>
            </a:r>
            <a:r>
              <a:rPr lang="en-GB" altLang="en-US" sz="2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farad (F).</a:t>
            </a:r>
          </a:p>
          <a:p>
            <a:r>
              <a:rPr lang="en-GB" alt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1 F capacitor </a:t>
            </a:r>
            <a:r>
              <a:rPr lang="en-GB" altLang="en-US" sz="2800" dirty="0">
                <a:solidFill>
                  <a:schemeClr val="tx1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exhibits</a:t>
            </a:r>
            <a:r>
              <a:rPr lang="en-GB" alt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 V across its plates when 1 C of charge is being stored. </a:t>
            </a:r>
          </a:p>
        </p:txBody>
      </p: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1509183" y="4198843"/>
            <a:ext cx="2304627" cy="646331"/>
          </a:xfrm>
          <a:prstGeom prst="rect">
            <a:avLst/>
          </a:prstGeom>
          <a:solidFill>
            <a:srgbClr val="FFFF00"/>
          </a:solidFill>
          <a:ln w="25400">
            <a:solidFill>
              <a:srgbClr val="00B05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63538" eaLnBrk="1" hangingPunct="1"/>
            <a:r>
              <a:rPr lang="en-GB" altLang="en-US" sz="3600" i="1" dirty="0">
                <a:latin typeface="Cambria" panose="02040503050406030204" pitchFamily="18" charset="0"/>
              </a:rPr>
              <a:t>Q</a:t>
            </a:r>
            <a:r>
              <a:rPr lang="en-GB" altLang="en-US" sz="3600" dirty="0">
                <a:latin typeface="Cambria" panose="02040503050406030204" pitchFamily="18" charset="0"/>
              </a:rPr>
              <a:t> </a:t>
            </a:r>
            <a:r>
              <a:rPr lang="en-GB" alt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GB" altLang="en-US" sz="3600" dirty="0">
                <a:latin typeface="Cambria" panose="02040503050406030204" pitchFamily="18" charset="0"/>
              </a:rPr>
              <a:t> </a:t>
            </a:r>
            <a:r>
              <a:rPr lang="en-GB" altLang="en-US" sz="3600" i="1" dirty="0">
                <a:latin typeface="Cambria" panose="02040503050406030204" pitchFamily="18" charset="0"/>
              </a:rPr>
              <a:t>C V</a:t>
            </a:r>
          </a:p>
        </p:txBody>
      </p: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1509183" y="4989518"/>
            <a:ext cx="4114762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ts val="600"/>
              </a:spcBef>
            </a:pPr>
            <a:r>
              <a:rPr lang="en-GB" altLang="en-US" sz="2400" i="1" dirty="0">
                <a:latin typeface="Cambria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GB" altLang="en-US" sz="2400" dirty="0">
                <a:latin typeface="Cambria" panose="02040503050406030204" pitchFamily="18" charset="0"/>
              </a:rPr>
              <a:t> </a:t>
            </a:r>
            <a:r>
              <a:rPr lang="en-GB" altLang="en-US" sz="2400" dirty="0">
                <a:latin typeface="Cambria Math" panose="02040503050406030204" pitchFamily="18" charset="0"/>
                <a:ea typeface="Cambria Math" panose="02040503050406030204" pitchFamily="18" charset="0"/>
                <a:sym typeface="Wingdings" pitchFamily="2" charset="2"/>
              </a:rPr>
              <a:t>=</a:t>
            </a:r>
            <a:r>
              <a:rPr lang="en-GB" altLang="en-US" sz="2400" dirty="0">
                <a:latin typeface="Cambria" panose="02040503050406030204" pitchFamily="18" charset="0"/>
              </a:rPr>
              <a:t> Charge stored</a:t>
            </a:r>
          </a:p>
          <a:p>
            <a:pPr eaLnBrk="1" hangingPunct="1">
              <a:spcBef>
                <a:spcPts val="600"/>
              </a:spcBef>
            </a:pPr>
            <a:r>
              <a:rPr lang="en-GB" altLang="en-US" sz="2400" i="1" dirty="0">
                <a:latin typeface="Cambria" panose="02040503050406030204" pitchFamily="18" charset="0"/>
              </a:rPr>
              <a:t>C</a:t>
            </a:r>
            <a:r>
              <a:rPr lang="en-GB" altLang="en-US" sz="2400" dirty="0">
                <a:latin typeface="Cambria" panose="02040503050406030204" pitchFamily="18" charset="0"/>
              </a:rPr>
              <a:t> </a:t>
            </a:r>
            <a:r>
              <a:rPr lang="en-GB" altLang="en-US" sz="2400" dirty="0">
                <a:latin typeface="Cambria Math" panose="02040503050406030204" pitchFamily="18" charset="0"/>
                <a:ea typeface="Cambria Math" panose="02040503050406030204" pitchFamily="18" charset="0"/>
                <a:sym typeface="Wingdings" pitchFamily="2" charset="2"/>
              </a:rPr>
              <a:t>=</a:t>
            </a:r>
            <a:r>
              <a:rPr lang="en-GB" altLang="en-US" sz="2400" dirty="0">
                <a:latin typeface="Cambria" panose="02040503050406030204" pitchFamily="18" charset="0"/>
              </a:rPr>
              <a:t> Capacitance</a:t>
            </a:r>
          </a:p>
          <a:p>
            <a:pPr algn="l" eaLnBrk="1" hangingPunct="1">
              <a:spcBef>
                <a:spcPts val="600"/>
              </a:spcBef>
            </a:pPr>
            <a:r>
              <a:rPr lang="en-GB" altLang="en-US" sz="2400" i="1" dirty="0">
                <a:latin typeface="Cambria" panose="02040503050406030204" pitchFamily="18" charset="0"/>
              </a:rPr>
              <a:t>V </a:t>
            </a:r>
            <a:r>
              <a:rPr lang="en-GB" altLang="en-US" sz="2400" dirty="0">
                <a:latin typeface="Cambria Math" panose="02040503050406030204" pitchFamily="18" charset="0"/>
                <a:ea typeface="Cambria Math" panose="02040503050406030204" pitchFamily="18" charset="0"/>
                <a:sym typeface="Wingdings" pitchFamily="2" charset="2"/>
              </a:rPr>
              <a:t>=</a:t>
            </a:r>
            <a:r>
              <a:rPr lang="en-GB" altLang="en-US" sz="2400" dirty="0">
                <a:latin typeface="Cambria" panose="02040503050406030204" pitchFamily="18" charset="0"/>
              </a:rPr>
              <a:t> Voltage across capacitor 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65759" y="474851"/>
            <a:ext cx="9746826" cy="64633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</a:rPr>
              <a:t>Capacitance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2955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2172541" y="2970799"/>
            <a:ext cx="2514600" cy="2574925"/>
            <a:chOff x="4240" y="719"/>
            <a:chExt cx="1188" cy="1622"/>
          </a:xfrm>
        </p:grpSpPr>
        <p:grpSp>
          <p:nvGrpSpPr>
            <p:cNvPr id="13339" name="Group 15"/>
            <p:cNvGrpSpPr>
              <a:grpSpLocks/>
            </p:cNvGrpSpPr>
            <p:nvPr/>
          </p:nvGrpSpPr>
          <p:grpSpPr bwMode="auto">
            <a:xfrm>
              <a:off x="4240" y="719"/>
              <a:ext cx="862" cy="1311"/>
              <a:chOff x="4096" y="876"/>
              <a:chExt cx="998" cy="1518"/>
            </a:xfrm>
          </p:grpSpPr>
          <p:sp>
            <p:nvSpPr>
              <p:cNvPr id="13349" name="AutoShape 16"/>
              <p:cNvSpPr>
                <a:spLocks noChangeArrowheads="1"/>
              </p:cNvSpPr>
              <p:nvPr/>
            </p:nvSpPr>
            <p:spPr bwMode="auto">
              <a:xfrm rot="16200000" flipH="1">
                <a:off x="3840" y="1143"/>
                <a:ext cx="1435" cy="914"/>
              </a:xfrm>
              <a:prstGeom prst="parallelogram">
                <a:avLst>
                  <a:gd name="adj" fmla="val 39251"/>
                </a:avLst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miter lim="800000"/>
                <a:headEnd type="none" w="lg" len="lg"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3617" name="AutoShape 17"/>
              <p:cNvSpPr>
                <a:spLocks noChangeArrowheads="1"/>
              </p:cNvSpPr>
              <p:nvPr/>
            </p:nvSpPr>
            <p:spPr bwMode="auto">
              <a:xfrm rot="16200000" flipH="1">
                <a:off x="3920" y="1220"/>
                <a:ext cx="1435" cy="913"/>
              </a:xfrm>
              <a:prstGeom prst="parallelogram">
                <a:avLst>
                  <a:gd name="adj" fmla="val 39251"/>
                </a:avLst>
              </a:prstGeom>
              <a:gradFill rotWithShape="1">
                <a:gsLst>
                  <a:gs pos="0">
                    <a:schemeClr val="accent1"/>
                  </a:gs>
                  <a:gs pos="5000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12700" algn="ctr">
                <a:solidFill>
                  <a:schemeClr val="tx1"/>
                </a:solidFill>
                <a:miter lim="800000"/>
                <a:headEnd type="none" w="lg" len="lg"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351" name="Freeform 18"/>
              <p:cNvSpPr>
                <a:spLocks/>
              </p:cNvSpPr>
              <p:nvPr/>
            </p:nvSpPr>
            <p:spPr bwMode="auto">
              <a:xfrm>
                <a:off x="4096" y="1236"/>
                <a:ext cx="84" cy="1156"/>
              </a:xfrm>
              <a:custGeom>
                <a:avLst/>
                <a:gdLst>
                  <a:gd name="T0" fmla="*/ 4 w 84"/>
                  <a:gd name="T1" fmla="*/ 0 h 1144"/>
                  <a:gd name="T2" fmla="*/ 84 w 84"/>
                  <a:gd name="T3" fmla="*/ 76 h 1144"/>
                  <a:gd name="T4" fmla="*/ 84 w 84"/>
                  <a:gd name="T5" fmla="*/ 1192 h 1144"/>
                  <a:gd name="T6" fmla="*/ 16 w 84"/>
                  <a:gd name="T7" fmla="*/ 1126 h 1144"/>
                  <a:gd name="T8" fmla="*/ 0 w 84"/>
                  <a:gd name="T9" fmla="*/ 1096 h 1144"/>
                  <a:gd name="T10" fmla="*/ 4 w 84"/>
                  <a:gd name="T11" fmla="*/ 0 h 11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4"/>
                  <a:gd name="T19" fmla="*/ 0 h 1144"/>
                  <a:gd name="T20" fmla="*/ 84 w 84"/>
                  <a:gd name="T21" fmla="*/ 1144 h 11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4" h="1144">
                    <a:moveTo>
                      <a:pt x="4" y="0"/>
                    </a:moveTo>
                    <a:lnTo>
                      <a:pt x="84" y="72"/>
                    </a:lnTo>
                    <a:lnTo>
                      <a:pt x="84" y="1144"/>
                    </a:lnTo>
                    <a:lnTo>
                      <a:pt x="16" y="1080"/>
                    </a:lnTo>
                    <a:lnTo>
                      <a:pt x="0" y="1052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chemeClr val="tx2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lg" len="lg"/>
                <a:tailEnd type="none" w="med" len="med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3352" name="Freeform 19"/>
              <p:cNvSpPr>
                <a:spLocks/>
              </p:cNvSpPr>
              <p:nvPr/>
            </p:nvSpPr>
            <p:spPr bwMode="auto">
              <a:xfrm>
                <a:off x="4100" y="876"/>
                <a:ext cx="988" cy="444"/>
              </a:xfrm>
              <a:custGeom>
                <a:avLst/>
                <a:gdLst>
                  <a:gd name="T0" fmla="*/ 908 w 988"/>
                  <a:gd name="T1" fmla="*/ 0 h 444"/>
                  <a:gd name="T2" fmla="*/ 988 w 988"/>
                  <a:gd name="T3" fmla="*/ 80 h 444"/>
                  <a:gd name="T4" fmla="*/ 80 w 988"/>
                  <a:gd name="T5" fmla="*/ 444 h 444"/>
                  <a:gd name="T6" fmla="*/ 0 w 988"/>
                  <a:gd name="T7" fmla="*/ 364 h 444"/>
                  <a:gd name="T8" fmla="*/ 908 w 988"/>
                  <a:gd name="T9" fmla="*/ 0 h 4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88"/>
                  <a:gd name="T16" fmla="*/ 0 h 444"/>
                  <a:gd name="T17" fmla="*/ 988 w 988"/>
                  <a:gd name="T18" fmla="*/ 444 h 4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88" h="444">
                    <a:moveTo>
                      <a:pt x="908" y="0"/>
                    </a:moveTo>
                    <a:lnTo>
                      <a:pt x="988" y="80"/>
                    </a:lnTo>
                    <a:lnTo>
                      <a:pt x="80" y="444"/>
                    </a:lnTo>
                    <a:lnTo>
                      <a:pt x="0" y="364"/>
                    </a:lnTo>
                    <a:lnTo>
                      <a:pt x="908" y="0"/>
                    </a:lnTo>
                    <a:close/>
                  </a:path>
                </a:pathLst>
              </a:custGeom>
              <a:solidFill>
                <a:schemeClr val="tx2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lg" len="lg"/>
                <a:tailEnd type="none" w="med" len="med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3340" name="Group 20"/>
            <p:cNvGrpSpPr>
              <a:grpSpLocks/>
            </p:cNvGrpSpPr>
            <p:nvPr/>
          </p:nvGrpSpPr>
          <p:grpSpPr bwMode="auto">
            <a:xfrm>
              <a:off x="4566" y="1030"/>
              <a:ext cx="862" cy="1311"/>
              <a:chOff x="4096" y="876"/>
              <a:chExt cx="998" cy="1518"/>
            </a:xfrm>
          </p:grpSpPr>
          <p:sp>
            <p:nvSpPr>
              <p:cNvPr id="13345" name="AutoShape 21"/>
              <p:cNvSpPr>
                <a:spLocks noChangeArrowheads="1"/>
              </p:cNvSpPr>
              <p:nvPr/>
            </p:nvSpPr>
            <p:spPr bwMode="auto">
              <a:xfrm rot="16200000" flipH="1">
                <a:off x="3840" y="1143"/>
                <a:ext cx="1435" cy="914"/>
              </a:xfrm>
              <a:prstGeom prst="parallelogram">
                <a:avLst>
                  <a:gd name="adj" fmla="val 39251"/>
                </a:avLst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miter lim="800000"/>
                <a:headEnd type="none" w="lg" len="lg"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3622" name="AutoShape 22"/>
              <p:cNvSpPr>
                <a:spLocks noChangeArrowheads="1"/>
              </p:cNvSpPr>
              <p:nvPr/>
            </p:nvSpPr>
            <p:spPr bwMode="auto">
              <a:xfrm rot="16200000" flipH="1">
                <a:off x="3920" y="1220"/>
                <a:ext cx="1435" cy="913"/>
              </a:xfrm>
              <a:prstGeom prst="parallelogram">
                <a:avLst>
                  <a:gd name="adj" fmla="val 39251"/>
                </a:avLst>
              </a:prstGeom>
              <a:gradFill rotWithShape="1">
                <a:gsLst>
                  <a:gs pos="0">
                    <a:schemeClr val="accent1"/>
                  </a:gs>
                  <a:gs pos="5000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12700" algn="ctr">
                <a:solidFill>
                  <a:schemeClr val="tx1"/>
                </a:solidFill>
                <a:miter lim="800000"/>
                <a:headEnd type="none" w="lg" len="lg"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347" name="Freeform 23"/>
              <p:cNvSpPr>
                <a:spLocks/>
              </p:cNvSpPr>
              <p:nvPr/>
            </p:nvSpPr>
            <p:spPr bwMode="auto">
              <a:xfrm>
                <a:off x="4096" y="1236"/>
                <a:ext cx="84" cy="1156"/>
              </a:xfrm>
              <a:custGeom>
                <a:avLst/>
                <a:gdLst>
                  <a:gd name="T0" fmla="*/ 4 w 84"/>
                  <a:gd name="T1" fmla="*/ 0 h 1144"/>
                  <a:gd name="T2" fmla="*/ 84 w 84"/>
                  <a:gd name="T3" fmla="*/ 76 h 1144"/>
                  <a:gd name="T4" fmla="*/ 84 w 84"/>
                  <a:gd name="T5" fmla="*/ 1192 h 1144"/>
                  <a:gd name="T6" fmla="*/ 16 w 84"/>
                  <a:gd name="T7" fmla="*/ 1126 h 1144"/>
                  <a:gd name="T8" fmla="*/ 0 w 84"/>
                  <a:gd name="T9" fmla="*/ 1096 h 1144"/>
                  <a:gd name="T10" fmla="*/ 4 w 84"/>
                  <a:gd name="T11" fmla="*/ 0 h 11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4"/>
                  <a:gd name="T19" fmla="*/ 0 h 1144"/>
                  <a:gd name="T20" fmla="*/ 84 w 84"/>
                  <a:gd name="T21" fmla="*/ 1144 h 11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4" h="1144">
                    <a:moveTo>
                      <a:pt x="4" y="0"/>
                    </a:moveTo>
                    <a:lnTo>
                      <a:pt x="84" y="72"/>
                    </a:lnTo>
                    <a:lnTo>
                      <a:pt x="84" y="1144"/>
                    </a:lnTo>
                    <a:lnTo>
                      <a:pt x="16" y="1080"/>
                    </a:lnTo>
                    <a:lnTo>
                      <a:pt x="0" y="1052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chemeClr val="tx2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lg" len="lg"/>
                <a:tailEnd type="none" w="med" len="med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3348" name="Freeform 24"/>
              <p:cNvSpPr>
                <a:spLocks/>
              </p:cNvSpPr>
              <p:nvPr/>
            </p:nvSpPr>
            <p:spPr bwMode="auto">
              <a:xfrm>
                <a:off x="4100" y="876"/>
                <a:ext cx="988" cy="444"/>
              </a:xfrm>
              <a:custGeom>
                <a:avLst/>
                <a:gdLst>
                  <a:gd name="T0" fmla="*/ 908 w 988"/>
                  <a:gd name="T1" fmla="*/ 0 h 444"/>
                  <a:gd name="T2" fmla="*/ 988 w 988"/>
                  <a:gd name="T3" fmla="*/ 80 h 444"/>
                  <a:gd name="T4" fmla="*/ 80 w 988"/>
                  <a:gd name="T5" fmla="*/ 444 h 444"/>
                  <a:gd name="T6" fmla="*/ 0 w 988"/>
                  <a:gd name="T7" fmla="*/ 364 h 444"/>
                  <a:gd name="T8" fmla="*/ 908 w 988"/>
                  <a:gd name="T9" fmla="*/ 0 h 4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88"/>
                  <a:gd name="T16" fmla="*/ 0 h 444"/>
                  <a:gd name="T17" fmla="*/ 988 w 988"/>
                  <a:gd name="T18" fmla="*/ 444 h 4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88" h="444">
                    <a:moveTo>
                      <a:pt x="908" y="0"/>
                    </a:moveTo>
                    <a:lnTo>
                      <a:pt x="988" y="80"/>
                    </a:lnTo>
                    <a:lnTo>
                      <a:pt x="80" y="444"/>
                    </a:lnTo>
                    <a:lnTo>
                      <a:pt x="0" y="364"/>
                    </a:lnTo>
                    <a:lnTo>
                      <a:pt x="908" y="0"/>
                    </a:lnTo>
                    <a:close/>
                  </a:path>
                </a:pathLst>
              </a:custGeom>
              <a:solidFill>
                <a:schemeClr val="tx2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lg" len="lg"/>
                <a:tailEnd type="none" w="med" len="med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3341" name="Line 25"/>
            <p:cNvSpPr>
              <a:spLocks noChangeShapeType="1"/>
            </p:cNvSpPr>
            <p:nvPr/>
          </p:nvSpPr>
          <p:spPr bwMode="auto">
            <a:xfrm>
              <a:off x="4320" y="1109"/>
              <a:ext cx="22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342" name="Line 26"/>
            <p:cNvSpPr>
              <a:spLocks noChangeShapeType="1"/>
            </p:cNvSpPr>
            <p:nvPr/>
          </p:nvSpPr>
          <p:spPr bwMode="auto">
            <a:xfrm>
              <a:off x="5117" y="807"/>
              <a:ext cx="213" cy="2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343" name="Line 27"/>
            <p:cNvSpPr>
              <a:spLocks noChangeShapeType="1"/>
            </p:cNvSpPr>
            <p:nvPr/>
          </p:nvSpPr>
          <p:spPr bwMode="auto">
            <a:xfrm>
              <a:off x="4327" y="2039"/>
              <a:ext cx="229" cy="2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344" name="Text Box 28"/>
            <p:cNvSpPr txBox="1">
              <a:spLocks noChangeArrowheads="1"/>
            </p:cNvSpPr>
            <p:nvPr/>
          </p:nvSpPr>
          <p:spPr bwMode="auto">
            <a:xfrm rot="20929062">
              <a:off x="4961" y="1530"/>
              <a:ext cx="2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GB" altLang="en-US" sz="2800"/>
                <a:t>A</a:t>
              </a:r>
            </a:p>
          </p:txBody>
        </p:sp>
      </p:grp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5938120" y="3100974"/>
            <a:ext cx="3295649" cy="2346325"/>
            <a:chOff x="2455" y="1002"/>
            <a:chExt cx="1557" cy="1478"/>
          </a:xfrm>
        </p:grpSpPr>
        <p:grpSp>
          <p:nvGrpSpPr>
            <p:cNvPr id="13322" name="Group 7"/>
            <p:cNvGrpSpPr>
              <a:grpSpLocks/>
            </p:cNvGrpSpPr>
            <p:nvPr/>
          </p:nvGrpSpPr>
          <p:grpSpPr bwMode="auto">
            <a:xfrm>
              <a:off x="2455" y="1002"/>
              <a:ext cx="862" cy="1311"/>
              <a:chOff x="4096" y="876"/>
              <a:chExt cx="998" cy="1518"/>
            </a:xfrm>
          </p:grpSpPr>
          <p:sp>
            <p:nvSpPr>
              <p:cNvPr id="13335" name="AutoShape 8"/>
              <p:cNvSpPr>
                <a:spLocks noChangeArrowheads="1"/>
              </p:cNvSpPr>
              <p:nvPr/>
            </p:nvSpPr>
            <p:spPr bwMode="auto">
              <a:xfrm rot="16200000" flipH="1">
                <a:off x="3840" y="1143"/>
                <a:ext cx="1435" cy="914"/>
              </a:xfrm>
              <a:prstGeom prst="parallelogram">
                <a:avLst>
                  <a:gd name="adj" fmla="val 39251"/>
                </a:avLst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miter lim="800000"/>
                <a:headEnd type="none" w="lg" len="lg"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336" name="AutoShape 9"/>
              <p:cNvSpPr>
                <a:spLocks noChangeArrowheads="1"/>
              </p:cNvSpPr>
              <p:nvPr/>
            </p:nvSpPr>
            <p:spPr bwMode="auto">
              <a:xfrm rot="16200000" flipH="1">
                <a:off x="3919" y="1220"/>
                <a:ext cx="1435" cy="914"/>
              </a:xfrm>
              <a:prstGeom prst="parallelogram">
                <a:avLst>
                  <a:gd name="adj" fmla="val 39251"/>
                </a:avLst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miter lim="800000"/>
                <a:headEnd type="none" w="lg" len="lg"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337" name="Freeform 10"/>
              <p:cNvSpPr>
                <a:spLocks/>
              </p:cNvSpPr>
              <p:nvPr/>
            </p:nvSpPr>
            <p:spPr bwMode="auto">
              <a:xfrm>
                <a:off x="4096" y="1236"/>
                <a:ext cx="84" cy="1156"/>
              </a:xfrm>
              <a:custGeom>
                <a:avLst/>
                <a:gdLst>
                  <a:gd name="T0" fmla="*/ 4 w 84"/>
                  <a:gd name="T1" fmla="*/ 0 h 1144"/>
                  <a:gd name="T2" fmla="*/ 84 w 84"/>
                  <a:gd name="T3" fmla="*/ 76 h 1144"/>
                  <a:gd name="T4" fmla="*/ 84 w 84"/>
                  <a:gd name="T5" fmla="*/ 1192 h 1144"/>
                  <a:gd name="T6" fmla="*/ 16 w 84"/>
                  <a:gd name="T7" fmla="*/ 1126 h 1144"/>
                  <a:gd name="T8" fmla="*/ 0 w 84"/>
                  <a:gd name="T9" fmla="*/ 1096 h 1144"/>
                  <a:gd name="T10" fmla="*/ 4 w 84"/>
                  <a:gd name="T11" fmla="*/ 0 h 11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4"/>
                  <a:gd name="T19" fmla="*/ 0 h 1144"/>
                  <a:gd name="T20" fmla="*/ 84 w 84"/>
                  <a:gd name="T21" fmla="*/ 1144 h 11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4" h="1144">
                    <a:moveTo>
                      <a:pt x="4" y="0"/>
                    </a:moveTo>
                    <a:lnTo>
                      <a:pt x="84" y="72"/>
                    </a:lnTo>
                    <a:lnTo>
                      <a:pt x="84" y="1144"/>
                    </a:lnTo>
                    <a:lnTo>
                      <a:pt x="16" y="1080"/>
                    </a:lnTo>
                    <a:lnTo>
                      <a:pt x="0" y="1052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chemeClr val="tx2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lg" len="lg"/>
                <a:tailEnd type="none" w="med" len="med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3338" name="Freeform 11"/>
              <p:cNvSpPr>
                <a:spLocks/>
              </p:cNvSpPr>
              <p:nvPr/>
            </p:nvSpPr>
            <p:spPr bwMode="auto">
              <a:xfrm>
                <a:off x="4100" y="876"/>
                <a:ext cx="988" cy="444"/>
              </a:xfrm>
              <a:custGeom>
                <a:avLst/>
                <a:gdLst>
                  <a:gd name="T0" fmla="*/ 908 w 988"/>
                  <a:gd name="T1" fmla="*/ 0 h 444"/>
                  <a:gd name="T2" fmla="*/ 988 w 988"/>
                  <a:gd name="T3" fmla="*/ 80 h 444"/>
                  <a:gd name="T4" fmla="*/ 80 w 988"/>
                  <a:gd name="T5" fmla="*/ 444 h 444"/>
                  <a:gd name="T6" fmla="*/ 0 w 988"/>
                  <a:gd name="T7" fmla="*/ 364 h 444"/>
                  <a:gd name="T8" fmla="*/ 908 w 988"/>
                  <a:gd name="T9" fmla="*/ 0 h 4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88"/>
                  <a:gd name="T16" fmla="*/ 0 h 444"/>
                  <a:gd name="T17" fmla="*/ 988 w 988"/>
                  <a:gd name="T18" fmla="*/ 444 h 4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88" h="444">
                    <a:moveTo>
                      <a:pt x="908" y="0"/>
                    </a:moveTo>
                    <a:lnTo>
                      <a:pt x="988" y="80"/>
                    </a:lnTo>
                    <a:lnTo>
                      <a:pt x="80" y="444"/>
                    </a:lnTo>
                    <a:lnTo>
                      <a:pt x="0" y="364"/>
                    </a:lnTo>
                    <a:lnTo>
                      <a:pt x="908" y="0"/>
                    </a:lnTo>
                    <a:close/>
                  </a:path>
                </a:pathLst>
              </a:custGeom>
              <a:solidFill>
                <a:schemeClr val="tx2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lg" len="lg"/>
                <a:tailEnd type="none" w="med" len="med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3323" name="Line 12"/>
            <p:cNvSpPr>
              <a:spLocks noChangeShapeType="1"/>
            </p:cNvSpPr>
            <p:nvPr/>
          </p:nvSpPr>
          <p:spPr bwMode="auto">
            <a:xfrm>
              <a:off x="2904" y="1248"/>
              <a:ext cx="22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324" name="Line 13"/>
            <p:cNvSpPr>
              <a:spLocks noChangeShapeType="1"/>
            </p:cNvSpPr>
            <p:nvPr/>
          </p:nvSpPr>
          <p:spPr bwMode="auto">
            <a:xfrm>
              <a:off x="3326" y="1092"/>
              <a:ext cx="213" cy="2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325" name="Line 14"/>
            <p:cNvSpPr>
              <a:spLocks noChangeShapeType="1"/>
            </p:cNvSpPr>
            <p:nvPr/>
          </p:nvSpPr>
          <p:spPr bwMode="auto">
            <a:xfrm>
              <a:off x="2911" y="2178"/>
              <a:ext cx="229" cy="2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3629" name="Freeform 29"/>
            <p:cNvSpPr>
              <a:spLocks/>
            </p:cNvSpPr>
            <p:nvPr/>
          </p:nvSpPr>
          <p:spPr bwMode="auto">
            <a:xfrm>
              <a:off x="2920" y="1068"/>
              <a:ext cx="396" cy="1084"/>
            </a:xfrm>
            <a:custGeom>
              <a:avLst/>
              <a:gdLst/>
              <a:ahLst/>
              <a:cxnLst>
                <a:cxn ang="0">
                  <a:pos x="4" y="160"/>
                </a:cxn>
                <a:cxn ang="0">
                  <a:pos x="396" y="0"/>
                </a:cxn>
                <a:cxn ang="0">
                  <a:pos x="396" y="932"/>
                </a:cxn>
                <a:cxn ang="0">
                  <a:pos x="0" y="1084"/>
                </a:cxn>
                <a:cxn ang="0">
                  <a:pos x="4" y="160"/>
                </a:cxn>
              </a:cxnLst>
              <a:rect l="0" t="0" r="r" b="b"/>
              <a:pathLst>
                <a:path w="396" h="1084">
                  <a:moveTo>
                    <a:pt x="4" y="160"/>
                  </a:moveTo>
                  <a:lnTo>
                    <a:pt x="396" y="0"/>
                  </a:lnTo>
                  <a:lnTo>
                    <a:pt x="396" y="932"/>
                  </a:lnTo>
                  <a:lnTo>
                    <a:pt x="0" y="1084"/>
                  </a:lnTo>
                  <a:lnTo>
                    <a:pt x="4" y="16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lg" len="lg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grpSp>
          <p:nvGrpSpPr>
            <p:cNvPr id="13327" name="Group 30"/>
            <p:cNvGrpSpPr>
              <a:grpSpLocks/>
            </p:cNvGrpSpPr>
            <p:nvPr/>
          </p:nvGrpSpPr>
          <p:grpSpPr bwMode="auto">
            <a:xfrm>
              <a:off x="3150" y="1169"/>
              <a:ext cx="862" cy="1311"/>
              <a:chOff x="4096" y="876"/>
              <a:chExt cx="998" cy="1518"/>
            </a:xfrm>
          </p:grpSpPr>
          <p:sp>
            <p:nvSpPr>
              <p:cNvPr id="13331" name="AutoShape 31"/>
              <p:cNvSpPr>
                <a:spLocks noChangeArrowheads="1"/>
              </p:cNvSpPr>
              <p:nvPr/>
            </p:nvSpPr>
            <p:spPr bwMode="auto">
              <a:xfrm rot="16200000" flipH="1">
                <a:off x="3840" y="1143"/>
                <a:ext cx="1435" cy="914"/>
              </a:xfrm>
              <a:prstGeom prst="parallelogram">
                <a:avLst>
                  <a:gd name="adj" fmla="val 39251"/>
                </a:avLst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miter lim="800000"/>
                <a:headEnd type="none" w="lg" len="lg"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332" name="AutoShape 32"/>
              <p:cNvSpPr>
                <a:spLocks noChangeArrowheads="1"/>
              </p:cNvSpPr>
              <p:nvPr/>
            </p:nvSpPr>
            <p:spPr bwMode="auto">
              <a:xfrm rot="16200000" flipH="1">
                <a:off x="3919" y="1220"/>
                <a:ext cx="1435" cy="914"/>
              </a:xfrm>
              <a:prstGeom prst="parallelogram">
                <a:avLst>
                  <a:gd name="adj" fmla="val 39251"/>
                </a:avLst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miter lim="800000"/>
                <a:headEnd type="none" w="lg" len="lg"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333" name="Freeform 33"/>
              <p:cNvSpPr>
                <a:spLocks/>
              </p:cNvSpPr>
              <p:nvPr/>
            </p:nvSpPr>
            <p:spPr bwMode="auto">
              <a:xfrm>
                <a:off x="4096" y="1236"/>
                <a:ext cx="84" cy="1156"/>
              </a:xfrm>
              <a:custGeom>
                <a:avLst/>
                <a:gdLst>
                  <a:gd name="T0" fmla="*/ 4 w 84"/>
                  <a:gd name="T1" fmla="*/ 0 h 1144"/>
                  <a:gd name="T2" fmla="*/ 84 w 84"/>
                  <a:gd name="T3" fmla="*/ 76 h 1144"/>
                  <a:gd name="T4" fmla="*/ 84 w 84"/>
                  <a:gd name="T5" fmla="*/ 1192 h 1144"/>
                  <a:gd name="T6" fmla="*/ 16 w 84"/>
                  <a:gd name="T7" fmla="*/ 1126 h 1144"/>
                  <a:gd name="T8" fmla="*/ 0 w 84"/>
                  <a:gd name="T9" fmla="*/ 1096 h 1144"/>
                  <a:gd name="T10" fmla="*/ 4 w 84"/>
                  <a:gd name="T11" fmla="*/ 0 h 11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4"/>
                  <a:gd name="T19" fmla="*/ 0 h 1144"/>
                  <a:gd name="T20" fmla="*/ 84 w 84"/>
                  <a:gd name="T21" fmla="*/ 1144 h 11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4" h="1144">
                    <a:moveTo>
                      <a:pt x="4" y="0"/>
                    </a:moveTo>
                    <a:lnTo>
                      <a:pt x="84" y="72"/>
                    </a:lnTo>
                    <a:lnTo>
                      <a:pt x="84" y="1144"/>
                    </a:lnTo>
                    <a:lnTo>
                      <a:pt x="16" y="1080"/>
                    </a:lnTo>
                    <a:lnTo>
                      <a:pt x="0" y="1052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chemeClr val="tx2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lg" len="lg"/>
                <a:tailEnd type="none" w="med" len="med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3334" name="Freeform 34"/>
              <p:cNvSpPr>
                <a:spLocks/>
              </p:cNvSpPr>
              <p:nvPr/>
            </p:nvSpPr>
            <p:spPr bwMode="auto">
              <a:xfrm>
                <a:off x="4100" y="876"/>
                <a:ext cx="988" cy="444"/>
              </a:xfrm>
              <a:custGeom>
                <a:avLst/>
                <a:gdLst>
                  <a:gd name="T0" fmla="*/ 908 w 988"/>
                  <a:gd name="T1" fmla="*/ 0 h 444"/>
                  <a:gd name="T2" fmla="*/ 988 w 988"/>
                  <a:gd name="T3" fmla="*/ 80 h 444"/>
                  <a:gd name="T4" fmla="*/ 80 w 988"/>
                  <a:gd name="T5" fmla="*/ 444 h 444"/>
                  <a:gd name="T6" fmla="*/ 0 w 988"/>
                  <a:gd name="T7" fmla="*/ 364 h 444"/>
                  <a:gd name="T8" fmla="*/ 908 w 988"/>
                  <a:gd name="T9" fmla="*/ 0 h 4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88"/>
                  <a:gd name="T16" fmla="*/ 0 h 444"/>
                  <a:gd name="T17" fmla="*/ 988 w 988"/>
                  <a:gd name="T18" fmla="*/ 444 h 4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88" h="444">
                    <a:moveTo>
                      <a:pt x="908" y="0"/>
                    </a:moveTo>
                    <a:lnTo>
                      <a:pt x="988" y="80"/>
                    </a:lnTo>
                    <a:lnTo>
                      <a:pt x="80" y="444"/>
                    </a:lnTo>
                    <a:lnTo>
                      <a:pt x="0" y="364"/>
                    </a:lnTo>
                    <a:lnTo>
                      <a:pt x="908" y="0"/>
                    </a:lnTo>
                    <a:close/>
                  </a:path>
                </a:pathLst>
              </a:custGeom>
              <a:solidFill>
                <a:schemeClr val="tx2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lg" len="lg"/>
                <a:tailEnd type="none" w="med" len="med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53635" name="Freeform 35"/>
            <p:cNvSpPr>
              <a:spLocks/>
            </p:cNvSpPr>
            <p:nvPr/>
          </p:nvSpPr>
          <p:spPr bwMode="auto">
            <a:xfrm>
              <a:off x="3220" y="1396"/>
              <a:ext cx="396" cy="1084"/>
            </a:xfrm>
            <a:custGeom>
              <a:avLst/>
              <a:gdLst/>
              <a:ahLst/>
              <a:cxnLst>
                <a:cxn ang="0">
                  <a:pos x="4" y="160"/>
                </a:cxn>
                <a:cxn ang="0">
                  <a:pos x="396" y="0"/>
                </a:cxn>
                <a:cxn ang="0">
                  <a:pos x="396" y="932"/>
                </a:cxn>
                <a:cxn ang="0">
                  <a:pos x="0" y="1084"/>
                </a:cxn>
                <a:cxn ang="0">
                  <a:pos x="4" y="160"/>
                </a:cxn>
              </a:cxnLst>
              <a:rect l="0" t="0" r="r" b="b"/>
              <a:pathLst>
                <a:path w="396" h="1084">
                  <a:moveTo>
                    <a:pt x="4" y="160"/>
                  </a:moveTo>
                  <a:lnTo>
                    <a:pt x="396" y="0"/>
                  </a:lnTo>
                  <a:lnTo>
                    <a:pt x="396" y="932"/>
                  </a:lnTo>
                  <a:lnTo>
                    <a:pt x="0" y="1084"/>
                  </a:lnTo>
                  <a:lnTo>
                    <a:pt x="4" y="16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lg" len="lg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3329" name="Text Box 36"/>
            <p:cNvSpPr txBox="1">
              <a:spLocks noChangeArrowheads="1"/>
            </p:cNvSpPr>
            <p:nvPr/>
          </p:nvSpPr>
          <p:spPr bwMode="auto">
            <a:xfrm rot="20929062">
              <a:off x="3331" y="1738"/>
              <a:ext cx="2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GB" altLang="en-US" sz="2800"/>
                <a:t>A</a:t>
              </a:r>
            </a:p>
          </p:txBody>
        </p:sp>
        <p:sp>
          <p:nvSpPr>
            <p:cNvPr id="13330" name="Line 37"/>
            <p:cNvSpPr>
              <a:spLocks noChangeShapeType="1"/>
            </p:cNvSpPr>
            <p:nvPr/>
          </p:nvSpPr>
          <p:spPr bwMode="auto">
            <a:xfrm>
              <a:off x="2931" y="1247"/>
              <a:ext cx="213" cy="2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153641" name="Text Box 41"/>
          <p:cNvSpPr txBox="1">
            <a:spLocks noChangeArrowheads="1"/>
          </p:cNvSpPr>
          <p:nvPr/>
        </p:nvSpPr>
        <p:spPr bwMode="auto">
          <a:xfrm>
            <a:off x="2318776" y="5637027"/>
            <a:ext cx="220124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lg" len="lg"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GB" altLang="en-US" sz="2000" dirty="0">
                <a:latin typeface="+mn-lt"/>
              </a:rPr>
              <a:t>Full plate area:</a:t>
            </a:r>
          </a:p>
          <a:p>
            <a:pPr algn="l" eaLnBrk="1" hangingPunct="1"/>
            <a:r>
              <a:rPr lang="en-GB" altLang="en-US" sz="2000" dirty="0">
                <a:latin typeface="+mn-lt"/>
              </a:rPr>
              <a:t>More capacitance</a:t>
            </a:r>
          </a:p>
        </p:txBody>
      </p:sp>
      <p:sp>
        <p:nvSpPr>
          <p:cNvPr id="153642" name="Text Box 42"/>
          <p:cNvSpPr txBox="1">
            <a:spLocks noChangeArrowheads="1"/>
          </p:cNvSpPr>
          <p:nvPr/>
        </p:nvSpPr>
        <p:spPr bwMode="auto">
          <a:xfrm>
            <a:off x="6313229" y="5637027"/>
            <a:ext cx="250344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lg" len="lg"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GB" altLang="en-US" sz="2000" dirty="0">
                <a:latin typeface="+mn-lt"/>
              </a:rPr>
              <a:t>Reduced plate area:</a:t>
            </a:r>
          </a:p>
          <a:p>
            <a:pPr algn="l" eaLnBrk="1" hangingPunct="1"/>
            <a:r>
              <a:rPr lang="en-GB" altLang="en-US" sz="2000" dirty="0">
                <a:latin typeface="+mn-lt"/>
              </a:rPr>
              <a:t>Less capacitance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7971636" y="2031658"/>
                <a:ext cx="1974002" cy="64633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36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SG" sz="3600" b="0" i="1" smtClean="0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SG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SG" sz="36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1636" y="2031658"/>
                <a:ext cx="1974002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Content Placeholder 2"/>
          <p:cNvSpPr>
            <a:spLocks noGrp="1"/>
          </p:cNvSpPr>
          <p:nvPr>
            <p:ph idx="1"/>
          </p:nvPr>
        </p:nvSpPr>
        <p:spPr>
          <a:xfrm>
            <a:off x="687691" y="476791"/>
            <a:ext cx="9746826" cy="646331"/>
          </a:xfrm>
        </p:spPr>
        <p:txBody>
          <a:bodyPr>
            <a:spAutoFit/>
          </a:bodyPr>
          <a:lstStyle/>
          <a:p>
            <a:r>
              <a:rPr lang="en-GB" altLang="en-US" dirty="0">
                <a:solidFill>
                  <a:srgbClr val="2683C6"/>
                </a:solidFill>
              </a:rPr>
              <a:t>Physical Characteristics of a Capacitor</a:t>
            </a:r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1061140" y="1110065"/>
            <a:ext cx="10549467" cy="1513235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altLang="en-US" sz="2800" dirty="0">
                <a:solidFill>
                  <a:schemeClr val="tx1"/>
                </a:solidFill>
                <a:latin typeface="+mj-lt"/>
              </a:rPr>
              <a:t>Amount of Capacitance is related to how the capacitor is constructed.</a:t>
            </a:r>
          </a:p>
          <a:p>
            <a:r>
              <a:rPr lang="en-SG" altLang="en-US" sz="2800" dirty="0">
                <a:solidFill>
                  <a:schemeClr val="tx1"/>
                </a:solidFill>
                <a:latin typeface="+mj-lt"/>
              </a:rPr>
              <a:t>It is directly proportional to plate area.</a:t>
            </a:r>
            <a:endParaRPr lang="en-GB" altLang="en-US" sz="2800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871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93824"/>
            <a:ext cx="9746826" cy="1636345"/>
          </a:xfrm>
        </p:spPr>
        <p:txBody>
          <a:bodyPr>
            <a:sp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Physical Characteristics of a Capacitor</a:t>
            </a:r>
            <a:endParaRPr lang="en-US" dirty="0">
              <a:solidFill>
                <a:schemeClr val="accent2"/>
              </a:solidFill>
            </a:endParaRPr>
          </a:p>
          <a:p>
            <a:pPr lvl="1"/>
            <a:r>
              <a:rPr lang="en-SG" dirty="0">
                <a:solidFill>
                  <a:schemeClr val="tx1"/>
                </a:solidFill>
              </a:rPr>
              <a:t>Capacitance is also inversely proportional to distance between plates.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538905" y="2709255"/>
            <a:ext cx="3043344" cy="3617867"/>
            <a:chOff x="1551093" y="2572254"/>
            <a:chExt cx="3043344" cy="3617867"/>
          </a:xfrm>
        </p:grpSpPr>
        <p:grpSp>
          <p:nvGrpSpPr>
            <p:cNvPr id="5" name="Group 4"/>
            <p:cNvGrpSpPr/>
            <p:nvPr/>
          </p:nvGrpSpPr>
          <p:grpSpPr>
            <a:xfrm>
              <a:off x="1551093" y="3109428"/>
              <a:ext cx="3043344" cy="2304000"/>
              <a:chOff x="1551093" y="2857500"/>
              <a:chExt cx="3043344" cy="2304000"/>
            </a:xfrm>
          </p:grpSpPr>
          <p:sp>
            <p:nvSpPr>
              <p:cNvPr id="12" name="Rectangle 1084"/>
              <p:cNvSpPr>
                <a:spLocks noChangeArrowheads="1"/>
              </p:cNvSpPr>
              <p:nvPr/>
            </p:nvSpPr>
            <p:spPr bwMode="auto">
              <a:xfrm rot="16200000">
                <a:off x="1981835" y="3505733"/>
                <a:ext cx="146050" cy="1007534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bg1">
                      <a:gamma/>
                      <a:tint val="0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 w="28575" algn="ctr">
                <a:solidFill>
                  <a:srgbClr val="4D4D4D"/>
                </a:solidFill>
                <a:miter lim="800000"/>
                <a:headEnd type="none" w="lg" len="lg"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" name="Rectangle 1085"/>
              <p:cNvSpPr>
                <a:spLocks noChangeArrowheads="1"/>
              </p:cNvSpPr>
              <p:nvPr/>
            </p:nvSpPr>
            <p:spPr bwMode="auto">
              <a:xfrm rot="16200000">
                <a:off x="4017645" y="3505733"/>
                <a:ext cx="146050" cy="1007534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bg1">
                      <a:gamma/>
                      <a:tint val="0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 w="28575" algn="ctr">
                <a:solidFill>
                  <a:srgbClr val="4D4D4D"/>
                </a:solidFill>
                <a:miter lim="800000"/>
                <a:headEnd type="none" w="lg" len="lg"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" name="Rectangle 1081"/>
              <p:cNvSpPr>
                <a:spLocks noChangeArrowheads="1"/>
              </p:cNvSpPr>
              <p:nvPr/>
            </p:nvSpPr>
            <p:spPr bwMode="auto">
              <a:xfrm>
                <a:off x="2541693" y="2857500"/>
                <a:ext cx="173567" cy="2304000"/>
              </a:xfrm>
              <a:prstGeom prst="rect">
                <a:avLst/>
              </a:prstGeom>
              <a:gradFill rotWithShape="1">
                <a:gsLst>
                  <a:gs pos="0">
                    <a:schemeClr val="tx2"/>
                  </a:gs>
                  <a:gs pos="50000">
                    <a:srgbClr val="4D4D4D"/>
                  </a:gs>
                  <a:gs pos="100000">
                    <a:schemeClr val="tx2"/>
                  </a:gs>
                </a:gsLst>
                <a:lin ang="18900000" scaled="1"/>
              </a:gradFill>
              <a:ln w="28575" algn="ctr">
                <a:noFill/>
                <a:miter lim="800000"/>
                <a:headEnd type="none" w="lg" len="lg"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" name="Rectangle 1082"/>
              <p:cNvSpPr>
                <a:spLocks noChangeArrowheads="1"/>
              </p:cNvSpPr>
              <p:nvPr/>
            </p:nvSpPr>
            <p:spPr bwMode="auto">
              <a:xfrm>
                <a:off x="3445933" y="2857500"/>
                <a:ext cx="173567" cy="2304000"/>
              </a:xfrm>
              <a:prstGeom prst="rect">
                <a:avLst/>
              </a:prstGeom>
              <a:gradFill rotWithShape="1">
                <a:gsLst>
                  <a:gs pos="0">
                    <a:schemeClr val="tx2"/>
                  </a:gs>
                  <a:gs pos="50000">
                    <a:srgbClr val="4D4D4D"/>
                  </a:gs>
                  <a:gs pos="100000">
                    <a:schemeClr val="tx2"/>
                  </a:gs>
                </a:gsLst>
                <a:lin ang="18900000" scaled="1"/>
              </a:gradFill>
              <a:ln w="28575" algn="ctr">
                <a:noFill/>
                <a:miter lim="800000"/>
                <a:headEnd type="none" w="lg" len="lg"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6" name="Rectangle 1086"/>
              <p:cNvSpPr>
                <a:spLocks noChangeArrowheads="1"/>
              </p:cNvSpPr>
              <p:nvPr/>
            </p:nvSpPr>
            <p:spPr bwMode="auto">
              <a:xfrm>
                <a:off x="2711450" y="2857500"/>
                <a:ext cx="734483" cy="2304000"/>
              </a:xfrm>
              <a:prstGeom prst="rect">
                <a:avLst/>
              </a:prstGeom>
              <a:gradFill rotWithShape="1">
                <a:gsLst>
                  <a:gs pos="0">
                    <a:srgbClr val="185E76"/>
                  </a:gs>
                  <a:gs pos="50000">
                    <a:srgbClr val="33CCFF"/>
                  </a:gs>
                  <a:gs pos="100000">
                    <a:srgbClr val="185E76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6" name="Line 1095"/>
            <p:cNvSpPr>
              <a:spLocks noChangeShapeType="1"/>
            </p:cNvSpPr>
            <p:nvPr/>
          </p:nvSpPr>
          <p:spPr bwMode="auto">
            <a:xfrm flipV="1">
              <a:off x="2718308" y="2572254"/>
              <a:ext cx="0" cy="492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" name="Line 1096"/>
            <p:cNvSpPr>
              <a:spLocks noChangeShapeType="1"/>
            </p:cNvSpPr>
            <p:nvPr/>
          </p:nvSpPr>
          <p:spPr bwMode="auto">
            <a:xfrm flipV="1">
              <a:off x="3458424" y="2572254"/>
              <a:ext cx="0" cy="492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" name="Line 1097"/>
            <p:cNvSpPr>
              <a:spLocks noChangeShapeType="1"/>
            </p:cNvSpPr>
            <p:nvPr/>
          </p:nvSpPr>
          <p:spPr bwMode="auto">
            <a:xfrm>
              <a:off x="1888913" y="2818316"/>
              <a:ext cx="8318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" name="Line 1098"/>
            <p:cNvSpPr>
              <a:spLocks noChangeShapeType="1"/>
            </p:cNvSpPr>
            <p:nvPr/>
          </p:nvSpPr>
          <p:spPr bwMode="auto">
            <a:xfrm flipH="1">
              <a:off x="3457831" y="2818316"/>
              <a:ext cx="8318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" name="Text Box 1099"/>
            <p:cNvSpPr txBox="1">
              <a:spLocks noChangeArrowheads="1"/>
            </p:cNvSpPr>
            <p:nvPr/>
          </p:nvSpPr>
          <p:spPr bwMode="auto">
            <a:xfrm>
              <a:off x="2899833" y="2587335"/>
              <a:ext cx="3556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GB" altLang="en-US" sz="2400" i="1" dirty="0">
                  <a:latin typeface="Cambria" panose="02040503050406030204" pitchFamily="18" charset="0"/>
                </a:rPr>
                <a:t>d</a:t>
              </a:r>
            </a:p>
          </p:txBody>
        </p:sp>
        <p:sp>
          <p:nvSpPr>
            <p:cNvPr id="11" name="Text Box 1105"/>
            <p:cNvSpPr txBox="1">
              <a:spLocks noChangeArrowheads="1"/>
            </p:cNvSpPr>
            <p:nvPr/>
          </p:nvSpPr>
          <p:spPr bwMode="auto">
            <a:xfrm>
              <a:off x="1931657" y="5482235"/>
              <a:ext cx="233749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GB" alt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Smaller distance,</a:t>
              </a:r>
              <a:br>
                <a:rPr lang="en-GB" alt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GB" alt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higher capacitance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620382" y="2694174"/>
            <a:ext cx="4045372" cy="3642919"/>
            <a:chOff x="7037071" y="2572254"/>
            <a:chExt cx="4045372" cy="3642919"/>
          </a:xfrm>
        </p:grpSpPr>
        <p:grpSp>
          <p:nvGrpSpPr>
            <p:cNvPr id="18" name="Group 17"/>
            <p:cNvGrpSpPr/>
            <p:nvPr/>
          </p:nvGrpSpPr>
          <p:grpSpPr>
            <a:xfrm>
              <a:off x="7037071" y="3109428"/>
              <a:ext cx="4045372" cy="2304000"/>
              <a:chOff x="7037071" y="2828925"/>
              <a:chExt cx="4045372" cy="2304000"/>
            </a:xfrm>
          </p:grpSpPr>
          <p:sp>
            <p:nvSpPr>
              <p:cNvPr id="24" name="Rectangle 1089"/>
              <p:cNvSpPr>
                <a:spLocks noChangeArrowheads="1"/>
              </p:cNvSpPr>
              <p:nvPr/>
            </p:nvSpPr>
            <p:spPr bwMode="auto">
              <a:xfrm rot="16200000">
                <a:off x="7467813" y="3477159"/>
                <a:ext cx="146050" cy="1007533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bg1">
                      <a:gamma/>
                      <a:tint val="0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 w="28575" algn="ctr">
                <a:solidFill>
                  <a:srgbClr val="4D4D4D"/>
                </a:solidFill>
                <a:miter lim="800000"/>
                <a:headEnd type="none" w="lg" len="lg"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" name="Rectangle 1090"/>
              <p:cNvSpPr>
                <a:spLocks noChangeArrowheads="1"/>
              </p:cNvSpPr>
              <p:nvPr/>
            </p:nvSpPr>
            <p:spPr bwMode="auto">
              <a:xfrm rot="16200000">
                <a:off x="10505652" y="3477159"/>
                <a:ext cx="146050" cy="1007533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bg1">
                      <a:gamma/>
                      <a:tint val="0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 w="28575" algn="ctr">
                <a:solidFill>
                  <a:srgbClr val="4D4D4D"/>
                </a:solidFill>
                <a:miter lim="800000"/>
                <a:headEnd type="none" w="lg" len="lg"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6" name="Rectangle 1091"/>
              <p:cNvSpPr>
                <a:spLocks noChangeArrowheads="1"/>
              </p:cNvSpPr>
              <p:nvPr/>
            </p:nvSpPr>
            <p:spPr bwMode="auto">
              <a:xfrm>
                <a:off x="8027671" y="2828925"/>
                <a:ext cx="173567" cy="2304000"/>
              </a:xfrm>
              <a:prstGeom prst="rect">
                <a:avLst/>
              </a:prstGeom>
              <a:gradFill rotWithShape="1">
                <a:gsLst>
                  <a:gs pos="0">
                    <a:schemeClr val="tx2"/>
                  </a:gs>
                  <a:gs pos="50000">
                    <a:srgbClr val="4D4D4D"/>
                  </a:gs>
                  <a:gs pos="100000">
                    <a:schemeClr val="tx2"/>
                  </a:gs>
                </a:gsLst>
                <a:lin ang="18900000" scaled="1"/>
              </a:gradFill>
              <a:ln w="28575" algn="ctr">
                <a:noFill/>
                <a:miter lim="800000"/>
                <a:headEnd type="none" w="lg" len="lg"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7" name="Rectangle 1092"/>
              <p:cNvSpPr>
                <a:spLocks noChangeArrowheads="1"/>
              </p:cNvSpPr>
              <p:nvPr/>
            </p:nvSpPr>
            <p:spPr bwMode="auto">
              <a:xfrm>
                <a:off x="9918701" y="2828925"/>
                <a:ext cx="173567" cy="2304000"/>
              </a:xfrm>
              <a:prstGeom prst="rect">
                <a:avLst/>
              </a:prstGeom>
              <a:gradFill rotWithShape="1">
                <a:gsLst>
                  <a:gs pos="0">
                    <a:schemeClr val="tx2"/>
                  </a:gs>
                  <a:gs pos="50000">
                    <a:srgbClr val="4D4D4D"/>
                  </a:gs>
                  <a:gs pos="100000">
                    <a:schemeClr val="tx2"/>
                  </a:gs>
                </a:gsLst>
                <a:lin ang="18900000" scaled="1"/>
              </a:gradFill>
              <a:ln w="28575" algn="ctr">
                <a:noFill/>
                <a:miter lim="800000"/>
                <a:headEnd type="none" w="lg" len="lg"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8" name="Rectangle 1094"/>
              <p:cNvSpPr>
                <a:spLocks noChangeArrowheads="1"/>
              </p:cNvSpPr>
              <p:nvPr/>
            </p:nvSpPr>
            <p:spPr bwMode="auto">
              <a:xfrm>
                <a:off x="8195734" y="2828925"/>
                <a:ext cx="1722967" cy="2304000"/>
              </a:xfrm>
              <a:prstGeom prst="rect">
                <a:avLst/>
              </a:prstGeom>
              <a:gradFill rotWithShape="1">
                <a:gsLst>
                  <a:gs pos="0">
                    <a:srgbClr val="66CCFF"/>
                  </a:gs>
                  <a:gs pos="50000">
                    <a:srgbClr val="2F5E76"/>
                  </a:gs>
                  <a:gs pos="100000">
                    <a:srgbClr val="66CCFF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9" name="Line 1100"/>
            <p:cNvSpPr>
              <a:spLocks noChangeShapeType="1"/>
            </p:cNvSpPr>
            <p:nvPr/>
          </p:nvSpPr>
          <p:spPr bwMode="auto">
            <a:xfrm flipV="1">
              <a:off x="8196379" y="2572254"/>
              <a:ext cx="0" cy="492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0" name="Line 1101"/>
            <p:cNvSpPr>
              <a:spLocks noChangeShapeType="1"/>
            </p:cNvSpPr>
            <p:nvPr/>
          </p:nvSpPr>
          <p:spPr bwMode="auto">
            <a:xfrm flipV="1">
              <a:off x="9918701" y="2572254"/>
              <a:ext cx="0" cy="492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1" name="Line 1102"/>
            <p:cNvSpPr>
              <a:spLocks noChangeShapeType="1"/>
            </p:cNvSpPr>
            <p:nvPr/>
          </p:nvSpPr>
          <p:spPr bwMode="auto">
            <a:xfrm flipV="1">
              <a:off x="8195734" y="2818316"/>
              <a:ext cx="17229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lg" len="lg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2" name="Text Box 1103"/>
            <p:cNvSpPr txBox="1">
              <a:spLocks noChangeArrowheads="1"/>
            </p:cNvSpPr>
            <p:nvPr/>
          </p:nvSpPr>
          <p:spPr bwMode="auto">
            <a:xfrm>
              <a:off x="8860366" y="2587335"/>
              <a:ext cx="355600" cy="4619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GB" altLang="en-US" sz="2400" i="1" dirty="0">
                  <a:latin typeface="Cambria" panose="02040503050406030204" pitchFamily="18" charset="0"/>
                </a:rPr>
                <a:t>d</a:t>
              </a:r>
            </a:p>
          </p:txBody>
        </p:sp>
        <p:sp>
          <p:nvSpPr>
            <p:cNvPr id="23" name="Text Box 1106"/>
            <p:cNvSpPr txBox="1">
              <a:spLocks noChangeArrowheads="1"/>
            </p:cNvSpPr>
            <p:nvPr/>
          </p:nvSpPr>
          <p:spPr bwMode="auto">
            <a:xfrm>
              <a:off x="7996508" y="5507287"/>
              <a:ext cx="2238112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GB" alt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Larger distance,</a:t>
              </a:r>
              <a:br>
                <a:rPr lang="en-GB" alt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GB" alt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lower capacitance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614314" y="1720340"/>
                <a:ext cx="1974002" cy="101752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SG" sz="3200" b="0" i="1" smtClean="0">
                          <a:latin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n-SG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G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SG" sz="32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314" y="1720340"/>
                <a:ext cx="1974002" cy="10175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0283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74849"/>
            <a:ext cx="9746826" cy="1143903"/>
          </a:xfrm>
        </p:spPr>
        <p:txBody>
          <a:bodyPr>
            <a:sp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Physical Characteristics of a Capacitor</a:t>
            </a:r>
            <a:endParaRPr lang="en-US" dirty="0">
              <a:solidFill>
                <a:schemeClr val="accent2"/>
              </a:solidFill>
            </a:endParaRPr>
          </a:p>
          <a:p>
            <a:pPr lvl="1"/>
            <a:r>
              <a:rPr lang="en-SG" sz="2400" dirty="0">
                <a:solidFill>
                  <a:schemeClr val="tx1"/>
                </a:solidFill>
                <a:latin typeface="Cambria" panose="02040503050406030204" pitchFamily="18" charset="0"/>
              </a:rPr>
              <a:t>Capacitance is also affected by the type of dielectric used.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"/>
              <p:cNvSpPr txBox="1">
                <a:spLocks/>
              </p:cNvSpPr>
              <p:nvPr/>
            </p:nvSpPr>
            <p:spPr>
              <a:xfrm>
                <a:off x="677334" y="2302950"/>
                <a:ext cx="9746826" cy="31906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sp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3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SG" sz="24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𝜀</a:t>
                </a:r>
                <a:r>
                  <a:rPr lang="en-SG" sz="2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(epsilon) is the </a:t>
                </a:r>
                <a:r>
                  <a:rPr lang="en-SG" sz="24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permittivity</a:t>
                </a:r>
                <a:r>
                  <a:rPr lang="en-SG" sz="2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of the dielectric.</a:t>
                </a:r>
              </a:p>
              <a:p>
                <a:pPr lvl="1"/>
                <a:r>
                  <a:rPr lang="en-SG" sz="2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Its value depends on the dielectric material used.</a:t>
                </a:r>
              </a:p>
              <a:p>
                <a:pPr lvl="1"/>
                <a:r>
                  <a:rPr lang="en-SG" sz="2400" dirty="0">
                    <a:solidFill>
                      <a:srgbClr val="CC6600"/>
                    </a:solidFill>
                    <a:latin typeface="Cambria" panose="02040503050406030204" pitchFamily="18" charset="0"/>
                  </a:rPr>
                  <a:t>Dielectric material</a:t>
                </a:r>
                <a:r>
                  <a:rPr lang="en-SG" sz="2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(dielectric) is an electrical insulator that can be polarized by an electric field, e.g. Teflon, paper, oil and etc. </a:t>
                </a:r>
              </a:p>
              <a:p>
                <a:pPr lvl="1"/>
                <a:r>
                  <a:rPr lang="en-SG" sz="2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Capacitance is directly proportional to permittivity of dielectric, </a:t>
                </a:r>
                <a14:m>
                  <m:oMath xmlns:m="http://schemas.openxmlformats.org/officeDocument/2006/math">
                    <m:r>
                      <a:rPr lang="en-SG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SG" sz="2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SG" sz="2400" b="0" i="1" smtClean="0">
                            <a:solidFill>
                              <a:srgbClr val="CC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i="1" smtClean="0">
                            <a:solidFill>
                              <a:srgbClr val="CC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SG" sz="2400" b="0" i="1" smtClean="0">
                            <a:solidFill>
                              <a:srgbClr val="CC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SG" sz="2400" dirty="0">
                    <a:solidFill>
                      <a:srgbClr val="CC6600"/>
                    </a:solidFill>
                    <a:latin typeface="Cambria" panose="02040503050406030204" pitchFamily="18" charset="0"/>
                  </a:rPr>
                  <a:t>,</a:t>
                </a:r>
                <a:r>
                  <a:rPr lang="en-SG" sz="2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permittivity of </a:t>
                </a:r>
                <a:r>
                  <a:rPr lang="en-SG" sz="2400" dirty="0">
                    <a:solidFill>
                      <a:srgbClr val="CC6600"/>
                    </a:solidFill>
                    <a:latin typeface="Cambria" panose="02040503050406030204" pitchFamily="18" charset="0"/>
                  </a:rPr>
                  <a:t>vacuum</a:t>
                </a:r>
                <a:r>
                  <a:rPr lang="en-SG" sz="2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(8.85 × 10</a:t>
                </a:r>
                <a:r>
                  <a:rPr lang="en-SG" sz="2400" baseline="300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−12</a:t>
                </a:r>
                <a:r>
                  <a:rPr lang="en-SG" sz="2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F/m) is used as a reference for comparison.</a:t>
                </a:r>
              </a:p>
            </p:txBody>
          </p:sp>
        </mc:Choice>
        <mc:Fallback xmlns="">
          <p:sp>
            <p:nvSpPr>
              <p:cNvPr id="3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2302950"/>
                <a:ext cx="9746826" cy="3190617"/>
              </a:xfrm>
              <a:prstGeom prst="rect">
                <a:avLst/>
              </a:prstGeom>
              <a:blipFill>
                <a:blip r:embed="rId4"/>
                <a:stretch>
                  <a:fillRect t="-1530" r="-250" b="-344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888143" y="1699241"/>
                <a:ext cx="1325208" cy="52322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SG" sz="2800" i="1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143" y="1699241"/>
                <a:ext cx="132520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B222E024-514B-4DDE-9F9A-6C0C9D371087}"/>
              </a:ext>
            </a:extLst>
          </p:cNvPr>
          <p:cNvSpPr/>
          <p:nvPr/>
        </p:nvSpPr>
        <p:spPr>
          <a:xfrm>
            <a:off x="1968848" y="5493567"/>
            <a:ext cx="1387646" cy="377674"/>
          </a:xfrm>
          <a:prstGeom prst="wedgeRoundRectCallout">
            <a:avLst>
              <a:gd name="adj1" fmla="val -64195"/>
              <a:gd name="adj2" fmla="val -167744"/>
              <a:gd name="adj3" fmla="val 16667"/>
            </a:avLst>
          </a:prstGeom>
          <a:solidFill>
            <a:srgbClr val="FFFF00">
              <a:alpha val="34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epsilon nought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3191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474849"/>
                <a:ext cx="9746826" cy="1636345"/>
              </a:xfrm>
            </p:spPr>
            <p:txBody>
              <a:bodyPr>
                <a:spAutoFit/>
              </a:bodyPr>
              <a:lstStyle/>
              <a:p>
                <a:r>
                  <a:rPr lang="en-SG" dirty="0">
                    <a:solidFill>
                      <a:schemeClr val="accent2"/>
                    </a:solidFill>
                  </a:rPr>
                  <a:t>Physical Characteristics of a Capacitor</a:t>
                </a:r>
                <a:endParaRPr lang="en-US" dirty="0">
                  <a:solidFill>
                    <a:schemeClr val="accent2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SG" b="0" i="1" smtClean="0">
                            <a:solidFill>
                              <a:srgbClr val="CC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 smtClean="0">
                            <a:solidFill>
                              <a:srgbClr val="CC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SG" b="0" i="0" smtClean="0">
                            <a:solidFill>
                              <a:srgbClr val="CC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sub>
                    </m:sSub>
                  </m:oMath>
                </a14:m>
                <a:r>
                  <a:rPr lang="en-SG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the </a:t>
                </a:r>
                <a:r>
                  <a:rPr lang="en-SG" dirty="0">
                    <a:solidFill>
                      <a:srgbClr val="CC6600"/>
                    </a:solidFill>
                    <a:latin typeface="Cambria" panose="02040503050406030204" pitchFamily="18" charset="0"/>
                  </a:rPr>
                  <a:t>relative permittivity </a:t>
                </a:r>
                <a:r>
                  <a:rPr lang="en-SG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or </a:t>
                </a:r>
                <a:r>
                  <a:rPr lang="en-SG" dirty="0">
                    <a:solidFill>
                      <a:srgbClr val="00B050"/>
                    </a:solidFill>
                    <a:latin typeface="Cambria" panose="02040503050406030204" pitchFamily="18" charset="0"/>
                  </a:rPr>
                  <a:t>dielectric constant </a:t>
                </a:r>
                <a:r>
                  <a:rPr lang="en-SG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is a material’s permittivity </a:t>
                </a:r>
                <a:r>
                  <a:rPr lang="en-SG" dirty="0" err="1">
                    <a:solidFill>
                      <a:schemeClr val="tx1"/>
                    </a:solidFill>
                    <a:latin typeface="Cambria" panose="02040503050406030204" pitchFamily="18" charset="0"/>
                  </a:rPr>
                  <a:t>w.r.t.</a:t>
                </a:r>
                <a:r>
                  <a:rPr lang="en-SG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 vacuum.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474849"/>
                <a:ext cx="9746826" cy="1636345"/>
              </a:xfrm>
              <a:blipFill>
                <a:blip r:embed="rId4"/>
                <a:stretch>
                  <a:fillRect l="-1251" t="-5597" b="-970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622310" y="926212"/>
                <a:ext cx="1967696" cy="1019382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  <m:r>
                        <a:rPr lang="en-SG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num>
                        <m:den>
                          <m:sSub>
                            <m:sSubPr>
                              <m:ctrlPr>
                                <a:rPr lang="en-SG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SG" sz="3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SG" sz="3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SG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310" y="926212"/>
                <a:ext cx="1967696" cy="10193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Group 10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5484901"/>
                  </p:ext>
                </p:extLst>
              </p:nvPr>
            </p:nvGraphicFramePr>
            <p:xfrm>
              <a:off x="1307535" y="2261950"/>
              <a:ext cx="6542618" cy="4026908"/>
            </p:xfrm>
            <a:graphic>
              <a:graphicData uri="http://schemas.openxmlformats.org/drawingml/2006/table">
                <a:tbl>
                  <a:tblPr/>
                  <a:tblGrid>
                    <a:gridCol w="356235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98026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585207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GB" altLang="en-US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Material</a:t>
                          </a:r>
                        </a:p>
                      </a:txBody>
                      <a:tcPr marL="0" marR="0" marT="0" marB="0" anchor="ctr" horzOverflow="overflow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0066CC"/>
                        </a:solidFill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SG" altLang="en-US" sz="24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altLang="en-US" sz="24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𝜺</m:t>
                                    </m:r>
                                  </m:e>
                                  <m:sub>
                                    <m:r>
                                      <a:rPr kumimoji="0" lang="en-SG" altLang="en-US" sz="2400" b="1" i="0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𝐫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n-GB" altLang="en-US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120000" marR="120000" marT="46801" marB="46801" anchor="ctr" horzOverflow="overflow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0066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92125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GB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Air </a:t>
                          </a:r>
                        </a:p>
                      </a:txBody>
                      <a:tcPr marL="0" marR="0" marT="0" marB="0" horzOverflow="overflow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GB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1.0</a:t>
                          </a:r>
                        </a:p>
                      </a:txBody>
                      <a:tcPr marL="121920" marR="121920" marT="45721" marB="45721" horzOverflow="overflow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92125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GB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Teflon</a:t>
                          </a:r>
                        </a:p>
                      </a:txBody>
                      <a:tcPr marL="0" marR="0" marT="0" marB="0" horzOverflow="overflow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GB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2.0</a:t>
                          </a:r>
                        </a:p>
                      </a:txBody>
                      <a:tcPr marL="121920" marR="121920" marT="45721" marB="45721" horzOverflow="overflow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90538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GB" alt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Paper</a:t>
                          </a:r>
                        </a:p>
                      </a:txBody>
                      <a:tcPr marL="0" marR="0" marT="0" marB="0" horzOverflow="overflow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GB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2.5</a:t>
                          </a:r>
                        </a:p>
                      </a:txBody>
                      <a:tcPr marL="121920" marR="121920" marT="45721" marB="45721" horzOverflow="overflow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92125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GB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Oil</a:t>
                          </a:r>
                        </a:p>
                      </a:txBody>
                      <a:tcPr marL="0" marR="0" marT="0" marB="0" horzOverflow="overflow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GB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4.0</a:t>
                          </a:r>
                        </a:p>
                      </a:txBody>
                      <a:tcPr marL="121920" marR="121920" marT="45721" marB="45721" horzOverflow="overflow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92125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GB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Mica</a:t>
                          </a:r>
                        </a:p>
                      </a:txBody>
                      <a:tcPr marL="0" marR="0" marT="0" marB="0" horzOverflow="overflow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GB" alt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5.0</a:t>
                          </a:r>
                        </a:p>
                      </a:txBody>
                      <a:tcPr marL="121920" marR="121920" marT="45721" marB="45721" horzOverflow="overflow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90538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GB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Glass</a:t>
                          </a:r>
                        </a:p>
                      </a:txBody>
                      <a:tcPr marL="0" marR="0" marT="0" marB="0" horzOverflow="overflow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GB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7.5</a:t>
                          </a:r>
                        </a:p>
                      </a:txBody>
                      <a:tcPr marL="0" marR="0" marT="0" marB="0" horzOverflow="overflow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92125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GB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Ceramic</a:t>
                          </a:r>
                        </a:p>
                      </a:txBody>
                      <a:tcPr marL="0" marR="0" marT="0" marB="0" horzOverflow="overflow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GB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1200</a:t>
                          </a:r>
                        </a:p>
                      </a:txBody>
                      <a:tcPr marL="0" marR="0" marT="0" marB="0" horzOverflow="overflow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Group 10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5484901"/>
                  </p:ext>
                </p:extLst>
              </p:nvPr>
            </p:nvGraphicFramePr>
            <p:xfrm>
              <a:off x="1307535" y="2261950"/>
              <a:ext cx="6542618" cy="4026908"/>
            </p:xfrm>
            <a:graphic>
              <a:graphicData uri="http://schemas.openxmlformats.org/drawingml/2006/table">
                <a:tbl>
                  <a:tblPr/>
                  <a:tblGrid>
                    <a:gridCol w="356235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98026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585207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GB" altLang="en-US" sz="2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Material</a:t>
                          </a:r>
                        </a:p>
                      </a:txBody>
                      <a:tcPr marL="0" marR="0" marT="0" marB="0" anchor="ctr" horzOverflow="overflow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0066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0000" marR="120000" marT="46801" marB="46801" anchor="ctr" horzOverflow="overflow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6"/>
                          <a:stretch>
                            <a:fillRect l="-120245" t="-4167" r="-1431" b="-5979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92125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GB" alt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Air </a:t>
                          </a:r>
                        </a:p>
                      </a:txBody>
                      <a:tcPr marL="0" marR="0" marT="0" marB="0" horzOverflow="overflow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GB" alt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1.0</a:t>
                          </a:r>
                        </a:p>
                      </a:txBody>
                      <a:tcPr marL="121920" marR="121920" marT="45721" marB="45721" horzOverflow="overflow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92125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GB" alt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Teflon</a:t>
                          </a:r>
                        </a:p>
                      </a:txBody>
                      <a:tcPr marL="0" marR="0" marT="0" marB="0" horzOverflow="overflow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GB" alt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2.0</a:t>
                          </a:r>
                        </a:p>
                      </a:txBody>
                      <a:tcPr marL="121920" marR="121920" marT="45721" marB="45721" horzOverflow="overflow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90538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GB" alt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Paper</a:t>
                          </a:r>
                        </a:p>
                      </a:txBody>
                      <a:tcPr marL="0" marR="0" marT="0" marB="0" horzOverflow="overflow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GB" alt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2.5</a:t>
                          </a:r>
                        </a:p>
                      </a:txBody>
                      <a:tcPr marL="121920" marR="121920" marT="45721" marB="45721" horzOverflow="overflow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92125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GB" alt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Oil</a:t>
                          </a:r>
                        </a:p>
                      </a:txBody>
                      <a:tcPr marL="0" marR="0" marT="0" marB="0" horzOverflow="overflow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GB" alt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4.0</a:t>
                          </a:r>
                        </a:p>
                      </a:txBody>
                      <a:tcPr marL="121920" marR="121920" marT="45721" marB="45721" horzOverflow="overflow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92125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GB" alt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Mica</a:t>
                          </a:r>
                        </a:p>
                      </a:txBody>
                      <a:tcPr marL="0" marR="0" marT="0" marB="0" horzOverflow="overflow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GB" alt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5.0</a:t>
                          </a:r>
                        </a:p>
                      </a:txBody>
                      <a:tcPr marL="121920" marR="121920" marT="45721" marB="45721" horzOverflow="overflow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90538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GB" alt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Glass</a:t>
                          </a:r>
                        </a:p>
                      </a:txBody>
                      <a:tcPr marL="0" marR="0" marT="0" marB="0" horzOverflow="overflow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GB" alt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7.5</a:t>
                          </a:r>
                        </a:p>
                      </a:txBody>
                      <a:tcPr marL="0" marR="0" marT="0" marB="0" horzOverflow="overflow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92125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GB" alt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Ceramic</a:t>
                          </a:r>
                        </a:p>
                      </a:txBody>
                      <a:tcPr marL="0" marR="0" marT="0" marB="0" horzOverflow="overflow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4pPr>
                          <a:lvl5pPr marL="2057400" indent="-228600" algn="l" eaLnBrk="0" hangingPunct="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75000"/>
                            <a:buFont typeface="Wingdings" pitchFamily="2" charset="2"/>
                            <a:defRPr sz="2000">
                              <a:solidFill>
                                <a:schemeClr val="tx1"/>
                              </a:solidFill>
                              <a:latin typeface="Verdana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GB" alt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1200</a:t>
                          </a:r>
                        </a:p>
                      </a:txBody>
                      <a:tcPr marL="0" marR="0" marT="0" marB="0" horzOverflow="overflow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341271" y="3453843"/>
                <a:ext cx="3549677" cy="1200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SG" sz="2400" i="1" smtClean="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 sz="2400" b="0" i="0" smtClean="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  <m:sSub>
                        <m:sSub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SG" sz="24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r>
                            <a:rPr lang="en-SG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SG" sz="2400" b="0" dirty="0">
                  <a:ea typeface="Cambria Math" panose="02040503050406030204" pitchFamily="18" charset="0"/>
                </a:endParaRPr>
              </a:p>
              <a:p>
                <a:pPr marL="2340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=2.5×</m:t>
                      </m:r>
                      <m:d>
                        <m:d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8.85×</m:t>
                          </m:r>
                          <m:sSup>
                            <m:sSupPr>
                              <m:ctrlPr>
                                <a:rPr lang="en-SG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SG" sz="2400" b="0" dirty="0">
                  <a:ea typeface="Cambria Math" panose="02040503050406030204" pitchFamily="18" charset="0"/>
                </a:endParaRPr>
              </a:p>
              <a:p>
                <a:pPr marL="2340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=2.213×</m:t>
                      </m:r>
                      <m:sSup>
                        <m:sSup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−11</m:t>
                          </m:r>
                        </m:sup>
                      </m:sSup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</m:t>
                      </m:r>
                      <m:r>
                        <a:rPr lang="en-SG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en-SG" sz="24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1271" y="3453843"/>
                <a:ext cx="3549677" cy="1200329"/>
              </a:xfrm>
              <a:prstGeom prst="rect">
                <a:avLst/>
              </a:prstGeom>
              <a:blipFill>
                <a:blip r:embed="rId7"/>
                <a:stretch>
                  <a:fillRect b="-6500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ine 102"/>
          <p:cNvSpPr>
            <a:spLocks noChangeShapeType="1"/>
          </p:cNvSpPr>
          <p:nvPr/>
        </p:nvSpPr>
        <p:spPr bwMode="auto">
          <a:xfrm flipV="1">
            <a:off x="6632294" y="3831219"/>
            <a:ext cx="2372810" cy="254643"/>
          </a:xfrm>
          <a:prstGeom prst="line">
            <a:avLst/>
          </a:prstGeom>
          <a:noFill/>
          <a:ln w="19050">
            <a:solidFill>
              <a:srgbClr val="9933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4782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54141"/>
            <a:ext cx="9746826" cy="646331"/>
          </a:xfr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Formula for Capacitance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61505" y="1252851"/>
                <a:ext cx="2348107" cy="46166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505" y="1252851"/>
                <a:ext cx="234810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61505" y="1850510"/>
                <a:ext cx="2348107" cy="78617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505" y="1850510"/>
                <a:ext cx="2348107" cy="786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61505" y="2772681"/>
                <a:ext cx="2348107" cy="46166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SG" sz="2400" i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505" y="2772681"/>
                <a:ext cx="234810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796434" y="1714516"/>
                <a:ext cx="5799954" cy="1017523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SG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f>
                        <m:fPr>
                          <m:ctrlPr>
                            <a:rPr lang="en-SG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SG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SG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  <m:sSub>
                        <m:sSubPr>
                          <m:ctrlPr>
                            <a:rPr lang="en-SG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SG" sz="32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r>
                            <a:rPr lang="en-SG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SG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SG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SG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434" y="1714516"/>
                <a:ext cx="5799954" cy="101752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677334" y="3497041"/>
                <a:ext cx="9746826" cy="34470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sp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3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14:m>
                  <m:oMath xmlns:m="http://schemas.openxmlformats.org/officeDocument/2006/math">
                    <m:r>
                      <a:rPr lang="en-SG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SG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SG" sz="2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capacitance</a:t>
                </a:r>
                <a:endParaRPr lang="en-SG" sz="24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SG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SG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SG" sz="2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‘absolute’ permittivity of dielectric material in the capacitor.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SG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sz="24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n-SG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SG" sz="2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‘absolute’ permittivity of vacuum.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SG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SG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sub>
                    </m:sSub>
                    <m:r>
                      <a:rPr lang="en-SG" sz="240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SG" sz="2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relative permittivity of dielectric material in the capacitor.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SG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SG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SG" sz="2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Overlapping area of the conductive plates in the capacitor.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SG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SG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SG" sz="2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distance between the parallel conductive plates.</a:t>
                </a:r>
              </a:p>
              <a:p>
                <a:pPr lvl="1"/>
                <a:endParaRPr lang="en-SG" sz="24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3497041"/>
                <a:ext cx="9746826" cy="3447098"/>
              </a:xfrm>
              <a:prstGeom prst="rect">
                <a:avLst/>
              </a:prstGeom>
              <a:blipFill>
                <a:blip r:embed="rId8"/>
                <a:stretch>
                  <a:fillRect t="-141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43725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9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Face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4043</TotalTime>
  <Words>654</Words>
  <Application>Microsoft Office PowerPoint</Application>
  <PresentationFormat>Widescreen</PresentationFormat>
  <Paragraphs>179</Paragraphs>
  <Slides>19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3" baseType="lpstr">
      <vt:lpstr>Arial</vt:lpstr>
      <vt:lpstr>Calibri</vt:lpstr>
      <vt:lpstr>Cambria</vt:lpstr>
      <vt:lpstr>Cambria Math</vt:lpstr>
      <vt:lpstr>Century Schoolbook</vt:lpstr>
      <vt:lpstr>Cooper Black</vt:lpstr>
      <vt:lpstr>Gill Sans MT</vt:lpstr>
      <vt:lpstr>Times New Roman</vt:lpstr>
      <vt:lpstr>Trebuchet MS</vt:lpstr>
      <vt:lpstr>Verdana</vt:lpstr>
      <vt:lpstr>Wingdings</vt:lpstr>
      <vt:lpstr>Wingdings 3</vt:lpstr>
      <vt:lpstr>Facet</vt:lpstr>
      <vt:lpstr>Photo Editor Photo</vt:lpstr>
      <vt:lpstr>Unit 12 Capacitors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Issues of Real Capacitors</vt:lpstr>
      <vt:lpstr>Issues of Real Capacitors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 Kai Meng</dc:creator>
  <cp:lastModifiedBy>David Li Chung Ping</cp:lastModifiedBy>
  <cp:revision>357</cp:revision>
  <dcterms:created xsi:type="dcterms:W3CDTF">2014-11-11T08:59:17Z</dcterms:created>
  <dcterms:modified xsi:type="dcterms:W3CDTF">2018-10-28T11:12:15Z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55460835-FC66-416C-976E-640631E6EA7A</vt:lpwstr>
  </property>
  <property fmtid="{D5CDD505-2E9C-101B-9397-08002B2CF9AE}" pid="3" name="ArticulatePath">
    <vt:lpwstr>PPt for Video - Unit 12  Part A (Capacitor Structure &amp; Type) V2.0</vt:lpwstr>
  </property>
</Properties>
</file>