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87" r:id="rId4"/>
    <p:sldId id="288" r:id="rId5"/>
    <p:sldId id="289" r:id="rId6"/>
    <p:sldId id="290" r:id="rId7"/>
    <p:sldId id="291" r:id="rId8"/>
    <p:sldId id="294" r:id="rId9"/>
    <p:sldId id="295" r:id="rId10"/>
    <p:sldId id="292" r:id="rId11"/>
    <p:sldId id="293" r:id="rId12"/>
    <p:sldId id="285" r:id="rId13"/>
    <p:sldId id="286" r:id="rId14"/>
    <p:sldId id="296" r:id="rId15"/>
    <p:sldId id="297" r:id="rId16"/>
    <p:sldId id="272" r:id="rId17"/>
  </p:sldIdLst>
  <p:sldSz cx="12192000" cy="6858000"/>
  <p:notesSz cx="6797675" cy="9926638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1504" userDrawn="1">
          <p15:clr>
            <a:srgbClr val="A4A3A4"/>
          </p15:clr>
        </p15:guide>
        <p15:guide id="3" pos="3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E8CC8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80" autoAdjust="0"/>
  </p:normalViewPr>
  <p:slideViewPr>
    <p:cSldViewPr snapToGrid="0">
      <p:cViewPr varScale="1">
        <p:scale>
          <a:sx n="62" d="100"/>
          <a:sy n="62" d="100"/>
        </p:scale>
        <p:origin x="979" y="67"/>
      </p:cViewPr>
      <p:guideLst>
        <p:guide orient="horz" pos="822"/>
        <p:guide pos="1504"/>
        <p:guide pos="32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63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7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A614-9F43-4697-BB27-0DB23A240D52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0DEF-EA54-4252-A737-8E7966B6E2D4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DE7-DEA9-4262-9AB6-A580A9159EE0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0283-3DD3-409F-AA7C-09A124217080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261E-A7FA-4650-B743-4D90FA52217E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0B6D-4DE6-4141-BF01-4475453D0FD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BD75-1EF5-4E17-B0EA-C513D0D74EC8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C4D7-64BB-4FF9-8D2F-AAA29FC98607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820A7-B17C-4ACC-950C-7DC2AEAE5DCB}" type="datetime1">
              <a:rPr lang="en-US" altLang="en-US" smtClean="0"/>
              <a:t>10/28/2018</a:t>
            </a:fld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Capacitors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3D0AD-4043-428C-BBC8-CF352E1330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801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7FEF-4281-4BBB-8F24-F8C213573D1F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4E6-F459-4269-8EC3-8F7E96A2FC03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861D-01F5-4146-B6F7-6D021C9EF3A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4757-A8E6-4EAF-AF62-9C60A256EBB4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5234-5429-4824-9DE6-5BEE01FDD3CD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525E-2E5C-4CD7-BF13-A2E1713D9C78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EB4-95AF-4036-AA29-6338F56FB5F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2AA6-4548-4BE1-8057-99B91FE360AD}" type="datetime1">
              <a:rPr lang="en-US" smtClean="0"/>
              <a:t>10/28/2018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1C10-2BE3-4C24-A8C3-E1DF3AD8C1B3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Capacitors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12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Capacitors </a:t>
            </a:r>
            <a:endParaRPr lang="en-GB" altLang="en-US" dirty="0">
              <a:latin typeface="Gill Sans MT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1986976" y="3889965"/>
            <a:ext cx="11088709" cy="1096899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Part B: Charging and Discharging </a:t>
            </a:r>
          </a:p>
          <a:p>
            <a:r>
              <a:rPr lang="en-GB" sz="4400" dirty="0">
                <a:solidFill>
                  <a:srgbClr val="0070C0"/>
                </a:solidFill>
              </a:rPr>
              <a:t>Processes of Capacitors</a:t>
            </a:r>
            <a:endParaRPr lang="en-SG" sz="4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482513" y="2798763"/>
            <a:ext cx="7696200" cy="2984500"/>
            <a:chOff x="758" y="1763"/>
            <a:chExt cx="3636" cy="1880"/>
          </a:xfrm>
        </p:grpSpPr>
        <p:sp>
          <p:nvSpPr>
            <p:cNvPr id="11302" name="Arc 19"/>
            <p:cNvSpPr>
              <a:spLocks/>
            </p:cNvSpPr>
            <p:nvPr/>
          </p:nvSpPr>
          <p:spPr bwMode="auto">
            <a:xfrm rot="5400000" flipH="1" flipV="1">
              <a:off x="1339" y="1182"/>
              <a:ext cx="1880" cy="3042"/>
            </a:xfrm>
            <a:custGeom>
              <a:avLst/>
              <a:gdLst>
                <a:gd name="T0" fmla="*/ 0 w 21598"/>
                <a:gd name="T1" fmla="*/ 0 h 21600"/>
                <a:gd name="T2" fmla="*/ 0 w 21598"/>
                <a:gd name="T3" fmla="*/ 0 h 21600"/>
                <a:gd name="T4" fmla="*/ 0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B05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303" name="Line 21"/>
            <p:cNvSpPr>
              <a:spLocks noChangeShapeType="1"/>
            </p:cNvSpPr>
            <p:nvPr/>
          </p:nvSpPr>
          <p:spPr bwMode="auto">
            <a:xfrm>
              <a:off x="3752" y="1763"/>
              <a:ext cx="642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1"/>
            <a:ext cx="71368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dirty="0">
                <a:latin typeface="+mn-lt"/>
              </a:rPr>
              <a:t>Graphical Plot of Charging Curves</a:t>
            </a:r>
          </a:p>
        </p:txBody>
      </p:sp>
      <p:sp>
        <p:nvSpPr>
          <p:cNvPr id="11268" name="Line 20"/>
          <p:cNvSpPr>
            <a:spLocks noChangeShapeType="1"/>
          </p:cNvSpPr>
          <p:nvPr/>
        </p:nvSpPr>
        <p:spPr bwMode="auto">
          <a:xfrm rot="5400000" flipV="1">
            <a:off x="5698915" y="1556279"/>
            <a:ext cx="0" cy="8453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2919731" y="3911599"/>
            <a:ext cx="0" cy="1863725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4308264" y="3322321"/>
            <a:ext cx="0" cy="2460946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 flipH="1">
            <a:off x="5595197" y="3007359"/>
            <a:ext cx="0" cy="2769553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>
            <a:off x="7002780" y="2827021"/>
            <a:ext cx="0" cy="2952000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 flipH="1">
            <a:off x="8370147" y="2806701"/>
            <a:ext cx="0" cy="2970212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1301459" y="5760105"/>
            <a:ext cx="7707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latin typeface="Cambria" panose="02040503050406030204" pitchFamily="18" charset="0"/>
              </a:rPr>
              <a:t>0</a:t>
            </a:r>
            <a:r>
              <a:rPr lang="en-GB" altLang="en-US" sz="1800" dirty="0">
                <a:latin typeface="Cambria" panose="02040503050406030204" pitchFamily="18" charset="0"/>
              </a:rPr>
              <a:t>                 </a:t>
            </a:r>
            <a:r>
              <a:rPr lang="en-GB" altLang="en-US" dirty="0">
                <a:latin typeface="Cambria" panose="02040503050406030204" pitchFamily="18" charset="0"/>
              </a:rPr>
              <a:t>      </a:t>
            </a:r>
            <a:r>
              <a:rPr lang="el-GR" altLang="en-US" sz="2800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            </a:t>
            </a:r>
            <a:r>
              <a:rPr lang="en-GB" altLang="en-US" dirty="0">
                <a:latin typeface="Cambria" panose="02040503050406030204" pitchFamily="18" charset="0"/>
              </a:rPr>
              <a:t>2</a:t>
            </a:r>
            <a:r>
              <a:rPr lang="el-GR" altLang="en-US" sz="2800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          </a:t>
            </a:r>
            <a:r>
              <a:rPr lang="en-GB" altLang="en-US" dirty="0">
                <a:latin typeface="Cambria" panose="02040503050406030204" pitchFamily="18" charset="0"/>
              </a:rPr>
              <a:t>3</a:t>
            </a:r>
            <a:r>
              <a:rPr lang="el-GR" altLang="en-US" sz="2800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1800" dirty="0">
                <a:latin typeface="Cambria" panose="02040503050406030204" pitchFamily="18" charset="0"/>
                <a:sym typeface="Symbol" pitchFamily="18" charset="2"/>
              </a:rPr>
              <a:t>                     </a:t>
            </a:r>
            <a:r>
              <a:rPr lang="en-GB" altLang="en-US" dirty="0">
                <a:latin typeface="Cambria" panose="02040503050406030204" pitchFamily="18" charset="0"/>
              </a:rPr>
              <a:t>4</a:t>
            </a:r>
            <a:r>
              <a:rPr lang="el-GR" altLang="en-US" sz="2800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           </a:t>
            </a:r>
            <a:r>
              <a:rPr lang="en-GB" altLang="en-US" dirty="0">
                <a:latin typeface="Cambria" panose="02040503050406030204" pitchFamily="18" charset="0"/>
              </a:rPr>
              <a:t>5</a:t>
            </a:r>
            <a:r>
              <a:rPr lang="el-GR" altLang="en-US" sz="2800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</a:t>
            </a:r>
            <a:endParaRPr lang="el-GR" altLang="en-US" sz="2800" dirty="0">
              <a:latin typeface="Cambria" panose="02040503050406030204" pitchFamily="18" charset="0"/>
              <a:sym typeface="Symbol" pitchFamily="18" charset="2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2582512" y="3298825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3E8CC8"/>
                </a:solidFill>
                <a:latin typeface="+mn-lt"/>
              </a:rPr>
              <a:t>63%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3961855" y="2739709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3E8CC8"/>
                </a:solidFill>
                <a:latin typeface="+mn-lt"/>
              </a:rPr>
              <a:t>86%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5248788" y="2412445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3E8CC8"/>
                </a:solidFill>
                <a:latin typeface="+mn-lt"/>
              </a:rPr>
              <a:t>95%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6656371" y="2247523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3E8CC8"/>
                </a:solidFill>
                <a:latin typeface="+mn-lt"/>
              </a:rPr>
              <a:t>98%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8066740" y="2181225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3E8CC8"/>
                </a:solidFill>
                <a:latin typeface="+mn-lt"/>
              </a:rPr>
              <a:t>99%</a:t>
            </a:r>
          </a:p>
        </p:txBody>
      </p:sp>
      <p:sp>
        <p:nvSpPr>
          <p:cNvPr id="11281" name="Line 33"/>
          <p:cNvSpPr>
            <a:spLocks noChangeShapeType="1"/>
          </p:cNvSpPr>
          <p:nvPr/>
        </p:nvSpPr>
        <p:spPr bwMode="auto">
          <a:xfrm flipV="1">
            <a:off x="1459231" y="2216151"/>
            <a:ext cx="0" cy="3567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169" name="Text Box 41"/>
              <p:cNvSpPr txBox="1">
                <a:spLocks noChangeArrowheads="1"/>
              </p:cNvSpPr>
              <p:nvPr/>
            </p:nvSpPr>
            <p:spPr bwMode="auto">
              <a:xfrm>
                <a:off x="9181193" y="2545623"/>
                <a:ext cx="95532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alt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SG" alt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alt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alt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dirty="0">
                  <a:solidFill>
                    <a:schemeClr val="accent4">
                      <a:lumMod val="7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616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1193" y="2545623"/>
                <a:ext cx="955326" cy="461665"/>
              </a:xfrm>
              <a:prstGeom prst="rect">
                <a:avLst/>
              </a:prstGeom>
              <a:blipFill>
                <a:blip r:embed="rId3"/>
                <a:stretch>
                  <a:fillRect r="-1911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442297" y="2181225"/>
            <a:ext cx="7723716" cy="3568700"/>
            <a:chOff x="1182" y="1068"/>
            <a:chExt cx="3649" cy="2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82" y="1068"/>
                  <a:ext cx="533" cy="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rgbClr val="000000"/>
                      </a:solidFill>
                      <a:miter lim="800000"/>
                      <a:headEnd type="none" w="lg" len="lg"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2800" dirty="0">
                    <a:solidFill>
                      <a:srgbClr val="0000FF"/>
                    </a:solidFill>
                    <a:latin typeface="+mn-lt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altLang="en-US" sz="280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298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2" y="1068"/>
                  <a:ext cx="533" cy="6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 type="none" w="lg" len="lg"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99" name="Group 39"/>
            <p:cNvGrpSpPr>
              <a:grpSpLocks/>
            </p:cNvGrpSpPr>
            <p:nvPr/>
          </p:nvGrpSpPr>
          <p:grpSpPr bwMode="auto">
            <a:xfrm>
              <a:off x="1192" y="1435"/>
              <a:ext cx="3639" cy="1881"/>
              <a:chOff x="1484" y="1006"/>
              <a:chExt cx="3639" cy="1881"/>
            </a:xfrm>
          </p:grpSpPr>
          <p:sp>
            <p:nvSpPr>
              <p:cNvPr id="11300" name="Arc 35"/>
              <p:cNvSpPr>
                <a:spLocks/>
              </p:cNvSpPr>
              <p:nvPr/>
            </p:nvSpPr>
            <p:spPr bwMode="auto">
              <a:xfrm rot="16200000" flipH="1">
                <a:off x="2065" y="425"/>
                <a:ext cx="1880" cy="3042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-1" y="0"/>
                    </a:moveTo>
                    <a:cubicBezTo>
                      <a:pt x="11822" y="0"/>
                      <a:pt x="21448" y="9505"/>
                      <a:pt x="21598" y="21326"/>
                    </a:cubicBezTo>
                  </a:path>
                  <a:path w="21598" h="21600" stroke="0" extrusionOk="0">
                    <a:moveTo>
                      <a:pt x="-1" y="0"/>
                    </a:moveTo>
                    <a:cubicBezTo>
                      <a:pt x="11822" y="0"/>
                      <a:pt x="21448" y="9505"/>
                      <a:pt x="21598" y="2132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301" name="Line 36"/>
              <p:cNvSpPr>
                <a:spLocks noChangeShapeType="1"/>
              </p:cNvSpPr>
              <p:nvPr/>
            </p:nvSpPr>
            <p:spPr bwMode="auto">
              <a:xfrm>
                <a:off x="4481" y="2887"/>
                <a:ext cx="64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sp>
        <p:nvSpPr>
          <p:cNvPr id="176198" name="Text Box 70"/>
          <p:cNvSpPr txBox="1">
            <a:spLocks noChangeArrowheads="1"/>
          </p:cNvSpPr>
          <p:nvPr/>
        </p:nvSpPr>
        <p:spPr bwMode="auto">
          <a:xfrm>
            <a:off x="9927678" y="2181225"/>
            <a:ext cx="2258483" cy="1200329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Capacitor voltage during charging </a:t>
            </a:r>
          </a:p>
        </p:txBody>
      </p:sp>
      <p:sp>
        <p:nvSpPr>
          <p:cNvPr id="176201" name="Text Box 73"/>
          <p:cNvSpPr txBox="1">
            <a:spLocks noChangeArrowheads="1"/>
          </p:cNvSpPr>
          <p:nvPr/>
        </p:nvSpPr>
        <p:spPr bwMode="auto">
          <a:xfrm>
            <a:off x="8409886" y="4482834"/>
            <a:ext cx="2258484" cy="1200329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Capacitor current during charging </a:t>
            </a:r>
          </a:p>
        </p:txBody>
      </p:sp>
      <p:sp>
        <p:nvSpPr>
          <p:cNvPr id="11288" name="Text Box 74"/>
          <p:cNvSpPr txBox="1">
            <a:spLocks noChangeArrowheads="1"/>
          </p:cNvSpPr>
          <p:nvPr/>
        </p:nvSpPr>
        <p:spPr bwMode="auto">
          <a:xfrm>
            <a:off x="9373447" y="5849094"/>
            <a:ext cx="800100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i="1" dirty="0">
                <a:latin typeface="Cambria" panose="02040503050406030204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9" name="Text Box 75"/>
              <p:cNvSpPr txBox="1">
                <a:spLocks noChangeArrowheads="1"/>
              </p:cNvSpPr>
              <p:nvPr/>
            </p:nvSpPr>
            <p:spPr bwMode="auto">
              <a:xfrm>
                <a:off x="489742" y="1741955"/>
                <a:ext cx="81171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89" name="Text 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742" y="1741955"/>
                <a:ext cx="8117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632797" y="4011614"/>
            <a:ext cx="3653367" cy="1758951"/>
            <a:chOff x="829" y="2527"/>
            <a:chExt cx="1726" cy="1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829" y="3112"/>
                  <a:ext cx="1726" cy="52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pitchFamily="18" charset="0"/>
                    </a:rPr>
                    <a:t>When </a:t>
                  </a:r>
                  <a14:m>
                    <m:oMath xmlns:m="http://schemas.openxmlformats.org/officeDocument/2006/math">
                      <m:r>
                        <a:rPr lang="en-SG" alt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alt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alt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GB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alt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GB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mbria" panose="02040503050406030204" pitchFamily="18" charset="0"/>
                    </a:rPr>
                    <a:t> is 63% of final value. </a:t>
                  </a:r>
                </a:p>
              </p:txBody>
            </p:sp>
          </mc:Choice>
          <mc:Fallback xmlns="">
            <p:sp>
              <p:nvSpPr>
                <p:cNvPr id="11296" name="Text 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9" y="3112"/>
                  <a:ext cx="1726" cy="523"/>
                </a:xfrm>
                <a:prstGeom prst="rect">
                  <a:avLst/>
                </a:prstGeom>
                <a:blipFill>
                  <a:blip r:embed="rId6"/>
                  <a:stretch>
                    <a:fillRect t="-5634" b="-11268"/>
                  </a:stretch>
                </a:blipFill>
                <a:ln>
                  <a:noFill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97" name="Line 77"/>
            <p:cNvSpPr>
              <a:spLocks noChangeShapeType="1"/>
            </p:cNvSpPr>
            <p:nvPr/>
          </p:nvSpPr>
          <p:spPr bwMode="auto">
            <a:xfrm flipH="1" flipV="1">
              <a:off x="1465" y="2527"/>
              <a:ext cx="184" cy="683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5588470" y="2874071"/>
            <a:ext cx="4313826" cy="1757363"/>
            <a:chOff x="2860" y="1873"/>
            <a:chExt cx="1726" cy="1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860" y="2224"/>
                  <a:ext cx="1726" cy="75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GB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When </a:t>
                  </a:r>
                  <a:r>
                    <a:rPr lang="en-GB" altLang="en-US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t</a:t>
                  </a:r>
                  <a:r>
                    <a:rPr lang="en-GB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 </a:t>
                  </a:r>
                  <a:r>
                    <a:rPr lang="en-GB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</a:t>
                  </a:r>
                  <a:r>
                    <a:rPr lang="en-GB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 5</a:t>
                  </a:r>
                  <a:r>
                    <a:rPr lang="el-GR" altLang="en-US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τ</a:t>
                  </a:r>
                  <a:r>
                    <a:rPr lang="en-GB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GB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mbria" panose="02040503050406030204" pitchFamily="18" charset="0"/>
                    </a:rPr>
                    <a:t> is 99% of final value (considered fully charged). </a:t>
                  </a:r>
                </a:p>
              </p:txBody>
            </p:sp>
          </mc:Choice>
          <mc:Fallback xmlns="">
            <p:sp>
              <p:nvSpPr>
                <p:cNvPr id="11294" name="Text 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0" y="2224"/>
                  <a:ext cx="1726" cy="756"/>
                </a:xfrm>
                <a:prstGeom prst="rect">
                  <a:avLst/>
                </a:prstGeom>
                <a:blipFill>
                  <a:blip r:embed="rId7"/>
                  <a:stretch>
                    <a:fillRect t="-3960" b="-7921"/>
                  </a:stretch>
                </a:blipFill>
                <a:ln>
                  <a:noFill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95" name="Line 81"/>
            <p:cNvSpPr>
              <a:spLocks noChangeShapeType="1"/>
            </p:cNvSpPr>
            <p:nvPr/>
          </p:nvSpPr>
          <p:spPr bwMode="auto">
            <a:xfrm flipV="1">
              <a:off x="3636" y="1873"/>
              <a:ext cx="315" cy="439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211" name="Text Box 83"/>
              <p:cNvSpPr txBox="1">
                <a:spLocks noChangeArrowheads="1"/>
              </p:cNvSpPr>
              <p:nvPr/>
            </p:nvSpPr>
            <p:spPr bwMode="auto">
              <a:xfrm>
                <a:off x="1479551" y="1029676"/>
                <a:ext cx="2159000" cy="52322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SG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en-GB" altLang="en-US" sz="28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6211" name="Text 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9551" y="1029676"/>
                <a:ext cx="2159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57493" y="634564"/>
                <a:ext cx="338793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SG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93" y="634564"/>
                <a:ext cx="3387939" cy="1198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18211" y="807840"/>
                <a:ext cx="3972981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32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en-SG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32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32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SG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SG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11" y="807840"/>
                <a:ext cx="3972981" cy="8036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A5D452AF-AB76-4AD2-B59D-A79854E69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271" y="1737023"/>
                <a:ext cx="110066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alt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SG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A5D452AF-AB76-4AD2-B59D-A79854E6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7271" y="1737023"/>
                <a:ext cx="110066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977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0" grpId="0" animBg="1"/>
      <p:bldP spid="176151" grpId="0" animBg="1"/>
      <p:bldP spid="176152" grpId="0" animBg="1"/>
      <p:bldP spid="176153" grpId="0" animBg="1"/>
      <p:bldP spid="176154" grpId="0" animBg="1"/>
      <p:bldP spid="176155" grpId="0"/>
      <p:bldP spid="176156" grpId="0"/>
      <p:bldP spid="176157" grpId="0"/>
      <p:bldP spid="176158" grpId="0"/>
      <p:bldP spid="176159" grpId="0"/>
      <p:bldP spid="176160" grpId="0"/>
      <p:bldP spid="176201" grpId="0"/>
      <p:bldP spid="176211" grpId="0" animBg="1"/>
      <p:bldP spid="7" grpId="0"/>
      <p:bldP spid="4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154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0244" y="899544"/>
                <a:ext cx="5384800" cy="2407399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70000"/>
                  </a:spcBef>
                  <a:buClr>
                    <a:srgbClr val="00B050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altLang="en-US" sz="24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 increases exponentially.</a:t>
                </a:r>
                <a:r>
                  <a:rPr lang="en-GB" altLang="en-US" sz="2400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mbria" panose="02040503050406030204" pitchFamily="18" charset="0"/>
                  </a:rPr>
                  <a:t>	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70000"/>
                  </a:spcBef>
                  <a:buClr>
                    <a:srgbClr val="FF0000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altLang="en-US" sz="24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 decreases exponentially.</a:t>
                </a:r>
                <a:r>
                  <a:rPr lang="en-GB" alt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70000"/>
                  </a:spcBef>
                  <a:buClr>
                    <a:schemeClr val="tx1"/>
                  </a:buClr>
                  <a:defRPr/>
                </a:pPr>
                <a:r>
                  <a:rPr lang="en-GB" altLang="en-US" sz="2400" dirty="0">
                    <a:effectLst/>
                    <a:latin typeface="Cambria" panose="02040503050406030204" pitchFamily="18" charset="0"/>
                  </a:rPr>
                  <a:t>It takes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altLang="en-US" sz="2400" b="0" i="1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altLang="en-US" sz="2400" dirty="0">
                    <a:effectLst/>
                    <a:latin typeface="Cambria" panose="02040503050406030204" pitchFamily="18" charset="0"/>
                  </a:rPr>
                  <a:t> (transient time) to change the voltage cross the capacitor by 99% and stabilise.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rgbClr val="FFFF00"/>
                  </a:buClr>
                  <a:buNone/>
                  <a:defRPr/>
                </a:pPr>
                <a:endParaRPr lang="en-GB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71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0244" y="899544"/>
                <a:ext cx="5384800" cy="2407399"/>
              </a:xfrm>
              <a:blipFill>
                <a:blip r:embed="rId3"/>
                <a:stretch>
                  <a:fillRect l="-905" t="-3553" r="-16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274" name="Rectangle 122"/>
              <p:cNvSpPr>
                <a:spLocks noChangeArrowheads="1"/>
              </p:cNvSpPr>
              <p:nvPr/>
            </p:nvSpPr>
            <p:spPr bwMode="auto">
              <a:xfrm>
                <a:off x="325967" y="3350467"/>
                <a:ext cx="439843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69875" indent="-269875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GB" altLang="en-US" dirty="0">
                    <a:latin typeface="Cambria" panose="02040503050406030204" pitchFamily="18" charset="0"/>
                  </a:rPr>
                  <a:t>In a steady state (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&gt;5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), </a:t>
                </a:r>
              </a:p>
              <a:p>
                <a:pPr marL="363538" indent="-36353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7274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967" y="3350467"/>
                <a:ext cx="4398433" cy="830997"/>
              </a:xfrm>
              <a:prstGeom prst="rect">
                <a:avLst/>
              </a:prstGeom>
              <a:blipFill>
                <a:blip r:embed="rId4"/>
                <a:stretch>
                  <a:fillRect l="-2078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277" name="AutoShape 125"/>
          <p:cNvSpPr>
            <a:spLocks noChangeArrowheads="1"/>
          </p:cNvSpPr>
          <p:nvPr/>
        </p:nvSpPr>
        <p:spPr bwMode="auto">
          <a:xfrm>
            <a:off x="7077074" y="3865664"/>
            <a:ext cx="4055533" cy="1260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8100" algn="ctr">
            <a:solidFill>
              <a:schemeClr val="tx1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latin typeface="+mn-lt"/>
                <a:sym typeface="Wingdings" pitchFamily="2" charset="2"/>
              </a:rPr>
              <a:t>A</a:t>
            </a:r>
            <a:r>
              <a:rPr lang="en-GB" altLang="en-US" i="1" dirty="0">
                <a:latin typeface="+mn-lt"/>
              </a:rPr>
              <a:t> fully charged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latin typeface="+mn-lt"/>
              </a:rPr>
              <a:t>capacitor appears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latin typeface="+mn-lt"/>
              </a:rPr>
              <a:t>as an </a:t>
            </a:r>
            <a:r>
              <a:rPr lang="en-GB" altLang="en-US" b="1" i="1" u="sng" dirty="0">
                <a:latin typeface="+mn-lt"/>
              </a:rPr>
              <a:t>open</a:t>
            </a:r>
            <a:r>
              <a:rPr lang="en-GB" altLang="en-US" i="1" dirty="0">
                <a:latin typeface="+mn-lt"/>
              </a:rPr>
              <a:t> circuit</a:t>
            </a:r>
            <a:endParaRPr lang="en-GB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Rectangle 129"/>
              <p:cNvSpPr>
                <a:spLocks noChangeArrowheads="1"/>
              </p:cNvSpPr>
              <p:nvPr/>
            </p:nvSpPr>
            <p:spPr bwMode="auto">
              <a:xfrm>
                <a:off x="284735" y="4426982"/>
                <a:ext cx="3718984" cy="16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0363" indent="-360363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20000"/>
                  </a:spcAft>
                  <a:buClrTx/>
                  <a:buSzTx/>
                  <a:buFontTx/>
                  <a:buChar char="•"/>
                </a:pPr>
                <a:r>
                  <a:rPr lang="en-GB" altLang="en-US" dirty="0">
                    <a:latin typeface="Cambria" panose="020405030504060302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, </a:t>
                </a:r>
              </a:p>
              <a:p>
                <a:pPr marL="450850" indent="-450850" eaLnBrk="1" hangingPunct="1">
                  <a:spcBef>
                    <a:spcPct val="0"/>
                  </a:spcBef>
                  <a:spcAft>
                    <a:spcPct val="2000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alt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altLang="en-US" dirty="0">
                  <a:latin typeface="Cambria" panose="02040503050406030204" pitchFamily="18" charset="0"/>
                </a:endParaRPr>
              </a:p>
              <a:p>
                <a:pPr marL="450850" indent="-45085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alt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alt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alt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99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735" y="4426982"/>
                <a:ext cx="3718984" cy="1668463"/>
              </a:xfrm>
              <a:prstGeom prst="rect">
                <a:avLst/>
              </a:prstGeom>
              <a:blipFill>
                <a:blip r:embed="rId5"/>
                <a:stretch>
                  <a:fillRect l="-2459" t="-29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286" name="AutoShape 134"/>
          <p:cNvSpPr>
            <a:spLocks noChangeArrowheads="1"/>
          </p:cNvSpPr>
          <p:nvPr/>
        </p:nvSpPr>
        <p:spPr bwMode="auto">
          <a:xfrm>
            <a:off x="7077075" y="5312993"/>
            <a:ext cx="4055533" cy="12604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solidFill>
                  <a:srgbClr val="FF0000"/>
                </a:solidFill>
                <a:latin typeface="+mn-lt"/>
                <a:sym typeface="Wingdings" pitchFamily="2" charset="2"/>
              </a:rPr>
              <a:t>An uncharged</a:t>
            </a:r>
            <a:r>
              <a:rPr lang="en-GB" altLang="en-US" i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solidFill>
                  <a:srgbClr val="FF0000"/>
                </a:solidFill>
                <a:latin typeface="+mn-lt"/>
              </a:rPr>
              <a:t>capacitor appears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i="1" dirty="0">
                <a:solidFill>
                  <a:srgbClr val="FF0000"/>
                </a:solidFill>
                <a:latin typeface="+mn-lt"/>
              </a:rPr>
              <a:t>as a </a:t>
            </a:r>
            <a:r>
              <a:rPr lang="en-GB" altLang="en-US" b="1" i="1" u="sng" dirty="0">
                <a:solidFill>
                  <a:srgbClr val="FF0000"/>
                </a:solidFill>
                <a:latin typeface="+mn-lt"/>
              </a:rPr>
              <a:t>short</a:t>
            </a:r>
            <a:r>
              <a:rPr lang="en-GB" altLang="en-US" i="1" dirty="0">
                <a:solidFill>
                  <a:srgbClr val="FF0000"/>
                </a:solidFill>
                <a:latin typeface="+mn-lt"/>
              </a:rPr>
              <a:t> circuit</a:t>
            </a:r>
            <a:endParaRPr lang="en-GB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1"/>
            <a:ext cx="71368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dirty="0">
                <a:latin typeface="+mn-lt"/>
              </a:rPr>
              <a:t>Graphical Plot of Charging Curves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3D0AD-4043-428C-BBC8-CF352E13301C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685044" y="855114"/>
            <a:ext cx="6175192" cy="2824251"/>
            <a:chOff x="3192377" y="1767534"/>
            <a:chExt cx="6175192" cy="2824251"/>
          </a:xfrm>
        </p:grpSpPr>
        <p:sp>
          <p:nvSpPr>
            <p:cNvPr id="38" name="Arc 100"/>
            <p:cNvSpPr>
              <a:spLocks/>
            </p:cNvSpPr>
            <p:nvPr/>
          </p:nvSpPr>
          <p:spPr bwMode="auto">
            <a:xfrm rot="5400000" flipH="1" flipV="1">
              <a:off x="4596842" y="945171"/>
              <a:ext cx="1956399" cy="4473229"/>
            </a:xfrm>
            <a:custGeom>
              <a:avLst/>
              <a:gdLst>
                <a:gd name="T0" fmla="*/ 0 w 21598"/>
                <a:gd name="T1" fmla="*/ 0 h 21600"/>
                <a:gd name="T2" fmla="*/ 0 w 21598"/>
                <a:gd name="T3" fmla="*/ 0 h 21600"/>
                <a:gd name="T4" fmla="*/ 0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44450">
              <a:solidFill>
                <a:srgbClr val="00B05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7741073" y="2203233"/>
              <a:ext cx="944054" cy="0"/>
            </a:xfrm>
            <a:prstGeom prst="line">
              <a:avLst/>
            </a:prstGeom>
            <a:noFill/>
            <a:ln w="44450">
              <a:solidFill>
                <a:srgbClr val="00B05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Line 102"/>
            <p:cNvSpPr>
              <a:spLocks noChangeShapeType="1"/>
            </p:cNvSpPr>
            <p:nvPr/>
          </p:nvSpPr>
          <p:spPr bwMode="auto">
            <a:xfrm>
              <a:off x="4337494" y="2931160"/>
              <a:ext cx="0" cy="1233588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prstDash val="lgDash"/>
              <a:round/>
              <a:headEnd type="oval" w="lg" len="lg"/>
              <a:tailEnd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5300577" y="2546866"/>
              <a:ext cx="0" cy="1632807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prstDash val="lgDash"/>
              <a:round/>
              <a:headEnd type="oval" w="lg" len="lg"/>
              <a:tailEnd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104"/>
            <p:cNvSpPr>
              <a:spLocks noChangeShapeType="1"/>
            </p:cNvSpPr>
            <p:nvPr/>
          </p:nvSpPr>
          <p:spPr bwMode="auto">
            <a:xfrm flipH="1">
              <a:off x="6195927" y="2332138"/>
              <a:ext cx="0" cy="183600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prstDash val="lgDash"/>
              <a:round/>
              <a:headEnd type="oval" w="lg" len="lg"/>
              <a:tailEnd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105"/>
            <p:cNvSpPr>
              <a:spLocks noChangeShapeType="1"/>
            </p:cNvSpPr>
            <p:nvPr/>
          </p:nvSpPr>
          <p:spPr bwMode="auto">
            <a:xfrm>
              <a:off x="7154777" y="2229078"/>
              <a:ext cx="0" cy="1944000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prstDash val="lgDash"/>
              <a:round/>
              <a:headEnd type="oval" w="lg" len="lg"/>
              <a:tailEnd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H="1">
              <a:off x="8124210" y="2199422"/>
              <a:ext cx="0" cy="1970405"/>
            </a:xfrm>
            <a:prstGeom prst="line">
              <a:avLst/>
            </a:prstGeom>
            <a:noFill/>
            <a:ln w="19050">
              <a:solidFill>
                <a:srgbClr val="3399FF"/>
              </a:solidFill>
              <a:prstDash val="lgDash"/>
              <a:round/>
              <a:headEnd type="oval" w="lg" len="lg"/>
              <a:tailEnd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Text Box 107"/>
            <p:cNvSpPr txBox="1">
              <a:spLocks noChangeArrowheads="1"/>
            </p:cNvSpPr>
            <p:nvPr/>
          </p:nvSpPr>
          <p:spPr bwMode="auto">
            <a:xfrm>
              <a:off x="3192377" y="4253648"/>
              <a:ext cx="60134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dirty="0">
                  <a:latin typeface="Cambria" panose="02040503050406030204" pitchFamily="18" charset="0"/>
                </a:rPr>
                <a:t>0                   1</a:t>
              </a:r>
              <a:r>
                <a:rPr lang="el-GR" altLang="en-US" sz="1600" i="1" dirty="0">
                  <a:latin typeface="Cambria" panose="02040503050406030204" pitchFamily="18" charset="0"/>
                  <a:sym typeface="Symbol" pitchFamily="18" charset="2"/>
                </a:rPr>
                <a:t></a:t>
              </a:r>
              <a:r>
                <a:rPr lang="en-GB" altLang="en-US" sz="1600" dirty="0">
                  <a:latin typeface="Cambria" panose="02040503050406030204" pitchFamily="18" charset="0"/>
                  <a:sym typeface="Symbol" pitchFamily="18" charset="2"/>
                </a:rPr>
                <a:t>                 </a:t>
              </a:r>
              <a:r>
                <a:rPr lang="en-GB" altLang="en-US" sz="1600" dirty="0">
                  <a:latin typeface="Cambria" panose="02040503050406030204" pitchFamily="18" charset="0"/>
                </a:rPr>
                <a:t>2</a:t>
              </a:r>
              <a:r>
                <a:rPr lang="el-GR" altLang="en-US" sz="1600" i="1" dirty="0">
                  <a:latin typeface="Cambria" panose="02040503050406030204" pitchFamily="18" charset="0"/>
                  <a:sym typeface="Symbol" pitchFamily="18" charset="2"/>
                </a:rPr>
                <a:t></a:t>
              </a:r>
              <a:r>
                <a:rPr lang="en-GB" altLang="en-US" sz="1600" dirty="0">
                  <a:latin typeface="Cambria" panose="02040503050406030204" pitchFamily="18" charset="0"/>
                  <a:sym typeface="Symbol" pitchFamily="18" charset="2"/>
                </a:rPr>
                <a:t>                </a:t>
              </a:r>
              <a:r>
                <a:rPr lang="en-GB" altLang="en-US" sz="1600" dirty="0">
                  <a:latin typeface="Cambria" panose="02040503050406030204" pitchFamily="18" charset="0"/>
                </a:rPr>
                <a:t>3</a:t>
              </a:r>
              <a:r>
                <a:rPr lang="el-GR" altLang="en-US" sz="1600" i="1" dirty="0">
                  <a:latin typeface="Cambria" panose="02040503050406030204" pitchFamily="18" charset="0"/>
                  <a:sym typeface="Symbol" pitchFamily="18" charset="2"/>
                </a:rPr>
                <a:t></a:t>
              </a:r>
              <a:r>
                <a:rPr lang="en-GB" altLang="en-US" sz="1600" dirty="0">
                  <a:latin typeface="Cambria" panose="02040503050406030204" pitchFamily="18" charset="0"/>
                  <a:sym typeface="Symbol" pitchFamily="18" charset="2"/>
                </a:rPr>
                <a:t>                 </a:t>
              </a:r>
              <a:r>
                <a:rPr lang="en-GB" altLang="en-US" sz="1600" dirty="0">
                  <a:latin typeface="Cambria" panose="02040503050406030204" pitchFamily="18" charset="0"/>
                </a:rPr>
                <a:t>4</a:t>
              </a:r>
              <a:r>
                <a:rPr lang="el-GR" altLang="en-US" sz="1600" i="1" dirty="0">
                  <a:latin typeface="Cambria" panose="02040503050406030204" pitchFamily="18" charset="0"/>
                  <a:sym typeface="Symbol" pitchFamily="18" charset="2"/>
                </a:rPr>
                <a:t></a:t>
              </a:r>
              <a:r>
                <a:rPr lang="en-GB" altLang="en-US" sz="1600" dirty="0">
                  <a:latin typeface="Cambria" panose="02040503050406030204" pitchFamily="18" charset="0"/>
                  <a:sym typeface="Symbol" pitchFamily="18" charset="2"/>
                </a:rPr>
                <a:t>                 </a:t>
              </a:r>
              <a:r>
                <a:rPr lang="en-GB" altLang="en-US" sz="1600" dirty="0">
                  <a:latin typeface="Cambria" panose="02040503050406030204" pitchFamily="18" charset="0"/>
                </a:rPr>
                <a:t>5</a:t>
              </a:r>
              <a:r>
                <a:rPr lang="el-GR" altLang="en-US" sz="1600" i="1" dirty="0">
                  <a:latin typeface="Cambria" panose="02040503050406030204" pitchFamily="18" charset="0"/>
                  <a:sym typeface="Symbol" pitchFamily="18" charset="2"/>
                </a:rPr>
                <a:t></a:t>
              </a:r>
              <a:r>
                <a:rPr lang="en-GB" altLang="en-US" sz="1600" dirty="0">
                  <a:latin typeface="Cambria" panose="02040503050406030204" pitchFamily="18" charset="0"/>
                  <a:sym typeface="Symbol" pitchFamily="18" charset="2"/>
                </a:rPr>
                <a:t>                 </a:t>
              </a:r>
              <a:r>
                <a:rPr lang="en-GB" altLang="en-US" sz="1600" i="1" dirty="0">
                  <a:latin typeface="Cambria" panose="02040503050406030204" pitchFamily="18" charset="0"/>
                  <a:sym typeface="Symbol" pitchFamily="18" charset="2"/>
                </a:rPr>
                <a:t>t</a:t>
              </a:r>
              <a:r>
                <a:rPr lang="en-GB" altLang="en-US" sz="1600" dirty="0">
                  <a:latin typeface="Cambria" panose="02040503050406030204" pitchFamily="18" charset="0"/>
                  <a:sym typeface="Symbol" pitchFamily="18" charset="2"/>
                </a:rPr>
                <a:t> </a:t>
              </a:r>
              <a:endParaRPr lang="el-GR" altLang="en-US" sz="1600" dirty="0">
                <a:latin typeface="Cambria" panose="02040503050406030204" pitchFamily="18" charset="0"/>
                <a:sym typeface="Symbol" pitchFamily="18" charset="2"/>
              </a:endParaRPr>
            </a:p>
          </p:txBody>
        </p:sp>
        <p:sp>
          <p:nvSpPr>
            <p:cNvPr id="46" name="Text Box 108"/>
            <p:cNvSpPr txBox="1">
              <a:spLocks noChangeArrowheads="1"/>
            </p:cNvSpPr>
            <p:nvPr/>
          </p:nvSpPr>
          <p:spPr bwMode="auto">
            <a:xfrm>
              <a:off x="4066949" y="2499372"/>
              <a:ext cx="52281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dirty="0">
                  <a:solidFill>
                    <a:srgbClr val="3E8CC8"/>
                  </a:solidFill>
                  <a:latin typeface="+mn-lt"/>
                </a:rPr>
                <a:t>63%</a:t>
              </a:r>
            </a:p>
          </p:txBody>
        </p:sp>
        <p:sp>
          <p:nvSpPr>
            <p:cNvPr id="47" name="Text Box 109"/>
            <p:cNvSpPr txBox="1">
              <a:spLocks noChangeArrowheads="1"/>
            </p:cNvSpPr>
            <p:nvPr/>
          </p:nvSpPr>
          <p:spPr bwMode="auto">
            <a:xfrm>
              <a:off x="5047383" y="2125553"/>
              <a:ext cx="52281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dirty="0">
                  <a:solidFill>
                    <a:srgbClr val="3E8CC8"/>
                  </a:solidFill>
                  <a:latin typeface="+mn-lt"/>
                </a:rPr>
                <a:t>86%</a:t>
              </a:r>
            </a:p>
          </p:txBody>
        </p:sp>
        <p:sp>
          <p:nvSpPr>
            <p:cNvPr id="48" name="Text Box 110"/>
            <p:cNvSpPr txBox="1">
              <a:spLocks noChangeArrowheads="1"/>
            </p:cNvSpPr>
            <p:nvPr/>
          </p:nvSpPr>
          <p:spPr bwMode="auto">
            <a:xfrm>
              <a:off x="5912040" y="1936602"/>
              <a:ext cx="52281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dirty="0">
                  <a:solidFill>
                    <a:srgbClr val="3E8CC8"/>
                  </a:solidFill>
                  <a:latin typeface="+mn-lt"/>
                </a:rPr>
                <a:t>95%</a:t>
              </a:r>
            </a:p>
          </p:txBody>
        </p:sp>
        <p:sp>
          <p:nvSpPr>
            <p:cNvPr id="49" name="Text Box 111"/>
            <p:cNvSpPr txBox="1">
              <a:spLocks noChangeArrowheads="1"/>
            </p:cNvSpPr>
            <p:nvPr/>
          </p:nvSpPr>
          <p:spPr bwMode="auto">
            <a:xfrm>
              <a:off x="6883173" y="1819543"/>
              <a:ext cx="52281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 dirty="0">
                  <a:solidFill>
                    <a:srgbClr val="3E8CC8"/>
                  </a:solidFill>
                  <a:latin typeface="+mn-lt"/>
                </a:rPr>
                <a:t>98%</a:t>
              </a:r>
            </a:p>
          </p:txBody>
        </p:sp>
        <p:sp>
          <p:nvSpPr>
            <p:cNvPr id="50" name="Text Box 112"/>
            <p:cNvSpPr txBox="1">
              <a:spLocks noChangeArrowheads="1"/>
            </p:cNvSpPr>
            <p:nvPr/>
          </p:nvSpPr>
          <p:spPr bwMode="auto">
            <a:xfrm>
              <a:off x="7885415" y="1767534"/>
              <a:ext cx="52281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600">
                  <a:solidFill>
                    <a:srgbClr val="3E8CC8"/>
                  </a:solidFill>
                  <a:latin typeface="+mn-lt"/>
                </a:rPr>
                <a:t>99%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8650385" y="1993584"/>
                  <a:ext cx="71718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 type="none" w="lg" len="lg"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1600" b="0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SG" alt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altLang="en-US" sz="1600" dirty="0">
                    <a:solidFill>
                      <a:srgbClr val="92D05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1" name="Text 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50385" y="1993584"/>
                  <a:ext cx="71718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 type="none" w="lg" len="lg"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294878" y="1962091"/>
                  <a:ext cx="785600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rgbClr val="000000"/>
                      </a:solidFill>
                      <a:miter lim="800000"/>
                      <a:headEnd type="none" w="lg" len="lg"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en-US" sz="1600" dirty="0">
                    <a:solidFill>
                      <a:srgbClr val="0000FF"/>
                    </a:solidFill>
                    <a:latin typeface="+mn-lt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alt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SG" alt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SG" alt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altLang="en-US" sz="160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2" name="Text 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4878" y="1962091"/>
                  <a:ext cx="78560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 type="none" w="lg" len="lg"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118"/>
            <p:cNvSpPr>
              <a:spLocks/>
            </p:cNvSpPr>
            <p:nvPr/>
          </p:nvSpPr>
          <p:spPr bwMode="auto">
            <a:xfrm rot="16200000" flipH="1">
              <a:off x="4584144" y="931392"/>
              <a:ext cx="1957476" cy="4474310"/>
            </a:xfrm>
            <a:custGeom>
              <a:avLst/>
              <a:gdLst>
                <a:gd name="T0" fmla="*/ 0 w 21598"/>
                <a:gd name="T1" fmla="*/ 0 h 21600"/>
                <a:gd name="T2" fmla="*/ 0 w 21598"/>
                <a:gd name="T3" fmla="*/ 0 h 21600"/>
                <a:gd name="T4" fmla="*/ 0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44450">
              <a:solidFill>
                <a:srgbClr val="FF000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4" name="Line 119"/>
            <p:cNvSpPr>
              <a:spLocks noChangeShapeType="1"/>
            </p:cNvSpPr>
            <p:nvPr/>
          </p:nvSpPr>
          <p:spPr bwMode="auto">
            <a:xfrm>
              <a:off x="7732378" y="4144161"/>
              <a:ext cx="944282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5" name="Line 98"/>
            <p:cNvSpPr>
              <a:spLocks noChangeShapeType="1"/>
            </p:cNvSpPr>
            <p:nvPr/>
          </p:nvSpPr>
          <p:spPr bwMode="auto">
            <a:xfrm rot="5400000" flipV="1">
              <a:off x="6267894" y="1231577"/>
              <a:ext cx="0" cy="58758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113"/>
            <p:cNvSpPr>
              <a:spLocks noChangeShapeType="1"/>
            </p:cNvSpPr>
            <p:nvPr/>
          </p:nvSpPr>
          <p:spPr bwMode="auto">
            <a:xfrm flipV="1">
              <a:off x="3321494" y="1815247"/>
              <a:ext cx="0" cy="23644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690829" y="2277437"/>
                <a:ext cx="261586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SG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829" y="2277437"/>
                <a:ext cx="2615868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74629" y="326285"/>
                <a:ext cx="2911950" cy="625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400" b="0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4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SG" sz="24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SG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29" y="326285"/>
                <a:ext cx="2911950" cy="625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4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74" grpId="0"/>
      <p:bldP spid="177277" grpId="0" animBg="1"/>
      <p:bldP spid="12299" grpId="0"/>
      <p:bldP spid="1772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351367" y="150813"/>
            <a:ext cx="4743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sz="3600" dirty="0">
                <a:latin typeface="+mn-lt"/>
              </a:rPr>
              <a:t>RC Discharging Circuit</a:t>
            </a:r>
            <a:endParaRPr lang="en-GB" altLang="en-US" sz="3600" dirty="0">
              <a:latin typeface="+mn-lt"/>
            </a:endParaRPr>
          </a:p>
        </p:txBody>
      </p:sp>
      <p:pic>
        <p:nvPicPr>
          <p:cNvPr id="27650" name="Picture 2" descr="rc discharging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21" y="1006475"/>
            <a:ext cx="7157620" cy="329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73757" y="4046502"/>
            <a:ext cx="8918620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60000"/>
              </a:spcBef>
              <a:defRPr/>
            </a:pPr>
            <a:r>
              <a:rPr lang="en-GB" altLang="en-US" sz="2400" dirty="0"/>
              <a:t>When switch S closes, excess electrons move from plate B to plate A</a:t>
            </a:r>
          </a:p>
          <a:p>
            <a:pPr>
              <a:spcBef>
                <a:spcPct val="60000"/>
              </a:spcBef>
              <a:defRPr/>
            </a:pPr>
            <a:r>
              <a:rPr lang="en-GB" altLang="en-US" sz="2400" dirty="0">
                <a:solidFill>
                  <a:schemeClr val="accent2"/>
                </a:solidFill>
              </a:rPr>
              <a:t>Energy stored in an electric field by capacitor is converted back into </a:t>
            </a:r>
            <a:r>
              <a:rPr lang="en-GB" altLang="en-US" sz="2400" b="1" i="1" dirty="0">
                <a:solidFill>
                  <a:schemeClr val="accent2"/>
                </a:solidFill>
              </a:rPr>
              <a:t>discharging electric current</a:t>
            </a:r>
          </a:p>
          <a:p>
            <a:pPr marL="0" lvl="1">
              <a:spcBef>
                <a:spcPct val="60000"/>
              </a:spcBef>
              <a:defRPr/>
            </a:pPr>
            <a:r>
              <a:rPr lang="en-GB" altLang="en-US" sz="2400" dirty="0"/>
              <a:t>During charging and discharging, current flows from one plate to another only through the external circuit</a:t>
            </a:r>
          </a:p>
          <a:p>
            <a:pPr>
              <a:spcBef>
                <a:spcPct val="60000"/>
              </a:spcBef>
              <a:defRPr/>
            </a:pPr>
            <a:endParaRPr lang="en-GB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6377" y="24314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 dirty="0"/>
              <a:t>Direction of current 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sz="2000" dirty="0">
                <a:sym typeface="Wingdings" pitchFamily="2" charset="2"/>
              </a:rPr>
              <a:t> </a:t>
            </a:r>
            <a:r>
              <a:rPr lang="en-GB" altLang="en-US" sz="2000" dirty="0"/>
              <a:t>Discharge current </a:t>
            </a:r>
            <a:r>
              <a:rPr lang="en-GB" altLang="en-US" sz="2000" b="1" i="1" u="sng" dirty="0"/>
              <a:t>opposite</a:t>
            </a:r>
            <a:r>
              <a:rPr lang="en-GB" altLang="en-US" sz="2000" dirty="0"/>
              <a:t> that of Charging 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06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Rectangle 1027"/>
              <p:cNvSpPr>
                <a:spLocks noChangeArrowheads="1"/>
              </p:cNvSpPr>
              <p:nvPr/>
            </p:nvSpPr>
            <p:spPr bwMode="auto">
              <a:xfrm>
                <a:off x="499450" y="5040563"/>
                <a:ext cx="8001613" cy="1354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81000" indent="-3810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ClrTx/>
                  <a:buSzTx/>
                  <a:buFontTx/>
                  <a:buChar char="•"/>
                </a:pPr>
                <a:r>
                  <a:rPr lang="en-GB" altLang="en-US" dirty="0">
                    <a:latin typeface="Cambria" panose="02040503050406030204" pitchFamily="18" charset="0"/>
                  </a:rPr>
                  <a:t>It takes 5</a:t>
                </a:r>
                <a:r>
                  <a:rPr lang="el-GR" altLang="en-US" i="1" dirty="0">
                    <a:latin typeface="Cambria" panose="02040503050406030204" pitchFamily="18" charset="0"/>
                  </a:rPr>
                  <a:t>τ</a:t>
                </a:r>
                <a:r>
                  <a:rPr lang="en-GB" altLang="en-US" dirty="0">
                    <a:latin typeface="Cambria" panose="02040503050406030204" pitchFamily="18" charset="0"/>
                  </a:rPr>
                  <a:t> (transient time) to change voltage by 99%.</a:t>
                </a:r>
              </a:p>
              <a:p>
                <a:pPr eaLnBrk="1" hangingPunct="1">
                  <a:spcBef>
                    <a:spcPts val="600"/>
                  </a:spcBef>
                  <a:buClrTx/>
                  <a:buSzTx/>
                  <a:buFontTx/>
                  <a:buChar char="•"/>
                </a:pPr>
                <a:r>
                  <a:rPr lang="en-GB" altLang="en-US" dirty="0">
                    <a:latin typeface="Cambria" panose="02040503050406030204" pitchFamily="18" charset="0"/>
                  </a:rPr>
                  <a:t>In dc steady state (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&gt;5</m:t>
                    </m:r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  <a:sym typeface="Symbol" pitchFamily="18" charset="2"/>
                  </a:rPr>
                  <a:t>.</a:t>
                </a:r>
              </a:p>
              <a:p>
                <a:pPr eaLnBrk="1" hangingPunct="1">
                  <a:spcBef>
                    <a:spcPts val="600"/>
                  </a:spcBef>
                  <a:buClrTx/>
                  <a:buSzTx/>
                  <a:buFontTx/>
                  <a:buChar char="•"/>
                </a:pPr>
                <a:r>
                  <a:rPr lang="en-GB" altLang="en-US" dirty="0">
                    <a:latin typeface="Cambria" panose="02040503050406030204" pitchFamily="18" charset="0"/>
                  </a:rPr>
                  <a:t>Discharging curve is a decreasing exponential curve.</a:t>
                </a:r>
              </a:p>
            </p:txBody>
          </p:sp>
        </mc:Choice>
        <mc:Fallback xmlns="">
          <p:sp>
            <p:nvSpPr>
              <p:cNvPr id="107523" name="Rectangle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450" y="5040563"/>
                <a:ext cx="8001613" cy="1354217"/>
              </a:xfrm>
              <a:prstGeom prst="rect">
                <a:avLst/>
              </a:prstGeom>
              <a:blipFill>
                <a:blip r:embed="rId3"/>
                <a:stretch>
                  <a:fillRect l="-1142" t="-3604" b="-9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Text Box 1068"/>
          <p:cNvSpPr txBox="1">
            <a:spLocks noChangeArrowheads="1"/>
          </p:cNvSpPr>
          <p:nvPr/>
        </p:nvSpPr>
        <p:spPr bwMode="auto">
          <a:xfrm>
            <a:off x="1674708" y="624772"/>
            <a:ext cx="1847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solidFill>
                <a:srgbClr val="FFFF00"/>
              </a:solidFill>
            </a:endParaRPr>
          </a:p>
        </p:txBody>
      </p:sp>
      <p:grpSp>
        <p:nvGrpSpPr>
          <p:cNvPr id="2" name="Group 1078"/>
          <p:cNvGrpSpPr>
            <a:grpSpLocks/>
          </p:cNvGrpSpPr>
          <p:nvPr/>
        </p:nvGrpSpPr>
        <p:grpSpPr bwMode="auto">
          <a:xfrm>
            <a:off x="1543474" y="1429634"/>
            <a:ext cx="7702549" cy="2984500"/>
            <a:chOff x="743" y="536"/>
            <a:chExt cx="3639" cy="1880"/>
          </a:xfrm>
        </p:grpSpPr>
        <p:sp>
          <p:nvSpPr>
            <p:cNvPr id="14369" name="Arc 1070"/>
            <p:cNvSpPr>
              <a:spLocks/>
            </p:cNvSpPr>
            <p:nvPr/>
          </p:nvSpPr>
          <p:spPr bwMode="auto">
            <a:xfrm rot="16200000" flipH="1">
              <a:off x="1324" y="-45"/>
              <a:ext cx="1880" cy="3042"/>
            </a:xfrm>
            <a:custGeom>
              <a:avLst/>
              <a:gdLst>
                <a:gd name="T0" fmla="*/ 0 w 21598"/>
                <a:gd name="T1" fmla="*/ 0 h 21600"/>
                <a:gd name="T2" fmla="*/ 0 w 21598"/>
                <a:gd name="T3" fmla="*/ 0 h 21600"/>
                <a:gd name="T4" fmla="*/ 0 w 2159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8"/>
                <a:gd name="T10" fmla="*/ 0 h 21600"/>
                <a:gd name="T11" fmla="*/ 21598 w 215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8" h="21600" fill="none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</a:path>
                <a:path w="21598" h="21600" stroke="0" extrusionOk="0">
                  <a:moveTo>
                    <a:pt x="-1" y="0"/>
                  </a:moveTo>
                  <a:cubicBezTo>
                    <a:pt x="11822" y="0"/>
                    <a:pt x="21448" y="9505"/>
                    <a:pt x="21598" y="21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7030A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370" name="Line 1071"/>
            <p:cNvSpPr>
              <a:spLocks noChangeShapeType="1"/>
            </p:cNvSpPr>
            <p:nvPr/>
          </p:nvSpPr>
          <p:spPr bwMode="auto">
            <a:xfrm>
              <a:off x="3740" y="2416"/>
              <a:ext cx="642" cy="0"/>
            </a:xfrm>
            <a:prstGeom prst="line">
              <a:avLst/>
            </a:prstGeom>
            <a:noFill/>
            <a:ln w="57150">
              <a:solidFill>
                <a:srgbClr val="7030A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4342" name="Line 1048"/>
          <p:cNvSpPr>
            <a:spLocks noChangeShapeType="1"/>
          </p:cNvSpPr>
          <p:nvPr/>
        </p:nvSpPr>
        <p:spPr bwMode="auto">
          <a:xfrm rot="5400000" flipV="1">
            <a:off x="5772575" y="244300"/>
            <a:ext cx="0" cy="8466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8" name="Line 1052"/>
          <p:cNvSpPr>
            <a:spLocks noChangeShapeType="1"/>
          </p:cNvSpPr>
          <p:nvPr/>
        </p:nvSpPr>
        <p:spPr bwMode="auto">
          <a:xfrm>
            <a:off x="2999741" y="3324225"/>
            <a:ext cx="0" cy="1145473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49" name="Line 1053"/>
          <p:cNvSpPr>
            <a:spLocks noChangeShapeType="1"/>
          </p:cNvSpPr>
          <p:nvPr/>
        </p:nvSpPr>
        <p:spPr bwMode="auto">
          <a:xfrm>
            <a:off x="4346999" y="3893434"/>
            <a:ext cx="0" cy="584200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50" name="Line 1054"/>
          <p:cNvSpPr>
            <a:spLocks noChangeShapeType="1"/>
          </p:cNvSpPr>
          <p:nvPr/>
        </p:nvSpPr>
        <p:spPr bwMode="auto">
          <a:xfrm flipH="1">
            <a:off x="5694257" y="4224924"/>
            <a:ext cx="0" cy="246360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51" name="Line 1055"/>
          <p:cNvSpPr>
            <a:spLocks noChangeShapeType="1"/>
          </p:cNvSpPr>
          <p:nvPr/>
        </p:nvSpPr>
        <p:spPr bwMode="auto">
          <a:xfrm>
            <a:off x="7041515" y="4360159"/>
            <a:ext cx="0" cy="134938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52" name="Line 1056"/>
          <p:cNvSpPr>
            <a:spLocks noChangeShapeType="1"/>
          </p:cNvSpPr>
          <p:nvPr/>
        </p:nvSpPr>
        <p:spPr bwMode="auto">
          <a:xfrm>
            <a:off x="8399357" y="4423659"/>
            <a:ext cx="0" cy="47625"/>
          </a:xfrm>
          <a:prstGeom prst="line">
            <a:avLst/>
          </a:prstGeom>
          <a:noFill/>
          <a:ln w="19050">
            <a:solidFill>
              <a:srgbClr val="3399FF"/>
            </a:solidFill>
            <a:prstDash val="lgDash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53" name="Text Box 1057"/>
          <p:cNvSpPr txBox="1">
            <a:spLocks noChangeArrowheads="1"/>
          </p:cNvSpPr>
          <p:nvPr/>
        </p:nvSpPr>
        <p:spPr bwMode="auto">
          <a:xfrm>
            <a:off x="1346624" y="4478905"/>
            <a:ext cx="7659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latin typeface="Cambria" panose="02040503050406030204" pitchFamily="18" charset="0"/>
              </a:rPr>
              <a:t>0</a:t>
            </a:r>
            <a:r>
              <a:rPr lang="en-GB" altLang="en-US" sz="1800" dirty="0">
                <a:latin typeface="Cambria" panose="02040503050406030204" pitchFamily="18" charset="0"/>
              </a:rPr>
              <a:t>                   </a:t>
            </a:r>
            <a:r>
              <a:rPr lang="en-GB" altLang="en-US" dirty="0">
                <a:latin typeface="Cambria" panose="02040503050406030204" pitchFamily="18" charset="0"/>
              </a:rPr>
              <a:t>     </a:t>
            </a:r>
            <a:r>
              <a:rPr lang="el-GR" altLang="en-US" sz="2800" i="1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           </a:t>
            </a:r>
            <a:r>
              <a:rPr lang="en-GB" altLang="en-US" dirty="0">
                <a:latin typeface="Cambria" panose="02040503050406030204" pitchFamily="18" charset="0"/>
              </a:rPr>
              <a:t>2</a:t>
            </a:r>
            <a:r>
              <a:rPr lang="el-GR" altLang="en-US" sz="2800" i="1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           </a:t>
            </a:r>
            <a:r>
              <a:rPr lang="en-GB" altLang="en-US" dirty="0">
                <a:latin typeface="Cambria" panose="02040503050406030204" pitchFamily="18" charset="0"/>
              </a:rPr>
              <a:t>3</a:t>
            </a:r>
            <a:r>
              <a:rPr lang="el-GR" altLang="en-US" sz="2800" i="1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1800" dirty="0">
                <a:latin typeface="Cambria" panose="02040503050406030204" pitchFamily="18" charset="0"/>
                <a:sym typeface="Symbol" pitchFamily="18" charset="2"/>
              </a:rPr>
              <a:t>                    </a:t>
            </a:r>
            <a:r>
              <a:rPr lang="en-GB" altLang="en-US" dirty="0">
                <a:latin typeface="Cambria" panose="02040503050406030204" pitchFamily="18" charset="0"/>
              </a:rPr>
              <a:t>4</a:t>
            </a:r>
            <a:r>
              <a:rPr lang="el-GR" altLang="en-US" sz="2800" i="1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          </a:t>
            </a:r>
            <a:r>
              <a:rPr lang="en-GB" altLang="en-US" dirty="0">
                <a:latin typeface="Cambria" panose="02040503050406030204" pitchFamily="18" charset="0"/>
              </a:rPr>
              <a:t>5</a:t>
            </a:r>
            <a:r>
              <a:rPr lang="el-GR" altLang="en-US" sz="2800" i="1" dirty="0">
                <a:latin typeface="Cambria" panose="02040503050406030204" pitchFamily="18" charset="0"/>
                <a:sym typeface="Symbol" pitchFamily="18" charset="2"/>
              </a:rPr>
              <a:t></a:t>
            </a:r>
            <a:r>
              <a:rPr lang="en-GB" altLang="en-US" sz="2800" dirty="0">
                <a:latin typeface="Cambria" panose="02040503050406030204" pitchFamily="18" charset="0"/>
                <a:sym typeface="Symbol" pitchFamily="18" charset="2"/>
              </a:rPr>
              <a:t>   </a:t>
            </a:r>
            <a:endParaRPr lang="el-GR" altLang="en-US" sz="2800" dirty="0">
              <a:latin typeface="Cambria" panose="02040503050406030204" pitchFamily="18" charset="0"/>
              <a:sym typeface="Symbol" pitchFamily="18" charset="2"/>
            </a:endParaRPr>
          </a:p>
        </p:txBody>
      </p:sp>
      <p:sp>
        <p:nvSpPr>
          <p:cNvPr id="107554" name="Text Box 1058"/>
          <p:cNvSpPr txBox="1">
            <a:spLocks noChangeArrowheads="1"/>
          </p:cNvSpPr>
          <p:nvPr/>
        </p:nvSpPr>
        <p:spPr bwMode="auto">
          <a:xfrm>
            <a:off x="1573108" y="1031172"/>
            <a:ext cx="1002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0070C0"/>
                </a:solidFill>
                <a:latin typeface="+mn-lt"/>
              </a:rPr>
              <a:t>100</a:t>
            </a:r>
            <a:r>
              <a:rPr lang="en-GB" altLang="en-US" dirty="0">
                <a:solidFill>
                  <a:srgbClr val="0070C0"/>
                </a:solidFill>
              </a:rPr>
              <a:t>%</a:t>
            </a:r>
          </a:p>
        </p:txBody>
      </p:sp>
      <p:sp>
        <p:nvSpPr>
          <p:cNvPr id="107555" name="Text Box 1059"/>
          <p:cNvSpPr txBox="1">
            <a:spLocks noChangeArrowheads="1"/>
          </p:cNvSpPr>
          <p:nvPr/>
        </p:nvSpPr>
        <p:spPr bwMode="auto">
          <a:xfrm>
            <a:off x="2864274" y="2794884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0070C0"/>
                </a:solidFill>
                <a:latin typeface="+mn-lt"/>
              </a:rPr>
              <a:t>37%</a:t>
            </a:r>
          </a:p>
        </p:txBody>
      </p:sp>
      <p:sp>
        <p:nvSpPr>
          <p:cNvPr id="107556" name="Text Box 1060"/>
          <p:cNvSpPr txBox="1">
            <a:spLocks noChangeArrowheads="1"/>
          </p:cNvSpPr>
          <p:nvPr/>
        </p:nvSpPr>
        <p:spPr bwMode="auto">
          <a:xfrm>
            <a:off x="4052805" y="3375186"/>
            <a:ext cx="692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0070C0"/>
                </a:solidFill>
                <a:latin typeface="+mn-lt"/>
              </a:rPr>
              <a:t>14%</a:t>
            </a:r>
          </a:p>
        </p:txBody>
      </p:sp>
      <p:sp>
        <p:nvSpPr>
          <p:cNvPr id="107557" name="Text Box 1061"/>
          <p:cNvSpPr txBox="1">
            <a:spLocks noChangeArrowheads="1"/>
          </p:cNvSpPr>
          <p:nvPr/>
        </p:nvSpPr>
        <p:spPr bwMode="auto">
          <a:xfrm>
            <a:off x="5456928" y="3696914"/>
            <a:ext cx="530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0070C0"/>
                </a:solidFill>
                <a:latin typeface="+mn-lt"/>
              </a:rPr>
              <a:t>5%</a:t>
            </a:r>
          </a:p>
        </p:txBody>
      </p:sp>
      <p:sp>
        <p:nvSpPr>
          <p:cNvPr id="107558" name="Text Box 1062"/>
          <p:cNvSpPr txBox="1">
            <a:spLocks noChangeArrowheads="1"/>
          </p:cNvSpPr>
          <p:nvPr/>
        </p:nvSpPr>
        <p:spPr bwMode="auto">
          <a:xfrm>
            <a:off x="6776057" y="3836028"/>
            <a:ext cx="530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0070C0"/>
                </a:solidFill>
                <a:latin typeface="+mn-lt"/>
              </a:rPr>
              <a:t>2%</a:t>
            </a:r>
          </a:p>
        </p:txBody>
      </p:sp>
      <p:sp>
        <p:nvSpPr>
          <p:cNvPr id="14354" name="Line 1063"/>
          <p:cNvSpPr>
            <a:spLocks noChangeShapeType="1"/>
          </p:cNvSpPr>
          <p:nvPr/>
        </p:nvSpPr>
        <p:spPr bwMode="auto">
          <a:xfrm flipV="1">
            <a:off x="1539241" y="888295"/>
            <a:ext cx="0" cy="3589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57" name="Line 1072"/>
          <p:cNvSpPr>
            <a:spLocks noChangeShapeType="1"/>
          </p:cNvSpPr>
          <p:nvPr/>
        </p:nvSpPr>
        <p:spPr bwMode="auto">
          <a:xfrm>
            <a:off x="1454575" y="1412172"/>
            <a:ext cx="2328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7569" name="Text Box 1073"/>
          <p:cNvSpPr txBox="1">
            <a:spLocks noChangeArrowheads="1"/>
          </p:cNvSpPr>
          <p:nvPr/>
        </p:nvSpPr>
        <p:spPr bwMode="auto">
          <a:xfrm>
            <a:off x="8194410" y="3885726"/>
            <a:ext cx="530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>
                <a:solidFill>
                  <a:srgbClr val="0070C0"/>
                </a:solidFill>
                <a:latin typeface="+mn-lt"/>
              </a:rPr>
              <a:t>1%</a:t>
            </a:r>
          </a:p>
        </p:txBody>
      </p:sp>
      <p:sp>
        <p:nvSpPr>
          <p:cNvPr id="14360" name="Text Box 1080"/>
          <p:cNvSpPr txBox="1">
            <a:spLocks noChangeArrowheads="1"/>
          </p:cNvSpPr>
          <p:nvPr/>
        </p:nvSpPr>
        <p:spPr bwMode="auto">
          <a:xfrm>
            <a:off x="9327303" y="4509385"/>
            <a:ext cx="884331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i="1" dirty="0">
                <a:latin typeface="Cambria" panose="02040503050406030204" pitchFamily="18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1" name="Text Box 1081"/>
              <p:cNvSpPr txBox="1">
                <a:spLocks noChangeArrowheads="1"/>
              </p:cNvSpPr>
              <p:nvPr/>
            </p:nvSpPr>
            <p:spPr bwMode="auto">
              <a:xfrm>
                <a:off x="426776" y="771186"/>
                <a:ext cx="1020814" cy="7571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SG" altLang="en-US" b="0" i="1" dirty="0">
                  <a:latin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alt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SG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361" name="Text Box 10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76" y="771186"/>
                <a:ext cx="102081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085"/>
          <p:cNvGrpSpPr>
            <a:grpSpLocks/>
          </p:cNvGrpSpPr>
          <p:nvPr/>
        </p:nvGrpSpPr>
        <p:grpSpPr bwMode="auto">
          <a:xfrm>
            <a:off x="2138257" y="1456623"/>
            <a:ext cx="3340100" cy="1760537"/>
            <a:chOff x="1024" y="553"/>
            <a:chExt cx="1578" cy="1109"/>
          </a:xfrm>
        </p:grpSpPr>
        <p:sp>
          <p:nvSpPr>
            <p:cNvPr id="14367" name="Text Box 1082"/>
            <p:cNvSpPr txBox="1">
              <a:spLocks noChangeArrowheads="1"/>
            </p:cNvSpPr>
            <p:nvPr/>
          </p:nvSpPr>
          <p:spPr bwMode="auto">
            <a:xfrm>
              <a:off x="1024" y="553"/>
              <a:ext cx="1578" cy="4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At </a:t>
              </a:r>
              <a:r>
                <a:rPr lang="en-GB" altLang="en-US" sz="2000" i="1" dirty="0">
                  <a:latin typeface="Cambria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en-GB" alt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GB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GB" alt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l-GR" altLang="en-US" sz="2000" i="1" dirty="0">
                  <a:latin typeface="Cambria" panose="02040503050406030204" pitchFamily="18" charset="0"/>
                  <a:ea typeface="Cambria Math" panose="02040503050406030204" pitchFamily="18" charset="0"/>
                </a:rPr>
                <a:t>τ</a:t>
              </a:r>
              <a:r>
                <a:rPr lang="en-GB" alt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, voltage or current is 63% of journey to zero.</a:t>
              </a:r>
            </a:p>
          </p:txBody>
        </p:sp>
        <p:sp>
          <p:nvSpPr>
            <p:cNvPr id="14368" name="Line 1083"/>
            <p:cNvSpPr>
              <a:spLocks noChangeShapeType="1"/>
            </p:cNvSpPr>
            <p:nvPr/>
          </p:nvSpPr>
          <p:spPr bwMode="auto">
            <a:xfrm>
              <a:off x="1180" y="973"/>
              <a:ext cx="236" cy="689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" name="Group 1089"/>
          <p:cNvGrpSpPr>
            <a:grpSpLocks/>
          </p:cNvGrpSpPr>
          <p:nvPr/>
        </p:nvGrpSpPr>
        <p:grpSpPr bwMode="auto">
          <a:xfrm>
            <a:off x="6742008" y="2601210"/>
            <a:ext cx="3340100" cy="1749426"/>
            <a:chOff x="3199" y="1274"/>
            <a:chExt cx="1578" cy="1102"/>
          </a:xfrm>
        </p:grpSpPr>
        <p:sp>
          <p:nvSpPr>
            <p:cNvPr id="14365" name="Text Box 1087"/>
            <p:cNvSpPr txBox="1">
              <a:spLocks noChangeArrowheads="1"/>
            </p:cNvSpPr>
            <p:nvPr/>
          </p:nvSpPr>
          <p:spPr bwMode="auto">
            <a:xfrm>
              <a:off x="3199" y="1274"/>
              <a:ext cx="1578" cy="4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 dirty="0">
                  <a:latin typeface="Cambria" panose="02040503050406030204" pitchFamily="18" charset="0"/>
                </a:rPr>
                <a:t>At </a:t>
              </a:r>
              <a:r>
                <a:rPr lang="en-GB" altLang="en-US" sz="2000" i="1" dirty="0">
                  <a:latin typeface="Cambria" panose="02040503050406030204" pitchFamily="18" charset="0"/>
                </a:rPr>
                <a:t>t</a:t>
              </a:r>
              <a:r>
                <a:rPr lang="en-GB" altLang="en-US" sz="2000" dirty="0">
                  <a:latin typeface="Cambria" panose="02040503050406030204" pitchFamily="18" charset="0"/>
                </a:rPr>
                <a:t> </a:t>
              </a:r>
              <a:r>
                <a:rPr lang="en-GB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</a:t>
              </a:r>
              <a:r>
                <a:rPr lang="en-GB" altLang="en-US" sz="2000" dirty="0">
                  <a:latin typeface="Cambria" panose="02040503050406030204" pitchFamily="18" charset="0"/>
                </a:rPr>
                <a:t> 5</a:t>
              </a:r>
              <a:r>
                <a:rPr lang="el-GR" altLang="en-US" sz="2000" i="1" dirty="0">
                  <a:latin typeface="Cambria" panose="02040503050406030204" pitchFamily="18" charset="0"/>
                </a:rPr>
                <a:t>τ</a:t>
              </a:r>
              <a:r>
                <a:rPr lang="en-GB" altLang="en-US" sz="2000" dirty="0">
                  <a:latin typeface="Cambria" panose="02040503050406030204" pitchFamily="18" charset="0"/>
                </a:rPr>
                <a:t>, voltage or current is 99% of journey to zero.</a:t>
              </a:r>
            </a:p>
          </p:txBody>
        </p:sp>
        <p:sp>
          <p:nvSpPr>
            <p:cNvPr id="14366" name="Line 1088"/>
            <p:cNvSpPr>
              <a:spLocks noChangeShapeType="1"/>
            </p:cNvSpPr>
            <p:nvPr/>
          </p:nvSpPr>
          <p:spPr bwMode="auto">
            <a:xfrm>
              <a:off x="3437" y="1687"/>
              <a:ext cx="520" cy="689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1"/>
            <a:ext cx="76931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dirty="0">
                <a:latin typeface="+mn-lt"/>
              </a:rPr>
              <a:t>Graphical Plot of Discharging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0575" y="1308749"/>
                <a:ext cx="3521081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75" y="1308749"/>
                <a:ext cx="3521081" cy="803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38958" y="1180799"/>
                <a:ext cx="3521081" cy="102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58" y="1180799"/>
                <a:ext cx="3521081" cy="1027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4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8" grpId="0" animBg="1"/>
      <p:bldP spid="107549" grpId="0" animBg="1"/>
      <p:bldP spid="107550" grpId="0" animBg="1"/>
      <p:bldP spid="107551" grpId="0" animBg="1"/>
      <p:bldP spid="107552" grpId="0" animBg="1"/>
      <p:bldP spid="107553" grpId="0"/>
      <p:bldP spid="107554" grpId="0"/>
      <p:bldP spid="107555" grpId="0"/>
      <p:bldP spid="107556" grpId="0"/>
      <p:bldP spid="107557" grpId="0"/>
      <p:bldP spid="107558" grpId="0"/>
      <p:bldP spid="107569" grpId="0"/>
      <p:bldP spid="6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48" y="330827"/>
            <a:ext cx="5058305" cy="293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1367" y="150813"/>
            <a:ext cx="4743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SG" sz="3600" dirty="0">
                <a:latin typeface="+mn-lt"/>
              </a:rPr>
              <a:t>RC Discharging Circuit</a:t>
            </a:r>
            <a:endParaRPr lang="en-GB" altLang="en-US" sz="3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08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168" y="856320"/>
                <a:ext cx="6650567" cy="2375009"/>
              </a:xfrm>
            </p:spPr>
            <p:txBody>
              <a:bodyPr>
                <a:spAutoFit/>
              </a:bodyPr>
              <a:lstStyle/>
              <a:p>
                <a:pPr eaLnBrk="1" hangingPunct="1">
                  <a:buClr>
                    <a:srgbClr val="00B0F0"/>
                  </a:buClr>
                </a:pPr>
                <a:r>
                  <a:rPr lang="en-GB" altLang="en-US" sz="2800" dirty="0">
                    <a:effectLst/>
                    <a:latin typeface="Cambria" panose="02040503050406030204" pitchFamily="18" charset="0"/>
                  </a:rPr>
                  <a:t>Electrons stop moving when number of free electrons on both plates are again equal and charge is neutralized.</a:t>
                </a:r>
              </a:p>
              <a:p>
                <a:pPr>
                  <a:buClr>
                    <a:srgbClr val="00B0F0"/>
                  </a:buClr>
                </a:pPr>
                <a:r>
                  <a:rPr lang="en-GB" altLang="en-US" sz="2800" dirty="0">
                    <a:latin typeface="Cambria" panose="02040503050406030204" pitchFamily="18" charset="0"/>
                  </a:rPr>
                  <a:t>When a capacitor is fully discharged,</a:t>
                </a:r>
                <a:r>
                  <a:rPr lang="en-GB" altLang="en-US" sz="2800" dirty="0"/>
                  <a:t/>
                </a:r>
                <a:br>
                  <a:rPr lang="en-GB" altLang="en-US" sz="2800" dirty="0"/>
                </a:br>
                <a14:m>
                  <m:oMath xmlns:m="http://schemas.openxmlformats.org/officeDocument/2006/math"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alt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altLang="en-US" sz="28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SG" alt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altLang="en-US" sz="2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SG" alt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sz="2800" dirty="0">
                    <a:latin typeface="Cambria" panose="02040503050406030204" pitchFamily="18" charset="0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740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168" y="856320"/>
                <a:ext cx="6650567" cy="2375009"/>
              </a:xfrm>
              <a:blipFill>
                <a:blip r:embed="rId4"/>
                <a:stretch>
                  <a:fillRect l="-1192" t="-2564" r="-458" b="-61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931028" y="3202455"/>
            <a:ext cx="2880784" cy="482600"/>
            <a:chOff x="8144388" y="3202455"/>
            <a:chExt cx="2880784" cy="482600"/>
          </a:xfrm>
        </p:grpSpPr>
        <p:pic>
          <p:nvPicPr>
            <p:cNvPr id="615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388" y="3202455"/>
              <a:ext cx="2880784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44388" y="3202455"/>
              <a:ext cx="715132" cy="422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895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3493264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about</a:t>
            </a:r>
          </a:p>
          <a:p>
            <a:pPr lvl="1"/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 capacitor store charges, </a:t>
            </a:r>
          </a:p>
          <a:p>
            <a:pPr lvl="1"/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circuits, curves and equations of charging and discharging a capacitor, and </a:t>
            </a:r>
          </a:p>
          <a:p>
            <a:pPr lvl="1"/>
            <a:r>
              <a:rPr lang="en-SG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time constant and how it relates to the charging and discharging curves.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18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SG" sz="3600" dirty="0">
                <a:solidFill>
                  <a:schemeClr val="tx1"/>
                </a:solidFill>
              </a:rPr>
              <a:t>Analyse Capacitors Connected in Series and Parallel Circuits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81"/>
            <a:ext cx="8596668" cy="4883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we learn?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GB" altLang="en-US" dirty="0">
                <a:solidFill>
                  <a:schemeClr val="tx1"/>
                </a:solidFill>
              </a:rPr>
              <a:t>he charging process of capacitor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The discharging process of capacitor</a:t>
            </a:r>
          </a:p>
          <a:p>
            <a:pPr marL="457200" lvl="1" indent="0">
              <a:buNone/>
            </a:pP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0"/>
            <a:ext cx="9493801" cy="4658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en-US" u="sng" dirty="0"/>
          </a:p>
          <a:p>
            <a:pPr lvl="1"/>
            <a:r>
              <a:rPr lang="en-SG" dirty="0">
                <a:solidFill>
                  <a:schemeClr val="tx1"/>
                </a:solidFill>
              </a:rPr>
              <a:t>In neutral (uncharged) state, both plates of a capacitor contain equal number of electrons.</a:t>
            </a:r>
          </a:p>
          <a:p>
            <a:pPr marL="457200" lvl="1" indent="0">
              <a:buNone/>
            </a:pP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4928616" y="3277081"/>
            <a:ext cx="414338" cy="2443162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990467" y="3265662"/>
            <a:ext cx="928688" cy="2466000"/>
          </a:xfrm>
          <a:prstGeom prst="rect">
            <a:avLst/>
          </a:prstGeom>
          <a:gradFill rotWithShape="1">
            <a:gsLst>
              <a:gs pos="25000">
                <a:srgbClr val="3066F7"/>
              </a:gs>
              <a:gs pos="0">
                <a:schemeClr val="accent1"/>
              </a:gs>
              <a:gs pos="50000">
                <a:srgbClr val="0000FF"/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 type="none" w="lg" len="lg"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2809558" y="4498662"/>
            <a:ext cx="7429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5354701" y="4498662"/>
            <a:ext cx="7429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4971479" y="3315181"/>
            <a:ext cx="328613" cy="2366962"/>
            <a:chOff x="4966716" y="3303588"/>
            <a:chExt cx="328613" cy="2366962"/>
          </a:xfrm>
        </p:grpSpPr>
        <p:grpSp>
          <p:nvGrpSpPr>
            <p:cNvPr id="13" name="Group 12"/>
            <p:cNvGrpSpPr/>
            <p:nvPr/>
          </p:nvGrpSpPr>
          <p:grpSpPr>
            <a:xfrm>
              <a:off x="4966716" y="3303588"/>
              <a:ext cx="328613" cy="328612"/>
              <a:chOff x="4966716" y="3303588"/>
              <a:chExt cx="328613" cy="328612"/>
            </a:xfrm>
          </p:grpSpPr>
          <p:sp>
            <p:nvSpPr>
              <p:cNvPr id="72" name="Oval 63"/>
              <p:cNvSpPr>
                <a:spLocks noChangeArrowheads="1"/>
              </p:cNvSpPr>
              <p:nvPr/>
            </p:nvSpPr>
            <p:spPr bwMode="auto">
              <a:xfrm>
                <a:off x="4966716" y="3303588"/>
                <a:ext cx="328613" cy="32861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" name="Line 64"/>
              <p:cNvSpPr>
                <a:spLocks noChangeShapeType="1"/>
              </p:cNvSpPr>
              <p:nvPr/>
            </p:nvSpPr>
            <p:spPr bwMode="auto">
              <a:xfrm>
                <a:off x="5059585" y="3467894"/>
                <a:ext cx="142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966716" y="3711258"/>
              <a:ext cx="328613" cy="328612"/>
              <a:chOff x="4966716" y="3709988"/>
              <a:chExt cx="328613" cy="328612"/>
            </a:xfrm>
          </p:grpSpPr>
          <p:sp>
            <p:nvSpPr>
              <p:cNvPr id="70" name="Oval 66"/>
              <p:cNvSpPr>
                <a:spLocks noChangeArrowheads="1"/>
              </p:cNvSpPr>
              <p:nvPr/>
            </p:nvSpPr>
            <p:spPr bwMode="auto">
              <a:xfrm>
                <a:off x="4966716" y="3709988"/>
                <a:ext cx="328613" cy="32861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5059585" y="3874294"/>
                <a:ext cx="142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966716" y="4118928"/>
              <a:ext cx="328613" cy="328612"/>
              <a:chOff x="4966716" y="4117975"/>
              <a:chExt cx="328613" cy="328612"/>
            </a:xfrm>
          </p:grpSpPr>
          <p:sp>
            <p:nvSpPr>
              <p:cNvPr id="68" name="Oval 69"/>
              <p:cNvSpPr>
                <a:spLocks noChangeArrowheads="1"/>
              </p:cNvSpPr>
              <p:nvPr/>
            </p:nvSpPr>
            <p:spPr bwMode="auto">
              <a:xfrm>
                <a:off x="4966716" y="4117975"/>
                <a:ext cx="328613" cy="32861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>
                <a:off x="5059585" y="4282281"/>
                <a:ext cx="142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966716" y="4934268"/>
              <a:ext cx="328613" cy="328612"/>
              <a:chOff x="4966716" y="4933950"/>
              <a:chExt cx="328613" cy="328612"/>
            </a:xfrm>
          </p:grpSpPr>
          <p:sp>
            <p:nvSpPr>
              <p:cNvPr id="66" name="Oval 72"/>
              <p:cNvSpPr>
                <a:spLocks noChangeArrowheads="1"/>
              </p:cNvSpPr>
              <p:nvPr/>
            </p:nvSpPr>
            <p:spPr bwMode="auto">
              <a:xfrm>
                <a:off x="4966716" y="4933950"/>
                <a:ext cx="328613" cy="32861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Line 73"/>
              <p:cNvSpPr>
                <a:spLocks noChangeShapeType="1"/>
              </p:cNvSpPr>
              <p:nvPr/>
            </p:nvSpPr>
            <p:spPr bwMode="auto">
              <a:xfrm>
                <a:off x="5059585" y="5098256"/>
                <a:ext cx="142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66716" y="5341938"/>
              <a:ext cx="328613" cy="328612"/>
              <a:chOff x="4966716" y="5341938"/>
              <a:chExt cx="328613" cy="328612"/>
            </a:xfrm>
          </p:grpSpPr>
          <p:sp>
            <p:nvSpPr>
              <p:cNvPr id="64" name="Oval 75"/>
              <p:cNvSpPr>
                <a:spLocks noChangeArrowheads="1"/>
              </p:cNvSpPr>
              <p:nvPr/>
            </p:nvSpPr>
            <p:spPr bwMode="auto">
              <a:xfrm>
                <a:off x="4966716" y="5341938"/>
                <a:ext cx="328613" cy="32861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Line 76"/>
              <p:cNvSpPr>
                <a:spLocks noChangeShapeType="1"/>
              </p:cNvSpPr>
              <p:nvPr/>
            </p:nvSpPr>
            <p:spPr bwMode="auto">
              <a:xfrm>
                <a:off x="5059585" y="5506244"/>
                <a:ext cx="142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66716" y="4526598"/>
              <a:ext cx="328613" cy="328612"/>
              <a:chOff x="4966716" y="4525963"/>
              <a:chExt cx="328613" cy="328612"/>
            </a:xfrm>
          </p:grpSpPr>
          <p:sp>
            <p:nvSpPr>
              <p:cNvPr id="62" name="Oval 78"/>
              <p:cNvSpPr>
                <a:spLocks noChangeArrowheads="1"/>
              </p:cNvSpPr>
              <p:nvPr/>
            </p:nvSpPr>
            <p:spPr bwMode="auto">
              <a:xfrm>
                <a:off x="4966716" y="4525963"/>
                <a:ext cx="328613" cy="32861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5059585" y="4690269"/>
                <a:ext cx="1428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563938" y="3276462"/>
            <a:ext cx="414337" cy="24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3606800" y="3315181"/>
            <a:ext cx="328612" cy="2366963"/>
            <a:chOff x="3563938" y="3305175"/>
            <a:chExt cx="328612" cy="2366963"/>
          </a:xfrm>
        </p:grpSpPr>
        <p:grpSp>
          <p:nvGrpSpPr>
            <p:cNvPr id="6" name="Group 5"/>
            <p:cNvGrpSpPr/>
            <p:nvPr/>
          </p:nvGrpSpPr>
          <p:grpSpPr>
            <a:xfrm>
              <a:off x="3563938" y="3305175"/>
              <a:ext cx="328612" cy="328613"/>
              <a:chOff x="3563938" y="3305175"/>
              <a:chExt cx="328612" cy="328613"/>
            </a:xfrm>
          </p:grpSpPr>
          <p:sp>
            <p:nvSpPr>
              <p:cNvPr id="91" name="Oval 83"/>
              <p:cNvSpPr>
                <a:spLocks noChangeArrowheads="1"/>
              </p:cNvSpPr>
              <p:nvPr/>
            </p:nvSpPr>
            <p:spPr bwMode="auto">
              <a:xfrm>
                <a:off x="3563938" y="3305175"/>
                <a:ext cx="328612" cy="328613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auto">
              <a:xfrm>
                <a:off x="3656807" y="3469481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63938" y="3712845"/>
              <a:ext cx="328612" cy="328613"/>
              <a:chOff x="3563938" y="3711575"/>
              <a:chExt cx="328612" cy="328613"/>
            </a:xfrm>
          </p:grpSpPr>
          <p:sp>
            <p:nvSpPr>
              <p:cNvPr id="89" name="Oval 86"/>
              <p:cNvSpPr>
                <a:spLocks noChangeArrowheads="1"/>
              </p:cNvSpPr>
              <p:nvPr/>
            </p:nvSpPr>
            <p:spPr bwMode="auto">
              <a:xfrm>
                <a:off x="3563938" y="3711575"/>
                <a:ext cx="328612" cy="328613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>
                <a:off x="3656807" y="3875881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63938" y="4120515"/>
              <a:ext cx="328612" cy="328613"/>
              <a:chOff x="3563938" y="4119563"/>
              <a:chExt cx="328612" cy="328613"/>
            </a:xfrm>
          </p:grpSpPr>
          <p:sp>
            <p:nvSpPr>
              <p:cNvPr id="87" name="Oval 89"/>
              <p:cNvSpPr>
                <a:spLocks noChangeArrowheads="1"/>
              </p:cNvSpPr>
              <p:nvPr/>
            </p:nvSpPr>
            <p:spPr bwMode="auto">
              <a:xfrm>
                <a:off x="3563938" y="4119563"/>
                <a:ext cx="328612" cy="328613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>
                <a:off x="3656807" y="4283869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63938" y="4935855"/>
              <a:ext cx="328612" cy="328613"/>
              <a:chOff x="3563938" y="4935538"/>
              <a:chExt cx="328612" cy="328613"/>
            </a:xfrm>
          </p:grpSpPr>
          <p:sp>
            <p:nvSpPr>
              <p:cNvPr id="85" name="Oval 92"/>
              <p:cNvSpPr>
                <a:spLocks noChangeArrowheads="1"/>
              </p:cNvSpPr>
              <p:nvPr/>
            </p:nvSpPr>
            <p:spPr bwMode="auto">
              <a:xfrm>
                <a:off x="3563938" y="4935538"/>
                <a:ext cx="328612" cy="328613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" name="Line 93"/>
              <p:cNvSpPr>
                <a:spLocks noChangeShapeType="1"/>
              </p:cNvSpPr>
              <p:nvPr/>
            </p:nvSpPr>
            <p:spPr bwMode="auto">
              <a:xfrm>
                <a:off x="3656807" y="5099844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63938" y="5343525"/>
              <a:ext cx="328612" cy="328613"/>
              <a:chOff x="3563938" y="5343525"/>
              <a:chExt cx="328612" cy="328613"/>
            </a:xfrm>
          </p:grpSpPr>
          <p:sp>
            <p:nvSpPr>
              <p:cNvPr id="83" name="Oval 95"/>
              <p:cNvSpPr>
                <a:spLocks noChangeArrowheads="1"/>
              </p:cNvSpPr>
              <p:nvPr/>
            </p:nvSpPr>
            <p:spPr bwMode="auto">
              <a:xfrm>
                <a:off x="3563938" y="5343525"/>
                <a:ext cx="328612" cy="328613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4" name="Line 96"/>
              <p:cNvSpPr>
                <a:spLocks noChangeShapeType="1"/>
              </p:cNvSpPr>
              <p:nvPr/>
            </p:nvSpPr>
            <p:spPr bwMode="auto">
              <a:xfrm>
                <a:off x="3656807" y="5507831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63938" y="4528185"/>
              <a:ext cx="328612" cy="328613"/>
              <a:chOff x="3563938" y="4527550"/>
              <a:chExt cx="328612" cy="328613"/>
            </a:xfrm>
          </p:grpSpPr>
          <p:sp>
            <p:nvSpPr>
              <p:cNvPr id="81" name="Oval 98"/>
              <p:cNvSpPr>
                <a:spLocks noChangeArrowheads="1"/>
              </p:cNvSpPr>
              <p:nvPr/>
            </p:nvSpPr>
            <p:spPr bwMode="auto">
              <a:xfrm>
                <a:off x="3563938" y="4527550"/>
                <a:ext cx="328612" cy="328613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2700" algn="ctr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" name="Line 99"/>
              <p:cNvSpPr>
                <a:spLocks noChangeShapeType="1"/>
              </p:cNvSpPr>
              <p:nvPr/>
            </p:nvSpPr>
            <p:spPr bwMode="auto">
              <a:xfrm>
                <a:off x="3656807" y="4691856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96334" y="199433"/>
            <a:ext cx="6758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600" dirty="0"/>
              <a:t>How a Capacitor Stores Charges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97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8219017" y="352559"/>
            <a:ext cx="1346199" cy="24907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0000FF"/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 type="none" w="lg" len="lg"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49557" y="1379603"/>
            <a:ext cx="5746749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900113" indent="-339725" eaLnBrk="0" hangingPunct="0"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01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altLang="en-US" sz="2800" dirty="0">
                <a:latin typeface="+mn-lt"/>
              </a:rPr>
              <a:t>When connected to a voltage source,</a:t>
            </a:r>
            <a:r>
              <a:rPr lang="en-GB" altLang="en-US" sz="2400" dirty="0">
                <a:latin typeface="+mn-lt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à"/>
            </a:pPr>
            <a:r>
              <a:rPr lang="en-GB" altLang="en-US" sz="2400" dirty="0">
                <a:solidFill>
                  <a:srgbClr val="FF0000"/>
                </a:solidFill>
                <a:latin typeface="+mn-lt"/>
              </a:rPr>
              <a:t>Plate A:</a:t>
            </a:r>
            <a:r>
              <a:rPr lang="en-GB" altLang="en-US" sz="2400" dirty="0">
                <a:latin typeface="+mn-lt"/>
              </a:rPr>
              <a:t> electrons  		    removed</a:t>
            </a:r>
          </a:p>
          <a:p>
            <a:pPr lvl="1" algn="l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à"/>
            </a:pPr>
            <a:r>
              <a:rPr lang="en-GB" altLang="en-US" sz="2400" dirty="0">
                <a:solidFill>
                  <a:schemeClr val="accent2"/>
                </a:solidFill>
                <a:latin typeface="+mn-lt"/>
              </a:rPr>
              <a:t>Plate B</a:t>
            </a:r>
            <a:r>
              <a:rPr lang="en-GB" altLang="en-US" sz="2400" dirty="0">
                <a:solidFill>
                  <a:srgbClr val="3E8CC8"/>
                </a:solidFill>
                <a:latin typeface="+mn-lt"/>
              </a:rPr>
              <a:t>:</a:t>
            </a:r>
            <a:r>
              <a:rPr lang="en-GB" altLang="en-US" sz="2400" dirty="0">
                <a:latin typeface="+mn-lt"/>
              </a:rPr>
              <a:t> electrons 		    deposited 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9569452" y="366847"/>
            <a:ext cx="552449" cy="2455863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22" name="Group 11"/>
          <p:cNvGrpSpPr>
            <a:grpSpLocks/>
          </p:cNvGrpSpPr>
          <p:nvPr/>
        </p:nvGrpSpPr>
        <p:grpSpPr bwMode="auto">
          <a:xfrm>
            <a:off x="9620251" y="408122"/>
            <a:ext cx="438149" cy="2366963"/>
            <a:chOff x="4796" y="937"/>
            <a:chExt cx="207" cy="1491"/>
          </a:xfrm>
        </p:grpSpPr>
        <p:grpSp>
          <p:nvGrpSpPr>
            <p:cNvPr id="9278" name="Group 12"/>
            <p:cNvGrpSpPr>
              <a:grpSpLocks/>
            </p:cNvGrpSpPr>
            <p:nvPr/>
          </p:nvGrpSpPr>
          <p:grpSpPr bwMode="auto">
            <a:xfrm>
              <a:off x="4796" y="937"/>
              <a:ext cx="207" cy="207"/>
              <a:chOff x="3132" y="972"/>
              <a:chExt cx="207" cy="207"/>
            </a:xfrm>
          </p:grpSpPr>
          <p:sp>
            <p:nvSpPr>
              <p:cNvPr id="9297" name="Oval 13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98" name="Line 14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79" name="Group 15"/>
            <p:cNvGrpSpPr>
              <a:grpSpLocks/>
            </p:cNvGrpSpPr>
            <p:nvPr/>
          </p:nvGrpSpPr>
          <p:grpSpPr bwMode="auto">
            <a:xfrm>
              <a:off x="4796" y="1151"/>
              <a:ext cx="207" cy="207"/>
              <a:chOff x="3132" y="972"/>
              <a:chExt cx="207" cy="207"/>
            </a:xfrm>
          </p:grpSpPr>
          <p:sp>
            <p:nvSpPr>
              <p:cNvPr id="9295" name="Oval 16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96" name="Line 17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80" name="Group 18"/>
            <p:cNvGrpSpPr>
              <a:grpSpLocks/>
            </p:cNvGrpSpPr>
            <p:nvPr/>
          </p:nvGrpSpPr>
          <p:grpSpPr bwMode="auto">
            <a:xfrm>
              <a:off x="4796" y="1365"/>
              <a:ext cx="207" cy="207"/>
              <a:chOff x="3132" y="972"/>
              <a:chExt cx="207" cy="207"/>
            </a:xfrm>
          </p:grpSpPr>
          <p:sp>
            <p:nvSpPr>
              <p:cNvPr id="9293" name="Oval 19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94" name="Line 20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81" name="Group 21"/>
            <p:cNvGrpSpPr>
              <a:grpSpLocks/>
            </p:cNvGrpSpPr>
            <p:nvPr/>
          </p:nvGrpSpPr>
          <p:grpSpPr bwMode="auto">
            <a:xfrm>
              <a:off x="4796" y="1579"/>
              <a:ext cx="207" cy="207"/>
              <a:chOff x="3132" y="972"/>
              <a:chExt cx="207" cy="207"/>
            </a:xfrm>
          </p:grpSpPr>
          <p:sp>
            <p:nvSpPr>
              <p:cNvPr id="9291" name="Oval 22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92" name="Line 23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82" name="Group 24"/>
            <p:cNvGrpSpPr>
              <a:grpSpLocks/>
            </p:cNvGrpSpPr>
            <p:nvPr/>
          </p:nvGrpSpPr>
          <p:grpSpPr bwMode="auto">
            <a:xfrm>
              <a:off x="4796" y="1793"/>
              <a:ext cx="207" cy="207"/>
              <a:chOff x="3132" y="972"/>
              <a:chExt cx="207" cy="207"/>
            </a:xfrm>
          </p:grpSpPr>
          <p:sp>
            <p:nvSpPr>
              <p:cNvPr id="9289" name="Oval 25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90" name="Line 26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83" name="Group 27"/>
            <p:cNvGrpSpPr>
              <a:grpSpLocks/>
            </p:cNvGrpSpPr>
            <p:nvPr/>
          </p:nvGrpSpPr>
          <p:grpSpPr bwMode="auto">
            <a:xfrm>
              <a:off x="4796" y="2007"/>
              <a:ext cx="207" cy="207"/>
              <a:chOff x="3132" y="972"/>
              <a:chExt cx="207" cy="207"/>
            </a:xfrm>
          </p:grpSpPr>
          <p:sp>
            <p:nvSpPr>
              <p:cNvPr id="9287" name="Oval 28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88" name="Line 29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84" name="Group 30"/>
            <p:cNvGrpSpPr>
              <a:grpSpLocks/>
            </p:cNvGrpSpPr>
            <p:nvPr/>
          </p:nvGrpSpPr>
          <p:grpSpPr bwMode="auto">
            <a:xfrm>
              <a:off x="4796" y="2221"/>
              <a:ext cx="207" cy="207"/>
              <a:chOff x="3132" y="972"/>
              <a:chExt cx="207" cy="207"/>
            </a:xfrm>
          </p:grpSpPr>
          <p:sp>
            <p:nvSpPr>
              <p:cNvPr id="9285" name="Oval 31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86" name="Line 32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223" name="Rectangle 33"/>
          <p:cNvSpPr>
            <a:spLocks noChangeArrowheads="1"/>
          </p:cNvSpPr>
          <p:nvPr/>
        </p:nvSpPr>
        <p:spPr bwMode="auto">
          <a:xfrm>
            <a:off x="7666566" y="366847"/>
            <a:ext cx="552451" cy="2455863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24" name="Group 34"/>
          <p:cNvGrpSpPr>
            <a:grpSpLocks/>
          </p:cNvGrpSpPr>
          <p:nvPr/>
        </p:nvGrpSpPr>
        <p:grpSpPr bwMode="auto">
          <a:xfrm>
            <a:off x="7715251" y="409709"/>
            <a:ext cx="438149" cy="328612"/>
            <a:chOff x="3132" y="972"/>
            <a:chExt cx="207" cy="207"/>
          </a:xfrm>
        </p:grpSpPr>
        <p:sp>
          <p:nvSpPr>
            <p:cNvPr id="9276" name="Oval 35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7" name="Line 36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225" name="Group 37"/>
          <p:cNvGrpSpPr>
            <a:grpSpLocks/>
          </p:cNvGrpSpPr>
          <p:nvPr/>
        </p:nvGrpSpPr>
        <p:grpSpPr bwMode="auto">
          <a:xfrm>
            <a:off x="7715251" y="1089159"/>
            <a:ext cx="438149" cy="328612"/>
            <a:chOff x="3132" y="972"/>
            <a:chExt cx="207" cy="207"/>
          </a:xfrm>
        </p:grpSpPr>
        <p:sp>
          <p:nvSpPr>
            <p:cNvPr id="9274" name="Oval 38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5" name="Line 39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7031567" y="1728921"/>
            <a:ext cx="438151" cy="328613"/>
            <a:chOff x="3132" y="972"/>
            <a:chExt cx="207" cy="207"/>
          </a:xfrm>
        </p:grpSpPr>
        <p:sp>
          <p:nvSpPr>
            <p:cNvPr id="9272" name="Oval 41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3" name="Line 42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227" name="Group 43"/>
          <p:cNvGrpSpPr>
            <a:grpSpLocks/>
          </p:cNvGrpSpPr>
          <p:nvPr/>
        </p:nvGrpSpPr>
        <p:grpSpPr bwMode="auto">
          <a:xfrm>
            <a:off x="7715251" y="1768609"/>
            <a:ext cx="438149" cy="328612"/>
            <a:chOff x="3132" y="972"/>
            <a:chExt cx="207" cy="207"/>
          </a:xfrm>
        </p:grpSpPr>
        <p:sp>
          <p:nvSpPr>
            <p:cNvPr id="9270" name="Oval 44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1" name="Line 45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228" name="Group 46"/>
          <p:cNvGrpSpPr>
            <a:grpSpLocks/>
          </p:cNvGrpSpPr>
          <p:nvPr/>
        </p:nvGrpSpPr>
        <p:grpSpPr bwMode="auto">
          <a:xfrm>
            <a:off x="7715251" y="2448059"/>
            <a:ext cx="438149" cy="328612"/>
            <a:chOff x="3132" y="972"/>
            <a:chExt cx="207" cy="207"/>
          </a:xfrm>
        </p:grpSpPr>
        <p:sp>
          <p:nvSpPr>
            <p:cNvPr id="9268" name="Oval 47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9" name="Line 48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229" name="Group 49"/>
          <p:cNvGrpSpPr>
            <a:grpSpLocks/>
          </p:cNvGrpSpPr>
          <p:nvPr/>
        </p:nvGrpSpPr>
        <p:grpSpPr bwMode="auto">
          <a:xfrm>
            <a:off x="9146117" y="3149734"/>
            <a:ext cx="457200" cy="328612"/>
            <a:chOff x="1548" y="3429"/>
            <a:chExt cx="216" cy="207"/>
          </a:xfrm>
        </p:grpSpPr>
        <p:sp>
          <p:nvSpPr>
            <p:cNvPr id="9266" name="Rectangle 50"/>
            <p:cNvSpPr>
              <a:spLocks noChangeArrowheads="1"/>
            </p:cNvSpPr>
            <p:nvPr/>
          </p:nvSpPr>
          <p:spPr bwMode="auto">
            <a:xfrm>
              <a:off x="1611" y="3519"/>
              <a:ext cx="83" cy="117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rgbClr val="FFFF99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7" name="AutoShape 51" descr="Dark vertical"/>
            <p:cNvSpPr>
              <a:spLocks noChangeArrowheads="1"/>
            </p:cNvSpPr>
            <p:nvPr/>
          </p:nvSpPr>
          <p:spPr bwMode="auto">
            <a:xfrm>
              <a:off x="1548" y="3429"/>
              <a:ext cx="216" cy="99"/>
            </a:xfrm>
            <a:prstGeom prst="roundRect">
              <a:avLst>
                <a:gd name="adj" fmla="val 16667"/>
              </a:avLst>
            </a:prstGeom>
            <a:pattFill prst="dkVert">
              <a:fgClr>
                <a:srgbClr val="CC6600"/>
              </a:fgClr>
              <a:bgClr>
                <a:schemeClr val="bg1"/>
              </a:bgClr>
            </a:pattFill>
            <a:ln w="28575" algn="ctr">
              <a:solidFill>
                <a:srgbClr val="FFFF99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9774767" y="2968759"/>
            <a:ext cx="438151" cy="328612"/>
            <a:chOff x="3132" y="972"/>
            <a:chExt cx="207" cy="207"/>
          </a:xfrm>
        </p:grpSpPr>
        <p:sp>
          <p:nvSpPr>
            <p:cNvPr id="9264" name="Oval 53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5" name="Line 54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231" name="AutoShape 55"/>
          <p:cNvSpPr>
            <a:spLocks noChangeArrowheads="1"/>
          </p:cNvSpPr>
          <p:nvPr/>
        </p:nvSpPr>
        <p:spPr bwMode="auto">
          <a:xfrm>
            <a:off x="8134351" y="3476759"/>
            <a:ext cx="1562100" cy="614362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28575" algn="ctr">
            <a:solidFill>
              <a:srgbClr val="FFFF99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32" name="Group 56"/>
          <p:cNvGrpSpPr>
            <a:grpSpLocks/>
          </p:cNvGrpSpPr>
          <p:nvPr/>
        </p:nvGrpSpPr>
        <p:grpSpPr bwMode="auto">
          <a:xfrm>
            <a:off x="8229600" y="3133859"/>
            <a:ext cx="457200" cy="328612"/>
            <a:chOff x="1548" y="3429"/>
            <a:chExt cx="216" cy="207"/>
          </a:xfrm>
        </p:grpSpPr>
        <p:sp>
          <p:nvSpPr>
            <p:cNvPr id="9262" name="Rectangle 57"/>
            <p:cNvSpPr>
              <a:spLocks noChangeArrowheads="1"/>
            </p:cNvSpPr>
            <p:nvPr/>
          </p:nvSpPr>
          <p:spPr bwMode="auto">
            <a:xfrm>
              <a:off x="1611" y="3519"/>
              <a:ext cx="83" cy="117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rgbClr val="FFFF99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3" name="AutoShape 58" descr="Dark vertical"/>
            <p:cNvSpPr>
              <a:spLocks noChangeArrowheads="1"/>
            </p:cNvSpPr>
            <p:nvPr/>
          </p:nvSpPr>
          <p:spPr bwMode="auto">
            <a:xfrm>
              <a:off x="1548" y="3429"/>
              <a:ext cx="216" cy="99"/>
            </a:xfrm>
            <a:prstGeom prst="roundRect">
              <a:avLst>
                <a:gd name="adj" fmla="val 16667"/>
              </a:avLst>
            </a:prstGeom>
            <a:pattFill prst="dkVert">
              <a:fgClr>
                <a:srgbClr val="CC6600"/>
              </a:fgClr>
              <a:bgClr>
                <a:schemeClr val="bg1"/>
              </a:bgClr>
            </a:pattFill>
            <a:ln w="28575" algn="ctr">
              <a:solidFill>
                <a:srgbClr val="FFFF99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33" name="Text Box 59"/>
          <p:cNvSpPr txBox="1">
            <a:spLocks noChangeArrowheads="1"/>
          </p:cNvSpPr>
          <p:nvPr/>
        </p:nvSpPr>
        <p:spPr bwMode="auto">
          <a:xfrm>
            <a:off x="8202084" y="342119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/>
              <a:t>+</a:t>
            </a:r>
          </a:p>
        </p:txBody>
      </p:sp>
      <p:sp>
        <p:nvSpPr>
          <p:cNvPr id="9234" name="Line 60"/>
          <p:cNvSpPr>
            <a:spLocks noChangeShapeType="1"/>
          </p:cNvSpPr>
          <p:nvPr/>
        </p:nvSpPr>
        <p:spPr bwMode="auto">
          <a:xfrm>
            <a:off x="9239251" y="3648209"/>
            <a:ext cx="19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5" name="Freeform 100"/>
          <p:cNvSpPr>
            <a:spLocks/>
          </p:cNvSpPr>
          <p:nvPr/>
        </p:nvSpPr>
        <p:spPr bwMode="auto">
          <a:xfrm>
            <a:off x="6229351" y="1619385"/>
            <a:ext cx="2324100" cy="1743075"/>
          </a:xfrm>
          <a:custGeom>
            <a:avLst/>
            <a:gdLst>
              <a:gd name="T0" fmla="*/ 2147483647 w 1098"/>
              <a:gd name="T1" fmla="*/ 0 h 981"/>
              <a:gd name="T2" fmla="*/ 0 w 1098"/>
              <a:gd name="T3" fmla="*/ 0 h 981"/>
              <a:gd name="T4" fmla="*/ 0 w 1098"/>
              <a:gd name="T5" fmla="*/ 2147483647 h 981"/>
              <a:gd name="T6" fmla="*/ 2147483647 w 1098"/>
              <a:gd name="T7" fmla="*/ 2147483647 h 981"/>
              <a:gd name="T8" fmla="*/ 0 60000 65536"/>
              <a:gd name="T9" fmla="*/ 0 60000 65536"/>
              <a:gd name="T10" fmla="*/ 0 60000 65536"/>
              <a:gd name="T11" fmla="*/ 0 60000 65536"/>
              <a:gd name="T12" fmla="*/ 0 w 1098"/>
              <a:gd name="T13" fmla="*/ 0 h 981"/>
              <a:gd name="T14" fmla="*/ 1098 w 1098"/>
              <a:gd name="T15" fmla="*/ 981 h 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" h="981">
                <a:moveTo>
                  <a:pt x="675" y="0"/>
                </a:moveTo>
                <a:lnTo>
                  <a:pt x="0" y="0"/>
                </a:lnTo>
                <a:lnTo>
                  <a:pt x="0" y="981"/>
                </a:lnTo>
                <a:lnTo>
                  <a:pt x="1098" y="981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9236" name="Group 101"/>
          <p:cNvGrpSpPr>
            <a:grpSpLocks/>
          </p:cNvGrpSpPr>
          <p:nvPr/>
        </p:nvGrpSpPr>
        <p:grpSpPr bwMode="auto">
          <a:xfrm>
            <a:off x="7715251" y="749434"/>
            <a:ext cx="438149" cy="328612"/>
            <a:chOff x="812" y="1933"/>
            <a:chExt cx="207" cy="207"/>
          </a:xfrm>
        </p:grpSpPr>
        <p:sp>
          <p:nvSpPr>
            <p:cNvPr id="9258" name="Oval 102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59" name="Group 103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9260" name="Line 104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61" name="Line 105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237" name="Group 106"/>
          <p:cNvGrpSpPr>
            <a:grpSpLocks/>
          </p:cNvGrpSpPr>
          <p:nvPr/>
        </p:nvGrpSpPr>
        <p:grpSpPr bwMode="auto">
          <a:xfrm>
            <a:off x="7715251" y="1428884"/>
            <a:ext cx="438149" cy="328612"/>
            <a:chOff x="812" y="1933"/>
            <a:chExt cx="207" cy="207"/>
          </a:xfrm>
        </p:grpSpPr>
        <p:sp>
          <p:nvSpPr>
            <p:cNvPr id="9254" name="Oval 107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55" name="Group 108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9256" name="Line 109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57" name="Line 110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238" name="Group 111"/>
          <p:cNvGrpSpPr>
            <a:grpSpLocks/>
          </p:cNvGrpSpPr>
          <p:nvPr/>
        </p:nvGrpSpPr>
        <p:grpSpPr bwMode="auto">
          <a:xfrm>
            <a:off x="7715251" y="2108334"/>
            <a:ext cx="438149" cy="328612"/>
            <a:chOff x="812" y="1933"/>
            <a:chExt cx="207" cy="207"/>
          </a:xfrm>
        </p:grpSpPr>
        <p:sp>
          <p:nvSpPr>
            <p:cNvPr id="9250" name="Oval 112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251" name="Group 113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9252" name="Line 114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53" name="Line 115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239" name="AutoShape 116"/>
          <p:cNvSpPr>
            <a:spLocks noChangeArrowheads="1"/>
          </p:cNvSpPr>
          <p:nvPr/>
        </p:nvSpPr>
        <p:spPr bwMode="auto">
          <a:xfrm>
            <a:off x="11487151" y="2205171"/>
            <a:ext cx="419100" cy="700088"/>
          </a:xfrm>
          <a:prstGeom prst="can">
            <a:avLst>
              <a:gd name="adj" fmla="val 55682"/>
            </a:avLst>
          </a:prstGeom>
          <a:solidFill>
            <a:srgbClr val="CC9900"/>
          </a:solidFill>
          <a:ln w="28575">
            <a:solidFill>
              <a:schemeClr val="tx1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40" name="Group 117"/>
          <p:cNvGrpSpPr>
            <a:grpSpLocks/>
          </p:cNvGrpSpPr>
          <p:nvPr/>
        </p:nvGrpSpPr>
        <p:grpSpPr bwMode="auto">
          <a:xfrm>
            <a:off x="11504084" y="2449647"/>
            <a:ext cx="372533" cy="201613"/>
            <a:chOff x="2952" y="3052"/>
            <a:chExt cx="192" cy="127"/>
          </a:xfrm>
        </p:grpSpPr>
        <p:sp>
          <p:nvSpPr>
            <p:cNvPr id="9247" name="Freeform 118"/>
            <p:cNvSpPr>
              <a:spLocks/>
            </p:cNvSpPr>
            <p:nvPr/>
          </p:nvSpPr>
          <p:spPr bwMode="auto">
            <a:xfrm>
              <a:off x="2952" y="3052"/>
              <a:ext cx="192" cy="27"/>
            </a:xfrm>
            <a:custGeom>
              <a:avLst/>
              <a:gdLst>
                <a:gd name="T0" fmla="*/ 0 w 192"/>
                <a:gd name="T1" fmla="*/ 1 h 37"/>
                <a:gd name="T2" fmla="*/ 96 w 192"/>
                <a:gd name="T3" fmla="*/ 10 h 37"/>
                <a:gd name="T4" fmla="*/ 192 w 192"/>
                <a:gd name="T5" fmla="*/ 0 h 37"/>
                <a:gd name="T6" fmla="*/ 0 60000 65536"/>
                <a:gd name="T7" fmla="*/ 0 60000 65536"/>
                <a:gd name="T8" fmla="*/ 0 60000 65536"/>
                <a:gd name="T9" fmla="*/ 0 w 192"/>
                <a:gd name="T10" fmla="*/ 0 h 37"/>
                <a:gd name="T11" fmla="*/ 192 w 19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">
                  <a:moveTo>
                    <a:pt x="0" y="4"/>
                  </a:moveTo>
                  <a:cubicBezTo>
                    <a:pt x="32" y="20"/>
                    <a:pt x="64" y="37"/>
                    <a:pt x="96" y="36"/>
                  </a:cubicBezTo>
                  <a:cubicBezTo>
                    <a:pt x="128" y="35"/>
                    <a:pt x="176" y="7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990000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8" name="Freeform 119"/>
            <p:cNvSpPr>
              <a:spLocks/>
            </p:cNvSpPr>
            <p:nvPr/>
          </p:nvSpPr>
          <p:spPr bwMode="auto">
            <a:xfrm>
              <a:off x="2952" y="3102"/>
              <a:ext cx="192" cy="27"/>
            </a:xfrm>
            <a:custGeom>
              <a:avLst/>
              <a:gdLst>
                <a:gd name="T0" fmla="*/ 0 w 192"/>
                <a:gd name="T1" fmla="*/ 1 h 37"/>
                <a:gd name="T2" fmla="*/ 96 w 192"/>
                <a:gd name="T3" fmla="*/ 10 h 37"/>
                <a:gd name="T4" fmla="*/ 192 w 192"/>
                <a:gd name="T5" fmla="*/ 0 h 37"/>
                <a:gd name="T6" fmla="*/ 0 60000 65536"/>
                <a:gd name="T7" fmla="*/ 0 60000 65536"/>
                <a:gd name="T8" fmla="*/ 0 60000 65536"/>
                <a:gd name="T9" fmla="*/ 0 w 192"/>
                <a:gd name="T10" fmla="*/ 0 h 37"/>
                <a:gd name="T11" fmla="*/ 192 w 19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">
                  <a:moveTo>
                    <a:pt x="0" y="4"/>
                  </a:moveTo>
                  <a:cubicBezTo>
                    <a:pt x="32" y="20"/>
                    <a:pt x="64" y="37"/>
                    <a:pt x="96" y="36"/>
                  </a:cubicBezTo>
                  <a:cubicBezTo>
                    <a:pt x="128" y="35"/>
                    <a:pt x="176" y="7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9" name="Freeform 120"/>
            <p:cNvSpPr>
              <a:spLocks/>
            </p:cNvSpPr>
            <p:nvPr/>
          </p:nvSpPr>
          <p:spPr bwMode="auto">
            <a:xfrm>
              <a:off x="2952" y="3152"/>
              <a:ext cx="192" cy="27"/>
            </a:xfrm>
            <a:custGeom>
              <a:avLst/>
              <a:gdLst>
                <a:gd name="T0" fmla="*/ 0 w 192"/>
                <a:gd name="T1" fmla="*/ 1 h 37"/>
                <a:gd name="T2" fmla="*/ 96 w 192"/>
                <a:gd name="T3" fmla="*/ 10 h 37"/>
                <a:gd name="T4" fmla="*/ 192 w 192"/>
                <a:gd name="T5" fmla="*/ 0 h 37"/>
                <a:gd name="T6" fmla="*/ 0 60000 65536"/>
                <a:gd name="T7" fmla="*/ 0 60000 65536"/>
                <a:gd name="T8" fmla="*/ 0 60000 65536"/>
                <a:gd name="T9" fmla="*/ 0 w 192"/>
                <a:gd name="T10" fmla="*/ 0 h 37"/>
                <a:gd name="T11" fmla="*/ 192 w 19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">
                  <a:moveTo>
                    <a:pt x="0" y="4"/>
                  </a:moveTo>
                  <a:cubicBezTo>
                    <a:pt x="32" y="20"/>
                    <a:pt x="64" y="37"/>
                    <a:pt x="96" y="36"/>
                  </a:cubicBezTo>
                  <a:cubicBezTo>
                    <a:pt x="128" y="35"/>
                    <a:pt x="176" y="7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241" name="Freeform 121"/>
          <p:cNvSpPr>
            <a:spLocks/>
          </p:cNvSpPr>
          <p:nvPr/>
        </p:nvSpPr>
        <p:spPr bwMode="auto">
          <a:xfrm>
            <a:off x="10140951" y="1573346"/>
            <a:ext cx="1557867" cy="736600"/>
          </a:xfrm>
          <a:custGeom>
            <a:avLst/>
            <a:gdLst>
              <a:gd name="T0" fmla="*/ 0 w 716"/>
              <a:gd name="T1" fmla="*/ 0 h 444"/>
              <a:gd name="T2" fmla="*/ 2147483647 w 716"/>
              <a:gd name="T3" fmla="*/ 0 h 444"/>
              <a:gd name="T4" fmla="*/ 2147483647 w 716"/>
              <a:gd name="T5" fmla="*/ 2147483647 h 444"/>
              <a:gd name="T6" fmla="*/ 0 60000 65536"/>
              <a:gd name="T7" fmla="*/ 0 60000 65536"/>
              <a:gd name="T8" fmla="*/ 0 60000 65536"/>
              <a:gd name="T9" fmla="*/ 0 w 716"/>
              <a:gd name="T10" fmla="*/ 0 h 444"/>
              <a:gd name="T11" fmla="*/ 716 w 716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6" h="444">
                <a:moveTo>
                  <a:pt x="0" y="0"/>
                </a:moveTo>
                <a:lnTo>
                  <a:pt x="716" y="0"/>
                </a:lnTo>
                <a:lnTo>
                  <a:pt x="716" y="444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42" name="Freeform 122"/>
          <p:cNvSpPr>
            <a:spLocks/>
          </p:cNvSpPr>
          <p:nvPr/>
        </p:nvSpPr>
        <p:spPr bwMode="auto">
          <a:xfrm>
            <a:off x="9243484" y="2919546"/>
            <a:ext cx="2463800" cy="463550"/>
          </a:xfrm>
          <a:custGeom>
            <a:avLst/>
            <a:gdLst>
              <a:gd name="T0" fmla="*/ 0 w 1164"/>
              <a:gd name="T1" fmla="*/ 2147483647 h 292"/>
              <a:gd name="T2" fmla="*/ 2147483647 w 1164"/>
              <a:gd name="T3" fmla="*/ 2147483647 h 292"/>
              <a:gd name="T4" fmla="*/ 2147483647 w 1164"/>
              <a:gd name="T5" fmla="*/ 0 h 292"/>
              <a:gd name="T6" fmla="*/ 0 60000 65536"/>
              <a:gd name="T7" fmla="*/ 0 60000 65536"/>
              <a:gd name="T8" fmla="*/ 0 60000 65536"/>
              <a:gd name="T9" fmla="*/ 0 w 1164"/>
              <a:gd name="T10" fmla="*/ 0 h 292"/>
              <a:gd name="T11" fmla="*/ 1164 w 1164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4" h="292">
                <a:moveTo>
                  <a:pt x="0" y="292"/>
                </a:moveTo>
                <a:lnTo>
                  <a:pt x="1164" y="292"/>
                </a:lnTo>
                <a:lnTo>
                  <a:pt x="1164" y="0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7581" name="Text Box 125"/>
          <p:cNvSpPr txBox="1">
            <a:spLocks noChangeArrowheads="1"/>
          </p:cNvSpPr>
          <p:nvPr/>
        </p:nvSpPr>
        <p:spPr bwMode="auto">
          <a:xfrm>
            <a:off x="666750" y="4222700"/>
            <a:ext cx="11023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altLang="en-US" sz="2400" dirty="0">
                <a:latin typeface="+mn-lt"/>
              </a:rPr>
              <a:t>Plate A loses electrons </a:t>
            </a:r>
            <a:r>
              <a:rPr lang="en-GB" altLang="en-US" sz="2400" dirty="0">
                <a:latin typeface="+mn-lt"/>
                <a:sym typeface="Wingdings" pitchFamily="2" charset="2"/>
              </a:rPr>
              <a:t> becomes more positively charged.</a:t>
            </a:r>
            <a:endParaRPr lang="en-GB" altLang="en-US" sz="2400" i="1" dirty="0">
              <a:latin typeface="+mn-lt"/>
              <a:sym typeface="Wingdings" pitchFamily="2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altLang="en-US" sz="2400" dirty="0">
                <a:latin typeface="+mn-lt"/>
              </a:rPr>
              <a:t>Plate B gains electrons </a:t>
            </a:r>
            <a:r>
              <a:rPr lang="en-GB" altLang="en-US" sz="2400" dirty="0">
                <a:latin typeface="+mn-lt"/>
                <a:sym typeface="Wingdings" pitchFamily="2" charset="2"/>
              </a:rPr>
              <a:t> becomes more negatively charged.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altLang="en-US" sz="2400" dirty="0">
                <a:solidFill>
                  <a:srgbClr val="FF00FF"/>
                </a:solidFill>
                <a:latin typeface="+mn-lt"/>
                <a:sym typeface="Wingdings" pitchFamily="2" charset="2"/>
              </a:rPr>
              <a:t>Capacitor gets increasingly charged.</a:t>
            </a:r>
            <a:endParaRPr lang="en-GB" altLang="en-US" sz="2400" dirty="0">
              <a:solidFill>
                <a:srgbClr val="FF00FF"/>
              </a:solidFill>
              <a:latin typeface="+mn-lt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altLang="en-US" sz="2400" dirty="0">
                <a:latin typeface="+mn-lt"/>
              </a:rPr>
              <a:t>During this process, electrons flow through the connecting leads and the voltage source.</a:t>
            </a:r>
          </a:p>
        </p:txBody>
      </p:sp>
      <p:sp>
        <p:nvSpPr>
          <p:cNvPr id="9244" name="Text Box 126"/>
          <p:cNvSpPr txBox="1">
            <a:spLocks noChangeArrowheads="1"/>
          </p:cNvSpPr>
          <p:nvPr/>
        </p:nvSpPr>
        <p:spPr bwMode="auto">
          <a:xfrm>
            <a:off x="6581631" y="84751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i="1" dirty="0">
                <a:solidFill>
                  <a:srgbClr val="FF0000"/>
                </a:solidFill>
                <a:latin typeface="+mn-lt"/>
              </a:rPr>
              <a:t>Plate </a:t>
            </a:r>
            <a:r>
              <a:rPr lang="en-GB" altLang="en-US" b="1" i="1" dirty="0">
                <a:solidFill>
                  <a:srgbClr val="FF0000"/>
                </a:solidFill>
                <a:latin typeface="+mn-lt"/>
              </a:rPr>
              <a:t>A</a:t>
            </a:r>
          </a:p>
        </p:txBody>
      </p:sp>
      <p:sp>
        <p:nvSpPr>
          <p:cNvPr id="9245" name="Text Box 128"/>
          <p:cNvSpPr txBox="1">
            <a:spLocks noChangeArrowheads="1"/>
          </p:cNvSpPr>
          <p:nvPr/>
        </p:nvSpPr>
        <p:spPr bwMode="auto">
          <a:xfrm>
            <a:off x="10220122" y="86339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i="1" dirty="0">
                <a:solidFill>
                  <a:srgbClr val="0070C0"/>
                </a:solidFill>
                <a:latin typeface="+mn-lt"/>
              </a:rPr>
              <a:t>Plate </a:t>
            </a:r>
            <a:r>
              <a:rPr lang="en-GB" altLang="en-US" b="1" i="1" dirty="0">
                <a:solidFill>
                  <a:srgbClr val="0070C0"/>
                </a:solidFill>
                <a:latin typeface="+mn-lt"/>
              </a:rPr>
              <a:t>B</a:t>
            </a:r>
          </a:p>
        </p:txBody>
      </p:sp>
      <p:sp>
        <p:nvSpPr>
          <p:cNvPr id="9246" name="Text Box 129"/>
          <p:cNvSpPr txBox="1">
            <a:spLocks noChangeArrowheads="1"/>
          </p:cNvSpPr>
          <p:nvPr/>
        </p:nvSpPr>
        <p:spPr bwMode="auto">
          <a:xfrm>
            <a:off x="8621185" y="3564071"/>
            <a:ext cx="465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i="1" dirty="0">
                <a:latin typeface="+mn-lt"/>
              </a:rPr>
              <a:t>V</a:t>
            </a:r>
            <a:r>
              <a:rPr lang="en-GB" altLang="en-US" sz="2400" baseline="-25000" dirty="0">
                <a:latin typeface="+mn-lt"/>
              </a:rPr>
              <a:t>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7844" y="814012"/>
            <a:ext cx="5089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The charging process…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2855" y="139141"/>
            <a:ext cx="6758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600" dirty="0"/>
              <a:t>How a Capacitor Stores Charges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09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0.00185 L -0.04149 -0.00023 L -0.04149 0.17477 L 0.04913 0.1747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1.48148E-6 L 0.10156 1.48148E-6 L 0.10156 -0.1875 L 0.03298 -0.187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7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173818" y="762001"/>
            <a:ext cx="1333501" cy="24491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0000FF"/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 type="none" w="lg" len="lg"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994400" y="1543050"/>
            <a:ext cx="6197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altLang="en-US" sz="2800" dirty="0">
                <a:latin typeface="+mn-lt"/>
              </a:rPr>
              <a:t>Electron movement stops at the plates because they cannot flow through the insulating dielectric.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altLang="en-US" sz="2800" dirty="0">
                <a:latin typeface="+mn-lt"/>
              </a:rPr>
              <a:t>Voltage builds up across plates.</a:t>
            </a:r>
          </a:p>
        </p:txBody>
      </p:sp>
      <p:sp>
        <p:nvSpPr>
          <p:cNvPr id="10244" name="Rectangle 9"/>
          <p:cNvSpPr>
            <a:spLocks noChangeArrowheads="1"/>
          </p:cNvSpPr>
          <p:nvPr/>
        </p:nvSpPr>
        <p:spPr bwMode="auto">
          <a:xfrm>
            <a:off x="3511552" y="774701"/>
            <a:ext cx="552449" cy="2443163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46" name="Group 11"/>
          <p:cNvGrpSpPr>
            <a:grpSpLocks/>
          </p:cNvGrpSpPr>
          <p:nvPr/>
        </p:nvGrpSpPr>
        <p:grpSpPr bwMode="auto">
          <a:xfrm>
            <a:off x="3562351" y="803276"/>
            <a:ext cx="438149" cy="2366963"/>
            <a:chOff x="4796" y="937"/>
            <a:chExt cx="207" cy="1491"/>
          </a:xfrm>
        </p:grpSpPr>
        <p:grpSp>
          <p:nvGrpSpPr>
            <p:cNvPr id="10317" name="Group 12"/>
            <p:cNvGrpSpPr>
              <a:grpSpLocks/>
            </p:cNvGrpSpPr>
            <p:nvPr/>
          </p:nvGrpSpPr>
          <p:grpSpPr bwMode="auto">
            <a:xfrm>
              <a:off x="4796" y="937"/>
              <a:ext cx="207" cy="207"/>
              <a:chOff x="3132" y="972"/>
              <a:chExt cx="207" cy="207"/>
            </a:xfrm>
          </p:grpSpPr>
          <p:sp>
            <p:nvSpPr>
              <p:cNvPr id="10336" name="Oval 13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37" name="Line 14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18" name="Group 15"/>
            <p:cNvGrpSpPr>
              <a:grpSpLocks/>
            </p:cNvGrpSpPr>
            <p:nvPr/>
          </p:nvGrpSpPr>
          <p:grpSpPr bwMode="auto">
            <a:xfrm>
              <a:off x="4796" y="1151"/>
              <a:ext cx="207" cy="207"/>
              <a:chOff x="3132" y="972"/>
              <a:chExt cx="207" cy="207"/>
            </a:xfrm>
          </p:grpSpPr>
          <p:sp>
            <p:nvSpPr>
              <p:cNvPr id="10334" name="Oval 16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35" name="Line 17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19" name="Group 18"/>
            <p:cNvGrpSpPr>
              <a:grpSpLocks/>
            </p:cNvGrpSpPr>
            <p:nvPr/>
          </p:nvGrpSpPr>
          <p:grpSpPr bwMode="auto">
            <a:xfrm>
              <a:off x="4796" y="1365"/>
              <a:ext cx="207" cy="207"/>
              <a:chOff x="3132" y="972"/>
              <a:chExt cx="207" cy="207"/>
            </a:xfrm>
          </p:grpSpPr>
          <p:sp>
            <p:nvSpPr>
              <p:cNvPr id="10332" name="Oval 19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33" name="Line 20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20" name="Group 21"/>
            <p:cNvGrpSpPr>
              <a:grpSpLocks/>
            </p:cNvGrpSpPr>
            <p:nvPr/>
          </p:nvGrpSpPr>
          <p:grpSpPr bwMode="auto">
            <a:xfrm>
              <a:off x="4796" y="1579"/>
              <a:ext cx="207" cy="207"/>
              <a:chOff x="3132" y="972"/>
              <a:chExt cx="207" cy="207"/>
            </a:xfrm>
          </p:grpSpPr>
          <p:sp>
            <p:nvSpPr>
              <p:cNvPr id="10330" name="Oval 22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31" name="Line 23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21" name="Group 24"/>
            <p:cNvGrpSpPr>
              <a:grpSpLocks/>
            </p:cNvGrpSpPr>
            <p:nvPr/>
          </p:nvGrpSpPr>
          <p:grpSpPr bwMode="auto">
            <a:xfrm>
              <a:off x="4796" y="1793"/>
              <a:ext cx="207" cy="207"/>
              <a:chOff x="3132" y="972"/>
              <a:chExt cx="207" cy="207"/>
            </a:xfrm>
          </p:grpSpPr>
          <p:sp>
            <p:nvSpPr>
              <p:cNvPr id="10328" name="Oval 25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9" name="Line 26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22" name="Group 27"/>
            <p:cNvGrpSpPr>
              <a:grpSpLocks/>
            </p:cNvGrpSpPr>
            <p:nvPr/>
          </p:nvGrpSpPr>
          <p:grpSpPr bwMode="auto">
            <a:xfrm>
              <a:off x="4796" y="2007"/>
              <a:ext cx="207" cy="207"/>
              <a:chOff x="3132" y="972"/>
              <a:chExt cx="207" cy="207"/>
            </a:xfrm>
          </p:grpSpPr>
          <p:sp>
            <p:nvSpPr>
              <p:cNvPr id="10326" name="Oval 28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7" name="Line 29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323" name="Group 30"/>
            <p:cNvGrpSpPr>
              <a:grpSpLocks/>
            </p:cNvGrpSpPr>
            <p:nvPr/>
          </p:nvGrpSpPr>
          <p:grpSpPr bwMode="auto">
            <a:xfrm>
              <a:off x="4796" y="2221"/>
              <a:ext cx="207" cy="207"/>
              <a:chOff x="3132" y="972"/>
              <a:chExt cx="207" cy="207"/>
            </a:xfrm>
          </p:grpSpPr>
          <p:sp>
            <p:nvSpPr>
              <p:cNvPr id="10324" name="Oval 31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25" name="Line 32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0247" name="Rectangle 33"/>
          <p:cNvSpPr>
            <a:spLocks noChangeArrowheads="1"/>
          </p:cNvSpPr>
          <p:nvPr/>
        </p:nvSpPr>
        <p:spPr bwMode="auto">
          <a:xfrm>
            <a:off x="1608667" y="762001"/>
            <a:ext cx="552451" cy="2443163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48" name="Group 62"/>
          <p:cNvGrpSpPr>
            <a:grpSpLocks/>
          </p:cNvGrpSpPr>
          <p:nvPr/>
        </p:nvGrpSpPr>
        <p:grpSpPr bwMode="auto">
          <a:xfrm>
            <a:off x="1657351" y="830263"/>
            <a:ext cx="438149" cy="328612"/>
            <a:chOff x="812" y="1933"/>
            <a:chExt cx="207" cy="207"/>
          </a:xfrm>
        </p:grpSpPr>
        <p:sp>
          <p:nvSpPr>
            <p:cNvPr id="10313" name="Oval 63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314" name="Group 64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315" name="Line 65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16" name="Line 66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249" name="Group 72"/>
          <p:cNvGrpSpPr>
            <a:grpSpLocks/>
          </p:cNvGrpSpPr>
          <p:nvPr/>
        </p:nvGrpSpPr>
        <p:grpSpPr bwMode="auto">
          <a:xfrm>
            <a:off x="1657351" y="2789238"/>
            <a:ext cx="438149" cy="328612"/>
            <a:chOff x="812" y="1933"/>
            <a:chExt cx="207" cy="207"/>
          </a:xfrm>
        </p:grpSpPr>
        <p:sp>
          <p:nvSpPr>
            <p:cNvPr id="10309" name="Oval 73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310" name="Group 74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311" name="Line 75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12" name="Line 76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0250" name="Text Box 84"/>
          <p:cNvSpPr txBox="1">
            <a:spLocks noChangeArrowheads="1"/>
          </p:cNvSpPr>
          <p:nvPr/>
        </p:nvSpPr>
        <p:spPr bwMode="auto">
          <a:xfrm>
            <a:off x="258233" y="9175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i="1" dirty="0">
                <a:latin typeface="+mn-lt"/>
              </a:rPr>
              <a:t>Plate </a:t>
            </a:r>
            <a:r>
              <a:rPr lang="en-GB" altLang="en-US" b="1" i="1" dirty="0">
                <a:latin typeface="+mn-lt"/>
              </a:rPr>
              <a:t>A</a:t>
            </a:r>
          </a:p>
        </p:txBody>
      </p:sp>
      <p:sp>
        <p:nvSpPr>
          <p:cNvPr id="10251" name="Text Box 85"/>
          <p:cNvSpPr txBox="1">
            <a:spLocks noChangeArrowheads="1"/>
          </p:cNvSpPr>
          <p:nvPr/>
        </p:nvSpPr>
        <p:spPr bwMode="auto">
          <a:xfrm>
            <a:off x="4184651" y="933451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i="1" dirty="0">
                <a:latin typeface="+mn-lt"/>
              </a:rPr>
              <a:t>Plate </a:t>
            </a:r>
            <a:r>
              <a:rPr lang="en-GB" altLang="en-US" b="1" i="1" dirty="0">
                <a:latin typeface="+mn-lt"/>
              </a:rPr>
              <a:t>B</a:t>
            </a:r>
          </a:p>
        </p:txBody>
      </p:sp>
      <p:grpSp>
        <p:nvGrpSpPr>
          <p:cNvPr id="10252" name="Group 86"/>
          <p:cNvGrpSpPr>
            <a:grpSpLocks/>
          </p:cNvGrpSpPr>
          <p:nvPr/>
        </p:nvGrpSpPr>
        <p:grpSpPr bwMode="auto">
          <a:xfrm>
            <a:off x="1657351" y="1157288"/>
            <a:ext cx="438149" cy="328612"/>
            <a:chOff x="812" y="1933"/>
            <a:chExt cx="207" cy="207"/>
          </a:xfrm>
        </p:grpSpPr>
        <p:sp>
          <p:nvSpPr>
            <p:cNvPr id="10305" name="Oval 87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306" name="Group 88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307" name="Line 89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08" name="Line 90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253" name="Group 91"/>
          <p:cNvGrpSpPr>
            <a:grpSpLocks/>
          </p:cNvGrpSpPr>
          <p:nvPr/>
        </p:nvGrpSpPr>
        <p:grpSpPr bwMode="auto">
          <a:xfrm>
            <a:off x="1657351" y="1484313"/>
            <a:ext cx="438149" cy="328612"/>
            <a:chOff x="812" y="1933"/>
            <a:chExt cx="207" cy="207"/>
          </a:xfrm>
        </p:grpSpPr>
        <p:sp>
          <p:nvSpPr>
            <p:cNvPr id="10301" name="Oval 92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302" name="Group 93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303" name="Line 94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04" name="Line 95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254" name="Group 96"/>
          <p:cNvGrpSpPr>
            <a:grpSpLocks/>
          </p:cNvGrpSpPr>
          <p:nvPr/>
        </p:nvGrpSpPr>
        <p:grpSpPr bwMode="auto">
          <a:xfrm>
            <a:off x="1657351" y="1809751"/>
            <a:ext cx="438149" cy="328613"/>
            <a:chOff x="812" y="1933"/>
            <a:chExt cx="207" cy="207"/>
          </a:xfrm>
        </p:grpSpPr>
        <p:sp>
          <p:nvSpPr>
            <p:cNvPr id="10297" name="Oval 97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298" name="Group 98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299" name="Line 99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00" name="Line 100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255" name="Group 101"/>
          <p:cNvGrpSpPr>
            <a:grpSpLocks/>
          </p:cNvGrpSpPr>
          <p:nvPr/>
        </p:nvGrpSpPr>
        <p:grpSpPr bwMode="auto">
          <a:xfrm>
            <a:off x="1657351" y="2136776"/>
            <a:ext cx="438149" cy="328613"/>
            <a:chOff x="812" y="1933"/>
            <a:chExt cx="207" cy="207"/>
          </a:xfrm>
        </p:grpSpPr>
        <p:sp>
          <p:nvSpPr>
            <p:cNvPr id="10293" name="Oval 102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294" name="Group 103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295" name="Line 104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96" name="Line 105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256" name="Group 106"/>
          <p:cNvGrpSpPr>
            <a:grpSpLocks/>
          </p:cNvGrpSpPr>
          <p:nvPr/>
        </p:nvGrpSpPr>
        <p:grpSpPr bwMode="auto">
          <a:xfrm>
            <a:off x="1657351" y="2463801"/>
            <a:ext cx="438149" cy="328613"/>
            <a:chOff x="812" y="1933"/>
            <a:chExt cx="207" cy="207"/>
          </a:xfrm>
        </p:grpSpPr>
        <p:sp>
          <p:nvSpPr>
            <p:cNvPr id="10289" name="Oval 107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290" name="Group 108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0291" name="Line 109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92" name="Line 110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257" name="Group 49"/>
          <p:cNvGrpSpPr>
            <a:grpSpLocks/>
          </p:cNvGrpSpPr>
          <p:nvPr/>
        </p:nvGrpSpPr>
        <p:grpSpPr bwMode="auto">
          <a:xfrm>
            <a:off x="3107267" y="3544888"/>
            <a:ext cx="457200" cy="328612"/>
            <a:chOff x="1548" y="3429"/>
            <a:chExt cx="216" cy="207"/>
          </a:xfrm>
        </p:grpSpPr>
        <p:sp>
          <p:nvSpPr>
            <p:cNvPr id="10287" name="Rectangle 50"/>
            <p:cNvSpPr>
              <a:spLocks noChangeArrowheads="1"/>
            </p:cNvSpPr>
            <p:nvPr/>
          </p:nvSpPr>
          <p:spPr bwMode="auto">
            <a:xfrm>
              <a:off x="1611" y="3519"/>
              <a:ext cx="83" cy="117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rgbClr val="FFFF99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8" name="AutoShape 51" descr="Dark vertical"/>
            <p:cNvSpPr>
              <a:spLocks noChangeArrowheads="1"/>
            </p:cNvSpPr>
            <p:nvPr/>
          </p:nvSpPr>
          <p:spPr bwMode="auto">
            <a:xfrm>
              <a:off x="1548" y="3429"/>
              <a:ext cx="216" cy="99"/>
            </a:xfrm>
            <a:prstGeom prst="roundRect">
              <a:avLst>
                <a:gd name="adj" fmla="val 16667"/>
              </a:avLst>
            </a:prstGeom>
            <a:pattFill prst="dkVert">
              <a:fgClr>
                <a:srgbClr val="CC6600"/>
              </a:fgClr>
              <a:bgClr>
                <a:schemeClr val="bg1"/>
              </a:bgClr>
            </a:pattFill>
            <a:ln w="28575" algn="ctr">
              <a:solidFill>
                <a:srgbClr val="FFFF99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58" name="AutoShape 55"/>
          <p:cNvSpPr>
            <a:spLocks noChangeArrowheads="1"/>
          </p:cNvSpPr>
          <p:nvPr/>
        </p:nvSpPr>
        <p:spPr bwMode="auto">
          <a:xfrm>
            <a:off x="2095501" y="3871913"/>
            <a:ext cx="1562100" cy="614362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28575" algn="ctr">
            <a:solidFill>
              <a:srgbClr val="FFFF99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59" name="Group 56"/>
          <p:cNvGrpSpPr>
            <a:grpSpLocks/>
          </p:cNvGrpSpPr>
          <p:nvPr/>
        </p:nvGrpSpPr>
        <p:grpSpPr bwMode="auto">
          <a:xfrm>
            <a:off x="2190751" y="3529013"/>
            <a:ext cx="457200" cy="328612"/>
            <a:chOff x="1548" y="3429"/>
            <a:chExt cx="216" cy="207"/>
          </a:xfrm>
        </p:grpSpPr>
        <p:sp>
          <p:nvSpPr>
            <p:cNvPr id="10285" name="Rectangle 57"/>
            <p:cNvSpPr>
              <a:spLocks noChangeArrowheads="1"/>
            </p:cNvSpPr>
            <p:nvPr/>
          </p:nvSpPr>
          <p:spPr bwMode="auto">
            <a:xfrm>
              <a:off x="1611" y="3519"/>
              <a:ext cx="83" cy="117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rgbClr val="FFFF99"/>
              </a:solidFill>
              <a:miter lim="800000"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6" name="AutoShape 58" descr="Dark vertical"/>
            <p:cNvSpPr>
              <a:spLocks noChangeArrowheads="1"/>
            </p:cNvSpPr>
            <p:nvPr/>
          </p:nvSpPr>
          <p:spPr bwMode="auto">
            <a:xfrm>
              <a:off x="1548" y="3429"/>
              <a:ext cx="216" cy="99"/>
            </a:xfrm>
            <a:prstGeom prst="roundRect">
              <a:avLst>
                <a:gd name="adj" fmla="val 16667"/>
              </a:avLst>
            </a:prstGeom>
            <a:pattFill prst="dkVert">
              <a:fgClr>
                <a:srgbClr val="CC6600"/>
              </a:fgClr>
              <a:bgClr>
                <a:schemeClr val="bg1"/>
              </a:bgClr>
            </a:pattFill>
            <a:ln w="28575" algn="ctr">
              <a:solidFill>
                <a:srgbClr val="FFFF99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60" name="Freeform 61"/>
          <p:cNvSpPr>
            <a:spLocks/>
          </p:cNvSpPr>
          <p:nvPr/>
        </p:nvSpPr>
        <p:spPr bwMode="auto">
          <a:xfrm>
            <a:off x="190501" y="2014539"/>
            <a:ext cx="2324100" cy="1743075"/>
          </a:xfrm>
          <a:custGeom>
            <a:avLst/>
            <a:gdLst>
              <a:gd name="T0" fmla="*/ 2147483647 w 1098"/>
              <a:gd name="T1" fmla="*/ 0 h 981"/>
              <a:gd name="T2" fmla="*/ 0 w 1098"/>
              <a:gd name="T3" fmla="*/ 0 h 981"/>
              <a:gd name="T4" fmla="*/ 0 w 1098"/>
              <a:gd name="T5" fmla="*/ 2147483647 h 981"/>
              <a:gd name="T6" fmla="*/ 2147483647 w 1098"/>
              <a:gd name="T7" fmla="*/ 2147483647 h 981"/>
              <a:gd name="T8" fmla="*/ 0 60000 65536"/>
              <a:gd name="T9" fmla="*/ 0 60000 65536"/>
              <a:gd name="T10" fmla="*/ 0 60000 65536"/>
              <a:gd name="T11" fmla="*/ 0 60000 65536"/>
              <a:gd name="T12" fmla="*/ 0 w 1098"/>
              <a:gd name="T13" fmla="*/ 0 h 981"/>
              <a:gd name="T14" fmla="*/ 1098 w 1098"/>
              <a:gd name="T15" fmla="*/ 981 h 9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" h="981">
                <a:moveTo>
                  <a:pt x="675" y="0"/>
                </a:moveTo>
                <a:lnTo>
                  <a:pt x="0" y="0"/>
                </a:lnTo>
                <a:lnTo>
                  <a:pt x="0" y="981"/>
                </a:lnTo>
                <a:lnTo>
                  <a:pt x="1098" y="981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61" name="AutoShape 77"/>
          <p:cNvSpPr>
            <a:spLocks noChangeArrowheads="1"/>
          </p:cNvSpPr>
          <p:nvPr/>
        </p:nvSpPr>
        <p:spPr bwMode="auto">
          <a:xfrm>
            <a:off x="5448301" y="2600325"/>
            <a:ext cx="419100" cy="700088"/>
          </a:xfrm>
          <a:prstGeom prst="can">
            <a:avLst>
              <a:gd name="adj" fmla="val 55682"/>
            </a:avLst>
          </a:prstGeom>
          <a:solidFill>
            <a:srgbClr val="CC9900"/>
          </a:solidFill>
          <a:ln w="28575">
            <a:solidFill>
              <a:schemeClr val="tx1"/>
            </a:solidFill>
            <a:round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2" name="Freeform 82"/>
          <p:cNvSpPr>
            <a:spLocks/>
          </p:cNvSpPr>
          <p:nvPr/>
        </p:nvSpPr>
        <p:spPr bwMode="auto">
          <a:xfrm>
            <a:off x="4078818" y="1968500"/>
            <a:ext cx="1581150" cy="736600"/>
          </a:xfrm>
          <a:custGeom>
            <a:avLst/>
            <a:gdLst>
              <a:gd name="T0" fmla="*/ 0 w 716"/>
              <a:gd name="T1" fmla="*/ 0 h 444"/>
              <a:gd name="T2" fmla="*/ 2147483647 w 716"/>
              <a:gd name="T3" fmla="*/ 0 h 444"/>
              <a:gd name="T4" fmla="*/ 2147483647 w 716"/>
              <a:gd name="T5" fmla="*/ 2147483647 h 444"/>
              <a:gd name="T6" fmla="*/ 0 60000 65536"/>
              <a:gd name="T7" fmla="*/ 0 60000 65536"/>
              <a:gd name="T8" fmla="*/ 0 60000 65536"/>
              <a:gd name="T9" fmla="*/ 0 w 716"/>
              <a:gd name="T10" fmla="*/ 0 h 444"/>
              <a:gd name="T11" fmla="*/ 716 w 716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6" h="444">
                <a:moveTo>
                  <a:pt x="0" y="0"/>
                </a:moveTo>
                <a:lnTo>
                  <a:pt x="716" y="0"/>
                </a:lnTo>
                <a:lnTo>
                  <a:pt x="716" y="444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63" name="Freeform 83"/>
          <p:cNvSpPr>
            <a:spLocks/>
          </p:cNvSpPr>
          <p:nvPr/>
        </p:nvSpPr>
        <p:spPr bwMode="auto">
          <a:xfrm>
            <a:off x="3204633" y="3314700"/>
            <a:ext cx="2463800" cy="463550"/>
          </a:xfrm>
          <a:custGeom>
            <a:avLst/>
            <a:gdLst>
              <a:gd name="T0" fmla="*/ 0 w 1164"/>
              <a:gd name="T1" fmla="*/ 2147483647 h 292"/>
              <a:gd name="T2" fmla="*/ 2147483647 w 1164"/>
              <a:gd name="T3" fmla="*/ 2147483647 h 292"/>
              <a:gd name="T4" fmla="*/ 2147483647 w 1164"/>
              <a:gd name="T5" fmla="*/ 0 h 292"/>
              <a:gd name="T6" fmla="*/ 0 60000 65536"/>
              <a:gd name="T7" fmla="*/ 0 60000 65536"/>
              <a:gd name="T8" fmla="*/ 0 60000 65536"/>
              <a:gd name="T9" fmla="*/ 0 w 1164"/>
              <a:gd name="T10" fmla="*/ 0 h 292"/>
              <a:gd name="T11" fmla="*/ 1164 w 1164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4" h="292">
                <a:moveTo>
                  <a:pt x="0" y="292"/>
                </a:moveTo>
                <a:lnTo>
                  <a:pt x="1164" y="292"/>
                </a:lnTo>
                <a:lnTo>
                  <a:pt x="1164" y="0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6" name="Group 130"/>
          <p:cNvGrpSpPr>
            <a:grpSpLocks/>
          </p:cNvGrpSpPr>
          <p:nvPr/>
        </p:nvGrpSpPr>
        <p:grpSpPr bwMode="auto">
          <a:xfrm>
            <a:off x="2229275" y="3861125"/>
            <a:ext cx="1181101" cy="487363"/>
            <a:chOff x="1022" y="2404"/>
            <a:chExt cx="558" cy="307"/>
          </a:xfrm>
        </p:grpSpPr>
        <p:sp>
          <p:nvSpPr>
            <p:cNvPr id="10282" name="Text Box 59"/>
            <p:cNvSpPr txBox="1">
              <a:spLocks noChangeArrowheads="1"/>
            </p:cNvSpPr>
            <p:nvPr/>
          </p:nvSpPr>
          <p:spPr bwMode="auto">
            <a:xfrm>
              <a:off x="1022" y="2404"/>
              <a:ext cx="1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400" dirty="0"/>
                <a:t>+</a:t>
              </a:r>
            </a:p>
          </p:txBody>
        </p:sp>
        <p:sp>
          <p:nvSpPr>
            <p:cNvPr id="10283" name="Line 60"/>
            <p:cNvSpPr>
              <a:spLocks noChangeShapeType="1"/>
            </p:cNvSpPr>
            <p:nvPr/>
          </p:nvSpPr>
          <p:spPr bwMode="auto">
            <a:xfrm>
              <a:off x="1512" y="2553"/>
              <a:ext cx="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4" name="Text Box 111"/>
            <p:cNvSpPr txBox="1">
              <a:spLocks noChangeArrowheads="1"/>
            </p:cNvSpPr>
            <p:nvPr/>
          </p:nvSpPr>
          <p:spPr bwMode="auto">
            <a:xfrm>
              <a:off x="1244" y="2459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000" i="1" dirty="0">
                  <a:latin typeface="+mn-lt"/>
                </a:rPr>
                <a:t>V</a:t>
              </a:r>
              <a:r>
                <a:rPr lang="en-GB" altLang="en-US" sz="2000" baseline="-25000" dirty="0">
                  <a:latin typeface="+mn-lt"/>
                </a:rPr>
                <a:t>S</a:t>
              </a:r>
            </a:p>
          </p:txBody>
        </p:sp>
      </p:grpSp>
      <p:grpSp>
        <p:nvGrpSpPr>
          <p:cNvPr id="27" name="Group 119"/>
          <p:cNvGrpSpPr>
            <a:grpSpLocks/>
          </p:cNvGrpSpPr>
          <p:nvPr/>
        </p:nvGrpSpPr>
        <p:grpSpPr bwMode="auto">
          <a:xfrm>
            <a:off x="2108200" y="1357314"/>
            <a:ext cx="1297517" cy="461963"/>
            <a:chOff x="1122" y="855"/>
            <a:chExt cx="613" cy="291"/>
          </a:xfrm>
        </p:grpSpPr>
        <p:sp>
          <p:nvSpPr>
            <p:cNvPr id="10279" name="Text Box 112"/>
            <p:cNvSpPr txBox="1">
              <a:spLocks noChangeArrowheads="1"/>
            </p:cNvSpPr>
            <p:nvPr/>
          </p:nvSpPr>
          <p:spPr bwMode="auto">
            <a:xfrm>
              <a:off x="1347" y="882"/>
              <a:ext cx="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000" i="1" dirty="0" err="1">
                  <a:solidFill>
                    <a:srgbClr val="FF9900"/>
                  </a:solidFill>
                </a:rPr>
                <a:t>v</a:t>
              </a:r>
              <a:r>
                <a:rPr lang="en-GB" altLang="en-US" sz="2000" i="1" baseline="-25000" dirty="0" err="1">
                  <a:solidFill>
                    <a:srgbClr val="FF9900"/>
                  </a:solidFill>
                </a:rPr>
                <a:t>C</a:t>
              </a:r>
              <a:endParaRPr lang="en-GB" altLang="en-US" sz="2000" i="1" baseline="-25000" dirty="0">
                <a:solidFill>
                  <a:srgbClr val="FF9900"/>
                </a:solidFill>
              </a:endParaRPr>
            </a:p>
          </p:txBody>
        </p:sp>
        <p:sp>
          <p:nvSpPr>
            <p:cNvPr id="10280" name="Text Box 113"/>
            <p:cNvSpPr txBox="1">
              <a:spLocks noChangeArrowheads="1"/>
            </p:cNvSpPr>
            <p:nvPr/>
          </p:nvSpPr>
          <p:spPr bwMode="auto">
            <a:xfrm>
              <a:off x="1122" y="855"/>
              <a:ext cx="1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altLang="en-US" sz="2400" dirty="0">
                  <a:solidFill>
                    <a:srgbClr val="FF9900"/>
                  </a:solidFill>
                </a:rPr>
                <a:t>+</a:t>
              </a:r>
            </a:p>
          </p:txBody>
        </p:sp>
        <p:sp>
          <p:nvSpPr>
            <p:cNvPr id="10281" name="Line 114"/>
            <p:cNvSpPr>
              <a:spLocks noChangeShapeType="1"/>
            </p:cNvSpPr>
            <p:nvPr/>
          </p:nvSpPr>
          <p:spPr bwMode="auto">
            <a:xfrm>
              <a:off x="1661" y="999"/>
              <a:ext cx="7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solidFill>
                  <a:srgbClr val="FF9900"/>
                </a:solidFill>
              </a:endParaRPr>
            </a:p>
          </p:txBody>
        </p:sp>
      </p:grpSp>
      <p:sp>
        <p:nvSpPr>
          <p:cNvPr id="5235" name="Rectangle 115"/>
          <p:cNvSpPr>
            <a:spLocks noChangeArrowheads="1"/>
          </p:cNvSpPr>
          <p:nvPr/>
        </p:nvSpPr>
        <p:spPr bwMode="auto">
          <a:xfrm>
            <a:off x="258233" y="5197298"/>
            <a:ext cx="117612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GB" altLang="en-US" sz="2800" dirty="0">
                <a:latin typeface="+mn-lt"/>
              </a:rPr>
              <a:t>Movement of electrons stops when voltage across capacitor equals source voltage, </a:t>
            </a:r>
            <a:r>
              <a:rPr lang="en-GB" altLang="en-US" sz="2800" i="1" dirty="0">
                <a:latin typeface="+mn-lt"/>
              </a:rPr>
              <a:t>V</a:t>
            </a:r>
            <a:r>
              <a:rPr lang="en-GB" altLang="en-US" sz="2800" dirty="0">
                <a:latin typeface="+mn-lt"/>
              </a:rPr>
              <a:t>s. </a:t>
            </a:r>
            <a:r>
              <a:rPr lang="en-SG" altLang="en-US" sz="2800" dirty="0">
                <a:latin typeface="+mn-lt"/>
              </a:rPr>
              <a:t>The external source cannot move charge any more: the capacitor is now fully charged. </a:t>
            </a:r>
            <a:endParaRPr lang="en-GB" altLang="en-US" sz="2800" dirty="0">
              <a:latin typeface="+mn-lt"/>
            </a:endParaRPr>
          </a:p>
        </p:txBody>
      </p:sp>
      <p:grpSp>
        <p:nvGrpSpPr>
          <p:cNvPr id="10267" name="Group 78"/>
          <p:cNvGrpSpPr>
            <a:grpSpLocks/>
          </p:cNvGrpSpPr>
          <p:nvPr/>
        </p:nvGrpSpPr>
        <p:grpSpPr bwMode="auto">
          <a:xfrm>
            <a:off x="5465234" y="2916238"/>
            <a:ext cx="372533" cy="201612"/>
            <a:chOff x="2952" y="3052"/>
            <a:chExt cx="192" cy="127"/>
          </a:xfrm>
        </p:grpSpPr>
        <p:sp>
          <p:nvSpPr>
            <p:cNvPr id="10276" name="Freeform 79"/>
            <p:cNvSpPr>
              <a:spLocks/>
            </p:cNvSpPr>
            <p:nvPr/>
          </p:nvSpPr>
          <p:spPr bwMode="auto">
            <a:xfrm>
              <a:off x="2952" y="3052"/>
              <a:ext cx="192" cy="27"/>
            </a:xfrm>
            <a:custGeom>
              <a:avLst/>
              <a:gdLst>
                <a:gd name="T0" fmla="*/ 0 w 192"/>
                <a:gd name="T1" fmla="*/ 1 h 37"/>
                <a:gd name="T2" fmla="*/ 96 w 192"/>
                <a:gd name="T3" fmla="*/ 10 h 37"/>
                <a:gd name="T4" fmla="*/ 192 w 192"/>
                <a:gd name="T5" fmla="*/ 0 h 37"/>
                <a:gd name="T6" fmla="*/ 0 60000 65536"/>
                <a:gd name="T7" fmla="*/ 0 60000 65536"/>
                <a:gd name="T8" fmla="*/ 0 60000 65536"/>
                <a:gd name="T9" fmla="*/ 0 w 192"/>
                <a:gd name="T10" fmla="*/ 0 h 37"/>
                <a:gd name="T11" fmla="*/ 192 w 19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">
                  <a:moveTo>
                    <a:pt x="0" y="4"/>
                  </a:moveTo>
                  <a:cubicBezTo>
                    <a:pt x="32" y="20"/>
                    <a:pt x="64" y="37"/>
                    <a:pt x="96" y="36"/>
                  </a:cubicBezTo>
                  <a:cubicBezTo>
                    <a:pt x="128" y="35"/>
                    <a:pt x="176" y="7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990000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7" name="Freeform 80"/>
            <p:cNvSpPr>
              <a:spLocks/>
            </p:cNvSpPr>
            <p:nvPr/>
          </p:nvSpPr>
          <p:spPr bwMode="auto">
            <a:xfrm>
              <a:off x="2952" y="3102"/>
              <a:ext cx="192" cy="27"/>
            </a:xfrm>
            <a:custGeom>
              <a:avLst/>
              <a:gdLst>
                <a:gd name="T0" fmla="*/ 0 w 192"/>
                <a:gd name="T1" fmla="*/ 1 h 37"/>
                <a:gd name="T2" fmla="*/ 96 w 192"/>
                <a:gd name="T3" fmla="*/ 10 h 37"/>
                <a:gd name="T4" fmla="*/ 192 w 192"/>
                <a:gd name="T5" fmla="*/ 0 h 37"/>
                <a:gd name="T6" fmla="*/ 0 60000 65536"/>
                <a:gd name="T7" fmla="*/ 0 60000 65536"/>
                <a:gd name="T8" fmla="*/ 0 60000 65536"/>
                <a:gd name="T9" fmla="*/ 0 w 192"/>
                <a:gd name="T10" fmla="*/ 0 h 37"/>
                <a:gd name="T11" fmla="*/ 192 w 19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">
                  <a:moveTo>
                    <a:pt x="0" y="4"/>
                  </a:moveTo>
                  <a:cubicBezTo>
                    <a:pt x="32" y="20"/>
                    <a:pt x="64" y="37"/>
                    <a:pt x="96" y="36"/>
                  </a:cubicBezTo>
                  <a:cubicBezTo>
                    <a:pt x="128" y="35"/>
                    <a:pt x="176" y="7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8" name="Freeform 81"/>
            <p:cNvSpPr>
              <a:spLocks/>
            </p:cNvSpPr>
            <p:nvPr/>
          </p:nvSpPr>
          <p:spPr bwMode="auto">
            <a:xfrm>
              <a:off x="2952" y="3152"/>
              <a:ext cx="192" cy="27"/>
            </a:xfrm>
            <a:custGeom>
              <a:avLst/>
              <a:gdLst>
                <a:gd name="T0" fmla="*/ 0 w 192"/>
                <a:gd name="T1" fmla="*/ 1 h 37"/>
                <a:gd name="T2" fmla="*/ 96 w 192"/>
                <a:gd name="T3" fmla="*/ 10 h 37"/>
                <a:gd name="T4" fmla="*/ 192 w 192"/>
                <a:gd name="T5" fmla="*/ 0 h 37"/>
                <a:gd name="T6" fmla="*/ 0 60000 65536"/>
                <a:gd name="T7" fmla="*/ 0 60000 65536"/>
                <a:gd name="T8" fmla="*/ 0 60000 65536"/>
                <a:gd name="T9" fmla="*/ 0 w 192"/>
                <a:gd name="T10" fmla="*/ 0 h 37"/>
                <a:gd name="T11" fmla="*/ 192 w 192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7">
                  <a:moveTo>
                    <a:pt x="0" y="4"/>
                  </a:moveTo>
                  <a:cubicBezTo>
                    <a:pt x="32" y="20"/>
                    <a:pt x="64" y="37"/>
                    <a:pt x="96" y="36"/>
                  </a:cubicBezTo>
                  <a:cubicBezTo>
                    <a:pt x="128" y="35"/>
                    <a:pt x="176" y="7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241" name="Text Box 121"/>
          <p:cNvSpPr txBox="1">
            <a:spLocks noChangeArrowheads="1"/>
          </p:cNvSpPr>
          <p:nvPr/>
        </p:nvSpPr>
        <p:spPr bwMode="auto">
          <a:xfrm rot="-5400000">
            <a:off x="1190956" y="1478578"/>
            <a:ext cx="3163887" cy="430887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100" dirty="0">
                <a:latin typeface="+mn-lt"/>
              </a:rPr>
              <a:t>Insulating dielectric</a:t>
            </a:r>
          </a:p>
        </p:txBody>
      </p:sp>
      <p:grpSp>
        <p:nvGrpSpPr>
          <p:cNvPr id="29" name="Group 124"/>
          <p:cNvGrpSpPr>
            <a:grpSpLocks/>
          </p:cNvGrpSpPr>
          <p:nvPr/>
        </p:nvGrpSpPr>
        <p:grpSpPr bwMode="auto">
          <a:xfrm>
            <a:off x="3774018" y="3378201"/>
            <a:ext cx="438149" cy="328613"/>
            <a:chOff x="3132" y="972"/>
            <a:chExt cx="207" cy="207"/>
          </a:xfrm>
        </p:grpSpPr>
        <p:sp>
          <p:nvSpPr>
            <p:cNvPr id="10274" name="Oval 125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5" name="Line 126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0" name="Group 127"/>
          <p:cNvGrpSpPr>
            <a:grpSpLocks/>
          </p:cNvGrpSpPr>
          <p:nvPr/>
        </p:nvGrpSpPr>
        <p:grpSpPr bwMode="auto">
          <a:xfrm>
            <a:off x="897467" y="2138363"/>
            <a:ext cx="438151" cy="328612"/>
            <a:chOff x="3132" y="972"/>
            <a:chExt cx="207" cy="207"/>
          </a:xfrm>
        </p:grpSpPr>
        <p:sp>
          <p:nvSpPr>
            <p:cNvPr id="10272" name="Oval 128"/>
            <p:cNvSpPr>
              <a:spLocks noChangeArrowheads="1"/>
            </p:cNvSpPr>
            <p:nvPr/>
          </p:nvSpPr>
          <p:spPr bwMode="auto">
            <a:xfrm>
              <a:off x="3132" y="972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5E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CCCC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3" name="Line 129"/>
            <p:cNvSpPr>
              <a:spLocks noChangeShapeType="1"/>
            </p:cNvSpPr>
            <p:nvPr/>
          </p:nvSpPr>
          <p:spPr bwMode="auto">
            <a:xfrm>
              <a:off x="3195" y="107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172855" y="139141"/>
            <a:ext cx="6758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600" dirty="0"/>
              <a:t>How a Capacitor Stores Charges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3880" y="4643120"/>
            <a:ext cx="750570" cy="45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Rectangle 100"/>
          <p:cNvSpPr/>
          <p:nvPr/>
        </p:nvSpPr>
        <p:spPr>
          <a:xfrm>
            <a:off x="3123778" y="4643120"/>
            <a:ext cx="750570" cy="45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56" name="Text Box 136"/>
          <p:cNvSpPr txBox="1">
            <a:spLocks noChangeArrowheads="1"/>
          </p:cNvSpPr>
          <p:nvPr/>
        </p:nvSpPr>
        <p:spPr bwMode="auto">
          <a:xfrm>
            <a:off x="3371004" y="4503421"/>
            <a:ext cx="960967" cy="707886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4000" b="1" dirty="0">
                <a:solidFill>
                  <a:srgbClr val="C00000"/>
                </a:solidFill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7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0.00185 L -0.04149 -0.00023 L -0.04149 0.17477 L 0.04913 0.1747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1.48148E-6 L 0.10156 1.48148E-6 L 0.10156 -0.1875 L 0.03298 -0.187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7 L 0.19193 0.10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53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082 0.465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1" grpId="0"/>
      <p:bldP spid="5241" grpId="1"/>
      <p:bldP spid="3" grpId="0" animBg="1"/>
      <p:bldP spid="101" grpId="0" animBg="1"/>
      <p:bldP spid="52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6134100" y="2909888"/>
            <a:ext cx="1025008" cy="196241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0000FF"/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 type="none" w="lg" len="lg"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26644" y="860750"/>
            <a:ext cx="1137284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altLang="en-US" sz="2800" dirty="0">
                <a:latin typeface="+mn-lt"/>
              </a:rPr>
              <a:t>If capacitor is now</a:t>
            </a:r>
            <a:r>
              <a:rPr lang="en-GB" altLang="en-US" sz="2800" dirty="0">
                <a:solidFill>
                  <a:srgbClr val="FF0000"/>
                </a:solidFill>
                <a:latin typeface="+mn-lt"/>
              </a:rPr>
              <a:t> disconnected </a:t>
            </a:r>
            <a:r>
              <a:rPr lang="en-GB" altLang="en-US" sz="2800" dirty="0">
                <a:latin typeface="+mn-lt"/>
              </a:rPr>
              <a:t>from source, it can retain the stored charge for a long time.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SG" sz="2800" dirty="0">
                <a:solidFill>
                  <a:srgbClr val="FF0000"/>
                </a:solidFill>
                <a:latin typeface="+mn-lt"/>
              </a:rPr>
              <a:t>A capacitor with stored charge can act as a temporary battery.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7152217" y="2921000"/>
            <a:ext cx="421216" cy="1943100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7192434" y="2943226"/>
            <a:ext cx="334433" cy="1882775"/>
            <a:chOff x="4796" y="937"/>
            <a:chExt cx="207" cy="1491"/>
          </a:xfrm>
        </p:grpSpPr>
        <p:grpSp>
          <p:nvGrpSpPr>
            <p:cNvPr id="11335" name="Group 9"/>
            <p:cNvGrpSpPr>
              <a:grpSpLocks/>
            </p:cNvGrpSpPr>
            <p:nvPr/>
          </p:nvGrpSpPr>
          <p:grpSpPr bwMode="auto">
            <a:xfrm>
              <a:off x="4796" y="937"/>
              <a:ext cx="207" cy="207"/>
              <a:chOff x="3132" y="972"/>
              <a:chExt cx="207" cy="207"/>
            </a:xfrm>
          </p:grpSpPr>
          <p:sp>
            <p:nvSpPr>
              <p:cNvPr id="11354" name="Oval 10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55" name="Line 11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36" name="Group 12"/>
            <p:cNvGrpSpPr>
              <a:grpSpLocks/>
            </p:cNvGrpSpPr>
            <p:nvPr/>
          </p:nvGrpSpPr>
          <p:grpSpPr bwMode="auto">
            <a:xfrm>
              <a:off x="4796" y="1151"/>
              <a:ext cx="207" cy="207"/>
              <a:chOff x="3132" y="972"/>
              <a:chExt cx="207" cy="207"/>
            </a:xfrm>
          </p:grpSpPr>
          <p:sp>
            <p:nvSpPr>
              <p:cNvPr id="11352" name="Oval 13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53" name="Line 14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37" name="Group 15"/>
            <p:cNvGrpSpPr>
              <a:grpSpLocks/>
            </p:cNvGrpSpPr>
            <p:nvPr/>
          </p:nvGrpSpPr>
          <p:grpSpPr bwMode="auto">
            <a:xfrm>
              <a:off x="4796" y="1365"/>
              <a:ext cx="207" cy="207"/>
              <a:chOff x="3132" y="972"/>
              <a:chExt cx="207" cy="207"/>
            </a:xfrm>
          </p:grpSpPr>
          <p:sp>
            <p:nvSpPr>
              <p:cNvPr id="11350" name="Oval 16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51" name="Line 17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38" name="Group 18"/>
            <p:cNvGrpSpPr>
              <a:grpSpLocks/>
            </p:cNvGrpSpPr>
            <p:nvPr/>
          </p:nvGrpSpPr>
          <p:grpSpPr bwMode="auto">
            <a:xfrm>
              <a:off x="4796" y="1579"/>
              <a:ext cx="207" cy="207"/>
              <a:chOff x="3132" y="972"/>
              <a:chExt cx="207" cy="207"/>
            </a:xfrm>
          </p:grpSpPr>
          <p:sp>
            <p:nvSpPr>
              <p:cNvPr id="11348" name="Oval 19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49" name="Line 20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39" name="Group 21"/>
            <p:cNvGrpSpPr>
              <a:grpSpLocks/>
            </p:cNvGrpSpPr>
            <p:nvPr/>
          </p:nvGrpSpPr>
          <p:grpSpPr bwMode="auto">
            <a:xfrm>
              <a:off x="4796" y="1793"/>
              <a:ext cx="207" cy="207"/>
              <a:chOff x="3132" y="972"/>
              <a:chExt cx="207" cy="207"/>
            </a:xfrm>
          </p:grpSpPr>
          <p:sp>
            <p:nvSpPr>
              <p:cNvPr id="11346" name="Oval 22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47" name="Line 23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40" name="Group 24"/>
            <p:cNvGrpSpPr>
              <a:grpSpLocks/>
            </p:cNvGrpSpPr>
            <p:nvPr/>
          </p:nvGrpSpPr>
          <p:grpSpPr bwMode="auto">
            <a:xfrm>
              <a:off x="4796" y="2007"/>
              <a:ext cx="207" cy="207"/>
              <a:chOff x="3132" y="972"/>
              <a:chExt cx="207" cy="207"/>
            </a:xfrm>
          </p:grpSpPr>
          <p:sp>
            <p:nvSpPr>
              <p:cNvPr id="11344" name="Oval 25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45" name="Line 26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41" name="Group 27"/>
            <p:cNvGrpSpPr>
              <a:grpSpLocks/>
            </p:cNvGrpSpPr>
            <p:nvPr/>
          </p:nvGrpSpPr>
          <p:grpSpPr bwMode="auto">
            <a:xfrm>
              <a:off x="4796" y="2221"/>
              <a:ext cx="207" cy="207"/>
              <a:chOff x="3132" y="972"/>
              <a:chExt cx="207" cy="207"/>
            </a:xfrm>
          </p:grpSpPr>
          <p:sp>
            <p:nvSpPr>
              <p:cNvPr id="11342" name="Oval 28"/>
              <p:cNvSpPr>
                <a:spLocks noChangeArrowheads="1"/>
              </p:cNvSpPr>
              <p:nvPr/>
            </p:nvSpPr>
            <p:spPr bwMode="auto">
              <a:xfrm>
                <a:off x="3132" y="972"/>
                <a:ext cx="207" cy="20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FFCCCC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43" name="Line 29"/>
              <p:cNvSpPr>
                <a:spLocks noChangeShapeType="1"/>
              </p:cNvSpPr>
              <p:nvPr/>
            </p:nvSpPr>
            <p:spPr bwMode="auto">
              <a:xfrm>
                <a:off x="3195" y="1071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271" name="Rectangle 30"/>
          <p:cNvSpPr>
            <a:spLocks noChangeArrowheads="1"/>
          </p:cNvSpPr>
          <p:nvPr/>
        </p:nvSpPr>
        <p:spPr bwMode="auto">
          <a:xfrm>
            <a:off x="5702301" y="2921000"/>
            <a:ext cx="421217" cy="1931988"/>
          </a:xfrm>
          <a:prstGeom prst="rect">
            <a:avLst/>
          </a:prstGeom>
          <a:solidFill>
            <a:srgbClr val="996633"/>
          </a:solidFill>
          <a:ln w="28575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272" name="Group 31"/>
          <p:cNvGrpSpPr>
            <a:grpSpLocks/>
          </p:cNvGrpSpPr>
          <p:nvPr/>
        </p:nvGrpSpPr>
        <p:grpSpPr bwMode="auto">
          <a:xfrm>
            <a:off x="5738285" y="2963864"/>
            <a:ext cx="334433" cy="261937"/>
            <a:chOff x="812" y="1933"/>
            <a:chExt cx="207" cy="207"/>
          </a:xfrm>
        </p:grpSpPr>
        <p:sp>
          <p:nvSpPr>
            <p:cNvPr id="11331" name="Oval 32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32" name="Group 33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33" name="Line 34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34" name="Line 35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1273" name="Group 36"/>
          <p:cNvGrpSpPr>
            <a:grpSpLocks/>
          </p:cNvGrpSpPr>
          <p:nvPr/>
        </p:nvGrpSpPr>
        <p:grpSpPr bwMode="auto">
          <a:xfrm>
            <a:off x="5738285" y="4522789"/>
            <a:ext cx="334433" cy="261937"/>
            <a:chOff x="812" y="1933"/>
            <a:chExt cx="207" cy="207"/>
          </a:xfrm>
        </p:grpSpPr>
        <p:sp>
          <p:nvSpPr>
            <p:cNvPr id="11327" name="Oval 37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28" name="Group 38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29" name="Line 39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30" name="Line 40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274" name="Text Box 41"/>
          <p:cNvSpPr txBox="1">
            <a:spLocks noChangeArrowheads="1"/>
          </p:cNvSpPr>
          <p:nvPr/>
        </p:nvSpPr>
        <p:spPr bwMode="auto">
          <a:xfrm>
            <a:off x="4649575" y="30972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i="1" dirty="0">
                <a:latin typeface="+mn-lt"/>
              </a:rPr>
              <a:t>Plate </a:t>
            </a:r>
            <a:r>
              <a:rPr lang="en-GB" altLang="en-US" b="1" i="1" dirty="0">
                <a:latin typeface="+mn-lt"/>
              </a:rPr>
              <a:t>A</a:t>
            </a:r>
          </a:p>
        </p:txBody>
      </p:sp>
      <p:sp>
        <p:nvSpPr>
          <p:cNvPr id="11275" name="Text Box 42"/>
          <p:cNvSpPr txBox="1">
            <a:spLocks noChangeArrowheads="1"/>
          </p:cNvSpPr>
          <p:nvPr/>
        </p:nvSpPr>
        <p:spPr bwMode="auto">
          <a:xfrm>
            <a:off x="7675217" y="312896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i="1" dirty="0">
                <a:latin typeface="+mn-lt"/>
              </a:rPr>
              <a:t>Plate </a:t>
            </a:r>
            <a:r>
              <a:rPr lang="en-GB" altLang="en-US" b="1" i="1" dirty="0">
                <a:latin typeface="+mn-lt"/>
              </a:rPr>
              <a:t>B</a:t>
            </a:r>
          </a:p>
        </p:txBody>
      </p:sp>
      <p:grpSp>
        <p:nvGrpSpPr>
          <p:cNvPr id="11276" name="Group 43"/>
          <p:cNvGrpSpPr>
            <a:grpSpLocks/>
          </p:cNvGrpSpPr>
          <p:nvPr/>
        </p:nvGrpSpPr>
        <p:grpSpPr bwMode="auto">
          <a:xfrm>
            <a:off x="5738285" y="3224214"/>
            <a:ext cx="334433" cy="261937"/>
            <a:chOff x="812" y="1933"/>
            <a:chExt cx="207" cy="207"/>
          </a:xfrm>
        </p:grpSpPr>
        <p:sp>
          <p:nvSpPr>
            <p:cNvPr id="11323" name="Oval 44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24" name="Group 45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25" name="Line 46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26" name="Line 47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1277" name="Group 48"/>
          <p:cNvGrpSpPr>
            <a:grpSpLocks/>
          </p:cNvGrpSpPr>
          <p:nvPr/>
        </p:nvGrpSpPr>
        <p:grpSpPr bwMode="auto">
          <a:xfrm>
            <a:off x="5738285" y="3484564"/>
            <a:ext cx="334433" cy="261937"/>
            <a:chOff x="812" y="1933"/>
            <a:chExt cx="207" cy="207"/>
          </a:xfrm>
        </p:grpSpPr>
        <p:sp>
          <p:nvSpPr>
            <p:cNvPr id="11319" name="Oval 49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20" name="Group 50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21" name="Line 51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22" name="Line 52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1278" name="Group 53"/>
          <p:cNvGrpSpPr>
            <a:grpSpLocks/>
          </p:cNvGrpSpPr>
          <p:nvPr/>
        </p:nvGrpSpPr>
        <p:grpSpPr bwMode="auto">
          <a:xfrm>
            <a:off x="5738285" y="3743325"/>
            <a:ext cx="334433" cy="261938"/>
            <a:chOff x="812" y="1933"/>
            <a:chExt cx="207" cy="207"/>
          </a:xfrm>
        </p:grpSpPr>
        <p:sp>
          <p:nvSpPr>
            <p:cNvPr id="11315" name="Oval 54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16" name="Group 55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17" name="Line 56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18" name="Line 57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1279" name="Group 58"/>
          <p:cNvGrpSpPr>
            <a:grpSpLocks/>
          </p:cNvGrpSpPr>
          <p:nvPr/>
        </p:nvGrpSpPr>
        <p:grpSpPr bwMode="auto">
          <a:xfrm>
            <a:off x="5738285" y="4003675"/>
            <a:ext cx="334433" cy="261938"/>
            <a:chOff x="812" y="1933"/>
            <a:chExt cx="207" cy="207"/>
          </a:xfrm>
        </p:grpSpPr>
        <p:sp>
          <p:nvSpPr>
            <p:cNvPr id="11311" name="Oval 59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12" name="Group 60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13" name="Line 61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14" name="Line 62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1280" name="Group 63"/>
          <p:cNvGrpSpPr>
            <a:grpSpLocks/>
          </p:cNvGrpSpPr>
          <p:nvPr/>
        </p:nvGrpSpPr>
        <p:grpSpPr bwMode="auto">
          <a:xfrm>
            <a:off x="5738285" y="4264025"/>
            <a:ext cx="334433" cy="260350"/>
            <a:chOff x="812" y="1933"/>
            <a:chExt cx="207" cy="207"/>
          </a:xfrm>
        </p:grpSpPr>
        <p:sp>
          <p:nvSpPr>
            <p:cNvPr id="11307" name="Oval 64"/>
            <p:cNvSpPr>
              <a:spLocks noChangeArrowheads="1"/>
            </p:cNvSpPr>
            <p:nvPr/>
          </p:nvSpPr>
          <p:spPr bwMode="auto">
            <a:xfrm>
              <a:off x="812" y="1933"/>
              <a:ext cx="207" cy="207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3399FF"/>
              </a:solidFill>
              <a:round/>
              <a:headEnd type="none" w="lg" len="lg"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308" name="Group 65"/>
            <p:cNvGrpSpPr>
              <a:grpSpLocks/>
            </p:cNvGrpSpPr>
            <p:nvPr/>
          </p:nvGrpSpPr>
          <p:grpSpPr bwMode="auto">
            <a:xfrm>
              <a:off x="875" y="1988"/>
              <a:ext cx="90" cy="90"/>
              <a:chOff x="875" y="1988"/>
              <a:chExt cx="90" cy="90"/>
            </a:xfrm>
          </p:grpSpPr>
          <p:sp>
            <p:nvSpPr>
              <p:cNvPr id="11309" name="Line 66"/>
              <p:cNvSpPr>
                <a:spLocks noChangeShapeType="1"/>
              </p:cNvSpPr>
              <p:nvPr/>
            </p:nvSpPr>
            <p:spPr bwMode="auto">
              <a:xfrm>
                <a:off x="875" y="2032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10" name="Line 67"/>
              <p:cNvSpPr>
                <a:spLocks noChangeShapeType="1"/>
              </p:cNvSpPr>
              <p:nvPr/>
            </p:nvSpPr>
            <p:spPr bwMode="auto">
              <a:xfrm rot="-5400000">
                <a:off x="876" y="2033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1281" name="Text Box 68"/>
          <p:cNvSpPr txBox="1">
            <a:spLocks noChangeArrowheads="1"/>
          </p:cNvSpPr>
          <p:nvPr/>
        </p:nvSpPr>
        <p:spPr bwMode="auto">
          <a:xfrm>
            <a:off x="6415617" y="2455545"/>
            <a:ext cx="7768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i="1" dirty="0">
                <a:latin typeface="Cambria" panose="02040503050406030204" pitchFamily="18" charset="0"/>
              </a:rPr>
              <a:t>V</a:t>
            </a:r>
            <a:r>
              <a:rPr lang="en-GB" altLang="en-US" sz="2400" baseline="-25000" dirty="0">
                <a:latin typeface="+mn-lt"/>
              </a:rPr>
              <a:t>S</a:t>
            </a:r>
          </a:p>
        </p:txBody>
      </p:sp>
      <p:sp>
        <p:nvSpPr>
          <p:cNvPr id="11282" name="Text Box 69"/>
          <p:cNvSpPr txBox="1">
            <a:spLocks noChangeArrowheads="1"/>
          </p:cNvSpPr>
          <p:nvPr/>
        </p:nvSpPr>
        <p:spPr bwMode="auto">
          <a:xfrm>
            <a:off x="5748867" y="2501583"/>
            <a:ext cx="34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dirty="0">
                <a:latin typeface="+mn-lt"/>
              </a:rPr>
              <a:t>+</a:t>
            </a:r>
          </a:p>
        </p:txBody>
      </p:sp>
      <p:sp>
        <p:nvSpPr>
          <p:cNvPr id="11284" name="Line 71"/>
          <p:cNvSpPr>
            <a:spLocks noChangeShapeType="1"/>
          </p:cNvSpPr>
          <p:nvPr/>
        </p:nvSpPr>
        <p:spPr bwMode="auto">
          <a:xfrm>
            <a:off x="4853518" y="3957638"/>
            <a:ext cx="84243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85" name="Line 72"/>
          <p:cNvSpPr>
            <a:spLocks noChangeShapeType="1"/>
          </p:cNvSpPr>
          <p:nvPr/>
        </p:nvSpPr>
        <p:spPr bwMode="auto">
          <a:xfrm>
            <a:off x="7571318" y="3908425"/>
            <a:ext cx="84243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4" name="Group 93"/>
          <p:cNvGrpSpPr>
            <a:grpSpLocks/>
          </p:cNvGrpSpPr>
          <p:nvPr/>
        </p:nvGrpSpPr>
        <p:grpSpPr bwMode="auto">
          <a:xfrm>
            <a:off x="3829051" y="3911601"/>
            <a:ext cx="5676900" cy="2517775"/>
            <a:chOff x="1809" y="2464"/>
            <a:chExt cx="2682" cy="1586"/>
          </a:xfrm>
        </p:grpSpPr>
        <p:grpSp>
          <p:nvGrpSpPr>
            <p:cNvPr id="11288" name="Group 78"/>
            <p:cNvGrpSpPr>
              <a:grpSpLocks/>
            </p:cNvGrpSpPr>
            <p:nvPr/>
          </p:nvGrpSpPr>
          <p:grpSpPr bwMode="auto">
            <a:xfrm>
              <a:off x="1809" y="2464"/>
              <a:ext cx="2682" cy="1586"/>
              <a:chOff x="207" y="1240"/>
              <a:chExt cx="2682" cy="1586"/>
            </a:xfrm>
          </p:grpSpPr>
          <p:grpSp>
            <p:nvGrpSpPr>
              <p:cNvPr id="11293" name="Group 79"/>
              <p:cNvGrpSpPr>
                <a:grpSpLocks/>
              </p:cNvGrpSpPr>
              <p:nvPr/>
            </p:nvGrpSpPr>
            <p:grpSpPr bwMode="auto">
              <a:xfrm>
                <a:off x="1585" y="2233"/>
                <a:ext cx="216" cy="207"/>
                <a:chOff x="1548" y="3429"/>
                <a:chExt cx="216" cy="207"/>
              </a:xfrm>
            </p:grpSpPr>
            <p:sp>
              <p:nvSpPr>
                <p:cNvPr id="11305" name="Rectangle 80"/>
                <p:cNvSpPr>
                  <a:spLocks noChangeArrowheads="1"/>
                </p:cNvSpPr>
                <p:nvPr/>
              </p:nvSpPr>
              <p:spPr bwMode="auto">
                <a:xfrm>
                  <a:off x="1611" y="3519"/>
                  <a:ext cx="83" cy="117"/>
                </a:xfrm>
                <a:prstGeom prst="rect">
                  <a:avLst/>
                </a:prstGeom>
                <a:solidFill>
                  <a:srgbClr val="996633"/>
                </a:solidFill>
                <a:ln w="9525" algn="ctr">
                  <a:solidFill>
                    <a:srgbClr val="FFFF99"/>
                  </a:solidFill>
                  <a:miter lim="800000"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06" name="AutoShape 81" descr="Dark vertical"/>
                <p:cNvSpPr>
                  <a:spLocks noChangeArrowheads="1"/>
                </p:cNvSpPr>
                <p:nvPr/>
              </p:nvSpPr>
              <p:spPr bwMode="auto">
                <a:xfrm>
                  <a:off x="1548" y="3429"/>
                  <a:ext cx="216" cy="99"/>
                </a:xfrm>
                <a:prstGeom prst="roundRect">
                  <a:avLst>
                    <a:gd name="adj" fmla="val 16667"/>
                  </a:avLst>
                </a:prstGeom>
                <a:pattFill prst="dkVert">
                  <a:fgClr>
                    <a:srgbClr val="CC6600"/>
                  </a:fgClr>
                  <a:bgClr>
                    <a:schemeClr val="bg1"/>
                  </a:bgClr>
                </a:pattFill>
                <a:ln w="28575" algn="ctr">
                  <a:solidFill>
                    <a:srgbClr val="FFFF99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294" name="AutoShape 82"/>
              <p:cNvSpPr>
                <a:spLocks noChangeArrowheads="1"/>
              </p:cNvSpPr>
              <p:nvPr/>
            </p:nvSpPr>
            <p:spPr bwMode="auto">
              <a:xfrm>
                <a:off x="1107" y="2439"/>
                <a:ext cx="738" cy="387"/>
              </a:xfrm>
              <a:prstGeom prst="roundRect">
                <a:avLst>
                  <a:gd name="adj" fmla="val 16667"/>
                </a:avLst>
              </a:prstGeom>
              <a:solidFill>
                <a:srgbClr val="996633"/>
              </a:solidFill>
              <a:ln w="28575" algn="ctr">
                <a:solidFill>
                  <a:srgbClr val="FFFF99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1295" name="Group 83"/>
              <p:cNvGrpSpPr>
                <a:grpSpLocks/>
              </p:cNvGrpSpPr>
              <p:nvPr/>
            </p:nvGrpSpPr>
            <p:grpSpPr bwMode="auto">
              <a:xfrm>
                <a:off x="1152" y="2223"/>
                <a:ext cx="216" cy="207"/>
                <a:chOff x="1548" y="3429"/>
                <a:chExt cx="216" cy="207"/>
              </a:xfrm>
            </p:grpSpPr>
            <p:sp>
              <p:nvSpPr>
                <p:cNvPr id="11303" name="Rectangle 84"/>
                <p:cNvSpPr>
                  <a:spLocks noChangeArrowheads="1"/>
                </p:cNvSpPr>
                <p:nvPr/>
              </p:nvSpPr>
              <p:spPr bwMode="auto">
                <a:xfrm>
                  <a:off x="1611" y="3519"/>
                  <a:ext cx="83" cy="117"/>
                </a:xfrm>
                <a:prstGeom prst="rect">
                  <a:avLst/>
                </a:prstGeom>
                <a:solidFill>
                  <a:srgbClr val="996633"/>
                </a:solidFill>
                <a:ln w="9525" algn="ctr">
                  <a:solidFill>
                    <a:srgbClr val="FFFF99"/>
                  </a:solidFill>
                  <a:miter lim="800000"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04" name="AutoShape 85" descr="Dark vertical"/>
                <p:cNvSpPr>
                  <a:spLocks noChangeArrowheads="1"/>
                </p:cNvSpPr>
                <p:nvPr/>
              </p:nvSpPr>
              <p:spPr bwMode="auto">
                <a:xfrm>
                  <a:off x="1548" y="3429"/>
                  <a:ext cx="216" cy="99"/>
                </a:xfrm>
                <a:prstGeom prst="roundRect">
                  <a:avLst>
                    <a:gd name="adj" fmla="val 16667"/>
                  </a:avLst>
                </a:prstGeom>
                <a:pattFill prst="dkVert">
                  <a:fgClr>
                    <a:srgbClr val="CC6600"/>
                  </a:fgClr>
                  <a:bgClr>
                    <a:schemeClr val="bg1"/>
                  </a:bgClr>
                </a:pattFill>
                <a:ln w="28575" algn="ctr">
                  <a:solidFill>
                    <a:srgbClr val="FFFF99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296" name="Text Box 86"/>
              <p:cNvSpPr txBox="1">
                <a:spLocks noChangeArrowheads="1"/>
              </p:cNvSpPr>
              <p:nvPr/>
            </p:nvSpPr>
            <p:spPr bwMode="auto">
              <a:xfrm>
                <a:off x="1139" y="2404"/>
                <a:ext cx="17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sz="2400"/>
                  <a:t>+</a:t>
                </a:r>
              </a:p>
            </p:txBody>
          </p:sp>
          <p:sp>
            <p:nvSpPr>
              <p:cNvPr id="11297" name="Line 87"/>
              <p:cNvSpPr>
                <a:spLocks noChangeShapeType="1"/>
              </p:cNvSpPr>
              <p:nvPr/>
            </p:nvSpPr>
            <p:spPr bwMode="auto">
              <a:xfrm>
                <a:off x="1629" y="2547"/>
                <a:ext cx="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8" name="Freeform 88"/>
              <p:cNvSpPr>
                <a:spLocks/>
              </p:cNvSpPr>
              <p:nvPr/>
            </p:nvSpPr>
            <p:spPr bwMode="auto">
              <a:xfrm>
                <a:off x="207" y="1269"/>
                <a:ext cx="1098" cy="1098"/>
              </a:xfrm>
              <a:custGeom>
                <a:avLst/>
                <a:gdLst>
                  <a:gd name="T0" fmla="*/ 675 w 1098"/>
                  <a:gd name="T1" fmla="*/ 0 h 981"/>
                  <a:gd name="T2" fmla="*/ 0 w 1098"/>
                  <a:gd name="T3" fmla="*/ 0 h 981"/>
                  <a:gd name="T4" fmla="*/ 0 w 1098"/>
                  <a:gd name="T5" fmla="*/ 1540 h 981"/>
                  <a:gd name="T6" fmla="*/ 1098 w 1098"/>
                  <a:gd name="T7" fmla="*/ 1540 h 9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98"/>
                  <a:gd name="T13" fmla="*/ 0 h 981"/>
                  <a:gd name="T14" fmla="*/ 1098 w 1098"/>
                  <a:gd name="T15" fmla="*/ 981 h 9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98" h="981">
                    <a:moveTo>
                      <a:pt x="675" y="0"/>
                    </a:moveTo>
                    <a:lnTo>
                      <a:pt x="0" y="0"/>
                    </a:lnTo>
                    <a:lnTo>
                      <a:pt x="0" y="981"/>
                    </a:lnTo>
                    <a:lnTo>
                      <a:pt x="1098" y="981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9" name="AutoShape 89"/>
              <p:cNvSpPr>
                <a:spLocks noChangeArrowheads="1"/>
              </p:cNvSpPr>
              <p:nvPr/>
            </p:nvSpPr>
            <p:spPr bwMode="auto">
              <a:xfrm>
                <a:off x="2691" y="1638"/>
                <a:ext cx="198" cy="441"/>
              </a:xfrm>
              <a:prstGeom prst="can">
                <a:avLst>
                  <a:gd name="adj" fmla="val 55682"/>
                </a:avLst>
              </a:prstGeom>
              <a:solidFill>
                <a:srgbClr val="CC9900"/>
              </a:solidFill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00" name="Freeform 90"/>
              <p:cNvSpPr>
                <a:spLocks/>
              </p:cNvSpPr>
              <p:nvPr/>
            </p:nvSpPr>
            <p:spPr bwMode="auto">
              <a:xfrm>
                <a:off x="2055" y="1240"/>
                <a:ext cx="736" cy="464"/>
              </a:xfrm>
              <a:custGeom>
                <a:avLst/>
                <a:gdLst>
                  <a:gd name="T0" fmla="*/ 0 w 716"/>
                  <a:gd name="T1" fmla="*/ 0 h 444"/>
                  <a:gd name="T2" fmla="*/ 800 w 716"/>
                  <a:gd name="T3" fmla="*/ 0 h 444"/>
                  <a:gd name="T4" fmla="*/ 800 w 716"/>
                  <a:gd name="T5" fmla="*/ 530 h 444"/>
                  <a:gd name="T6" fmla="*/ 0 60000 65536"/>
                  <a:gd name="T7" fmla="*/ 0 60000 65536"/>
                  <a:gd name="T8" fmla="*/ 0 60000 65536"/>
                  <a:gd name="T9" fmla="*/ 0 w 716"/>
                  <a:gd name="T10" fmla="*/ 0 h 444"/>
                  <a:gd name="T11" fmla="*/ 716 w 716"/>
                  <a:gd name="T12" fmla="*/ 444 h 4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6" h="444">
                    <a:moveTo>
                      <a:pt x="0" y="0"/>
                    </a:moveTo>
                    <a:lnTo>
                      <a:pt x="716" y="0"/>
                    </a:lnTo>
                    <a:lnTo>
                      <a:pt x="716" y="444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1" name="Freeform 91"/>
              <p:cNvSpPr>
                <a:spLocks/>
              </p:cNvSpPr>
              <p:nvPr/>
            </p:nvSpPr>
            <p:spPr bwMode="auto">
              <a:xfrm>
                <a:off x="1631" y="2088"/>
                <a:ext cx="1164" cy="292"/>
              </a:xfrm>
              <a:custGeom>
                <a:avLst/>
                <a:gdLst>
                  <a:gd name="T0" fmla="*/ 0 w 1164"/>
                  <a:gd name="T1" fmla="*/ 292 h 292"/>
                  <a:gd name="T2" fmla="*/ 1164 w 1164"/>
                  <a:gd name="T3" fmla="*/ 292 h 292"/>
                  <a:gd name="T4" fmla="*/ 1164 w 1164"/>
                  <a:gd name="T5" fmla="*/ 0 h 292"/>
                  <a:gd name="T6" fmla="*/ 0 60000 65536"/>
                  <a:gd name="T7" fmla="*/ 0 60000 65536"/>
                  <a:gd name="T8" fmla="*/ 0 60000 65536"/>
                  <a:gd name="T9" fmla="*/ 0 w 1164"/>
                  <a:gd name="T10" fmla="*/ 0 h 292"/>
                  <a:gd name="T11" fmla="*/ 1164 w 1164"/>
                  <a:gd name="T12" fmla="*/ 292 h 2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4" h="292">
                    <a:moveTo>
                      <a:pt x="0" y="292"/>
                    </a:moveTo>
                    <a:lnTo>
                      <a:pt x="1164" y="292"/>
                    </a:lnTo>
                    <a:lnTo>
                      <a:pt x="1164" y="0"/>
                    </a:lnTo>
                  </a:path>
                </a:pathLst>
              </a:custGeom>
              <a:noFill/>
              <a:ln w="76200" cap="flat" cmpd="sng">
                <a:solidFill>
                  <a:schemeClr val="tx1"/>
                </a:solidFill>
                <a:prstDash val="solid"/>
                <a:round/>
                <a:headEnd type="none" w="lg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2" name="Text Box 92"/>
              <p:cNvSpPr txBox="1">
                <a:spLocks noChangeArrowheads="1"/>
              </p:cNvSpPr>
              <p:nvPr/>
            </p:nvSpPr>
            <p:spPr bwMode="auto">
              <a:xfrm>
                <a:off x="1376" y="2487"/>
                <a:ext cx="2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altLang="en-US" sz="2400" i="1" dirty="0">
                    <a:latin typeface="+mn-lt"/>
                  </a:rPr>
                  <a:t>V</a:t>
                </a:r>
                <a:r>
                  <a:rPr lang="en-GB" altLang="en-US" sz="2400" baseline="-25000" dirty="0">
                    <a:latin typeface="+mn-lt"/>
                  </a:rPr>
                  <a:t>S</a:t>
                </a:r>
              </a:p>
            </p:txBody>
          </p:sp>
        </p:grpSp>
        <p:grpSp>
          <p:nvGrpSpPr>
            <p:cNvPr id="11289" name="Group 74"/>
            <p:cNvGrpSpPr>
              <a:grpSpLocks/>
            </p:cNvGrpSpPr>
            <p:nvPr/>
          </p:nvGrpSpPr>
          <p:grpSpPr bwMode="auto">
            <a:xfrm>
              <a:off x="4310" y="3061"/>
              <a:ext cx="176" cy="127"/>
              <a:chOff x="2952" y="3052"/>
              <a:chExt cx="192" cy="127"/>
            </a:xfrm>
          </p:grpSpPr>
          <p:sp>
            <p:nvSpPr>
              <p:cNvPr id="11290" name="Freeform 75"/>
              <p:cNvSpPr>
                <a:spLocks/>
              </p:cNvSpPr>
              <p:nvPr/>
            </p:nvSpPr>
            <p:spPr bwMode="auto">
              <a:xfrm>
                <a:off x="2952" y="3052"/>
                <a:ext cx="192" cy="27"/>
              </a:xfrm>
              <a:custGeom>
                <a:avLst/>
                <a:gdLst>
                  <a:gd name="T0" fmla="*/ 0 w 192"/>
                  <a:gd name="T1" fmla="*/ 1 h 37"/>
                  <a:gd name="T2" fmla="*/ 96 w 192"/>
                  <a:gd name="T3" fmla="*/ 10 h 37"/>
                  <a:gd name="T4" fmla="*/ 192 w 192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7"/>
                  <a:gd name="T11" fmla="*/ 192 w 192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7">
                    <a:moveTo>
                      <a:pt x="0" y="4"/>
                    </a:moveTo>
                    <a:cubicBezTo>
                      <a:pt x="32" y="20"/>
                      <a:pt x="64" y="37"/>
                      <a:pt x="96" y="36"/>
                    </a:cubicBezTo>
                    <a:cubicBezTo>
                      <a:pt x="128" y="35"/>
                      <a:pt x="176" y="7"/>
                      <a:pt x="192" y="0"/>
                    </a:cubicBezTo>
                  </a:path>
                </a:pathLst>
              </a:cu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lg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1" name="Freeform 76"/>
              <p:cNvSpPr>
                <a:spLocks/>
              </p:cNvSpPr>
              <p:nvPr/>
            </p:nvSpPr>
            <p:spPr bwMode="auto">
              <a:xfrm>
                <a:off x="2952" y="3102"/>
                <a:ext cx="192" cy="27"/>
              </a:xfrm>
              <a:custGeom>
                <a:avLst/>
                <a:gdLst>
                  <a:gd name="T0" fmla="*/ 0 w 192"/>
                  <a:gd name="T1" fmla="*/ 1 h 37"/>
                  <a:gd name="T2" fmla="*/ 96 w 192"/>
                  <a:gd name="T3" fmla="*/ 10 h 37"/>
                  <a:gd name="T4" fmla="*/ 192 w 192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7"/>
                  <a:gd name="T11" fmla="*/ 192 w 192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7">
                    <a:moveTo>
                      <a:pt x="0" y="4"/>
                    </a:moveTo>
                    <a:cubicBezTo>
                      <a:pt x="32" y="20"/>
                      <a:pt x="64" y="37"/>
                      <a:pt x="96" y="36"/>
                    </a:cubicBezTo>
                    <a:cubicBezTo>
                      <a:pt x="128" y="35"/>
                      <a:pt x="176" y="7"/>
                      <a:pt x="192" y="0"/>
                    </a:cubicBezTo>
                  </a:path>
                </a:pathLst>
              </a:custGeom>
              <a:noFill/>
              <a:ln w="38100" cap="flat" cmpd="sng">
                <a:solidFill>
                  <a:schemeClr val="bg1"/>
                </a:solidFill>
                <a:prstDash val="solid"/>
                <a:round/>
                <a:headEnd type="none" w="lg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2" name="Freeform 77"/>
              <p:cNvSpPr>
                <a:spLocks/>
              </p:cNvSpPr>
              <p:nvPr/>
            </p:nvSpPr>
            <p:spPr bwMode="auto">
              <a:xfrm>
                <a:off x="2952" y="3152"/>
                <a:ext cx="192" cy="27"/>
              </a:xfrm>
              <a:custGeom>
                <a:avLst/>
                <a:gdLst>
                  <a:gd name="T0" fmla="*/ 0 w 192"/>
                  <a:gd name="T1" fmla="*/ 1 h 37"/>
                  <a:gd name="T2" fmla="*/ 96 w 192"/>
                  <a:gd name="T3" fmla="*/ 10 h 37"/>
                  <a:gd name="T4" fmla="*/ 192 w 192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7"/>
                  <a:gd name="T11" fmla="*/ 192 w 192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7">
                    <a:moveTo>
                      <a:pt x="0" y="4"/>
                    </a:moveTo>
                    <a:cubicBezTo>
                      <a:pt x="32" y="20"/>
                      <a:pt x="64" y="37"/>
                      <a:pt x="96" y="36"/>
                    </a:cubicBezTo>
                    <a:cubicBezTo>
                      <a:pt x="128" y="35"/>
                      <a:pt x="176" y="7"/>
                      <a:pt x="192" y="0"/>
                    </a:cubicBezTo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lg" len="lg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48574" name="Text Box 94"/>
          <p:cNvSpPr txBox="1">
            <a:spLocks noChangeArrowheads="1"/>
          </p:cNvSpPr>
          <p:nvPr/>
        </p:nvSpPr>
        <p:spPr bwMode="auto">
          <a:xfrm>
            <a:off x="5172594" y="4834205"/>
            <a:ext cx="3332714" cy="461665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dirty="0">
                <a:latin typeface="+mn-lt"/>
              </a:rPr>
              <a:t>Charges still stored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855" y="139141"/>
            <a:ext cx="6758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600" dirty="0"/>
              <a:t>How a Capacitor Stores Charges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94" name="Text Box 69">
            <a:extLst>
              <a:ext uri="{FF2B5EF4-FFF2-40B4-BE49-F238E27FC236}">
                <a16:creationId xmlns:a16="http://schemas.microsoft.com/office/drawing/2014/main" id="{C9BF0102-3FCD-419E-B383-629EF90D7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636" y="2501583"/>
            <a:ext cx="346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altLang="en-US" sz="2400" dirty="0">
                <a:latin typeface="+mn-lt"/>
              </a:rPr>
              <a:t>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5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RC Charging Circuit</a:t>
            </a:r>
          </a:p>
        </p:txBody>
      </p:sp>
      <p:pic>
        <p:nvPicPr>
          <p:cNvPr id="24578" name="Picture 2" descr="rc charging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41" y="2152693"/>
            <a:ext cx="7078879" cy="34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4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3833" y="1078230"/>
                <a:ext cx="10922000" cy="4070350"/>
              </a:xfrm>
            </p:spPr>
            <p:txBody>
              <a:bodyPr/>
              <a:lstStyle/>
              <a:p>
                <a:pPr marL="539750" indent="-539750" eaLnBrk="1" hangingPunct="1">
                  <a:lnSpc>
                    <a:spcPct val="90000"/>
                  </a:lnSpc>
                  <a:spcBef>
                    <a:spcPct val="45000"/>
                  </a:spcBef>
                  <a:tabLst>
                    <a:tab pos="539750" algn="l"/>
                  </a:tabLst>
                </a:pPr>
                <a:r>
                  <a:rPr lang="en-GB" altLang="en-US" sz="28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Time is required for a capacitor to charge or discharge fully.</a:t>
                </a:r>
              </a:p>
              <a:p>
                <a:pPr marL="539750" indent="-539750" eaLnBrk="1" hangingPunct="1">
                  <a:lnSpc>
                    <a:spcPct val="90000"/>
                  </a:lnSpc>
                  <a:spcBef>
                    <a:spcPct val="45000"/>
                  </a:spcBef>
                  <a:tabLst>
                    <a:tab pos="539750" algn="l"/>
                  </a:tabLst>
                </a:pPr>
                <a:r>
                  <a:rPr lang="en-GB" altLang="en-US" sz="28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Amount of time required depends on </a:t>
                </a:r>
                <a:r>
                  <a:rPr lang="en-GB" altLang="en-US" sz="2800" dirty="0">
                    <a:solidFill>
                      <a:srgbClr val="CC6600"/>
                    </a:solidFill>
                    <a:effectLst/>
                    <a:latin typeface="Cambria" panose="02040503050406030204" pitchFamily="18" charset="0"/>
                  </a:rPr>
                  <a:t>time constant </a:t>
                </a:r>
                <a14:m>
                  <m:oMath xmlns:m="http://schemas.openxmlformats.org/officeDocument/2006/math">
                    <m:r>
                      <a:rPr lang="en-SG" altLang="en-US" sz="2800" b="0" i="1" smtClean="0">
                        <a:solidFill>
                          <a:srgbClr val="CC6600"/>
                        </a:solidFill>
                        <a:effectLst/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altLang="en-US" sz="28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 of the circuit.</a:t>
                </a:r>
              </a:p>
              <a:p>
                <a:pPr marL="539750" indent="-539750" eaLnBrk="1" hangingPunct="1">
                  <a:lnSpc>
                    <a:spcPct val="90000"/>
                  </a:lnSpc>
                  <a:spcBef>
                    <a:spcPct val="45000"/>
                  </a:spcBef>
                  <a:tabLst>
                    <a:tab pos="539750" algn="l"/>
                  </a:tabLst>
                </a:pPr>
                <a:endParaRPr lang="en-GB" altLang="en-US" sz="2800" dirty="0">
                  <a:solidFill>
                    <a:srgbClr val="00FFFF"/>
                  </a:solidFill>
                  <a:effectLst/>
                  <a:latin typeface="Cambria" panose="02040503050406030204" pitchFamily="18" charset="0"/>
                </a:endParaRPr>
              </a:p>
              <a:p>
                <a:pPr marL="539750" indent="-539750" eaLnBrk="1" hangingPunct="1">
                  <a:lnSpc>
                    <a:spcPct val="90000"/>
                  </a:lnSpc>
                  <a:spcBef>
                    <a:spcPct val="45000"/>
                  </a:spcBef>
                  <a:tabLst>
                    <a:tab pos="539750" algn="l"/>
                  </a:tabLst>
                </a:pPr>
                <a:endParaRPr lang="en-GB" altLang="en-US" sz="2800" dirty="0">
                  <a:solidFill>
                    <a:srgbClr val="00FFFF"/>
                  </a:solidFill>
                  <a:effectLst/>
                  <a:latin typeface="Cambria" panose="02040503050406030204" pitchFamily="18" charset="0"/>
                </a:endParaRPr>
              </a:p>
              <a:p>
                <a:pPr marL="539750" indent="-539750" eaLnBrk="1" hangingPunct="1">
                  <a:lnSpc>
                    <a:spcPct val="90000"/>
                  </a:lnSpc>
                  <a:spcBef>
                    <a:spcPct val="45000"/>
                  </a:spcBef>
                  <a:tabLst>
                    <a:tab pos="539750" algn="l"/>
                  </a:tabLst>
                </a:pPr>
                <a:endParaRPr lang="en-GB" altLang="en-US" sz="2800" i="1" u="sng" dirty="0">
                  <a:solidFill>
                    <a:srgbClr val="00FFFF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3833" y="1078230"/>
                <a:ext cx="10922000" cy="4070350"/>
              </a:xfrm>
              <a:blipFill>
                <a:blip r:embed="rId3"/>
                <a:stretch>
                  <a:fillRect l="-726" t="-2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0" y="323756"/>
            <a:ext cx="10892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645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dirty="0">
                <a:latin typeface="+mn-lt"/>
              </a:rPr>
              <a:t>Time Constant &amp; Charging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Rectangle 14"/>
              <p:cNvSpPr>
                <a:spLocks noChangeArrowheads="1"/>
              </p:cNvSpPr>
              <p:nvPr/>
            </p:nvSpPr>
            <p:spPr bwMode="auto">
              <a:xfrm>
                <a:off x="1736091" y="2881630"/>
                <a:ext cx="2641600" cy="795338"/>
              </a:xfrm>
              <a:prstGeom prst="rect">
                <a:avLst/>
              </a:prstGeom>
              <a:solidFill>
                <a:srgbClr val="00FFFF"/>
              </a:solidFill>
              <a:ln w="254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3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SG" alt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altLang="en-US" sz="3600" b="0" i="1" smtClean="0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en-US" altLang="en-US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8200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91" y="2881630"/>
                <a:ext cx="2641600" cy="795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algn="ctr">
                <a:solidFill>
                  <a:schemeClr val="tx1"/>
                </a:solidFill>
                <a:miter lim="800000"/>
                <a:headEnd type="none" w="lg" len="lg"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Text Box 16"/>
              <p:cNvSpPr txBox="1">
                <a:spLocks noChangeArrowheads="1"/>
              </p:cNvSpPr>
              <p:nvPr/>
            </p:nvSpPr>
            <p:spPr bwMode="auto">
              <a:xfrm>
                <a:off x="1736091" y="3940230"/>
                <a:ext cx="3719829" cy="179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marL="263525" indent="-263525" eaLnBrk="1" hangingPunct="1">
                  <a:buClrTx/>
                  <a:buSzTx/>
                  <a:buFontTx/>
                  <a:buNone/>
                </a:pPr>
                <a:r>
                  <a:rPr lang="en-GB" altLang="en-US" dirty="0">
                    <a:latin typeface="Cambria" panose="02040503050406030204" pitchFamily="18" charset="0"/>
                  </a:rPr>
                  <a:t>where </a:t>
                </a:r>
              </a:p>
              <a:p>
                <a:pPr marL="263525" indent="-263525" eaLnBrk="1" hangingPunct="1">
                  <a:buClrTx/>
                  <a:buSzTx/>
                  <a:buFontTx/>
                  <a:buNone/>
                </a:pPr>
                <a:r>
                  <a:rPr lang="en-SG" altLang="en-US" b="0" dirty="0"/>
                  <a:t>	</a:t>
                </a:r>
                <a14:m>
                  <m:oMath xmlns:m="http://schemas.openxmlformats.org/officeDocument/2006/math">
                    <m:r>
                      <a:rPr lang="en-SG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altLang="en-US" dirty="0">
                    <a:latin typeface="Cambria" panose="02040503050406030204" pitchFamily="18" charset="0"/>
                  </a:rPr>
                  <a:t> </a:t>
                </a:r>
                <a:r>
                  <a:rPr lang="en-GB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altLang="en-US" dirty="0">
                    <a:latin typeface="Cambria" panose="02040503050406030204" pitchFamily="18" charset="0"/>
                  </a:rPr>
                  <a:t> time constant (s)</a:t>
                </a:r>
              </a:p>
              <a:p>
                <a:pPr marL="263525" indent="-263525" eaLnBrk="1" hangingPunct="1">
                  <a:buClrTx/>
                  <a:buSzTx/>
                  <a:buFontTx/>
                  <a:buNone/>
                </a:pPr>
                <a:r>
                  <a:rPr lang="en-GB" altLang="en-US" i="1" dirty="0">
                    <a:latin typeface="Cambria" panose="02040503050406030204" pitchFamily="18" charset="0"/>
                  </a:rPr>
                  <a:t>	R</a:t>
                </a:r>
                <a:r>
                  <a:rPr lang="en-GB" altLang="en-US" dirty="0">
                    <a:latin typeface="Cambria" panose="02040503050406030204" pitchFamily="18" charset="0"/>
                  </a:rPr>
                  <a:t> </a:t>
                </a:r>
                <a:r>
                  <a:rPr lang="en-GB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altLang="en-US" dirty="0">
                    <a:latin typeface="Cambria" panose="02040503050406030204" pitchFamily="18" charset="0"/>
                  </a:rPr>
                  <a:t> resistance (</a:t>
                </a:r>
                <a:r>
                  <a:rPr lang="el-GR" altLang="en-US" dirty="0">
                    <a:latin typeface="Cambria" panose="02040503050406030204" pitchFamily="18" charset="0"/>
                  </a:rPr>
                  <a:t>Ω</a:t>
                </a:r>
                <a:r>
                  <a:rPr lang="en-GB" altLang="en-US" dirty="0">
                    <a:latin typeface="Cambria" panose="02040503050406030204" pitchFamily="18" charset="0"/>
                  </a:rPr>
                  <a:t>)</a:t>
                </a:r>
              </a:p>
              <a:p>
                <a:pPr marL="263525" indent="-263525" eaLnBrk="1" hangingPunct="1">
                  <a:buClrTx/>
                  <a:buSzTx/>
                  <a:buFontTx/>
                  <a:buNone/>
                </a:pPr>
                <a:r>
                  <a:rPr lang="en-GB" altLang="en-US" i="1" dirty="0">
                    <a:latin typeface="Cambria" panose="02040503050406030204" pitchFamily="18" charset="0"/>
                  </a:rPr>
                  <a:t>	C</a:t>
                </a:r>
                <a:r>
                  <a:rPr lang="en-GB" altLang="en-US" dirty="0">
                    <a:latin typeface="Cambria" panose="02040503050406030204" pitchFamily="18" charset="0"/>
                  </a:rPr>
                  <a:t> </a:t>
                </a:r>
                <a:r>
                  <a:rPr lang="en-GB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GB" altLang="en-US" dirty="0">
                    <a:latin typeface="Cambria" panose="02040503050406030204" pitchFamily="18" charset="0"/>
                  </a:rPr>
                  <a:t> capacitance (F)</a:t>
                </a:r>
              </a:p>
            </p:txBody>
          </p:sp>
        </mc:Choice>
        <mc:Fallback xmlns="">
          <p:sp>
            <p:nvSpPr>
              <p:cNvPr id="81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91" y="3940230"/>
                <a:ext cx="3719829" cy="1791260"/>
              </a:xfrm>
              <a:prstGeom prst="rect">
                <a:avLst/>
              </a:prstGeom>
              <a:blipFill>
                <a:blip r:embed="rId5"/>
                <a:stretch>
                  <a:fillRect l="-2623" t="-2721" b="-68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24320" y="2540041"/>
            <a:ext cx="2072640" cy="497800"/>
          </a:xfrm>
          <a:prstGeom prst="wedgeRoundRectCallout">
            <a:avLst>
              <a:gd name="adj1" fmla="val 69678"/>
              <a:gd name="adj2" fmla="val -144114"/>
              <a:gd name="adj3" fmla="val 16667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Greek letter, tau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17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421115" y="1128693"/>
            <a:ext cx="111421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GB" altLang="en-US" sz="2800" dirty="0">
                <a:latin typeface="Cambria" panose="02040503050406030204" pitchFamily="18" charset="0"/>
              </a:rPr>
              <a:t> </a:t>
            </a:r>
            <a:r>
              <a:rPr lang="en-GB" altLang="en-US" sz="2800" i="1" dirty="0">
                <a:latin typeface="Cambria" panose="02040503050406030204" pitchFamily="18" charset="0"/>
              </a:rPr>
              <a:t>τ</a:t>
            </a:r>
            <a:r>
              <a:rPr lang="en-GB" altLang="en-US" sz="2800" dirty="0">
                <a:latin typeface="Cambria" panose="02040503050406030204" pitchFamily="18" charset="0"/>
              </a:rPr>
              <a:t> is the amount of time required to charge a capacitor to approximately </a:t>
            </a:r>
            <a:r>
              <a:rPr lang="en-GB" alt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63% of its final value.</a:t>
            </a:r>
          </a:p>
          <a:p>
            <a:pPr eaLnBrk="1" hangingPunct="1"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GB" altLang="en-US" sz="2800" dirty="0">
                <a:latin typeface="Cambria" panose="02040503050406030204" pitchFamily="18" charset="0"/>
              </a:rPr>
              <a:t>At time = 5</a:t>
            </a:r>
            <a:r>
              <a:rPr lang="en-GB" altLang="en-US" sz="3200" i="1" dirty="0">
                <a:latin typeface="Cambria" panose="02040503050406030204" pitchFamily="18" charset="0"/>
              </a:rPr>
              <a:t>τ</a:t>
            </a:r>
            <a:r>
              <a:rPr lang="en-GB" altLang="en-US" sz="2800" dirty="0">
                <a:latin typeface="Cambria" panose="02040503050406030204" pitchFamily="18" charset="0"/>
              </a:rPr>
              <a:t>, capacitor can be considered to be fully charged.</a:t>
            </a:r>
          </a:p>
          <a:p>
            <a:pPr eaLnBrk="1" hangingPunct="1">
              <a:spcAft>
                <a:spcPct val="30000"/>
              </a:spcAft>
              <a:buClrTx/>
              <a:buSzTx/>
              <a:buFontTx/>
              <a:buChar char="•"/>
            </a:pPr>
            <a:r>
              <a:rPr lang="en-GB" altLang="en-US" sz="2800" dirty="0">
                <a:latin typeface="Cambria" panose="02040503050406030204" pitchFamily="18" charset="0"/>
              </a:rPr>
              <a:t>Note that every capacitor circuit has some amount of resistance present.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23756"/>
            <a:ext cx="10892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645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dirty="0">
                <a:latin typeface="+mn-lt"/>
              </a:rPr>
              <a:t>Time Constant &amp; Charging Curves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298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3304</TotalTime>
  <Words>650</Words>
  <Application>Microsoft Office PowerPoint</Application>
  <PresentationFormat>Widescreen</PresentationFormat>
  <Paragraphs>157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Cooper Black</vt:lpstr>
      <vt:lpstr>Gill Sans MT</vt:lpstr>
      <vt:lpstr>Symbol</vt:lpstr>
      <vt:lpstr>Trebuchet MS</vt:lpstr>
      <vt:lpstr>Verdana</vt:lpstr>
      <vt:lpstr>Wingdings</vt:lpstr>
      <vt:lpstr>Wingdings 3</vt:lpstr>
      <vt:lpstr>Facet</vt:lpstr>
      <vt:lpstr>Unit 12 Capacitors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RC Charging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Chin Heng</dc:creator>
  <cp:lastModifiedBy>David Li Chung Ping</cp:lastModifiedBy>
  <cp:revision>330</cp:revision>
  <dcterms:created xsi:type="dcterms:W3CDTF">2014-11-11T08:59:17Z</dcterms:created>
  <dcterms:modified xsi:type="dcterms:W3CDTF">2018-10-28T11:13:01Z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90D45B21-52E9-4A39-826A-F7EDA4EBEB6E</vt:lpwstr>
  </property>
  <property fmtid="{D5CDD505-2E9C-101B-9397-08002B2CF9AE}" pid="3" name="ArticulatePath">
    <vt:lpwstr>PPt for Video - Unit 12  Part B (Charge &amp; Discharge Cap) V2.0</vt:lpwstr>
  </property>
</Properties>
</file>