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306" r:id="rId4"/>
    <p:sldId id="324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8" r:id="rId18"/>
    <p:sldId id="272" r:id="rId19"/>
  </p:sldIdLst>
  <p:sldSz cx="12192000" cy="6858000"/>
  <p:notesSz cx="6797675" cy="9926638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1277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2319" userDrawn="1">
          <p15:clr>
            <a:srgbClr val="A4A3A4"/>
          </p15:clr>
        </p15:guide>
        <p15:guide id="6" pos="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3C3"/>
    <a:srgbClr val="9933FF"/>
    <a:srgbClr val="FF00FF"/>
    <a:srgbClr val="FFFF00"/>
    <a:srgbClr val="236F50"/>
    <a:srgbClr val="EBEBE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>
        <p:guide orient="horz" pos="527"/>
        <p:guide pos="1277"/>
        <p:guide orient="horz" pos="3974"/>
        <p:guide orient="horz" pos="2319"/>
        <p:guide pos="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784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77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6513-4093-4654-8993-64F5F6FCDC5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Capacitors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EB26-2ACF-486D-A8B6-D6367707E90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6D9-F65B-4DE1-9421-A7010067709E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C093-A0E7-4EF4-B9D5-DC03E88057B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C75D-358C-4BAC-AA7B-29A91C1703F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DA35-4C6A-42B1-A959-A0D5412160A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D2DF-EF44-4CC9-9101-04EA2B3B484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6393-2B30-49D3-95DE-65CF59FCEA0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9B2A9-8797-4D92-ACD1-CB7713ACAD3A}" type="datetime1">
              <a:rPr lang="en-US" altLang="en-US" smtClean="0"/>
              <a:t>4/27/2019</a:t>
            </a:fld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Capacitors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6917F-9313-4C07-B1CA-D5F4EC7F08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778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66B-31E7-49E8-911F-794E222A521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Capacitors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0177-FE81-472F-8997-7B60CB5A5C2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Capacitors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16F-5CE3-4FDA-A95C-81E733CEDC7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Capacitors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8126-9DD6-4871-9895-9CB5F959E66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288E-9710-4CF6-ADDF-E1B020C7CD3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Capacitors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DF61-165C-4C4A-BFC3-F095072E197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Capacitors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DA19-8B91-4C69-9598-D1DF0CBB42A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Capacitors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610C-A920-43FA-A5B9-8D6171A9BA2B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1F91-4BE0-4E9C-8827-2918C6160D2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7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w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7.w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12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Capacitors </a:t>
            </a:r>
            <a:endParaRPr lang="en-GB" altLang="en-US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808910" cy="1096899"/>
          </a:xfrm>
        </p:spPr>
        <p:txBody>
          <a:bodyPr>
            <a:noAutofit/>
          </a:bodyPr>
          <a:lstStyle/>
          <a:p>
            <a:pPr algn="l"/>
            <a:r>
              <a:rPr lang="en-GB" sz="4400" dirty="0">
                <a:solidFill>
                  <a:srgbClr val="0070C0"/>
                </a:solidFill>
              </a:rPr>
              <a:t>Part C: Analysing Capacitors in Series and Parallel Connections</a:t>
            </a:r>
            <a:endParaRPr lang="en-SG" sz="4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18"/>
          <p:cNvSpPr txBox="1">
            <a:spLocks noChangeArrowheads="1"/>
          </p:cNvSpPr>
          <p:nvPr/>
        </p:nvSpPr>
        <p:spPr bwMode="auto">
          <a:xfrm>
            <a:off x="409576" y="1093560"/>
            <a:ext cx="467571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800" b="1" dirty="0">
                <a:solidFill>
                  <a:srgbClr val="FF0000"/>
                </a:solidFill>
                <a:latin typeface="+mn-lt"/>
              </a:rPr>
              <a:t>Example </a:t>
            </a:r>
            <a:endParaRPr lang="en-GB" altLang="en-US" sz="2800" dirty="0">
              <a:solidFill>
                <a:srgbClr val="FF0000"/>
              </a:solidFill>
              <a:latin typeface="+mn-lt"/>
            </a:endParaRPr>
          </a:p>
          <a:p>
            <a:pPr algn="l" eaLnBrk="1" hangingPunct="1"/>
            <a:r>
              <a:rPr lang="en-GB" altLang="en-US" sz="3200" dirty="0">
                <a:latin typeface="+mn-lt"/>
              </a:rPr>
              <a:t>Find the voltage across each capacitor.</a:t>
            </a:r>
            <a:endParaRPr lang="en-US" altLang="en-US" sz="3200" dirty="0">
              <a:latin typeface="+mn-lt"/>
            </a:endParaRPr>
          </a:p>
        </p:txBody>
      </p:sp>
      <p:graphicFrame>
        <p:nvGraphicFramePr>
          <p:cNvPr id="158840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243530"/>
              </p:ext>
            </p:extLst>
          </p:nvPr>
        </p:nvGraphicFramePr>
        <p:xfrm>
          <a:off x="542528" y="3694623"/>
          <a:ext cx="7060772" cy="146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3" imgW="5892480" imgH="1269720" progId="Equation.DSMT4">
                  <p:embed/>
                </p:oleObj>
              </mc:Choice>
              <mc:Fallback>
                <p:oleObj name="Equation" r:id="rId3" imgW="589248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28" y="3694623"/>
                        <a:ext cx="7060772" cy="14695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4" name="Text Box 166" hidden="1"/>
          <p:cNvSpPr txBox="1">
            <a:spLocks noChangeArrowheads="1"/>
          </p:cNvSpPr>
          <p:nvPr/>
        </p:nvSpPr>
        <p:spPr bwMode="auto">
          <a:xfrm>
            <a:off x="5672666" y="2425700"/>
            <a:ext cx="9990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latin typeface="Cambria" panose="02040503050406030204" pitchFamily="18" charset="0"/>
              </a:rPr>
              <a:t>25 V</a:t>
            </a:r>
          </a:p>
        </p:txBody>
      </p:sp>
      <p:sp>
        <p:nvSpPr>
          <p:cNvPr id="158889" name="Text Box 169"/>
          <p:cNvSpPr txBox="1">
            <a:spLocks noChangeArrowheads="1"/>
          </p:cNvSpPr>
          <p:nvPr/>
        </p:nvSpPr>
        <p:spPr bwMode="auto">
          <a:xfrm>
            <a:off x="429792" y="3030055"/>
            <a:ext cx="2868460" cy="579438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First find </a:t>
            </a:r>
            <a:r>
              <a:rPr lang="en-GB" altLang="en-US" sz="3200" i="1" dirty="0">
                <a:solidFill>
                  <a:srgbClr val="0070C0"/>
                </a:solidFill>
                <a:latin typeface="Cambria" panose="02040503050406030204" pitchFamily="18" charset="0"/>
              </a:rPr>
              <a:t>C</a:t>
            </a:r>
            <a:r>
              <a:rPr lang="en-GB" altLang="en-US" sz="3200" baseline="-25000" dirty="0">
                <a:solidFill>
                  <a:srgbClr val="0070C0"/>
                </a:solidFill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50" name="Rectangle 2064"/>
          <p:cNvSpPr>
            <a:spLocks noChangeArrowheads="1"/>
          </p:cNvSpPr>
          <p:nvPr/>
        </p:nvSpPr>
        <p:spPr bwMode="auto">
          <a:xfrm>
            <a:off x="-24063" y="-70833"/>
            <a:ext cx="40341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Capacitor Voltages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191038" y="156680"/>
            <a:ext cx="5695621" cy="3044825"/>
            <a:chOff x="5531177" y="346075"/>
            <a:chExt cx="5695621" cy="3044825"/>
          </a:xfrm>
        </p:grpSpPr>
        <p:sp>
          <p:nvSpPr>
            <p:cNvPr id="61" name="Line 151"/>
            <p:cNvSpPr>
              <a:spLocks noChangeShapeType="1"/>
            </p:cNvSpPr>
            <p:nvPr/>
          </p:nvSpPr>
          <p:spPr bwMode="auto">
            <a:xfrm flipH="1">
              <a:off x="6671732" y="1023143"/>
              <a:ext cx="6265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152"/>
            <p:cNvSpPr>
              <a:spLocks noChangeShapeType="1"/>
            </p:cNvSpPr>
            <p:nvPr/>
          </p:nvSpPr>
          <p:spPr bwMode="auto">
            <a:xfrm flipH="1">
              <a:off x="7488765" y="1023143"/>
              <a:ext cx="1113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Line 158"/>
            <p:cNvSpPr>
              <a:spLocks noChangeShapeType="1"/>
            </p:cNvSpPr>
            <p:nvPr/>
          </p:nvSpPr>
          <p:spPr bwMode="auto">
            <a:xfrm flipH="1">
              <a:off x="8792632" y="1023143"/>
              <a:ext cx="1045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Line 161"/>
            <p:cNvSpPr>
              <a:spLocks noChangeShapeType="1"/>
            </p:cNvSpPr>
            <p:nvPr/>
          </p:nvSpPr>
          <p:spPr bwMode="auto">
            <a:xfrm>
              <a:off x="10024532" y="1023143"/>
              <a:ext cx="982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Line 124"/>
            <p:cNvSpPr>
              <a:spLocks noChangeShapeType="1"/>
            </p:cNvSpPr>
            <p:nvPr/>
          </p:nvSpPr>
          <p:spPr bwMode="auto">
            <a:xfrm flipH="1" flipV="1">
              <a:off x="6673849" y="1030288"/>
              <a:ext cx="0" cy="801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Line 125"/>
            <p:cNvSpPr>
              <a:spLocks noChangeShapeType="1"/>
            </p:cNvSpPr>
            <p:nvPr/>
          </p:nvSpPr>
          <p:spPr bwMode="auto">
            <a:xfrm flipH="1">
              <a:off x="6673849" y="2254250"/>
              <a:ext cx="0" cy="96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Text Box 134"/>
            <p:cNvSpPr txBox="1">
              <a:spLocks noChangeArrowheads="1"/>
            </p:cNvSpPr>
            <p:nvPr/>
          </p:nvSpPr>
          <p:spPr bwMode="auto">
            <a:xfrm>
              <a:off x="5604933" y="1676400"/>
              <a:ext cx="74083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</a:rPr>
                <a:t>V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T</a:t>
              </a:r>
              <a:endParaRPr lang="en-US" altLang="en-US" sz="2400" dirty="0">
                <a:latin typeface="Cambria" panose="02040503050406030204" pitchFamily="18" charset="0"/>
              </a:endParaRPr>
            </a:p>
          </p:txBody>
        </p:sp>
        <p:sp>
          <p:nvSpPr>
            <p:cNvPr id="68" name="Line 135"/>
            <p:cNvSpPr>
              <a:spLocks noChangeShapeType="1"/>
            </p:cNvSpPr>
            <p:nvPr/>
          </p:nvSpPr>
          <p:spPr bwMode="auto">
            <a:xfrm>
              <a:off x="6354233" y="1658938"/>
              <a:ext cx="1439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" name="Line 136"/>
            <p:cNvSpPr>
              <a:spLocks noChangeShapeType="1"/>
            </p:cNvSpPr>
            <p:nvPr/>
          </p:nvSpPr>
          <p:spPr bwMode="auto">
            <a:xfrm>
              <a:off x="6426199" y="1587500"/>
              <a:ext cx="0" cy="144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Line 137"/>
            <p:cNvSpPr>
              <a:spLocks noChangeShapeType="1"/>
            </p:cNvSpPr>
            <p:nvPr/>
          </p:nvSpPr>
          <p:spPr bwMode="auto">
            <a:xfrm flipV="1">
              <a:off x="6354233" y="2419350"/>
              <a:ext cx="1439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Line 139"/>
            <p:cNvSpPr>
              <a:spLocks noChangeShapeType="1"/>
            </p:cNvSpPr>
            <p:nvPr/>
          </p:nvSpPr>
          <p:spPr bwMode="auto">
            <a:xfrm>
              <a:off x="6671733" y="3086100"/>
              <a:ext cx="0" cy="165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453716" y="3238500"/>
              <a:ext cx="440267" cy="152400"/>
              <a:chOff x="6451599" y="3238500"/>
              <a:chExt cx="440267" cy="152400"/>
            </a:xfrm>
          </p:grpSpPr>
          <p:sp>
            <p:nvSpPr>
              <p:cNvPr id="96" name="Line 140"/>
              <p:cNvSpPr>
                <a:spLocks noChangeShapeType="1"/>
              </p:cNvSpPr>
              <p:nvPr/>
            </p:nvSpPr>
            <p:spPr bwMode="auto">
              <a:xfrm>
                <a:off x="6451599" y="3238500"/>
                <a:ext cx="4402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7" name="Line 141"/>
              <p:cNvSpPr>
                <a:spLocks noChangeShapeType="1"/>
              </p:cNvSpPr>
              <p:nvPr/>
            </p:nvSpPr>
            <p:spPr bwMode="auto">
              <a:xfrm>
                <a:off x="6544732" y="3314700"/>
                <a:ext cx="25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8" name="Line 142"/>
              <p:cNvSpPr>
                <a:spLocks noChangeShapeType="1"/>
              </p:cNvSpPr>
              <p:nvPr/>
            </p:nvSpPr>
            <p:spPr bwMode="auto">
              <a:xfrm>
                <a:off x="6612466" y="3390900"/>
                <a:ext cx="1185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3" name="Line 144"/>
            <p:cNvSpPr>
              <a:spLocks noChangeShapeType="1"/>
            </p:cNvSpPr>
            <p:nvPr/>
          </p:nvSpPr>
          <p:spPr bwMode="auto">
            <a:xfrm rot="16200000">
              <a:off x="9660731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Line 145"/>
            <p:cNvSpPr>
              <a:spLocks noChangeShapeType="1"/>
            </p:cNvSpPr>
            <p:nvPr/>
          </p:nvSpPr>
          <p:spPr bwMode="auto">
            <a:xfrm rot="16200000">
              <a:off x="9842764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Text Box 146"/>
            <p:cNvSpPr txBox="1">
              <a:spLocks noChangeArrowheads="1"/>
            </p:cNvSpPr>
            <p:nvPr/>
          </p:nvSpPr>
          <p:spPr bwMode="auto">
            <a:xfrm>
              <a:off x="7161529" y="369888"/>
              <a:ext cx="9038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</a:rPr>
                <a:t>C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76" name="Text Box 147"/>
            <p:cNvSpPr txBox="1">
              <a:spLocks noChangeArrowheads="1"/>
            </p:cNvSpPr>
            <p:nvPr/>
          </p:nvSpPr>
          <p:spPr bwMode="auto">
            <a:xfrm>
              <a:off x="6976533" y="1252538"/>
              <a:ext cx="11578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Cambria" panose="02040503050406030204" pitchFamily="18" charset="0"/>
                </a:rPr>
                <a:t>0.1 </a:t>
              </a:r>
              <a:r>
                <a:rPr lang="en-US" altLang="en-US" sz="2400" dirty="0">
                  <a:latin typeface="Cambria" panose="02040503050406030204" pitchFamily="18" charset="0"/>
                  <a:sym typeface="Symbol" pitchFamily="18" charset="2"/>
                </a:rPr>
                <a:t>F</a:t>
              </a: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 rot="16200000">
              <a:off x="7124964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 rot="16200000">
              <a:off x="7306997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Text Box 153"/>
            <p:cNvSpPr txBox="1">
              <a:spLocks noChangeArrowheads="1"/>
            </p:cNvSpPr>
            <p:nvPr/>
          </p:nvSpPr>
          <p:spPr bwMode="auto">
            <a:xfrm>
              <a:off x="8460316" y="346075"/>
              <a:ext cx="9038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</a:rPr>
                <a:t>C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80" name="Text Box 154"/>
            <p:cNvSpPr txBox="1">
              <a:spLocks noChangeArrowheads="1"/>
            </p:cNvSpPr>
            <p:nvPr/>
          </p:nvSpPr>
          <p:spPr bwMode="auto">
            <a:xfrm>
              <a:off x="8180916" y="1252538"/>
              <a:ext cx="168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Cambria" panose="02040503050406030204" pitchFamily="18" charset="0"/>
                </a:rPr>
                <a:t>0.47 </a:t>
              </a:r>
              <a:r>
                <a:rPr lang="en-US" altLang="en-US" sz="2400" dirty="0">
                  <a:latin typeface="Cambria" panose="02040503050406030204" pitchFamily="18" charset="0"/>
                  <a:sym typeface="Symbol" pitchFamily="18" charset="2"/>
                </a:rPr>
                <a:t>F</a:t>
              </a:r>
            </a:p>
          </p:txBody>
        </p:sp>
        <p:sp>
          <p:nvSpPr>
            <p:cNvPr id="81" name="Line 156"/>
            <p:cNvSpPr>
              <a:spLocks noChangeShapeType="1"/>
            </p:cNvSpPr>
            <p:nvPr/>
          </p:nvSpPr>
          <p:spPr bwMode="auto">
            <a:xfrm rot="16200000">
              <a:off x="8428831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Line 157"/>
            <p:cNvSpPr>
              <a:spLocks noChangeShapeType="1"/>
            </p:cNvSpPr>
            <p:nvPr/>
          </p:nvSpPr>
          <p:spPr bwMode="auto">
            <a:xfrm rot="16200000">
              <a:off x="8610864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Text Box 159"/>
            <p:cNvSpPr txBox="1">
              <a:spLocks noChangeArrowheads="1"/>
            </p:cNvSpPr>
            <p:nvPr/>
          </p:nvSpPr>
          <p:spPr bwMode="auto">
            <a:xfrm>
              <a:off x="9678246" y="346075"/>
              <a:ext cx="9038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  <a:cs typeface="Andalus" panose="02020603050405020304" pitchFamily="18" charset="-78"/>
                </a:rPr>
                <a:t>C</a:t>
              </a:r>
              <a:r>
                <a:rPr lang="en-US" altLang="en-US" sz="2400" baseline="-25000" dirty="0">
                  <a:latin typeface="Cambria" panose="02040503050406030204" pitchFamily="18" charset="0"/>
                  <a:cs typeface="Andalus" panose="02020603050405020304" pitchFamily="18" charset="-78"/>
                </a:rPr>
                <a:t>3</a:t>
              </a:r>
            </a:p>
          </p:txBody>
        </p:sp>
        <p:sp>
          <p:nvSpPr>
            <p:cNvPr id="84" name="Text Box 160"/>
            <p:cNvSpPr txBox="1">
              <a:spLocks noChangeArrowheads="1"/>
            </p:cNvSpPr>
            <p:nvPr/>
          </p:nvSpPr>
          <p:spPr bwMode="auto">
            <a:xfrm>
              <a:off x="9467849" y="1252538"/>
              <a:ext cx="168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Cambria" panose="02040503050406030204" pitchFamily="18" charset="0"/>
                </a:rPr>
                <a:t>0.22 </a:t>
              </a:r>
              <a:r>
                <a:rPr lang="en-US" altLang="en-US" sz="2400" dirty="0">
                  <a:latin typeface="Cambria" panose="02040503050406030204" pitchFamily="18" charset="0"/>
                  <a:sym typeface="Symbol" pitchFamily="18" charset="2"/>
                </a:rPr>
                <a:t>F</a:t>
              </a:r>
            </a:p>
          </p:txBody>
        </p:sp>
        <p:sp>
          <p:nvSpPr>
            <p:cNvPr id="85" name="Line 162"/>
            <p:cNvSpPr>
              <a:spLocks noChangeShapeType="1"/>
            </p:cNvSpPr>
            <p:nvPr/>
          </p:nvSpPr>
          <p:spPr bwMode="auto">
            <a:xfrm>
              <a:off x="11006666" y="1016000"/>
              <a:ext cx="0" cy="223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434666" y="1838325"/>
              <a:ext cx="478367" cy="415925"/>
              <a:chOff x="6434666" y="1838325"/>
              <a:chExt cx="478367" cy="415925"/>
            </a:xfrm>
          </p:grpSpPr>
          <p:sp>
            <p:nvSpPr>
              <p:cNvPr id="92" name="Line 128"/>
              <p:cNvSpPr>
                <a:spLocks noChangeShapeType="1"/>
              </p:cNvSpPr>
              <p:nvPr/>
            </p:nvSpPr>
            <p:spPr bwMode="auto">
              <a:xfrm>
                <a:off x="6434666" y="1838325"/>
                <a:ext cx="4783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Line 129"/>
              <p:cNvSpPr>
                <a:spLocks noChangeShapeType="1"/>
              </p:cNvSpPr>
              <p:nvPr/>
            </p:nvSpPr>
            <p:spPr bwMode="auto">
              <a:xfrm>
                <a:off x="6546849" y="1976967"/>
                <a:ext cx="254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4" name="Line 132"/>
              <p:cNvSpPr>
                <a:spLocks noChangeShapeType="1"/>
              </p:cNvSpPr>
              <p:nvPr/>
            </p:nvSpPr>
            <p:spPr bwMode="auto">
              <a:xfrm>
                <a:off x="6434666" y="2115609"/>
                <a:ext cx="4783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5" name="Line 129"/>
              <p:cNvSpPr>
                <a:spLocks noChangeShapeType="1"/>
              </p:cNvSpPr>
              <p:nvPr/>
            </p:nvSpPr>
            <p:spPr bwMode="auto">
              <a:xfrm>
                <a:off x="6546849" y="2254250"/>
                <a:ext cx="254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0786531" y="3238500"/>
              <a:ext cx="440267" cy="152400"/>
              <a:chOff x="6451599" y="3238500"/>
              <a:chExt cx="440267" cy="152400"/>
            </a:xfrm>
          </p:grpSpPr>
          <p:sp>
            <p:nvSpPr>
              <p:cNvPr id="89" name="Line 140"/>
              <p:cNvSpPr>
                <a:spLocks noChangeShapeType="1"/>
              </p:cNvSpPr>
              <p:nvPr/>
            </p:nvSpPr>
            <p:spPr bwMode="auto">
              <a:xfrm>
                <a:off x="6451599" y="3238500"/>
                <a:ext cx="4402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0" name="Line 141"/>
              <p:cNvSpPr>
                <a:spLocks noChangeShapeType="1"/>
              </p:cNvSpPr>
              <p:nvPr/>
            </p:nvSpPr>
            <p:spPr bwMode="auto">
              <a:xfrm>
                <a:off x="6544732" y="3314700"/>
                <a:ext cx="25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1" name="Line 142"/>
              <p:cNvSpPr>
                <a:spLocks noChangeShapeType="1"/>
              </p:cNvSpPr>
              <p:nvPr/>
            </p:nvSpPr>
            <p:spPr bwMode="auto">
              <a:xfrm>
                <a:off x="6612466" y="3390900"/>
                <a:ext cx="1185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8" name="Text Box 134"/>
            <p:cNvSpPr txBox="1">
              <a:spLocks noChangeArrowheads="1"/>
            </p:cNvSpPr>
            <p:nvPr/>
          </p:nvSpPr>
          <p:spPr bwMode="auto">
            <a:xfrm>
              <a:off x="5531177" y="2023417"/>
              <a:ext cx="8741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Cambria" panose="02040503050406030204" pitchFamily="18" charset="0"/>
                </a:rPr>
                <a:t>25 V</a:t>
              </a:r>
            </a:p>
          </p:txBody>
        </p:sp>
      </p:grpSp>
      <p:graphicFrame>
        <p:nvGraphicFramePr>
          <p:cNvPr id="99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321640"/>
              </p:ext>
            </p:extLst>
          </p:nvPr>
        </p:nvGraphicFramePr>
        <p:xfrm>
          <a:off x="8081668" y="3694623"/>
          <a:ext cx="3128962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5" imgW="1968480" imgH="914400" progId="Equation.DSMT4">
                  <p:embed/>
                </p:oleObj>
              </mc:Choice>
              <mc:Fallback>
                <p:oleObj name="Equation" r:id="rId5" imgW="1968480" imgH="914400" progId="Equation.DSMT4">
                  <p:embed/>
                  <p:pic>
                    <p:nvPicPr>
                      <p:cNvPr id="52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668" y="3694623"/>
                        <a:ext cx="3128962" cy="125571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91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81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39977"/>
              </p:ext>
            </p:extLst>
          </p:nvPr>
        </p:nvGraphicFramePr>
        <p:xfrm>
          <a:off x="946010" y="2872943"/>
          <a:ext cx="5869657" cy="33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4" imgW="4978080" imgH="2869920" progId="Equation.DSMT4">
                  <p:embed/>
                </p:oleObj>
              </mc:Choice>
              <mc:Fallback>
                <p:oleObj name="Equation" r:id="rId4" imgW="4978080" imgH="286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010" y="2872943"/>
                        <a:ext cx="5869657" cy="332529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48"/>
          <p:cNvSpPr txBox="1">
            <a:spLocks noChangeArrowheads="1"/>
          </p:cNvSpPr>
          <p:nvPr/>
        </p:nvSpPr>
        <p:spPr bwMode="auto">
          <a:xfrm>
            <a:off x="592667" y="891670"/>
            <a:ext cx="5547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8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Then using general formula find </a:t>
            </a:r>
            <a:r>
              <a:rPr lang="en-GB" altLang="en-US" sz="2800" i="1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GB" altLang="en-US" sz="2800" i="1" baseline="-25000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x</a:t>
            </a:r>
            <a:r>
              <a:rPr lang="en-GB" altLang="en-US" sz="28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:</a:t>
            </a:r>
            <a:r>
              <a:rPr lang="en-US" altLang="en-US" sz="28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graphicFrame>
        <p:nvGraphicFramePr>
          <p:cNvPr id="3687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250702"/>
              </p:ext>
            </p:extLst>
          </p:nvPr>
        </p:nvGraphicFramePr>
        <p:xfrm>
          <a:off x="946010" y="1577588"/>
          <a:ext cx="1915036" cy="103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6" imgW="1600200" imgH="914400" progId="Equation.DSMT4">
                  <p:embed/>
                </p:oleObj>
              </mc:Choice>
              <mc:Fallback>
                <p:oleObj name="Equation" r:id="rId6" imgW="1600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010" y="1577588"/>
                        <a:ext cx="1915036" cy="103891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2064"/>
          <p:cNvSpPr>
            <a:spLocks noChangeArrowheads="1"/>
          </p:cNvSpPr>
          <p:nvPr/>
        </p:nvSpPr>
        <p:spPr bwMode="auto">
          <a:xfrm>
            <a:off x="558800" y="203200"/>
            <a:ext cx="40341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Capacitor Voltages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191038" y="178533"/>
            <a:ext cx="5695621" cy="3044825"/>
            <a:chOff x="5531177" y="346075"/>
            <a:chExt cx="5695621" cy="3044825"/>
          </a:xfrm>
        </p:grpSpPr>
        <p:sp>
          <p:nvSpPr>
            <p:cNvPr id="52" name="Line 151"/>
            <p:cNvSpPr>
              <a:spLocks noChangeShapeType="1"/>
            </p:cNvSpPr>
            <p:nvPr/>
          </p:nvSpPr>
          <p:spPr bwMode="auto">
            <a:xfrm flipH="1">
              <a:off x="6671732" y="1023143"/>
              <a:ext cx="6265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Line 152"/>
            <p:cNvSpPr>
              <a:spLocks noChangeShapeType="1"/>
            </p:cNvSpPr>
            <p:nvPr/>
          </p:nvSpPr>
          <p:spPr bwMode="auto">
            <a:xfrm flipH="1">
              <a:off x="7488765" y="1023143"/>
              <a:ext cx="1113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158"/>
            <p:cNvSpPr>
              <a:spLocks noChangeShapeType="1"/>
            </p:cNvSpPr>
            <p:nvPr/>
          </p:nvSpPr>
          <p:spPr bwMode="auto">
            <a:xfrm flipH="1">
              <a:off x="8792632" y="1023143"/>
              <a:ext cx="1045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161"/>
            <p:cNvSpPr>
              <a:spLocks noChangeShapeType="1"/>
            </p:cNvSpPr>
            <p:nvPr/>
          </p:nvSpPr>
          <p:spPr bwMode="auto">
            <a:xfrm>
              <a:off x="10024532" y="1023143"/>
              <a:ext cx="982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Line 124"/>
            <p:cNvSpPr>
              <a:spLocks noChangeShapeType="1"/>
            </p:cNvSpPr>
            <p:nvPr/>
          </p:nvSpPr>
          <p:spPr bwMode="auto">
            <a:xfrm flipH="1" flipV="1">
              <a:off x="6673849" y="1030288"/>
              <a:ext cx="0" cy="801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Line 125"/>
            <p:cNvSpPr>
              <a:spLocks noChangeShapeType="1"/>
            </p:cNvSpPr>
            <p:nvPr/>
          </p:nvSpPr>
          <p:spPr bwMode="auto">
            <a:xfrm flipH="1">
              <a:off x="6673849" y="2254250"/>
              <a:ext cx="0" cy="96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Text Box 134"/>
            <p:cNvSpPr txBox="1">
              <a:spLocks noChangeArrowheads="1"/>
            </p:cNvSpPr>
            <p:nvPr/>
          </p:nvSpPr>
          <p:spPr bwMode="auto">
            <a:xfrm>
              <a:off x="5604933" y="1676400"/>
              <a:ext cx="74083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</a:rPr>
                <a:t>V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T</a:t>
              </a:r>
              <a:endParaRPr lang="en-US" altLang="en-US" sz="2400" dirty="0">
                <a:latin typeface="Cambria" panose="02040503050406030204" pitchFamily="18" charset="0"/>
              </a:endParaRPr>
            </a:p>
          </p:txBody>
        </p:sp>
        <p:sp>
          <p:nvSpPr>
            <p:cNvPr id="59" name="Line 135"/>
            <p:cNvSpPr>
              <a:spLocks noChangeShapeType="1"/>
            </p:cNvSpPr>
            <p:nvPr/>
          </p:nvSpPr>
          <p:spPr bwMode="auto">
            <a:xfrm>
              <a:off x="6354233" y="1658938"/>
              <a:ext cx="1439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Line 136"/>
            <p:cNvSpPr>
              <a:spLocks noChangeShapeType="1"/>
            </p:cNvSpPr>
            <p:nvPr/>
          </p:nvSpPr>
          <p:spPr bwMode="auto">
            <a:xfrm>
              <a:off x="6426199" y="1587500"/>
              <a:ext cx="0" cy="144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Line 137"/>
            <p:cNvSpPr>
              <a:spLocks noChangeShapeType="1"/>
            </p:cNvSpPr>
            <p:nvPr/>
          </p:nvSpPr>
          <p:spPr bwMode="auto">
            <a:xfrm flipV="1">
              <a:off x="6354233" y="2419350"/>
              <a:ext cx="1439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139"/>
            <p:cNvSpPr>
              <a:spLocks noChangeShapeType="1"/>
            </p:cNvSpPr>
            <p:nvPr/>
          </p:nvSpPr>
          <p:spPr bwMode="auto">
            <a:xfrm>
              <a:off x="6671733" y="3086100"/>
              <a:ext cx="0" cy="165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453716" y="3238500"/>
              <a:ext cx="440267" cy="152400"/>
              <a:chOff x="6451599" y="3238500"/>
              <a:chExt cx="440267" cy="152400"/>
            </a:xfrm>
          </p:grpSpPr>
          <p:sp>
            <p:nvSpPr>
              <p:cNvPr id="86" name="Line 140"/>
              <p:cNvSpPr>
                <a:spLocks noChangeShapeType="1"/>
              </p:cNvSpPr>
              <p:nvPr/>
            </p:nvSpPr>
            <p:spPr bwMode="auto">
              <a:xfrm>
                <a:off x="6451599" y="3238500"/>
                <a:ext cx="4402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7" name="Line 141"/>
              <p:cNvSpPr>
                <a:spLocks noChangeShapeType="1"/>
              </p:cNvSpPr>
              <p:nvPr/>
            </p:nvSpPr>
            <p:spPr bwMode="auto">
              <a:xfrm>
                <a:off x="6544732" y="3314700"/>
                <a:ext cx="25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8" name="Line 142"/>
              <p:cNvSpPr>
                <a:spLocks noChangeShapeType="1"/>
              </p:cNvSpPr>
              <p:nvPr/>
            </p:nvSpPr>
            <p:spPr bwMode="auto">
              <a:xfrm>
                <a:off x="6612466" y="3390900"/>
                <a:ext cx="1185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4" name="Line 144"/>
            <p:cNvSpPr>
              <a:spLocks noChangeShapeType="1"/>
            </p:cNvSpPr>
            <p:nvPr/>
          </p:nvSpPr>
          <p:spPr bwMode="auto">
            <a:xfrm rot="16200000">
              <a:off x="9660731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Line 145"/>
            <p:cNvSpPr>
              <a:spLocks noChangeShapeType="1"/>
            </p:cNvSpPr>
            <p:nvPr/>
          </p:nvSpPr>
          <p:spPr bwMode="auto">
            <a:xfrm rot="16200000">
              <a:off x="9842764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Text Box 146"/>
            <p:cNvSpPr txBox="1">
              <a:spLocks noChangeArrowheads="1"/>
            </p:cNvSpPr>
            <p:nvPr/>
          </p:nvSpPr>
          <p:spPr bwMode="auto">
            <a:xfrm>
              <a:off x="7161529" y="369888"/>
              <a:ext cx="9038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</a:rPr>
                <a:t>C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67" name="Text Box 147"/>
            <p:cNvSpPr txBox="1">
              <a:spLocks noChangeArrowheads="1"/>
            </p:cNvSpPr>
            <p:nvPr/>
          </p:nvSpPr>
          <p:spPr bwMode="auto">
            <a:xfrm>
              <a:off x="6976533" y="1252538"/>
              <a:ext cx="11578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Cambria" panose="02040503050406030204" pitchFamily="18" charset="0"/>
                </a:rPr>
                <a:t>0.1 </a:t>
              </a:r>
              <a:r>
                <a:rPr lang="en-US" altLang="en-US" sz="2400" dirty="0">
                  <a:latin typeface="Cambria" panose="02040503050406030204" pitchFamily="18" charset="0"/>
                  <a:sym typeface="Symbol" pitchFamily="18" charset="2"/>
                </a:rPr>
                <a:t>F</a:t>
              </a:r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 rot="16200000">
              <a:off x="7124964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" name="Line 150"/>
            <p:cNvSpPr>
              <a:spLocks noChangeShapeType="1"/>
            </p:cNvSpPr>
            <p:nvPr/>
          </p:nvSpPr>
          <p:spPr bwMode="auto">
            <a:xfrm rot="16200000">
              <a:off x="7306997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Text Box 153"/>
            <p:cNvSpPr txBox="1">
              <a:spLocks noChangeArrowheads="1"/>
            </p:cNvSpPr>
            <p:nvPr/>
          </p:nvSpPr>
          <p:spPr bwMode="auto">
            <a:xfrm>
              <a:off x="8460316" y="346075"/>
              <a:ext cx="9038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</a:rPr>
                <a:t>C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71" name="Text Box 154"/>
            <p:cNvSpPr txBox="1">
              <a:spLocks noChangeArrowheads="1"/>
            </p:cNvSpPr>
            <p:nvPr/>
          </p:nvSpPr>
          <p:spPr bwMode="auto">
            <a:xfrm>
              <a:off x="8180916" y="1252538"/>
              <a:ext cx="168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Cambria" panose="02040503050406030204" pitchFamily="18" charset="0"/>
                </a:rPr>
                <a:t>0.47 </a:t>
              </a:r>
              <a:r>
                <a:rPr lang="en-US" altLang="en-US" sz="2400" dirty="0">
                  <a:latin typeface="Cambria" panose="02040503050406030204" pitchFamily="18" charset="0"/>
                  <a:sym typeface="Symbol" pitchFamily="18" charset="2"/>
                </a:rPr>
                <a:t>F</a:t>
              </a:r>
            </a:p>
          </p:txBody>
        </p:sp>
        <p:sp>
          <p:nvSpPr>
            <p:cNvPr id="72" name="Line 156"/>
            <p:cNvSpPr>
              <a:spLocks noChangeShapeType="1"/>
            </p:cNvSpPr>
            <p:nvPr/>
          </p:nvSpPr>
          <p:spPr bwMode="auto">
            <a:xfrm rot="16200000">
              <a:off x="8428831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" name="Line 157"/>
            <p:cNvSpPr>
              <a:spLocks noChangeShapeType="1"/>
            </p:cNvSpPr>
            <p:nvPr/>
          </p:nvSpPr>
          <p:spPr bwMode="auto">
            <a:xfrm rot="16200000">
              <a:off x="8610864" y="1023143"/>
              <a:ext cx="363538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Text Box 159"/>
            <p:cNvSpPr txBox="1">
              <a:spLocks noChangeArrowheads="1"/>
            </p:cNvSpPr>
            <p:nvPr/>
          </p:nvSpPr>
          <p:spPr bwMode="auto">
            <a:xfrm>
              <a:off x="9678246" y="346075"/>
              <a:ext cx="9038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  <a:cs typeface="Andalus" panose="02020603050405020304" pitchFamily="18" charset="-78"/>
                </a:rPr>
                <a:t>C</a:t>
              </a:r>
              <a:r>
                <a:rPr lang="en-US" altLang="en-US" sz="2400" baseline="-25000" dirty="0">
                  <a:latin typeface="Cambria" panose="02040503050406030204" pitchFamily="18" charset="0"/>
                  <a:cs typeface="Andalus" panose="02020603050405020304" pitchFamily="18" charset="-78"/>
                </a:rPr>
                <a:t>3</a:t>
              </a:r>
            </a:p>
          </p:txBody>
        </p:sp>
        <p:sp>
          <p:nvSpPr>
            <p:cNvPr id="75" name="Text Box 160"/>
            <p:cNvSpPr txBox="1">
              <a:spLocks noChangeArrowheads="1"/>
            </p:cNvSpPr>
            <p:nvPr/>
          </p:nvSpPr>
          <p:spPr bwMode="auto">
            <a:xfrm>
              <a:off x="9467849" y="1252538"/>
              <a:ext cx="168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Cambria" panose="02040503050406030204" pitchFamily="18" charset="0"/>
                </a:rPr>
                <a:t>0.22 </a:t>
              </a:r>
              <a:r>
                <a:rPr lang="en-US" altLang="en-US" sz="2400" dirty="0">
                  <a:latin typeface="Cambria" panose="02040503050406030204" pitchFamily="18" charset="0"/>
                  <a:sym typeface="Symbol" pitchFamily="18" charset="2"/>
                </a:rPr>
                <a:t>F</a:t>
              </a:r>
            </a:p>
          </p:txBody>
        </p:sp>
        <p:sp>
          <p:nvSpPr>
            <p:cNvPr id="76" name="Line 162"/>
            <p:cNvSpPr>
              <a:spLocks noChangeShapeType="1"/>
            </p:cNvSpPr>
            <p:nvPr/>
          </p:nvSpPr>
          <p:spPr bwMode="auto">
            <a:xfrm>
              <a:off x="11006666" y="1016000"/>
              <a:ext cx="0" cy="223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434666" y="1838325"/>
              <a:ext cx="478367" cy="415925"/>
              <a:chOff x="6434666" y="1838325"/>
              <a:chExt cx="478367" cy="415925"/>
            </a:xfrm>
          </p:grpSpPr>
          <p:sp>
            <p:nvSpPr>
              <p:cNvPr id="82" name="Line 128"/>
              <p:cNvSpPr>
                <a:spLocks noChangeShapeType="1"/>
              </p:cNvSpPr>
              <p:nvPr/>
            </p:nvSpPr>
            <p:spPr bwMode="auto">
              <a:xfrm>
                <a:off x="6434666" y="1838325"/>
                <a:ext cx="4783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3" name="Line 129"/>
              <p:cNvSpPr>
                <a:spLocks noChangeShapeType="1"/>
              </p:cNvSpPr>
              <p:nvPr/>
            </p:nvSpPr>
            <p:spPr bwMode="auto">
              <a:xfrm>
                <a:off x="6546849" y="1976967"/>
                <a:ext cx="254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4" name="Line 132"/>
              <p:cNvSpPr>
                <a:spLocks noChangeShapeType="1"/>
              </p:cNvSpPr>
              <p:nvPr/>
            </p:nvSpPr>
            <p:spPr bwMode="auto">
              <a:xfrm>
                <a:off x="6434666" y="2115609"/>
                <a:ext cx="4783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5" name="Line 129"/>
              <p:cNvSpPr>
                <a:spLocks noChangeShapeType="1"/>
              </p:cNvSpPr>
              <p:nvPr/>
            </p:nvSpPr>
            <p:spPr bwMode="auto">
              <a:xfrm>
                <a:off x="6546849" y="2254250"/>
                <a:ext cx="254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0786531" y="3238500"/>
              <a:ext cx="440267" cy="152400"/>
              <a:chOff x="6451599" y="3238500"/>
              <a:chExt cx="440267" cy="152400"/>
            </a:xfrm>
          </p:grpSpPr>
          <p:sp>
            <p:nvSpPr>
              <p:cNvPr id="79" name="Line 140"/>
              <p:cNvSpPr>
                <a:spLocks noChangeShapeType="1"/>
              </p:cNvSpPr>
              <p:nvPr/>
            </p:nvSpPr>
            <p:spPr bwMode="auto">
              <a:xfrm>
                <a:off x="6451599" y="3238500"/>
                <a:ext cx="4402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0" name="Line 141"/>
              <p:cNvSpPr>
                <a:spLocks noChangeShapeType="1"/>
              </p:cNvSpPr>
              <p:nvPr/>
            </p:nvSpPr>
            <p:spPr bwMode="auto">
              <a:xfrm>
                <a:off x="6544732" y="3314700"/>
                <a:ext cx="25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1" name="Line 142"/>
              <p:cNvSpPr>
                <a:spLocks noChangeShapeType="1"/>
              </p:cNvSpPr>
              <p:nvPr/>
            </p:nvSpPr>
            <p:spPr bwMode="auto">
              <a:xfrm>
                <a:off x="6612466" y="3390900"/>
                <a:ext cx="1185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9" name="Text Box 134"/>
            <p:cNvSpPr txBox="1">
              <a:spLocks noChangeArrowheads="1"/>
            </p:cNvSpPr>
            <p:nvPr/>
          </p:nvSpPr>
          <p:spPr bwMode="auto">
            <a:xfrm>
              <a:off x="5531177" y="2023417"/>
              <a:ext cx="8741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Cambria" panose="02040503050406030204" pitchFamily="18" charset="0"/>
                </a:rPr>
                <a:t>25 V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0088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 hidden="1"/>
          <p:cNvSpPr>
            <a:spLocks noChangeArrowheads="1"/>
          </p:cNvSpPr>
          <p:nvPr/>
        </p:nvSpPr>
        <p:spPr bwMode="auto">
          <a:xfrm>
            <a:off x="188237" y="5651500"/>
            <a:ext cx="9235017" cy="8255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204861" name="Text Box 61"/>
          <p:cNvSpPr txBox="1">
            <a:spLocks noChangeArrowheads="1"/>
          </p:cNvSpPr>
          <p:nvPr/>
        </p:nvSpPr>
        <p:spPr bwMode="auto">
          <a:xfrm>
            <a:off x="6197413" y="3755571"/>
            <a:ext cx="3682923" cy="52322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For parallel circuit, </a:t>
            </a:r>
            <a:endParaRPr lang="en-GB" altLang="en-US" sz="2800" i="1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204862" name="Text Box 62"/>
          <p:cNvSpPr txBox="1">
            <a:spLocks noChangeArrowheads="1"/>
          </p:cNvSpPr>
          <p:nvPr/>
        </p:nvSpPr>
        <p:spPr bwMode="auto">
          <a:xfrm>
            <a:off x="6197413" y="4905434"/>
            <a:ext cx="3631535" cy="523220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50"/>
            </a:solidFill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 dirty="0">
                <a:latin typeface="Cambria" panose="02040503050406030204" pitchFamily="18" charset="0"/>
              </a:rPr>
              <a:t>∴ </a:t>
            </a: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T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1</a:t>
            </a:r>
            <a:r>
              <a:rPr lang="en-GB" altLang="en-US" sz="2800" dirty="0">
                <a:latin typeface="Cambria" panose="02040503050406030204" pitchFamily="18" charset="0"/>
              </a:rPr>
              <a:t> + </a:t>
            </a: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2</a:t>
            </a:r>
            <a:r>
              <a:rPr lang="en-GB" altLang="en-US" sz="2800" dirty="0">
                <a:latin typeface="Cambria" panose="02040503050406030204" pitchFamily="18" charset="0"/>
              </a:rPr>
              <a:t> + ⋯ + </a:t>
            </a: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i="1" baseline="-25000" dirty="0">
                <a:latin typeface="Cambria" panose="02040503050406030204" pitchFamily="18" charset="0"/>
              </a:rPr>
              <a:t>n</a:t>
            </a:r>
            <a:endParaRPr lang="en-GB" altLang="en-US" sz="2800" i="1" dirty="0"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4" name="Text Box 60"/>
          <p:cNvSpPr txBox="1">
            <a:spLocks noChangeArrowheads="1"/>
          </p:cNvSpPr>
          <p:nvPr/>
        </p:nvSpPr>
        <p:spPr bwMode="auto">
          <a:xfrm>
            <a:off x="6159835" y="3227377"/>
            <a:ext cx="5010681" cy="480131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T</a:t>
            </a:r>
            <a:r>
              <a:rPr lang="en-GB" altLang="en-US" sz="2800" i="1" dirty="0">
                <a:latin typeface="Cambria" panose="02040503050406030204" pitchFamily="18" charset="0"/>
              </a:rPr>
              <a:t>V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T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1</a:t>
            </a:r>
            <a:r>
              <a:rPr lang="en-GB" altLang="en-US" sz="2800" i="1" dirty="0">
                <a:latin typeface="Cambria" panose="02040503050406030204" pitchFamily="18" charset="0"/>
              </a:rPr>
              <a:t>V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1</a:t>
            </a:r>
            <a:r>
              <a:rPr lang="en-GB" altLang="en-US" sz="2800" dirty="0">
                <a:latin typeface="Cambria" panose="02040503050406030204" pitchFamily="18" charset="0"/>
              </a:rPr>
              <a:t> + </a:t>
            </a: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2</a:t>
            </a:r>
            <a:r>
              <a:rPr lang="en-GB" altLang="en-US" sz="2800" i="1" dirty="0">
                <a:latin typeface="Cambria" panose="02040503050406030204" pitchFamily="18" charset="0"/>
              </a:rPr>
              <a:t>V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2</a:t>
            </a:r>
            <a:r>
              <a:rPr lang="en-GB" altLang="en-US" sz="2800" dirty="0">
                <a:latin typeface="Cambria" panose="02040503050406030204" pitchFamily="18" charset="0"/>
              </a:rPr>
              <a:t> + ⋯ + </a:t>
            </a:r>
            <a:r>
              <a:rPr lang="en-GB" altLang="en-US" sz="2800" i="1" dirty="0" err="1">
                <a:latin typeface="Cambria" panose="02040503050406030204" pitchFamily="18" charset="0"/>
              </a:rPr>
              <a:t>C</a:t>
            </a:r>
            <a:r>
              <a:rPr lang="en-GB" altLang="en-US" sz="2800" i="1" baseline="-25000" dirty="0" err="1">
                <a:latin typeface="Cambria" panose="02040503050406030204" pitchFamily="18" charset="0"/>
              </a:rPr>
              <a:t>n</a:t>
            </a:r>
            <a:r>
              <a:rPr lang="en-GB" altLang="en-US" sz="2800" i="1" dirty="0" err="1">
                <a:latin typeface="Cambria" panose="02040503050406030204" pitchFamily="18" charset="0"/>
              </a:rPr>
              <a:t>V</a:t>
            </a:r>
            <a:r>
              <a:rPr lang="en-GB" altLang="en-US" sz="2800" i="1" baseline="-25000" dirty="0" err="1">
                <a:latin typeface="Cambria" panose="02040503050406030204" pitchFamily="18" charset="0"/>
              </a:rPr>
              <a:t>n</a:t>
            </a:r>
            <a:endParaRPr lang="en-GB" altLang="en-US" sz="2800" i="1" baseline="-25000" dirty="0">
              <a:latin typeface="Cambria" panose="02040503050406030204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56915" y="561659"/>
            <a:ext cx="9660578" cy="2390678"/>
            <a:chOff x="1515155" y="441422"/>
            <a:chExt cx="9660578" cy="2390678"/>
          </a:xfrm>
        </p:grpSpPr>
        <p:sp>
          <p:nvSpPr>
            <p:cNvPr id="89" name="Text Box 10"/>
            <p:cNvSpPr txBox="1">
              <a:spLocks noChangeArrowheads="1"/>
            </p:cNvSpPr>
            <p:nvPr/>
          </p:nvSpPr>
          <p:spPr bwMode="auto">
            <a:xfrm>
              <a:off x="3873150" y="1188820"/>
              <a:ext cx="578833" cy="39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solidFill>
                    <a:srgbClr val="FF00FF"/>
                  </a:solidFill>
                  <a:latin typeface="Cambria" panose="02040503050406030204" pitchFamily="18" charset="0"/>
                </a:rPr>
                <a:t>I</a:t>
              </a:r>
              <a:r>
                <a:rPr lang="en-GB" altLang="en-US" sz="2400" i="1" baseline="-25000" dirty="0">
                  <a:solidFill>
                    <a:srgbClr val="FF00FF"/>
                  </a:solidFill>
                  <a:latin typeface="Cambria" panose="02040503050406030204" pitchFamily="18" charset="0"/>
                </a:rPr>
                <a:t>1</a:t>
              </a:r>
              <a:endParaRPr lang="en-GB" altLang="en-US" sz="2400" i="1" dirty="0">
                <a:solidFill>
                  <a:srgbClr val="FF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4357739" y="1989599"/>
              <a:ext cx="653197" cy="462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C</a:t>
              </a:r>
              <a:r>
                <a:rPr lang="en-GB" altLang="en-US" sz="2400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6125011" y="1993741"/>
              <a:ext cx="948643" cy="462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C</a:t>
              </a:r>
              <a:r>
                <a:rPr lang="en-GB" altLang="en-US" sz="2400" baseline="-250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auto">
            <a:xfrm>
              <a:off x="7815285" y="1991006"/>
              <a:ext cx="725551" cy="462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C</a:t>
              </a:r>
              <a:r>
                <a:rPr lang="en-GB" altLang="en-US" sz="2400" baseline="-250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10391896" y="2008785"/>
              <a:ext cx="783837" cy="462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C</a:t>
              </a:r>
              <a:r>
                <a:rPr lang="en-GB" altLang="en-US" sz="2800" baseline="-25000" dirty="0">
                  <a:latin typeface="Cambria" panose="02040503050406030204" pitchFamily="18" charset="0"/>
                </a:rPr>
                <a:t>n</a:t>
              </a:r>
            </a:p>
          </p:txBody>
        </p:sp>
        <p:sp>
          <p:nvSpPr>
            <p:cNvPr id="94" name="Line 25"/>
            <p:cNvSpPr>
              <a:spLocks noChangeShapeType="1"/>
            </p:cNvSpPr>
            <p:nvPr/>
          </p:nvSpPr>
          <p:spPr bwMode="auto">
            <a:xfrm rot="5400000">
              <a:off x="3993377" y="1457629"/>
              <a:ext cx="444481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FF00FF"/>
                </a:solidFill>
              </a:endParaRPr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2985572" y="861541"/>
              <a:ext cx="764718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FF00FF"/>
                </a:solidFill>
              </a:endParaRP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3291459" y="441422"/>
              <a:ext cx="458831" cy="38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solidFill>
                    <a:srgbClr val="FF00FF"/>
                  </a:solidFill>
                  <a:latin typeface="Cambria" panose="02040503050406030204" pitchFamily="18" charset="0"/>
                </a:rPr>
                <a:t>I</a:t>
              </a:r>
              <a:r>
                <a:rPr lang="en-GB" altLang="en-US" sz="2400" baseline="-25000" dirty="0">
                  <a:solidFill>
                    <a:srgbClr val="FF00FF"/>
                  </a:solidFill>
                  <a:latin typeface="Cambria" panose="02040503050406030204" pitchFamily="18" charset="0"/>
                </a:rPr>
                <a:t>T</a:t>
              </a:r>
              <a:endParaRPr lang="en-GB" altLang="en-US" sz="2400" dirty="0">
                <a:solidFill>
                  <a:srgbClr val="FF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7" name="Freeform 38"/>
            <p:cNvSpPr>
              <a:spLocks/>
            </p:cNvSpPr>
            <p:nvPr/>
          </p:nvSpPr>
          <p:spPr bwMode="auto">
            <a:xfrm>
              <a:off x="2348453" y="998105"/>
              <a:ext cx="5426561" cy="813741"/>
            </a:xfrm>
            <a:custGeom>
              <a:avLst/>
              <a:gdLst>
                <a:gd name="T0" fmla="*/ 0 w 2700"/>
                <a:gd name="T1" fmla="*/ 557 h 595"/>
                <a:gd name="T2" fmla="*/ 0 w 2700"/>
                <a:gd name="T3" fmla="*/ 0 h 595"/>
                <a:gd name="T4" fmla="*/ 2700 w 2700"/>
                <a:gd name="T5" fmla="*/ 0 h 595"/>
                <a:gd name="T6" fmla="*/ 2700 w 2700"/>
                <a:gd name="T7" fmla="*/ 595 h 5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00"/>
                <a:gd name="T13" fmla="*/ 0 h 595"/>
                <a:gd name="T14" fmla="*/ 2700 w 2700"/>
                <a:gd name="T15" fmla="*/ 595 h 5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00" h="595">
                  <a:moveTo>
                    <a:pt x="0" y="557"/>
                  </a:moveTo>
                  <a:lnTo>
                    <a:pt x="0" y="0"/>
                  </a:lnTo>
                  <a:lnTo>
                    <a:pt x="2700" y="0"/>
                  </a:lnTo>
                  <a:lnTo>
                    <a:pt x="2700" y="59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Freeform 39"/>
            <p:cNvSpPr>
              <a:spLocks/>
            </p:cNvSpPr>
            <p:nvPr/>
          </p:nvSpPr>
          <p:spPr bwMode="auto">
            <a:xfrm flipV="1">
              <a:off x="2351089" y="2011519"/>
              <a:ext cx="5429956" cy="813741"/>
            </a:xfrm>
            <a:custGeom>
              <a:avLst/>
              <a:gdLst>
                <a:gd name="T0" fmla="*/ 0 w 2700"/>
                <a:gd name="T1" fmla="*/ 557 h 595"/>
                <a:gd name="T2" fmla="*/ 0 w 2700"/>
                <a:gd name="T3" fmla="*/ 0 h 595"/>
                <a:gd name="T4" fmla="*/ 2700 w 2700"/>
                <a:gd name="T5" fmla="*/ 0 h 595"/>
                <a:gd name="T6" fmla="*/ 2700 w 2700"/>
                <a:gd name="T7" fmla="*/ 595 h 5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00"/>
                <a:gd name="T13" fmla="*/ 0 h 595"/>
                <a:gd name="T14" fmla="*/ 2700 w 2700"/>
                <a:gd name="T15" fmla="*/ 595 h 5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00" h="595">
                  <a:moveTo>
                    <a:pt x="0" y="557"/>
                  </a:moveTo>
                  <a:lnTo>
                    <a:pt x="0" y="0"/>
                  </a:lnTo>
                  <a:lnTo>
                    <a:pt x="2700" y="0"/>
                  </a:lnTo>
                  <a:lnTo>
                    <a:pt x="2700" y="59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" name="Line 41"/>
            <p:cNvSpPr>
              <a:spLocks noChangeShapeType="1"/>
            </p:cNvSpPr>
            <p:nvPr/>
          </p:nvSpPr>
          <p:spPr bwMode="auto">
            <a:xfrm flipV="1">
              <a:off x="4336183" y="993341"/>
              <a:ext cx="0" cy="832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Line 42"/>
            <p:cNvSpPr>
              <a:spLocks noChangeShapeType="1"/>
            </p:cNvSpPr>
            <p:nvPr/>
          </p:nvSpPr>
          <p:spPr bwMode="auto">
            <a:xfrm>
              <a:off x="4336183" y="1986903"/>
              <a:ext cx="0" cy="839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 flipV="1">
              <a:off x="6064643" y="991266"/>
              <a:ext cx="0" cy="839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" name="Line 45"/>
            <p:cNvSpPr>
              <a:spLocks noChangeShapeType="1"/>
            </p:cNvSpPr>
            <p:nvPr/>
          </p:nvSpPr>
          <p:spPr bwMode="auto">
            <a:xfrm>
              <a:off x="6064643" y="1992373"/>
              <a:ext cx="0" cy="839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9409012" y="998105"/>
              <a:ext cx="919439" cy="827418"/>
            </a:xfrm>
            <a:custGeom>
              <a:avLst/>
              <a:gdLst>
                <a:gd name="T0" fmla="*/ 0 w 907"/>
                <a:gd name="T1" fmla="*/ 0 h 605"/>
                <a:gd name="T2" fmla="*/ 907 w 907"/>
                <a:gd name="T3" fmla="*/ 0 h 605"/>
                <a:gd name="T4" fmla="*/ 907 w 907"/>
                <a:gd name="T5" fmla="*/ 605 h 605"/>
                <a:gd name="T6" fmla="*/ 0 60000 65536"/>
                <a:gd name="T7" fmla="*/ 0 60000 65536"/>
                <a:gd name="T8" fmla="*/ 0 60000 65536"/>
                <a:gd name="T9" fmla="*/ 0 w 907"/>
                <a:gd name="T10" fmla="*/ 0 h 605"/>
                <a:gd name="T11" fmla="*/ 907 w 907"/>
                <a:gd name="T12" fmla="*/ 605 h 6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7" h="605">
                  <a:moveTo>
                    <a:pt x="0" y="0"/>
                  </a:moveTo>
                  <a:lnTo>
                    <a:pt x="907" y="0"/>
                  </a:lnTo>
                  <a:lnTo>
                    <a:pt x="907" y="60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 flipV="1">
              <a:off x="9416108" y="1997844"/>
              <a:ext cx="912343" cy="827418"/>
            </a:xfrm>
            <a:custGeom>
              <a:avLst/>
              <a:gdLst>
                <a:gd name="T0" fmla="*/ 0 w 907"/>
                <a:gd name="T1" fmla="*/ 0 h 605"/>
                <a:gd name="T2" fmla="*/ 907 w 907"/>
                <a:gd name="T3" fmla="*/ 0 h 605"/>
                <a:gd name="T4" fmla="*/ 907 w 907"/>
                <a:gd name="T5" fmla="*/ 605 h 605"/>
                <a:gd name="T6" fmla="*/ 0 60000 65536"/>
                <a:gd name="T7" fmla="*/ 0 60000 65536"/>
                <a:gd name="T8" fmla="*/ 0 60000 65536"/>
                <a:gd name="T9" fmla="*/ 0 w 907"/>
                <a:gd name="T10" fmla="*/ 0 h 605"/>
                <a:gd name="T11" fmla="*/ 907 w 907"/>
                <a:gd name="T12" fmla="*/ 605 h 6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7" h="605">
                  <a:moveTo>
                    <a:pt x="0" y="0"/>
                  </a:moveTo>
                  <a:lnTo>
                    <a:pt x="907" y="0"/>
                  </a:lnTo>
                  <a:lnTo>
                    <a:pt x="907" y="60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" name="Line 49"/>
            <p:cNvSpPr>
              <a:spLocks noChangeShapeType="1"/>
            </p:cNvSpPr>
            <p:nvPr/>
          </p:nvSpPr>
          <p:spPr bwMode="auto">
            <a:xfrm>
              <a:off x="7775014" y="998105"/>
              <a:ext cx="7597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Line 50"/>
            <p:cNvSpPr>
              <a:spLocks noChangeShapeType="1"/>
            </p:cNvSpPr>
            <p:nvPr/>
          </p:nvSpPr>
          <p:spPr bwMode="auto">
            <a:xfrm>
              <a:off x="7783054" y="2825262"/>
              <a:ext cx="7597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Line 51"/>
            <p:cNvSpPr>
              <a:spLocks noChangeShapeType="1"/>
            </p:cNvSpPr>
            <p:nvPr/>
          </p:nvSpPr>
          <p:spPr bwMode="auto">
            <a:xfrm>
              <a:off x="8627185" y="998105"/>
              <a:ext cx="699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Line 52"/>
            <p:cNvSpPr>
              <a:spLocks noChangeShapeType="1"/>
            </p:cNvSpPr>
            <p:nvPr/>
          </p:nvSpPr>
          <p:spPr bwMode="auto">
            <a:xfrm>
              <a:off x="8611107" y="2825262"/>
              <a:ext cx="699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Text Box 53"/>
            <p:cNvSpPr txBox="1">
              <a:spLocks noChangeArrowheads="1"/>
            </p:cNvSpPr>
            <p:nvPr/>
          </p:nvSpPr>
          <p:spPr bwMode="auto">
            <a:xfrm>
              <a:off x="5588773" y="1188820"/>
              <a:ext cx="578833" cy="39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solidFill>
                    <a:srgbClr val="FF00FF"/>
                  </a:solidFill>
                  <a:latin typeface="Cambria" panose="02040503050406030204" pitchFamily="18" charset="0"/>
                </a:rPr>
                <a:t>I</a:t>
              </a:r>
              <a:r>
                <a:rPr lang="en-GB" altLang="en-US" sz="2400" i="1" baseline="-25000" dirty="0">
                  <a:solidFill>
                    <a:srgbClr val="FF00FF"/>
                  </a:solidFill>
                  <a:latin typeface="Cambria" panose="02040503050406030204" pitchFamily="18" charset="0"/>
                </a:rPr>
                <a:t>2</a:t>
              </a:r>
              <a:endParaRPr lang="en-GB" altLang="en-US" sz="2400" i="1" dirty="0">
                <a:solidFill>
                  <a:srgbClr val="FF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0" name="Line 54"/>
            <p:cNvSpPr>
              <a:spLocks noChangeShapeType="1"/>
            </p:cNvSpPr>
            <p:nvPr/>
          </p:nvSpPr>
          <p:spPr bwMode="auto">
            <a:xfrm rot="5400000">
              <a:off x="5711230" y="1423438"/>
              <a:ext cx="444481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FF00FF"/>
                </a:solidFill>
              </a:endParaRPr>
            </a:p>
          </p:txBody>
        </p:sp>
        <p:sp>
          <p:nvSpPr>
            <p:cNvPr id="111" name="Text Box 55"/>
            <p:cNvSpPr txBox="1">
              <a:spLocks noChangeArrowheads="1"/>
            </p:cNvSpPr>
            <p:nvPr/>
          </p:nvSpPr>
          <p:spPr bwMode="auto">
            <a:xfrm>
              <a:off x="7285560" y="1188820"/>
              <a:ext cx="578833" cy="38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solidFill>
                    <a:srgbClr val="FF00FF"/>
                  </a:solidFill>
                  <a:latin typeface="Cambria" panose="02040503050406030204" pitchFamily="18" charset="0"/>
                </a:rPr>
                <a:t>I</a:t>
              </a:r>
              <a:r>
                <a:rPr lang="en-GB" altLang="en-US" sz="2400" i="1" baseline="-25000" dirty="0">
                  <a:solidFill>
                    <a:srgbClr val="FF00FF"/>
                  </a:solidFill>
                  <a:latin typeface="Cambria" panose="02040503050406030204" pitchFamily="18" charset="0"/>
                </a:rPr>
                <a:t>3</a:t>
              </a:r>
              <a:endParaRPr lang="en-GB" altLang="en-US" sz="2400" i="1" dirty="0">
                <a:solidFill>
                  <a:srgbClr val="FF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2" name="Line 56"/>
            <p:cNvSpPr>
              <a:spLocks noChangeShapeType="1"/>
            </p:cNvSpPr>
            <p:nvPr/>
          </p:nvSpPr>
          <p:spPr bwMode="auto">
            <a:xfrm rot="5400000">
              <a:off x="7419592" y="1411130"/>
              <a:ext cx="444481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FF00FF"/>
                </a:solidFill>
              </a:endParaRPr>
            </a:p>
          </p:txBody>
        </p:sp>
        <p:sp>
          <p:nvSpPr>
            <p:cNvPr id="113" name="Text Box 57"/>
            <p:cNvSpPr txBox="1">
              <a:spLocks noChangeArrowheads="1"/>
            </p:cNvSpPr>
            <p:nvPr/>
          </p:nvSpPr>
          <p:spPr bwMode="auto">
            <a:xfrm>
              <a:off x="9789817" y="1188820"/>
              <a:ext cx="578833" cy="38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solidFill>
                    <a:srgbClr val="FF00FF"/>
                  </a:solidFill>
                  <a:latin typeface="Cambria" panose="02040503050406030204" pitchFamily="18" charset="0"/>
                </a:rPr>
                <a:t>I</a:t>
              </a:r>
              <a:r>
                <a:rPr lang="en-GB" altLang="en-US" sz="2400" i="1" baseline="-25000" dirty="0">
                  <a:solidFill>
                    <a:srgbClr val="FF00FF"/>
                  </a:solidFill>
                  <a:latin typeface="Cambria" panose="02040503050406030204" pitchFamily="18" charset="0"/>
                </a:rPr>
                <a:t>n</a:t>
              </a:r>
              <a:endParaRPr lang="en-GB" altLang="en-US" sz="2400" i="1" dirty="0">
                <a:solidFill>
                  <a:srgbClr val="FF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4" name="Line 58"/>
            <p:cNvSpPr>
              <a:spLocks noChangeShapeType="1"/>
            </p:cNvSpPr>
            <p:nvPr/>
          </p:nvSpPr>
          <p:spPr bwMode="auto">
            <a:xfrm rot="5400000">
              <a:off x="9923850" y="1411130"/>
              <a:ext cx="444481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FF00FF"/>
                </a:solidFill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1515155" y="1316825"/>
              <a:ext cx="1104342" cy="1107463"/>
              <a:chOff x="1515155" y="1291425"/>
              <a:chExt cx="1104342" cy="110746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079497" y="1721865"/>
                <a:ext cx="540000" cy="307542"/>
                <a:chOff x="2069337" y="1757040"/>
                <a:chExt cx="540000" cy="30754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2069337" y="1757040"/>
                  <a:ext cx="540000" cy="1"/>
                </a:xfrm>
                <a:prstGeom prst="line">
                  <a:avLst/>
                </a:prstGeom>
                <a:ln w="34925" cap="flat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2069337" y="1962068"/>
                  <a:ext cx="540000" cy="1"/>
                </a:xfrm>
                <a:prstGeom prst="line">
                  <a:avLst/>
                </a:prstGeom>
                <a:ln w="34925" cap="flat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V="1">
                  <a:off x="2198937" y="2064581"/>
                  <a:ext cx="280800" cy="1"/>
                </a:xfrm>
                <a:prstGeom prst="line">
                  <a:avLst/>
                </a:prstGeom>
                <a:ln w="60325" cap="flat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2198970" y="1859555"/>
                  <a:ext cx="280735" cy="1"/>
                </a:xfrm>
                <a:prstGeom prst="line">
                  <a:avLst/>
                </a:prstGeom>
                <a:ln w="60325" cap="flat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/>
            </p:nvGrpSpPr>
            <p:grpSpPr>
              <a:xfrm>
                <a:off x="1515155" y="1291425"/>
                <a:ext cx="932389" cy="1107463"/>
                <a:chOff x="1515155" y="1291425"/>
                <a:chExt cx="932389" cy="1107463"/>
              </a:xfrm>
            </p:grpSpPr>
            <p:sp>
              <p:nvSpPr>
                <p:cNvPr id="13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515155" y="1614026"/>
                  <a:ext cx="588883" cy="462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GB" altLang="en-US" sz="2400" i="1" dirty="0">
                      <a:latin typeface="Cambria" panose="02040503050406030204" pitchFamily="18" charset="0"/>
                    </a:rPr>
                    <a:t>V</a:t>
                  </a:r>
                  <a:r>
                    <a:rPr lang="en-GB" altLang="en-US" sz="2400" baseline="-25000" dirty="0">
                      <a:latin typeface="Cambria" panose="02040503050406030204" pitchFamily="18" charset="0"/>
                    </a:rPr>
                    <a:t>T</a:t>
                  </a:r>
                </a:p>
              </p:txBody>
            </p:sp>
            <p:grpSp>
              <p:nvGrpSpPr>
                <p:cNvPr id="131" name="Group 130"/>
                <p:cNvGrpSpPr/>
                <p:nvPr/>
              </p:nvGrpSpPr>
              <p:grpSpPr>
                <a:xfrm>
                  <a:off x="1675766" y="1291425"/>
                  <a:ext cx="771778" cy="1107463"/>
                  <a:chOff x="1619886" y="1306665"/>
                  <a:chExt cx="771778" cy="1107463"/>
                </a:xfrm>
              </p:grpSpPr>
              <p:sp>
                <p:nvSpPr>
                  <p:cNvPr id="132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9886" y="1306665"/>
                    <a:ext cx="771778" cy="4622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GB" altLang="en-US" sz="2400" b="1" dirty="0">
                        <a:latin typeface="Cambria" panose="020405030504060302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13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9886" y="1951868"/>
                    <a:ext cx="771778" cy="4622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GB" altLang="en-US" sz="2400" b="1" dirty="0">
                        <a:latin typeface="Cambria" panose="02040503050406030204" pitchFamily="18" charset="0"/>
                      </a:rPr>
                      <a:t>−</a:t>
                    </a:r>
                  </a:p>
                </p:txBody>
              </p:sp>
            </p:grpSp>
          </p:grpSp>
        </p:grpSp>
        <p:grpSp>
          <p:nvGrpSpPr>
            <p:cNvPr id="116" name="Group 115"/>
            <p:cNvGrpSpPr/>
            <p:nvPr/>
          </p:nvGrpSpPr>
          <p:grpSpPr>
            <a:xfrm>
              <a:off x="4073899" y="1838516"/>
              <a:ext cx="524568" cy="144969"/>
              <a:chOff x="4073899" y="1838516"/>
              <a:chExt cx="524568" cy="144969"/>
            </a:xfrm>
          </p:grpSpPr>
          <p:sp>
            <p:nvSpPr>
              <p:cNvPr id="126" name="Line 8"/>
              <p:cNvSpPr>
                <a:spLocks noChangeShapeType="1"/>
              </p:cNvSpPr>
              <p:nvPr/>
            </p:nvSpPr>
            <p:spPr bwMode="auto">
              <a:xfrm rot="5400000">
                <a:off x="4336183" y="1576232"/>
                <a:ext cx="0" cy="524568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7" name="Line 9"/>
              <p:cNvSpPr>
                <a:spLocks noChangeShapeType="1"/>
              </p:cNvSpPr>
              <p:nvPr/>
            </p:nvSpPr>
            <p:spPr bwMode="auto">
              <a:xfrm rot="5400000">
                <a:off x="4336183" y="1721201"/>
                <a:ext cx="0" cy="524568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5802359" y="1838516"/>
              <a:ext cx="524568" cy="144969"/>
              <a:chOff x="5802359" y="1838516"/>
              <a:chExt cx="524568" cy="144969"/>
            </a:xfrm>
          </p:grpSpPr>
          <p:sp>
            <p:nvSpPr>
              <p:cNvPr id="124" name="Line 30"/>
              <p:cNvSpPr>
                <a:spLocks noChangeShapeType="1"/>
              </p:cNvSpPr>
              <p:nvPr/>
            </p:nvSpPr>
            <p:spPr bwMode="auto">
              <a:xfrm rot="5400000">
                <a:off x="6064643" y="1576232"/>
                <a:ext cx="0" cy="524568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5" name="Line 31"/>
              <p:cNvSpPr>
                <a:spLocks noChangeShapeType="1"/>
              </p:cNvSpPr>
              <p:nvPr/>
            </p:nvSpPr>
            <p:spPr bwMode="auto">
              <a:xfrm rot="5400000">
                <a:off x="6064643" y="1721201"/>
                <a:ext cx="0" cy="524568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530819" y="1838516"/>
              <a:ext cx="524568" cy="144969"/>
              <a:chOff x="7530819" y="1838516"/>
              <a:chExt cx="524568" cy="144969"/>
            </a:xfrm>
          </p:grpSpPr>
          <p:sp>
            <p:nvSpPr>
              <p:cNvPr id="122" name="Line 33"/>
              <p:cNvSpPr>
                <a:spLocks noChangeShapeType="1"/>
              </p:cNvSpPr>
              <p:nvPr/>
            </p:nvSpPr>
            <p:spPr bwMode="auto">
              <a:xfrm rot="5400000">
                <a:off x="7793103" y="1576232"/>
                <a:ext cx="0" cy="524568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" name="Line 34"/>
              <p:cNvSpPr>
                <a:spLocks noChangeShapeType="1"/>
              </p:cNvSpPr>
              <p:nvPr/>
            </p:nvSpPr>
            <p:spPr bwMode="auto">
              <a:xfrm rot="5400000">
                <a:off x="7793103" y="1721201"/>
                <a:ext cx="0" cy="524568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0064275" y="1838516"/>
              <a:ext cx="524568" cy="144969"/>
              <a:chOff x="10059195" y="1838516"/>
              <a:chExt cx="524568" cy="144969"/>
            </a:xfrm>
          </p:grpSpPr>
          <p:sp>
            <p:nvSpPr>
              <p:cNvPr id="120" name="Line 36"/>
              <p:cNvSpPr>
                <a:spLocks noChangeShapeType="1"/>
              </p:cNvSpPr>
              <p:nvPr/>
            </p:nvSpPr>
            <p:spPr bwMode="auto">
              <a:xfrm rot="5400000">
                <a:off x="10321479" y="1576232"/>
                <a:ext cx="0" cy="524568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1" name="Line 37"/>
              <p:cNvSpPr>
                <a:spLocks noChangeShapeType="1"/>
              </p:cNvSpPr>
              <p:nvPr/>
            </p:nvSpPr>
            <p:spPr bwMode="auto">
              <a:xfrm rot="5400000">
                <a:off x="10321479" y="1721201"/>
                <a:ext cx="0" cy="524568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38" name="Text Box 60"/>
          <p:cNvSpPr txBox="1">
            <a:spLocks noChangeArrowheads="1"/>
          </p:cNvSpPr>
          <p:nvPr/>
        </p:nvSpPr>
        <p:spPr bwMode="auto">
          <a:xfrm>
            <a:off x="802543" y="3225829"/>
            <a:ext cx="1487345" cy="480131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800" dirty="0">
                <a:latin typeface="Cambria" panose="02040503050406030204" pitchFamily="18" charset="0"/>
              </a:rPr>
              <a:t>By KCL,  </a:t>
            </a:r>
            <a:endParaRPr lang="en-GB" altLang="en-US" sz="2800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4878" y="4358253"/>
            <a:ext cx="433862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latin typeface="Cambria" panose="02040503050406030204" pitchFamily="18" charset="0"/>
              </a:rPr>
              <a:t>Q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solidFill>
                  <a:srgbClr val="FF00FF"/>
                </a:solidFill>
                <a:latin typeface="Cambria" panose="02040503050406030204" pitchFamily="18" charset="0"/>
              </a:rPr>
              <a:t>I</a:t>
            </a:r>
            <a:r>
              <a:rPr lang="en-GB" altLang="en-US" sz="2800" i="1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" panose="02040503050406030204" pitchFamily="18" charset="0"/>
              </a:rPr>
              <a:t>× </a:t>
            </a:r>
            <a:r>
              <a:rPr lang="en-GB" altLang="en-US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t,</a:t>
            </a:r>
            <a:r>
              <a:rPr lang="en-GB" altLang="en-US" sz="2800" dirty="0">
                <a:latin typeface="Cambria" panose="02040503050406030204" pitchFamily="18" charset="0"/>
              </a:rPr>
              <a:t> and </a:t>
            </a:r>
            <a:r>
              <a:rPr lang="en-GB" altLang="en-US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en-GB" altLang="en-US" sz="2800" dirty="0">
                <a:latin typeface="Cambria" panose="02040503050406030204" pitchFamily="18" charset="0"/>
              </a:rPr>
              <a:t> is common. </a:t>
            </a:r>
          </a:p>
        </p:txBody>
      </p:sp>
      <p:sp>
        <p:nvSpPr>
          <p:cNvPr id="140" name="Text Box 61"/>
          <p:cNvSpPr txBox="1">
            <a:spLocks noChangeArrowheads="1"/>
          </p:cNvSpPr>
          <p:nvPr/>
        </p:nvSpPr>
        <p:spPr bwMode="auto">
          <a:xfrm>
            <a:off x="6197413" y="4298217"/>
            <a:ext cx="3682923" cy="52322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 i="1" dirty="0">
                <a:solidFill>
                  <a:schemeClr val="accent2"/>
                </a:solidFill>
                <a:latin typeface="Cambria" panose="02040503050406030204" pitchFamily="18" charset="0"/>
              </a:rPr>
              <a:t>V</a:t>
            </a:r>
            <a:r>
              <a:rPr lang="en-GB" altLang="en-US" sz="2800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T</a:t>
            </a:r>
            <a:r>
              <a:rPr lang="en-GB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solidFill>
                  <a:schemeClr val="accent2"/>
                </a:solidFill>
                <a:latin typeface="Cambria" panose="02040503050406030204" pitchFamily="18" charset="0"/>
              </a:rPr>
              <a:t>V</a:t>
            </a:r>
            <a:r>
              <a:rPr lang="en-GB" altLang="en-US" sz="2800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1</a:t>
            </a:r>
            <a:r>
              <a:rPr lang="en-GB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solidFill>
                  <a:schemeClr val="accent2"/>
                </a:solidFill>
                <a:latin typeface="Cambria" panose="02040503050406030204" pitchFamily="18" charset="0"/>
              </a:rPr>
              <a:t>V</a:t>
            </a:r>
            <a:r>
              <a:rPr lang="en-GB" altLang="en-US" sz="2800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2</a:t>
            </a:r>
            <a:r>
              <a:rPr lang="en-GB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 ⋯ </a:t>
            </a:r>
            <a:r>
              <a:rPr lang="en-GB" altLang="en-US" sz="2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i="1" dirty="0" err="1">
                <a:solidFill>
                  <a:schemeClr val="accent2"/>
                </a:solidFill>
                <a:latin typeface="Cambria" panose="02040503050406030204" pitchFamily="18" charset="0"/>
              </a:rPr>
              <a:t>V</a:t>
            </a:r>
            <a:r>
              <a:rPr lang="en-GB" altLang="en-US" sz="2800" i="1" baseline="-25000" dirty="0" err="1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endParaRPr lang="en-GB" altLang="en-US" sz="2800" i="1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141" name="Text Box 60"/>
          <p:cNvSpPr txBox="1">
            <a:spLocks noChangeArrowheads="1"/>
          </p:cNvSpPr>
          <p:nvPr/>
        </p:nvSpPr>
        <p:spPr bwMode="auto">
          <a:xfrm>
            <a:off x="1236301" y="3792041"/>
            <a:ext cx="3582860" cy="480131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800" i="1" dirty="0">
                <a:solidFill>
                  <a:srgbClr val="FF00FF"/>
                </a:solidFill>
                <a:latin typeface="Cambria" panose="02040503050406030204" pitchFamily="18" charset="0"/>
              </a:rPr>
              <a:t>I</a:t>
            </a:r>
            <a:r>
              <a:rPr lang="en-GB" altLang="en-US" sz="2800" baseline="-25000" dirty="0">
                <a:solidFill>
                  <a:srgbClr val="FF00FF"/>
                </a:solidFill>
                <a:latin typeface="Cambria" panose="02040503050406030204" pitchFamily="18" charset="0"/>
              </a:rPr>
              <a:t>T</a:t>
            </a:r>
            <a:r>
              <a:rPr lang="en-GB" altLang="en-US" sz="2800" dirty="0">
                <a:solidFill>
                  <a:srgbClr val="FF00FF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solidFill>
                  <a:srgbClr val="FF00FF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solidFill>
                  <a:srgbClr val="FF00FF"/>
                </a:solidFill>
                <a:latin typeface="Cambria" panose="02040503050406030204" pitchFamily="18" charset="0"/>
              </a:rPr>
              <a:t>I</a:t>
            </a:r>
            <a:r>
              <a:rPr lang="en-GB" altLang="en-US" sz="2800" baseline="-25000" dirty="0">
                <a:solidFill>
                  <a:srgbClr val="FF00FF"/>
                </a:solidFill>
                <a:latin typeface="Cambria" panose="02040503050406030204" pitchFamily="18" charset="0"/>
              </a:rPr>
              <a:t>1</a:t>
            </a:r>
            <a:r>
              <a:rPr lang="en-GB" altLang="en-US" sz="2800" dirty="0">
                <a:solidFill>
                  <a:srgbClr val="FF00FF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" panose="02040503050406030204" pitchFamily="18" charset="0"/>
              </a:rPr>
              <a:t>+</a:t>
            </a:r>
            <a:r>
              <a:rPr lang="en-GB" altLang="en-US" sz="2800" dirty="0">
                <a:solidFill>
                  <a:srgbClr val="FF00FF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solidFill>
                  <a:srgbClr val="FF00FF"/>
                </a:solidFill>
                <a:latin typeface="Cambria" panose="02040503050406030204" pitchFamily="18" charset="0"/>
              </a:rPr>
              <a:t>I</a:t>
            </a:r>
            <a:r>
              <a:rPr lang="en-GB" altLang="en-US" sz="2800" baseline="-25000" dirty="0">
                <a:solidFill>
                  <a:srgbClr val="FF00FF"/>
                </a:solidFill>
                <a:latin typeface="Cambria" panose="02040503050406030204" pitchFamily="18" charset="0"/>
              </a:rPr>
              <a:t>2</a:t>
            </a:r>
            <a:r>
              <a:rPr lang="en-GB" altLang="en-US" sz="2800" dirty="0">
                <a:solidFill>
                  <a:srgbClr val="FF00FF"/>
                </a:solidFill>
                <a:latin typeface="Cambria" panose="02040503050406030204" pitchFamily="18" charset="0"/>
              </a:rPr>
              <a:t>  </a:t>
            </a:r>
            <a:r>
              <a:rPr lang="en-GB" altLang="en-US" sz="2800" dirty="0">
                <a:latin typeface="Cambria" panose="02040503050406030204" pitchFamily="18" charset="0"/>
              </a:rPr>
              <a:t>+ ⋯ +  </a:t>
            </a:r>
            <a:r>
              <a:rPr lang="en-GB" altLang="en-US" sz="2800" i="1" dirty="0">
                <a:solidFill>
                  <a:srgbClr val="FF00FF"/>
                </a:solidFill>
                <a:latin typeface="Cambria" panose="02040503050406030204" pitchFamily="18" charset="0"/>
              </a:rPr>
              <a:t>I</a:t>
            </a:r>
            <a:r>
              <a:rPr lang="en-GB" altLang="en-US" sz="2800" baseline="-25000" dirty="0">
                <a:solidFill>
                  <a:srgbClr val="FF00FF"/>
                </a:solidFill>
                <a:latin typeface="Cambria" panose="02040503050406030204" pitchFamily="18" charset="0"/>
              </a:rPr>
              <a:t>n</a:t>
            </a:r>
            <a:endParaRPr lang="en-GB" altLang="en-US" sz="2800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837442" y="5861546"/>
                <a:ext cx="3937788" cy="48013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  <a:effectLst/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9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SG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GB" altLang="en-US" sz="28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Q</a:t>
                </a:r>
                <a:r>
                  <a:rPr lang="en-GB" altLang="en-US" sz="28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GB" alt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alt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GB" alt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altLang="en-US" sz="28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Q</a:t>
                </a:r>
                <a:r>
                  <a:rPr lang="en-GB" altLang="en-US" sz="28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</a:t>
                </a:r>
                <a:r>
                  <a:rPr lang="en-GB" alt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+ </a:t>
                </a:r>
                <a:r>
                  <a:rPr lang="en-GB" altLang="en-US" sz="28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Q</a:t>
                </a:r>
                <a:r>
                  <a:rPr lang="en-GB" altLang="en-US" sz="28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</a:t>
                </a:r>
                <a:r>
                  <a:rPr lang="en-GB" alt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 + ⋯ +  </a:t>
                </a:r>
                <a:r>
                  <a:rPr lang="en-GB" altLang="en-US" sz="2800" i="1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Q</a:t>
                </a:r>
                <a:r>
                  <a:rPr lang="en-GB" altLang="en-US" sz="2800" baseline="-250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n</a:t>
                </a:r>
                <a:endParaRPr lang="en-GB" altLang="en-US" sz="2800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442" y="5861546"/>
                <a:ext cx="3937788" cy="480131"/>
              </a:xfrm>
              <a:prstGeom prst="rect">
                <a:avLst/>
              </a:prstGeom>
              <a:blipFill>
                <a:blip r:embed="rId3"/>
                <a:stretch>
                  <a:fillRect t="-19512" b="-31707"/>
                </a:stretch>
              </a:blipFill>
              <a:ln w="25400">
                <a:solidFill>
                  <a:srgbClr val="00B050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5099" y="4871001"/>
                <a:ext cx="4822903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nor/>
                        </m:rPr>
                        <a:rPr lang="en-GB" alt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SG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SG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nor/>
                        </m:rPr>
                        <a:rPr lang="en-GB" alt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en-SG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SG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SG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nor/>
                        </m:rPr>
                        <a:rPr lang="en-GB" alt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⋯ +  </m:t>
                      </m:r>
                      <m:f>
                        <m:fPr>
                          <m:ctrlPr>
                            <a:rPr lang="en-SG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SG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SG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9" y="4871001"/>
                <a:ext cx="4822903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37660" y="-25974"/>
            <a:ext cx="7057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 Capacitors Connected In Parallel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9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nimBg="1"/>
      <p:bldP spid="204861" grpId="0"/>
      <p:bldP spid="204862" grpId="0" animBg="1"/>
      <p:bldP spid="84" grpId="0"/>
      <p:bldP spid="19" grpId="0"/>
      <p:bldP spid="140" grpId="0"/>
      <p:bldP spid="6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81" name="Text Box 57"/>
          <p:cNvSpPr txBox="1">
            <a:spLocks noChangeArrowheads="1"/>
          </p:cNvSpPr>
          <p:nvPr/>
        </p:nvSpPr>
        <p:spPr bwMode="auto">
          <a:xfrm>
            <a:off x="947738" y="2201649"/>
            <a:ext cx="9875942" cy="5847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 i="1" dirty="0">
                <a:solidFill>
                  <a:srgbClr val="C00000"/>
                </a:solidFill>
                <a:latin typeface="+mn-lt"/>
              </a:rPr>
              <a:t>Total capacitance = Sum of capacitances in parallel</a:t>
            </a:r>
          </a:p>
        </p:txBody>
      </p:sp>
      <p:sp>
        <p:nvSpPr>
          <p:cNvPr id="205882" name="Rectangle 58"/>
          <p:cNvSpPr>
            <a:spLocks noChangeArrowheads="1"/>
          </p:cNvSpPr>
          <p:nvPr/>
        </p:nvSpPr>
        <p:spPr bwMode="auto">
          <a:xfrm>
            <a:off x="859369" y="3188712"/>
            <a:ext cx="108331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GB" altLang="en-US" sz="3200" dirty="0"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rPr>
              <a:t>If all capacitors have same value C,</a:t>
            </a:r>
          </a:p>
          <a:p>
            <a:pPr marL="363538" indent="-363538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GB" altLang="en-US" sz="4000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</a:rPr>
              <a:t>	</a:t>
            </a:r>
            <a:r>
              <a:rPr lang="en-GB" altLang="en-US" sz="4000" i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</a:rPr>
              <a:t>C</a:t>
            </a:r>
            <a:r>
              <a:rPr lang="en-GB" altLang="en-US" sz="4000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</a:rPr>
              <a:t>T</a:t>
            </a:r>
            <a:r>
              <a:rPr lang="en-GB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GB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GB" altLang="en-US" sz="4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</a:rPr>
              <a:t>nC</a:t>
            </a:r>
            <a:endParaRPr lang="en-GB" altLang="en-US" sz="3600" i="1" dirty="0">
              <a:solidFill>
                <a:srgbClr val="C00000"/>
              </a:solidFill>
              <a:effectLst>
                <a:outerShdw blurRad="38100" dist="38100" dir="2700000" algn="tl">
                  <a:srgbClr val="010199"/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05883" name="Text Box 59"/>
          <p:cNvSpPr txBox="1">
            <a:spLocks noChangeArrowheads="1"/>
          </p:cNvSpPr>
          <p:nvPr/>
        </p:nvSpPr>
        <p:spPr bwMode="auto">
          <a:xfrm>
            <a:off x="1214332" y="1371632"/>
            <a:ext cx="10282767" cy="646331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600" i="1" dirty="0">
                <a:latin typeface="Cambria" panose="02040503050406030204" pitchFamily="18" charset="0"/>
              </a:rPr>
              <a:t>C</a:t>
            </a:r>
            <a:r>
              <a:rPr lang="en-GB" altLang="en-US" sz="3600" baseline="-25000" dirty="0">
                <a:latin typeface="Cambria" panose="02040503050406030204" pitchFamily="18" charset="0"/>
              </a:rPr>
              <a:t>T</a:t>
            </a:r>
            <a:r>
              <a:rPr lang="en-GB" altLang="en-US" sz="3600" dirty="0">
                <a:latin typeface="Cambria" panose="02040503050406030204" pitchFamily="18" charset="0"/>
              </a:rPr>
              <a:t> = </a:t>
            </a:r>
            <a:r>
              <a:rPr lang="en-GB" altLang="en-US" sz="3600" i="1" dirty="0">
                <a:latin typeface="Cambria" panose="02040503050406030204" pitchFamily="18" charset="0"/>
              </a:rPr>
              <a:t>C</a:t>
            </a:r>
            <a:r>
              <a:rPr lang="en-GB" altLang="en-US" sz="3600" baseline="-25000" dirty="0">
                <a:latin typeface="Cambria" panose="02040503050406030204" pitchFamily="18" charset="0"/>
              </a:rPr>
              <a:t>1</a:t>
            </a:r>
            <a:r>
              <a:rPr lang="en-GB" altLang="en-US" sz="3600" dirty="0">
                <a:latin typeface="Cambria" panose="02040503050406030204" pitchFamily="18" charset="0"/>
              </a:rPr>
              <a:t> + </a:t>
            </a:r>
            <a:r>
              <a:rPr lang="en-GB" altLang="en-US" sz="3600" i="1" dirty="0">
                <a:latin typeface="Cambria" panose="02040503050406030204" pitchFamily="18" charset="0"/>
              </a:rPr>
              <a:t>C</a:t>
            </a:r>
            <a:r>
              <a:rPr lang="en-GB" altLang="en-US" sz="3600" baseline="-25000" dirty="0">
                <a:latin typeface="Cambria" panose="02040503050406030204" pitchFamily="18" charset="0"/>
              </a:rPr>
              <a:t>2</a:t>
            </a:r>
            <a:r>
              <a:rPr lang="en-GB" altLang="en-US" sz="3600" dirty="0">
                <a:latin typeface="Cambria" panose="02040503050406030204" pitchFamily="18" charset="0"/>
              </a:rPr>
              <a:t> + ⋯ + </a:t>
            </a:r>
            <a:r>
              <a:rPr lang="en-GB" altLang="en-US" sz="3600" i="1" dirty="0">
                <a:latin typeface="Cambria" panose="02040503050406030204" pitchFamily="18" charset="0"/>
              </a:rPr>
              <a:t>C</a:t>
            </a:r>
            <a:r>
              <a:rPr lang="en-GB" altLang="en-US" sz="3600" i="1" baseline="-25000" dirty="0">
                <a:latin typeface="Cambria" panose="02040503050406030204" pitchFamily="18" charset="0"/>
              </a:rPr>
              <a:t>n</a:t>
            </a:r>
            <a:endParaRPr lang="en-GB" altLang="en-US" sz="3600" i="1" dirty="0"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5763" y="672829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Therefore</a:t>
            </a:r>
            <a:r>
              <a:rPr lang="en-GB" sz="3600" dirty="0"/>
              <a:t>, </a:t>
            </a:r>
            <a:endParaRPr lang="en-SG" sz="36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660" y="-25974"/>
            <a:ext cx="7057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 Capacitors Connected In Parallel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94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403680"/>
              </p:ext>
            </p:extLst>
          </p:nvPr>
        </p:nvGraphicFramePr>
        <p:xfrm>
          <a:off x="801688" y="4940300"/>
          <a:ext cx="527843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4" imgW="3848040" imgH="482400" progId="Equation.DSMT4">
                  <p:embed/>
                </p:oleObj>
              </mc:Choice>
              <mc:Fallback>
                <p:oleObj name="Equation" r:id="rId4" imgW="3848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940300"/>
                        <a:ext cx="5278437" cy="67151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624722" y="671536"/>
            <a:ext cx="7956549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</a:t>
            </a:r>
            <a:endParaRPr lang="en-GB" altLang="en-US" sz="28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l" eaLnBrk="1" hangingPunct="1"/>
            <a:r>
              <a:rPr lang="en-GB" altLang="en-US" sz="2800" dirty="0">
                <a:latin typeface="Cambria" panose="02040503050406030204" pitchFamily="18" charset="0"/>
              </a:rPr>
              <a:t>    Determine </a:t>
            </a: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T</a:t>
            </a:r>
            <a:r>
              <a:rPr lang="en-GB" altLang="en-US" sz="2800" i="1" baseline="-25000" dirty="0">
                <a:latin typeface="Cambria" panose="02040503050406030204" pitchFamily="18" charset="0"/>
              </a:rPr>
              <a:t>.</a:t>
            </a:r>
            <a:endParaRPr lang="en-US" altLang="en-US" sz="2800" dirty="0">
              <a:latin typeface="Cambria" panose="02040503050406030204" pitchFamily="18" charset="0"/>
            </a:endParaRP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660" y="-25974"/>
            <a:ext cx="7057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 Capacitors Connected In Parallel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51117" y="4260414"/>
            <a:ext cx="1117388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5 equal-value capacitors are connected in parallel, </a:t>
            </a:r>
            <a:r>
              <a:rPr lang="en-GB" altLang="en-US" sz="2800" i="1" dirty="0">
                <a:solidFill>
                  <a:schemeClr val="accent2"/>
                </a:solidFill>
                <a:latin typeface="Cambria" panose="02040503050406030204" pitchFamily="18" charset="0"/>
              </a:rPr>
              <a:t>n </a:t>
            </a:r>
            <a:r>
              <a:rPr lang="en-GB" altLang="en-US" sz="2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GB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5.</a:t>
            </a:r>
            <a:endParaRPr lang="en-US" altLang="en-US" sz="2800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39967" name="Line 35"/>
          <p:cNvSpPr>
            <a:spLocks noChangeShapeType="1"/>
          </p:cNvSpPr>
          <p:nvPr/>
        </p:nvSpPr>
        <p:spPr bwMode="auto">
          <a:xfrm flipV="1">
            <a:off x="3192848" y="1836978"/>
            <a:ext cx="5169" cy="96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68" name="Line 36"/>
          <p:cNvSpPr>
            <a:spLocks noChangeShapeType="1"/>
          </p:cNvSpPr>
          <p:nvPr/>
        </p:nvSpPr>
        <p:spPr bwMode="auto">
          <a:xfrm>
            <a:off x="3192849" y="2986330"/>
            <a:ext cx="0" cy="97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2914236" y="2814087"/>
            <a:ext cx="1815785" cy="621506"/>
            <a:chOff x="2914236" y="2753127"/>
            <a:chExt cx="1815785" cy="621506"/>
          </a:xfrm>
        </p:grpSpPr>
        <p:sp>
          <p:nvSpPr>
            <p:cNvPr id="39984" name="Line 10"/>
            <p:cNvSpPr>
              <a:spLocks noChangeShapeType="1"/>
            </p:cNvSpPr>
            <p:nvPr/>
          </p:nvSpPr>
          <p:spPr bwMode="auto">
            <a:xfrm rot="5400000">
              <a:off x="3192849" y="2474514"/>
              <a:ext cx="0" cy="557225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85" name="Line 11"/>
            <p:cNvSpPr>
              <a:spLocks noChangeShapeType="1"/>
            </p:cNvSpPr>
            <p:nvPr/>
          </p:nvSpPr>
          <p:spPr bwMode="auto">
            <a:xfrm rot="5400000">
              <a:off x="3192849" y="2642789"/>
              <a:ext cx="0" cy="557225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5" name="Text Box 12"/>
            <p:cNvSpPr txBox="1">
              <a:spLocks noChangeArrowheads="1"/>
            </p:cNvSpPr>
            <p:nvPr/>
          </p:nvSpPr>
          <p:spPr bwMode="auto">
            <a:xfrm>
              <a:off x="3291057" y="2917433"/>
              <a:ext cx="143896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dirty="0">
                  <a:latin typeface="Cambria" panose="02040503050406030204" pitchFamily="18" charset="0"/>
                </a:rPr>
                <a:t>0.01</a:t>
              </a:r>
              <a:r>
                <a:rPr lang="el-GR" altLang="en-US" sz="2400" dirty="0">
                  <a:latin typeface="Cambria" panose="02040503050406030204" pitchFamily="18" charset="0"/>
                </a:rPr>
                <a:t>μ</a:t>
              </a:r>
              <a:r>
                <a:rPr lang="en-GB" altLang="en-US" sz="2400" dirty="0">
                  <a:latin typeface="Cambria" panose="02040503050406030204" pitchFamily="18" charset="0"/>
                </a:rPr>
                <a:t>F</a:t>
              </a:r>
              <a:endParaRPr lang="en-GB" altLang="en-US" sz="2400" baseline="-25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39975" name="Text Box 14"/>
          <p:cNvSpPr txBox="1">
            <a:spLocks noChangeArrowheads="1"/>
          </p:cNvSpPr>
          <p:nvPr/>
        </p:nvSpPr>
        <p:spPr bwMode="auto">
          <a:xfrm>
            <a:off x="640990" y="2663091"/>
            <a:ext cx="72921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i="1" dirty="0">
                <a:latin typeface="Cambria" panose="02040503050406030204" pitchFamily="18" charset="0"/>
              </a:rPr>
              <a:t>V</a:t>
            </a:r>
            <a:r>
              <a:rPr lang="en-GB" altLang="en-US" sz="2400" baseline="-250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9976" name="Text Box 15"/>
          <p:cNvSpPr txBox="1">
            <a:spLocks noChangeArrowheads="1"/>
          </p:cNvSpPr>
          <p:nvPr/>
        </p:nvSpPr>
        <p:spPr bwMode="auto">
          <a:xfrm>
            <a:off x="967382" y="2254175"/>
            <a:ext cx="81982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b="1" dirty="0">
                <a:latin typeface="Cambria" panose="02040503050406030204" pitchFamily="18" charset="0"/>
              </a:rPr>
              <a:t>+</a:t>
            </a:r>
          </a:p>
        </p:txBody>
      </p:sp>
      <p:grpSp>
        <p:nvGrpSpPr>
          <p:cNvPr id="39977" name="Group 16"/>
          <p:cNvGrpSpPr>
            <a:grpSpLocks/>
          </p:cNvGrpSpPr>
          <p:nvPr/>
        </p:nvGrpSpPr>
        <p:grpSpPr bwMode="auto">
          <a:xfrm rot="5400000">
            <a:off x="1383938" y="2508813"/>
            <a:ext cx="355600" cy="789936"/>
            <a:chOff x="2428" y="1441"/>
            <a:chExt cx="224" cy="370"/>
          </a:xfrm>
        </p:grpSpPr>
        <p:grpSp>
          <p:nvGrpSpPr>
            <p:cNvPr id="39978" name="Group 17"/>
            <p:cNvGrpSpPr>
              <a:grpSpLocks/>
            </p:cNvGrpSpPr>
            <p:nvPr/>
          </p:nvGrpSpPr>
          <p:grpSpPr bwMode="auto">
            <a:xfrm>
              <a:off x="2428" y="1442"/>
              <a:ext cx="75" cy="369"/>
              <a:chOff x="2428" y="1442"/>
              <a:chExt cx="75" cy="369"/>
            </a:xfrm>
          </p:grpSpPr>
          <p:sp>
            <p:nvSpPr>
              <p:cNvPr id="39982" name="Line 18"/>
              <p:cNvSpPr>
                <a:spLocks noChangeShapeType="1"/>
              </p:cNvSpPr>
              <p:nvPr/>
            </p:nvSpPr>
            <p:spPr bwMode="auto">
              <a:xfrm>
                <a:off x="2428" y="1442"/>
                <a:ext cx="0" cy="3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983" name="Line 19"/>
              <p:cNvSpPr>
                <a:spLocks noChangeShapeType="1"/>
              </p:cNvSpPr>
              <p:nvPr/>
            </p:nvSpPr>
            <p:spPr bwMode="auto">
              <a:xfrm>
                <a:off x="2503" y="1545"/>
                <a:ext cx="0" cy="16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9979" name="Group 20"/>
            <p:cNvGrpSpPr>
              <a:grpSpLocks/>
            </p:cNvGrpSpPr>
            <p:nvPr/>
          </p:nvGrpSpPr>
          <p:grpSpPr bwMode="auto">
            <a:xfrm>
              <a:off x="2577" y="1441"/>
              <a:ext cx="75" cy="369"/>
              <a:chOff x="2421" y="1446"/>
              <a:chExt cx="75" cy="369"/>
            </a:xfrm>
          </p:grpSpPr>
          <p:sp>
            <p:nvSpPr>
              <p:cNvPr id="39980" name="Line 21"/>
              <p:cNvSpPr>
                <a:spLocks noChangeShapeType="1"/>
              </p:cNvSpPr>
              <p:nvPr/>
            </p:nvSpPr>
            <p:spPr bwMode="auto">
              <a:xfrm>
                <a:off x="2421" y="1446"/>
                <a:ext cx="0" cy="3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981" name="Line 22"/>
              <p:cNvSpPr>
                <a:spLocks noChangeShapeType="1"/>
              </p:cNvSpPr>
              <p:nvPr/>
            </p:nvSpPr>
            <p:spPr bwMode="auto">
              <a:xfrm>
                <a:off x="2496" y="1550"/>
                <a:ext cx="0" cy="16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950" name="Freeform 32"/>
          <p:cNvSpPr>
            <a:spLocks/>
          </p:cNvSpPr>
          <p:nvPr/>
        </p:nvSpPr>
        <p:spPr bwMode="auto">
          <a:xfrm>
            <a:off x="1561738" y="1838568"/>
            <a:ext cx="5320326" cy="958848"/>
          </a:xfrm>
          <a:custGeom>
            <a:avLst/>
            <a:gdLst>
              <a:gd name="T0" fmla="*/ 0 w 2700"/>
              <a:gd name="T1" fmla="*/ 557 h 595"/>
              <a:gd name="T2" fmla="*/ 0 w 2700"/>
              <a:gd name="T3" fmla="*/ 0 h 595"/>
              <a:gd name="T4" fmla="*/ 1959 w 2700"/>
              <a:gd name="T5" fmla="*/ 0 h 595"/>
              <a:gd name="T6" fmla="*/ 1959 w 2700"/>
              <a:gd name="T7" fmla="*/ 595 h 595"/>
              <a:gd name="T8" fmla="*/ 0 60000 65536"/>
              <a:gd name="T9" fmla="*/ 0 60000 65536"/>
              <a:gd name="T10" fmla="*/ 0 60000 65536"/>
              <a:gd name="T11" fmla="*/ 0 60000 65536"/>
              <a:gd name="T12" fmla="*/ 0 w 2700"/>
              <a:gd name="T13" fmla="*/ 0 h 595"/>
              <a:gd name="T14" fmla="*/ 2700 w 2700"/>
              <a:gd name="T15" fmla="*/ 595 h 5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0" h="595">
                <a:moveTo>
                  <a:pt x="0" y="557"/>
                </a:moveTo>
                <a:lnTo>
                  <a:pt x="0" y="0"/>
                </a:lnTo>
                <a:lnTo>
                  <a:pt x="2700" y="0"/>
                </a:lnTo>
                <a:lnTo>
                  <a:pt x="2700" y="59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51" name="Freeform 33"/>
          <p:cNvSpPr>
            <a:spLocks/>
          </p:cNvSpPr>
          <p:nvPr/>
        </p:nvSpPr>
        <p:spPr bwMode="auto">
          <a:xfrm flipV="1">
            <a:off x="1558925" y="2985333"/>
            <a:ext cx="5329543" cy="974133"/>
          </a:xfrm>
          <a:custGeom>
            <a:avLst/>
            <a:gdLst>
              <a:gd name="T0" fmla="*/ 0 w 2700"/>
              <a:gd name="T1" fmla="*/ 557 h 595"/>
              <a:gd name="T2" fmla="*/ 0 w 2700"/>
              <a:gd name="T3" fmla="*/ 0 h 595"/>
              <a:gd name="T4" fmla="*/ 1931 w 2700"/>
              <a:gd name="T5" fmla="*/ 0 h 595"/>
              <a:gd name="T6" fmla="*/ 1931 w 2700"/>
              <a:gd name="T7" fmla="*/ 595 h 595"/>
              <a:gd name="T8" fmla="*/ 0 60000 65536"/>
              <a:gd name="T9" fmla="*/ 0 60000 65536"/>
              <a:gd name="T10" fmla="*/ 0 60000 65536"/>
              <a:gd name="T11" fmla="*/ 0 60000 65536"/>
              <a:gd name="T12" fmla="*/ 0 w 2700"/>
              <a:gd name="T13" fmla="*/ 0 h 595"/>
              <a:gd name="T14" fmla="*/ 2700 w 2700"/>
              <a:gd name="T15" fmla="*/ 595 h 5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0" h="595">
                <a:moveTo>
                  <a:pt x="0" y="557"/>
                </a:moveTo>
                <a:lnTo>
                  <a:pt x="0" y="0"/>
                </a:lnTo>
                <a:lnTo>
                  <a:pt x="2700" y="0"/>
                </a:lnTo>
                <a:lnTo>
                  <a:pt x="2700" y="59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53" name="Line 37"/>
          <p:cNvSpPr>
            <a:spLocks noChangeShapeType="1"/>
          </p:cNvSpPr>
          <p:nvPr/>
        </p:nvSpPr>
        <p:spPr bwMode="auto">
          <a:xfrm flipV="1">
            <a:off x="5035321" y="1830630"/>
            <a:ext cx="0" cy="97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54" name="Line 38"/>
          <p:cNvSpPr>
            <a:spLocks noChangeShapeType="1"/>
          </p:cNvSpPr>
          <p:nvPr/>
        </p:nvSpPr>
        <p:spPr bwMode="auto">
          <a:xfrm>
            <a:off x="5035321" y="2992680"/>
            <a:ext cx="0" cy="97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65" name="Freeform 40"/>
          <p:cNvSpPr>
            <a:spLocks/>
          </p:cNvSpPr>
          <p:nvPr/>
        </p:nvSpPr>
        <p:spPr bwMode="auto">
          <a:xfrm>
            <a:off x="6882064" y="1838568"/>
            <a:ext cx="3387741" cy="960438"/>
          </a:xfrm>
          <a:custGeom>
            <a:avLst/>
            <a:gdLst>
              <a:gd name="T0" fmla="*/ 0 w 907"/>
              <a:gd name="T1" fmla="*/ 0 h 605"/>
              <a:gd name="T2" fmla="*/ 907 w 907"/>
              <a:gd name="T3" fmla="*/ 0 h 605"/>
              <a:gd name="T4" fmla="*/ 907 w 907"/>
              <a:gd name="T5" fmla="*/ 605 h 605"/>
              <a:gd name="T6" fmla="*/ 0 60000 65536"/>
              <a:gd name="T7" fmla="*/ 0 60000 65536"/>
              <a:gd name="T8" fmla="*/ 0 60000 65536"/>
              <a:gd name="T9" fmla="*/ 0 w 907"/>
              <a:gd name="T10" fmla="*/ 0 h 605"/>
              <a:gd name="T11" fmla="*/ 907 w 907"/>
              <a:gd name="T12" fmla="*/ 605 h 6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605">
                <a:moveTo>
                  <a:pt x="0" y="0"/>
                </a:moveTo>
                <a:lnTo>
                  <a:pt x="907" y="0"/>
                </a:lnTo>
                <a:lnTo>
                  <a:pt x="907" y="60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66" name="Freeform 41"/>
          <p:cNvSpPr>
            <a:spLocks/>
          </p:cNvSpPr>
          <p:nvPr/>
        </p:nvSpPr>
        <p:spPr bwMode="auto">
          <a:xfrm flipV="1">
            <a:off x="6888468" y="2999031"/>
            <a:ext cx="3381338" cy="960438"/>
          </a:xfrm>
          <a:custGeom>
            <a:avLst/>
            <a:gdLst>
              <a:gd name="T0" fmla="*/ 0 w 907"/>
              <a:gd name="T1" fmla="*/ 0 h 605"/>
              <a:gd name="T2" fmla="*/ 907 w 907"/>
              <a:gd name="T3" fmla="*/ 0 h 605"/>
              <a:gd name="T4" fmla="*/ 907 w 907"/>
              <a:gd name="T5" fmla="*/ 605 h 605"/>
              <a:gd name="T6" fmla="*/ 0 60000 65536"/>
              <a:gd name="T7" fmla="*/ 0 60000 65536"/>
              <a:gd name="T8" fmla="*/ 0 60000 65536"/>
              <a:gd name="T9" fmla="*/ 0 w 907"/>
              <a:gd name="T10" fmla="*/ 0 h 605"/>
              <a:gd name="T11" fmla="*/ 907 w 907"/>
              <a:gd name="T12" fmla="*/ 605 h 6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605">
                <a:moveTo>
                  <a:pt x="0" y="0"/>
                </a:moveTo>
                <a:lnTo>
                  <a:pt x="907" y="0"/>
                </a:lnTo>
                <a:lnTo>
                  <a:pt x="907" y="60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61" name="Line 49"/>
          <p:cNvSpPr>
            <a:spLocks noChangeShapeType="1"/>
          </p:cNvSpPr>
          <p:nvPr/>
        </p:nvSpPr>
        <p:spPr bwMode="auto">
          <a:xfrm flipH="1" flipV="1">
            <a:off x="8548691" y="1836981"/>
            <a:ext cx="778" cy="9874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62" name="Line 50"/>
          <p:cNvSpPr>
            <a:spLocks noChangeShapeType="1"/>
          </p:cNvSpPr>
          <p:nvPr/>
        </p:nvSpPr>
        <p:spPr bwMode="auto">
          <a:xfrm>
            <a:off x="8548691" y="2992678"/>
            <a:ext cx="778" cy="9683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5" name="Group 54"/>
          <p:cNvGrpSpPr/>
          <p:nvPr/>
        </p:nvGrpSpPr>
        <p:grpSpPr>
          <a:xfrm>
            <a:off x="4767862" y="2814087"/>
            <a:ext cx="1815785" cy="621506"/>
            <a:chOff x="2914236" y="2753127"/>
            <a:chExt cx="1815785" cy="621506"/>
          </a:xfrm>
        </p:grpSpPr>
        <p:sp>
          <p:nvSpPr>
            <p:cNvPr id="56" name="Line 10"/>
            <p:cNvSpPr>
              <a:spLocks noChangeShapeType="1"/>
            </p:cNvSpPr>
            <p:nvPr/>
          </p:nvSpPr>
          <p:spPr bwMode="auto">
            <a:xfrm rot="5400000">
              <a:off x="3192849" y="2474514"/>
              <a:ext cx="0" cy="557225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 rot="5400000">
              <a:off x="3192849" y="2642789"/>
              <a:ext cx="0" cy="557225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3291057" y="2917433"/>
              <a:ext cx="143896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dirty="0">
                  <a:latin typeface="Cambria" panose="02040503050406030204" pitchFamily="18" charset="0"/>
                </a:rPr>
                <a:t>0.01</a:t>
              </a:r>
              <a:r>
                <a:rPr lang="el-GR" altLang="en-US" sz="2400" dirty="0">
                  <a:latin typeface="Cambria" panose="02040503050406030204" pitchFamily="18" charset="0"/>
                </a:rPr>
                <a:t>μ</a:t>
              </a:r>
              <a:r>
                <a:rPr lang="en-GB" altLang="en-US" sz="2400" dirty="0">
                  <a:latin typeface="Cambria" panose="02040503050406030204" pitchFamily="18" charset="0"/>
                </a:rPr>
                <a:t>F</a:t>
              </a:r>
              <a:endParaRPr lang="en-GB" altLang="en-US" sz="2400" baseline="-25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637341" y="2814087"/>
            <a:ext cx="1815785" cy="621506"/>
            <a:chOff x="2914236" y="2753127"/>
            <a:chExt cx="1815785" cy="621506"/>
          </a:xfrm>
        </p:grpSpPr>
        <p:sp>
          <p:nvSpPr>
            <p:cNvPr id="60" name="Line 10"/>
            <p:cNvSpPr>
              <a:spLocks noChangeShapeType="1"/>
            </p:cNvSpPr>
            <p:nvPr/>
          </p:nvSpPr>
          <p:spPr bwMode="auto">
            <a:xfrm rot="5400000">
              <a:off x="3192849" y="2474514"/>
              <a:ext cx="0" cy="557225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rot="5400000">
              <a:off x="3192849" y="2642789"/>
              <a:ext cx="0" cy="557225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3291057" y="2917433"/>
              <a:ext cx="143896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dirty="0">
                  <a:latin typeface="Cambria" panose="02040503050406030204" pitchFamily="18" charset="0"/>
                </a:rPr>
                <a:t>0.01</a:t>
              </a:r>
              <a:r>
                <a:rPr lang="el-GR" altLang="en-US" sz="2400" dirty="0">
                  <a:latin typeface="Cambria" panose="02040503050406030204" pitchFamily="18" charset="0"/>
                </a:rPr>
                <a:t>μ</a:t>
              </a:r>
              <a:r>
                <a:rPr lang="en-GB" altLang="en-US" sz="2400" dirty="0">
                  <a:latin typeface="Cambria" panose="02040503050406030204" pitchFamily="18" charset="0"/>
                </a:rPr>
                <a:t>F</a:t>
              </a:r>
              <a:endParaRPr lang="en-GB" altLang="en-US" sz="2400" baseline="-25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264786" y="2814087"/>
            <a:ext cx="1815785" cy="621506"/>
            <a:chOff x="2914236" y="2753127"/>
            <a:chExt cx="1815785" cy="621506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 rot="5400000">
              <a:off x="3192849" y="2474514"/>
              <a:ext cx="0" cy="557225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 rot="5400000">
              <a:off x="3192849" y="2642789"/>
              <a:ext cx="0" cy="557225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3291057" y="2917433"/>
              <a:ext cx="143896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dirty="0">
                  <a:latin typeface="Cambria" panose="02040503050406030204" pitchFamily="18" charset="0"/>
                </a:rPr>
                <a:t>0.01</a:t>
              </a:r>
              <a:r>
                <a:rPr lang="el-GR" altLang="en-US" sz="2400" dirty="0">
                  <a:latin typeface="Cambria" panose="02040503050406030204" pitchFamily="18" charset="0"/>
                </a:rPr>
                <a:t>μ</a:t>
              </a:r>
              <a:r>
                <a:rPr lang="en-GB" altLang="en-US" sz="2400" dirty="0">
                  <a:latin typeface="Cambria" panose="02040503050406030204" pitchFamily="18" charset="0"/>
                </a:rPr>
                <a:t>F</a:t>
              </a:r>
              <a:endParaRPr lang="en-GB" altLang="en-US" sz="2400" baseline="-25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978169" y="2814087"/>
            <a:ext cx="1815785" cy="621506"/>
            <a:chOff x="2914236" y="2753127"/>
            <a:chExt cx="1815785" cy="621506"/>
          </a:xfrm>
        </p:grpSpPr>
        <p:sp>
          <p:nvSpPr>
            <p:cNvPr id="68" name="Line 10"/>
            <p:cNvSpPr>
              <a:spLocks noChangeShapeType="1"/>
            </p:cNvSpPr>
            <p:nvPr/>
          </p:nvSpPr>
          <p:spPr bwMode="auto">
            <a:xfrm rot="5400000">
              <a:off x="3192849" y="2474514"/>
              <a:ext cx="0" cy="557225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rot="5400000">
              <a:off x="3192849" y="2642789"/>
              <a:ext cx="0" cy="557225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3291057" y="2917433"/>
              <a:ext cx="143896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dirty="0">
                  <a:latin typeface="Cambria" panose="02040503050406030204" pitchFamily="18" charset="0"/>
                </a:rPr>
                <a:t>0.01</a:t>
              </a:r>
              <a:r>
                <a:rPr lang="el-GR" altLang="en-US" sz="2400" dirty="0">
                  <a:latin typeface="Cambria" panose="02040503050406030204" pitchFamily="18" charset="0"/>
                </a:rPr>
                <a:t>μ</a:t>
              </a:r>
              <a:r>
                <a:rPr lang="en-GB" altLang="en-US" sz="2400" dirty="0">
                  <a:latin typeface="Cambria" panose="02040503050406030204" pitchFamily="18" charset="0"/>
                </a:rPr>
                <a:t>F</a:t>
              </a:r>
              <a:endParaRPr lang="en-GB" altLang="en-US" sz="2400" baseline="-25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71" name="Text Box 15"/>
          <p:cNvSpPr txBox="1">
            <a:spLocks noChangeArrowheads="1"/>
          </p:cNvSpPr>
          <p:nvPr/>
        </p:nvSpPr>
        <p:spPr bwMode="auto">
          <a:xfrm>
            <a:off x="967382" y="3008301"/>
            <a:ext cx="81982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b="1" dirty="0">
                <a:latin typeface="Cambria" panose="02040503050406030204" pitchFamily="18" charset="0"/>
              </a:rPr>
              <a:t>−</a:t>
            </a:r>
            <a:endParaRPr lang="en-GB" altLang="en-US" sz="2400" b="1" dirty="0">
              <a:latin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9682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589722" y="802814"/>
            <a:ext cx="50927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 b="1" dirty="0">
                <a:solidFill>
                  <a:srgbClr val="FF0000"/>
                </a:solidFill>
                <a:latin typeface="+mn-lt"/>
              </a:rPr>
              <a:t>Example </a:t>
            </a:r>
            <a:endParaRPr lang="en-GB" altLang="en-US" sz="2800" dirty="0">
              <a:solidFill>
                <a:srgbClr val="FF0000"/>
              </a:solidFill>
              <a:latin typeface="+mn-lt"/>
            </a:endParaRPr>
          </a:p>
          <a:p>
            <a:pPr marL="450850" indent="-450850" algn="l" eaLnBrk="1" hangingPunct="1">
              <a:spcAft>
                <a:spcPct val="20000"/>
              </a:spcAft>
              <a:buFontTx/>
              <a:buAutoNum type="alphaLcParenR"/>
            </a:pPr>
            <a:r>
              <a:rPr lang="en-GB" altLang="en-US" sz="2800" dirty="0">
                <a:solidFill>
                  <a:schemeClr val="accent2"/>
                </a:solidFill>
                <a:latin typeface="+mn-lt"/>
              </a:rPr>
              <a:t>What is the total capacitance? </a:t>
            </a:r>
          </a:p>
          <a:p>
            <a:pPr marL="450850" indent="-450850" algn="l" eaLnBrk="1" hangingPunct="1">
              <a:buFontTx/>
              <a:buAutoNum type="alphaLcParenR"/>
            </a:pPr>
            <a:r>
              <a:rPr lang="en-GB" altLang="en-US" sz="2800" dirty="0">
                <a:solidFill>
                  <a:srgbClr val="2E83C3"/>
                </a:solidFill>
                <a:latin typeface="+mn-lt"/>
              </a:rPr>
              <a:t>What is the voltage across each capacitor?</a:t>
            </a:r>
            <a:endParaRPr lang="en-US" altLang="en-US" sz="2800" dirty="0">
              <a:solidFill>
                <a:srgbClr val="2E83C3"/>
              </a:solidFill>
              <a:latin typeface="+mn-lt"/>
            </a:endParaRP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607025" y="3401686"/>
            <a:ext cx="10459965" cy="1160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0850" indent="-450850" algn="l" eaLnBrk="1" hangingPunct="1">
              <a:spcBef>
                <a:spcPct val="50000"/>
              </a:spcBef>
            </a:pPr>
            <a:r>
              <a:rPr lang="en-GB" altLang="en-US" sz="2800" dirty="0">
                <a:latin typeface="Cambria" panose="02040503050406030204" pitchFamily="18" charset="0"/>
              </a:rPr>
              <a:t>a) The total capacitance is</a:t>
            </a:r>
            <a:r>
              <a:rPr lang="en-US" altLang="en-US" sz="2800" dirty="0">
                <a:latin typeface="Cambria" panose="02040503050406030204" pitchFamily="18" charset="0"/>
              </a:rPr>
              <a:t> </a:t>
            </a:r>
          </a:p>
          <a:p>
            <a:pPr marL="450850" eaLnBrk="1" hangingPunct="1">
              <a:spcBef>
                <a:spcPct val="50000"/>
              </a:spcBef>
            </a:pP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T</a:t>
            </a:r>
            <a:r>
              <a:rPr lang="en-GB" altLang="en-US" sz="2800" i="1" baseline="-25000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i="1" dirty="0">
                <a:latin typeface="Cambria" panose="02040503050406030204" pitchFamily="18" charset="0"/>
              </a:rPr>
              <a:t> 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1</a:t>
            </a:r>
            <a:r>
              <a:rPr lang="en-GB" altLang="en-US" sz="2800" i="1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" panose="02040503050406030204" pitchFamily="18" charset="0"/>
              </a:rPr>
              <a:t>+</a:t>
            </a:r>
            <a:r>
              <a:rPr lang="en-GB" altLang="en-US" sz="2800" i="1" dirty="0">
                <a:latin typeface="Cambria" panose="02040503050406030204" pitchFamily="18" charset="0"/>
              </a:rPr>
              <a:t> 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2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latin typeface="Cambria" panose="02040503050406030204" pitchFamily="18" charset="0"/>
              </a:rPr>
              <a:t> 330 pF + 220 pF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550 pF</a:t>
            </a:r>
            <a:endParaRPr lang="en-US" altLang="en-US" sz="2800" dirty="0">
              <a:solidFill>
                <a:srgbClr val="9933FF"/>
              </a:solidFill>
              <a:latin typeface="Cambria" panose="02040503050406030204" pitchFamily="18" charset="0"/>
            </a:endParaRP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596976" y="4695825"/>
            <a:ext cx="1047001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539750" indent="-539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0850" indent="-450850" algn="l" eaLnBrk="1" hangingPunct="1">
              <a:spcBef>
                <a:spcPts val="1200"/>
              </a:spcBef>
            </a:pPr>
            <a:r>
              <a:rPr lang="en-GB" altLang="en-US" sz="2800" dirty="0">
                <a:latin typeface="Cambria" panose="02040503050406030204" pitchFamily="18" charset="0"/>
              </a:rPr>
              <a:t>b)	The voltage across each capacitor is equal to the source voltage.</a:t>
            </a:r>
            <a:r>
              <a:rPr lang="en-US" altLang="en-US" sz="2800" dirty="0">
                <a:latin typeface="Cambria" panose="02040503050406030204" pitchFamily="18" charset="0"/>
              </a:rPr>
              <a:t> </a:t>
            </a:r>
          </a:p>
          <a:p>
            <a:pPr marL="450850" indent="-450850" eaLnBrk="1" hangingPunct="1">
              <a:spcBef>
                <a:spcPct val="50000"/>
              </a:spcBef>
            </a:pPr>
            <a:r>
              <a:rPr lang="en-GB" altLang="en-US" sz="2800" i="1" dirty="0">
                <a:latin typeface="+mn-lt"/>
              </a:rPr>
              <a:t>	</a:t>
            </a:r>
            <a:r>
              <a:rPr lang="en-GB" altLang="en-US" sz="2800" i="1" dirty="0">
                <a:latin typeface="Cambria" panose="02040503050406030204" pitchFamily="18" charset="0"/>
              </a:rPr>
              <a:t>V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S</a:t>
            </a:r>
            <a:r>
              <a:rPr lang="en-GB" altLang="en-US" sz="2800" i="1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i="1" dirty="0">
                <a:latin typeface="Cambria" panose="02040503050406030204" pitchFamily="18" charset="0"/>
              </a:rPr>
              <a:t> V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1</a:t>
            </a:r>
            <a:r>
              <a:rPr lang="en-GB" altLang="en-US" sz="2800" i="1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i="1" dirty="0">
                <a:latin typeface="Cambria" panose="02040503050406030204" pitchFamily="18" charset="0"/>
              </a:rPr>
              <a:t> V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2</a:t>
            </a:r>
            <a:r>
              <a:rPr lang="en-GB" altLang="en-US" sz="2800" i="1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i="1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5 V</a:t>
            </a:r>
            <a:endParaRPr lang="en-US" altLang="en-US" sz="2800" dirty="0">
              <a:solidFill>
                <a:srgbClr val="9933FF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37660" y="-25974"/>
            <a:ext cx="7057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 Capacitors Connected In Parallel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553597" y="1067270"/>
            <a:ext cx="5603579" cy="2087562"/>
            <a:chOff x="5974816" y="1839913"/>
            <a:chExt cx="5603579" cy="2087562"/>
          </a:xfrm>
        </p:grpSpPr>
        <p:sp>
          <p:nvSpPr>
            <p:cNvPr id="57" name="Line 30"/>
            <p:cNvSpPr>
              <a:spLocks noChangeShapeType="1"/>
            </p:cNvSpPr>
            <p:nvPr/>
          </p:nvSpPr>
          <p:spPr bwMode="auto">
            <a:xfrm>
              <a:off x="8819515" y="2873375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Line 31"/>
            <p:cNvSpPr>
              <a:spLocks noChangeShapeType="1"/>
            </p:cNvSpPr>
            <p:nvPr/>
          </p:nvSpPr>
          <p:spPr bwMode="auto">
            <a:xfrm>
              <a:off x="8819515" y="1844675"/>
              <a:ext cx="0" cy="90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5974816" y="2318176"/>
              <a:ext cx="74506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i="1" dirty="0">
                  <a:latin typeface="Cambria" panose="02040503050406030204" pitchFamily="18" charset="0"/>
                </a:rPr>
                <a:t>V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S</a:t>
              </a:r>
              <a:endParaRPr lang="en-US" altLang="en-US" sz="2400" dirty="0">
                <a:latin typeface="Cambria" panose="02040503050406030204" pitchFamily="18" charset="0"/>
              </a:endParaRPr>
            </a:p>
            <a:p>
              <a:pPr algn="ctr" eaLnBrk="1" hangingPunct="1"/>
              <a:r>
                <a:rPr lang="en-US" altLang="en-US" sz="2400" dirty="0">
                  <a:latin typeface="Cambria" panose="02040503050406030204" pitchFamily="18" charset="0"/>
                </a:rPr>
                <a:t>5 V</a:t>
              </a:r>
            </a:p>
          </p:txBody>
        </p:sp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6739891" y="2705100"/>
              <a:ext cx="478367" cy="103188"/>
              <a:chOff x="3152" y="1162"/>
              <a:chExt cx="226" cy="65"/>
            </a:xfrm>
          </p:grpSpPr>
          <p:sp>
            <p:nvSpPr>
              <p:cNvPr id="110" name="Line 14"/>
              <p:cNvSpPr>
                <a:spLocks noChangeShapeType="1"/>
              </p:cNvSpPr>
              <p:nvPr/>
            </p:nvSpPr>
            <p:spPr bwMode="auto">
              <a:xfrm>
                <a:off x="3152" y="1162"/>
                <a:ext cx="22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" name="Line 15"/>
              <p:cNvSpPr>
                <a:spLocks noChangeShapeType="1"/>
              </p:cNvSpPr>
              <p:nvPr/>
            </p:nvSpPr>
            <p:spPr bwMode="auto">
              <a:xfrm>
                <a:off x="3197" y="1227"/>
                <a:ext cx="13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 flipH="1">
              <a:off x="6979074" y="2803525"/>
              <a:ext cx="0" cy="96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6697557" y="2968625"/>
              <a:ext cx="1354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3" name="Group 18"/>
            <p:cNvGrpSpPr>
              <a:grpSpLocks/>
            </p:cNvGrpSpPr>
            <p:nvPr/>
          </p:nvGrpSpPr>
          <p:grpSpPr bwMode="auto">
            <a:xfrm>
              <a:off x="6758941" y="3775075"/>
              <a:ext cx="440267" cy="152400"/>
              <a:chOff x="3232" y="2576"/>
              <a:chExt cx="208" cy="96"/>
            </a:xfrm>
          </p:grpSpPr>
          <p:sp>
            <p:nvSpPr>
              <p:cNvPr id="107" name="Line 19"/>
              <p:cNvSpPr>
                <a:spLocks noChangeShapeType="1"/>
              </p:cNvSpPr>
              <p:nvPr/>
            </p:nvSpPr>
            <p:spPr bwMode="auto">
              <a:xfrm>
                <a:off x="3232" y="2576"/>
                <a:ext cx="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" name="Line 20"/>
              <p:cNvSpPr>
                <a:spLocks noChangeShapeType="1"/>
              </p:cNvSpPr>
              <p:nvPr/>
            </p:nvSpPr>
            <p:spPr bwMode="auto">
              <a:xfrm>
                <a:off x="3276" y="2624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" name="Line 21"/>
              <p:cNvSpPr>
                <a:spLocks noChangeShapeType="1"/>
              </p:cNvSpPr>
              <p:nvPr/>
            </p:nvSpPr>
            <p:spPr bwMode="auto">
              <a:xfrm>
                <a:off x="3308" y="2672"/>
                <a:ext cx="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684857" y="2441575"/>
              <a:ext cx="160867" cy="136800"/>
              <a:chOff x="6809317" y="2441575"/>
              <a:chExt cx="160867" cy="136800"/>
            </a:xfrm>
          </p:grpSpPr>
          <p:sp>
            <p:nvSpPr>
              <p:cNvPr id="105" name="Line 23"/>
              <p:cNvSpPr>
                <a:spLocks noChangeShapeType="1"/>
              </p:cNvSpPr>
              <p:nvPr/>
            </p:nvSpPr>
            <p:spPr bwMode="auto">
              <a:xfrm>
                <a:off x="6809317" y="2509975"/>
                <a:ext cx="1608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" name="Line 24"/>
              <p:cNvSpPr>
                <a:spLocks noChangeShapeType="1"/>
              </p:cNvSpPr>
              <p:nvPr/>
            </p:nvSpPr>
            <p:spPr bwMode="auto">
              <a:xfrm>
                <a:off x="6889750" y="2441575"/>
                <a:ext cx="0" cy="13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>
              <a:off x="8875318" y="2305051"/>
              <a:ext cx="90381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>
                  <a:solidFill>
                    <a:srgbClr val="0070C0"/>
                  </a:solidFill>
                  <a:latin typeface="Cambria" panose="02040503050406030204" pitchFamily="18" charset="0"/>
                </a:rPr>
                <a:t>C</a:t>
              </a:r>
              <a:r>
                <a:rPr lang="en-US" altLang="en-US" baseline="-25000" dirty="0">
                  <a:solidFill>
                    <a:srgbClr val="0070C0"/>
                  </a:solidFill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66" name="Text Box 26"/>
            <p:cNvSpPr txBox="1">
              <a:spLocks noChangeArrowheads="1"/>
            </p:cNvSpPr>
            <p:nvPr/>
          </p:nvSpPr>
          <p:spPr bwMode="auto">
            <a:xfrm>
              <a:off x="8839627" y="2957513"/>
              <a:ext cx="867831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0070C0"/>
                  </a:solidFill>
                  <a:latin typeface="Cambria" panose="02040503050406030204" pitchFamily="18" charset="0"/>
                </a:rPr>
                <a:t>330p</a:t>
              </a:r>
              <a:r>
                <a:rPr lang="en-US" altLang="en-US" dirty="0">
                  <a:solidFill>
                    <a:srgbClr val="0070C0"/>
                  </a:solidFill>
                  <a:latin typeface="Cambria" panose="02040503050406030204" pitchFamily="18" charset="0"/>
                  <a:sym typeface="Symbol" pitchFamily="18" charset="2"/>
                </a:rPr>
                <a:t>F</a:t>
              </a:r>
            </a:p>
          </p:txBody>
        </p:sp>
        <p:grpSp>
          <p:nvGrpSpPr>
            <p:cNvPr id="67" name="Group 27"/>
            <p:cNvGrpSpPr>
              <a:grpSpLocks/>
            </p:cNvGrpSpPr>
            <p:nvPr/>
          </p:nvGrpSpPr>
          <p:grpSpPr bwMode="auto">
            <a:xfrm>
              <a:off x="8577157" y="2736851"/>
              <a:ext cx="484717" cy="136525"/>
              <a:chOff x="4000" y="1589"/>
              <a:chExt cx="229" cy="86"/>
            </a:xfrm>
          </p:grpSpPr>
          <p:sp>
            <p:nvSpPr>
              <p:cNvPr id="103" name="Line 28"/>
              <p:cNvSpPr>
                <a:spLocks noChangeShapeType="1"/>
              </p:cNvSpPr>
              <p:nvPr/>
            </p:nvSpPr>
            <p:spPr bwMode="auto">
              <a:xfrm>
                <a:off x="4000" y="1589"/>
                <a:ext cx="229" cy="0"/>
              </a:xfrm>
              <a:prstGeom prst="line">
                <a:avLst/>
              </a:prstGeom>
              <a:noFill/>
              <a:ln w="571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4" name="Line 29"/>
              <p:cNvSpPr>
                <a:spLocks noChangeShapeType="1"/>
              </p:cNvSpPr>
              <p:nvPr/>
            </p:nvSpPr>
            <p:spPr bwMode="auto">
              <a:xfrm>
                <a:off x="4000" y="1675"/>
                <a:ext cx="229" cy="0"/>
              </a:xfrm>
              <a:prstGeom prst="line">
                <a:avLst/>
              </a:prstGeom>
              <a:noFill/>
              <a:ln w="571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>
              <a:off x="6979074" y="1839913"/>
              <a:ext cx="0" cy="855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9" name="Group 33"/>
            <p:cNvGrpSpPr>
              <a:grpSpLocks/>
            </p:cNvGrpSpPr>
            <p:nvPr/>
          </p:nvGrpSpPr>
          <p:grpSpPr bwMode="auto">
            <a:xfrm>
              <a:off x="8599382" y="3775075"/>
              <a:ext cx="440267" cy="152400"/>
              <a:chOff x="3232" y="2576"/>
              <a:chExt cx="208" cy="96"/>
            </a:xfrm>
          </p:grpSpPr>
          <p:sp>
            <p:nvSpPr>
              <p:cNvPr id="100" name="Line 34"/>
              <p:cNvSpPr>
                <a:spLocks noChangeShapeType="1"/>
              </p:cNvSpPr>
              <p:nvPr/>
            </p:nvSpPr>
            <p:spPr bwMode="auto">
              <a:xfrm>
                <a:off x="3232" y="2576"/>
                <a:ext cx="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1" name="Line 35"/>
              <p:cNvSpPr>
                <a:spLocks noChangeShapeType="1"/>
              </p:cNvSpPr>
              <p:nvPr/>
            </p:nvSpPr>
            <p:spPr bwMode="auto">
              <a:xfrm>
                <a:off x="3276" y="2624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" name="Line 36"/>
              <p:cNvSpPr>
                <a:spLocks noChangeShapeType="1"/>
              </p:cNvSpPr>
              <p:nvPr/>
            </p:nvSpPr>
            <p:spPr bwMode="auto">
              <a:xfrm>
                <a:off x="3308" y="2672"/>
                <a:ext cx="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8039523" y="2513330"/>
              <a:ext cx="69426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V</a:t>
              </a:r>
              <a:r>
                <a:rPr lang="en-GB" altLang="en-US" sz="2400" baseline="-25000" dirty="0">
                  <a:latin typeface="Cambria" panose="02040503050406030204" pitchFamily="18" charset="0"/>
                </a:rPr>
                <a:t>1</a:t>
              </a:r>
              <a:endParaRPr lang="en-US" altLang="en-US" sz="2400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71" name="Line 51"/>
            <p:cNvSpPr>
              <a:spLocks noChangeShapeType="1"/>
            </p:cNvSpPr>
            <p:nvPr/>
          </p:nvSpPr>
          <p:spPr bwMode="auto">
            <a:xfrm>
              <a:off x="6979074" y="1839913"/>
              <a:ext cx="3634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 flipV="1">
              <a:off x="8544775" y="3019425"/>
              <a:ext cx="1354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8532075" y="2492375"/>
              <a:ext cx="160867" cy="136800"/>
              <a:chOff x="6809317" y="2441575"/>
              <a:chExt cx="160867" cy="136800"/>
            </a:xfrm>
          </p:grpSpPr>
          <p:sp>
            <p:nvSpPr>
              <p:cNvPr id="93" name="Line 23"/>
              <p:cNvSpPr>
                <a:spLocks noChangeShapeType="1"/>
              </p:cNvSpPr>
              <p:nvPr/>
            </p:nvSpPr>
            <p:spPr bwMode="auto">
              <a:xfrm>
                <a:off x="6809317" y="2509975"/>
                <a:ext cx="1608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4" name="Line 24"/>
              <p:cNvSpPr>
                <a:spLocks noChangeShapeType="1"/>
              </p:cNvSpPr>
              <p:nvPr/>
            </p:nvSpPr>
            <p:spPr bwMode="auto">
              <a:xfrm>
                <a:off x="6889750" y="2441575"/>
                <a:ext cx="0" cy="13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7" name="Line 30"/>
            <p:cNvSpPr>
              <a:spLocks noChangeShapeType="1"/>
            </p:cNvSpPr>
            <p:nvPr/>
          </p:nvSpPr>
          <p:spPr bwMode="auto">
            <a:xfrm>
              <a:off x="10600266" y="2873375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31"/>
            <p:cNvSpPr>
              <a:spLocks noChangeShapeType="1"/>
            </p:cNvSpPr>
            <p:nvPr/>
          </p:nvSpPr>
          <p:spPr bwMode="auto">
            <a:xfrm>
              <a:off x="10600266" y="1844675"/>
              <a:ext cx="0" cy="90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Text Box 25"/>
            <p:cNvSpPr txBox="1">
              <a:spLocks noChangeArrowheads="1"/>
            </p:cNvSpPr>
            <p:nvPr/>
          </p:nvSpPr>
          <p:spPr bwMode="auto">
            <a:xfrm>
              <a:off x="10674578" y="2305051"/>
              <a:ext cx="90381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>
                  <a:solidFill>
                    <a:srgbClr val="0070C0"/>
                  </a:solidFill>
                  <a:latin typeface="Cambria" panose="02040503050406030204" pitchFamily="18" charset="0"/>
                </a:rPr>
                <a:t>C</a:t>
              </a:r>
              <a:r>
                <a:rPr lang="en-US" altLang="en-US" baseline="-25000" dirty="0">
                  <a:solidFill>
                    <a:srgbClr val="0070C0"/>
                  </a:solidFill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80" name="Text Box 26"/>
            <p:cNvSpPr txBox="1">
              <a:spLocks noChangeArrowheads="1"/>
            </p:cNvSpPr>
            <p:nvPr/>
          </p:nvSpPr>
          <p:spPr bwMode="auto">
            <a:xfrm>
              <a:off x="10620378" y="2957513"/>
              <a:ext cx="867831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0070C0"/>
                  </a:solidFill>
                  <a:latin typeface="Cambria" panose="02040503050406030204" pitchFamily="18" charset="0"/>
                </a:rPr>
                <a:t>220p</a:t>
              </a:r>
              <a:r>
                <a:rPr lang="en-US" altLang="en-US" dirty="0">
                  <a:solidFill>
                    <a:srgbClr val="0070C0"/>
                  </a:solidFill>
                  <a:latin typeface="Cambria" panose="02040503050406030204" pitchFamily="18" charset="0"/>
                  <a:sym typeface="Symbol" pitchFamily="18" charset="2"/>
                </a:rPr>
                <a:t>F</a:t>
              </a:r>
            </a:p>
          </p:txBody>
        </p:sp>
        <p:grpSp>
          <p:nvGrpSpPr>
            <p:cNvPr id="81" name="Group 27"/>
            <p:cNvGrpSpPr>
              <a:grpSpLocks/>
            </p:cNvGrpSpPr>
            <p:nvPr/>
          </p:nvGrpSpPr>
          <p:grpSpPr bwMode="auto">
            <a:xfrm>
              <a:off x="10357908" y="2736851"/>
              <a:ext cx="484717" cy="136525"/>
              <a:chOff x="4000" y="1589"/>
              <a:chExt cx="229" cy="86"/>
            </a:xfrm>
          </p:grpSpPr>
          <p:sp>
            <p:nvSpPr>
              <p:cNvPr id="91" name="Line 28"/>
              <p:cNvSpPr>
                <a:spLocks noChangeShapeType="1"/>
              </p:cNvSpPr>
              <p:nvPr/>
            </p:nvSpPr>
            <p:spPr bwMode="auto">
              <a:xfrm>
                <a:off x="4000" y="1589"/>
                <a:ext cx="229" cy="0"/>
              </a:xfrm>
              <a:prstGeom prst="line">
                <a:avLst/>
              </a:prstGeom>
              <a:noFill/>
              <a:ln w="571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" name="Line 29"/>
              <p:cNvSpPr>
                <a:spLocks noChangeShapeType="1"/>
              </p:cNvSpPr>
              <p:nvPr/>
            </p:nvSpPr>
            <p:spPr bwMode="auto">
              <a:xfrm>
                <a:off x="4000" y="1675"/>
                <a:ext cx="229" cy="0"/>
              </a:xfrm>
              <a:prstGeom prst="line">
                <a:avLst/>
              </a:prstGeom>
              <a:noFill/>
              <a:ln w="571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2" name="Group 33"/>
            <p:cNvGrpSpPr>
              <a:grpSpLocks/>
            </p:cNvGrpSpPr>
            <p:nvPr/>
          </p:nvGrpSpPr>
          <p:grpSpPr bwMode="auto">
            <a:xfrm>
              <a:off x="10380133" y="3775075"/>
              <a:ext cx="440267" cy="152400"/>
              <a:chOff x="3232" y="2576"/>
              <a:chExt cx="208" cy="96"/>
            </a:xfrm>
          </p:grpSpPr>
          <p:sp>
            <p:nvSpPr>
              <p:cNvPr id="88" name="Line 34"/>
              <p:cNvSpPr>
                <a:spLocks noChangeShapeType="1"/>
              </p:cNvSpPr>
              <p:nvPr/>
            </p:nvSpPr>
            <p:spPr bwMode="auto">
              <a:xfrm>
                <a:off x="3232" y="2576"/>
                <a:ext cx="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3276" y="2624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0" name="Line 36"/>
              <p:cNvSpPr>
                <a:spLocks noChangeShapeType="1"/>
              </p:cNvSpPr>
              <p:nvPr/>
            </p:nvSpPr>
            <p:spPr bwMode="auto">
              <a:xfrm>
                <a:off x="3308" y="2672"/>
                <a:ext cx="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3" name="Text Box 41"/>
            <p:cNvSpPr txBox="1">
              <a:spLocks noChangeArrowheads="1"/>
            </p:cNvSpPr>
            <p:nvPr/>
          </p:nvSpPr>
          <p:spPr bwMode="auto">
            <a:xfrm>
              <a:off x="9820274" y="2513330"/>
              <a:ext cx="69426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V</a:t>
              </a:r>
              <a:r>
                <a:rPr lang="en-GB" altLang="en-US" sz="2400" baseline="-25000" dirty="0">
                  <a:latin typeface="Cambria" panose="02040503050406030204" pitchFamily="18" charset="0"/>
                </a:rPr>
                <a:t>2</a:t>
              </a:r>
              <a:endParaRPr lang="en-US" altLang="en-US" sz="2400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84" name="Line 17"/>
            <p:cNvSpPr>
              <a:spLocks noChangeShapeType="1"/>
            </p:cNvSpPr>
            <p:nvPr/>
          </p:nvSpPr>
          <p:spPr bwMode="auto">
            <a:xfrm flipV="1">
              <a:off x="10325526" y="3019425"/>
              <a:ext cx="1354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312826" y="2492375"/>
              <a:ext cx="160867" cy="136800"/>
              <a:chOff x="6809317" y="2441575"/>
              <a:chExt cx="160867" cy="136800"/>
            </a:xfrm>
          </p:grpSpPr>
          <p:sp>
            <p:nvSpPr>
              <p:cNvPr id="86" name="Line 23"/>
              <p:cNvSpPr>
                <a:spLocks noChangeShapeType="1"/>
              </p:cNvSpPr>
              <p:nvPr/>
            </p:nvSpPr>
            <p:spPr bwMode="auto">
              <a:xfrm>
                <a:off x="6809317" y="2509975"/>
                <a:ext cx="1608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7" name="Line 24"/>
              <p:cNvSpPr>
                <a:spLocks noChangeShapeType="1"/>
              </p:cNvSpPr>
              <p:nvPr/>
            </p:nvSpPr>
            <p:spPr bwMode="auto">
              <a:xfrm>
                <a:off x="6889750" y="2441575"/>
                <a:ext cx="0" cy="13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7973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animBg="1"/>
      <p:bldP spid="2078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32" y="126205"/>
            <a:ext cx="2576694" cy="5286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dirty="0">
                <a:solidFill>
                  <a:schemeClr val="tx1"/>
                </a:solidFill>
                <a:latin typeface="+mn-lt"/>
              </a:rPr>
              <a:t>Challenge</a:t>
            </a:r>
          </a:p>
        </p:txBody>
      </p:sp>
      <p:sp>
        <p:nvSpPr>
          <p:cNvPr id="201790" name="Text Box 62"/>
          <p:cNvSpPr txBox="1">
            <a:spLocks noChangeArrowheads="1"/>
          </p:cNvSpPr>
          <p:nvPr/>
        </p:nvSpPr>
        <p:spPr bwMode="auto">
          <a:xfrm>
            <a:off x="315330" y="897249"/>
            <a:ext cx="5456767" cy="1384995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Cambria" panose="02040503050406030204" pitchFamily="18" charset="0"/>
              </a:rPr>
              <a:t>A 450 pF capacitor is now added in series to the capacitor circuit earlier.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solidFill>
                  <a:schemeClr val="accent2"/>
                </a:solidFill>
                <a:latin typeface="Cambria" panose="02040503050406030204" pitchFamily="18" charset="0"/>
              </a:rPr>
              <a:t>What is the value of </a:t>
            </a:r>
            <a:r>
              <a:rPr lang="en-GB" altLang="en-US" sz="2400" i="1" dirty="0">
                <a:solidFill>
                  <a:schemeClr val="accent2"/>
                </a:solidFill>
                <a:latin typeface="Cambria" panose="02040503050406030204" pitchFamily="18" charset="0"/>
              </a:rPr>
              <a:t>V</a:t>
            </a:r>
            <a:r>
              <a:rPr lang="en-GB" altLang="en-US" sz="2400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1</a:t>
            </a:r>
            <a:r>
              <a:rPr lang="en-GB" altLang="en-US" sz="2400" dirty="0">
                <a:solidFill>
                  <a:schemeClr val="accent2"/>
                </a:solidFill>
                <a:latin typeface="Cambria" panose="02040503050406030204" pitchFamily="18" charset="0"/>
              </a:rPr>
              <a:t> and </a:t>
            </a:r>
            <a:r>
              <a:rPr lang="en-GB" altLang="en-US" sz="2400" i="1" dirty="0">
                <a:solidFill>
                  <a:schemeClr val="accent2"/>
                </a:solidFill>
                <a:latin typeface="Cambria" panose="02040503050406030204" pitchFamily="18" charset="0"/>
              </a:rPr>
              <a:t>V</a:t>
            </a:r>
            <a:r>
              <a:rPr lang="en-GB" altLang="en-US" sz="2400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2</a:t>
            </a:r>
            <a:r>
              <a:rPr lang="en-GB" altLang="en-US" sz="2400" dirty="0">
                <a:solidFill>
                  <a:schemeClr val="accent2"/>
                </a:solidFill>
                <a:latin typeface="Cambria" panose="02040503050406030204" pitchFamily="18" charset="0"/>
              </a:rPr>
              <a:t> now?</a:t>
            </a:r>
          </a:p>
        </p:txBody>
      </p:sp>
      <p:sp>
        <p:nvSpPr>
          <p:cNvPr id="201791" name="Text Box 63"/>
          <p:cNvSpPr txBox="1">
            <a:spLocks noChangeArrowheads="1"/>
          </p:cNvSpPr>
          <p:nvPr/>
        </p:nvSpPr>
        <p:spPr bwMode="auto">
          <a:xfrm>
            <a:off x="549276" y="3611881"/>
            <a:ext cx="2678641" cy="1311275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 dirty="0">
                <a:solidFill>
                  <a:schemeClr val="folHlink"/>
                </a:solidFill>
                <a:latin typeface="Cambria" panose="02040503050406030204" pitchFamily="18" charset="0"/>
              </a:rPr>
              <a:t>Answer: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3200" dirty="0">
                <a:solidFill>
                  <a:schemeClr val="folHlink"/>
                </a:solidFill>
                <a:latin typeface="Cambria" panose="02040503050406030204" pitchFamily="18" charset="0"/>
              </a:rPr>
              <a:t>2.25 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53597" y="440628"/>
            <a:ext cx="5603579" cy="2714204"/>
            <a:chOff x="5974816" y="1213271"/>
            <a:chExt cx="5603579" cy="2714204"/>
          </a:xfrm>
        </p:grpSpPr>
        <p:sp>
          <p:nvSpPr>
            <p:cNvPr id="42002" name="Line 30"/>
            <p:cNvSpPr>
              <a:spLocks noChangeShapeType="1"/>
            </p:cNvSpPr>
            <p:nvPr/>
          </p:nvSpPr>
          <p:spPr bwMode="auto">
            <a:xfrm>
              <a:off x="8819515" y="2873375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003" name="Line 31"/>
            <p:cNvSpPr>
              <a:spLocks noChangeShapeType="1"/>
            </p:cNvSpPr>
            <p:nvPr/>
          </p:nvSpPr>
          <p:spPr bwMode="auto">
            <a:xfrm>
              <a:off x="8819515" y="1844675"/>
              <a:ext cx="0" cy="90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993" name="Text Box 12"/>
            <p:cNvSpPr txBox="1">
              <a:spLocks noChangeArrowheads="1"/>
            </p:cNvSpPr>
            <p:nvPr/>
          </p:nvSpPr>
          <p:spPr bwMode="auto">
            <a:xfrm>
              <a:off x="5974816" y="2318176"/>
              <a:ext cx="74506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i="1" dirty="0">
                  <a:latin typeface="Cambria" panose="02040503050406030204" pitchFamily="18" charset="0"/>
                </a:rPr>
                <a:t>V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S</a:t>
              </a:r>
              <a:endParaRPr lang="en-US" altLang="en-US" sz="2400" dirty="0">
                <a:latin typeface="Cambria" panose="02040503050406030204" pitchFamily="18" charset="0"/>
              </a:endParaRPr>
            </a:p>
            <a:p>
              <a:pPr algn="ctr" eaLnBrk="1" hangingPunct="1"/>
              <a:r>
                <a:rPr lang="en-US" altLang="en-US" sz="2400" dirty="0">
                  <a:latin typeface="Cambria" panose="02040503050406030204" pitchFamily="18" charset="0"/>
                </a:rPr>
                <a:t>5 V</a:t>
              </a:r>
            </a:p>
          </p:txBody>
        </p:sp>
        <p:grpSp>
          <p:nvGrpSpPr>
            <p:cNvPr id="41994" name="Group 13"/>
            <p:cNvGrpSpPr>
              <a:grpSpLocks/>
            </p:cNvGrpSpPr>
            <p:nvPr/>
          </p:nvGrpSpPr>
          <p:grpSpPr bwMode="auto">
            <a:xfrm>
              <a:off x="6739891" y="2705100"/>
              <a:ext cx="478367" cy="103188"/>
              <a:chOff x="3152" y="1162"/>
              <a:chExt cx="226" cy="65"/>
            </a:xfrm>
          </p:grpSpPr>
          <p:sp>
            <p:nvSpPr>
              <p:cNvPr id="42044" name="Line 14"/>
              <p:cNvSpPr>
                <a:spLocks noChangeShapeType="1"/>
              </p:cNvSpPr>
              <p:nvPr/>
            </p:nvSpPr>
            <p:spPr bwMode="auto">
              <a:xfrm>
                <a:off x="3152" y="1162"/>
                <a:ext cx="22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045" name="Line 15"/>
              <p:cNvSpPr>
                <a:spLocks noChangeShapeType="1"/>
              </p:cNvSpPr>
              <p:nvPr/>
            </p:nvSpPr>
            <p:spPr bwMode="auto">
              <a:xfrm>
                <a:off x="3197" y="1227"/>
                <a:ext cx="13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995" name="Line 16"/>
            <p:cNvSpPr>
              <a:spLocks noChangeShapeType="1"/>
            </p:cNvSpPr>
            <p:nvPr/>
          </p:nvSpPr>
          <p:spPr bwMode="auto">
            <a:xfrm flipH="1">
              <a:off x="6979074" y="2803525"/>
              <a:ext cx="0" cy="96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996" name="Line 17"/>
            <p:cNvSpPr>
              <a:spLocks noChangeShapeType="1"/>
            </p:cNvSpPr>
            <p:nvPr/>
          </p:nvSpPr>
          <p:spPr bwMode="auto">
            <a:xfrm flipV="1">
              <a:off x="6697557" y="2968625"/>
              <a:ext cx="1354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41997" name="Group 18"/>
            <p:cNvGrpSpPr>
              <a:grpSpLocks/>
            </p:cNvGrpSpPr>
            <p:nvPr/>
          </p:nvGrpSpPr>
          <p:grpSpPr bwMode="auto">
            <a:xfrm>
              <a:off x="6758941" y="3775075"/>
              <a:ext cx="440267" cy="152400"/>
              <a:chOff x="3232" y="2576"/>
              <a:chExt cx="208" cy="96"/>
            </a:xfrm>
          </p:grpSpPr>
          <p:sp>
            <p:nvSpPr>
              <p:cNvPr id="42041" name="Line 19"/>
              <p:cNvSpPr>
                <a:spLocks noChangeShapeType="1"/>
              </p:cNvSpPr>
              <p:nvPr/>
            </p:nvSpPr>
            <p:spPr bwMode="auto">
              <a:xfrm>
                <a:off x="3232" y="2576"/>
                <a:ext cx="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042" name="Line 20"/>
              <p:cNvSpPr>
                <a:spLocks noChangeShapeType="1"/>
              </p:cNvSpPr>
              <p:nvPr/>
            </p:nvSpPr>
            <p:spPr bwMode="auto">
              <a:xfrm>
                <a:off x="3276" y="2624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043" name="Line 21"/>
              <p:cNvSpPr>
                <a:spLocks noChangeShapeType="1"/>
              </p:cNvSpPr>
              <p:nvPr/>
            </p:nvSpPr>
            <p:spPr bwMode="auto">
              <a:xfrm>
                <a:off x="3308" y="2672"/>
                <a:ext cx="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684857" y="2441575"/>
              <a:ext cx="160867" cy="136800"/>
              <a:chOff x="6809317" y="2441575"/>
              <a:chExt cx="160867" cy="136800"/>
            </a:xfrm>
          </p:grpSpPr>
          <p:sp>
            <p:nvSpPr>
              <p:cNvPr id="42039" name="Line 23"/>
              <p:cNvSpPr>
                <a:spLocks noChangeShapeType="1"/>
              </p:cNvSpPr>
              <p:nvPr/>
            </p:nvSpPr>
            <p:spPr bwMode="auto">
              <a:xfrm>
                <a:off x="6809317" y="2509975"/>
                <a:ext cx="1608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040" name="Line 24"/>
              <p:cNvSpPr>
                <a:spLocks noChangeShapeType="1"/>
              </p:cNvSpPr>
              <p:nvPr/>
            </p:nvSpPr>
            <p:spPr bwMode="auto">
              <a:xfrm>
                <a:off x="6889750" y="2441575"/>
                <a:ext cx="0" cy="13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999" name="Text Box 25"/>
            <p:cNvSpPr txBox="1">
              <a:spLocks noChangeArrowheads="1"/>
            </p:cNvSpPr>
            <p:nvPr/>
          </p:nvSpPr>
          <p:spPr bwMode="auto">
            <a:xfrm>
              <a:off x="8875318" y="2305051"/>
              <a:ext cx="90381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>
                  <a:solidFill>
                    <a:srgbClr val="0070C0"/>
                  </a:solidFill>
                  <a:latin typeface="Cambria" panose="02040503050406030204" pitchFamily="18" charset="0"/>
                </a:rPr>
                <a:t>C</a:t>
              </a:r>
              <a:r>
                <a:rPr lang="en-US" altLang="en-US" baseline="-25000" dirty="0">
                  <a:solidFill>
                    <a:srgbClr val="0070C0"/>
                  </a:solidFill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42000" name="Text Box 26"/>
            <p:cNvSpPr txBox="1">
              <a:spLocks noChangeArrowheads="1"/>
            </p:cNvSpPr>
            <p:nvPr/>
          </p:nvSpPr>
          <p:spPr bwMode="auto">
            <a:xfrm>
              <a:off x="8839627" y="2957513"/>
              <a:ext cx="867831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0070C0"/>
                  </a:solidFill>
                  <a:latin typeface="Cambria" panose="02040503050406030204" pitchFamily="18" charset="0"/>
                </a:rPr>
                <a:t>330p</a:t>
              </a:r>
              <a:r>
                <a:rPr lang="en-US" altLang="en-US" dirty="0">
                  <a:solidFill>
                    <a:srgbClr val="0070C0"/>
                  </a:solidFill>
                  <a:latin typeface="Cambria" panose="02040503050406030204" pitchFamily="18" charset="0"/>
                  <a:sym typeface="Symbol" pitchFamily="18" charset="2"/>
                </a:rPr>
                <a:t>F</a:t>
              </a:r>
            </a:p>
          </p:txBody>
        </p:sp>
        <p:grpSp>
          <p:nvGrpSpPr>
            <p:cNvPr id="42001" name="Group 27"/>
            <p:cNvGrpSpPr>
              <a:grpSpLocks/>
            </p:cNvGrpSpPr>
            <p:nvPr/>
          </p:nvGrpSpPr>
          <p:grpSpPr bwMode="auto">
            <a:xfrm>
              <a:off x="8577157" y="2736851"/>
              <a:ext cx="484717" cy="136525"/>
              <a:chOff x="4000" y="1589"/>
              <a:chExt cx="229" cy="86"/>
            </a:xfrm>
          </p:grpSpPr>
          <p:sp>
            <p:nvSpPr>
              <p:cNvPr id="42037" name="Line 28"/>
              <p:cNvSpPr>
                <a:spLocks noChangeShapeType="1"/>
              </p:cNvSpPr>
              <p:nvPr/>
            </p:nvSpPr>
            <p:spPr bwMode="auto">
              <a:xfrm>
                <a:off x="4000" y="1589"/>
                <a:ext cx="229" cy="0"/>
              </a:xfrm>
              <a:prstGeom prst="line">
                <a:avLst/>
              </a:prstGeom>
              <a:noFill/>
              <a:ln w="571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038" name="Line 29"/>
              <p:cNvSpPr>
                <a:spLocks noChangeShapeType="1"/>
              </p:cNvSpPr>
              <p:nvPr/>
            </p:nvSpPr>
            <p:spPr bwMode="auto">
              <a:xfrm>
                <a:off x="4000" y="1675"/>
                <a:ext cx="229" cy="0"/>
              </a:xfrm>
              <a:prstGeom prst="line">
                <a:avLst/>
              </a:prstGeom>
              <a:noFill/>
              <a:ln w="571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2004" name="Line 32"/>
            <p:cNvSpPr>
              <a:spLocks noChangeShapeType="1"/>
            </p:cNvSpPr>
            <p:nvPr/>
          </p:nvSpPr>
          <p:spPr bwMode="auto">
            <a:xfrm>
              <a:off x="6979074" y="1839913"/>
              <a:ext cx="0" cy="855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42005" name="Group 33"/>
            <p:cNvGrpSpPr>
              <a:grpSpLocks/>
            </p:cNvGrpSpPr>
            <p:nvPr/>
          </p:nvGrpSpPr>
          <p:grpSpPr bwMode="auto">
            <a:xfrm>
              <a:off x="8599382" y="3775075"/>
              <a:ext cx="440267" cy="152400"/>
              <a:chOff x="3232" y="2576"/>
              <a:chExt cx="208" cy="96"/>
            </a:xfrm>
          </p:grpSpPr>
          <p:sp>
            <p:nvSpPr>
              <p:cNvPr id="42034" name="Line 34"/>
              <p:cNvSpPr>
                <a:spLocks noChangeShapeType="1"/>
              </p:cNvSpPr>
              <p:nvPr/>
            </p:nvSpPr>
            <p:spPr bwMode="auto">
              <a:xfrm>
                <a:off x="3232" y="2576"/>
                <a:ext cx="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035" name="Line 35"/>
              <p:cNvSpPr>
                <a:spLocks noChangeShapeType="1"/>
              </p:cNvSpPr>
              <p:nvPr/>
            </p:nvSpPr>
            <p:spPr bwMode="auto">
              <a:xfrm>
                <a:off x="3276" y="2624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036" name="Line 36"/>
              <p:cNvSpPr>
                <a:spLocks noChangeShapeType="1"/>
              </p:cNvSpPr>
              <p:nvPr/>
            </p:nvSpPr>
            <p:spPr bwMode="auto">
              <a:xfrm>
                <a:off x="3308" y="2672"/>
                <a:ext cx="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2007" name="Text Box 41"/>
            <p:cNvSpPr txBox="1">
              <a:spLocks noChangeArrowheads="1"/>
            </p:cNvSpPr>
            <p:nvPr/>
          </p:nvSpPr>
          <p:spPr bwMode="auto">
            <a:xfrm>
              <a:off x="8039523" y="2513330"/>
              <a:ext cx="69426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V</a:t>
              </a:r>
              <a:r>
                <a:rPr lang="en-GB" altLang="en-US" sz="2400" baseline="-25000" dirty="0">
                  <a:latin typeface="Cambria" panose="02040503050406030204" pitchFamily="18" charset="0"/>
                </a:rPr>
                <a:t>1</a:t>
              </a:r>
              <a:endParaRPr lang="en-US" altLang="en-US" sz="2400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42013" name="Line 51"/>
            <p:cNvSpPr>
              <a:spLocks noChangeShapeType="1"/>
            </p:cNvSpPr>
            <p:nvPr/>
          </p:nvSpPr>
          <p:spPr bwMode="auto">
            <a:xfrm>
              <a:off x="8753476" y="1839913"/>
              <a:ext cx="18605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6979074" y="1657353"/>
              <a:ext cx="1778000" cy="363538"/>
              <a:chOff x="2945" y="1044"/>
              <a:chExt cx="840" cy="229"/>
            </a:xfrm>
          </p:grpSpPr>
          <p:sp>
            <p:nvSpPr>
              <p:cNvPr id="42024" name="Line 56"/>
              <p:cNvSpPr>
                <a:spLocks noChangeShapeType="1"/>
              </p:cNvSpPr>
              <p:nvPr/>
            </p:nvSpPr>
            <p:spPr bwMode="auto">
              <a:xfrm flipV="1">
                <a:off x="3372" y="1159"/>
                <a:ext cx="4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2022" name="Line 52"/>
              <p:cNvSpPr>
                <a:spLocks noChangeShapeType="1"/>
              </p:cNvSpPr>
              <p:nvPr/>
            </p:nvSpPr>
            <p:spPr bwMode="auto">
              <a:xfrm>
                <a:off x="2945" y="1159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42023" name="Group 53"/>
              <p:cNvGrpSpPr>
                <a:grpSpLocks/>
              </p:cNvGrpSpPr>
              <p:nvPr/>
            </p:nvGrpSpPr>
            <p:grpSpPr bwMode="auto">
              <a:xfrm rot="5400000">
                <a:off x="3214" y="1116"/>
                <a:ext cx="229" cy="86"/>
                <a:chOff x="4000" y="1589"/>
                <a:chExt cx="229" cy="86"/>
              </a:xfrm>
            </p:grpSpPr>
            <p:sp>
              <p:nvSpPr>
                <p:cNvPr id="42025" name="Line 54"/>
                <p:cNvSpPr>
                  <a:spLocks noChangeShapeType="1"/>
                </p:cNvSpPr>
                <p:nvPr/>
              </p:nvSpPr>
              <p:spPr bwMode="auto">
                <a:xfrm>
                  <a:off x="4000" y="1589"/>
                  <a:ext cx="229" cy="0"/>
                </a:xfrm>
                <a:prstGeom prst="line">
                  <a:avLst/>
                </a:prstGeom>
                <a:noFill/>
                <a:ln w="57150">
                  <a:solidFill>
                    <a:srgbClr val="236F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20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000" y="1675"/>
                  <a:ext cx="229" cy="0"/>
                </a:xfrm>
                <a:prstGeom prst="line">
                  <a:avLst/>
                </a:prstGeom>
                <a:noFill/>
                <a:ln w="57150">
                  <a:solidFill>
                    <a:srgbClr val="236F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42020" name="Text Box 59"/>
            <p:cNvSpPr txBox="1">
              <a:spLocks noChangeArrowheads="1"/>
            </p:cNvSpPr>
            <p:nvPr/>
          </p:nvSpPr>
          <p:spPr bwMode="auto">
            <a:xfrm>
              <a:off x="7588723" y="1213271"/>
              <a:ext cx="454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C</a:t>
              </a:r>
              <a:r>
                <a:rPr lang="en-US" altLang="en-US" baseline="-25000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42021" name="Text Box 60"/>
            <p:cNvSpPr txBox="1">
              <a:spLocks noChangeArrowheads="1"/>
            </p:cNvSpPr>
            <p:nvPr/>
          </p:nvSpPr>
          <p:spPr bwMode="auto">
            <a:xfrm>
              <a:off x="7423797" y="2067857"/>
              <a:ext cx="168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450 p</a:t>
              </a:r>
              <a:r>
                <a:rPr lang="en-US" altLang="en-US" dirty="0">
                  <a:solidFill>
                    <a:schemeClr val="accent2"/>
                  </a:solidFill>
                  <a:latin typeface="Cambria" panose="02040503050406030204" pitchFamily="18" charset="0"/>
                  <a:sym typeface="Symbol" pitchFamily="18" charset="2"/>
                </a:rPr>
                <a:t>F</a:t>
              </a:r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 flipV="1">
              <a:off x="8544775" y="3019425"/>
              <a:ext cx="1354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8532075" y="2492375"/>
              <a:ext cx="160867" cy="136800"/>
              <a:chOff x="6809317" y="2441575"/>
              <a:chExt cx="160867" cy="136800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6809317" y="2509975"/>
                <a:ext cx="1608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>
                <a:off x="6889750" y="2441575"/>
                <a:ext cx="0" cy="13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9" name="Line 30"/>
            <p:cNvSpPr>
              <a:spLocks noChangeShapeType="1"/>
            </p:cNvSpPr>
            <p:nvPr/>
          </p:nvSpPr>
          <p:spPr bwMode="auto">
            <a:xfrm>
              <a:off x="10600266" y="2873375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>
              <a:off x="10600266" y="1844675"/>
              <a:ext cx="0" cy="90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Text Box 25"/>
            <p:cNvSpPr txBox="1">
              <a:spLocks noChangeArrowheads="1"/>
            </p:cNvSpPr>
            <p:nvPr/>
          </p:nvSpPr>
          <p:spPr bwMode="auto">
            <a:xfrm>
              <a:off x="10674578" y="2305051"/>
              <a:ext cx="90381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>
                  <a:solidFill>
                    <a:srgbClr val="0070C0"/>
                  </a:solidFill>
                  <a:latin typeface="Cambria" panose="02040503050406030204" pitchFamily="18" charset="0"/>
                </a:rPr>
                <a:t>C</a:t>
              </a:r>
              <a:r>
                <a:rPr lang="en-US" altLang="en-US" baseline="-25000" dirty="0">
                  <a:solidFill>
                    <a:srgbClr val="0070C0"/>
                  </a:solidFill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10620378" y="2957513"/>
              <a:ext cx="867831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0070C0"/>
                  </a:solidFill>
                  <a:latin typeface="Cambria" panose="02040503050406030204" pitchFamily="18" charset="0"/>
                </a:rPr>
                <a:t>220p</a:t>
              </a:r>
              <a:r>
                <a:rPr lang="en-US" altLang="en-US" dirty="0">
                  <a:solidFill>
                    <a:srgbClr val="0070C0"/>
                  </a:solidFill>
                  <a:latin typeface="Cambria" panose="02040503050406030204" pitchFamily="18" charset="0"/>
                  <a:sym typeface="Symbol" pitchFamily="18" charset="2"/>
                </a:rPr>
                <a:t>F</a:t>
              </a:r>
            </a:p>
          </p:txBody>
        </p:sp>
        <p:grpSp>
          <p:nvGrpSpPr>
            <p:cNvPr id="73" name="Group 27"/>
            <p:cNvGrpSpPr>
              <a:grpSpLocks/>
            </p:cNvGrpSpPr>
            <p:nvPr/>
          </p:nvGrpSpPr>
          <p:grpSpPr bwMode="auto">
            <a:xfrm>
              <a:off x="10357908" y="2736851"/>
              <a:ext cx="484717" cy="136525"/>
              <a:chOff x="4000" y="1589"/>
              <a:chExt cx="229" cy="86"/>
            </a:xfrm>
          </p:grpSpPr>
          <p:sp>
            <p:nvSpPr>
              <p:cNvPr id="74" name="Line 28"/>
              <p:cNvSpPr>
                <a:spLocks noChangeShapeType="1"/>
              </p:cNvSpPr>
              <p:nvPr/>
            </p:nvSpPr>
            <p:spPr bwMode="auto">
              <a:xfrm>
                <a:off x="4000" y="1589"/>
                <a:ext cx="229" cy="0"/>
              </a:xfrm>
              <a:prstGeom prst="line">
                <a:avLst/>
              </a:prstGeom>
              <a:noFill/>
              <a:ln w="571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Line 29"/>
              <p:cNvSpPr>
                <a:spLocks noChangeShapeType="1"/>
              </p:cNvSpPr>
              <p:nvPr/>
            </p:nvSpPr>
            <p:spPr bwMode="auto">
              <a:xfrm>
                <a:off x="4000" y="1675"/>
                <a:ext cx="229" cy="0"/>
              </a:xfrm>
              <a:prstGeom prst="line">
                <a:avLst/>
              </a:prstGeom>
              <a:noFill/>
              <a:ln w="571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6" name="Group 33"/>
            <p:cNvGrpSpPr>
              <a:grpSpLocks/>
            </p:cNvGrpSpPr>
            <p:nvPr/>
          </p:nvGrpSpPr>
          <p:grpSpPr bwMode="auto">
            <a:xfrm>
              <a:off x="10380133" y="3775075"/>
              <a:ext cx="440267" cy="152400"/>
              <a:chOff x="3232" y="2576"/>
              <a:chExt cx="208" cy="96"/>
            </a:xfrm>
          </p:grpSpPr>
          <p:sp>
            <p:nvSpPr>
              <p:cNvPr id="77" name="Line 34"/>
              <p:cNvSpPr>
                <a:spLocks noChangeShapeType="1"/>
              </p:cNvSpPr>
              <p:nvPr/>
            </p:nvSpPr>
            <p:spPr bwMode="auto">
              <a:xfrm>
                <a:off x="3232" y="2576"/>
                <a:ext cx="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8" name="Line 35"/>
              <p:cNvSpPr>
                <a:spLocks noChangeShapeType="1"/>
              </p:cNvSpPr>
              <p:nvPr/>
            </p:nvSpPr>
            <p:spPr bwMode="auto">
              <a:xfrm>
                <a:off x="3276" y="2624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9" name="Line 36"/>
              <p:cNvSpPr>
                <a:spLocks noChangeShapeType="1"/>
              </p:cNvSpPr>
              <p:nvPr/>
            </p:nvSpPr>
            <p:spPr bwMode="auto">
              <a:xfrm>
                <a:off x="3308" y="2672"/>
                <a:ext cx="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9820274" y="2513330"/>
              <a:ext cx="69426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V</a:t>
              </a:r>
              <a:r>
                <a:rPr lang="en-GB" altLang="en-US" sz="2400" baseline="-25000" dirty="0">
                  <a:latin typeface="Cambria" panose="02040503050406030204" pitchFamily="18" charset="0"/>
                </a:rPr>
                <a:t>2</a:t>
              </a:r>
              <a:endParaRPr lang="en-US" altLang="en-US" sz="2400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 flipV="1">
              <a:off x="10325526" y="3019425"/>
              <a:ext cx="1354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312826" y="2492375"/>
              <a:ext cx="160867" cy="136800"/>
              <a:chOff x="6809317" y="2441575"/>
              <a:chExt cx="160867" cy="136800"/>
            </a:xfrm>
          </p:grpSpPr>
          <p:sp>
            <p:nvSpPr>
              <p:cNvPr id="83" name="Line 23"/>
              <p:cNvSpPr>
                <a:spLocks noChangeShapeType="1"/>
              </p:cNvSpPr>
              <p:nvPr/>
            </p:nvSpPr>
            <p:spPr bwMode="auto">
              <a:xfrm>
                <a:off x="6809317" y="2509975"/>
                <a:ext cx="1608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4" name="Line 24"/>
              <p:cNvSpPr>
                <a:spLocks noChangeShapeType="1"/>
              </p:cNvSpPr>
              <p:nvPr/>
            </p:nvSpPr>
            <p:spPr bwMode="auto">
              <a:xfrm>
                <a:off x="6889750" y="2441575"/>
                <a:ext cx="0" cy="13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35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68990"/>
            <a:ext cx="10517140" cy="121571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you have learned </a:t>
            </a:r>
          </a:p>
          <a:p>
            <a:pPr lvl="1">
              <a:spcBef>
                <a:spcPts val="600"/>
              </a:spcBef>
            </a:pPr>
            <a:r>
              <a:rPr lang="en-SG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capacitors connected in series,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57043"/>
              </p:ext>
            </p:extLst>
          </p:nvPr>
        </p:nvGraphicFramePr>
        <p:xfrm>
          <a:off x="1826916" y="1657538"/>
          <a:ext cx="4010213" cy="3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3" imgW="3505200" imgH="381000" progId="Equation.3">
                  <p:embed/>
                </p:oleObj>
              </mc:Choice>
              <mc:Fallback>
                <p:oleObj name="Equation" r:id="rId3" imgW="3505200" imgH="381000" progId="Equation.3">
                  <p:embed/>
                  <p:pic>
                    <p:nvPicPr>
                      <p:cNvPr id="209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916" y="1657538"/>
                        <a:ext cx="4010213" cy="3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394863"/>
              </p:ext>
            </p:extLst>
          </p:nvPr>
        </p:nvGraphicFramePr>
        <p:xfrm>
          <a:off x="1801864" y="2194859"/>
          <a:ext cx="3985161" cy="92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5" imgW="3441600" imgH="812520" progId="Equation.DSMT4">
                  <p:embed/>
                </p:oleObj>
              </mc:Choice>
              <mc:Fallback>
                <p:oleObj name="Equation" r:id="rId5" imgW="3441600" imgH="812520" progId="Equation.DSMT4">
                  <p:embed/>
                  <p:pic>
                    <p:nvPicPr>
                      <p:cNvPr id="2099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64" y="2194859"/>
                        <a:ext cx="3985161" cy="92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159784"/>
              </p:ext>
            </p:extLst>
          </p:nvPr>
        </p:nvGraphicFramePr>
        <p:xfrm>
          <a:off x="1669398" y="3248917"/>
          <a:ext cx="1995159" cy="936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7" imgW="1968480" imgH="914400" progId="Equation.DSMT4">
                  <p:embed/>
                </p:oleObj>
              </mc:Choice>
              <mc:Fallback>
                <p:oleObj name="Equation" r:id="rId7" imgW="1968480" imgH="914400" progId="Equation.DSMT4">
                  <p:embed/>
                  <p:pic>
                    <p:nvPicPr>
                      <p:cNvPr id="2099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398" y="3248917"/>
                        <a:ext cx="1995159" cy="936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281806"/>
            <a:ext cx="10517140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SG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capacitors connected in parallel,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751290" y="4830666"/>
            <a:ext cx="5057094" cy="52322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 i="1" dirty="0">
                <a:latin typeface="Cambria" panose="02040503050406030204" pitchFamily="18" charset="0"/>
              </a:rPr>
              <a:t>Q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T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latin typeface="Cambria" panose="02040503050406030204" pitchFamily="18" charset="0"/>
              </a:rPr>
              <a:t>Q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1</a:t>
            </a:r>
            <a:r>
              <a:rPr lang="en-GB" altLang="en-US" sz="2800" dirty="0">
                <a:latin typeface="Cambria" panose="02040503050406030204" pitchFamily="18" charset="0"/>
              </a:rPr>
              <a:t> + </a:t>
            </a:r>
            <a:r>
              <a:rPr lang="en-GB" altLang="en-US" sz="2800" i="1" dirty="0">
                <a:latin typeface="Cambria" panose="02040503050406030204" pitchFamily="18" charset="0"/>
              </a:rPr>
              <a:t>Q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2</a:t>
            </a:r>
            <a:r>
              <a:rPr lang="en-GB" altLang="en-US" sz="2800" dirty="0">
                <a:latin typeface="Cambria" panose="02040503050406030204" pitchFamily="18" charset="0"/>
              </a:rPr>
              <a:t> + ⋯ + </a:t>
            </a:r>
            <a:r>
              <a:rPr lang="en-GB" altLang="en-US" sz="2800" i="1" dirty="0" err="1">
                <a:latin typeface="Cambria" panose="02040503050406030204" pitchFamily="18" charset="0"/>
              </a:rPr>
              <a:t>Q</a:t>
            </a:r>
            <a:r>
              <a:rPr lang="en-GB" altLang="en-US" sz="2800" i="1" baseline="-25000" dirty="0" err="1">
                <a:latin typeface="Cambria" panose="02040503050406030204" pitchFamily="18" charset="0"/>
              </a:rPr>
              <a:t>n</a:t>
            </a:r>
            <a:endParaRPr lang="en-GB" altLang="en-US" sz="2800" i="1" baseline="-25000" dirty="0">
              <a:latin typeface="Cambria" panose="02040503050406030204" pitchFamily="18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744554" y="5412010"/>
            <a:ext cx="4411044" cy="52322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T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1</a:t>
            </a:r>
            <a:r>
              <a:rPr lang="en-GB" altLang="en-US" sz="2800" dirty="0">
                <a:latin typeface="Cambria" panose="02040503050406030204" pitchFamily="18" charset="0"/>
              </a:rPr>
              <a:t> + </a:t>
            </a: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baseline="-25000" dirty="0">
                <a:latin typeface="Cambria" panose="02040503050406030204" pitchFamily="18" charset="0"/>
              </a:rPr>
              <a:t>2</a:t>
            </a:r>
            <a:r>
              <a:rPr lang="en-GB" altLang="en-US" sz="2800" dirty="0">
                <a:latin typeface="Cambria" panose="02040503050406030204" pitchFamily="18" charset="0"/>
              </a:rPr>
              <a:t>  + ⋯ + </a:t>
            </a:r>
            <a:r>
              <a:rPr lang="en-GB" altLang="en-US" sz="2800" i="1" dirty="0">
                <a:latin typeface="Cambria" panose="02040503050406030204" pitchFamily="18" charset="0"/>
              </a:rPr>
              <a:t>C</a:t>
            </a:r>
            <a:r>
              <a:rPr lang="en-GB" altLang="en-US" sz="2800" i="1" baseline="-25000" dirty="0">
                <a:latin typeface="Cambria" panose="020405030504060302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3641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GB" sz="4000" dirty="0"/>
              <a:t>This is the end of Unit 12. You will learn about inductors in the next unit.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9198186" cy="4883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Analyse </a:t>
            </a:r>
            <a:r>
              <a:rPr lang="en-SG" dirty="0" smtClean="0">
                <a:solidFill>
                  <a:schemeClr val="tx1"/>
                </a:solidFill>
              </a:rPr>
              <a:t>series capacitor </a:t>
            </a:r>
            <a:r>
              <a:rPr lang="en-SG" dirty="0">
                <a:solidFill>
                  <a:schemeClr val="tx1"/>
                </a:solidFill>
              </a:rPr>
              <a:t>circuits. 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Analyse </a:t>
            </a:r>
            <a:r>
              <a:rPr lang="en-SG" smtClean="0">
                <a:solidFill>
                  <a:schemeClr val="tx1"/>
                </a:solidFill>
              </a:rPr>
              <a:t>parallel capacitor </a:t>
            </a:r>
            <a:r>
              <a:rPr lang="en-SG" dirty="0" smtClean="0">
                <a:solidFill>
                  <a:schemeClr val="tx1"/>
                </a:solidFill>
              </a:rPr>
              <a:t>circuits</a:t>
            </a:r>
            <a:r>
              <a:rPr lang="en-SG" dirty="0">
                <a:solidFill>
                  <a:schemeClr val="tx1"/>
                </a:solidFill>
              </a:rPr>
              <a:t>. </a:t>
            </a:r>
          </a:p>
          <a:p>
            <a:pPr marL="457200" lvl="1" indent="0">
              <a:buNone/>
            </a:pP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61159" y="102971"/>
            <a:ext cx="65822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Capacitors Connected In Series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328085" y="3236913"/>
            <a:ext cx="11863916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GB" altLang="en-US" sz="2800" dirty="0">
                <a:latin typeface="Cambria" panose="02040503050406030204" pitchFamily="18" charset="0"/>
              </a:rPr>
              <a:t>Like in all series circuits, charging current </a:t>
            </a:r>
            <a:r>
              <a:rPr lang="en-GB" altLang="en-US" sz="2800" i="1" dirty="0">
                <a:solidFill>
                  <a:srgbClr val="FF00FF"/>
                </a:solidFill>
                <a:latin typeface="Cambria" panose="02040503050406030204" pitchFamily="18" charset="0"/>
              </a:rPr>
              <a:t>I</a:t>
            </a:r>
            <a:r>
              <a:rPr lang="en-GB" altLang="en-US" sz="2800" dirty="0">
                <a:latin typeface="Cambria" panose="02040503050406030204" pitchFamily="18" charset="0"/>
              </a:rPr>
              <a:t> is same for all capacitors in the above circuit.</a:t>
            </a:r>
          </a:p>
          <a:p>
            <a:pPr algn="l"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GB" altLang="en-US" sz="2800" dirty="0">
                <a:latin typeface="Cambria" panose="02040503050406030204" pitchFamily="18" charset="0"/>
              </a:rPr>
              <a:t>Since </a:t>
            </a:r>
            <a:r>
              <a:rPr lang="en-GB" altLang="en-US" sz="2800" i="1" dirty="0">
                <a:latin typeface="Cambria" panose="02040503050406030204" pitchFamily="18" charset="0"/>
              </a:rPr>
              <a:t>Q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solidFill>
                  <a:srgbClr val="FF00FF"/>
                </a:solidFill>
                <a:latin typeface="Cambria" panose="02040503050406030204" pitchFamily="18" charset="0"/>
              </a:rPr>
              <a:t>I</a:t>
            </a:r>
            <a:r>
              <a:rPr lang="en-GB" altLang="en-US" sz="2800" dirty="0">
                <a:latin typeface="Cambria" panose="02040503050406030204" pitchFamily="18" charset="0"/>
              </a:rPr>
              <a:t> × </a:t>
            </a:r>
            <a:r>
              <a:rPr lang="en-GB" altLang="en-US" sz="2800" i="1" dirty="0">
                <a:latin typeface="Cambria" panose="02040503050406030204" pitchFamily="18" charset="0"/>
              </a:rPr>
              <a:t>t</a:t>
            </a:r>
            <a:r>
              <a:rPr lang="en-GB" altLang="en-US" sz="2800" dirty="0">
                <a:latin typeface="Cambria" panose="02040503050406030204" pitchFamily="18" charset="0"/>
              </a:rPr>
              <a:t>  </a:t>
            </a:r>
            <a:r>
              <a:rPr lang="en-GB" altLang="en-US" sz="2800" dirty="0">
                <a:latin typeface="Cambria" panose="02040503050406030204" pitchFamily="18" charset="0"/>
                <a:sym typeface="Symbol" pitchFamily="18" charset="2"/>
              </a:rPr>
              <a:t>⇒ </a:t>
            </a:r>
            <a:r>
              <a:rPr lang="en-GB" altLang="en-US" sz="2800" dirty="0">
                <a:latin typeface="Cambria" panose="02040503050406030204" pitchFamily="18" charset="0"/>
              </a:rPr>
              <a:t>All capacitors store same amount of charge. </a:t>
            </a:r>
          </a:p>
          <a:p>
            <a:pPr algn="l"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GB" altLang="en-US" sz="2800" dirty="0">
                <a:latin typeface="Cambria" panose="02040503050406030204" pitchFamily="18" charset="0"/>
              </a:rPr>
              <a:t>Hence </a:t>
            </a:r>
          </a:p>
        </p:txBody>
      </p:sp>
      <p:graphicFrame>
        <p:nvGraphicFramePr>
          <p:cNvPr id="10245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178404"/>
              </p:ext>
            </p:extLst>
          </p:nvPr>
        </p:nvGraphicFramePr>
        <p:xfrm>
          <a:off x="1425048" y="5455447"/>
          <a:ext cx="5426689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4" imgW="3022560" imgH="342720" progId="Equation.DSMT4">
                  <p:embed/>
                </p:oleObj>
              </mc:Choice>
              <mc:Fallback>
                <p:oleObj name="Equation" r:id="rId4" imgW="3022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048" y="5455447"/>
                        <a:ext cx="5426689" cy="566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00B05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Line 57"/>
          <p:cNvSpPr>
            <a:spLocks noChangeShapeType="1"/>
          </p:cNvSpPr>
          <p:nvPr/>
        </p:nvSpPr>
        <p:spPr bwMode="auto">
          <a:xfrm>
            <a:off x="3833285" y="1554958"/>
            <a:ext cx="10054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85" name="Line 8"/>
          <p:cNvSpPr>
            <a:spLocks noChangeShapeType="1"/>
          </p:cNvSpPr>
          <p:nvPr/>
        </p:nvSpPr>
        <p:spPr bwMode="auto">
          <a:xfrm>
            <a:off x="2605618" y="1554958"/>
            <a:ext cx="10054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86" name="Line 32"/>
          <p:cNvSpPr>
            <a:spLocks noChangeShapeType="1"/>
          </p:cNvSpPr>
          <p:nvPr/>
        </p:nvSpPr>
        <p:spPr bwMode="auto">
          <a:xfrm>
            <a:off x="6299201" y="1554958"/>
            <a:ext cx="812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88" name="Text Box 41"/>
          <p:cNvSpPr txBox="1">
            <a:spLocks noChangeArrowheads="1"/>
          </p:cNvSpPr>
          <p:nvPr/>
        </p:nvSpPr>
        <p:spPr bwMode="auto">
          <a:xfrm>
            <a:off x="5115985" y="2114551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i="1" dirty="0">
                <a:latin typeface="Cambria" panose="02040503050406030204" pitchFamily="18" charset="0"/>
              </a:rPr>
              <a:t>V</a:t>
            </a:r>
            <a:r>
              <a:rPr lang="en-GB" altLang="en-US" sz="2400" baseline="-25000" dirty="0">
                <a:latin typeface="Cambria" panose="02040503050406030204" pitchFamily="18" charset="0"/>
              </a:rPr>
              <a:t>S</a:t>
            </a:r>
          </a:p>
        </p:txBody>
      </p:sp>
      <p:sp>
        <p:nvSpPr>
          <p:cNvPr id="28689" name="Text Box 42"/>
          <p:cNvSpPr txBox="1">
            <a:spLocks noChangeArrowheads="1"/>
          </p:cNvSpPr>
          <p:nvPr/>
        </p:nvSpPr>
        <p:spPr bwMode="auto">
          <a:xfrm>
            <a:off x="2269068" y="827089"/>
            <a:ext cx="6879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i="1" dirty="0">
                <a:latin typeface="Cambria" panose="02040503050406030204" pitchFamily="18" charset="0"/>
              </a:rPr>
              <a:t>C</a:t>
            </a:r>
            <a:r>
              <a:rPr lang="en-GB" altLang="en-US" sz="2400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8690" name="Text Box 43"/>
          <p:cNvSpPr txBox="1">
            <a:spLocks noChangeArrowheads="1"/>
          </p:cNvSpPr>
          <p:nvPr/>
        </p:nvSpPr>
        <p:spPr bwMode="auto">
          <a:xfrm>
            <a:off x="3536951" y="812801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i="1" dirty="0">
                <a:latin typeface="Cambria" panose="02040503050406030204" pitchFamily="18" charset="0"/>
              </a:rPr>
              <a:t>C</a:t>
            </a:r>
            <a:r>
              <a:rPr lang="en-GB" altLang="en-US" sz="2400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8691" name="Text Box 44"/>
          <p:cNvSpPr txBox="1">
            <a:spLocks noChangeArrowheads="1"/>
          </p:cNvSpPr>
          <p:nvPr/>
        </p:nvSpPr>
        <p:spPr bwMode="auto">
          <a:xfrm>
            <a:off x="4766735" y="841376"/>
            <a:ext cx="7641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i="1" dirty="0">
                <a:latin typeface="Cambria" panose="02040503050406030204" pitchFamily="18" charset="0"/>
              </a:rPr>
              <a:t>C</a:t>
            </a:r>
            <a:r>
              <a:rPr lang="en-GB" altLang="en-US" sz="2400" baseline="-25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28692" name="Text Box 45"/>
          <p:cNvSpPr txBox="1">
            <a:spLocks noChangeArrowheads="1"/>
          </p:cNvSpPr>
          <p:nvPr/>
        </p:nvSpPr>
        <p:spPr bwMode="auto">
          <a:xfrm>
            <a:off x="8148310" y="814389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i="1" dirty="0">
                <a:latin typeface="Cambria" panose="02040503050406030204" pitchFamily="18" charset="0"/>
              </a:rPr>
              <a:t>C</a:t>
            </a:r>
            <a:r>
              <a:rPr lang="en-GB" altLang="en-US" sz="2800" i="1" baseline="-25000" dirty="0">
                <a:latin typeface="Cambria" panose="02040503050406030204" pitchFamily="18" charset="0"/>
              </a:rPr>
              <a:t>n</a:t>
            </a:r>
          </a:p>
        </p:txBody>
      </p:sp>
      <p:sp>
        <p:nvSpPr>
          <p:cNvPr id="28694" name="Line 61"/>
          <p:cNvSpPr>
            <a:spLocks noChangeShapeType="1"/>
          </p:cNvSpPr>
          <p:nvPr/>
        </p:nvSpPr>
        <p:spPr bwMode="auto">
          <a:xfrm>
            <a:off x="7251701" y="1554958"/>
            <a:ext cx="10054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95" name="Line 65"/>
          <p:cNvSpPr>
            <a:spLocks noChangeShapeType="1"/>
          </p:cNvSpPr>
          <p:nvPr/>
        </p:nvSpPr>
        <p:spPr bwMode="auto">
          <a:xfrm>
            <a:off x="5082119" y="1554958"/>
            <a:ext cx="1064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708" name="Text Box 33"/>
          <p:cNvSpPr txBox="1">
            <a:spLocks noChangeArrowheads="1"/>
          </p:cNvSpPr>
          <p:nvPr/>
        </p:nvSpPr>
        <p:spPr bwMode="auto">
          <a:xfrm>
            <a:off x="4705351" y="2438401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28714" name="Line 24"/>
          <p:cNvSpPr>
            <a:spLocks noChangeShapeType="1"/>
          </p:cNvSpPr>
          <p:nvPr/>
        </p:nvSpPr>
        <p:spPr bwMode="auto">
          <a:xfrm>
            <a:off x="5139268" y="2601914"/>
            <a:ext cx="0" cy="5857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715" name="Line 25"/>
          <p:cNvSpPr>
            <a:spLocks noChangeShapeType="1"/>
          </p:cNvSpPr>
          <p:nvPr/>
        </p:nvSpPr>
        <p:spPr bwMode="auto">
          <a:xfrm>
            <a:off x="5298018" y="2767014"/>
            <a:ext cx="0" cy="257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712" name="Line 69"/>
          <p:cNvSpPr>
            <a:spLocks noChangeShapeType="1"/>
          </p:cNvSpPr>
          <p:nvPr/>
        </p:nvSpPr>
        <p:spPr bwMode="auto">
          <a:xfrm>
            <a:off x="5454651" y="2603502"/>
            <a:ext cx="0" cy="5857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713" name="Line 70"/>
          <p:cNvSpPr>
            <a:spLocks noChangeShapeType="1"/>
          </p:cNvSpPr>
          <p:nvPr/>
        </p:nvSpPr>
        <p:spPr bwMode="auto">
          <a:xfrm>
            <a:off x="5613401" y="2767015"/>
            <a:ext cx="0" cy="257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5682193" y="2438401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b="1" dirty="0">
                <a:latin typeface="Cambria" panose="02040503050406030204" pitchFamily="18" charset="0"/>
              </a:rPr>
              <a:t>−</a:t>
            </a:r>
          </a:p>
        </p:txBody>
      </p:sp>
      <p:sp>
        <p:nvSpPr>
          <p:cNvPr id="28697" name="Freeform 71"/>
          <p:cNvSpPr>
            <a:spLocks/>
          </p:cNvSpPr>
          <p:nvPr/>
        </p:nvSpPr>
        <p:spPr bwMode="auto">
          <a:xfrm>
            <a:off x="1079501" y="1554958"/>
            <a:ext cx="4036484" cy="1323181"/>
          </a:xfrm>
          <a:custGeom>
            <a:avLst/>
            <a:gdLst>
              <a:gd name="T0" fmla="*/ 623 w 1907"/>
              <a:gd name="T1" fmla="*/ 0 h 623"/>
              <a:gd name="T2" fmla="*/ 0 w 1907"/>
              <a:gd name="T3" fmla="*/ 0 h 623"/>
              <a:gd name="T4" fmla="*/ 0 w 1907"/>
              <a:gd name="T5" fmla="*/ 1971 h 623"/>
              <a:gd name="T6" fmla="*/ 1907 w 1907"/>
              <a:gd name="T7" fmla="*/ 1971 h 623"/>
              <a:gd name="T8" fmla="*/ 0 60000 65536"/>
              <a:gd name="T9" fmla="*/ 0 60000 65536"/>
              <a:gd name="T10" fmla="*/ 0 60000 65536"/>
              <a:gd name="T11" fmla="*/ 0 60000 65536"/>
              <a:gd name="T12" fmla="*/ 0 w 1907"/>
              <a:gd name="T13" fmla="*/ 0 h 623"/>
              <a:gd name="T14" fmla="*/ 1907 w 1907"/>
              <a:gd name="T15" fmla="*/ 623 h 6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7" h="623">
                <a:moveTo>
                  <a:pt x="623" y="0"/>
                </a:moveTo>
                <a:lnTo>
                  <a:pt x="0" y="0"/>
                </a:lnTo>
                <a:lnTo>
                  <a:pt x="0" y="623"/>
                </a:lnTo>
                <a:lnTo>
                  <a:pt x="1907" y="62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98" name="Freeform 73"/>
          <p:cNvSpPr>
            <a:spLocks/>
          </p:cNvSpPr>
          <p:nvPr/>
        </p:nvSpPr>
        <p:spPr bwMode="auto">
          <a:xfrm>
            <a:off x="5596468" y="1557337"/>
            <a:ext cx="4497917" cy="1320801"/>
          </a:xfrm>
          <a:custGeom>
            <a:avLst/>
            <a:gdLst>
              <a:gd name="T0" fmla="*/ 1388 w 2125"/>
              <a:gd name="T1" fmla="*/ 0 h 632"/>
              <a:gd name="T2" fmla="*/ 2125 w 2125"/>
              <a:gd name="T3" fmla="*/ 0 h 632"/>
              <a:gd name="T4" fmla="*/ 2125 w 2125"/>
              <a:gd name="T5" fmla="*/ 1889 h 632"/>
              <a:gd name="T6" fmla="*/ 0 w 2125"/>
              <a:gd name="T7" fmla="*/ 1889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2125"/>
              <a:gd name="T13" fmla="*/ 0 h 632"/>
              <a:gd name="T14" fmla="*/ 2125 w 2125"/>
              <a:gd name="T15" fmla="*/ 632 h 632"/>
              <a:gd name="connsiteX0" fmla="*/ 6464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6464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4588935" y="1758951"/>
            <a:ext cx="1365673" cy="390525"/>
            <a:chOff x="4588935" y="1758951"/>
            <a:chExt cx="1365673" cy="390525"/>
          </a:xfrm>
        </p:grpSpPr>
        <p:sp>
          <p:nvSpPr>
            <p:cNvPr id="28704" name="Line 79"/>
            <p:cNvSpPr>
              <a:spLocks noChangeShapeType="1"/>
            </p:cNvSpPr>
            <p:nvPr/>
          </p:nvSpPr>
          <p:spPr bwMode="auto">
            <a:xfrm>
              <a:off x="4588935" y="1973264"/>
              <a:ext cx="80536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705" name="Text Box 80"/>
            <p:cNvSpPr txBox="1">
              <a:spLocks noChangeArrowheads="1"/>
            </p:cNvSpPr>
            <p:nvPr/>
          </p:nvSpPr>
          <p:spPr bwMode="auto">
            <a:xfrm>
              <a:off x="5471389" y="1758951"/>
              <a:ext cx="483219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solidFill>
                    <a:srgbClr val="FF00FF"/>
                  </a:solidFill>
                  <a:latin typeface="Cambria" panose="02040503050406030204" pitchFamily="18" charset="0"/>
                </a:rPr>
                <a:t>I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8722" name="Line 10"/>
          <p:cNvSpPr>
            <a:spLocks noChangeShapeType="1"/>
          </p:cNvSpPr>
          <p:nvPr/>
        </p:nvSpPr>
        <p:spPr bwMode="auto">
          <a:xfrm>
            <a:off x="3630085" y="1347789"/>
            <a:ext cx="0" cy="414338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723" name="Line 11"/>
          <p:cNvSpPr>
            <a:spLocks noChangeShapeType="1"/>
          </p:cNvSpPr>
          <p:nvPr/>
        </p:nvSpPr>
        <p:spPr bwMode="auto">
          <a:xfrm>
            <a:off x="3854452" y="1347789"/>
            <a:ext cx="0" cy="414338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720" name="Line 59"/>
          <p:cNvSpPr>
            <a:spLocks noChangeShapeType="1"/>
          </p:cNvSpPr>
          <p:nvPr/>
        </p:nvSpPr>
        <p:spPr bwMode="auto">
          <a:xfrm>
            <a:off x="4857751" y="1347789"/>
            <a:ext cx="0" cy="414338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721" name="Line 60"/>
          <p:cNvSpPr>
            <a:spLocks noChangeShapeType="1"/>
          </p:cNvSpPr>
          <p:nvPr/>
        </p:nvSpPr>
        <p:spPr bwMode="auto">
          <a:xfrm>
            <a:off x="5082118" y="1347789"/>
            <a:ext cx="0" cy="414338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718" name="Line 63"/>
          <p:cNvSpPr>
            <a:spLocks noChangeShapeType="1"/>
          </p:cNvSpPr>
          <p:nvPr/>
        </p:nvSpPr>
        <p:spPr bwMode="auto">
          <a:xfrm>
            <a:off x="8276168" y="1347789"/>
            <a:ext cx="0" cy="414338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719" name="Line 64"/>
          <p:cNvSpPr>
            <a:spLocks noChangeShapeType="1"/>
          </p:cNvSpPr>
          <p:nvPr/>
        </p:nvSpPr>
        <p:spPr bwMode="auto">
          <a:xfrm>
            <a:off x="8500535" y="1347789"/>
            <a:ext cx="0" cy="414338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79" name="Line 5"/>
          <p:cNvSpPr>
            <a:spLocks noChangeShapeType="1"/>
          </p:cNvSpPr>
          <p:nvPr/>
        </p:nvSpPr>
        <p:spPr bwMode="auto">
          <a:xfrm>
            <a:off x="2381251" y="1347789"/>
            <a:ext cx="0" cy="414338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2605618" y="1347789"/>
            <a:ext cx="0" cy="414338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5" name="Group 54"/>
          <p:cNvGrpSpPr/>
          <p:nvPr/>
        </p:nvGrpSpPr>
        <p:grpSpPr>
          <a:xfrm>
            <a:off x="3334597" y="1758951"/>
            <a:ext cx="1365673" cy="390525"/>
            <a:chOff x="4588935" y="1758951"/>
            <a:chExt cx="1365673" cy="390525"/>
          </a:xfrm>
        </p:grpSpPr>
        <p:sp>
          <p:nvSpPr>
            <p:cNvPr id="56" name="Line 79"/>
            <p:cNvSpPr>
              <a:spLocks noChangeShapeType="1"/>
            </p:cNvSpPr>
            <p:nvPr/>
          </p:nvSpPr>
          <p:spPr bwMode="auto">
            <a:xfrm>
              <a:off x="4588935" y="1973264"/>
              <a:ext cx="80536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7" name="Text Box 80"/>
            <p:cNvSpPr txBox="1">
              <a:spLocks noChangeArrowheads="1"/>
            </p:cNvSpPr>
            <p:nvPr/>
          </p:nvSpPr>
          <p:spPr bwMode="auto">
            <a:xfrm>
              <a:off x="5471389" y="1758951"/>
              <a:ext cx="483219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solidFill>
                    <a:srgbClr val="FF00FF"/>
                  </a:solidFill>
                  <a:latin typeface="Cambria" panose="02040503050406030204" pitchFamily="18" charset="0"/>
                </a:rPr>
                <a:t>I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84460" y="1758951"/>
            <a:ext cx="1365673" cy="390525"/>
            <a:chOff x="4588935" y="1758951"/>
            <a:chExt cx="1365673" cy="390525"/>
          </a:xfrm>
        </p:grpSpPr>
        <p:sp>
          <p:nvSpPr>
            <p:cNvPr id="59" name="Line 79"/>
            <p:cNvSpPr>
              <a:spLocks noChangeShapeType="1"/>
            </p:cNvSpPr>
            <p:nvPr/>
          </p:nvSpPr>
          <p:spPr bwMode="auto">
            <a:xfrm>
              <a:off x="4588935" y="1973264"/>
              <a:ext cx="80536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0" name="Text Box 80"/>
            <p:cNvSpPr txBox="1">
              <a:spLocks noChangeArrowheads="1"/>
            </p:cNvSpPr>
            <p:nvPr/>
          </p:nvSpPr>
          <p:spPr bwMode="auto">
            <a:xfrm>
              <a:off x="5471389" y="1758951"/>
              <a:ext cx="483219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solidFill>
                    <a:srgbClr val="FF00FF"/>
                  </a:solidFill>
                  <a:latin typeface="Cambria" panose="02040503050406030204" pitchFamily="18" charset="0"/>
                </a:rPr>
                <a:t>I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966235" y="1758951"/>
            <a:ext cx="1365673" cy="390525"/>
            <a:chOff x="4588935" y="1758951"/>
            <a:chExt cx="1365673" cy="390525"/>
          </a:xfrm>
        </p:grpSpPr>
        <p:sp>
          <p:nvSpPr>
            <p:cNvPr id="62" name="Line 79"/>
            <p:cNvSpPr>
              <a:spLocks noChangeShapeType="1"/>
            </p:cNvSpPr>
            <p:nvPr/>
          </p:nvSpPr>
          <p:spPr bwMode="auto">
            <a:xfrm>
              <a:off x="4588935" y="1973264"/>
              <a:ext cx="80536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Text Box 80"/>
            <p:cNvSpPr txBox="1">
              <a:spLocks noChangeArrowheads="1"/>
            </p:cNvSpPr>
            <p:nvPr/>
          </p:nvSpPr>
          <p:spPr bwMode="auto">
            <a:xfrm>
              <a:off x="5471389" y="1758951"/>
              <a:ext cx="483219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solidFill>
                    <a:srgbClr val="FF00FF"/>
                  </a:solidFill>
                  <a:latin typeface="Cambria" panose="02040503050406030204" pitchFamily="18" charset="0"/>
                </a:rPr>
                <a:t>I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22564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61159" y="102971"/>
            <a:ext cx="65822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Capacitors Connected In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9068" y="3536029"/>
                <a:ext cx="81502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KVL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68" y="3536029"/>
                <a:ext cx="8150223" cy="461665"/>
              </a:xfrm>
              <a:prstGeom prst="rect">
                <a:avLst/>
              </a:prstGeom>
              <a:blipFill>
                <a:blip r:embed="rId3"/>
                <a:stretch>
                  <a:fillRect l="-150"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79501" y="428324"/>
            <a:ext cx="9014884" cy="3033349"/>
            <a:chOff x="1079501" y="516006"/>
            <a:chExt cx="9014884" cy="3033349"/>
          </a:xfrm>
        </p:grpSpPr>
        <p:sp>
          <p:nvSpPr>
            <p:cNvPr id="28693" name="Line 57"/>
            <p:cNvSpPr>
              <a:spLocks noChangeShapeType="1"/>
            </p:cNvSpPr>
            <p:nvPr/>
          </p:nvSpPr>
          <p:spPr bwMode="auto">
            <a:xfrm>
              <a:off x="3833285" y="1453358"/>
              <a:ext cx="1005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685" name="Line 8"/>
            <p:cNvSpPr>
              <a:spLocks noChangeShapeType="1"/>
            </p:cNvSpPr>
            <p:nvPr/>
          </p:nvSpPr>
          <p:spPr bwMode="auto">
            <a:xfrm>
              <a:off x="2605618" y="1453358"/>
              <a:ext cx="1005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686" name="Line 32"/>
            <p:cNvSpPr>
              <a:spLocks noChangeShapeType="1"/>
            </p:cNvSpPr>
            <p:nvPr/>
          </p:nvSpPr>
          <p:spPr bwMode="auto">
            <a:xfrm>
              <a:off x="6299201" y="1453358"/>
              <a:ext cx="812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689" name="Text Box 42"/>
            <p:cNvSpPr txBox="1">
              <a:spLocks noChangeArrowheads="1"/>
            </p:cNvSpPr>
            <p:nvPr/>
          </p:nvSpPr>
          <p:spPr bwMode="auto">
            <a:xfrm>
              <a:off x="2269068" y="725489"/>
              <a:ext cx="6879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C</a:t>
              </a:r>
              <a:r>
                <a:rPr lang="en-GB" altLang="en-US" sz="2400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8690" name="Text Box 43"/>
            <p:cNvSpPr txBox="1">
              <a:spLocks noChangeArrowheads="1"/>
            </p:cNvSpPr>
            <p:nvPr/>
          </p:nvSpPr>
          <p:spPr bwMode="auto">
            <a:xfrm>
              <a:off x="3506471" y="711201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C</a:t>
              </a:r>
              <a:r>
                <a:rPr lang="en-GB" altLang="en-US" sz="2400" baseline="-250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28691" name="Text Box 44"/>
            <p:cNvSpPr txBox="1">
              <a:spLocks noChangeArrowheads="1"/>
            </p:cNvSpPr>
            <p:nvPr/>
          </p:nvSpPr>
          <p:spPr bwMode="auto">
            <a:xfrm>
              <a:off x="4726095" y="739776"/>
              <a:ext cx="7641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C</a:t>
              </a:r>
              <a:r>
                <a:rPr lang="en-GB" altLang="en-US" sz="2400" baseline="-250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28692" name="Text Box 45"/>
            <p:cNvSpPr txBox="1">
              <a:spLocks noChangeArrowheads="1"/>
            </p:cNvSpPr>
            <p:nvPr/>
          </p:nvSpPr>
          <p:spPr bwMode="auto">
            <a:xfrm>
              <a:off x="8148310" y="712789"/>
              <a:ext cx="1625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i="1" dirty="0">
                  <a:latin typeface="Cambria" panose="02040503050406030204" pitchFamily="18" charset="0"/>
                </a:rPr>
                <a:t>C</a:t>
              </a:r>
              <a:r>
                <a:rPr lang="en-GB" altLang="en-US" sz="2800" i="1" baseline="-25000" dirty="0">
                  <a:latin typeface="Cambria" panose="02040503050406030204" pitchFamily="18" charset="0"/>
                </a:rPr>
                <a:t>n</a:t>
              </a:r>
            </a:p>
          </p:txBody>
        </p:sp>
        <p:sp>
          <p:nvSpPr>
            <p:cNvPr id="28694" name="Line 61"/>
            <p:cNvSpPr>
              <a:spLocks noChangeShapeType="1"/>
            </p:cNvSpPr>
            <p:nvPr/>
          </p:nvSpPr>
          <p:spPr bwMode="auto">
            <a:xfrm>
              <a:off x="7251701" y="1453358"/>
              <a:ext cx="1005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695" name="Line 65"/>
            <p:cNvSpPr>
              <a:spLocks noChangeShapeType="1"/>
            </p:cNvSpPr>
            <p:nvPr/>
          </p:nvSpPr>
          <p:spPr bwMode="auto">
            <a:xfrm>
              <a:off x="5082119" y="1453358"/>
              <a:ext cx="10646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08" name="Text Box 33"/>
            <p:cNvSpPr txBox="1">
              <a:spLocks noChangeArrowheads="1"/>
            </p:cNvSpPr>
            <p:nvPr/>
          </p:nvSpPr>
          <p:spPr bwMode="auto">
            <a:xfrm>
              <a:off x="4705351" y="2754641"/>
              <a:ext cx="812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b="1" dirty="0"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28714" name="Line 24"/>
            <p:cNvSpPr>
              <a:spLocks noChangeShapeType="1"/>
            </p:cNvSpPr>
            <p:nvPr/>
          </p:nvSpPr>
          <p:spPr bwMode="auto">
            <a:xfrm>
              <a:off x="5139268" y="2500314"/>
              <a:ext cx="0" cy="5857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15" name="Line 25"/>
            <p:cNvSpPr>
              <a:spLocks noChangeShapeType="1"/>
            </p:cNvSpPr>
            <p:nvPr/>
          </p:nvSpPr>
          <p:spPr bwMode="auto">
            <a:xfrm>
              <a:off x="5298018" y="2665414"/>
              <a:ext cx="0" cy="2571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12" name="Line 69"/>
            <p:cNvSpPr>
              <a:spLocks noChangeShapeType="1"/>
            </p:cNvSpPr>
            <p:nvPr/>
          </p:nvSpPr>
          <p:spPr bwMode="auto">
            <a:xfrm>
              <a:off x="5454651" y="2501902"/>
              <a:ext cx="0" cy="5857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13" name="Line 70"/>
            <p:cNvSpPr>
              <a:spLocks noChangeShapeType="1"/>
            </p:cNvSpPr>
            <p:nvPr/>
          </p:nvSpPr>
          <p:spPr bwMode="auto">
            <a:xfrm>
              <a:off x="5613401" y="2665415"/>
              <a:ext cx="0" cy="2571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Text Box 33"/>
            <p:cNvSpPr txBox="1">
              <a:spLocks noChangeArrowheads="1"/>
            </p:cNvSpPr>
            <p:nvPr/>
          </p:nvSpPr>
          <p:spPr bwMode="auto">
            <a:xfrm>
              <a:off x="5671398" y="2754641"/>
              <a:ext cx="812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altLang="en-US" sz="2400" b="1" dirty="0">
                  <a:latin typeface="Cambria" panose="02040503050406030204" pitchFamily="18" charset="0"/>
                </a:rPr>
                <a:t>−</a:t>
              </a:r>
            </a:p>
          </p:txBody>
        </p:sp>
        <p:sp>
          <p:nvSpPr>
            <p:cNvPr id="28697" name="Freeform 71"/>
            <p:cNvSpPr>
              <a:spLocks/>
            </p:cNvSpPr>
            <p:nvPr/>
          </p:nvSpPr>
          <p:spPr bwMode="auto">
            <a:xfrm>
              <a:off x="1079501" y="1453358"/>
              <a:ext cx="4036484" cy="1323181"/>
            </a:xfrm>
            <a:custGeom>
              <a:avLst/>
              <a:gdLst>
                <a:gd name="T0" fmla="*/ 623 w 1907"/>
                <a:gd name="T1" fmla="*/ 0 h 623"/>
                <a:gd name="T2" fmla="*/ 0 w 1907"/>
                <a:gd name="T3" fmla="*/ 0 h 623"/>
                <a:gd name="T4" fmla="*/ 0 w 1907"/>
                <a:gd name="T5" fmla="*/ 1971 h 623"/>
                <a:gd name="T6" fmla="*/ 1907 w 1907"/>
                <a:gd name="T7" fmla="*/ 1971 h 6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7"/>
                <a:gd name="T13" fmla="*/ 0 h 623"/>
                <a:gd name="T14" fmla="*/ 1907 w 1907"/>
                <a:gd name="T15" fmla="*/ 623 h 6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7" h="623">
                  <a:moveTo>
                    <a:pt x="623" y="0"/>
                  </a:moveTo>
                  <a:lnTo>
                    <a:pt x="0" y="0"/>
                  </a:lnTo>
                  <a:lnTo>
                    <a:pt x="0" y="623"/>
                  </a:lnTo>
                  <a:lnTo>
                    <a:pt x="1907" y="62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698" name="Freeform 73"/>
            <p:cNvSpPr>
              <a:spLocks/>
            </p:cNvSpPr>
            <p:nvPr/>
          </p:nvSpPr>
          <p:spPr bwMode="auto">
            <a:xfrm>
              <a:off x="5596468" y="1455737"/>
              <a:ext cx="4497917" cy="1320801"/>
            </a:xfrm>
            <a:custGeom>
              <a:avLst/>
              <a:gdLst>
                <a:gd name="T0" fmla="*/ 1388 w 2125"/>
                <a:gd name="T1" fmla="*/ 0 h 632"/>
                <a:gd name="T2" fmla="*/ 2125 w 2125"/>
                <a:gd name="T3" fmla="*/ 0 h 632"/>
                <a:gd name="T4" fmla="*/ 2125 w 2125"/>
                <a:gd name="T5" fmla="*/ 1889 h 632"/>
                <a:gd name="T6" fmla="*/ 0 w 2125"/>
                <a:gd name="T7" fmla="*/ 1889 h 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5"/>
                <a:gd name="T13" fmla="*/ 0 h 632"/>
                <a:gd name="T14" fmla="*/ 2125 w 2125"/>
                <a:gd name="T15" fmla="*/ 632 h 632"/>
                <a:gd name="connsiteX0" fmla="*/ 6464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6464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22" name="Line 10"/>
            <p:cNvSpPr>
              <a:spLocks noChangeShapeType="1"/>
            </p:cNvSpPr>
            <p:nvPr/>
          </p:nvSpPr>
          <p:spPr bwMode="auto">
            <a:xfrm>
              <a:off x="3630085" y="1246189"/>
              <a:ext cx="0" cy="414338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23" name="Line 11"/>
            <p:cNvSpPr>
              <a:spLocks noChangeShapeType="1"/>
            </p:cNvSpPr>
            <p:nvPr/>
          </p:nvSpPr>
          <p:spPr bwMode="auto">
            <a:xfrm>
              <a:off x="3854452" y="1246189"/>
              <a:ext cx="0" cy="414338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20" name="Line 59"/>
            <p:cNvSpPr>
              <a:spLocks noChangeShapeType="1"/>
            </p:cNvSpPr>
            <p:nvPr/>
          </p:nvSpPr>
          <p:spPr bwMode="auto">
            <a:xfrm>
              <a:off x="4857751" y="1246189"/>
              <a:ext cx="0" cy="414338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21" name="Line 60"/>
            <p:cNvSpPr>
              <a:spLocks noChangeShapeType="1"/>
            </p:cNvSpPr>
            <p:nvPr/>
          </p:nvSpPr>
          <p:spPr bwMode="auto">
            <a:xfrm>
              <a:off x="5082118" y="1246189"/>
              <a:ext cx="0" cy="414338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18" name="Line 63"/>
            <p:cNvSpPr>
              <a:spLocks noChangeShapeType="1"/>
            </p:cNvSpPr>
            <p:nvPr/>
          </p:nvSpPr>
          <p:spPr bwMode="auto">
            <a:xfrm>
              <a:off x="8276168" y="1246189"/>
              <a:ext cx="0" cy="414338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719" name="Line 64"/>
            <p:cNvSpPr>
              <a:spLocks noChangeShapeType="1"/>
            </p:cNvSpPr>
            <p:nvPr/>
          </p:nvSpPr>
          <p:spPr bwMode="auto">
            <a:xfrm>
              <a:off x="8500535" y="1246189"/>
              <a:ext cx="0" cy="414338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679" name="Line 5"/>
            <p:cNvSpPr>
              <a:spLocks noChangeShapeType="1"/>
            </p:cNvSpPr>
            <p:nvPr/>
          </p:nvSpPr>
          <p:spPr bwMode="auto">
            <a:xfrm>
              <a:off x="2381251" y="1246189"/>
              <a:ext cx="0" cy="414338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680" name="Line 6"/>
            <p:cNvSpPr>
              <a:spLocks noChangeShapeType="1"/>
            </p:cNvSpPr>
            <p:nvPr/>
          </p:nvSpPr>
          <p:spPr bwMode="auto">
            <a:xfrm>
              <a:off x="2605618" y="1246189"/>
              <a:ext cx="0" cy="414338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2742351" y="516006"/>
              <a:ext cx="1439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903733" y="1656021"/>
                  <a:ext cx="122471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</m:oMath>
                    </m:oMathPara>
                  </a14:m>
                  <a:endParaRPr lang="en-SG" sz="22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33" y="1656021"/>
                  <a:ext cx="1224713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173733" y="1656021"/>
                  <a:ext cx="122471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</m:oMath>
                    </m:oMathPara>
                  </a14:m>
                  <a:endParaRPr lang="en-SG" sz="2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733" y="1656021"/>
                  <a:ext cx="1224713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410710" y="1656021"/>
                  <a:ext cx="122471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</m:oMath>
                    </m:oMathPara>
                  </a14:m>
                  <a:endParaRPr lang="en-SG" sz="22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10" y="1656021"/>
                  <a:ext cx="1224713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7827847" y="1656021"/>
                  <a:ext cx="122471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</m:oMath>
                    </m:oMathPara>
                  </a14:m>
                  <a:endParaRPr lang="en-SG" sz="2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847" y="1656021"/>
                  <a:ext cx="1224713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718053" y="3087690"/>
                  <a:ext cx="14453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053" y="3087690"/>
                  <a:ext cx="144539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08107" y="4072528"/>
                <a:ext cx="7886277" cy="84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07" y="4072528"/>
                <a:ext cx="7886277" cy="848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493165" y="5548775"/>
                <a:ext cx="5784458" cy="97456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65" y="5548775"/>
                <a:ext cx="5784458" cy="9745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68945" y="4928630"/>
                <a:ext cx="4877295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45" y="4928630"/>
                <a:ext cx="4877295" cy="461665"/>
              </a:xfrm>
              <a:prstGeom prst="rect">
                <a:avLst/>
              </a:prstGeom>
              <a:blipFill>
                <a:blip r:embed="rId11"/>
                <a:stretch>
                  <a:fillRect b="-16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399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6" name="Text Box 64"/>
          <p:cNvSpPr txBox="1">
            <a:spLocks noChangeArrowheads="1"/>
          </p:cNvSpPr>
          <p:nvPr/>
        </p:nvSpPr>
        <p:spPr bwMode="auto">
          <a:xfrm>
            <a:off x="953558" y="4791656"/>
            <a:ext cx="9275233" cy="965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 i="1" dirty="0">
                <a:solidFill>
                  <a:schemeClr val="tx2"/>
                </a:solidFill>
                <a:latin typeface="+mn-lt"/>
              </a:rPr>
              <a:t>Total series capacitance </a:t>
            </a:r>
            <a:r>
              <a:rPr lang="en-GB" altLang="en-US" sz="2800" i="1" dirty="0">
                <a:solidFill>
                  <a:srgbClr val="FF0000"/>
                </a:solidFill>
                <a:latin typeface="+mn-lt"/>
              </a:rPr>
              <a:t>is always less </a:t>
            </a:r>
            <a:r>
              <a:rPr lang="en-GB" altLang="en-US" sz="2800" i="1" dirty="0">
                <a:solidFill>
                  <a:schemeClr val="tx2"/>
                </a:solidFill>
                <a:latin typeface="+mn-lt"/>
              </a:rPr>
              <a:t>than the smallest capacitance.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61159" y="102971"/>
            <a:ext cx="65822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Capacitors Connected In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61537" y="826471"/>
            <a:ext cx="9008943" cy="1144609"/>
            <a:chOff x="565297" y="650073"/>
            <a:chExt cx="9008943" cy="1144609"/>
          </a:xfrm>
        </p:grpSpPr>
        <p:sp>
          <p:nvSpPr>
            <p:cNvPr id="30724" name="Text Box 49"/>
            <p:cNvSpPr txBox="1">
              <a:spLocks noChangeArrowheads="1"/>
            </p:cNvSpPr>
            <p:nvPr/>
          </p:nvSpPr>
          <p:spPr bwMode="auto">
            <a:xfrm>
              <a:off x="565297" y="749302"/>
              <a:ext cx="4099984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altLang="en-US" sz="2800" dirty="0">
                  <a:solidFill>
                    <a:schemeClr val="accent2"/>
                  </a:solidFill>
                  <a:latin typeface="+mn-lt"/>
                </a:rPr>
                <a:t>Total Series  Capacitance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99898" y="650073"/>
                  <a:ext cx="4474342" cy="1144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oMath>
                    </m:oMathPara>
                  </a14:m>
                  <a:endParaRPr lang="en-SG" sz="24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898" y="650073"/>
                  <a:ext cx="4474342" cy="11446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264074" y="2317686"/>
            <a:ext cx="6865318" cy="972254"/>
            <a:chOff x="867834" y="1939013"/>
            <a:chExt cx="6865318" cy="972254"/>
          </a:xfrm>
        </p:grpSpPr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867834" y="2150828"/>
              <a:ext cx="4028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altLang="en-US" sz="2800" dirty="0">
                  <a:solidFill>
                    <a:schemeClr val="tx2"/>
                  </a:solidFill>
                  <a:latin typeface="+mn-lt"/>
                </a:rPr>
                <a:t>2</a:t>
              </a:r>
              <a:r>
                <a:rPr lang="en-GB" altLang="en-US" sz="2800" dirty="0">
                  <a:solidFill>
                    <a:srgbClr val="FFFF00"/>
                  </a:solidFill>
                  <a:latin typeface="+mn-lt"/>
                </a:rPr>
                <a:t> </a:t>
              </a:r>
              <a:r>
                <a:rPr lang="en-GB" altLang="en-US" sz="2800" dirty="0">
                  <a:solidFill>
                    <a:schemeClr val="tx2"/>
                  </a:solidFill>
                  <a:latin typeface="+mn-lt"/>
                </a:rPr>
                <a:t>capacitors</a:t>
              </a:r>
              <a:r>
                <a:rPr lang="en-GB" altLang="en-US" sz="2800" dirty="0">
                  <a:solidFill>
                    <a:srgbClr val="FFFF00"/>
                  </a:solidFill>
                  <a:latin typeface="+mn-lt"/>
                </a:rPr>
                <a:t> </a:t>
              </a:r>
              <a:r>
                <a:rPr lang="en-GB" altLang="en-US" sz="2800" dirty="0">
                  <a:solidFill>
                    <a:schemeClr val="tx2"/>
                  </a:solidFill>
                  <a:latin typeface="+mn-lt"/>
                </a:rPr>
                <a:t>in</a:t>
              </a:r>
              <a:r>
                <a:rPr lang="en-GB" altLang="en-US" sz="2800" dirty="0">
                  <a:solidFill>
                    <a:srgbClr val="FFFF00"/>
                  </a:solidFill>
                  <a:latin typeface="+mn-lt"/>
                </a:rPr>
                <a:t> </a:t>
              </a:r>
              <a:r>
                <a:rPr lang="en-GB" altLang="en-US" sz="2800" dirty="0">
                  <a:solidFill>
                    <a:schemeClr val="tx2"/>
                  </a:solidFill>
                  <a:latin typeface="+mn-lt"/>
                </a:rPr>
                <a:t>series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069418" y="1939013"/>
                  <a:ext cx="2663734" cy="972254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SG" sz="28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418" y="1939013"/>
                  <a:ext cx="2663734" cy="9722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643891" y="3573564"/>
            <a:ext cx="6809096" cy="901722"/>
            <a:chOff x="247651" y="3482124"/>
            <a:chExt cx="6809096" cy="901722"/>
          </a:xfrm>
        </p:grpSpPr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247651" y="3649994"/>
              <a:ext cx="45783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altLang="en-US" sz="2800" dirty="0">
                  <a:solidFill>
                    <a:schemeClr val="tx2"/>
                  </a:solidFill>
                  <a:latin typeface="+mn-lt"/>
                </a:rPr>
                <a:t>Capacitors of equal values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069419" y="3482124"/>
                  <a:ext cx="1987328" cy="90172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263525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SG" sz="28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419" y="3482124"/>
                  <a:ext cx="1987328" cy="9017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8262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96334" y="738188"/>
            <a:ext cx="11523133" cy="3165475"/>
            <a:chOff x="140" y="204"/>
            <a:chExt cx="5444" cy="1994"/>
          </a:xfrm>
        </p:grpSpPr>
        <p:sp>
          <p:nvSpPr>
            <p:cNvPr id="31749" name="Text Box 4"/>
            <p:cNvSpPr txBox="1">
              <a:spLocks noChangeArrowheads="1"/>
            </p:cNvSpPr>
            <p:nvPr/>
          </p:nvSpPr>
          <p:spPr bwMode="auto">
            <a:xfrm>
              <a:off x="145" y="204"/>
              <a:ext cx="5439" cy="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altLang="en-US" sz="2800" b="1" dirty="0">
                  <a:solidFill>
                    <a:srgbClr val="FF0000"/>
                  </a:solidFill>
                  <a:latin typeface="+mn-lt"/>
                </a:rPr>
                <a:t>EXAMPLE  </a:t>
              </a:r>
              <a:endParaRPr lang="en-GB" altLang="en-US" sz="2800" b="1" dirty="0">
                <a:solidFill>
                  <a:schemeClr val="bg1"/>
                </a:solidFill>
                <a:latin typeface="+mn-lt"/>
              </a:endParaRPr>
            </a:p>
            <a:p>
              <a:pPr algn="l" eaLnBrk="1" hangingPunct="1"/>
              <a:r>
                <a:rPr lang="en-AU" altLang="en-US" sz="2800" dirty="0">
                  <a:solidFill>
                    <a:schemeClr val="bg1"/>
                  </a:solidFill>
                  <a:latin typeface="+mn-lt"/>
                </a:rPr>
                <a:t>Determine the total capacitance between points A and B.</a:t>
              </a:r>
            </a:p>
            <a:p>
              <a:pPr algn="l" eaLnBrk="1" hangingPunct="1"/>
              <a:endParaRPr lang="en-US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3175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" y="1144"/>
              <a:ext cx="5439" cy="10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306917" y="4272031"/>
            <a:ext cx="11512800" cy="1674000"/>
            <a:chOff x="306917" y="4123407"/>
            <a:chExt cx="11512800" cy="1674000"/>
          </a:xfrm>
        </p:grpSpPr>
        <p:sp>
          <p:nvSpPr>
            <p:cNvPr id="4" name="Rectangle 3"/>
            <p:cNvSpPr/>
            <p:nvPr/>
          </p:nvSpPr>
          <p:spPr>
            <a:xfrm>
              <a:off x="306917" y="4123407"/>
              <a:ext cx="11512800" cy="16740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15668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3856287"/>
                </p:ext>
              </p:extLst>
            </p:nvPr>
          </p:nvGraphicFramePr>
          <p:xfrm>
            <a:off x="760432" y="4164276"/>
            <a:ext cx="8858250" cy="159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5" name="Equation" r:id="rId5" imgW="5079960" imgH="914400" progId="Equation.DSMT4">
                    <p:embed/>
                  </p:oleObj>
                </mc:Choice>
                <mc:Fallback>
                  <p:oleObj name="Equation" r:id="rId5" imgW="507996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432" y="4164276"/>
                          <a:ext cx="8858250" cy="159226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1159" y="102971"/>
            <a:ext cx="65822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Capacitors Connected In Series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0099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oup 12"/>
          <p:cNvGrpSpPr>
            <a:grpSpLocks/>
          </p:cNvGrpSpPr>
          <p:nvPr/>
        </p:nvGrpSpPr>
        <p:grpSpPr bwMode="auto">
          <a:xfrm>
            <a:off x="95251" y="716096"/>
            <a:ext cx="12096749" cy="3209792"/>
            <a:chOff x="151" y="217"/>
            <a:chExt cx="5250" cy="2266"/>
          </a:xfrm>
          <a:solidFill>
            <a:schemeClr val="bg2"/>
          </a:solidFill>
        </p:grpSpPr>
        <p:sp>
          <p:nvSpPr>
            <p:cNvPr id="32773" name="Rectangle 11"/>
            <p:cNvSpPr>
              <a:spLocks noChangeArrowheads="1"/>
            </p:cNvSpPr>
            <p:nvPr/>
          </p:nvSpPr>
          <p:spPr bwMode="auto">
            <a:xfrm>
              <a:off x="151" y="217"/>
              <a:ext cx="5250" cy="2266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288" y="472"/>
              <a:ext cx="1881" cy="1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altLang="en-US" sz="2800" b="1" dirty="0">
                  <a:solidFill>
                    <a:srgbClr val="FF0000"/>
                  </a:solidFill>
                  <a:latin typeface="+mn-lt"/>
                </a:rPr>
                <a:t>Example </a:t>
              </a:r>
            </a:p>
            <a:p>
              <a:pPr algn="l" eaLnBrk="1" hangingPunct="1"/>
              <a:r>
                <a:rPr lang="en-GB" altLang="en-US" sz="3200" dirty="0">
                  <a:latin typeface="+mn-lt"/>
                </a:rPr>
                <a:t>Find the total capacitance, C</a:t>
              </a:r>
              <a:r>
                <a:rPr lang="en-GB" altLang="en-US" sz="3200" baseline="-25000" dirty="0">
                  <a:latin typeface="+mn-lt"/>
                </a:rPr>
                <a:t>T.</a:t>
              </a:r>
              <a:endParaRPr lang="en-GB" altLang="en-US" sz="3200" dirty="0">
                <a:latin typeface="+mn-lt"/>
              </a:endParaRPr>
            </a:p>
            <a:p>
              <a:pPr algn="l" eaLnBrk="1" hangingPunct="1"/>
              <a:endParaRPr lang="en-US" altLang="en-US" sz="32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pic>
          <p:nvPicPr>
            <p:cNvPr id="3277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" y="247"/>
              <a:ext cx="2778" cy="21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5565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713395"/>
              </p:ext>
            </p:extLst>
          </p:nvPr>
        </p:nvGraphicFramePr>
        <p:xfrm>
          <a:off x="948299" y="4056063"/>
          <a:ext cx="6597651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5" imgW="4597200" imgH="1701720" progId="Equation.DSMT4">
                  <p:embed/>
                </p:oleObj>
              </mc:Choice>
              <mc:Fallback>
                <p:oleObj name="Equation" r:id="rId5" imgW="4597200" imgH="1701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299" y="4056063"/>
                        <a:ext cx="6597651" cy="22891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20855"/>
            <a:ext cx="65822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Capacitors Connected In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3150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4" name="Line 42"/>
          <p:cNvSpPr>
            <a:spLocks noChangeShapeType="1"/>
          </p:cNvSpPr>
          <p:nvPr/>
        </p:nvSpPr>
        <p:spPr bwMode="auto">
          <a:xfrm>
            <a:off x="9311837" y="899775"/>
            <a:ext cx="0" cy="430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9311837" y="1498263"/>
            <a:ext cx="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06" name="Line 44"/>
          <p:cNvSpPr>
            <a:spLocks noChangeShapeType="1"/>
          </p:cNvSpPr>
          <p:nvPr/>
        </p:nvSpPr>
        <p:spPr bwMode="auto">
          <a:xfrm>
            <a:off x="9311837" y="1972925"/>
            <a:ext cx="0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07" name="Line 45"/>
          <p:cNvSpPr>
            <a:spLocks noChangeShapeType="1"/>
          </p:cNvSpPr>
          <p:nvPr/>
        </p:nvSpPr>
        <p:spPr bwMode="auto">
          <a:xfrm>
            <a:off x="9311837" y="2447588"/>
            <a:ext cx="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08" name="Line 46"/>
          <p:cNvSpPr>
            <a:spLocks noChangeShapeType="1"/>
          </p:cNvSpPr>
          <p:nvPr/>
        </p:nvSpPr>
        <p:spPr bwMode="auto">
          <a:xfrm flipV="1">
            <a:off x="9311837" y="2915900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7752" name="Text Box 56"/>
          <p:cNvSpPr txBox="1">
            <a:spLocks noChangeArrowheads="1"/>
          </p:cNvSpPr>
          <p:nvPr/>
        </p:nvSpPr>
        <p:spPr bwMode="auto">
          <a:xfrm>
            <a:off x="919081" y="4066840"/>
            <a:ext cx="949370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dirty="0">
                <a:latin typeface="Cambria" panose="02040503050406030204" pitchFamily="18" charset="0"/>
              </a:rPr>
              <a:t>∵ All the capacitors connected in series are of the same value.</a:t>
            </a:r>
            <a:endParaRPr lang="en-US" altLang="en-US" sz="2800" dirty="0">
              <a:latin typeface="+mn-lt"/>
            </a:endParaRP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924546" y="1047413"/>
            <a:ext cx="469688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800" b="1" dirty="0">
                <a:solidFill>
                  <a:srgbClr val="FF0000"/>
                </a:solidFill>
                <a:latin typeface="+mn-lt"/>
              </a:rPr>
              <a:t>Example </a:t>
            </a:r>
          </a:p>
          <a:p>
            <a:pPr algn="l" eaLnBrk="1" hangingPunct="1"/>
            <a:r>
              <a:rPr lang="en-GB" altLang="en-US" sz="3200" dirty="0">
                <a:latin typeface="Cambria" panose="02040503050406030204" pitchFamily="18" charset="0"/>
              </a:rPr>
              <a:t>Determine </a:t>
            </a:r>
            <a:r>
              <a:rPr lang="en-GB" altLang="en-US" sz="3200" i="1" dirty="0">
                <a:latin typeface="Cambria" panose="02040503050406030204" pitchFamily="18" charset="0"/>
              </a:rPr>
              <a:t>C</a:t>
            </a:r>
            <a:r>
              <a:rPr lang="en-GB" altLang="en-US" sz="3200" baseline="-25000" dirty="0">
                <a:latin typeface="Cambria" panose="02040503050406030204" pitchFamily="18" charset="0"/>
              </a:rPr>
              <a:t>T</a:t>
            </a:r>
            <a:r>
              <a:rPr lang="en-GB" altLang="en-US" sz="3200" dirty="0">
                <a:latin typeface="Cambria" panose="02040503050406030204" pitchFamily="18" charset="0"/>
              </a:rPr>
              <a:t> for the series capacitors.</a:t>
            </a:r>
            <a:r>
              <a:rPr lang="en-US" altLang="en-US" sz="36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3845" name="Line 17"/>
          <p:cNvSpPr>
            <a:spLocks noChangeShapeType="1"/>
          </p:cNvSpPr>
          <p:nvPr/>
        </p:nvSpPr>
        <p:spPr bwMode="auto">
          <a:xfrm>
            <a:off x="9031366" y="1816166"/>
            <a:ext cx="560942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46" name="Line 18"/>
          <p:cNvSpPr>
            <a:spLocks noChangeShapeType="1"/>
          </p:cNvSpPr>
          <p:nvPr/>
        </p:nvSpPr>
        <p:spPr bwMode="auto">
          <a:xfrm>
            <a:off x="9031366" y="1973146"/>
            <a:ext cx="560942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43" name="Line 20"/>
          <p:cNvSpPr>
            <a:spLocks noChangeShapeType="1"/>
          </p:cNvSpPr>
          <p:nvPr/>
        </p:nvSpPr>
        <p:spPr bwMode="auto">
          <a:xfrm>
            <a:off x="9031366" y="1337925"/>
            <a:ext cx="560942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44" name="Line 21"/>
          <p:cNvSpPr>
            <a:spLocks noChangeShapeType="1"/>
          </p:cNvSpPr>
          <p:nvPr/>
        </p:nvSpPr>
        <p:spPr bwMode="auto">
          <a:xfrm>
            <a:off x="9031366" y="1494905"/>
            <a:ext cx="560942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39" name="Line 24"/>
          <p:cNvSpPr>
            <a:spLocks noChangeShapeType="1"/>
          </p:cNvSpPr>
          <p:nvPr/>
        </p:nvSpPr>
        <p:spPr bwMode="auto">
          <a:xfrm>
            <a:off x="9031367" y="2752570"/>
            <a:ext cx="56094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40" name="Line 25"/>
          <p:cNvSpPr>
            <a:spLocks noChangeShapeType="1"/>
          </p:cNvSpPr>
          <p:nvPr/>
        </p:nvSpPr>
        <p:spPr bwMode="auto">
          <a:xfrm>
            <a:off x="9031367" y="2909550"/>
            <a:ext cx="56094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37" name="Line 27"/>
          <p:cNvSpPr>
            <a:spLocks noChangeShapeType="1"/>
          </p:cNvSpPr>
          <p:nvPr/>
        </p:nvSpPr>
        <p:spPr bwMode="auto">
          <a:xfrm>
            <a:off x="9031367" y="2274329"/>
            <a:ext cx="56094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38" name="Line 28"/>
          <p:cNvSpPr>
            <a:spLocks noChangeShapeType="1"/>
          </p:cNvSpPr>
          <p:nvPr/>
        </p:nvSpPr>
        <p:spPr bwMode="auto">
          <a:xfrm>
            <a:off x="9031367" y="2431309"/>
            <a:ext cx="56094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00" name="Text Box 29"/>
          <p:cNvSpPr txBox="1">
            <a:spLocks noChangeArrowheads="1"/>
          </p:cNvSpPr>
          <p:nvPr/>
        </p:nvSpPr>
        <p:spPr bwMode="auto">
          <a:xfrm>
            <a:off x="7975150" y="1144250"/>
            <a:ext cx="10392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>
                <a:latin typeface="Cambria" panose="02040503050406030204" pitchFamily="18" charset="0"/>
              </a:rPr>
              <a:t>C</a:t>
            </a:r>
            <a:r>
              <a:rPr lang="en-US" altLang="en-US" sz="2400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33801" name="Text Box 30"/>
          <p:cNvSpPr txBox="1">
            <a:spLocks noChangeArrowheads="1"/>
          </p:cNvSpPr>
          <p:nvPr/>
        </p:nvSpPr>
        <p:spPr bwMode="auto">
          <a:xfrm>
            <a:off x="7992083" y="1628438"/>
            <a:ext cx="10392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>
                <a:latin typeface="Cambria" panose="02040503050406030204" pitchFamily="18" charset="0"/>
              </a:rPr>
              <a:t>C</a:t>
            </a:r>
            <a:r>
              <a:rPr lang="en-US" altLang="en-US" sz="2400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3802" name="Text Box 31"/>
          <p:cNvSpPr txBox="1">
            <a:spLocks noChangeArrowheads="1"/>
          </p:cNvSpPr>
          <p:nvPr/>
        </p:nvSpPr>
        <p:spPr bwMode="auto">
          <a:xfrm>
            <a:off x="7992083" y="2080875"/>
            <a:ext cx="10392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>
                <a:latin typeface="Cambria" panose="02040503050406030204" pitchFamily="18" charset="0"/>
              </a:rPr>
              <a:t>C</a:t>
            </a:r>
            <a:r>
              <a:rPr lang="en-US" altLang="en-US" sz="2400" baseline="-25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33803" name="Text Box 32"/>
          <p:cNvSpPr txBox="1">
            <a:spLocks noChangeArrowheads="1"/>
          </p:cNvSpPr>
          <p:nvPr/>
        </p:nvSpPr>
        <p:spPr bwMode="auto">
          <a:xfrm>
            <a:off x="7992083" y="2588875"/>
            <a:ext cx="10392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>
                <a:latin typeface="Cambria" panose="02040503050406030204" pitchFamily="18" charset="0"/>
              </a:rPr>
              <a:t>C</a:t>
            </a:r>
            <a:r>
              <a:rPr lang="en-US" altLang="en-US" sz="2400" baseline="-25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33809" name="Line 51"/>
          <p:cNvSpPr>
            <a:spLocks noChangeShapeType="1"/>
          </p:cNvSpPr>
          <p:nvPr/>
        </p:nvSpPr>
        <p:spPr bwMode="auto">
          <a:xfrm>
            <a:off x="7907430" y="3419138"/>
            <a:ext cx="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10" name="Line 53"/>
          <p:cNvSpPr>
            <a:spLocks noChangeShapeType="1"/>
          </p:cNvSpPr>
          <p:nvPr/>
        </p:nvSpPr>
        <p:spPr bwMode="auto">
          <a:xfrm>
            <a:off x="7761380" y="3683298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11" name="Line 54"/>
          <p:cNvSpPr>
            <a:spLocks noChangeShapeType="1"/>
          </p:cNvSpPr>
          <p:nvPr/>
        </p:nvSpPr>
        <p:spPr bwMode="auto">
          <a:xfrm>
            <a:off x="7839697" y="3771245"/>
            <a:ext cx="1354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31" name="Line 9"/>
          <p:cNvSpPr>
            <a:spLocks noChangeShapeType="1"/>
          </p:cNvSpPr>
          <p:nvPr/>
        </p:nvSpPr>
        <p:spPr bwMode="auto">
          <a:xfrm>
            <a:off x="6292413" y="1834813"/>
            <a:ext cx="749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32" name="Line 10"/>
          <p:cNvSpPr>
            <a:spLocks noChangeShapeType="1"/>
          </p:cNvSpPr>
          <p:nvPr/>
        </p:nvSpPr>
        <p:spPr bwMode="auto">
          <a:xfrm>
            <a:off x="6517866" y="1989330"/>
            <a:ext cx="30170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>
            <a:off x="6517866" y="2298363"/>
            <a:ext cx="30170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15" name="Line 12"/>
          <p:cNvSpPr>
            <a:spLocks noChangeShapeType="1"/>
          </p:cNvSpPr>
          <p:nvPr/>
        </p:nvSpPr>
        <p:spPr bwMode="auto">
          <a:xfrm flipH="1" flipV="1">
            <a:off x="6669180" y="909301"/>
            <a:ext cx="0" cy="922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16" name="Line 13"/>
          <p:cNvSpPr>
            <a:spLocks noChangeShapeType="1"/>
          </p:cNvSpPr>
          <p:nvPr/>
        </p:nvSpPr>
        <p:spPr bwMode="auto">
          <a:xfrm flipV="1">
            <a:off x="6643780" y="909301"/>
            <a:ext cx="266699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17" name="Text Box 33"/>
          <p:cNvSpPr txBox="1">
            <a:spLocks noChangeArrowheads="1"/>
          </p:cNvSpPr>
          <p:nvPr/>
        </p:nvSpPr>
        <p:spPr bwMode="auto">
          <a:xfrm>
            <a:off x="9683313" y="1134726"/>
            <a:ext cx="19346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latin typeface="Cambria" panose="02040503050406030204" pitchFamily="18" charset="0"/>
              </a:rPr>
              <a:t>0.022</a:t>
            </a:r>
            <a:r>
              <a:rPr lang="en-US" altLang="en-US" sz="2400" dirty="0">
                <a:latin typeface="Cambria" panose="02040503050406030204" pitchFamily="18" charset="0"/>
                <a:sym typeface="Symbol" pitchFamily="18" charset="2"/>
              </a:rPr>
              <a:t>F</a:t>
            </a:r>
          </a:p>
        </p:txBody>
      </p:sp>
      <p:sp>
        <p:nvSpPr>
          <p:cNvPr id="33818" name="Text Box 34"/>
          <p:cNvSpPr txBox="1">
            <a:spLocks noChangeArrowheads="1"/>
          </p:cNvSpPr>
          <p:nvPr/>
        </p:nvSpPr>
        <p:spPr bwMode="auto">
          <a:xfrm>
            <a:off x="9647329" y="1603038"/>
            <a:ext cx="193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latin typeface="Cambria" panose="02040503050406030204" pitchFamily="18" charset="0"/>
              </a:rPr>
              <a:t>0.022</a:t>
            </a:r>
            <a:r>
              <a:rPr lang="en-US" altLang="en-US" sz="2400" dirty="0">
                <a:latin typeface="Cambria" panose="02040503050406030204" pitchFamily="18" charset="0"/>
                <a:sym typeface="Symbol" pitchFamily="18" charset="2"/>
              </a:rPr>
              <a:t>F</a:t>
            </a:r>
          </a:p>
        </p:txBody>
      </p:sp>
      <p:sp>
        <p:nvSpPr>
          <p:cNvPr id="33819" name="Text Box 35"/>
          <p:cNvSpPr txBox="1">
            <a:spLocks noChangeArrowheads="1"/>
          </p:cNvSpPr>
          <p:nvPr/>
        </p:nvSpPr>
        <p:spPr bwMode="auto">
          <a:xfrm>
            <a:off x="9651563" y="2074526"/>
            <a:ext cx="19346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latin typeface="Cambria" panose="02040503050406030204" pitchFamily="18" charset="0"/>
              </a:rPr>
              <a:t>0.022</a:t>
            </a:r>
            <a:r>
              <a:rPr lang="en-US" altLang="en-US" sz="2400" dirty="0">
                <a:latin typeface="Cambria" panose="02040503050406030204" pitchFamily="18" charset="0"/>
                <a:sym typeface="Symbol" pitchFamily="18" charset="2"/>
              </a:rPr>
              <a:t>F</a:t>
            </a:r>
          </a:p>
        </p:txBody>
      </p:sp>
      <p:sp>
        <p:nvSpPr>
          <p:cNvPr id="33820" name="Text Box 36"/>
          <p:cNvSpPr txBox="1">
            <a:spLocks noChangeArrowheads="1"/>
          </p:cNvSpPr>
          <p:nvPr/>
        </p:nvSpPr>
        <p:spPr bwMode="auto">
          <a:xfrm>
            <a:off x="9651563" y="2544426"/>
            <a:ext cx="19346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latin typeface="Cambria" panose="02040503050406030204" pitchFamily="18" charset="0"/>
              </a:rPr>
              <a:t>0.022</a:t>
            </a:r>
            <a:r>
              <a:rPr lang="en-US" altLang="en-US" sz="2400" dirty="0">
                <a:latin typeface="Cambria" panose="02040503050406030204" pitchFamily="18" charset="0"/>
                <a:sym typeface="Symbol" pitchFamily="18" charset="2"/>
              </a:rPr>
              <a:t>F</a:t>
            </a:r>
          </a:p>
        </p:txBody>
      </p:sp>
      <p:sp>
        <p:nvSpPr>
          <p:cNvPr id="33821" name="Line 40"/>
          <p:cNvSpPr>
            <a:spLocks noChangeShapeType="1"/>
          </p:cNvSpPr>
          <p:nvPr/>
        </p:nvSpPr>
        <p:spPr bwMode="auto">
          <a:xfrm flipH="1">
            <a:off x="6660713" y="2317413"/>
            <a:ext cx="0" cy="110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22" name="Line 41"/>
          <p:cNvSpPr>
            <a:spLocks noChangeShapeType="1"/>
          </p:cNvSpPr>
          <p:nvPr/>
        </p:nvSpPr>
        <p:spPr bwMode="auto">
          <a:xfrm>
            <a:off x="6641664" y="3427076"/>
            <a:ext cx="26691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23" name="Text Box 47"/>
          <p:cNvSpPr txBox="1">
            <a:spLocks noChangeArrowheads="1"/>
          </p:cNvSpPr>
          <p:nvPr/>
        </p:nvSpPr>
        <p:spPr bwMode="auto">
          <a:xfrm>
            <a:off x="5744196" y="1788776"/>
            <a:ext cx="7598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i="1" dirty="0">
                <a:latin typeface="Cambria" panose="02040503050406030204" pitchFamily="18" charset="0"/>
              </a:rPr>
              <a:t>V</a:t>
            </a:r>
            <a:r>
              <a:rPr lang="en-US" altLang="en-US" sz="2400" baseline="-25000" dirty="0">
                <a:latin typeface="Cambria" panose="02040503050406030204" pitchFamily="18" charset="0"/>
              </a:rPr>
              <a:t>S</a:t>
            </a:r>
            <a:endParaRPr lang="en-US" altLang="en-US" sz="2400" dirty="0">
              <a:latin typeface="Cambria" panose="02040503050406030204" pitchFamily="18" charset="0"/>
            </a:endParaRPr>
          </a:p>
        </p:txBody>
      </p:sp>
      <p:sp>
        <p:nvSpPr>
          <p:cNvPr id="33824" name="Line 48"/>
          <p:cNvSpPr>
            <a:spLocks noChangeShapeType="1"/>
          </p:cNvSpPr>
          <p:nvPr/>
        </p:nvSpPr>
        <p:spPr bwMode="auto">
          <a:xfrm>
            <a:off x="6294530" y="1630026"/>
            <a:ext cx="158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25" name="Line 49"/>
          <p:cNvSpPr>
            <a:spLocks noChangeShapeType="1"/>
          </p:cNvSpPr>
          <p:nvPr/>
        </p:nvSpPr>
        <p:spPr bwMode="auto">
          <a:xfrm>
            <a:off x="6372846" y="1550651"/>
            <a:ext cx="0" cy="15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33826" name="Line 50"/>
          <p:cNvSpPr>
            <a:spLocks noChangeShapeType="1"/>
          </p:cNvSpPr>
          <p:nvPr/>
        </p:nvSpPr>
        <p:spPr bwMode="auto">
          <a:xfrm flipV="1">
            <a:off x="6296646" y="2491086"/>
            <a:ext cx="1566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33827" name="Line 52"/>
          <p:cNvSpPr>
            <a:spLocks noChangeShapeType="1"/>
          </p:cNvSpPr>
          <p:nvPr/>
        </p:nvSpPr>
        <p:spPr bwMode="auto">
          <a:xfrm>
            <a:off x="7653430" y="3595351"/>
            <a:ext cx="50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29" name="Line 59"/>
          <p:cNvSpPr>
            <a:spLocks noChangeShapeType="1"/>
          </p:cNvSpPr>
          <p:nvPr/>
        </p:nvSpPr>
        <p:spPr bwMode="auto">
          <a:xfrm>
            <a:off x="6292413" y="2144376"/>
            <a:ext cx="749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161159" y="102971"/>
            <a:ext cx="65822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Capacitors Connected In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5348" y="4735177"/>
                <a:ext cx="4828848" cy="9017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∴ 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0.022 </m:t>
                          </m:r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μF</m:t>
                          </m:r>
                        </m:num>
                        <m:den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8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5.5 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nF</m:t>
                      </m:r>
                      <m:r>
                        <a:rPr lang="en-SG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48" y="4735177"/>
                <a:ext cx="4828848" cy="9017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788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30661" y="922338"/>
            <a:ext cx="6383867" cy="86793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effectLst/>
              </a:rPr>
              <a:t>Capacitors connected in series acts as a voltage divider</a:t>
            </a:r>
            <a:r>
              <a:rPr lang="en-GB" altLang="en-US" dirty="0">
                <a:effectLst/>
              </a:rPr>
              <a:t>.</a:t>
            </a:r>
            <a:r>
              <a:rPr lang="en-GB" altLang="en-US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endParaRPr lang="en-GB" altLang="en-US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5608" name="Text Box 1032"/>
          <p:cNvSpPr txBox="1">
            <a:spLocks noChangeArrowheads="1"/>
          </p:cNvSpPr>
          <p:nvPr/>
        </p:nvSpPr>
        <p:spPr bwMode="auto">
          <a:xfrm>
            <a:off x="753958" y="5299393"/>
            <a:ext cx="7700433" cy="1031051"/>
          </a:xfrm>
          <a:prstGeom prst="rect">
            <a:avLst/>
          </a:prstGeom>
          <a:solidFill>
            <a:srgbClr val="CCFFCC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GB" altLang="en-US" sz="2800" i="1" dirty="0">
                <a:solidFill>
                  <a:srgbClr val="0000FF"/>
                </a:solidFill>
                <a:latin typeface="+mn-lt"/>
              </a:rPr>
              <a:t>Largest-value capacitor has smallest voltage.</a:t>
            </a:r>
          </a:p>
          <a:p>
            <a:pPr eaLnBrk="1" hangingPunct="1">
              <a:spcAft>
                <a:spcPts val="600"/>
              </a:spcAft>
            </a:pPr>
            <a:r>
              <a:rPr lang="en-GB" altLang="en-US" sz="2800" i="1" dirty="0">
                <a:solidFill>
                  <a:srgbClr val="0000FF"/>
                </a:solidFill>
                <a:latin typeface="+mn-lt"/>
              </a:rPr>
              <a:t>Smallest-value capacitor has largest voltage.</a:t>
            </a:r>
          </a:p>
        </p:txBody>
      </p:sp>
      <p:graphicFrame>
        <p:nvGraphicFramePr>
          <p:cNvPr id="25615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76920"/>
              </p:ext>
            </p:extLst>
          </p:nvPr>
        </p:nvGraphicFramePr>
        <p:xfrm>
          <a:off x="753958" y="3549899"/>
          <a:ext cx="3068637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Equation" r:id="rId4" imgW="1930320" imgH="888840" progId="Equation.DSMT4">
                  <p:embed/>
                </p:oleObj>
              </mc:Choice>
              <mc:Fallback>
                <p:oleObj name="Equation" r:id="rId4" imgW="19303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58" y="3549899"/>
                        <a:ext cx="3068637" cy="12207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2064"/>
          <p:cNvSpPr>
            <a:spLocks noChangeArrowheads="1"/>
          </p:cNvSpPr>
          <p:nvPr/>
        </p:nvSpPr>
        <p:spPr bwMode="auto">
          <a:xfrm>
            <a:off x="558800" y="203200"/>
            <a:ext cx="40341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Capacitor Voltages</a:t>
            </a:r>
          </a:p>
        </p:txBody>
      </p:sp>
      <p:sp>
        <p:nvSpPr>
          <p:cNvPr id="26781" name="Rectangle 2205"/>
          <p:cNvSpPr>
            <a:spLocks noChangeArrowheads="1"/>
          </p:cNvSpPr>
          <p:nvPr/>
        </p:nvSpPr>
        <p:spPr bwMode="auto">
          <a:xfrm>
            <a:off x="911015" y="1972650"/>
            <a:ext cx="23939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40000"/>
              </a:spcBef>
            </a:pPr>
            <a:r>
              <a:rPr lang="en-GB" altLang="en-US" sz="3200" i="1" dirty="0">
                <a:solidFill>
                  <a:srgbClr val="0070C0"/>
                </a:solidFill>
                <a:latin typeface="Cambria" panose="02040503050406030204" pitchFamily="18" charset="0"/>
              </a:rPr>
              <a:t>Q</a:t>
            </a:r>
            <a:r>
              <a:rPr lang="en-GB" altLang="en-US" sz="3200" baseline="-25000" dirty="0">
                <a:solidFill>
                  <a:srgbClr val="0070C0"/>
                </a:solidFill>
                <a:latin typeface="Cambria" panose="02040503050406030204" pitchFamily="18" charset="0"/>
              </a:rPr>
              <a:t>1</a:t>
            </a:r>
            <a:r>
              <a:rPr lang="en-GB" alt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3200" i="1" dirty="0">
                <a:solidFill>
                  <a:srgbClr val="0070C0"/>
                </a:solidFill>
                <a:latin typeface="Cambria" panose="02040503050406030204" pitchFamily="18" charset="0"/>
              </a:rPr>
              <a:t>Q</a:t>
            </a:r>
            <a:r>
              <a:rPr lang="en-GB" altLang="en-US" sz="3200" baseline="-25000" dirty="0">
                <a:solidFill>
                  <a:srgbClr val="0070C0"/>
                </a:solidFill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26791" name="AutoShape 2215"/>
          <p:cNvSpPr>
            <a:spLocks noChangeArrowheads="1"/>
          </p:cNvSpPr>
          <p:nvPr/>
        </p:nvSpPr>
        <p:spPr bwMode="auto">
          <a:xfrm rot="376084" flipH="1">
            <a:off x="7629331" y="4190349"/>
            <a:ext cx="3024699" cy="895350"/>
          </a:xfrm>
          <a:prstGeom prst="homePlate">
            <a:avLst>
              <a:gd name="adj" fmla="val 46731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000" b="1" dirty="0">
                <a:solidFill>
                  <a:srgbClr val="C00000"/>
                </a:solidFill>
                <a:latin typeface="+mn-lt"/>
              </a:rPr>
              <a:t>General Expression </a:t>
            </a:r>
          </a:p>
          <a:p>
            <a:pPr algn="ctr" eaLnBrk="1" hangingPunct="1"/>
            <a:r>
              <a:rPr lang="en-GB" altLang="en-US" sz="2000" b="1" dirty="0">
                <a:solidFill>
                  <a:srgbClr val="C00000"/>
                </a:solidFill>
                <a:latin typeface="+mn-lt"/>
              </a:rPr>
              <a:t>for any one capacitor.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917F-9313-4C07-B1CA-D5F4EC7F0899}" type="slidenum">
              <a:rPr lang="en-GB" altLang="en-US" smtClean="0"/>
              <a:pPr/>
              <a:t>9</a:t>
            </a:fld>
            <a:endParaRPr lang="en-GB" altLang="en-US"/>
          </a:p>
        </p:txBody>
      </p:sp>
      <p:graphicFrame>
        <p:nvGraphicFramePr>
          <p:cNvPr id="52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25241"/>
              </p:ext>
            </p:extLst>
          </p:nvPr>
        </p:nvGraphicFramePr>
        <p:xfrm>
          <a:off x="4370388" y="3549899"/>
          <a:ext cx="3128962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Equation" r:id="rId6" imgW="1968480" imgH="914400" progId="Equation.DSMT4">
                  <p:embed/>
                </p:oleObj>
              </mc:Choice>
              <mc:Fallback>
                <p:oleObj name="Equation" r:id="rId6" imgW="1968480" imgH="914400" progId="Equation.DSMT4">
                  <p:embed/>
                  <p:pic>
                    <p:nvPicPr>
                      <p:cNvPr id="25615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3549899"/>
                        <a:ext cx="3128962" cy="12557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080726" y="354965"/>
            <a:ext cx="3889665" cy="3437255"/>
            <a:chOff x="7080726" y="354965"/>
            <a:chExt cx="3889665" cy="3437255"/>
          </a:xfrm>
        </p:grpSpPr>
        <p:sp>
          <p:nvSpPr>
            <p:cNvPr id="34838" name="Text Box 2184"/>
            <p:cNvSpPr txBox="1">
              <a:spLocks noChangeArrowheads="1"/>
            </p:cNvSpPr>
            <p:nvPr/>
          </p:nvSpPr>
          <p:spPr bwMode="auto">
            <a:xfrm>
              <a:off x="7080726" y="1844993"/>
              <a:ext cx="74083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</a:rPr>
                <a:t>V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T</a:t>
              </a:r>
              <a:endParaRPr lang="en-US" altLang="en-US" sz="2400" dirty="0">
                <a:latin typeface="Cambria" panose="02040503050406030204" pitchFamily="18" charset="0"/>
              </a:endParaRPr>
            </a:p>
          </p:txBody>
        </p:sp>
        <p:sp>
          <p:nvSpPr>
            <p:cNvPr id="34849" name="Line 2203"/>
            <p:cNvSpPr>
              <a:spLocks noChangeShapeType="1"/>
            </p:cNvSpPr>
            <p:nvPr/>
          </p:nvSpPr>
          <p:spPr bwMode="auto">
            <a:xfrm>
              <a:off x="10219822" y="1923415"/>
              <a:ext cx="0" cy="885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844" name="Line 2192"/>
            <p:cNvSpPr>
              <a:spLocks noChangeShapeType="1"/>
            </p:cNvSpPr>
            <p:nvPr/>
          </p:nvSpPr>
          <p:spPr bwMode="auto">
            <a:xfrm>
              <a:off x="10220880" y="909953"/>
              <a:ext cx="0" cy="8674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845" name="Freeform 2193"/>
            <p:cNvSpPr>
              <a:spLocks/>
            </p:cNvSpPr>
            <p:nvPr/>
          </p:nvSpPr>
          <p:spPr bwMode="auto">
            <a:xfrm>
              <a:off x="7984622" y="354965"/>
              <a:ext cx="2236257" cy="1562100"/>
            </a:xfrm>
            <a:custGeom>
              <a:avLst/>
              <a:gdLst>
                <a:gd name="T0" fmla="*/ 0 w 1196"/>
                <a:gd name="T1" fmla="*/ 984 h 984"/>
                <a:gd name="T2" fmla="*/ 0 w 1196"/>
                <a:gd name="T3" fmla="*/ 0 h 984"/>
                <a:gd name="T4" fmla="*/ 697 w 1196"/>
                <a:gd name="T5" fmla="*/ 0 h 984"/>
                <a:gd name="T6" fmla="*/ 697 w 1196"/>
                <a:gd name="T7" fmla="*/ 220 h 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6"/>
                <a:gd name="T13" fmla="*/ 0 h 984"/>
                <a:gd name="T14" fmla="*/ 1196 w 1196"/>
                <a:gd name="T15" fmla="*/ 984 h 984"/>
                <a:gd name="connsiteX0" fmla="*/ 0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245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24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4827" name="Group 2165"/>
            <p:cNvGrpSpPr>
              <a:grpSpLocks/>
            </p:cNvGrpSpPr>
            <p:nvPr/>
          </p:nvGrpSpPr>
          <p:grpSpPr bwMode="auto">
            <a:xfrm>
              <a:off x="9947045" y="1777365"/>
              <a:ext cx="547688" cy="150813"/>
              <a:chOff x="4000" y="1589"/>
              <a:chExt cx="230" cy="86"/>
            </a:xfrm>
          </p:grpSpPr>
          <p:sp>
            <p:nvSpPr>
              <p:cNvPr id="34865" name="Line 2166"/>
              <p:cNvSpPr>
                <a:spLocks noChangeShapeType="1"/>
              </p:cNvSpPr>
              <p:nvPr/>
            </p:nvSpPr>
            <p:spPr bwMode="auto">
              <a:xfrm>
                <a:off x="4001" y="1589"/>
                <a:ext cx="229" cy="0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866" name="Line 2167"/>
              <p:cNvSpPr>
                <a:spLocks noChangeShapeType="1"/>
              </p:cNvSpPr>
              <p:nvPr/>
            </p:nvSpPr>
            <p:spPr bwMode="auto">
              <a:xfrm>
                <a:off x="4000" y="1675"/>
                <a:ext cx="229" cy="0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4828" name="Group 2168"/>
            <p:cNvGrpSpPr>
              <a:grpSpLocks/>
            </p:cNvGrpSpPr>
            <p:nvPr/>
          </p:nvGrpSpPr>
          <p:grpSpPr bwMode="auto">
            <a:xfrm>
              <a:off x="9947045" y="745490"/>
              <a:ext cx="547688" cy="150813"/>
              <a:chOff x="4000" y="1589"/>
              <a:chExt cx="230" cy="86"/>
            </a:xfrm>
          </p:grpSpPr>
          <p:sp>
            <p:nvSpPr>
              <p:cNvPr id="34863" name="Line 2169"/>
              <p:cNvSpPr>
                <a:spLocks noChangeShapeType="1"/>
              </p:cNvSpPr>
              <p:nvPr/>
            </p:nvSpPr>
            <p:spPr bwMode="auto">
              <a:xfrm>
                <a:off x="4001" y="1589"/>
                <a:ext cx="229" cy="0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864" name="Line 2170"/>
              <p:cNvSpPr>
                <a:spLocks noChangeShapeType="1"/>
              </p:cNvSpPr>
              <p:nvPr/>
            </p:nvSpPr>
            <p:spPr bwMode="auto">
              <a:xfrm>
                <a:off x="4000" y="1675"/>
                <a:ext cx="229" cy="0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4829" name="Group 2171"/>
            <p:cNvGrpSpPr>
              <a:grpSpLocks/>
            </p:cNvGrpSpPr>
            <p:nvPr/>
          </p:nvGrpSpPr>
          <p:grpSpPr bwMode="auto">
            <a:xfrm>
              <a:off x="9947045" y="2809240"/>
              <a:ext cx="547688" cy="150813"/>
              <a:chOff x="4000" y="1589"/>
              <a:chExt cx="230" cy="86"/>
            </a:xfrm>
          </p:grpSpPr>
          <p:sp>
            <p:nvSpPr>
              <p:cNvPr id="34861" name="Line 2172"/>
              <p:cNvSpPr>
                <a:spLocks noChangeShapeType="1"/>
              </p:cNvSpPr>
              <p:nvPr/>
            </p:nvSpPr>
            <p:spPr bwMode="auto">
              <a:xfrm>
                <a:off x="4001" y="1589"/>
                <a:ext cx="229" cy="0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862" name="Line 2173"/>
              <p:cNvSpPr>
                <a:spLocks noChangeShapeType="1"/>
              </p:cNvSpPr>
              <p:nvPr/>
            </p:nvSpPr>
            <p:spPr bwMode="auto">
              <a:xfrm>
                <a:off x="4000" y="1675"/>
                <a:ext cx="229" cy="0"/>
              </a:xfrm>
              <a:prstGeom prst="line">
                <a:avLst/>
              </a:prstGeom>
              <a:noFill/>
              <a:ln w="571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4830" name="Text Box 2174"/>
            <p:cNvSpPr txBox="1">
              <a:spLocks noChangeArrowheads="1"/>
            </p:cNvSpPr>
            <p:nvPr/>
          </p:nvSpPr>
          <p:spPr bwMode="auto">
            <a:xfrm>
              <a:off x="8896906" y="526415"/>
              <a:ext cx="101176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</a:rPr>
                <a:t>C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34831" name="Text Box 2175"/>
            <p:cNvSpPr txBox="1">
              <a:spLocks noChangeArrowheads="1"/>
            </p:cNvSpPr>
            <p:nvPr/>
          </p:nvSpPr>
          <p:spPr bwMode="auto">
            <a:xfrm>
              <a:off x="8896906" y="1590040"/>
              <a:ext cx="101176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</a:rPr>
                <a:t>C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34832" name="Text Box 2176"/>
            <p:cNvSpPr txBox="1">
              <a:spLocks noChangeArrowheads="1"/>
            </p:cNvSpPr>
            <p:nvPr/>
          </p:nvSpPr>
          <p:spPr bwMode="auto">
            <a:xfrm>
              <a:off x="8896906" y="2604453"/>
              <a:ext cx="101176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Cambria" panose="02040503050406030204" pitchFamily="18" charset="0"/>
                </a:rPr>
                <a:t>C</a:t>
              </a:r>
              <a:r>
                <a:rPr lang="en-US" altLang="en-US" sz="2400" baseline="-250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34833" name="Line 2177"/>
            <p:cNvSpPr>
              <a:spLocks noChangeShapeType="1"/>
            </p:cNvSpPr>
            <p:nvPr/>
          </p:nvSpPr>
          <p:spPr bwMode="auto">
            <a:xfrm>
              <a:off x="9104339" y="3450590"/>
              <a:ext cx="0" cy="182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4836" name="Group 2180"/>
            <p:cNvGrpSpPr>
              <a:grpSpLocks/>
            </p:cNvGrpSpPr>
            <p:nvPr/>
          </p:nvGrpSpPr>
          <p:grpSpPr bwMode="auto">
            <a:xfrm>
              <a:off x="7626905" y="1923415"/>
              <a:ext cx="730250" cy="425450"/>
              <a:chOff x="3152" y="1162"/>
              <a:chExt cx="226" cy="277"/>
            </a:xfrm>
          </p:grpSpPr>
          <p:sp>
            <p:nvSpPr>
              <p:cNvPr id="34859" name="Line 2181"/>
              <p:cNvSpPr>
                <a:spLocks noChangeShapeType="1"/>
              </p:cNvSpPr>
              <p:nvPr/>
            </p:nvSpPr>
            <p:spPr bwMode="auto">
              <a:xfrm>
                <a:off x="3152" y="1162"/>
                <a:ext cx="226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860" name="Line 2182"/>
              <p:cNvSpPr>
                <a:spLocks noChangeShapeType="1"/>
              </p:cNvSpPr>
              <p:nvPr/>
            </p:nvSpPr>
            <p:spPr bwMode="auto">
              <a:xfrm>
                <a:off x="3220" y="1254"/>
                <a:ext cx="9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Line 2182"/>
              <p:cNvSpPr>
                <a:spLocks noChangeShapeType="1"/>
              </p:cNvSpPr>
              <p:nvPr/>
            </p:nvSpPr>
            <p:spPr bwMode="auto">
              <a:xfrm>
                <a:off x="3220" y="1439"/>
                <a:ext cx="9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631138" y="1648778"/>
              <a:ext cx="143933" cy="144463"/>
              <a:chOff x="8367184" y="1611314"/>
              <a:chExt cx="143933" cy="144463"/>
            </a:xfrm>
          </p:grpSpPr>
          <p:sp>
            <p:nvSpPr>
              <p:cNvPr id="34839" name="Line 2185"/>
              <p:cNvSpPr>
                <a:spLocks noChangeShapeType="1"/>
              </p:cNvSpPr>
              <p:nvPr/>
            </p:nvSpPr>
            <p:spPr bwMode="auto">
              <a:xfrm>
                <a:off x="8367184" y="1684339"/>
                <a:ext cx="1439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840" name="Line 2186"/>
              <p:cNvSpPr>
                <a:spLocks noChangeShapeType="1"/>
              </p:cNvSpPr>
              <p:nvPr/>
            </p:nvSpPr>
            <p:spPr bwMode="auto">
              <a:xfrm>
                <a:off x="8437034" y="1611314"/>
                <a:ext cx="0" cy="1444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4841" name="Line 2187"/>
            <p:cNvSpPr>
              <a:spLocks noChangeShapeType="1"/>
            </p:cNvSpPr>
            <p:nvPr/>
          </p:nvSpPr>
          <p:spPr bwMode="auto">
            <a:xfrm flipV="1">
              <a:off x="7631138" y="2525395"/>
              <a:ext cx="1439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834" name="Line 2178"/>
            <p:cNvSpPr>
              <a:spLocks noChangeShapeType="1"/>
            </p:cNvSpPr>
            <p:nvPr/>
          </p:nvSpPr>
          <p:spPr bwMode="auto">
            <a:xfrm>
              <a:off x="8962523" y="3706336"/>
              <a:ext cx="283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835" name="Line 2179"/>
            <p:cNvSpPr>
              <a:spLocks noChangeShapeType="1"/>
            </p:cNvSpPr>
            <p:nvPr/>
          </p:nvSpPr>
          <p:spPr bwMode="auto">
            <a:xfrm>
              <a:off x="9038723" y="3792220"/>
              <a:ext cx="131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842" name="Line 2188"/>
            <p:cNvSpPr>
              <a:spLocks noChangeShapeType="1"/>
            </p:cNvSpPr>
            <p:nvPr/>
          </p:nvSpPr>
          <p:spPr bwMode="auto">
            <a:xfrm>
              <a:off x="8856689" y="3620453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857" name="Line 2190"/>
            <p:cNvSpPr>
              <a:spLocks noChangeShapeType="1"/>
            </p:cNvSpPr>
            <p:nvPr/>
          </p:nvSpPr>
          <p:spPr bwMode="auto">
            <a:xfrm>
              <a:off x="7626905" y="2207578"/>
              <a:ext cx="73025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850" name="Freeform 2204"/>
            <p:cNvSpPr>
              <a:spLocks/>
            </p:cNvSpPr>
            <p:nvPr/>
          </p:nvSpPr>
          <p:spPr bwMode="auto">
            <a:xfrm>
              <a:off x="7990972" y="2352040"/>
              <a:ext cx="2229907" cy="1093788"/>
            </a:xfrm>
            <a:custGeom>
              <a:avLst/>
              <a:gdLst>
                <a:gd name="T0" fmla="*/ 0 w 1067"/>
                <a:gd name="T1" fmla="*/ 0 h 689"/>
                <a:gd name="T2" fmla="*/ 0 w 1067"/>
                <a:gd name="T3" fmla="*/ 689 h 689"/>
                <a:gd name="T4" fmla="*/ 1067 w 1067"/>
                <a:gd name="T5" fmla="*/ 689 h 689"/>
                <a:gd name="T6" fmla="*/ 1067 w 1067"/>
                <a:gd name="T7" fmla="*/ 406 h 6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7"/>
                <a:gd name="T13" fmla="*/ 0 h 689"/>
                <a:gd name="T14" fmla="*/ 1067 w 1067"/>
                <a:gd name="T15" fmla="*/ 689 h 6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7" h="689">
                  <a:moveTo>
                    <a:pt x="0" y="0"/>
                  </a:moveTo>
                  <a:lnTo>
                    <a:pt x="0" y="689"/>
                  </a:lnTo>
                  <a:lnTo>
                    <a:pt x="1067" y="689"/>
                  </a:lnTo>
                  <a:lnTo>
                    <a:pt x="1067" y="40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400948" y="358974"/>
              <a:ext cx="569443" cy="905075"/>
              <a:chOff x="11136994" y="321510"/>
              <a:chExt cx="569443" cy="905075"/>
            </a:xfrm>
          </p:grpSpPr>
          <p:sp>
            <p:nvSpPr>
              <p:cNvPr id="34855" name="Text Box 2195"/>
              <p:cNvSpPr txBox="1">
                <a:spLocks noChangeArrowheads="1"/>
              </p:cNvSpPr>
              <p:nvPr/>
            </p:nvSpPr>
            <p:spPr bwMode="auto">
              <a:xfrm>
                <a:off x="11260245" y="575610"/>
                <a:ext cx="446192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00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US" altLang="en-US" sz="2000" baseline="-25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1</a:t>
                </a:r>
              </a:p>
            </p:txBody>
          </p:sp>
          <p:sp>
            <p:nvSpPr>
              <p:cNvPr id="57" name="Text Box 2196"/>
              <p:cNvSpPr txBox="1">
                <a:spLocks noChangeArrowheads="1"/>
              </p:cNvSpPr>
              <p:nvPr/>
            </p:nvSpPr>
            <p:spPr bwMode="auto">
              <a:xfrm>
                <a:off x="11136994" y="32151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GB" alt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58" name="Text Box 2196"/>
              <p:cNvSpPr txBox="1">
                <a:spLocks noChangeArrowheads="1"/>
              </p:cNvSpPr>
              <p:nvPr/>
            </p:nvSpPr>
            <p:spPr bwMode="auto">
              <a:xfrm>
                <a:off x="11136994" y="85725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GB" alt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−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0400948" y="1391304"/>
              <a:ext cx="569443" cy="905075"/>
              <a:chOff x="11136994" y="321510"/>
              <a:chExt cx="569443" cy="905075"/>
            </a:xfrm>
          </p:grpSpPr>
          <p:sp>
            <p:nvSpPr>
              <p:cNvPr id="62" name="Text Box 2195"/>
              <p:cNvSpPr txBox="1">
                <a:spLocks noChangeArrowheads="1"/>
              </p:cNvSpPr>
              <p:nvPr/>
            </p:nvSpPr>
            <p:spPr bwMode="auto">
              <a:xfrm>
                <a:off x="11260245" y="575610"/>
                <a:ext cx="446192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00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US" altLang="en-US" sz="2000" baseline="-25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2</a:t>
                </a:r>
              </a:p>
            </p:txBody>
          </p:sp>
          <p:sp>
            <p:nvSpPr>
              <p:cNvPr id="63" name="Text Box 2196"/>
              <p:cNvSpPr txBox="1">
                <a:spLocks noChangeArrowheads="1"/>
              </p:cNvSpPr>
              <p:nvPr/>
            </p:nvSpPr>
            <p:spPr bwMode="auto">
              <a:xfrm>
                <a:off x="11136994" y="32151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GB" alt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64" name="Text Box 2196"/>
              <p:cNvSpPr txBox="1">
                <a:spLocks noChangeArrowheads="1"/>
              </p:cNvSpPr>
              <p:nvPr/>
            </p:nvSpPr>
            <p:spPr bwMode="auto">
              <a:xfrm>
                <a:off x="11136994" y="85725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GB" alt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−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0400948" y="2427052"/>
              <a:ext cx="569443" cy="905075"/>
              <a:chOff x="11136994" y="321510"/>
              <a:chExt cx="569443" cy="905075"/>
            </a:xfrm>
          </p:grpSpPr>
          <p:sp>
            <p:nvSpPr>
              <p:cNvPr id="66" name="Text Box 2195"/>
              <p:cNvSpPr txBox="1">
                <a:spLocks noChangeArrowheads="1"/>
              </p:cNvSpPr>
              <p:nvPr/>
            </p:nvSpPr>
            <p:spPr bwMode="auto">
              <a:xfrm>
                <a:off x="11260245" y="575610"/>
                <a:ext cx="446192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00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US" altLang="en-US" sz="2000" baseline="-25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67" name="Text Box 2196"/>
              <p:cNvSpPr txBox="1">
                <a:spLocks noChangeArrowheads="1"/>
              </p:cNvSpPr>
              <p:nvPr/>
            </p:nvSpPr>
            <p:spPr bwMode="auto">
              <a:xfrm>
                <a:off x="11136994" y="32151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GB" alt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68" name="Text Box 2196"/>
              <p:cNvSpPr txBox="1">
                <a:spLocks noChangeArrowheads="1"/>
              </p:cNvSpPr>
              <p:nvPr/>
            </p:nvSpPr>
            <p:spPr bwMode="auto">
              <a:xfrm>
                <a:off x="11136994" y="85725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GB" alt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−</a:t>
                </a:r>
              </a:p>
            </p:txBody>
          </p:sp>
        </p:grpSp>
      </p:grpSp>
      <p:sp>
        <p:nvSpPr>
          <p:cNvPr id="70" name="Rectangle 2205"/>
          <p:cNvSpPr>
            <a:spLocks noChangeArrowheads="1"/>
          </p:cNvSpPr>
          <p:nvPr/>
        </p:nvSpPr>
        <p:spPr bwMode="auto">
          <a:xfrm>
            <a:off x="567432" y="2761274"/>
            <a:ext cx="23939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GB" altLang="en-US" sz="3200" i="1" dirty="0">
                <a:solidFill>
                  <a:srgbClr val="0070C0"/>
                </a:solidFill>
                <a:latin typeface="Cambria" panose="02040503050406030204" pitchFamily="18" charset="0"/>
              </a:rPr>
              <a:t>C</a:t>
            </a:r>
            <a:r>
              <a:rPr lang="en-GB" altLang="en-US" sz="3200" baseline="-25000" dirty="0">
                <a:solidFill>
                  <a:srgbClr val="0070C0"/>
                </a:solidFill>
                <a:latin typeface="Cambria" panose="02040503050406030204" pitchFamily="18" charset="0"/>
              </a:rPr>
              <a:t>1</a:t>
            </a:r>
            <a:r>
              <a:rPr lang="en-GB" altLang="en-US" sz="3200" i="1" dirty="0">
                <a:solidFill>
                  <a:srgbClr val="0070C0"/>
                </a:solidFill>
                <a:latin typeface="Cambria" panose="02040503050406030204" pitchFamily="18" charset="0"/>
              </a:rPr>
              <a:t>V</a:t>
            </a:r>
            <a:r>
              <a:rPr lang="en-GB" altLang="en-US" sz="3200" baseline="-25000" dirty="0">
                <a:solidFill>
                  <a:srgbClr val="0070C0"/>
                </a:solidFill>
                <a:latin typeface="Cambria" panose="02040503050406030204" pitchFamily="18" charset="0"/>
              </a:rPr>
              <a:t>1</a:t>
            </a:r>
            <a:r>
              <a:rPr lang="en-GB" alt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3200" i="1" dirty="0">
                <a:solidFill>
                  <a:srgbClr val="0070C0"/>
                </a:solidFill>
                <a:latin typeface="Cambria" panose="02040503050406030204" pitchFamily="18" charset="0"/>
              </a:rPr>
              <a:t>C</a:t>
            </a:r>
            <a:r>
              <a:rPr lang="en-GB" altLang="en-US" sz="3200" baseline="-25000" dirty="0">
                <a:solidFill>
                  <a:srgbClr val="0070C0"/>
                </a:solidFill>
                <a:latin typeface="Cambria" panose="02040503050406030204" pitchFamily="18" charset="0"/>
              </a:rPr>
              <a:t>T</a:t>
            </a:r>
            <a:r>
              <a:rPr lang="en-GB" altLang="en-US" sz="3200" i="1" dirty="0">
                <a:solidFill>
                  <a:srgbClr val="0070C0"/>
                </a:solidFill>
                <a:latin typeface="Cambria" panose="02040503050406030204" pitchFamily="18" charset="0"/>
              </a:rPr>
              <a:t> V</a:t>
            </a:r>
            <a:r>
              <a:rPr lang="en-GB" altLang="en-US" sz="3200" baseline="-25000" dirty="0">
                <a:solidFill>
                  <a:srgbClr val="0070C0"/>
                </a:solidFill>
                <a:latin typeface="Cambria" panose="02040503050406030204" pitchFamily="18" charset="0"/>
              </a:rPr>
              <a:t>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6285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/>
      <p:bldP spid="2679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3795</TotalTime>
  <Words>614</Words>
  <Application>Microsoft Office PowerPoint</Application>
  <PresentationFormat>Widescreen</PresentationFormat>
  <Paragraphs>205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Andalus</vt:lpstr>
      <vt:lpstr>Arial</vt:lpstr>
      <vt:lpstr>Calibri</vt:lpstr>
      <vt:lpstr>Cambria</vt:lpstr>
      <vt:lpstr>Cambria Math</vt:lpstr>
      <vt:lpstr>Cooper Black</vt:lpstr>
      <vt:lpstr>Gill Sans MT</vt:lpstr>
      <vt:lpstr>Symbol</vt:lpstr>
      <vt:lpstr>Trebuchet MS</vt:lpstr>
      <vt:lpstr>Verdana</vt:lpstr>
      <vt:lpstr>Wingdings</vt:lpstr>
      <vt:lpstr>Wingdings 3</vt:lpstr>
      <vt:lpstr>Facet</vt:lpstr>
      <vt:lpstr>Equation</vt:lpstr>
      <vt:lpstr>Unit 12 Capacitors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334</cp:revision>
  <dcterms:created xsi:type="dcterms:W3CDTF">2014-11-11T08:59:17Z</dcterms:created>
  <dcterms:modified xsi:type="dcterms:W3CDTF">2019-04-27T13:58:05Z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76DFEBB9-D62E-413C-885C-955740088278</vt:lpwstr>
  </property>
  <property fmtid="{D5CDD505-2E9C-101B-9397-08002B2CF9AE}" pid="3" name="ArticulatePath">
    <vt:lpwstr>PPt for Video - Unit 12  Part C (Series &amp; Parallel Capacitor) V2.0</vt:lpwstr>
  </property>
</Properties>
</file>