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308" r:id="rId4"/>
    <p:sldId id="309" r:id="rId5"/>
    <p:sldId id="310" r:id="rId6"/>
    <p:sldId id="311" r:id="rId7"/>
    <p:sldId id="312" r:id="rId8"/>
    <p:sldId id="313" r:id="rId9"/>
    <p:sldId id="317" r:id="rId10"/>
    <p:sldId id="319" r:id="rId11"/>
    <p:sldId id="315" r:id="rId12"/>
    <p:sldId id="323" r:id="rId13"/>
    <p:sldId id="272" r:id="rId14"/>
  </p:sldIdLst>
  <p:sldSz cx="12192000" cy="6858000"/>
  <p:notesSz cx="6797675" cy="99266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822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6" pos="597" userDrawn="1">
          <p15:clr>
            <a:srgbClr val="A4A3A4"/>
          </p15:clr>
        </p15:guide>
        <p15:guide id="7" pos="1459" userDrawn="1">
          <p15:clr>
            <a:srgbClr val="A4A3A4"/>
          </p15:clr>
        </p15:guide>
        <p15:guide id="8" orient="horz" pos="1797" userDrawn="1">
          <p15:clr>
            <a:srgbClr val="A4A3A4"/>
          </p15:clr>
        </p15:guide>
        <p15:guide id="11" pos="914" userDrawn="1">
          <p15:clr>
            <a:srgbClr val="A4A3A4"/>
          </p15:clr>
        </p15:guide>
        <p15:guide id="12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6600"/>
    <a:srgbClr val="0000FF"/>
    <a:srgbClr val="FFFFCC"/>
    <a:srgbClr val="008000"/>
    <a:srgbClr val="00F26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71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>
        <p:guide orient="horz" pos="459"/>
        <p:guide pos="393"/>
        <p:guide orient="horz" pos="822"/>
        <p:guide pos="665"/>
        <p:guide pos="597"/>
        <p:guide pos="1459"/>
        <p:guide orient="horz" pos="1797"/>
        <p:guide pos="914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39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223821-706B-4D39-BAAA-B692DDE5EEAC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6423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27C-12D6-46C5-849A-2D0294B16E1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7A5E-06CF-47C3-A0A6-03E3998BA0A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EF1F-73C2-424A-B2D2-9DC51389FC8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4AC4-7F65-46F0-980E-E8083EE2560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D6E-3879-4B28-A3AD-047AD2C93DC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0CC-7D21-47FD-B8EC-1CEA3C82313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DEC-BDD2-4960-B5B7-3FBC50DBF65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978-A7EF-4C21-8C9D-29818366547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E739-2AE8-46AF-A02A-A99C81E206B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CA1A-BAED-4CB5-9EFE-D3985ECED0D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1A35-ED0C-44D9-9C97-7FBF1D77474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35BF-F42B-4EE8-BA81-F234992F7CE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213-11AB-4C72-A0D8-4472BAC99E5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273D-70BA-4854-B980-CE7FADF42CC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Inductors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EFA-D6FF-481F-9799-AE855D4DD03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5B6A-81DB-4D1E-A899-1FF37E880BC3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463E-03B3-4F49-B413-A5BFEFC5D81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13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Inductors </a:t>
            </a:r>
            <a:endParaRPr lang="en-GB" altLang="en-US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911942" cy="1096899"/>
          </a:xfrm>
        </p:spPr>
        <p:txBody>
          <a:bodyPr>
            <a:normAutofit fontScale="25000" lnSpcReduction="20000"/>
          </a:bodyPr>
          <a:lstStyle/>
          <a:p>
            <a:r>
              <a:rPr lang="en-GB" sz="17600" dirty="0">
                <a:solidFill>
                  <a:srgbClr val="0070C0"/>
                </a:solidFill>
              </a:rPr>
              <a:t>Part B : Charging and Discharging Processes of Inductors</a:t>
            </a:r>
            <a:endParaRPr lang="en-SG" sz="17600" dirty="0">
              <a:solidFill>
                <a:srgbClr val="0070C0"/>
              </a:solidFill>
            </a:endParaRPr>
          </a:p>
          <a:p>
            <a:r>
              <a:rPr lang="en-GB" sz="4400" dirty="0">
                <a:solidFill>
                  <a:srgbClr val="FF9900"/>
                </a:solidFill>
              </a:rPr>
              <a:t> 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56526" y="1003518"/>
            <a:ext cx="7905509" cy="3511258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noAutofit/>
          </a:bodyPr>
          <a:lstStyle/>
          <a:p>
            <a:endParaRPr lang="en-SG"/>
          </a:p>
        </p:txBody>
      </p: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DFFDD"/>
              </a:clrFrom>
              <a:clrTo>
                <a:srgbClr val="DDFF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40" y="1997685"/>
            <a:ext cx="4960092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7898446" y="4074912"/>
            <a:ext cx="541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471678" y="1096028"/>
                <a:ext cx="61825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678" y="1096028"/>
                <a:ext cx="618253" cy="400110"/>
              </a:xfrm>
              <a:prstGeom prst="rect">
                <a:avLst/>
              </a:prstGeom>
              <a:blipFill>
                <a:blip r:embed="rId4"/>
                <a:stretch>
                  <a:fillRect l="-11765" r="-4902" b="-1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67570" y="2695200"/>
            <a:ext cx="213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3300"/>
                </a:solidFill>
              </a:rPr>
              <a:t>Current Decay</a:t>
            </a: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3053296" y="3216747"/>
            <a:ext cx="0" cy="830401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294892" y="4080907"/>
            <a:ext cx="596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l-GR" altLang="en-US" sz="200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τ</a:t>
            </a:r>
            <a:endParaRPr lang="en-US" altLang="en-US" sz="2000" i="1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093940" y="4154622"/>
            <a:ext cx="952862" cy="0"/>
          </a:xfrm>
          <a:prstGeom prst="line">
            <a:avLst/>
          </a:prstGeom>
          <a:noFill/>
          <a:ln w="19050" cap="sq">
            <a:solidFill>
              <a:srgbClr val="000000"/>
            </a:solidFill>
            <a:bevel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71236" y="2816355"/>
                <a:ext cx="945960" cy="666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0.37</m:t>
                      </m:r>
                      <m:f>
                        <m:fPr>
                          <m:ctrlP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SG" altLang="en-US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4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236" y="2816355"/>
                <a:ext cx="945960" cy="666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1630533" y="3822396"/>
            <a:ext cx="413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521" y="3216747"/>
            <a:ext cx="873176" cy="0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67570" y="1507604"/>
                <a:ext cx="3117845" cy="838884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6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70" y="1507604"/>
                <a:ext cx="3117845" cy="8388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983097" y="4035722"/>
            <a:ext cx="645649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2100522" y="1311747"/>
            <a:ext cx="0" cy="3029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SG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2047179" y="1997685"/>
            <a:ext cx="13276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071236" y="1633116"/>
                <a:ext cx="945959" cy="666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SG" altLang="en-US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236" y="1633116"/>
                <a:ext cx="945959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518897" y="233680"/>
            <a:ext cx="10058400" cy="6463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RL Discharging Circuit</a:t>
            </a:r>
            <a:endParaRPr lang="en-GB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021008" y="4702595"/>
            <a:ext cx="5102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At time, </a:t>
            </a:r>
            <a:r>
              <a:rPr lang="en-GB" altLang="en-US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i="1" dirty="0">
                <a:solidFill>
                  <a:srgbClr val="00B050"/>
                </a:solidFill>
                <a:latin typeface="Cambria" panose="02040503050406030204" pitchFamily="18" charset="0"/>
              </a:rPr>
              <a:t>τ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,</a:t>
            </a:r>
            <a:r>
              <a:rPr lang="en-GB" altLang="en-US" dirty="0">
                <a:latin typeface="Cambria" panose="02040503050406030204" pitchFamily="18" charset="0"/>
              </a:rPr>
              <a:t> the current 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drops by</a:t>
            </a:r>
            <a:r>
              <a:rPr lang="en-GB" altLang="en-US" dirty="0"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64% </a:t>
            </a:r>
            <a:r>
              <a:rPr lang="en-GB" altLang="en-US" dirty="0">
                <a:latin typeface="Cambria" panose="02040503050406030204" pitchFamily="18" charset="0"/>
              </a:rPr>
              <a:t>from its initial maximum value.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1236" y="5638338"/>
                <a:ext cx="4838976" cy="7813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 smtClean="0">
                              <a:latin typeface="Cambria Math" panose="02040503050406030204" pitchFamily="18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0.37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6" y="5638338"/>
                <a:ext cx="4838976" cy="781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6305559" y="4702595"/>
            <a:ext cx="5102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At time, </a:t>
            </a:r>
            <a:r>
              <a:rPr lang="en-GB" altLang="en-US" i="1" dirty="0">
                <a:solidFill>
                  <a:srgbClr val="CC6600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rgbClr val="CC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 5</a:t>
            </a:r>
            <a:r>
              <a:rPr lang="el-GR" altLang="en-US" i="1" dirty="0">
                <a:solidFill>
                  <a:srgbClr val="CC6600"/>
                </a:solidFill>
                <a:latin typeface="Cambria" panose="02040503050406030204" pitchFamily="18" charset="0"/>
              </a:rPr>
              <a:t>τ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,</a:t>
            </a:r>
            <a:r>
              <a:rPr lang="en-GB" altLang="en-US" dirty="0">
                <a:latin typeface="Cambria" panose="02040503050406030204" pitchFamily="18" charset="0"/>
              </a:rPr>
              <a:t> the current 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drops by</a:t>
            </a:r>
            <a:r>
              <a:rPr lang="en-GB" altLang="en-US" dirty="0"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99%</a:t>
            </a:r>
            <a:r>
              <a:rPr lang="en-GB" altLang="en-US" dirty="0">
                <a:latin typeface="Cambria" panose="02040503050406030204" pitchFamily="18" charset="0"/>
              </a:rPr>
              <a:t> from its initial maximum value.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42547" y="5638338"/>
                <a:ext cx="4838976" cy="7813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 smtClean="0">
                              <a:latin typeface="Cambria Math" panose="02040503050406030204" pitchFamily="18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SG" sz="24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47" y="5638338"/>
                <a:ext cx="4838976" cy="781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/>
          <p:cNvSpPr/>
          <p:nvPr/>
        </p:nvSpPr>
        <p:spPr>
          <a:xfrm>
            <a:off x="7379402" y="2582203"/>
            <a:ext cx="2990115" cy="1049744"/>
          </a:xfrm>
          <a:prstGeom prst="wedgeRoundRectCallout">
            <a:avLst>
              <a:gd name="adj1" fmla="val -63113"/>
              <a:gd name="adj2" fmla="val 93099"/>
              <a:gd name="adj3" fmla="val 16667"/>
            </a:avLst>
          </a:prstGeom>
          <a:solidFill>
            <a:srgbClr val="FF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5</a:t>
            </a:r>
            <a:r>
              <a:rPr lang="en-GB" altLang="en-US" i="1" dirty="0">
                <a:solidFill>
                  <a:srgbClr val="0000FF"/>
                </a:solidFill>
                <a:latin typeface="Cambria" panose="02040503050406030204" pitchFamily="18" charset="0"/>
              </a:rPr>
              <a:t>τ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is usually considered as the time taken by the current to reduce to 0 A</a:t>
            </a: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GB" altLang="en-US" b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960870" y="3965895"/>
            <a:ext cx="0" cy="13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6653720" y="4080907"/>
            <a:ext cx="596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5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τ</a:t>
            </a:r>
            <a:endParaRPr lang="en-US" altLang="en-US" sz="2000" i="1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8044" y="252274"/>
                <a:ext cx="10200436" cy="5058372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What you have learned?</a:t>
                </a:r>
                <a:endParaRPr lang="en-US" sz="3900" dirty="0">
                  <a:solidFill>
                    <a:schemeClr val="accent2"/>
                  </a:solidFill>
                </a:endParaRPr>
              </a:p>
              <a:p>
                <a:pPr marL="720725" lvl="1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For an RL </a:t>
                </a:r>
                <a:r>
                  <a:rPr lang="en-SG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charging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circuit,</a:t>
                </a:r>
              </a:p>
              <a:p>
                <a:pPr marL="1168400" lvl="2" indent="-274638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 </m:t>
                            </m:r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SG" dirty="0">
                  <a:latin typeface="Cambria" panose="02040503050406030204" pitchFamily="18" charset="0"/>
                </a:endParaRPr>
              </a:p>
              <a:p>
                <a:pPr marL="1168400" lvl="2" indent="-274638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increases </a:t>
                </a:r>
                <a:r>
                  <a:rPr lang="en-SG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exponentially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from 0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	</a:t>
                </a:r>
              </a:p>
              <a:p>
                <a:pPr marL="1168400" lvl="2" indent="-274638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,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inductor behaves as an </a:t>
                </a:r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open circuit,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168400" lvl="2" indent="-274638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At </a:t>
                </a:r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steady state,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inductor behaves as a </a:t>
                </a:r>
                <a:r>
                  <a:rPr lang="en-SG" altLang="en-US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short circuit,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168400" lvl="2" indent="-274638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=0.63</m:t>
                    </m:r>
                    <m:f>
                      <m:fPr>
                        <m:ctrlP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=63%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final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1168400" lvl="2" indent="-274638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SG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SG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99</m:t>
                    </m:r>
                    <m:f>
                      <m:fPr>
                        <m:ctrlP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SG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SG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final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044" y="252274"/>
                <a:ext cx="10200436" cy="5058372"/>
              </a:xfrm>
              <a:blipFill>
                <a:blip r:embed="rId3"/>
                <a:stretch>
                  <a:fillRect l="-1195" t="-16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8044" y="252274"/>
                <a:ext cx="10200436" cy="3884397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What you have learned?</a:t>
                </a:r>
                <a:endParaRPr lang="en-US" sz="3900" dirty="0">
                  <a:solidFill>
                    <a:schemeClr val="accent2"/>
                  </a:solidFill>
                </a:endParaRPr>
              </a:p>
              <a:p>
                <a:pPr marL="720725" lvl="1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For an RL </a:t>
                </a:r>
                <a:r>
                  <a:rPr lang="en-SG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discharging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circuit,</a:t>
                </a:r>
              </a:p>
              <a:p>
                <a:pPr marL="1168400" lvl="2" indent="-276225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− </m:t>
                        </m:r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SG" dirty="0">
                  <a:latin typeface="Cambria" panose="02040503050406030204" pitchFamily="18" charset="0"/>
                </a:endParaRPr>
              </a:p>
              <a:p>
                <a:pPr marL="1168400" lvl="2" indent="-276225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decreases </a:t>
                </a:r>
                <a:r>
                  <a:rPr lang="en-SG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exponentially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to 0.	</a:t>
                </a:r>
              </a:p>
              <a:p>
                <a:pPr marL="1168400" lvl="2" indent="-276225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=0.37</m:t>
                    </m:r>
                    <m:f>
                      <m:fPr>
                        <m:ctrlP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63%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initial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1168400" lvl="2" indent="-276225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SG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SG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SG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01</m:t>
                    </m:r>
                    <m:f>
                      <m:fPr>
                        <m:ctrlP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SG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SG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SG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initial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SG" alt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044" y="252274"/>
                <a:ext cx="10200436" cy="3884397"/>
              </a:xfrm>
              <a:blipFill>
                <a:blip r:embed="rId3"/>
                <a:stretch>
                  <a:fillRect l="-1195" t="-2194" b="-3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3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GB" sz="4800" dirty="0"/>
              <a:t>Transformer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1808" y="1388429"/>
            <a:ext cx="8596668" cy="3880773"/>
          </a:xfrm>
        </p:spPr>
        <p:txBody>
          <a:bodyPr>
            <a:normAutofit/>
          </a:bodyPr>
          <a:lstStyle/>
          <a:p>
            <a:pPr lvl="1">
              <a:spcAft>
                <a:spcPct val="30000"/>
              </a:spcAft>
              <a:buClr>
                <a:srgbClr val="5FCBEF"/>
              </a:buClr>
            </a:pP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charging process of inductor.</a:t>
            </a:r>
          </a:p>
          <a:p>
            <a:pPr lvl="1">
              <a:spcAft>
                <a:spcPct val="30000"/>
              </a:spcAft>
              <a:buClr>
                <a:srgbClr val="5FCBEF"/>
              </a:buClr>
            </a:pP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discharging process of inductor.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08" y="609600"/>
            <a:ext cx="8596668" cy="1320800"/>
          </a:xfrm>
        </p:spPr>
        <p:txBody>
          <a:bodyPr>
            <a:normAutofit/>
          </a:bodyPr>
          <a:lstStyle/>
          <a:p>
            <a:pPr marL="355600" indent="-355600"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3600" dirty="0">
                <a:solidFill>
                  <a:schemeClr val="accent2"/>
                </a:solidFill>
              </a:rPr>
              <a:t>What will you learn?</a:t>
            </a:r>
            <a:endParaRPr lang="en-SG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12000" y="1652399"/>
            <a:ext cx="4896000" cy="2307601"/>
            <a:chOff x="1512000" y="1652399"/>
            <a:chExt cx="4896000" cy="2307601"/>
          </a:xfrm>
        </p:grpSpPr>
        <p:pic>
          <p:nvPicPr>
            <p:cNvPr id="16390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6903" r="15790" b="4360"/>
            <a:stretch/>
          </p:blipFill>
          <p:spPr bwMode="auto">
            <a:xfrm>
              <a:off x="1512000" y="1692000"/>
              <a:ext cx="4896000" cy="226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blipFill>
                  <a:blip r:embed="rId4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491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971798" y="226796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6486" y="307850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3218" y="244322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1153" y="2713828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153" y="2713828"/>
                  <a:ext cx="370841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6557" b="-188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93442" y="2748987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442" y="2748987"/>
                  <a:ext cx="370841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19672"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7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3629632" y="226877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92" y="262533"/>
            <a:ext cx="10058400" cy="8699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>
                <a:latin typeface="+mn-lt"/>
              </a:rPr>
              <a:t>Charging or Energizing an Inductor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9322" y="4142106"/>
                <a:ext cx="10119784" cy="1771767"/>
              </a:xfrm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At moment of closing switch to position 1, inductor will prevent instant change of current. </a:t>
                </a:r>
                <a14:m>
                  <m:oMath xmlns:m="http://schemas.openxmlformats.org/officeDocument/2006/math">
                    <m:r>
                      <a:rPr lang="en-SG" alt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SG" alt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SG" alt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SG" alt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GB" altLang="en-US" sz="2800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This is due to the induced voltage which opposes a change in current.</a:t>
                </a:r>
                <a:r>
                  <a:rPr lang="en-GB" altLang="en-US" sz="2800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  <a:endParaRPr lang="en-GB" alt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9322" y="4142106"/>
                <a:ext cx="10119784" cy="1771767"/>
              </a:xfrm>
              <a:blipFill>
                <a:blip r:embed="rId11"/>
                <a:stretch>
                  <a:fillRect l="-783" t="-5842" b="-85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35352" y="921673"/>
            <a:ext cx="8199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chemeClr val="tx2"/>
                </a:solidFill>
                <a:latin typeface="Cambria" panose="02040503050406030204" pitchFamily="18" charset="0"/>
              </a:rPr>
              <a:t>RL (Resistor-Inductor) TIME CONSTANT (</a:t>
            </a:r>
            <a:r>
              <a:rPr lang="el-GR" altLang="en-US" sz="2800" b="1" i="1" dirty="0">
                <a:solidFill>
                  <a:schemeClr val="tx2"/>
                </a:solidFill>
                <a:latin typeface="Cambria" panose="02040503050406030204" pitchFamily="18" charset="0"/>
              </a:rPr>
              <a:t>τ</a:t>
            </a:r>
            <a:r>
              <a:rPr lang="en-GB" altLang="en-US" sz="2800" b="1" dirty="0">
                <a:solidFill>
                  <a:schemeClr val="tx2"/>
                </a:solidFill>
                <a:latin typeface="Cambria" panose="02040503050406030204" pitchFamily="18" charset="0"/>
              </a:rPr>
              <a:t>, tau)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7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Text Box 4"/>
              <p:cNvSpPr txBox="1">
                <a:spLocks noChangeArrowheads="1"/>
              </p:cNvSpPr>
              <p:nvPr/>
            </p:nvSpPr>
            <p:spPr bwMode="auto">
              <a:xfrm>
                <a:off x="685242" y="898498"/>
                <a:ext cx="9878483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441325" indent="-441325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355600" indent="-355600" eaLnBrk="1" hangingPunct="1">
                  <a:buClr>
                    <a:schemeClr val="accent1"/>
                  </a:buClr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Time is required for the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inductor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SG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to build up to its maximum value.</a:t>
                </a:r>
              </a:p>
              <a:p>
                <a:pPr marL="355600" indent="-355600" eaLnBrk="1" hangingPunct="1">
                  <a:buClr>
                    <a:schemeClr val="accent1"/>
                  </a:buClr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Amount of time required depends on </a:t>
                </a:r>
                <a:r>
                  <a:rPr lang="en-GB" altLang="en-US" sz="2800" b="1" dirty="0">
                    <a:latin typeface="Cambria" panose="02040503050406030204" pitchFamily="18" charset="0"/>
                  </a:rPr>
                  <a:t>time constant </a:t>
                </a:r>
                <a:r>
                  <a:rPr lang="el-GR" altLang="en-US" sz="2800" b="1" i="1" dirty="0">
                    <a:latin typeface="Cambria" panose="02040503050406030204" pitchFamily="18" charset="0"/>
                    <a:cs typeface="Times New Roman" pitchFamily="18" charset="0"/>
                  </a:rPr>
                  <a:t>τ</a:t>
                </a:r>
                <a:r>
                  <a:rPr lang="en-GB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of the circuit: </a:t>
                </a:r>
              </a:p>
            </p:txBody>
          </p:sp>
        </mc:Choice>
        <mc:Fallback xmlns="">
          <p:sp>
            <p:nvSpPr>
              <p:cNvPr id="430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242" y="898498"/>
                <a:ext cx="9878483" cy="1815882"/>
              </a:xfrm>
              <a:prstGeom prst="rect">
                <a:avLst/>
              </a:prstGeom>
              <a:blipFill>
                <a:blip r:embed="rId3"/>
                <a:stretch>
                  <a:fillRect l="-1110" t="-3356" b="-83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402127"/>
              </p:ext>
            </p:extLst>
          </p:nvPr>
        </p:nvGraphicFramePr>
        <p:xfrm>
          <a:off x="2326878" y="2692588"/>
          <a:ext cx="1609218" cy="105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4" imgW="965160" imgH="723600" progId="Equation.DSMT4">
                  <p:embed/>
                </p:oleObj>
              </mc:Choice>
              <mc:Fallback>
                <p:oleObj name="Equation" r:id="rId4" imgW="965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7660" b="-6972"/>
                      <a:stretch>
                        <a:fillRect/>
                      </a:stretch>
                    </p:blipFill>
                    <p:spPr bwMode="auto">
                      <a:xfrm>
                        <a:off x="2326878" y="2692588"/>
                        <a:ext cx="1609218" cy="10554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273676" y="3814230"/>
            <a:ext cx="90360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l-GR" altLang="en-US" sz="28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τ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</a:rPr>
              <a:t>is the time constant (in seconds, s)</a:t>
            </a:r>
            <a:endParaRPr lang="en-US" altLang="en-US" sz="2800" dirty="0">
              <a:solidFill>
                <a:srgbClr val="CC66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GB" altLang="en-US" sz="2800" i="1" dirty="0">
                <a:solidFill>
                  <a:schemeClr val="tx2"/>
                </a:solidFill>
                <a:latin typeface="Cambria" panose="02040503050406030204" pitchFamily="18" charset="0"/>
              </a:rPr>
              <a:t>R</a:t>
            </a:r>
            <a:r>
              <a:rPr lang="en-GB" altLang="en-US" sz="2800" dirty="0">
                <a:solidFill>
                  <a:schemeClr val="tx2"/>
                </a:solidFill>
                <a:latin typeface="Cambria" panose="02040503050406030204" pitchFamily="18" charset="0"/>
              </a:rPr>
              <a:t> is the circuit resistance (in ohms, Ω)</a:t>
            </a:r>
            <a:endParaRPr lang="en-US" altLang="en-US" sz="2800" dirty="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GB" altLang="en-US" sz="2800" i="1" dirty="0">
                <a:solidFill>
                  <a:schemeClr val="tx2"/>
                </a:solidFill>
                <a:latin typeface="Cambria" panose="02040503050406030204" pitchFamily="18" charset="0"/>
              </a:rPr>
              <a:t>L</a:t>
            </a:r>
            <a:r>
              <a:rPr lang="en-GB" altLang="en-US" sz="2800" dirty="0">
                <a:solidFill>
                  <a:schemeClr val="tx2"/>
                </a:solidFill>
                <a:latin typeface="Cambria" panose="02040503050406030204" pitchFamily="18" charset="0"/>
              </a:rPr>
              <a:t> is the circuit inductance (in </a:t>
            </a:r>
            <a:r>
              <a:rPr lang="en-GB" altLang="en-US" sz="2800" dirty="0" err="1">
                <a:solidFill>
                  <a:schemeClr val="tx2"/>
                </a:solidFill>
                <a:latin typeface="Cambria" panose="02040503050406030204" pitchFamily="18" charset="0"/>
              </a:rPr>
              <a:t>henries</a:t>
            </a:r>
            <a:r>
              <a:rPr lang="en-GB" altLang="en-US" sz="2800" dirty="0">
                <a:solidFill>
                  <a:schemeClr val="tx2"/>
                </a:solidFill>
                <a:latin typeface="Cambria" panose="02040503050406030204" pitchFamily="18" charset="0"/>
              </a:rPr>
              <a:t>, 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685242" y="5265402"/>
                <a:ext cx="9624483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marL="441325" indent="-441325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355600" indent="-355600" eaLnBrk="1" hangingPunct="1">
                  <a:buClr>
                    <a:schemeClr val="accent1"/>
                  </a:buClr>
                  <a:buFont typeface="Wingdings 3" panose="05040102010807070707" pitchFamily="18" charset="2"/>
                  <a:buChar char=""/>
                </a:pPr>
                <a:r>
                  <a:rPr lang="en-GB" altLang="en-US" sz="2800" b="1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Time constant</a:t>
                </a:r>
                <a:r>
                  <a:rPr lang="en-GB" altLang="en-US" sz="28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altLang="en-US" sz="2800" b="1" i="1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τ</a:t>
                </a:r>
                <a:r>
                  <a:rPr lang="en-US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is the time taken by the </a:t>
                </a:r>
                <a:r>
                  <a:rPr lang="en-US" altLang="en-US" sz="2800" b="1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SG" alt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to reach approximately </a:t>
                </a:r>
                <a:r>
                  <a:rPr lang="en-US" altLang="en-US" sz="2800" b="1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63% of its final value </a:t>
                </a:r>
                <a:r>
                  <a:rPr lang="en-US" altLang="en-US" sz="2800" b="1" i="1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altLang="en-US" sz="2800" b="1" baseline="-25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F</a:t>
                </a:r>
                <a:r>
                  <a:rPr lang="en-US" altLang="en-US" sz="28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01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242" y="5265402"/>
                <a:ext cx="9624483" cy="954107"/>
              </a:xfrm>
              <a:prstGeom prst="rect">
                <a:avLst/>
              </a:prstGeom>
              <a:blipFill>
                <a:blip r:embed="rId6"/>
                <a:stretch>
                  <a:fillRect l="-1140" t="-6410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5325" y="249958"/>
            <a:ext cx="10058400" cy="6463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dirty="0"/>
              <a:t>Charging or Energizing an Inductor</a:t>
            </a:r>
            <a:endParaRPr lang="en-GB" alt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6960" y="5773965"/>
            <a:ext cx="5466080" cy="746903"/>
          </a:xfrm>
          <a:prstGeom prst="rect">
            <a:avLst/>
          </a:prstGeom>
          <a:solidFill>
            <a:srgbClr val="FFFF66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09" y="248143"/>
            <a:ext cx="10058400" cy="646331"/>
          </a:xfrm>
        </p:spPr>
        <p:txBody>
          <a:bodyPr>
            <a:spAutoFit/>
          </a:bodyPr>
          <a:lstStyle/>
          <a:p>
            <a:pPr algn="l" eaLnBrk="1" hangingPunct="1"/>
            <a:r>
              <a:rPr lang="en-US" alt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RL Charging Circuit</a:t>
            </a:r>
            <a:endParaRPr lang="en-GB" alt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0880" y="4030176"/>
                <a:ext cx="6059381" cy="2525820"/>
              </a:xfrm>
            </p:spPr>
            <p:txBody>
              <a:bodyPr wrap="square">
                <a:spAutoFit/>
              </a:bodyPr>
              <a:lstStyle/>
              <a:p>
                <a:pPr defTabSz="890588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At </a:t>
                </a:r>
                <a:r>
                  <a:rPr lang="en-US" altLang="en-US" sz="2400" i="1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altLang="en-US" sz="2400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400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sz="2400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 0, </a:t>
                </a:r>
              </a:p>
              <a:p>
                <a:pPr marL="801688" indent="-801688" defTabSz="72000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pt-BR" altLang="en-US" sz="2400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altLang="en-US" sz="24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714375" indent="-714375" defTabSz="72000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SG" altLang="en-US" sz="2400" b="0" dirty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altLang="en-US" sz="24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714375" indent="-714375" defTabSz="720000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SG" altLang="en-US" sz="2400" b="0" dirty="0">
                    <a:solidFill>
                      <a:srgbClr val="008000"/>
                    </a:solidFill>
                  </a:rPr>
                  <a:t>	</a:t>
                </a:r>
                <a:r>
                  <a:rPr lang="en-SG" altLang="en-US" sz="2400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(∵</m:t>
                    </m:r>
                    <m:r>
                      <m:rPr>
                        <m:sty m:val="p"/>
                      </m:rPr>
                      <a:rPr lang="en-SG" altLang="en-US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KVL</m:t>
                    </m:r>
                    <m:r>
                      <a:rPr lang="en-SG" altLang="en-US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defTabSz="890588" eaLnBrk="1" hangingPunct="1"/>
                <a:r>
                  <a:rPr lang="en-US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Therefore, at </a:t>
                </a:r>
                <a:r>
                  <a:rPr lang="en-US" altLang="en-US" sz="2400" b="1" i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0,</a:t>
                </a:r>
                <a:r>
                  <a:rPr lang="en-US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the 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inductor</a:t>
                </a:r>
                <a:r>
                  <a:rPr lang="en-US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behaves like an 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open circuit.</a:t>
                </a:r>
                <a:endParaRPr lang="en-GB" altLang="en-US" sz="2400" b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0880" y="4030176"/>
                <a:ext cx="6059381" cy="2525820"/>
              </a:xfrm>
              <a:blipFill>
                <a:blip r:embed="rId3"/>
                <a:stretch>
                  <a:fillRect l="-805" t="-4831" b="-45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59567" y="1090333"/>
            <a:ext cx="8812845" cy="2743200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SG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DFFDD"/>
              </a:clrFrom>
              <a:clrTo>
                <a:srgbClr val="DDFF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18" y="1819426"/>
            <a:ext cx="6184453" cy="144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176780" y="3266265"/>
            <a:ext cx="645649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2294205" y="1344830"/>
            <a:ext cx="0" cy="216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2294204" y="1813983"/>
            <a:ext cx="6029841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8092129" y="3305455"/>
            <a:ext cx="541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665361" y="1207756"/>
                <a:ext cx="61825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361" y="1207756"/>
                <a:ext cx="618253" cy="400110"/>
              </a:xfrm>
              <a:prstGeom prst="rect">
                <a:avLst/>
              </a:prstGeom>
              <a:blipFill>
                <a:blip r:embed="rId5"/>
                <a:stretch>
                  <a:fillRect l="-11765" r="-4902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454401" y="2259512"/>
            <a:ext cx="213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3300"/>
                </a:solidFill>
              </a:rPr>
              <a:t>Current Rise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56286" y="1431272"/>
            <a:ext cx="3186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i="1" dirty="0">
                <a:latin typeface="Cambria" panose="02040503050406030204" pitchFamily="18" charset="0"/>
              </a:rPr>
              <a:t>I</a:t>
            </a:r>
            <a:r>
              <a:rPr lang="en-US" altLang="en-US" sz="2000" baseline="-25000" dirty="0">
                <a:latin typeface="Cambria" panose="02040503050406030204" pitchFamily="18" charset="0"/>
              </a:rPr>
              <a:t>F</a:t>
            </a:r>
            <a:r>
              <a:rPr lang="en-US" altLang="en-US" sz="2000" dirty="0">
                <a:latin typeface="Cambria" panose="02040503050406030204" pitchFamily="18" charset="0"/>
              </a:rPr>
              <a:t> (final current value)</a:t>
            </a:r>
            <a:endParaRPr lang="en-GB" altLang="en-US" sz="2000" dirty="0">
              <a:latin typeface="Cambria" panose="02040503050406030204" pitchFamily="18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3521299" y="2396490"/>
            <a:ext cx="0" cy="90896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643591" y="3311450"/>
            <a:ext cx="596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i="1" dirty="0">
                <a:solidFill>
                  <a:srgbClr val="000000"/>
                </a:solidFill>
                <a:effectLst/>
                <a:latin typeface="Symbol" pitchFamily="18" charset="2"/>
              </a:rPr>
              <a:t>t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287622" y="3385165"/>
            <a:ext cx="1233677" cy="0"/>
          </a:xfrm>
          <a:prstGeom prst="line">
            <a:avLst/>
          </a:prstGeom>
          <a:noFill/>
          <a:ln w="19050" cap="sq">
            <a:solidFill>
              <a:srgbClr val="000000"/>
            </a:solidFill>
            <a:bevel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SG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1395451" y="2180106"/>
            <a:ext cx="886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alt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0.63 </a:t>
            </a:r>
            <a:r>
              <a:rPr lang="en-US" altLang="en-US" sz="200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altLang="en-US" sz="2000" baseline="-25000" dirty="0">
                <a:solidFill>
                  <a:srgbClr val="000000"/>
                </a:solidFill>
                <a:latin typeface="Cambria" panose="02040503050406030204" pitchFamily="18" charset="0"/>
              </a:rPr>
              <a:t>F</a:t>
            </a:r>
            <a:endParaRPr lang="en-US" altLang="en-US" sz="2000" baseline="-2500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1824216" y="3052939"/>
            <a:ext cx="413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94204" y="2396490"/>
            <a:ext cx="1189406" cy="0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861067" y="4003459"/>
            <a:ext cx="4896000" cy="2307601"/>
            <a:chOff x="1512000" y="1652399"/>
            <a:chExt cx="4896000" cy="230760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6903" r="15790" b="4360"/>
            <a:stretch/>
          </p:blipFill>
          <p:spPr bwMode="auto">
            <a:xfrm>
              <a:off x="1512000" y="1692000"/>
              <a:ext cx="4896000" cy="226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2971798" y="226796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06486" y="307850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3218" y="244322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433" y="2713828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433" y="2713828"/>
                  <a:ext cx="370841" cy="3231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939161" y="2748987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161" y="2748987"/>
                  <a:ext cx="370841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3629632" y="226877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89775" y="868722"/>
                <a:ext cx="3117845" cy="838884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6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f>
                                <m:fPr>
                                  <m:ctrlPr>
                                    <a:rPr lang="en-SG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SG" sz="2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75" y="868722"/>
                <a:ext cx="3117845" cy="8388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788044" y="1580330"/>
            <a:ext cx="578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 </a:t>
            </a:r>
            <a:r>
              <a:rPr lang="en-US" altLang="en-US" sz="200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altLang="en-US" sz="2000" baseline="-25000" dirty="0">
                <a:solidFill>
                  <a:srgbClr val="000000"/>
                </a:solidFill>
                <a:latin typeface="Cambria" panose="02040503050406030204" pitchFamily="18" charset="0"/>
              </a:rPr>
              <a:t>F</a:t>
            </a:r>
            <a:endParaRPr lang="en-US" altLang="en-US" sz="2000" baseline="-2500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3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5"/>
              <p:cNvSpPr>
                <a:spLocks noChangeArrowheads="1"/>
              </p:cNvSpPr>
              <p:nvPr/>
            </p:nvSpPr>
            <p:spPr bwMode="auto">
              <a:xfrm>
                <a:off x="863673" y="962170"/>
                <a:ext cx="944456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As time progresses, </a:t>
                </a:r>
                <a:r>
                  <a:rPr lang="en-GB" altLang="en-US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the inductor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SG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GB" alt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</a:t>
                </a:r>
                <a:r>
                  <a:rPr lang="en-GB" altLang="en-US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will</a:t>
                </a:r>
                <a:r>
                  <a:rPr lang="en-GB" altLang="en-US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rise</a:t>
                </a:r>
                <a:r>
                  <a:rPr lang="en-GB" altLang="en-US" b="1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exponentially from zero</a:t>
                </a:r>
                <a:r>
                  <a:rPr lang="en-GB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en-US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45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73" y="962170"/>
                <a:ext cx="9444567" cy="830997"/>
              </a:xfrm>
              <a:prstGeom prst="rect">
                <a:avLst/>
              </a:prstGeom>
              <a:blipFill>
                <a:blip r:embed="rId2"/>
                <a:stretch>
                  <a:fillRect l="-1033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863673" y="2883765"/>
            <a:ext cx="89813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At time, </a:t>
            </a:r>
            <a:r>
              <a:rPr lang="en-GB" altLang="en-US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i="1" dirty="0">
                <a:solidFill>
                  <a:srgbClr val="00B050"/>
                </a:solidFill>
                <a:latin typeface="Cambria" panose="02040503050406030204" pitchFamily="18" charset="0"/>
              </a:rPr>
              <a:t>τ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,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the current will reach approximately </a:t>
            </a:r>
            <a:r>
              <a:rPr lang="en-GB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63%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of its final (maximum) value, </a:t>
            </a:r>
            <a:r>
              <a:rPr lang="en-GB" altLang="en-US" i="1" dirty="0">
                <a:solidFill>
                  <a:schemeClr val="tx2"/>
                </a:solidFill>
                <a:latin typeface="Cambria" panose="02040503050406030204" pitchFamily="18" charset="0"/>
              </a:rPr>
              <a:t>I</a:t>
            </a:r>
            <a:r>
              <a:rPr lang="en-GB" altLang="en-US" baseline="-25000" dirty="0">
                <a:solidFill>
                  <a:schemeClr val="tx2"/>
                </a:solidFill>
                <a:latin typeface="Cambria" panose="02040503050406030204" pitchFamily="18" charset="0"/>
              </a:rPr>
              <a:t>F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22869" y="249841"/>
            <a:ext cx="10058400" cy="8540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RL Charging Circuit</a:t>
            </a:r>
            <a:endParaRPr lang="en-GB" altLang="en-US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1759" y="1892531"/>
                <a:ext cx="3017521" cy="78136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59" y="1892531"/>
                <a:ext cx="3017521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3673" y="4687132"/>
            <a:ext cx="96112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At time, </a:t>
            </a:r>
            <a:r>
              <a:rPr lang="en-US" altLang="en-US" i="1" dirty="0">
                <a:solidFill>
                  <a:srgbClr val="CC6600"/>
                </a:solidFill>
                <a:latin typeface="Cambria" panose="02040503050406030204" pitchFamily="18" charset="0"/>
              </a:rPr>
              <a:t>t</a:t>
            </a:r>
            <a:r>
              <a:rPr lang="en-US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CC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 5</a:t>
            </a:r>
            <a:r>
              <a:rPr lang="en-GB" altLang="en-US" i="1" dirty="0">
                <a:solidFill>
                  <a:srgbClr val="CC6600"/>
                </a:solidFill>
                <a:latin typeface="Cambria" panose="02040503050406030204" pitchFamily="18" charset="0"/>
              </a:rPr>
              <a:t>τ</a:t>
            </a:r>
            <a:r>
              <a:rPr lang="en-US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,</a:t>
            </a: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the current will reach about </a:t>
            </a:r>
            <a:r>
              <a:rPr lang="en-GB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99%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of the maximum value, </a:t>
            </a:r>
            <a:r>
              <a:rPr lang="en-GB" altLang="en-US" i="1" dirty="0">
                <a:solidFill>
                  <a:schemeClr val="tx2"/>
                </a:solidFill>
                <a:latin typeface="Cambria" panose="02040503050406030204" pitchFamily="18" charset="0"/>
              </a:rPr>
              <a:t>I</a:t>
            </a:r>
            <a:r>
              <a:rPr lang="en-GB" altLang="en-US" baseline="-25000" dirty="0">
                <a:solidFill>
                  <a:schemeClr val="tx2"/>
                </a:solidFill>
                <a:latin typeface="Cambria" panose="02040503050406030204" pitchFamily="18" charset="0"/>
              </a:rPr>
              <a:t>F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GB" alt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GB" altLang="en-US" i="1" dirty="0">
                <a:solidFill>
                  <a:schemeClr val="tx2"/>
                </a:solidFill>
                <a:latin typeface="Cambria" panose="02040503050406030204" pitchFamily="18" charset="0"/>
              </a:rPr>
              <a:t>V</a:t>
            </a:r>
            <a:r>
              <a:rPr lang="en-GB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s/</a:t>
            </a:r>
            <a:r>
              <a:rPr lang="en-GB" altLang="en-US" i="1" dirty="0">
                <a:solidFill>
                  <a:schemeClr val="tx2"/>
                </a:solidFill>
                <a:latin typeface="Cambria" panose="02040503050406030204" pitchFamily="18" charset="0"/>
              </a:rPr>
              <a:t>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3199" y="3810263"/>
                <a:ext cx="8046721" cy="7813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≈0.63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0.63 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9" y="3810263"/>
                <a:ext cx="8046721" cy="781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0639" y="5426689"/>
                <a:ext cx="8046721" cy="7813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≈0.99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99%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39" y="5426689"/>
                <a:ext cx="8046721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06837" y="3815343"/>
                <a:ext cx="1727201" cy="78136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837" y="3815343"/>
                <a:ext cx="1727201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835179" y="1936854"/>
            <a:ext cx="2238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C6600"/>
                </a:solidFill>
                <a:latin typeface="Cambria" panose="02040503050406030204" pitchFamily="18" charset="0"/>
              </a:rPr>
              <a:t>At steady state,</a:t>
            </a:r>
            <a:r>
              <a:rPr lang="en-US" altLang="en-US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930219" y="5202587"/>
            <a:ext cx="5386906" cy="830997"/>
          </a:xfrm>
          <a:prstGeom prst="rect">
            <a:avLst/>
          </a:prstGeom>
          <a:solidFill>
            <a:srgbClr val="FFFF66"/>
          </a:solidFill>
          <a:ln w="2540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xtLst/>
        </p:spPr>
        <p:txBody>
          <a:bodyPr wrap="square" anchor="ctr">
            <a:spAutoFit/>
          </a:bodyPr>
          <a:lstStyle>
            <a:lvl1pPr eaLnBrk="0" hangingPunct="0"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Thus, at steady-state (</a:t>
            </a:r>
            <a:r>
              <a:rPr lang="en-US" altLang="en-US" b="1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ambria" panose="02040503050406030204" pitchFamily="18" charset="0"/>
                <a:sym typeface="Symbol" pitchFamily="18" charset="2"/>
              </a:rPr>
              <a:t></a:t>
            </a: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), </a:t>
            </a:r>
            <a:r>
              <a:rPr lang="en-US" alt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inductor</a:t>
            </a: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behaves like a </a:t>
            </a:r>
            <a:r>
              <a:rPr lang="en-US" altLang="en-US" b="1" dirty="0">
                <a:solidFill>
                  <a:srgbClr val="C00000"/>
                </a:solidFill>
                <a:latin typeface="Cambria" panose="02040503050406030204" pitchFamily="18" charset="0"/>
                <a:sym typeface="Symbol" pitchFamily="18" charset="2"/>
              </a:rPr>
              <a:t>short circuit.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853440" y="977216"/>
            <a:ext cx="9716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Cambria" panose="02040503050406030204" pitchFamily="18" charset="0"/>
              </a:rPr>
              <a:t>5</a:t>
            </a:r>
            <a:r>
              <a:rPr lang="en-GB" altLang="en-US" b="1" i="1" dirty="0">
                <a:solidFill>
                  <a:schemeClr val="tx2"/>
                </a:solidFill>
                <a:latin typeface="Cambria" panose="02040503050406030204" pitchFamily="18" charset="0"/>
              </a:rPr>
              <a:t>τ</a:t>
            </a: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is usually considered as the time taken by the current to reach its </a:t>
            </a:r>
            <a:r>
              <a:rPr lang="en-US" altLang="en-US" b="1" dirty="0">
                <a:solidFill>
                  <a:schemeClr val="tx2"/>
                </a:solidFill>
                <a:latin typeface="Cambria" panose="02040503050406030204" pitchFamily="18" charset="0"/>
              </a:rPr>
              <a:t>final</a:t>
            </a:r>
            <a:r>
              <a:rPr lang="en-US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b="1" dirty="0">
                <a:solidFill>
                  <a:schemeClr val="tx2"/>
                </a:solidFill>
                <a:latin typeface="Cambria" panose="02040503050406030204" pitchFamily="18" charset="0"/>
              </a:rPr>
              <a:t>steady state value.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1515" y="247949"/>
            <a:ext cx="10058400" cy="8540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RL Charging Circuit</a:t>
            </a:r>
            <a:endParaRPr lang="en-GB" alt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84485" y="1733649"/>
            <a:ext cx="4896000" cy="2307601"/>
            <a:chOff x="1512000" y="1652399"/>
            <a:chExt cx="4896000" cy="2307601"/>
          </a:xfrm>
        </p:grpSpPr>
        <p:pic>
          <p:nvPicPr>
            <p:cNvPr id="12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6903" r="15790" b="4360"/>
            <a:stretch/>
          </p:blipFill>
          <p:spPr bwMode="auto">
            <a:xfrm>
              <a:off x="1512000" y="1692000"/>
              <a:ext cx="4896000" cy="226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59" y="1652399"/>
                  <a:ext cx="375921" cy="323165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59" y="2224203"/>
                  <a:ext cx="370841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4918" b="-188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971798" y="226796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6486" y="305818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83218" y="2443223"/>
              <a:ext cx="1879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36073" y="2713828"/>
                  <a:ext cx="37084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073" y="2713828"/>
                  <a:ext cx="370841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335" y="1761412"/>
                  <a:ext cx="370841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14" y="2692994"/>
                  <a:ext cx="370841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39161" y="2748987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161" y="2748987"/>
                  <a:ext cx="370841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742" y="2766146"/>
                  <a:ext cx="37084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7" b="-1739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3629632" y="2268770"/>
              <a:ext cx="141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 rtlCol="0" anchor="t" anchorCtr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−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86299" y="2461072"/>
                <a:ext cx="2254820" cy="7813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99" y="2461072"/>
                <a:ext cx="2254820" cy="7813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83558" y="3409869"/>
                <a:ext cx="4038922" cy="7813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58" y="3409869"/>
                <a:ext cx="4038922" cy="7813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08850" y="4356348"/>
                <a:ext cx="4925555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287338">
                  <a:tabLst>
                    <a:tab pos="1168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KVL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50" y="4356348"/>
                <a:ext cx="4925555" cy="461665"/>
              </a:xfrm>
              <a:prstGeom prst="rect">
                <a:avLst/>
              </a:prstGeom>
              <a:blipFill>
                <a:blip r:embed="rId12"/>
                <a:stretch>
                  <a:fillRect l="-990" b="-20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86143" y="2437305"/>
                <a:ext cx="1537213" cy="8388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6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6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600" b="0" i="0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600" dirty="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43" y="2437305"/>
                <a:ext cx="1537213" cy="8388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85112" y="3561115"/>
                <a:ext cx="1538245" cy="4924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SG" sz="26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SG" sz="2600" dirty="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12" y="3561115"/>
                <a:ext cx="1538245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85112" y="4336676"/>
                <a:ext cx="1538245" cy="4924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6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6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600" dirty="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12" y="4336676"/>
                <a:ext cx="1538245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nimBg="1"/>
      <p:bldP spid="25" grpId="0"/>
      <p:bldP spid="28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53003" y="2859805"/>
            <a:ext cx="7905509" cy="3511258"/>
            <a:chOff x="2025569" y="1524381"/>
            <a:chExt cx="7905509" cy="351125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025569" y="1524381"/>
              <a:ext cx="7905509" cy="351125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/>
            <a:p>
              <a:endParaRPr lang="en-SG"/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483" y="2518548"/>
              <a:ext cx="4960092" cy="204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9067489" y="4595775"/>
              <a:ext cx="5411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en-US" sz="2000" i="1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40721" y="1616891"/>
                  <a:ext cx="61825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40721" y="1616891"/>
                  <a:ext cx="618253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1881" r="-4950" b="-1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936613" y="3256703"/>
              <a:ext cx="2131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FF3300"/>
                  </a:solidFill>
                </a:rPr>
                <a:t>Current Decay</a:t>
              </a: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4222339" y="3737610"/>
              <a:ext cx="0" cy="8304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3453775" y="4601770"/>
              <a:ext cx="59689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i="1" dirty="0">
                  <a:solidFill>
                    <a:srgbClr val="000000"/>
                  </a:solidFill>
                  <a:effectLst/>
                  <a:latin typeface="Symbol" pitchFamily="18" charset="2"/>
                </a:rPr>
                <a:t>t</a:t>
              </a: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3262983" y="4675485"/>
              <a:ext cx="952862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bevel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0279" y="3337218"/>
                  <a:ext cx="945960" cy="666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0.37</m:t>
                        </m:r>
                        <m:f>
                          <m:f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3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0279" y="3337218"/>
                  <a:ext cx="945960" cy="666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799576" y="4343259"/>
              <a:ext cx="413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269564" y="3737610"/>
              <a:ext cx="873176" cy="0"/>
            </a:xfrm>
            <a:prstGeom prst="line">
              <a:avLst/>
            </a:prstGeom>
            <a:ln w="19050" cap="flat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936613" y="2028467"/>
                  <a:ext cx="3117845" cy="838884"/>
                </a:xfrm>
                <a:prstGeom prst="rect">
                  <a:avLst/>
                </a:prstGeom>
                <a:solidFill>
                  <a:srgbClr val="FFFF66"/>
                </a:solidFill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SG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sz="26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sSup>
                          <m:sSupPr>
                            <m:ctrlPr>
                              <a:rPr lang="en-SG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sz="2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SG" sz="2600" i="1">
                                <a:latin typeface="Cambria Math" panose="02040503050406030204" pitchFamily="18" charset="0"/>
                              </a:rPr>
                              <m:t>− </m:t>
                            </m:r>
                            <m:f>
                              <m:fPr>
                                <m:ctrlPr>
                                  <a:rPr lang="en-SG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SG" sz="26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613" y="2028467"/>
                  <a:ext cx="3117845" cy="8388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3152140" y="4556585"/>
              <a:ext cx="64564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V="1">
              <a:off x="3269565" y="1832610"/>
              <a:ext cx="0" cy="3029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SG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H="1">
              <a:off x="3216222" y="2518548"/>
              <a:ext cx="1327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0279" y="2153979"/>
                  <a:ext cx="945959" cy="666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0279" y="2153979"/>
                  <a:ext cx="945959" cy="6665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5"/>
              <p:cNvSpPr>
                <a:spLocks noChangeArrowheads="1"/>
              </p:cNvSpPr>
              <p:nvPr/>
            </p:nvSpPr>
            <p:spPr bwMode="auto">
              <a:xfrm>
                <a:off x="853003" y="923046"/>
                <a:ext cx="5209397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If the switch is now switched to position 2, the inductor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will </a:t>
                </a:r>
                <a:r>
                  <a:rPr lang="en-GB" alt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decrease exponentially to zero. </a:t>
                </a:r>
              </a:p>
            </p:txBody>
          </p:sp>
        </mc:Choice>
        <mc:Fallback xmlns="">
          <p:sp>
            <p:nvSpPr>
              <p:cNvPr id="2150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003" y="923046"/>
                <a:ext cx="5209397" cy="1815882"/>
              </a:xfrm>
              <a:prstGeom prst="rect">
                <a:avLst/>
              </a:prstGeom>
              <a:blipFill>
                <a:blip r:embed="rId7"/>
                <a:stretch>
                  <a:fillRect l="-2459" t="-3020" b="-90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8897" y="233680"/>
            <a:ext cx="10058400" cy="6463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RL Discharging Circuit</a:t>
            </a:r>
            <a:endParaRPr lang="en-GB" alt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41293" y="369425"/>
            <a:ext cx="5580000" cy="2815502"/>
            <a:chOff x="6241293" y="369425"/>
            <a:chExt cx="5580000" cy="2815502"/>
          </a:xfrm>
        </p:grpSpPr>
        <p:pic>
          <p:nvPicPr>
            <p:cNvPr id="21513" name="Picture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1" t="9179" r="14486" b="11630"/>
            <a:stretch/>
          </p:blipFill>
          <p:spPr bwMode="auto">
            <a:xfrm>
              <a:off x="6241293" y="369425"/>
              <a:ext cx="5580000" cy="248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05243" y="1380592"/>
              <a:ext cx="4635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400" i="1" dirty="0">
                  <a:latin typeface="Cambria" panose="02040503050406030204" pitchFamily="18" charset="0"/>
                </a:rPr>
                <a:t>V</a:t>
              </a:r>
              <a:r>
                <a:rPr lang="en-GB" sz="2400" baseline="-25000" dirty="0">
                  <a:latin typeface="Cambria" panose="02040503050406030204" pitchFamily="18" charset="0"/>
                </a:rPr>
                <a:t>S</a:t>
              </a:r>
              <a:endParaRPr lang="en-SG" sz="2400" baseline="-250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92524" y="1324309"/>
                  <a:ext cx="55791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2524" y="1324309"/>
                  <a:ext cx="55791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344023" y="862644"/>
                  <a:ext cx="491993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023" y="862644"/>
                  <a:ext cx="49199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263383" y="1324309"/>
                  <a:ext cx="45660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3383" y="1324309"/>
                  <a:ext cx="45660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251885" y="2846373"/>
              <a:ext cx="5569408" cy="338554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endPara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6" y="2512470"/>
              <a:ext cx="32701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latin typeface="Cambria" panose="02040503050406030204" pitchFamily="18" charset="0"/>
                </a:rPr>
                <a:t>Assume that it takes 0 sec to switch from position 1 to position 2.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2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56526" y="1003518"/>
            <a:ext cx="7905509" cy="3511258"/>
            <a:chOff x="2025569" y="1524381"/>
            <a:chExt cx="7905509" cy="351125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2025569" y="1524381"/>
              <a:ext cx="7905509" cy="351125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/>
            <a:p>
              <a:endParaRPr lang="en-SG"/>
            </a:p>
          </p:txBody>
        </p:sp>
        <p:pic>
          <p:nvPicPr>
            <p:cNvPr id="50" name="Picture 2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483" y="2518548"/>
              <a:ext cx="4960092" cy="204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9067489" y="4595775"/>
              <a:ext cx="5411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en-US" sz="2000" i="1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40721" y="1616891"/>
                  <a:ext cx="61825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40721" y="1616891"/>
                  <a:ext cx="618253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1765" r="-4902" b="-1692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936613" y="3238855"/>
              <a:ext cx="2131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FF3300"/>
                  </a:solidFill>
                </a:rPr>
                <a:t>Current Decay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H="1">
              <a:off x="4222339" y="3737610"/>
              <a:ext cx="0" cy="8304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3463935" y="4601770"/>
              <a:ext cx="59689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i="1" dirty="0">
                  <a:solidFill>
                    <a:srgbClr val="000000"/>
                  </a:solidFill>
                  <a:effectLst/>
                  <a:latin typeface="Symbol" pitchFamily="18" charset="2"/>
                </a:rPr>
                <a:t>t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262983" y="4675485"/>
              <a:ext cx="952862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bevel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0279" y="3337218"/>
                  <a:ext cx="945960" cy="666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alt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0.37</m:t>
                        </m:r>
                        <m:f>
                          <m:f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4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0279" y="3337218"/>
                  <a:ext cx="945960" cy="666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2799576" y="4343259"/>
              <a:ext cx="413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269564" y="3737610"/>
              <a:ext cx="873176" cy="0"/>
            </a:xfrm>
            <a:prstGeom prst="line">
              <a:avLst/>
            </a:prstGeom>
            <a:ln w="19050" cap="flat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36613" y="2028467"/>
                  <a:ext cx="3117845" cy="83888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SG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sz="26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sSup>
                          <m:sSupPr>
                            <m:ctrlPr>
                              <a:rPr lang="en-SG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sz="2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SG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600" i="1" smtClean="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f>
                              <m:fPr>
                                <m:ctrlPr>
                                  <a:rPr lang="en-SG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SG" sz="26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613" y="2028467"/>
                  <a:ext cx="3117845" cy="8388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152140" y="4556585"/>
              <a:ext cx="64564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3269565" y="1832610"/>
              <a:ext cx="0" cy="3029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SG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3216222" y="2518548"/>
              <a:ext cx="1327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0279" y="2153979"/>
                  <a:ext cx="945959" cy="6665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altLang="en-US" sz="2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SG" altLang="en-US" sz="20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num>
                          <m:den>
                            <m:r>
                              <a:rPr lang="en-SG" alt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altLang="en-US" sz="2000" dirty="0">
                    <a:solidFill>
                      <a:srgbClr val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1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0279" y="2153979"/>
                  <a:ext cx="945959" cy="6665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518897" y="233680"/>
            <a:ext cx="10058400" cy="6463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RL Discharging Circuit</a:t>
            </a:r>
            <a:endParaRPr lang="en-GB" altLang="en-US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856526" y="4844893"/>
                <a:ext cx="645920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GB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At the instant of </a:t>
                </a:r>
                <a:r>
                  <a:rPr lang="en-GB" altLang="en-US" dirty="0">
                    <a:latin typeface="Cambria" panose="02040503050406030204" pitchFamily="18" charset="0"/>
                  </a:rPr>
                  <a:t>switching to position 2, 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</a:t>
                </a:r>
                <a:endParaRPr lang="en-GB" altLang="en-US" dirty="0">
                  <a:solidFill>
                    <a:srgbClr val="CC66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526" y="4844893"/>
                <a:ext cx="6459204" cy="461665"/>
              </a:xfrm>
              <a:prstGeom prst="rect">
                <a:avLst/>
              </a:prstGeom>
              <a:blipFill>
                <a:blip r:embed="rId7"/>
                <a:stretch>
                  <a:fillRect l="-1511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43713" y="5419510"/>
                <a:ext cx="3951756" cy="7813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 </m:t>
                          </m:r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3" y="5419510"/>
                <a:ext cx="3951756" cy="781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87819" y="4679348"/>
                <a:ext cx="1695767" cy="7813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819" y="4679348"/>
                <a:ext cx="1695767" cy="781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367982" y="226950"/>
            <a:ext cx="5580000" cy="2484000"/>
            <a:chOff x="5148000" y="648000"/>
            <a:chExt cx="5580000" cy="2484000"/>
          </a:xfrm>
        </p:grpSpPr>
        <p:pic>
          <p:nvPicPr>
            <p:cNvPr id="57" name="Picture 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1" t="9179" r="14486" b="11630"/>
            <a:stretch/>
          </p:blipFill>
          <p:spPr bwMode="auto">
            <a:xfrm>
              <a:off x="5148000" y="648000"/>
              <a:ext cx="5580000" cy="248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5311950" y="1659167"/>
              <a:ext cx="4635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400" i="1" dirty="0">
                  <a:latin typeface="Cambria" panose="02040503050406030204" pitchFamily="18" charset="0"/>
                </a:rPr>
                <a:t>V</a:t>
              </a:r>
              <a:r>
                <a:rPr lang="en-GB" sz="2400" baseline="-25000" dirty="0">
                  <a:latin typeface="Cambria" panose="02040503050406030204" pitchFamily="18" charset="0"/>
                </a:rPr>
                <a:t>S</a:t>
              </a:r>
              <a:endParaRPr lang="en-SG" sz="2400" baseline="-250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9231" y="1602884"/>
                  <a:ext cx="55791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231" y="1602884"/>
                  <a:ext cx="557910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250730" y="1141219"/>
                  <a:ext cx="491993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730" y="1141219"/>
                  <a:ext cx="491993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0170090" y="1602884"/>
                  <a:ext cx="45660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090" y="1602884"/>
                  <a:ext cx="45660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18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3281</TotalTime>
  <Words>445</Words>
  <Application>Microsoft Office PowerPoint</Application>
  <PresentationFormat>Widescreen</PresentationFormat>
  <Paragraphs>159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Cooper Black</vt:lpstr>
      <vt:lpstr>Gill Sans MT</vt:lpstr>
      <vt:lpstr>Symbol</vt:lpstr>
      <vt:lpstr>Times New Roman</vt:lpstr>
      <vt:lpstr>Trebuchet MS</vt:lpstr>
      <vt:lpstr>Wingdings</vt:lpstr>
      <vt:lpstr>Wingdings 3</vt:lpstr>
      <vt:lpstr>Facet</vt:lpstr>
      <vt:lpstr>Equation</vt:lpstr>
      <vt:lpstr>Unit 13 Inductors </vt:lpstr>
      <vt:lpstr>What will you learn?</vt:lpstr>
      <vt:lpstr>Charging or Energizing an Inductor</vt:lpstr>
      <vt:lpstr>PowerPoint Presentation</vt:lpstr>
      <vt:lpstr>RL Charging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327</cp:revision>
  <dcterms:created xsi:type="dcterms:W3CDTF">2014-11-11T08:59:17Z</dcterms:created>
  <dcterms:modified xsi:type="dcterms:W3CDTF">2019-04-27T14:04:17Z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75C84385-3377-4A27-876F-577004C4BA93</vt:lpwstr>
  </property>
  <property fmtid="{D5CDD505-2E9C-101B-9397-08002B2CF9AE}" pid="3" name="ArticulatePath">
    <vt:lpwstr>PPt for Video - Unit 13  Part B (Charge &amp; Discharge Inductor) V2.0</vt:lpwstr>
  </property>
</Properties>
</file>