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318" r:id="rId4"/>
    <p:sldId id="320" r:id="rId5"/>
    <p:sldId id="329" r:id="rId6"/>
    <p:sldId id="330" r:id="rId7"/>
    <p:sldId id="323" r:id="rId8"/>
    <p:sldId id="332" r:id="rId9"/>
    <p:sldId id="324" r:id="rId10"/>
    <p:sldId id="333" r:id="rId11"/>
    <p:sldId id="325" r:id="rId12"/>
    <p:sldId id="272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6" pos="710" userDrawn="1">
          <p15:clr>
            <a:srgbClr val="A4A3A4"/>
          </p15:clr>
        </p15:guide>
        <p15:guide id="9" orient="horz" pos="482" userDrawn="1">
          <p15:clr>
            <a:srgbClr val="A4A3A4"/>
          </p15:clr>
        </p15:guide>
        <p15:guide id="10" orient="horz" pos="867" userDrawn="1">
          <p15:clr>
            <a:srgbClr val="A4A3A4"/>
          </p15:clr>
        </p15:guide>
        <p15:guide id="11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CC"/>
    <a:srgbClr val="FF6600"/>
    <a:srgbClr val="00C864"/>
    <a:srgbClr val="9933FF"/>
    <a:srgbClr val="9966FF"/>
    <a:srgbClr val="009242"/>
    <a:srgbClr val="C80064"/>
    <a:srgbClr val="64C800"/>
    <a:srgbClr val="49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>
        <p:guide pos="506"/>
        <p:guide pos="393"/>
        <p:guide pos="710"/>
        <p:guide orient="horz" pos="482"/>
        <p:guide orient="horz" pos="867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1174-C8B5-478D-8792-BDA09497F8F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2C3-621E-457F-A0A1-854D1C56C55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969B-46DF-48DD-93BB-393B35085F1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8A6-A4E5-4AF7-AAA3-F630F4DAFEE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2530-3A8C-4B01-935D-94956512CEE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6384-A6D0-4B0A-A81F-94804DB88B2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EF4B-FAAE-450B-AC96-74C19581BC9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9236-CA0C-4E0F-8B9F-DBFA88D9093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CB4-F8B1-4FB1-AC3B-D51F6439494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27-4211-47DF-AB75-241C0AE12D1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50B4-D7FF-4CC8-AF83-0FA7CD7B60B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817-271C-4468-A653-1D2808AACE5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3EDD-9E54-40DC-9C9A-A701625B10E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A66C-0C56-41E3-8AC7-55EB2B78453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8B12-D83E-4742-9BFD-B260DAD99FC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8D30-7BCB-475D-887C-9CEFF3AD02D2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9D62-2B01-4EB4-92AB-B7E9027F881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14</a:t>
            </a:r>
            <a:b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Transformer </a:t>
            </a:r>
            <a:endParaRPr lang="en-GB" altLang="en-US" sz="6000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50833"/>
            <a:ext cx="8054803" cy="1446550"/>
          </a:xfr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</a:rPr>
              <a:t>Part A: Coupling Coefficient  and Mutual Inductance </a:t>
            </a:r>
            <a:endParaRPr lang="en-SG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8" r="5608" b="20438"/>
          <a:stretch>
            <a:fillRect/>
          </a:stretch>
        </p:blipFill>
        <p:spPr bwMode="auto">
          <a:xfrm>
            <a:off x="5727630" y="3714075"/>
            <a:ext cx="629635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2978" y="282893"/>
            <a:ext cx="58728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3600" dirty="0" smtClean="0">
                <a:solidFill>
                  <a:schemeClr val="accent2"/>
                </a:solidFill>
                <a:latin typeface="+mn-lt"/>
              </a:rPr>
              <a:t>Induced Secondary Voltage </a:t>
            </a:r>
          </a:p>
          <a:p>
            <a:endParaRPr lang="en-GB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532979" y="902019"/>
            <a:ext cx="95863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800" dirty="0">
                <a:solidFill>
                  <a:srgbClr val="333300"/>
                </a:solidFill>
                <a:latin typeface="Cambria" panose="02040503050406030204" pitchFamily="18" charset="0"/>
              </a:rPr>
              <a:t>The amount of voltage induced in the </a:t>
            </a:r>
            <a:r>
              <a:rPr lang="en-GB" altLang="en-US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secondary 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</a:rPr>
              <a:t>coil</a:t>
            </a:r>
            <a:r>
              <a:rPr lang="en-GB" altLang="en-US" sz="2800" dirty="0">
                <a:solidFill>
                  <a:srgbClr val="333300"/>
                </a:solidFill>
                <a:latin typeface="Cambria" panose="02040503050406030204" pitchFamily="18" charset="0"/>
              </a:rPr>
              <a:t> due to the </a:t>
            </a:r>
            <a:r>
              <a:rPr lang="en-GB" alt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mutual inductance</a:t>
            </a:r>
            <a:r>
              <a:rPr lang="en-GB" alt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L</a:t>
            </a:r>
            <a:r>
              <a:rPr lang="en-GB" altLang="en-US" sz="2800" baseline="-25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M</a:t>
            </a:r>
            <a:r>
              <a:rPr lang="en-GB" altLang="en-US" sz="2800" b="1" i="1" dirty="0" smtClean="0">
                <a:solidFill>
                  <a:srgbClr val="33330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 smtClean="0">
                <a:solidFill>
                  <a:srgbClr val="333300"/>
                </a:solidFill>
                <a:latin typeface="Cambria" panose="02040503050406030204" pitchFamily="18" charset="0"/>
              </a:rPr>
              <a:t> </a:t>
            </a:r>
            <a:r>
              <a:rPr lang="en-GB" altLang="en-US" sz="2800" dirty="0">
                <a:solidFill>
                  <a:srgbClr val="333300"/>
                </a:solidFill>
                <a:latin typeface="Cambria" panose="02040503050406030204" pitchFamily="18" charset="0"/>
              </a:rPr>
              <a:t>between the two coils is given </a:t>
            </a:r>
            <a:r>
              <a:rPr lang="en-GB" altLang="en-US" sz="2800" dirty="0" smtClean="0">
                <a:solidFill>
                  <a:srgbClr val="333300"/>
                </a:solidFill>
                <a:latin typeface="Cambria" panose="02040503050406030204" pitchFamily="18" charset="0"/>
              </a:rPr>
              <a:t>by</a:t>
            </a:r>
            <a:endParaRPr lang="en-GB" altLang="en-US" sz="2800" dirty="0">
              <a:solidFill>
                <a:srgbClr val="3333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63638" y="1952926"/>
                <a:ext cx="2768282" cy="93615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 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38" y="1952926"/>
                <a:ext cx="2768282" cy="93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7918" y="3018110"/>
                <a:ext cx="7813140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60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SG" sz="260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2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6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SG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sz="26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SG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change</m:t>
                    </m:r>
                    <m:r>
                      <a:rPr lang="en-SG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SG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primary</m:t>
                    </m:r>
                    <m:r>
                      <a:rPr lang="en-SG" sz="26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6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current</m:t>
                    </m:r>
                  </m:oMath>
                </a14:m>
                <a:r>
                  <a:rPr lang="en-SG" sz="2600" dirty="0" smtClean="0">
                    <a:solidFill>
                      <a:srgbClr val="00B050"/>
                    </a:solidFill>
                  </a:rPr>
                  <a:t>.</a:t>
                </a:r>
                <a:endParaRPr lang="en-SG" sz="2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18" y="3018110"/>
                <a:ext cx="7813140" cy="679353"/>
              </a:xfrm>
              <a:prstGeom prst="rect">
                <a:avLst/>
              </a:prstGeom>
              <a:blipFill>
                <a:blip r:embed="rId4"/>
                <a:stretch>
                  <a:fillRect r="-390" b="-80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4083875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</a:t>
                </a:r>
                <a:endParaRPr lang="en-US" sz="3900" dirty="0" smtClean="0">
                  <a:solidFill>
                    <a:schemeClr val="accent2"/>
                  </a:solidFill>
                </a:endParaRPr>
              </a:p>
              <a:p>
                <a:pPr marL="720725" lvl="1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O</a:t>
                </a:r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peration 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of a </a:t>
                </a:r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transformer.</a:t>
                </a:r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oefficient 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of </a:t>
                </a:r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coupling,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1–2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SG" altLang="en-US" dirty="0" smtClean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 .</a:t>
                </a:r>
                <a:endParaRPr lang="en-SG" altLang="en-US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erfect </a:t>
                </a:r>
                <a:r>
                  <a:rPr lang="en-SG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coupling, 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alt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alt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en-US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Mutual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SG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SG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SG" altLang="en-US" dirty="0" smtClean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720725" lvl="1"/>
                <a:r>
                  <a:rPr lang="en-SG" alt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induced secondary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ind</m:t>
                        </m:r>
                      </m:sub>
                    </m:sSub>
                    <m:r>
                      <a:rPr lang="en-SG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SG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 </m:t>
                    </m:r>
                    <m:f>
                      <m:fPr>
                        <m:ctrlP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SG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SG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4083875"/>
              </a:xfrm>
              <a:blipFill>
                <a:blip r:embed="rId2"/>
                <a:stretch>
                  <a:fillRect l="-1195" t="-2090" b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9" y="907451"/>
            <a:ext cx="10517140" cy="1267014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SG" sz="3200" dirty="0">
                <a:solidFill>
                  <a:srgbClr val="002060"/>
                </a:solidFill>
              </a:rPr>
              <a:t>Transformer Structure and </a:t>
            </a:r>
            <a:r>
              <a:rPr lang="en-SG" sz="3200" dirty="0" smtClean="0">
                <a:solidFill>
                  <a:srgbClr val="002060"/>
                </a:solidFill>
              </a:rPr>
              <a:t>Turns Ratio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86" y="903104"/>
            <a:ext cx="9502474" cy="275460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marL="890588" lvl="1" indent="-358775"/>
            <a:r>
              <a:rPr lang="en-US" altLang="en-US" dirty="0"/>
              <a:t>Understand the </a:t>
            </a:r>
            <a:r>
              <a:rPr lang="en-US" altLang="en-US" dirty="0" smtClean="0"/>
              <a:t>concepts </a:t>
            </a:r>
            <a:r>
              <a:rPr lang="en-US" altLang="en-US" dirty="0"/>
              <a:t>of coupling coefficient.</a:t>
            </a:r>
            <a:endParaRPr lang="en-US" altLang="en-US" dirty="0" smtClean="0"/>
          </a:p>
          <a:p>
            <a:pPr marL="890588" lvl="1" indent="-358775"/>
            <a:r>
              <a:rPr lang="en-US" altLang="en-US" dirty="0" smtClean="0"/>
              <a:t>Understand the relationship between mutual inductance and transformer output voltage.</a:t>
            </a:r>
          </a:p>
          <a:p>
            <a:pPr marL="890588" lvl="1" indent="-358775"/>
            <a:r>
              <a:rPr lang="en-US" altLang="en-US" sz="2800" dirty="0" smtClean="0"/>
              <a:t>Know </a:t>
            </a:r>
            <a:r>
              <a:rPr lang="en-US" altLang="en-US" sz="2800" dirty="0"/>
              <a:t>the factors affecting mutual </a:t>
            </a:r>
            <a:r>
              <a:rPr lang="en-US" altLang="en-US" sz="2800" dirty="0" smtClean="0"/>
              <a:t>inductance.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531785" y="292502"/>
            <a:ext cx="9702800" cy="722313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2"/>
                </a:solidFill>
              </a:rPr>
              <a:t>Coefficient of Coupling</a:t>
            </a:r>
            <a:endParaRPr lang="en-GB" altLang="en-US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09740" y="971488"/>
            <a:ext cx="10476376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175" indent="11113" defTabSz="722313">
              <a:defRPr>
                <a:solidFill>
                  <a:schemeClr val="tx1"/>
                </a:solidFill>
                <a:latin typeface="Arial" charset="0"/>
              </a:defRPr>
            </a:lvl1pPr>
            <a:lvl2pPr marL="717550" indent="-376238" defTabSz="72231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2231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2231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2231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22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30238" lvl="1" indent="-288925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SG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A </a:t>
            </a:r>
            <a:r>
              <a:rPr lang="en-SG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transformer </a:t>
            </a: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has 2 coils: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SG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primary coil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and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SG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secondary coil</a:t>
            </a:r>
            <a:r>
              <a:rPr lang="en-SG" altLang="en-US" sz="2400" dirty="0" smtClean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altLang="en-US" sz="2400" dirty="0" smtClean="0">
              <a:solidFill>
                <a:srgbClr val="00862D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630238" lvl="1" indent="-288925" eaLnBrk="1" hangingPunct="1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en-US" sz="2400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An </a:t>
            </a:r>
            <a:r>
              <a:rPr lang="en-US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alternating current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flows in the </a:t>
            </a:r>
            <a:r>
              <a:rPr lang="en-US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primary </a:t>
            </a:r>
            <a:r>
              <a:rPr lang="en-US" altLang="en-US" sz="2400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coil</a:t>
            </a:r>
            <a:r>
              <a:rPr lang="en-US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630238" lvl="1" indent="-288925" eaLnBrk="1" hangingPunct="1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constantly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changing magnetic </a:t>
            </a:r>
            <a:r>
              <a:rPr lang="en-US" altLang="en-US" sz="2400" dirty="0" smtClean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field</a:t>
            </a:r>
            <a:r>
              <a:rPr lang="en-US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 is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generated </a:t>
            </a:r>
            <a:r>
              <a:rPr lang="en-US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around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primary </a:t>
            </a:r>
            <a:r>
              <a:rPr lang="en-US" altLang="en-US" sz="2400" dirty="0" smtClean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coil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altLang="en-US" sz="2400" dirty="0" smtClean="0">
              <a:solidFill>
                <a:srgbClr val="00862D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630238" lvl="1" indent="-288925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The changing magnetic </a:t>
            </a:r>
            <a:r>
              <a:rPr lang="en-GB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flux lines cut</a:t>
            </a:r>
            <a:r>
              <a:rPr lang="en-GB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through the </a:t>
            </a:r>
            <a:r>
              <a:rPr lang="en-GB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secondary coil</a:t>
            </a:r>
            <a:r>
              <a:rPr lang="en-GB" altLang="en-US" sz="2400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8" r="5608" b="20438"/>
          <a:stretch>
            <a:fillRect/>
          </a:stretch>
        </p:blipFill>
        <p:spPr bwMode="auto">
          <a:xfrm>
            <a:off x="5689600" y="3661030"/>
            <a:ext cx="629635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740" y="2947900"/>
            <a:ext cx="7905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000" lvl="1" indent="-2880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en-US" sz="2400" dirty="0" smtClean="0">
                <a:latin typeface="Cambria" panose="02040503050406030204" pitchFamily="18" charset="0"/>
                <a:cs typeface="Calibri" panose="020F0502020204030204" pitchFamily="34" charset="0"/>
              </a:rPr>
              <a:t>An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AC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voltage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is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induced</a:t>
            </a:r>
            <a:r>
              <a:rPr lang="en-US" altLang="en-US" sz="2400" dirty="0">
                <a:solidFill>
                  <a:srgbClr val="009242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across the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secondary</a:t>
            </a:r>
            <a:r>
              <a:rPr lang="en-US" altLang="en-US" sz="2400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coil</a:t>
            </a:r>
            <a:r>
              <a:rPr lang="en-US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because of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</a:t>
            </a:r>
            <a:r>
              <a:rPr lang="en-US" altLang="en-US" sz="2400" dirty="0" smtClean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lectromagnetic 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altLang="en-US" sz="2400" dirty="0" smtClean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nduction</a:t>
            </a:r>
            <a:r>
              <a:rPr lang="en-US" altLang="en-US" sz="2400" dirty="0">
                <a:solidFill>
                  <a:srgbClr val="00862D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900" y="3809377"/>
            <a:ext cx="535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000" lvl="1" indent="-2880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 coils</a:t>
            </a: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are 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magnetically coupled</a:t>
            </a: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but </a:t>
            </a:r>
            <a:r>
              <a:rPr lang="en-SG" altLang="en-US" sz="2400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electrically isolated</a:t>
            </a:r>
            <a:r>
              <a:rPr lang="en-SG" altLang="en-US" sz="2400" dirty="0">
                <a:latin typeface="Cambria" panose="02040503050406030204" pitchFamily="18" charset="0"/>
                <a:cs typeface="Calibri" panose="020F0502020204030204" pitchFamily="34" charset="0"/>
              </a:rPr>
              <a:t> as there is no electrical connection between them, only a magnetic link.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8" r="5608" b="20438"/>
          <a:stretch>
            <a:fillRect/>
          </a:stretch>
        </p:blipFill>
        <p:spPr bwMode="auto">
          <a:xfrm>
            <a:off x="5689600" y="2746628"/>
            <a:ext cx="629635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243" y="283892"/>
            <a:ext cx="10363200" cy="719138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solidFill>
                  <a:schemeClr val="accent2"/>
                </a:solidFill>
                <a:latin typeface="+mn-lt"/>
              </a:rPr>
              <a:t>Coefficient of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Rectangle 4"/>
              <p:cNvSpPr>
                <a:spLocks noChangeArrowheads="1"/>
              </p:cNvSpPr>
              <p:nvPr/>
            </p:nvSpPr>
            <p:spPr bwMode="auto">
              <a:xfrm>
                <a:off x="520243" y="963636"/>
                <a:ext cx="10655300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630238" indent="-338138">
                  <a:spcAft>
                    <a:spcPct val="3000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The </a:t>
                </a:r>
                <a:r>
                  <a:rPr lang="en-GB" altLang="en-US" sz="2600" dirty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coefficient of </a:t>
                </a:r>
                <a:r>
                  <a:rPr lang="en-GB" altLang="en-US" sz="2600" dirty="0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coupling </a:t>
                </a:r>
                <a:r>
                  <a:rPr lang="en-GB" altLang="en-US" sz="2600" i="1" dirty="0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k</a:t>
                </a:r>
                <a:r>
                  <a:rPr lang="en-GB" altLang="en-US" sz="2600" dirty="0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>
                    <a:latin typeface="Cambria" panose="02040503050406030204" pitchFamily="18" charset="0"/>
                    <a:cs typeface="Times New Roman" pitchFamily="18" charset="0"/>
                  </a:rPr>
                  <a:t>between two coils is the ratio of </a:t>
                </a:r>
                <a:r>
                  <a:rPr lang="en-GB" altLang="en-US" sz="2600" dirty="0" smtClean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flux</a:t>
                </a:r>
                <a:r>
                  <a:rPr lang="en-GB" altLang="en-US" sz="26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 smtClean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600" i="1">
                            <a:solidFill>
                              <a:srgbClr val="00924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SG" altLang="en-US" sz="2600" i="1">
                            <a:solidFill>
                              <a:srgbClr val="00924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𝜙</m:t>
                        </m:r>
                      </m:e>
                      <m:sub>
                        <m:r>
                          <a:rPr lang="en-SG" altLang="en-US" sz="2600" i="1">
                            <a:solidFill>
                              <a:srgbClr val="00924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1–2</m:t>
                        </m:r>
                      </m:sub>
                    </m:sSub>
                  </m:oMath>
                </a14:m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>
                    <a:latin typeface="Cambria" panose="02040503050406030204" pitchFamily="18" charset="0"/>
                    <a:cs typeface="Times New Roman" pitchFamily="18" charset="0"/>
                  </a:rPr>
                  <a:t>produced by </a:t>
                </a:r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the primary </a:t>
                </a:r>
                <a:r>
                  <a:rPr lang="en-GB" altLang="en-US" sz="2600" dirty="0">
                    <a:latin typeface="Cambria" panose="02040503050406030204" pitchFamily="18" charset="0"/>
                    <a:cs typeface="Times New Roman" pitchFamily="18" charset="0"/>
                  </a:rPr>
                  <a:t>coil </a:t>
                </a:r>
                <a:r>
                  <a:rPr lang="en-GB" altLang="en-US" sz="2600" dirty="0" smtClean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linking </a:t>
                </a:r>
                <a:r>
                  <a:rPr lang="en-GB" altLang="en-US" sz="2600" dirty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to </a:t>
                </a:r>
                <a:r>
                  <a:rPr lang="en-GB" altLang="en-US" sz="2600" dirty="0" smtClean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the secondary</a:t>
                </a:r>
                <a:r>
                  <a:rPr lang="en-GB" altLang="en-US" sz="26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>
                    <a:solidFill>
                      <a:srgbClr val="009242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coil</a:t>
                </a:r>
                <a:r>
                  <a:rPr lang="en-GB" altLang="en-US" sz="26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to </a:t>
                </a:r>
                <a:r>
                  <a:rPr lang="en-GB" altLang="en-US" sz="2600" dirty="0">
                    <a:latin typeface="Cambria" panose="02040503050406030204" pitchFamily="18" charset="0"/>
                    <a:cs typeface="Times New Roman" pitchFamily="18" charset="0"/>
                  </a:rPr>
                  <a:t>the total flux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6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SG" altLang="en-US" sz="26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𝜙</m:t>
                        </m:r>
                      </m:e>
                      <m:sub>
                        <m:r>
                          <a:rPr lang="en-SG" altLang="en-US" sz="26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600" dirty="0" smtClean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produced</a:t>
                </a:r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600" dirty="0" err="1" smtClean="0">
                    <a:latin typeface="Cambria" panose="02040503050406030204" pitchFamily="18" charset="0"/>
                    <a:cs typeface="Times New Roman" pitchFamily="18" charset="0"/>
                  </a:rPr>
                  <a:t>produced</a:t>
                </a:r>
                <a:r>
                  <a:rPr lang="en-GB" altLang="en-US" sz="2600" dirty="0" smtClean="0">
                    <a:latin typeface="Cambria" panose="02040503050406030204" pitchFamily="18" charset="0"/>
                    <a:cs typeface="Times New Roman" pitchFamily="18" charset="0"/>
                  </a:rPr>
                  <a:t> by the </a:t>
                </a:r>
                <a:r>
                  <a:rPr lang="en-GB" altLang="en-US" sz="2600" dirty="0" smtClean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primary coil.</a:t>
                </a:r>
                <a:endParaRPr lang="en-GB" altLang="en-US" sz="2600" dirty="0">
                  <a:solidFill>
                    <a:srgbClr val="CC6600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49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243" y="963636"/>
                <a:ext cx="10655300" cy="1292662"/>
              </a:xfrm>
              <a:prstGeom prst="rect">
                <a:avLst/>
              </a:prstGeom>
              <a:blipFill>
                <a:blip r:embed="rId3"/>
                <a:stretch>
                  <a:fillRect t="-4245" r="-1545"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7060" y="2439986"/>
                <a:ext cx="2407534" cy="97802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1–2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060" y="2439986"/>
                <a:ext cx="2407534" cy="978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0243" y="3601699"/>
            <a:ext cx="512116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30238" indent="-338138" eaLnBrk="1" hangingPunct="1">
              <a:spcAft>
                <a:spcPct val="3000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en-US" sz="2600" dirty="0" smtClean="0">
                <a:latin typeface="Cambria" panose="02040503050406030204" pitchFamily="18" charset="0"/>
                <a:cs typeface="Times New Roman" pitchFamily="18" charset="0"/>
              </a:rPr>
              <a:t>E.g</a:t>
            </a:r>
            <a:r>
              <a:rPr lang="en-US" altLang="en-US" sz="2600" dirty="0">
                <a:latin typeface="Cambria" panose="02040503050406030204" pitchFamily="18" charset="0"/>
                <a:cs typeface="Times New Roman" pitchFamily="18" charset="0"/>
              </a:rPr>
              <a:t>.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 if total flux produced is </a:t>
            </a:r>
            <a:r>
              <a:rPr lang="en-GB" altLang="en-US" sz="26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100 </a:t>
            </a:r>
            <a:r>
              <a:rPr lang="en-GB" altLang="en-US" sz="2600" dirty="0" err="1" smtClean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mWb</a:t>
            </a:r>
            <a:r>
              <a:rPr lang="en-GB" altLang="en-US" sz="26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altLang="en-US" sz="2600" dirty="0" smtClean="0">
                <a:latin typeface="Cambria" panose="02040503050406030204" pitchFamily="18" charset="0"/>
                <a:cs typeface="Times New Roman" pitchFamily="18" charset="0"/>
              </a:rPr>
              <a:t>&amp;</a:t>
            </a:r>
            <a:r>
              <a:rPr lang="en-GB" altLang="en-US" sz="26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dirty="0" smtClean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60 </a:t>
            </a:r>
            <a:r>
              <a:rPr lang="en-GB" altLang="en-US" sz="2600" dirty="0" err="1" smtClean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mWb</a:t>
            </a:r>
            <a:r>
              <a:rPr lang="en-GB" altLang="en-US" sz="26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of </a:t>
            </a:r>
            <a:r>
              <a:rPr lang="en-GB" altLang="en-US" sz="2600" dirty="0" err="1">
                <a:latin typeface="Cambria" panose="02040503050406030204" pitchFamily="18" charset="0"/>
                <a:cs typeface="Times New Roman" pitchFamily="18" charset="0"/>
              </a:rPr>
              <a:t>th</a:t>
            </a:r>
            <a:r>
              <a:rPr lang="en-US" altLang="en-US" sz="2600" dirty="0">
                <a:latin typeface="Cambria" panose="02040503050406030204" pitchFamily="18" charset="0"/>
                <a:cs typeface="Times New Roman" pitchFamily="18" charset="0"/>
              </a:rPr>
              <a:t>is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dirty="0" smtClean="0">
                <a:latin typeface="Cambria" panose="02040503050406030204" pitchFamily="18" charset="0"/>
                <a:cs typeface="Times New Roman" pitchFamily="18" charset="0"/>
              </a:rPr>
              <a:t>link </a:t>
            </a:r>
            <a:r>
              <a:rPr lang="en-GB" altLang="en-US" sz="2600" dirty="0">
                <a:latin typeface="Cambria" panose="02040503050406030204" pitchFamily="18" charset="0"/>
                <a:cs typeface="Times New Roman" pitchFamily="18" charset="0"/>
              </a:rPr>
              <a:t>to the secondary coil, then </a:t>
            </a:r>
            <a:r>
              <a:rPr lang="en-GB" altLang="en-US" sz="2600" i="1" dirty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k</a:t>
            </a:r>
            <a:r>
              <a:rPr lang="en-GB" altLang="en-US" sz="2600" dirty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600" i="1" dirty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= </a:t>
            </a:r>
            <a:r>
              <a:rPr lang="en-GB" altLang="en-US" sz="2600" dirty="0" smtClean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0.6 </a:t>
            </a:r>
            <a:r>
              <a:rPr lang="en-GB" altLang="en-US" sz="2600" dirty="0" smtClean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243" y="283892"/>
            <a:ext cx="10363200" cy="719138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solidFill>
                  <a:schemeClr val="accent2"/>
                </a:solidFill>
                <a:latin typeface="+mn-lt"/>
              </a:rPr>
              <a:t>Coefficient of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Rectangle 4"/>
              <p:cNvSpPr>
                <a:spLocks noChangeArrowheads="1"/>
              </p:cNvSpPr>
              <p:nvPr/>
            </p:nvSpPr>
            <p:spPr bwMode="auto">
              <a:xfrm>
                <a:off x="520243" y="1025421"/>
                <a:ext cx="10655300" cy="3611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630238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latin typeface="Cambria" panose="02040503050406030204" pitchFamily="18" charset="0"/>
                  </a:rPr>
                  <a:t>To </a:t>
                </a:r>
                <a:r>
                  <a:rPr lang="en-GB" altLang="en-US" sz="28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maximize </a:t>
                </a:r>
                <a:r>
                  <a:rPr lang="en-GB" altLang="en-US" sz="2800" dirty="0">
                    <a:latin typeface="Cambria" panose="02040503050406030204" pitchFamily="18" charset="0"/>
                  </a:rPr>
                  <a:t>the coefficient of </a:t>
                </a:r>
                <a:r>
                  <a:rPr lang="en-GB" altLang="en-US" sz="28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coupling</a:t>
                </a:r>
                <a:r>
                  <a:rPr lang="en-GB" altLang="en-US" sz="2800" dirty="0">
                    <a:latin typeface="Cambria" panose="02040503050406030204" pitchFamily="18" charset="0"/>
                  </a:rPr>
                  <a:t>, the two coils </a:t>
                </a:r>
                <a:r>
                  <a:rPr lang="en-US" altLang="en-US" sz="2800" dirty="0">
                    <a:latin typeface="Cambria" panose="02040503050406030204" pitchFamily="18" charset="0"/>
                  </a:rPr>
                  <a:t>may be</a:t>
                </a:r>
                <a:r>
                  <a:rPr lang="en-GB" altLang="en-US" sz="2800" dirty="0">
                    <a:latin typeface="Cambria" panose="02040503050406030204" pitchFamily="18" charset="0"/>
                  </a:rPr>
                  <a:t> wound tightly </a:t>
                </a:r>
                <a:r>
                  <a:rPr lang="en-US" altLang="en-US" sz="2800" dirty="0">
                    <a:latin typeface="Cambria" panose="02040503050406030204" pitchFamily="18" charset="0"/>
                  </a:rPr>
                  <a:t>around</a:t>
                </a:r>
                <a:r>
                  <a:rPr lang="en-GB" altLang="en-US" sz="2800" dirty="0">
                    <a:latin typeface="Cambria" panose="02040503050406030204" pitchFamily="18" charset="0"/>
                  </a:rPr>
                  <a:t> a </a:t>
                </a:r>
                <a:r>
                  <a:rPr lang="en-GB" altLang="en-US" sz="28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common core</a:t>
                </a:r>
                <a:r>
                  <a:rPr lang="en-GB" altLang="en-US" sz="28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.</a:t>
                </a:r>
                <a:endParaRPr lang="en-SG" altLang="en-US" sz="2800" dirty="0" smtClean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630238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SG" alt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The </a:t>
                </a:r>
                <a:r>
                  <a:rPr lang="en-SG" altLang="en-US" sz="2800" dirty="0">
                    <a:latin typeface="Cambria" panose="02040503050406030204" pitchFamily="18" charset="0"/>
                    <a:cs typeface="Times New Roman" pitchFamily="18" charset="0"/>
                  </a:rPr>
                  <a:t>value of </a:t>
                </a:r>
                <a:r>
                  <a:rPr lang="en-GB" altLang="en-US" sz="2800" i="1" dirty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k</a:t>
                </a:r>
                <a:r>
                  <a:rPr lang="en-GB" altLang="en-US" sz="2800" dirty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depends </a:t>
                </a:r>
                <a:r>
                  <a:rPr lang="en-GB" altLang="en-US" sz="2800" dirty="0" smtClean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on</a:t>
                </a:r>
              </a:p>
              <a:p>
                <a:pPr marL="1030288" lvl="1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500" dirty="0" smtClean="0">
                    <a:latin typeface="Cambria" panose="02040503050406030204" pitchFamily="18" charset="0"/>
                    <a:cs typeface="Times New Roman" pitchFamily="18" charset="0"/>
                  </a:rPr>
                  <a:t>the </a:t>
                </a: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physical </a:t>
                </a:r>
                <a:r>
                  <a:rPr lang="en-GB" altLang="en-US" sz="25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closeness</a:t>
                </a: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 of the </a:t>
                </a:r>
                <a:r>
                  <a:rPr lang="en-GB" altLang="en-US" sz="2500" dirty="0" smtClean="0">
                    <a:latin typeface="Cambria" panose="02040503050406030204" pitchFamily="18" charset="0"/>
                    <a:cs typeface="Times New Roman" pitchFamily="18" charset="0"/>
                  </a:rPr>
                  <a:t>coils,</a:t>
                </a:r>
              </a:p>
              <a:p>
                <a:pPr marL="1030288" lvl="1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the type of </a:t>
                </a:r>
                <a:r>
                  <a:rPr lang="en-GB" altLang="en-US" sz="25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core materia</a:t>
                </a:r>
                <a:r>
                  <a:rPr lang="en-GB" altLang="en-US" sz="2500" dirty="0">
                    <a:solidFill>
                      <a:srgbClr val="00862D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l</a:t>
                </a: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 used, </a:t>
                </a:r>
                <a:r>
                  <a:rPr lang="en-GB" altLang="en-US" sz="2500" dirty="0" smtClean="0">
                    <a:latin typeface="Cambria" panose="02040503050406030204" pitchFamily="18" charset="0"/>
                    <a:cs typeface="Times New Roman" pitchFamily="18" charset="0"/>
                  </a:rPr>
                  <a:t>and</a:t>
                </a:r>
              </a:p>
              <a:p>
                <a:pPr marL="1030288" lvl="1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5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construction</a:t>
                </a: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 and </a:t>
                </a:r>
                <a:r>
                  <a:rPr lang="en-GB" altLang="en-US" sz="25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shape</a:t>
                </a:r>
                <a:r>
                  <a:rPr lang="en-GB" altLang="en-US" sz="2500" dirty="0">
                    <a:latin typeface="Cambria" panose="02040503050406030204" pitchFamily="18" charset="0"/>
                    <a:cs typeface="Times New Roman" pitchFamily="18" charset="0"/>
                  </a:rPr>
                  <a:t> of the core</a:t>
                </a:r>
                <a:r>
                  <a:rPr lang="en-GB" altLang="en-US" sz="2500" dirty="0" smtClean="0">
                    <a:latin typeface="Cambria" panose="02040503050406030204" pitchFamily="18" charset="0"/>
                    <a:cs typeface="Times New Roman" pitchFamily="18" charset="0"/>
                  </a:rPr>
                  <a:t>.</a:t>
                </a:r>
              </a:p>
              <a:p>
                <a:pPr marL="630238" indent="-338138"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GB" altLang="en-US" sz="2800" dirty="0">
                    <a:latin typeface="Cambria" panose="02040503050406030204" pitchFamily="18" charset="0"/>
                    <a:cs typeface="Times New Roman" pitchFamily="18" charset="0"/>
                  </a:rPr>
                  <a:t> </a:t>
                </a:r>
                <a:r>
                  <a:rPr lang="en-GB" altLang="en-US" sz="2800" dirty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Perfect coupling</a:t>
                </a:r>
                <a:r>
                  <a:rPr lang="en-GB" altLang="en-US" sz="2800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800" dirty="0">
                    <a:latin typeface="Cambria" panose="02040503050406030204" pitchFamily="18" charset="0"/>
                    <a:cs typeface="Times New Roman" pitchFamily="18" charset="0"/>
                  </a:rPr>
                  <a:t>occurs</a:t>
                </a:r>
                <a:r>
                  <a:rPr lang="en-GB" altLang="en-US" sz="2800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altLang="en-US" sz="2800" dirty="0">
                    <a:latin typeface="Cambria" panose="02040503050406030204" pitchFamily="18" charset="0"/>
                    <a:cs typeface="Times New Roman" pitchFamily="18" charset="0"/>
                  </a:rPr>
                  <a:t>when</a:t>
                </a:r>
                <a:r>
                  <a:rPr lang="en-GB" altLang="en-US" sz="2800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28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SG" altLang="en-US" sz="28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altLang="en-US" sz="28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.</a:t>
                </a:r>
                <a:endParaRPr lang="en-US" alt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49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243" y="1025421"/>
                <a:ext cx="10655300" cy="3611245"/>
              </a:xfrm>
              <a:prstGeom prst="rect">
                <a:avLst/>
              </a:prstGeom>
              <a:blipFill>
                <a:blip r:embed="rId2"/>
                <a:stretch>
                  <a:fillRect t="-1686" b="-35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243" y="283892"/>
            <a:ext cx="10363200" cy="719138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2"/>
                </a:solidFill>
              </a:rPr>
              <a:t>Mutual Inductance</a:t>
            </a:r>
            <a:endParaRPr lang="en-GB" altLang="en-US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20243" y="1025421"/>
            <a:ext cx="10655300" cy="194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30238" indent="-338138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SG" altLang="en-US" sz="2800" dirty="0">
                <a:latin typeface="Cambria" panose="02040503050406030204" pitchFamily="18" charset="0"/>
                <a:cs typeface="Times New Roman" pitchFamily="18" charset="0"/>
              </a:rPr>
              <a:t>The amount of voltage induced in the secondary coil depends on the </a:t>
            </a:r>
            <a:r>
              <a:rPr lang="en-SG" altLang="en-US" sz="28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mutual inductance </a:t>
            </a:r>
            <a:r>
              <a:rPr lang="en-SG" altLang="en-US" sz="2800" i="1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en-SG" alt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M</a:t>
            </a:r>
            <a:r>
              <a:rPr lang="en-SG" altLang="en-US" sz="2800" dirty="0">
                <a:latin typeface="Cambria" panose="02040503050406030204" pitchFamily="18" charset="0"/>
                <a:cs typeface="Times New Roman" pitchFamily="18" charset="0"/>
              </a:rPr>
              <a:t>  present between the two coils. </a:t>
            </a:r>
            <a:endParaRPr lang="en-SG" altLang="en-US" sz="2800" dirty="0" smtClean="0">
              <a:latin typeface="Cambria" panose="02040503050406030204" pitchFamily="18" charset="0"/>
              <a:cs typeface="Times New Roman" pitchFamily="18" charset="0"/>
            </a:endParaRPr>
          </a:p>
          <a:p>
            <a:pPr marL="630238" indent="-338138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800" i="1" dirty="0" smtClean="0">
                <a:solidFill>
                  <a:srgbClr val="333300"/>
                </a:solidFill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en-GB" altLang="en-US" sz="2800" baseline="-25000" dirty="0" smtClean="0">
                <a:solidFill>
                  <a:srgbClr val="333300"/>
                </a:solidFill>
                <a:latin typeface="Cambria" panose="02040503050406030204" pitchFamily="18" charset="0"/>
                <a:cs typeface="Times New Roman" pitchFamily="18" charset="0"/>
              </a:rPr>
              <a:t>M</a:t>
            </a:r>
            <a:r>
              <a:rPr lang="en-GB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in turn depends on the </a:t>
            </a:r>
            <a:r>
              <a:rPr lang="en-US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self 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inductance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of each coil (</a:t>
            </a:r>
            <a:r>
              <a:rPr lang="en-GB" altLang="en-US" sz="28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en-GB" altLang="en-US" sz="2800" baseline="-250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1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and </a:t>
            </a:r>
            <a:r>
              <a:rPr lang="en-GB" altLang="en-US" sz="28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L</a:t>
            </a:r>
            <a:r>
              <a:rPr lang="en-GB" altLang="en-US" sz="2800" baseline="-250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2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) and the coefficient of coupling </a:t>
            </a:r>
            <a:r>
              <a:rPr lang="en-GB" altLang="en-US" sz="2800" i="1" dirty="0">
                <a:latin typeface="Cambria" panose="02040503050406030204" pitchFamily="18" charset="0"/>
                <a:cs typeface="Times New Roman" pitchFamily="18" charset="0"/>
              </a:rPr>
              <a:t>k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between the</a:t>
            </a:r>
            <a:r>
              <a:rPr lang="en-US" altLang="en-US" sz="2800" dirty="0" smtClean="0">
                <a:latin typeface="Cambria" panose="02040503050406030204" pitchFamily="18" charset="0"/>
                <a:cs typeface="Times New Roman" pitchFamily="18" charset="0"/>
              </a:rPr>
              <a:t>m</a:t>
            </a:r>
            <a:r>
              <a:rPr lang="en-GB" altLang="en-US" sz="2800" dirty="0" smtClean="0">
                <a:latin typeface="Cambria" panose="02040503050406030204" pitchFamily="18" charset="0"/>
                <a:cs typeface="Times New Roman" pitchFamily="18" charset="0"/>
              </a:rPr>
              <a:t>.</a:t>
            </a:r>
            <a:endParaRPr lang="en-GB" altLang="en-US" sz="2800" dirty="0" smtClean="0">
              <a:solidFill>
                <a:srgbClr val="CC66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96" y="4299187"/>
            <a:ext cx="4999868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9632" y="3344210"/>
                <a:ext cx="3298371" cy="76322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SG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SG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632" y="3344210"/>
                <a:ext cx="3298371" cy="763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173" name="Group 7172"/>
          <p:cNvGrpSpPr/>
          <p:nvPr/>
        </p:nvGrpSpPr>
        <p:grpSpPr>
          <a:xfrm>
            <a:off x="9113520" y="3627120"/>
            <a:ext cx="2920619" cy="1420022"/>
            <a:chOff x="9113520" y="3627120"/>
            <a:chExt cx="2920619" cy="1420022"/>
          </a:xfrm>
        </p:grpSpPr>
        <p:sp>
          <p:nvSpPr>
            <p:cNvPr id="7168" name="Rounded Rectangular Callout 7167"/>
            <p:cNvSpPr/>
            <p:nvPr/>
          </p:nvSpPr>
          <p:spPr>
            <a:xfrm>
              <a:off x="9113520" y="3627120"/>
              <a:ext cx="2920619" cy="1420022"/>
            </a:xfrm>
            <a:prstGeom prst="wedgeRoundRectCallout">
              <a:avLst>
                <a:gd name="adj1" fmla="val -54750"/>
                <a:gd name="adj2" fmla="val 76452"/>
                <a:gd name="adj3" fmla="val 16667"/>
              </a:avLst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9" name="Rectangle 7168"/>
                <p:cNvSpPr/>
                <p:nvPr/>
              </p:nvSpPr>
              <p:spPr>
                <a:xfrm>
                  <a:off x="9360964" y="3843902"/>
                  <a:ext cx="2227661" cy="910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ind</m:t>
                            </m:r>
                          </m:sub>
                        </m:sSub>
                        <m:r>
                          <a:rPr lang="en-SG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SG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f>
                          <m:f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G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SG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7169" name="Rectangle 7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964" y="3843902"/>
                  <a:ext cx="2227661" cy="9105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278270" y="3078866"/>
            <a:ext cx="3959104" cy="3138244"/>
            <a:chOff x="3619755" y="1875099"/>
            <a:chExt cx="3959104" cy="3138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3619755" y="1875099"/>
                  <a:ext cx="3959104" cy="3138244"/>
                </a:xfrm>
                <a:prstGeom prst="cloudCallout">
                  <a:avLst/>
                </a:prstGeom>
                <a:solidFill>
                  <a:srgbClr val="FFFFCC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 anchor="t" anchorCtr="1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SG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SG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SG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SG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SG" sz="2200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755" y="1875099"/>
                  <a:ext cx="3959104" cy="3138244"/>
                </a:xfrm>
                <a:prstGeom prst="cloudCallou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986507" y="3125132"/>
                  <a:ext cx="787400" cy="40011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20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000" dirty="0">
                    <a:solidFill>
                      <a:srgbClr val="CC66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6507" y="3125132"/>
                  <a:ext cx="7874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105349" y="3326862"/>
                  <a:ext cx="787400" cy="40011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alt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7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5349" y="3326862"/>
                  <a:ext cx="7874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Text Box 46"/>
            <p:cNvSpPr txBox="1">
              <a:spLocks noChangeArrowheads="1"/>
            </p:cNvSpPr>
            <p:nvPr/>
          </p:nvSpPr>
          <p:spPr bwMode="auto">
            <a:xfrm>
              <a:off x="4573721" y="3225997"/>
              <a:ext cx="46788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CC6600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159" name="Text Box 46"/>
            <p:cNvSpPr txBox="1">
              <a:spLocks noChangeArrowheads="1"/>
            </p:cNvSpPr>
            <p:nvPr/>
          </p:nvSpPr>
          <p:spPr bwMode="auto">
            <a:xfrm>
              <a:off x="5718812" y="3221532"/>
              <a:ext cx="46788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CC6600"/>
                  </a:solidFill>
                  <a:latin typeface="Cambria" panose="02040503050406030204" pitchFamily="18" charset="0"/>
                </a:rPr>
                <a:t>–</a:t>
              </a:r>
              <a:endParaRPr lang="en-US" altLang="en-US" sz="2000" dirty="0">
                <a:solidFill>
                  <a:srgbClr val="CC66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0" name="Arc 16"/>
            <p:cNvSpPr>
              <a:spLocks/>
            </p:cNvSpPr>
            <p:nvPr/>
          </p:nvSpPr>
          <p:spPr bwMode="auto">
            <a:xfrm rot="16200000" flipV="1">
              <a:off x="5033112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1" name="Arc 15"/>
            <p:cNvSpPr>
              <a:spLocks/>
            </p:cNvSpPr>
            <p:nvPr/>
          </p:nvSpPr>
          <p:spPr bwMode="auto">
            <a:xfrm rot="16200000">
              <a:off x="4884752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2" name="Arc 18"/>
            <p:cNvSpPr>
              <a:spLocks/>
            </p:cNvSpPr>
            <p:nvPr/>
          </p:nvSpPr>
          <p:spPr bwMode="auto">
            <a:xfrm rot="16200000" flipH="1">
              <a:off x="5051668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3" name="Arc 19"/>
            <p:cNvSpPr>
              <a:spLocks/>
            </p:cNvSpPr>
            <p:nvPr/>
          </p:nvSpPr>
          <p:spPr bwMode="auto">
            <a:xfrm rot="16200000" flipH="1" flipV="1">
              <a:off x="5088736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4" name="Arc 23"/>
            <p:cNvSpPr>
              <a:spLocks/>
            </p:cNvSpPr>
            <p:nvPr/>
          </p:nvSpPr>
          <p:spPr bwMode="auto">
            <a:xfrm rot="16200000" flipV="1">
              <a:off x="5255655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5" name="Arc 22"/>
            <p:cNvSpPr>
              <a:spLocks/>
            </p:cNvSpPr>
            <p:nvPr/>
          </p:nvSpPr>
          <p:spPr bwMode="auto">
            <a:xfrm rot="16200000">
              <a:off x="5107295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Arc 25"/>
            <p:cNvSpPr>
              <a:spLocks/>
            </p:cNvSpPr>
            <p:nvPr/>
          </p:nvSpPr>
          <p:spPr bwMode="auto">
            <a:xfrm rot="16200000" flipH="1">
              <a:off x="5274211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Arc 26"/>
            <p:cNvSpPr>
              <a:spLocks/>
            </p:cNvSpPr>
            <p:nvPr/>
          </p:nvSpPr>
          <p:spPr bwMode="auto">
            <a:xfrm rot="16200000" flipH="1" flipV="1">
              <a:off x="5311279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Arc 30"/>
            <p:cNvSpPr>
              <a:spLocks/>
            </p:cNvSpPr>
            <p:nvPr/>
          </p:nvSpPr>
          <p:spPr bwMode="auto">
            <a:xfrm rot="16200000" flipV="1">
              <a:off x="5478197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69" name="Arc 29"/>
            <p:cNvSpPr>
              <a:spLocks/>
            </p:cNvSpPr>
            <p:nvPr/>
          </p:nvSpPr>
          <p:spPr bwMode="auto">
            <a:xfrm rot="16200000">
              <a:off x="5329837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0" name="Arc 32"/>
            <p:cNvSpPr>
              <a:spLocks/>
            </p:cNvSpPr>
            <p:nvPr/>
          </p:nvSpPr>
          <p:spPr bwMode="auto">
            <a:xfrm rot="16200000" flipH="1">
              <a:off x="5496753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1" name="Arc 33"/>
            <p:cNvSpPr>
              <a:spLocks/>
            </p:cNvSpPr>
            <p:nvPr/>
          </p:nvSpPr>
          <p:spPr bwMode="auto">
            <a:xfrm rot="16200000" flipH="1" flipV="1">
              <a:off x="5533821" y="3845278"/>
              <a:ext cx="182396" cy="38124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2" name="Text Box 46"/>
            <p:cNvSpPr txBox="1">
              <a:spLocks noChangeArrowheads="1"/>
            </p:cNvSpPr>
            <p:nvPr/>
          </p:nvSpPr>
          <p:spPr bwMode="auto">
            <a:xfrm>
              <a:off x="3844663" y="3966928"/>
              <a:ext cx="3152743" cy="4001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CC6600"/>
                  </a:solidFill>
                  <a:latin typeface="Cambria" panose="02040503050406030204" pitchFamily="18" charset="0"/>
                </a:rPr>
                <a:t>s</a:t>
              </a:r>
              <a:r>
                <a:rPr lang="en-US" altLang="en-US" sz="2000" dirty="0" smtClean="0">
                  <a:solidFill>
                    <a:srgbClr val="CC6600"/>
                  </a:solidFill>
                  <a:latin typeface="Cambria" panose="02040503050406030204" pitchFamily="18" charset="0"/>
                </a:rPr>
                <a:t>elf-inductance</a:t>
              </a:r>
              <a:r>
                <a:rPr lang="en-US" altLang="en-US" sz="2000" dirty="0" smtClean="0">
                  <a:latin typeface="Cambria" panose="02040503050406030204" pitchFamily="18" charset="0"/>
                </a:rPr>
                <a:t> of a coil, </a:t>
              </a:r>
              <a:r>
                <a:rPr lang="en-US" altLang="en-US" sz="2000" i="1" dirty="0" smtClean="0">
                  <a:latin typeface="Cambria" panose="02040503050406030204" pitchFamily="18" charset="0"/>
                </a:rPr>
                <a:t>L</a:t>
              </a:r>
              <a:endParaRPr lang="en-US" altLang="en-US" sz="2000" i="1" dirty="0">
                <a:latin typeface="Cambria" panose="02040503050406030204" pitchFamily="18" charset="0"/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>
              <a:off x="4462852" y="3759327"/>
              <a:ext cx="55245" cy="0"/>
            </a:xfrm>
            <a:prstGeom prst="straightConnector1">
              <a:avLst/>
            </a:prstGeom>
            <a:solidFill>
              <a:srgbClr val="FFFFCC"/>
            </a:solidFill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Line 44"/>
            <p:cNvSpPr>
              <a:spLocks noChangeShapeType="1"/>
            </p:cNvSpPr>
            <p:nvPr/>
          </p:nvSpPr>
          <p:spPr bwMode="auto">
            <a:xfrm flipH="1">
              <a:off x="4105348" y="3759827"/>
              <a:ext cx="782615" cy="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5" name="Arc 42"/>
            <p:cNvSpPr>
              <a:spLocks/>
            </p:cNvSpPr>
            <p:nvPr/>
          </p:nvSpPr>
          <p:spPr bwMode="auto">
            <a:xfrm rot="16200000">
              <a:off x="5553942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6" name="Arc 43"/>
            <p:cNvSpPr>
              <a:spLocks/>
            </p:cNvSpPr>
            <p:nvPr/>
          </p:nvSpPr>
          <p:spPr bwMode="auto">
            <a:xfrm rot="16200000" flipV="1">
              <a:off x="5702302" y="3608512"/>
              <a:ext cx="182396" cy="149373"/>
            </a:xfrm>
            <a:custGeom>
              <a:avLst/>
              <a:gdLst>
                <a:gd name="T0" fmla="*/ 0 w 21600"/>
                <a:gd name="T1" fmla="*/ 0 h 21600"/>
                <a:gd name="T2" fmla="*/ 10806 w 21600"/>
                <a:gd name="T3" fmla="*/ 22 h 21600"/>
                <a:gd name="T4" fmla="*/ 0 w 21600"/>
                <a:gd name="T5" fmla="*/ 2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177" name="Line 44"/>
            <p:cNvSpPr>
              <a:spLocks noChangeShapeType="1"/>
            </p:cNvSpPr>
            <p:nvPr/>
          </p:nvSpPr>
          <p:spPr bwMode="auto">
            <a:xfrm flipH="1">
              <a:off x="5868187" y="3759827"/>
              <a:ext cx="782615" cy="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934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92788" y="328566"/>
            <a:ext cx="1035113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" indent="-63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  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en-US" sz="2600" dirty="0">
                <a:latin typeface="Cambria" panose="02040503050406030204" pitchFamily="18" charset="0"/>
              </a:rPr>
              <a:t>The primary coil of a transformer produces a total magnetic flux of </a:t>
            </a:r>
            <a:r>
              <a:rPr lang="en-US" altLang="en-US" sz="2600" dirty="0" smtClean="0">
                <a:latin typeface="Cambria" panose="02040503050406030204" pitchFamily="18" charset="0"/>
              </a:rPr>
              <a:t>50 </a:t>
            </a:r>
            <a:r>
              <a:rPr lang="en-US" altLang="en-US" sz="2600" dirty="0" smtClean="0">
                <a:latin typeface="Cambria" panose="02040503050406030204" pitchFamily="18" charset="0"/>
                <a:sym typeface="Symbol" pitchFamily="18" charset="2"/>
              </a:rPr>
              <a:t></a:t>
            </a:r>
            <a:r>
              <a:rPr lang="en-US" altLang="en-US" sz="2600" dirty="0">
                <a:latin typeface="Cambria" panose="02040503050406030204" pitchFamily="18" charset="0"/>
              </a:rPr>
              <a:t>Wb. If </a:t>
            </a:r>
            <a:r>
              <a:rPr lang="en-US" altLang="en-US" sz="2600" dirty="0" smtClean="0">
                <a:latin typeface="Cambria" panose="02040503050406030204" pitchFamily="18" charset="0"/>
              </a:rPr>
              <a:t>20 </a:t>
            </a:r>
            <a:r>
              <a:rPr lang="en-US" altLang="en-US" sz="2600" dirty="0" smtClean="0">
                <a:latin typeface="Cambria" panose="02040503050406030204" pitchFamily="18" charset="0"/>
                <a:sym typeface="Symbol" pitchFamily="18" charset="2"/>
              </a:rPr>
              <a:t></a:t>
            </a:r>
            <a:r>
              <a:rPr lang="en-US" altLang="en-US" sz="2600" dirty="0">
                <a:latin typeface="Cambria" panose="02040503050406030204" pitchFamily="18" charset="0"/>
              </a:rPr>
              <a:t>Wb is linked to the secondary coil, what is</a:t>
            </a:r>
            <a:r>
              <a:rPr lang="en-US" altLang="en-US" sz="2600" dirty="0">
                <a:latin typeface="Cambria" panose="02040503050406030204" pitchFamily="18" charset="0"/>
                <a:sym typeface="Symbol" pitchFamily="18" charset="2"/>
              </a:rPr>
              <a:t> </a:t>
            </a:r>
            <a:r>
              <a:rPr lang="en-GB" altLang="en-US" sz="2600" dirty="0">
                <a:latin typeface="Cambria" panose="02040503050406030204" pitchFamily="18" charset="0"/>
                <a:sym typeface="Symbol" pitchFamily="18" charset="2"/>
              </a:rPr>
              <a:t>the coefficient of coupling, </a:t>
            </a:r>
            <a:r>
              <a:rPr lang="en-GB" altLang="en-US" sz="2600" i="1" dirty="0">
                <a:latin typeface="Cambria" panose="02040503050406030204" pitchFamily="18" charset="0"/>
                <a:sym typeface="Symbol" pitchFamily="18" charset="2"/>
              </a:rPr>
              <a:t>k</a:t>
            </a:r>
            <a:r>
              <a:rPr lang="en-GB" altLang="en-US" sz="2600" dirty="0" smtClean="0">
                <a:latin typeface="Cambria" panose="02040503050406030204" pitchFamily="18" charset="0"/>
                <a:sym typeface="Symbol" pitchFamily="18" charset="2"/>
              </a:rPr>
              <a:t>?</a:t>
            </a:r>
            <a:endParaRPr lang="en-US" altLang="en-US" sz="2600" dirty="0">
              <a:latin typeface="Cambria" panose="02040503050406030204" pitchFamily="18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743588" y="2194950"/>
            <a:ext cx="13676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Solution</a:t>
            </a:r>
            <a:endParaRPr lang="en-GB" altLang="en-US" sz="2600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8894" y="2718170"/>
                <a:ext cx="5050971" cy="855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1–2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μWb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μWb</m:t>
                          </m:r>
                        </m:den>
                      </m:f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94" y="2718170"/>
                <a:ext cx="5050971" cy="855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92788" y="328566"/>
            <a:ext cx="1002601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" indent="-63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  </a:t>
            </a:r>
            <a:endParaRPr lang="en-US" altLang="en-US" sz="3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>
              <a:spcBef>
                <a:spcPts val="300"/>
              </a:spcBef>
            </a:pPr>
            <a:r>
              <a:rPr lang="en-US" altLang="en-US" sz="2600" dirty="0" smtClean="0">
                <a:latin typeface="Cambria" panose="02040503050406030204" pitchFamily="18" charset="0"/>
              </a:rPr>
              <a:t>Two </a:t>
            </a:r>
            <a:r>
              <a:rPr lang="en-US" altLang="en-US" sz="2600" dirty="0">
                <a:latin typeface="Cambria" panose="02040503050406030204" pitchFamily="18" charset="0"/>
              </a:rPr>
              <a:t>coils wound on a single core have a coefficient of coupling </a:t>
            </a:r>
            <a:r>
              <a:rPr lang="en-US" altLang="en-US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n-US" altLang="en-US" sz="2600" dirty="0" smtClean="0">
                <a:latin typeface="Cambria" panose="02040503050406030204" pitchFamily="18" charset="0"/>
              </a:rPr>
              <a:t> 0.3 . </a:t>
            </a:r>
            <a:r>
              <a:rPr lang="en-US" altLang="en-US" sz="2600" dirty="0">
                <a:latin typeface="Cambria" panose="02040503050406030204" pitchFamily="18" charset="0"/>
              </a:rPr>
              <a:t>The inductances of the primary coil and secondary coil are 10 </a:t>
            </a:r>
            <a:r>
              <a:rPr lang="en-US" altLang="en-US" sz="2600" dirty="0">
                <a:latin typeface="Cambria" panose="02040503050406030204" pitchFamily="18" charset="0"/>
                <a:sym typeface="Symbol" pitchFamily="18" charset="2"/>
              </a:rPr>
              <a:t></a:t>
            </a:r>
            <a:r>
              <a:rPr lang="en-US" altLang="en-US" sz="2600" dirty="0">
                <a:latin typeface="Cambria" panose="02040503050406030204" pitchFamily="18" charset="0"/>
              </a:rPr>
              <a:t>H and 15 </a:t>
            </a:r>
            <a:r>
              <a:rPr lang="en-US" altLang="en-US" sz="2600" dirty="0">
                <a:latin typeface="Cambria" panose="02040503050406030204" pitchFamily="18" charset="0"/>
                <a:sym typeface="Symbol" pitchFamily="18" charset="2"/>
              </a:rPr>
              <a:t></a:t>
            </a:r>
            <a:r>
              <a:rPr lang="en-US" altLang="en-US" sz="2600" dirty="0" smtClean="0">
                <a:latin typeface="Cambria" panose="02040503050406030204" pitchFamily="18" charset="0"/>
              </a:rPr>
              <a:t>H respectively. Find the mutual inductance of the two coils </a:t>
            </a:r>
            <a:r>
              <a:rPr lang="en-US" altLang="en-US" sz="2600" i="1" dirty="0">
                <a:latin typeface="Cambria" panose="02040503050406030204" pitchFamily="18" charset="0"/>
              </a:rPr>
              <a:t>L</a:t>
            </a:r>
            <a:r>
              <a:rPr lang="en-US" altLang="en-US" sz="2600" i="1" baseline="-25000" dirty="0">
                <a:latin typeface="Cambria" panose="02040503050406030204" pitchFamily="18" charset="0"/>
              </a:rPr>
              <a:t>M</a:t>
            </a:r>
            <a:r>
              <a:rPr lang="en-US" altLang="en-US" sz="2600" dirty="0">
                <a:latin typeface="Cambria" panose="02040503050406030204" pitchFamily="18" charset="0"/>
              </a:rPr>
              <a:t>?</a:t>
            </a:r>
            <a:endParaRPr lang="en-GB" altLang="en-US" sz="2600" dirty="0">
              <a:latin typeface="Cambria" panose="02040503050406030204" pitchFamily="18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743588" y="2194950"/>
            <a:ext cx="13676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Solution</a:t>
            </a:r>
            <a:endParaRPr lang="en-GB" altLang="en-US" sz="2600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4974" y="2718170"/>
                <a:ext cx="7180946" cy="54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ad>
                        <m:radPr>
                          <m:degHide m:val="o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  <m:rad>
                        <m:radPr>
                          <m:degHide m:val="o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10 </m:t>
                          </m:r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μH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×15 </m:t>
                          </m:r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μH</m:t>
                          </m:r>
                        </m:e>
                      </m:rad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μH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4" y="2718170"/>
                <a:ext cx="7180946" cy="54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12825" y="294599"/>
            <a:ext cx="1132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dirty="0" smtClean="0">
                <a:solidFill>
                  <a:schemeClr val="accent2"/>
                </a:solidFill>
                <a:latin typeface="+mn-lt"/>
              </a:rPr>
              <a:t>Factors Affecting Mutual Inductance</a:t>
            </a:r>
            <a:endParaRPr lang="en-GB" altLang="en-US" sz="3600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5"/>
              <p:cNvSpPr>
                <a:spLocks noChangeArrowheads="1"/>
              </p:cNvSpPr>
              <p:nvPr/>
            </p:nvSpPr>
            <p:spPr bwMode="auto">
              <a:xfrm>
                <a:off x="522899" y="973035"/>
                <a:ext cx="9696451" cy="4308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800" dirty="0" smtClean="0">
                    <a:latin typeface="Cambria" panose="02040503050406030204" pitchFamily="18" charset="0"/>
                  </a:rPr>
                  <a:t>The Mutual Inductance is determined by the following physical characteristics of the 2 coils:</a:t>
                </a:r>
                <a:endParaRPr lang="en-US" altLang="en-US" sz="2800" dirty="0">
                  <a:latin typeface="Cambria" panose="02040503050406030204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Number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of turns in the primary 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coil,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US" alt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endParaRPr lang="en-US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umber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of turns in the secondary 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coil,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</a:t>
                </a:r>
                <a:r>
                  <a:rPr lang="en-US" alt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</a:t>
                </a:r>
                <a:endParaRPr lang="en-US" alt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oefficient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of coupling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between the 2 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coils,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k</a:t>
                </a:r>
                <a:endParaRPr lang="en-US" altLang="en-US" sz="24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ermeability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 the core 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material, </a:t>
                </a:r>
                <a:r>
                  <a:rPr lang="el-GR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μ</a:t>
                </a:r>
                <a:endParaRPr lang="el-GR" altLang="en-US" sz="2400" i="1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ross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sectional area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the 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coil,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endParaRPr lang="en-US" altLang="en-US" sz="24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531813" indent="-277813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L</a:t>
                </a:r>
                <a:r>
                  <a:rPr lang="en-US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ength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 the 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coil,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sz="2400" i="1" dirty="0">
                  <a:latin typeface="Cambria" panose="02040503050406030204" pitchFamily="18" charset="0"/>
                </a:endParaRPr>
              </a:p>
              <a:p>
                <a:pPr lvl="1"/>
                <a:endParaRPr lang="en-US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42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899" y="973035"/>
                <a:ext cx="9696451" cy="4308872"/>
              </a:xfrm>
              <a:prstGeom prst="rect">
                <a:avLst/>
              </a:prstGeom>
              <a:blipFill>
                <a:blip r:embed="rId2"/>
                <a:stretch>
                  <a:fillRect l="-1321" t="-1558" r="-2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6143" y="5076371"/>
                <a:ext cx="3069772" cy="93615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3" y="5076371"/>
                <a:ext cx="3069772" cy="93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3078</TotalTime>
  <Words>445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Cooper Black</vt:lpstr>
      <vt:lpstr>Gill Sans MT</vt:lpstr>
      <vt:lpstr>Symbol</vt:lpstr>
      <vt:lpstr>Times New Roman</vt:lpstr>
      <vt:lpstr>Trebuchet MS</vt:lpstr>
      <vt:lpstr>Wingdings 3</vt:lpstr>
      <vt:lpstr>Facet</vt:lpstr>
      <vt:lpstr>Unit 14 Transformer </vt:lpstr>
      <vt:lpstr>PowerPoint Presentation</vt:lpstr>
      <vt:lpstr>Coefficient of Coupling</vt:lpstr>
      <vt:lpstr>Coefficient of Coupling</vt:lpstr>
      <vt:lpstr>Coefficient of Coupling</vt:lpstr>
      <vt:lpstr>Mutual Inductance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319</cp:revision>
  <dcterms:created xsi:type="dcterms:W3CDTF">2014-11-11T08:59:17Z</dcterms:created>
  <dcterms:modified xsi:type="dcterms:W3CDTF">2019-04-27T14:08:58Z</dcterms:modified>
</cp:coreProperties>
</file>