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329" r:id="rId4"/>
    <p:sldId id="343" r:id="rId5"/>
    <p:sldId id="342" r:id="rId6"/>
    <p:sldId id="344" r:id="rId7"/>
    <p:sldId id="333" r:id="rId8"/>
    <p:sldId id="334" r:id="rId9"/>
    <p:sldId id="335" r:id="rId10"/>
    <p:sldId id="338" r:id="rId11"/>
    <p:sldId id="345" r:id="rId12"/>
    <p:sldId id="346" r:id="rId13"/>
    <p:sldId id="348" r:id="rId14"/>
    <p:sldId id="272" r:id="rId15"/>
  </p:sldIdLst>
  <p:sldSz cx="12192000" cy="6858000"/>
  <p:notesSz cx="6797675" cy="9926638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733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  <p15:guide id="5" pos="529" userDrawn="1">
          <p15:clr>
            <a:srgbClr val="A4A3A4"/>
          </p15:clr>
        </p15:guide>
        <p15:guide id="6" pos="393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8" pos="16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66FF"/>
    <a:srgbClr val="FF6600"/>
    <a:srgbClr val="9933FF"/>
    <a:srgbClr val="FFFF00"/>
    <a:srgbClr val="FFFF99"/>
    <a:srgbClr val="FFFF66"/>
    <a:srgbClr val="FF9933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34" autoAdjust="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>
        <p:guide orient="horz" pos="822"/>
        <p:guide pos="733"/>
        <p:guide orient="horz" pos="482"/>
        <p:guide pos="529"/>
        <p:guide pos="393"/>
        <p:guide orient="horz" pos="1321"/>
        <p:guide pos="1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77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6962" indent="-287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9172" indent="-2298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8841" indent="-2298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68510" indent="-2298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28179" indent="-2298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87848" indent="-2298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47517" indent="-2298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07185" indent="-2298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64747D-C7C1-431A-9586-34BE756078FD}" type="slidenum">
              <a:rPr lang="en-GB" altLang="en-US"/>
              <a:pPr eaLnBrk="1" hangingPunct="1"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851804" y="0"/>
            <a:ext cx="2945871" cy="4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72" tIns="46287" rIns="92572" bIns="46287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08/22/99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851804" y="9429987"/>
            <a:ext cx="2945871" cy="49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72" tIns="46287" rIns="92572" bIns="46287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2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" y="9429987"/>
            <a:ext cx="2945872" cy="49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34" tIns="45967" rIns="91934" bIns="45967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" y="0"/>
            <a:ext cx="2945872" cy="4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34" tIns="45967" rIns="91934" bIns="45967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7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2475"/>
            <a:ext cx="6591300" cy="3708400"/>
          </a:xfrm>
          <a:ln w="12700" cap="flat"/>
        </p:spPr>
      </p:sp>
      <p:sp>
        <p:nvSpPr>
          <p:cNvPr id="2970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72" tIns="46287" rIns="92572" bIns="4628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150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6962" indent="-2872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9172" indent="-2298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8841" indent="-2298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68510" indent="-22983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28179" indent="-2298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87848" indent="-2298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47517" indent="-2298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07185" indent="-2298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64747D-C7C1-431A-9586-34BE756078FD}" type="slidenum">
              <a:rPr lang="en-GB" altLang="en-US"/>
              <a:pPr eaLnBrk="1" hangingPunct="1"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851804" y="0"/>
            <a:ext cx="2945871" cy="4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72" tIns="46287" rIns="92572" bIns="46287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08/22/99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851804" y="9429987"/>
            <a:ext cx="2945871" cy="49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72" tIns="46287" rIns="92572" bIns="46287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2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" y="9429987"/>
            <a:ext cx="2945872" cy="49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34" tIns="45967" rIns="91934" bIns="45967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" y="0"/>
            <a:ext cx="2945872" cy="4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34" tIns="45967" rIns="91934" bIns="45967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7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2475"/>
            <a:ext cx="6591300" cy="3708400"/>
          </a:xfrm>
          <a:ln w="12700" cap="flat"/>
        </p:spPr>
      </p:sp>
      <p:sp>
        <p:nvSpPr>
          <p:cNvPr id="2970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72" tIns="46287" rIns="92572" bIns="4628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02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9F0C-553E-4A85-8DAB-EBBFADC47FB8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GB" dirty="0">
                <a:solidFill>
                  <a:schemeClr val="accent2"/>
                </a:solidFill>
              </a:rPr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14B6-FB5A-4C49-8516-7AFACDB3D70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69EB-04BF-4ECD-873B-F6A09DDF99EB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8CF2-0D0E-44F3-8DCA-CD1FDADA5885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E186-4E99-452D-AD33-758E9967701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DB9E-C427-4798-8D83-6D6B9A23E302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3462-23A0-4D70-83BA-101D707EE11E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E913-F8F6-43C7-AB30-19E54E06722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F13A-D869-4B4C-9321-27AEF3ABDE89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GB" dirty="0">
                <a:solidFill>
                  <a:schemeClr val="accent2"/>
                </a:solidFill>
              </a:rPr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F880-45E1-4381-B942-1E3222021D15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FA0C-AF54-4C7D-A574-CFBFAAC37698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Transformers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B9DB-6CE4-4C23-9B9A-204292AFC8DB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Transformers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F09-264F-47C0-8100-17C0ECAADBAC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BC27-FCD1-43C7-90CB-70BBA0EFDF2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4871-AE7A-44D4-9F1D-2444C298385B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Transformers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6C02-71FA-44A5-BBB0-FA1228A34205}" type="datetime1">
              <a:rPr lang="en-US" smtClean="0"/>
              <a:t>4/27/2019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1F8F-B934-452A-AF5D-EFBBD3487BDA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>
                <a:solidFill>
                  <a:schemeClr val="accent2"/>
                </a:solidFill>
              </a:rPr>
              <a:t>Transformers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image" Target="../media/image10.png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.bin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467" y="2628054"/>
            <a:ext cx="7766936" cy="1646302"/>
          </a:xfrm>
        </p:spPr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14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Transformers </a:t>
            </a:r>
            <a:endParaRPr lang="en-GB" altLang="en-US" sz="6000" dirty="0">
              <a:latin typeface="Gill Sans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466" y="4274353"/>
            <a:ext cx="7766937" cy="1446550"/>
          </a:xfrm>
        </p:spPr>
        <p:txBody>
          <a:bodyPr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</a:rPr>
              <a:t>Part B – </a:t>
            </a:r>
            <a:r>
              <a:rPr lang="en-SG" sz="4400" dirty="0">
                <a:solidFill>
                  <a:schemeClr val="accent2"/>
                </a:solidFill>
              </a:rPr>
              <a:t>Transformer Structure and Induced Output</a:t>
            </a:r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22818" y="274320"/>
            <a:ext cx="45851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Step-Up Transformer</a:t>
            </a:r>
            <a:r>
              <a:rPr lang="en-GB" altLang="en-US" sz="3600" dirty="0">
                <a:solidFill>
                  <a:srgbClr val="FF33CC"/>
                </a:solidFill>
                <a:latin typeface="+mn-lt"/>
                <a:cs typeface="Times New Roman" pitchFamily="18" charset="0"/>
              </a:rPr>
              <a:t> 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34578" y="955040"/>
            <a:ext cx="10316633" cy="194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47675" indent="-355600" eaLnBrk="1" hangingPunct="1">
              <a:spcBef>
                <a:spcPct val="0"/>
              </a:spcBef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A transformer in which the </a:t>
            </a:r>
            <a:r>
              <a:rPr lang="en-GB" altLang="en-US" sz="2800" dirty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secondary voltage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 is </a:t>
            </a:r>
            <a:r>
              <a:rPr lang="en-GB" altLang="en-US" sz="28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greater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 than the </a:t>
            </a:r>
            <a:r>
              <a:rPr lang="en-GB" altLang="en-US" sz="2800" dirty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primary voltage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 is called a </a:t>
            </a:r>
            <a:r>
              <a:rPr lang="en-GB" altLang="en-US" sz="28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step-up transformer.</a:t>
            </a:r>
            <a:r>
              <a:rPr lang="en-GB" altLang="en-US" sz="2800" b="1" dirty="0">
                <a:latin typeface="Cambria" panose="02040503050406030204" pitchFamily="18" charset="0"/>
                <a:cs typeface="Times New Roman" pitchFamily="18" charset="0"/>
              </a:rPr>
              <a:t>  </a:t>
            </a:r>
          </a:p>
          <a:p>
            <a:pPr marL="447675" indent="-355600" eaLnBrk="1" hangingPunct="1">
              <a:spcBef>
                <a:spcPts val="1000"/>
              </a:spcBef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The amount that the voltage is stepped up depends on the turns ratio.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538795"/>
              </p:ext>
            </p:extLst>
          </p:nvPr>
        </p:nvGraphicFramePr>
        <p:xfrm>
          <a:off x="7400142" y="3077169"/>
          <a:ext cx="2453328" cy="100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2" name="Equation" r:id="rId4" imgW="2044440" imgH="838080" progId="Equation.DSMT4">
                  <p:embed/>
                </p:oleObj>
              </mc:Choice>
              <mc:Fallback>
                <p:oleObj name="Equation" r:id="rId4" imgW="20444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142" y="3077169"/>
                        <a:ext cx="2453328" cy="100569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50318" y="2933551"/>
            <a:ext cx="6604319" cy="357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76238" indent="-3762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47675" indent="-355600" eaLnBrk="1" hangingPunct="1">
              <a:spcBef>
                <a:spcPct val="0"/>
              </a:spcBef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The ratio of secondary voltage </a:t>
            </a:r>
            <a:r>
              <a:rPr lang="en-GB" altLang="en-US" sz="2800" i="1" dirty="0" err="1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GB" altLang="en-US" sz="2800" baseline="-25000" dirty="0" err="1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sec</a:t>
            </a:r>
            <a:r>
              <a:rPr lang="en-GB" altLang="en-US" sz="2800" b="1" dirty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altLang="en-US" sz="2800" dirty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 to 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primary voltage </a:t>
            </a:r>
            <a:r>
              <a:rPr lang="en-GB" altLang="en-US" sz="2800" i="1" dirty="0" err="1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GB" altLang="en-US" sz="2800" baseline="-25000" dirty="0" err="1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pri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 is equal to the </a:t>
            </a:r>
            <a:r>
              <a:rPr lang="en-GB" altLang="en-US" sz="2800" dirty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turns ratio.</a:t>
            </a:r>
          </a:p>
          <a:p>
            <a:pPr marL="447675" indent="-355600" eaLnBrk="1" hangingPunct="1">
              <a:lnSpc>
                <a:spcPct val="110000"/>
              </a:lnSpc>
              <a:spcBef>
                <a:spcPts val="1000"/>
              </a:spcBef>
              <a:tabLst>
                <a:tab pos="1260475" algn="l"/>
              </a:tabLst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Step-up transformer</a:t>
            </a:r>
            <a:r>
              <a:rPr lang="en-GB" altLang="en-US" sz="2800" b="1" i="1" dirty="0">
                <a:latin typeface="Cambria" panose="02040503050406030204" pitchFamily="18" charset="0"/>
                <a:cs typeface="Times New Roman" pitchFamily="18" charset="0"/>
              </a:rPr>
              <a:t/>
            </a:r>
            <a:br>
              <a:rPr lang="en-GB" altLang="en-US" sz="2800" b="1" i="1" dirty="0">
                <a:latin typeface="Cambria" panose="02040503050406030204" pitchFamily="18" charset="0"/>
                <a:cs typeface="Times New Roman" pitchFamily="18" charset="0"/>
              </a:rPr>
            </a:br>
            <a:r>
              <a:rPr lang="en-GB" altLang="en-US" sz="2800" b="1" i="1" dirty="0">
                <a:latin typeface="Cambria" panose="02040503050406030204" pitchFamily="18" charset="0"/>
                <a:cs typeface="Times New Roman" pitchFamily="18" charset="0"/>
              </a:rPr>
              <a:t>	 </a:t>
            </a:r>
            <a:r>
              <a:rPr lang="en-GB" altLang="en-US" sz="2800" i="1" dirty="0" err="1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GB" altLang="en-US" sz="2800" baseline="-25000" dirty="0" err="1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sec</a:t>
            </a:r>
            <a:r>
              <a:rPr lang="en-GB" altLang="en-US" sz="28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 &gt; </a:t>
            </a:r>
            <a:r>
              <a:rPr lang="en-GB" altLang="en-US" sz="2800" i="1" dirty="0" err="1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GB" altLang="en-US" sz="2800" baseline="-25000" dirty="0" err="1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pri</a:t>
            </a:r>
            <a:r>
              <a:rPr lang="en-GB" altLang="en-US" sz="28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</a:p>
          <a:p>
            <a:pPr marL="447675" indent="0" eaLnBrk="1" hangingPunct="1">
              <a:spcBef>
                <a:spcPts val="1000"/>
              </a:spcBef>
              <a:buNone/>
              <a:tabLst>
                <a:tab pos="720725" algn="l"/>
                <a:tab pos="1260475" algn="l"/>
              </a:tabLst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	⇔	</a:t>
            </a:r>
            <a:r>
              <a:rPr lang="en-GB" altLang="en-US" sz="2800" i="1" dirty="0" err="1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N</a:t>
            </a:r>
            <a:r>
              <a:rPr lang="en-GB" altLang="en-US" sz="2800" baseline="-25000" dirty="0" err="1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sec</a:t>
            </a:r>
            <a:r>
              <a:rPr lang="en-GB" altLang="en-US" sz="28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 &gt; </a:t>
            </a:r>
            <a:r>
              <a:rPr lang="en-GB" altLang="en-US" sz="2800" i="1" dirty="0" err="1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N</a:t>
            </a:r>
            <a:r>
              <a:rPr lang="en-GB" altLang="en-US" sz="2800" baseline="-25000" dirty="0" err="1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</a:rPr>
              <a:t>pri</a:t>
            </a:r>
            <a:r>
              <a:rPr lang="en-GB" altLang="en-US" sz="28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pPr marL="447675" indent="0" eaLnBrk="1" hangingPunct="1">
              <a:spcBef>
                <a:spcPts val="1000"/>
              </a:spcBef>
              <a:buNone/>
              <a:tabLst>
                <a:tab pos="720725" algn="l"/>
                <a:tab pos="1616075" algn="l"/>
              </a:tabLst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	⇔ 	</a:t>
            </a:r>
            <a:r>
              <a:rPr lang="en-GB" altLang="en-US" sz="2800" i="1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GB" altLang="en-US" sz="2800" dirty="0">
                <a:solidFill>
                  <a:srgbClr val="CC6600"/>
                </a:solidFill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 &gt; 1</a:t>
            </a:r>
            <a:endParaRPr lang="en-GB" altLang="en-US" sz="2800" dirty="0">
              <a:solidFill>
                <a:srgbClr val="CC660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438599"/>
              </p:ext>
            </p:extLst>
          </p:nvPr>
        </p:nvGraphicFramePr>
        <p:xfrm>
          <a:off x="7400142" y="4432016"/>
          <a:ext cx="3855600" cy="115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3" name="Equation" r:id="rId6" imgW="3213000" imgH="965160" progId="Equation.DSMT4">
                  <p:embed/>
                </p:oleObj>
              </mc:Choice>
              <mc:Fallback>
                <p:oleObj name="Equation" r:id="rId6" imgW="32130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142" y="4432016"/>
                        <a:ext cx="3855600" cy="115819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7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733428" y="328566"/>
            <a:ext cx="10564492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350" indent="-63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Example</a:t>
            </a: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SG" altLang="en-US" sz="2600" dirty="0">
                <a:latin typeface="Cambria" panose="02040503050406030204" pitchFamily="18" charset="0"/>
              </a:rPr>
              <a:t>The transformer in the figure below has a 200 turn primary winding and a 600 turn secondary winding. What is the voltage across the secondary winding?</a:t>
            </a:r>
            <a:endParaRPr lang="en-US" altLang="en-US" sz="2600" dirty="0">
              <a:latin typeface="Cambria" panose="02040503050406030204" pitchFamily="18" charset="0"/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814708" y="2239647"/>
            <a:ext cx="136768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600" i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Solution</a:t>
            </a:r>
            <a:endParaRPr lang="en-GB" altLang="en-US" sz="2600" i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698322"/>
              </p:ext>
            </p:extLst>
          </p:nvPr>
        </p:nvGraphicFramePr>
        <p:xfrm>
          <a:off x="733428" y="2912766"/>
          <a:ext cx="5295600" cy="96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Equation" r:id="rId3" imgW="5295600" imgH="965160" progId="Equation.DSMT4">
                  <p:embed/>
                </p:oleObj>
              </mc:Choice>
              <mc:Fallback>
                <p:oleObj name="Equation" r:id="rId3" imgW="5295600" imgH="965160" progId="Equation.DSMT4">
                  <p:embed/>
                  <p:pic>
                    <p:nvPicPr>
                      <p:cNvPr id="51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8" y="2912766"/>
                        <a:ext cx="5295600" cy="965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2"/>
              <p:cNvSpPr txBox="1">
                <a:spLocks noChangeArrowheads="1"/>
              </p:cNvSpPr>
              <p:nvPr/>
            </p:nvSpPr>
            <p:spPr bwMode="auto">
              <a:xfrm>
                <a:off x="814709" y="4058602"/>
                <a:ext cx="7090800" cy="13544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400" dirty="0">
                    <a:latin typeface="Cambria" panose="02040503050406030204" pitchFamily="18" charset="0"/>
                  </a:rPr>
                  <a:t>When 1:3 is indicated on the schematic, it means that there are three secondary turns for each primary turn. The turns ratio </a:t>
                </a:r>
                <a:r>
                  <a:rPr lang="en-GB" altLang="en-US" sz="2400" i="1" dirty="0">
                    <a:latin typeface="Cambria" panose="02040503050406030204" pitchFamily="18" charset="0"/>
                  </a:rPr>
                  <a:t>n</a:t>
                </a:r>
                <a:r>
                  <a:rPr lang="en-GB" altLang="en-US" sz="2400" dirty="0">
                    <a:latin typeface="Cambria" panose="02040503050406030204" pitchFamily="18" charset="0"/>
                  </a:rPr>
                  <a:t> is actually 3 but 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alt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alt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altLang="en-US" sz="2400" dirty="0">
                    <a:latin typeface="Cambria" panose="02040503050406030204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1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709" y="4058602"/>
                <a:ext cx="7090800" cy="1354410"/>
              </a:xfrm>
              <a:prstGeom prst="rect">
                <a:avLst/>
              </a:prstGeom>
              <a:blipFill>
                <a:blip r:embed="rId5"/>
                <a:stretch>
                  <a:fillRect l="-1376" t="-3604" r="-2150" b="-315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266597" y="2093740"/>
            <a:ext cx="5107948" cy="1639191"/>
            <a:chOff x="6266597" y="2093740"/>
            <a:chExt cx="5107948" cy="1639191"/>
          </a:xfrm>
        </p:grpSpPr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6266597" y="2732090"/>
              <a:ext cx="1019924" cy="3613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120 V</a:t>
              </a:r>
            </a:p>
          </p:txBody>
        </p:sp>
        <p:pic>
          <p:nvPicPr>
            <p:cNvPr id="13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5477" y="2093740"/>
              <a:ext cx="4319068" cy="163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9128760" y="2485868"/>
              <a:ext cx="13716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9163050" y="2600640"/>
              <a:ext cx="0" cy="61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9216390" y="2600640"/>
              <a:ext cx="0" cy="61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5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22818" y="274320"/>
            <a:ext cx="5317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Step-Down Transformer</a:t>
            </a:r>
            <a:r>
              <a:rPr lang="en-GB" altLang="en-US" sz="3600" dirty="0">
                <a:solidFill>
                  <a:srgbClr val="FF33CC"/>
                </a:solidFill>
                <a:latin typeface="+mn-lt"/>
                <a:cs typeface="Times New Roman" pitchFamily="18" charset="0"/>
              </a:rPr>
              <a:t> 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34578" y="955040"/>
            <a:ext cx="10316633" cy="194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47675" indent="-355600" eaLnBrk="1" hangingPunct="1">
              <a:spcBef>
                <a:spcPct val="0"/>
              </a:spcBef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A transformer in which the </a:t>
            </a:r>
            <a:r>
              <a:rPr lang="en-GB" altLang="en-US" sz="2800" dirty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secondary voltage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 is </a:t>
            </a:r>
            <a:r>
              <a:rPr lang="en-GB" altLang="en-US" sz="2800" dirty="0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less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 than the </a:t>
            </a:r>
            <a:r>
              <a:rPr lang="en-GB" altLang="en-US" sz="2800" dirty="0">
                <a:solidFill>
                  <a:srgbClr val="00B050"/>
                </a:solidFill>
                <a:latin typeface="Cambria" panose="02040503050406030204" pitchFamily="18" charset="0"/>
                <a:cs typeface="Times New Roman" pitchFamily="18" charset="0"/>
              </a:rPr>
              <a:t>primary voltage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 is called a </a:t>
            </a:r>
            <a:r>
              <a:rPr lang="en-GB" altLang="en-US" sz="2800" dirty="0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step-down transformer.</a:t>
            </a:r>
            <a:r>
              <a:rPr lang="en-GB" altLang="en-US" sz="2800" b="1" dirty="0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  </a:t>
            </a:r>
          </a:p>
          <a:p>
            <a:pPr marL="447675" indent="-355600" eaLnBrk="1" hangingPunct="1">
              <a:spcBef>
                <a:spcPts val="1000"/>
              </a:spcBef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The amount of voltage stepped down depends on the turns ratio.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781864"/>
              </p:ext>
            </p:extLst>
          </p:nvPr>
        </p:nvGraphicFramePr>
        <p:xfrm>
          <a:off x="5327502" y="3077169"/>
          <a:ext cx="2453328" cy="100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5" imgW="2044440" imgH="838080" progId="Equation.DSMT4">
                  <p:embed/>
                </p:oleObj>
              </mc:Choice>
              <mc:Fallback>
                <p:oleObj name="Equation" r:id="rId5" imgW="2044440" imgH="838080" progId="Equation.DSMT4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502" y="3077169"/>
                        <a:ext cx="2453328" cy="10056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50319" y="2933551"/>
            <a:ext cx="4551602" cy="258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76238" indent="-3762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47675" indent="-355600" eaLnBrk="1" hangingPunct="1">
              <a:lnSpc>
                <a:spcPct val="110000"/>
              </a:lnSpc>
              <a:spcBef>
                <a:spcPts val="1000"/>
              </a:spcBef>
              <a:tabLst>
                <a:tab pos="1260475" algn="l"/>
              </a:tabLst>
            </a:pPr>
            <a:r>
              <a:rPr lang="en-GB" altLang="en-US" sz="2800" b="1" i="1" dirty="0">
                <a:latin typeface="Cambria" panose="02040503050406030204" pitchFamily="18" charset="0"/>
                <a:cs typeface="Times New Roman" pitchFamily="18" charset="0"/>
              </a:rPr>
              <a:t> 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Step-down transformer</a:t>
            </a:r>
            <a:r>
              <a:rPr lang="en-GB" altLang="en-US" sz="2800" b="1" i="1" dirty="0">
                <a:latin typeface="Cambria" panose="02040503050406030204" pitchFamily="18" charset="0"/>
                <a:cs typeface="Times New Roman" pitchFamily="18" charset="0"/>
              </a:rPr>
              <a:t/>
            </a:r>
            <a:br>
              <a:rPr lang="en-GB" altLang="en-US" sz="2800" b="1" i="1" dirty="0">
                <a:latin typeface="Cambria" panose="02040503050406030204" pitchFamily="18" charset="0"/>
                <a:cs typeface="Times New Roman" pitchFamily="18" charset="0"/>
              </a:rPr>
            </a:br>
            <a:r>
              <a:rPr lang="en-GB" altLang="en-US" sz="2800" b="1" i="1" dirty="0">
                <a:latin typeface="Cambria" panose="02040503050406030204" pitchFamily="18" charset="0"/>
                <a:cs typeface="Times New Roman" pitchFamily="18" charset="0"/>
              </a:rPr>
              <a:t>	 </a:t>
            </a:r>
            <a:r>
              <a:rPr lang="en-GB" altLang="en-US" sz="2800" i="1" dirty="0" err="1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GB" altLang="en-US" sz="2800" baseline="-25000" dirty="0" err="1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sec</a:t>
            </a:r>
            <a:r>
              <a:rPr lang="en-GB" altLang="en-US" sz="2800" dirty="0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 &lt; </a:t>
            </a:r>
            <a:r>
              <a:rPr lang="en-GB" altLang="en-US" sz="2800" i="1" dirty="0" err="1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V</a:t>
            </a:r>
            <a:r>
              <a:rPr lang="en-GB" altLang="en-US" sz="2800" baseline="-25000" dirty="0" err="1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pri</a:t>
            </a:r>
            <a:r>
              <a:rPr lang="en-GB" altLang="en-US" sz="2800" dirty="0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</a:p>
          <a:p>
            <a:pPr marL="447675" indent="0" eaLnBrk="1" hangingPunct="1">
              <a:spcBef>
                <a:spcPts val="1000"/>
              </a:spcBef>
              <a:buNone/>
              <a:tabLst>
                <a:tab pos="720725" algn="l"/>
                <a:tab pos="1260475" algn="l"/>
              </a:tabLst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	⇔	</a:t>
            </a:r>
            <a:r>
              <a:rPr lang="en-GB" altLang="en-US" sz="2800" i="1" dirty="0" err="1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N</a:t>
            </a:r>
            <a:r>
              <a:rPr lang="en-GB" altLang="en-US" sz="2800" baseline="-25000" dirty="0" err="1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sec</a:t>
            </a:r>
            <a:r>
              <a:rPr lang="en-GB" altLang="en-US" sz="2800" dirty="0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 &lt; </a:t>
            </a:r>
            <a:r>
              <a:rPr lang="en-GB" altLang="en-US" sz="2800" i="1" dirty="0" err="1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N</a:t>
            </a:r>
            <a:r>
              <a:rPr lang="en-GB" altLang="en-US" sz="2800" baseline="-25000" dirty="0" err="1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</a:rPr>
              <a:t>pri</a:t>
            </a:r>
            <a:r>
              <a:rPr lang="en-GB" altLang="en-US" sz="2800" dirty="0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 </a:t>
            </a:r>
          </a:p>
          <a:p>
            <a:pPr marL="447675" indent="0" eaLnBrk="1" hangingPunct="1">
              <a:spcBef>
                <a:spcPts val="1000"/>
              </a:spcBef>
              <a:buNone/>
              <a:tabLst>
                <a:tab pos="720725" algn="l"/>
                <a:tab pos="1616075" algn="l"/>
              </a:tabLst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	⇔ 	</a:t>
            </a:r>
            <a:r>
              <a:rPr lang="en-GB" altLang="en-US" sz="2800" i="1" dirty="0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GB" altLang="en-US" sz="2800" dirty="0">
                <a:solidFill>
                  <a:srgbClr val="0066FF"/>
                </a:solidFill>
                <a:latin typeface="Cambria" panose="02040503050406030204" pitchFamily="18" charset="0"/>
                <a:cs typeface="Times New Roman" pitchFamily="18" charset="0"/>
                <a:sym typeface="Wingdings" pitchFamily="2" charset="2"/>
              </a:rPr>
              <a:t> &lt; 1</a:t>
            </a:r>
            <a:endParaRPr lang="en-GB" altLang="en-US" sz="2800" dirty="0">
              <a:solidFill>
                <a:srgbClr val="0066FF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marL="92075" indent="0" eaLnBrk="1" hangingPunct="1">
              <a:spcBef>
                <a:spcPct val="0"/>
              </a:spcBef>
              <a:buNone/>
            </a:pPr>
            <a:endParaRPr lang="en-GB" altLang="en-US" sz="2800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496733"/>
              </p:ext>
            </p:extLst>
          </p:nvPr>
        </p:nvGraphicFramePr>
        <p:xfrm>
          <a:off x="5327502" y="4364786"/>
          <a:ext cx="3855600" cy="115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7" imgW="3213000" imgH="965160" progId="Equation.DSMT4">
                  <p:embed/>
                </p:oleObj>
              </mc:Choice>
              <mc:Fallback>
                <p:oleObj name="Equation" r:id="rId7" imgW="3213000" imgH="965160" progId="Equation.DSMT4">
                  <p:embed/>
                  <p:pic>
                    <p:nvPicPr>
                      <p:cNvPr id="215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502" y="4364786"/>
                        <a:ext cx="3855600" cy="11581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4648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8044" y="289345"/>
                <a:ext cx="10200436" cy="5547929"/>
              </a:xfr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You have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learned</a:t>
                </a:r>
                <a:endParaRPr lang="en-US" sz="3900" dirty="0">
                  <a:solidFill>
                    <a:schemeClr val="accent2"/>
                  </a:solidFill>
                </a:endParaRPr>
              </a:p>
              <a:p>
                <a:pPr marL="720725" lvl="1"/>
                <a:r>
                  <a:rPr lang="en-SG" altLang="en-US" sz="24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Basic structures of transformers.</a:t>
                </a:r>
              </a:p>
              <a:p>
                <a:pPr marL="720725" lvl="1"/>
                <a:r>
                  <a:rPr lang="en-SG" altLang="en-US" sz="24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Common transformer core materials: air, ferrite and iron.</a:t>
                </a:r>
              </a:p>
              <a:p>
                <a:pPr marL="1120775" lvl="2"/>
                <a:r>
                  <a:rPr lang="en-SG" altLang="en-US" sz="22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Air-core and ferrite-core</a:t>
                </a:r>
                <a:r>
                  <a:rPr lang="en-SG" altLang="en-US" sz="22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transformers are </a:t>
                </a:r>
                <a:r>
                  <a:rPr lang="en-SG" altLang="en-US" sz="2200" dirty="0" smtClean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used for </a:t>
                </a:r>
                <a:r>
                  <a:rPr lang="en-SG" altLang="en-US" sz="22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high-frequency</a:t>
                </a:r>
                <a:r>
                  <a:rPr lang="en-SG" altLang="en-US" sz="22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applications.</a:t>
                </a:r>
              </a:p>
              <a:p>
                <a:pPr marL="1120775" lvl="2"/>
                <a:r>
                  <a:rPr lang="en-SG" altLang="en-US" sz="22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Iron-core </a:t>
                </a:r>
                <a:r>
                  <a:rPr lang="en-SG" altLang="en-US" sz="22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transformers </a:t>
                </a:r>
                <a:r>
                  <a:rPr lang="en-SG" altLang="en-US" sz="2200" dirty="0" smtClean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are generally used </a:t>
                </a:r>
                <a:r>
                  <a:rPr lang="en-SG" altLang="en-US" sz="22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for </a:t>
                </a:r>
                <a:r>
                  <a:rPr lang="en-SG" altLang="en-US" sz="22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audio frequency</a:t>
                </a:r>
                <a:r>
                  <a:rPr lang="en-SG" altLang="en-US" sz="22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(AF) and </a:t>
                </a:r>
                <a:r>
                  <a:rPr lang="en-SG" altLang="en-US" sz="22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power applications.</a:t>
                </a:r>
                <a:r>
                  <a:rPr lang="en-SG" altLang="en-US" sz="22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marL="720725" lvl="1"/>
                <a:r>
                  <a:rPr lang="en-SG" altLang="en-US" sz="24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Turns ratio </a:t>
                </a:r>
                <a:r>
                  <a:rPr lang="en-SG" altLang="en-US" sz="24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of a transformer,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alt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altLang="en-US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sz="24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4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sz="2400" b="0" i="0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sec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altLang="en-US" sz="24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4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sz="2400" b="0" i="0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pri</m:t>
                            </m:r>
                          </m:sub>
                        </m:sSub>
                      </m:den>
                    </m:f>
                    <m:r>
                      <a:rPr lang="en-SG" alt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altLang="en-US" sz="24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altLang="en-US" sz="2400" i="1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4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sz="240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sec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altLang="en-US" sz="2400" i="1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4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altLang="en-US" sz="240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</a:rPr>
                              <m:t>pri</m:t>
                            </m:r>
                          </m:sub>
                        </m:sSub>
                      </m:den>
                    </m:f>
                  </m:oMath>
                </a14:m>
                <a:endParaRPr lang="en-SG" altLang="en-US" sz="2400" dirty="0">
                  <a:solidFill>
                    <a:schemeClr val="tx2"/>
                  </a:solidFill>
                  <a:latin typeface="Cambria" panose="02040503050406030204" pitchFamily="18" charset="0"/>
                </a:endParaRPr>
              </a:p>
              <a:p>
                <a:pPr marL="720725" lvl="1"/>
                <a:r>
                  <a:rPr lang="en-SG" altLang="en-US" sz="24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Step-up transformer</a:t>
                </a:r>
                <a:r>
                  <a:rPr lang="en-SG" altLang="en-US" sz="2400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: </a:t>
                </a:r>
                <a:r>
                  <a:rPr lang="en-SG" altLang="en-US" sz="2400" dirty="0" smtClean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 b="0" i="0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sec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SG" altLang="en-US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 b="0" i="0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pri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alt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SG" alt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sec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SG" alt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pri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alt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SG" alt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alt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SG" altLang="en-US" sz="2400" dirty="0">
                  <a:solidFill>
                    <a:schemeClr val="tx2"/>
                  </a:solidFill>
                  <a:latin typeface="Cambria" panose="02040503050406030204" pitchFamily="18" charset="0"/>
                </a:endParaRPr>
              </a:p>
              <a:p>
                <a:pPr marL="720725" lvl="1"/>
                <a:r>
                  <a:rPr lang="en-SG" altLang="en-US" sz="24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Step-down transformer</a:t>
                </a:r>
                <a:r>
                  <a:rPr lang="en-SG" altLang="en-US" sz="2400" dirty="0" smtClean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sec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SG" alt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pri</m:t>
                        </m:r>
                      </m:sub>
                    </m:sSub>
                    <m:r>
                      <a:rPr lang="en-SG" alt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SG" alt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sec</m:t>
                        </m:r>
                      </m:sub>
                    </m:sSub>
                    <m:r>
                      <a:rPr lang="en-SG" alt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SG" alt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altLang="en-US" sz="24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pri</m:t>
                        </m:r>
                      </m:sub>
                    </m:sSub>
                    <m:r>
                      <a:rPr lang="en-SG" alt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SG" alt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alt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SG" alt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G" altLang="en-US" sz="2400" dirty="0">
                  <a:solidFill>
                    <a:schemeClr val="tx2"/>
                  </a:solidFill>
                  <a:latin typeface="Cambria" panose="02040503050406030204" pitchFamily="18" charset="0"/>
                </a:endParaRPr>
              </a:p>
              <a:p>
                <a:pPr marL="720725" lvl="1"/>
                <a:endParaRPr lang="en-SG" altLang="en-US" sz="2400" dirty="0">
                  <a:solidFill>
                    <a:schemeClr val="tx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8044" y="289345"/>
                <a:ext cx="10200436" cy="5547929"/>
              </a:xfrm>
              <a:blipFill>
                <a:blip r:embed="rId3"/>
                <a:stretch>
                  <a:fillRect l="-1195" t="-15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47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57" y="885200"/>
            <a:ext cx="7319893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538163" indent="0">
              <a:buNone/>
            </a:pPr>
            <a:r>
              <a:rPr lang="en-SG" altLang="en-US" sz="3200" dirty="0"/>
              <a:t>Transformer Current Ratio &amp; Power</a:t>
            </a:r>
            <a:endParaRPr lang="en-SG" sz="32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GB" sz="4800" dirty="0"/>
              <a:t> 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819901"/>
            <a:ext cx="10445082" cy="2323713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marL="803275" lvl="1" indent="-355600"/>
            <a:r>
              <a:rPr lang="en-US" altLang="en-US" dirty="0">
                <a:solidFill>
                  <a:schemeClr val="tx1"/>
                </a:solidFill>
              </a:rPr>
              <a:t>Basic structures of transformers and applications.</a:t>
            </a:r>
          </a:p>
          <a:p>
            <a:pPr marL="803275" lvl="1" indent="-355600"/>
            <a:r>
              <a:rPr lang="en-US" altLang="en-US" sz="2800" dirty="0">
                <a:solidFill>
                  <a:schemeClr val="tx1"/>
                </a:solidFill>
              </a:rPr>
              <a:t>Turns ratio and voltage ratio.</a:t>
            </a:r>
          </a:p>
          <a:p>
            <a:pPr marL="803275" lvl="1" indent="-355600"/>
            <a:r>
              <a:rPr lang="en-US" altLang="en-US" dirty="0">
                <a:solidFill>
                  <a:schemeClr val="tx1"/>
                </a:solidFill>
              </a:rPr>
              <a:t>Step-up &amp; step-down transformers.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2" t="41148" r="3261" b="38039"/>
          <a:stretch>
            <a:fillRect/>
          </a:stretch>
        </p:blipFill>
        <p:spPr bwMode="auto">
          <a:xfrm>
            <a:off x="6427047" y="3038158"/>
            <a:ext cx="4224867" cy="28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701041" y="934720"/>
            <a:ext cx="1047496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basic transformer is an electrical device constructed of two coils wound on a common core or frame.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715857" y="1872934"/>
            <a:ext cx="93145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One coil is called the </a:t>
            </a:r>
            <a:r>
              <a:rPr lang="en-GB" alt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winding,</a:t>
            </a:r>
            <a:r>
              <a:rPr lang="en-GB" altLang="en-US" sz="2800" dirty="0">
                <a:solidFill>
                  <a:srgbClr val="66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the other is called the </a:t>
            </a:r>
            <a:r>
              <a:rPr lang="en-GB" alt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 winding.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528320" y="266782"/>
            <a:ext cx="68389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The Basic Transformer Structure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1979197" y="5327131"/>
            <a:ext cx="489397" cy="154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1214545" y="5327131"/>
            <a:ext cx="764652" cy="1545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/>
          <p:cNvGrpSpPr/>
          <p:nvPr/>
        </p:nvGrpSpPr>
        <p:grpSpPr>
          <a:xfrm>
            <a:off x="1214545" y="3103246"/>
            <a:ext cx="4703233" cy="2744787"/>
            <a:chOff x="1214545" y="3306446"/>
            <a:chExt cx="4703233" cy="2744787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2">
              <a:lum bright="-24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6" t="38770" r="47458" b="34595"/>
            <a:stretch>
              <a:fillRect/>
            </a:stretch>
          </p:blipFill>
          <p:spPr bwMode="auto">
            <a:xfrm>
              <a:off x="1214545" y="3306446"/>
              <a:ext cx="4703233" cy="274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300480" y="5530331"/>
              <a:ext cx="1168114" cy="250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197" y="5327131"/>
            <a:ext cx="489397" cy="154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1214545" y="5327131"/>
            <a:ext cx="764652" cy="1545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78458" y="4740558"/>
            <a:ext cx="596833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core of a transformer provides</a:t>
            </a:r>
          </a:p>
          <a:p>
            <a:pPr marL="630238" lvl="1" indent="-355600"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physical structure for the windings, and </a:t>
            </a:r>
          </a:p>
          <a:p>
            <a:pPr marL="630238" lvl="1" indent="-355600"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magnetic path so that the </a:t>
            </a:r>
            <a:r>
              <a:rPr lang="en-GB" altLang="en-US" sz="2400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flux is concentrated</a:t>
            </a: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close to the coils.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86977" y="3109342"/>
            <a:ext cx="774853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441325" indent="-441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There are three general categories of core material: </a:t>
            </a:r>
          </a:p>
          <a:p>
            <a:pPr marL="630238" lvl="1" indent="-355600"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Air</a:t>
            </a:r>
          </a:p>
          <a:p>
            <a:pPr marL="630238" lvl="1" indent="-355600"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Ferrite</a:t>
            </a:r>
          </a:p>
          <a:p>
            <a:pPr marL="630238" lvl="1" indent="-355600"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GB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Iron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874394" y="4769904"/>
            <a:ext cx="3172241" cy="1475564"/>
            <a:chOff x="7874394" y="4769904"/>
            <a:chExt cx="3172241" cy="1475564"/>
          </a:xfrm>
        </p:grpSpPr>
        <p:sp>
          <p:nvSpPr>
            <p:cNvPr id="20" name="Rectangle 19"/>
            <p:cNvSpPr/>
            <p:nvPr/>
          </p:nvSpPr>
          <p:spPr>
            <a:xfrm>
              <a:off x="8434663" y="6061771"/>
              <a:ext cx="358587" cy="113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74394" y="6061771"/>
              <a:ext cx="560269" cy="1132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937360" y="4769905"/>
              <a:ext cx="3109275" cy="1475563"/>
              <a:chOff x="1300480" y="3767200"/>
              <a:chExt cx="4243520" cy="2013840"/>
            </a:xfrm>
          </p:grpSpPr>
          <p:pic>
            <p:nvPicPr>
              <p:cNvPr id="26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lum bright="-24000" contras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8" t="43243" r="51514" b="41387"/>
              <a:stretch/>
            </p:blipFill>
            <p:spPr bwMode="auto">
              <a:xfrm>
                <a:off x="1440000" y="3767200"/>
                <a:ext cx="4104000" cy="158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1300480" y="5530331"/>
                <a:ext cx="1168114" cy="2507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8140218" y="4778280"/>
              <a:ext cx="552743" cy="33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565943" y="4815037"/>
              <a:ext cx="480692" cy="33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199681" y="4769904"/>
              <a:ext cx="240362" cy="102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8320" y="266782"/>
            <a:ext cx="10518315" cy="2620691"/>
            <a:chOff x="528320" y="266782"/>
            <a:chExt cx="10518315" cy="2620691"/>
          </a:xfrm>
        </p:grpSpPr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3"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8" t="67258" r="39476" b="4375"/>
            <a:stretch>
              <a:fillRect/>
            </a:stretch>
          </p:blipFill>
          <p:spPr bwMode="auto">
            <a:xfrm>
              <a:off x="1423340" y="871348"/>
              <a:ext cx="5398217" cy="2016125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"/>
            <p:cNvPicPr>
              <a:picLocks noChangeAspect="1" noChangeArrowheads="1"/>
            </p:cNvPicPr>
            <p:nvPr/>
          </p:nvPicPr>
          <p:blipFill>
            <a:blip r:embed="rId3"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24" t="67258" r="9933" b="4375"/>
            <a:stretch>
              <a:fillRect/>
            </a:stretch>
          </p:blipFill>
          <p:spPr bwMode="auto">
            <a:xfrm>
              <a:off x="7287486" y="871348"/>
              <a:ext cx="3351821" cy="19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4" name="Text Box 9"/>
            <p:cNvSpPr txBox="1">
              <a:spLocks noChangeArrowheads="1"/>
            </p:cNvSpPr>
            <p:nvPr/>
          </p:nvSpPr>
          <p:spPr bwMode="auto">
            <a:xfrm>
              <a:off x="528320" y="266782"/>
              <a:ext cx="57893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3600" dirty="0">
                  <a:solidFill>
                    <a:schemeClr val="accent2"/>
                  </a:solidFill>
                  <a:latin typeface="+mn-lt"/>
                  <a:cs typeface="Times New Roman" pitchFamily="18" charset="0"/>
                </a:rPr>
                <a:t>Transformer Core Materials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565943" y="871348"/>
              <a:ext cx="480692" cy="19446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628720" y="3124882"/>
            <a:ext cx="2417915" cy="1371932"/>
            <a:chOff x="8628720" y="3124882"/>
            <a:chExt cx="2417915" cy="1371932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lum bright="-24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81" t="43394" r="12825" b="41489"/>
            <a:stretch/>
          </p:blipFill>
          <p:spPr bwMode="auto">
            <a:xfrm>
              <a:off x="8628720" y="3124884"/>
              <a:ext cx="2010587" cy="137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10320924" y="3124882"/>
              <a:ext cx="318383" cy="38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565943" y="3124882"/>
              <a:ext cx="480692" cy="1371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699250" y="3843518"/>
                <a:ext cx="2497590" cy="793551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250" y="3843518"/>
                <a:ext cx="2497590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03063" y="3844532"/>
                <a:ext cx="2206457" cy="793679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ind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SG" sz="2400" i="1" smtClean="0">
                          <a:latin typeface="Cambria Math" panose="02040503050406030204" pitchFamily="18" charset="0"/>
                        </a:rPr>
                        <m:t> 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063" y="3844532"/>
                <a:ext cx="2206457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5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528320" y="266782"/>
            <a:ext cx="72301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The Basic Transformer Connection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979197" y="5327131"/>
            <a:ext cx="489397" cy="154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1214545" y="5327131"/>
            <a:ext cx="764652" cy="1545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5538" y="3820397"/>
            <a:ext cx="11042649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altLang="en-US" sz="2800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voltage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applied to the primary winding, and the </a:t>
            </a:r>
            <a:r>
              <a:rPr lang="en-GB" altLang="en-US" sz="2800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connected to the secondary winding. 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89187" y="4902120"/>
            <a:ext cx="10945284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alt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coils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placed in </a:t>
            </a:r>
            <a:r>
              <a:rPr lang="en-GB" alt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 proximity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each other so that there is a </a:t>
            </a:r>
            <a:r>
              <a:rPr lang="en-GB" alt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mutual inductance.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lum bright="-36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2" t="5673" r="46483" b="56880"/>
          <a:stretch>
            <a:fillRect/>
          </a:stretch>
        </p:blipFill>
        <p:spPr bwMode="auto">
          <a:xfrm>
            <a:off x="1566105" y="953753"/>
            <a:ext cx="2436935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4543637" y="933292"/>
            <a:ext cx="2700443" cy="2774950"/>
            <a:chOff x="4543637" y="933292"/>
            <a:chExt cx="2700443" cy="2774950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2">
              <a:lum bright="-36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84" t="5673" r="7814" b="56880"/>
            <a:stretch>
              <a:fillRect/>
            </a:stretch>
          </p:blipFill>
          <p:spPr bwMode="auto">
            <a:xfrm>
              <a:off x="4543637" y="933292"/>
              <a:ext cx="2700443" cy="277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lum bright="-36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70" t="6975" r="58055" b="63885"/>
            <a:stretch/>
          </p:blipFill>
          <p:spPr bwMode="auto">
            <a:xfrm>
              <a:off x="5585990" y="999359"/>
              <a:ext cx="777600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6309360" y="1851660"/>
              <a:ext cx="223520" cy="557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26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3000">
                <a:srgbClr val="000082"/>
              </a:gs>
              <a:gs pos="28000">
                <a:srgbClr val="0047FF"/>
              </a:gs>
              <a:gs pos="42000">
                <a:srgbClr val="000082"/>
              </a:gs>
              <a:gs pos="57001">
                <a:srgbClr val="0047FF"/>
              </a:gs>
              <a:gs pos="72000">
                <a:srgbClr val="000082"/>
              </a:gs>
              <a:gs pos="87000">
                <a:srgbClr val="0047FF"/>
              </a:gs>
              <a:gs pos="100000">
                <a:srgbClr val="00008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467639" y="958893"/>
            <a:ext cx="4617928" cy="31085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GB" altLang="en-US" sz="2800" b="1" dirty="0">
                <a:solidFill>
                  <a:srgbClr val="FF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Air-core</a:t>
            </a:r>
            <a:r>
              <a:rPr lang="en-GB" altLang="en-US" sz="2800" dirty="0">
                <a:solidFill>
                  <a:srgbClr val="FF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altLang="en-US" sz="2800" b="1" dirty="0">
                <a:solidFill>
                  <a:srgbClr val="FF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ferrite-core</a:t>
            </a:r>
            <a:r>
              <a:rPr lang="en-GB" altLang="en-US" sz="2800" dirty="0">
                <a:solidFill>
                  <a:srgbClr val="FF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transformers generally are used for </a:t>
            </a:r>
            <a:r>
              <a:rPr lang="en-GB" altLang="en-US" sz="2800" b="1" dirty="0">
                <a:solidFill>
                  <a:srgbClr val="FF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high-frequency applications</a:t>
            </a:r>
            <a:r>
              <a:rPr lang="en-GB" altLang="en-US" sz="2800" dirty="0">
                <a:solidFill>
                  <a:srgbClr val="FF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consist of windings on an insulating shell which is hollow (air) or constructed of ferrite.</a:t>
            </a:r>
            <a:r>
              <a:rPr lang="en-GB" altLang="en-US" sz="2800" dirty="0">
                <a:solidFill>
                  <a:srgbClr val="FFFF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467639" y="334650"/>
            <a:ext cx="3352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b="1" dirty="0">
                <a:solidFill>
                  <a:srgbClr val="FF9933"/>
                </a:solidFill>
                <a:latin typeface="+mn-lt"/>
              </a:rPr>
              <a:t>Core material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lum bright="-42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t="67258" r="39476" b="4375"/>
          <a:stretch>
            <a:fillRect/>
          </a:stretch>
        </p:blipFill>
        <p:spPr bwMode="auto">
          <a:xfrm>
            <a:off x="5288767" y="309598"/>
            <a:ext cx="6640185" cy="2359025"/>
          </a:xfrm>
          <a:prstGeom prst="rect">
            <a:avLst/>
          </a:prstGeom>
          <a:solidFill>
            <a:srgbClr val="FF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288768" y="2924078"/>
            <a:ext cx="6640184" cy="3600000"/>
            <a:chOff x="5201086" y="2932851"/>
            <a:chExt cx="6604000" cy="3600000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lum bright="-24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8" t="1080" r="14977" b="71469"/>
            <a:stretch/>
          </p:blipFill>
          <p:spPr bwMode="auto">
            <a:xfrm>
              <a:off x="5201086" y="2932851"/>
              <a:ext cx="6604000" cy="36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 rotWithShape="1">
            <a:blip r:embed="rId3">
              <a:lum bright="-24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6" t="28141" r="38705" b="69669"/>
            <a:stretch/>
          </p:blipFill>
          <p:spPr bwMode="auto">
            <a:xfrm>
              <a:off x="5442965" y="6192440"/>
              <a:ext cx="4368800" cy="252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3366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2">
            <a:lum bright="-42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4" t="67258" r="9933" b="4375"/>
          <a:stretch>
            <a:fillRect/>
          </a:stretch>
        </p:blipFill>
        <p:spPr bwMode="auto">
          <a:xfrm>
            <a:off x="2020872" y="563266"/>
            <a:ext cx="4069080" cy="273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1"/>
          <p:cNvPicPr>
            <a:picLocks noChangeAspect="1" noChangeArrowheads="1"/>
          </p:cNvPicPr>
          <p:nvPr/>
        </p:nvPicPr>
        <p:blipFill>
          <a:blip r:embed="rId3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5" t="41145" r="3250" b="38029"/>
          <a:stretch>
            <a:fillRect/>
          </a:stretch>
        </p:blipFill>
        <p:spPr bwMode="auto">
          <a:xfrm>
            <a:off x="6207760" y="2838430"/>
            <a:ext cx="5793317" cy="29829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 rotWithShape="1">
          <a:blip r:embed="rId3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39026" r="47458" b="38422"/>
          <a:stretch/>
        </p:blipFill>
        <p:spPr bwMode="auto">
          <a:xfrm>
            <a:off x="176300" y="3435494"/>
            <a:ext cx="6224499" cy="29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352472" y="268829"/>
            <a:ext cx="5527041" cy="2489449"/>
            <a:chOff x="6400799" y="348980"/>
            <a:chExt cx="5527041" cy="2489449"/>
          </a:xfrm>
        </p:grpSpPr>
        <p:sp>
          <p:nvSpPr>
            <p:cNvPr id="2" name="Rectangle 1 (glow)"/>
            <p:cNvSpPr/>
            <p:nvPr/>
          </p:nvSpPr>
          <p:spPr>
            <a:xfrm>
              <a:off x="6400799" y="348980"/>
              <a:ext cx="5527040" cy="2489449"/>
            </a:xfrm>
            <a:prstGeom prst="rect">
              <a:avLst/>
            </a:prstGeom>
            <a:solidFill>
              <a:srgbClr val="FFFF66">
                <a:alpha val="91765"/>
              </a:srgbClr>
            </a:solidFill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98" name="Text Box 8 (Iron-core)"/>
            <p:cNvSpPr txBox="1">
              <a:spLocks noChangeArrowheads="1"/>
            </p:cNvSpPr>
            <p:nvPr/>
          </p:nvSpPr>
          <p:spPr bwMode="auto">
            <a:xfrm>
              <a:off x="6868160" y="662338"/>
              <a:ext cx="5059680" cy="1815882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  <a:extLst/>
          </p:spPr>
          <p:txBody>
            <a:bodyPr wrap="square"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r>
                <a:rPr lang="en-GB" altLang="en-US" sz="2800" b="1" dirty="0">
                  <a:latin typeface="+mn-lt"/>
                  <a:cs typeface="Times New Roman" pitchFamily="18" charset="0"/>
                </a:rPr>
                <a:t>Iron-core</a:t>
              </a:r>
              <a:r>
                <a:rPr lang="en-GB" altLang="en-US" sz="2800" dirty="0">
                  <a:latin typeface="+mn-lt"/>
                  <a:cs typeface="Times New Roman" pitchFamily="18" charset="0"/>
                </a:rPr>
                <a:t> transformers generally are used for audio frequency (AF) and power applications.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pic>
        <p:nvPicPr>
          <p:cNvPr id="9221" name="Picture 11" descr="F_14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12192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12"/>
          <p:cNvSpPr txBox="1">
            <a:spLocks noChangeArrowheads="1"/>
          </p:cNvSpPr>
          <p:nvPr/>
        </p:nvSpPr>
        <p:spPr bwMode="auto">
          <a:xfrm>
            <a:off x="2669540" y="5054126"/>
            <a:ext cx="6852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rgbClr val="6600FF"/>
                </a:solidFill>
                <a:latin typeface="+mn-lt"/>
              </a:rPr>
              <a:t>Some different transformers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528321" y="269241"/>
            <a:ext cx="3037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Turns Ratio, </a:t>
            </a:r>
            <a:r>
              <a:rPr lang="en-GB" altLang="en-US" sz="3600" i="1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n</a:t>
            </a:r>
            <a:endParaRPr lang="en-GB" altLang="en-US" sz="3600" dirty="0">
              <a:solidFill>
                <a:schemeClr val="accent2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629919" y="1036320"/>
            <a:ext cx="101743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47675" indent="-355600" eaLnBrk="1" hangingPunct="1">
              <a:spcBef>
                <a:spcPct val="0"/>
              </a:spcBef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Defined as the ratio of the number of turns in the secondary winding </a:t>
            </a:r>
            <a:r>
              <a:rPr lang="en-GB" altLang="en-US" sz="2800" i="1" dirty="0" err="1">
                <a:latin typeface="Cambria" panose="02040503050406030204" pitchFamily="18" charset="0"/>
                <a:cs typeface="Times New Roman" pitchFamily="18" charset="0"/>
              </a:rPr>
              <a:t>N</a:t>
            </a:r>
            <a:r>
              <a:rPr lang="en-GB" altLang="en-US" sz="2800" baseline="-25000" dirty="0" err="1">
                <a:latin typeface="Cambria" panose="02040503050406030204" pitchFamily="18" charset="0"/>
                <a:cs typeface="Times New Roman" pitchFamily="18" charset="0"/>
              </a:rPr>
              <a:t>sec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 to the number of turns in the primary winding</a:t>
            </a:r>
            <a:r>
              <a:rPr lang="en-GB" altLang="en-US" sz="2800" b="1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GB" altLang="en-US" sz="2800" i="1" dirty="0" err="1">
                <a:latin typeface="Cambria" panose="02040503050406030204" pitchFamily="18" charset="0"/>
                <a:cs typeface="Times New Roman" pitchFamily="18" charset="0"/>
              </a:rPr>
              <a:t>N</a:t>
            </a:r>
            <a:r>
              <a:rPr lang="en-GB" altLang="en-US" sz="2800" baseline="-25000" dirty="0" err="1">
                <a:latin typeface="Cambria" panose="02040503050406030204" pitchFamily="18" charset="0"/>
                <a:cs typeface="Times New Roman" pitchFamily="18" charset="0"/>
              </a:rPr>
              <a:t>pri</a:t>
            </a: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 :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29920" y="3882111"/>
            <a:ext cx="10365317" cy="151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47675" indent="-355600" eaLnBrk="1" hangingPunct="1">
              <a:spcBef>
                <a:spcPts val="1000"/>
              </a:spcBef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The turns ratio of a transformer is rarely specified.</a:t>
            </a:r>
          </a:p>
          <a:p>
            <a:pPr marL="447675" indent="-355600" eaLnBrk="1" hangingPunct="1">
              <a:spcBef>
                <a:spcPts val="1000"/>
              </a:spcBef>
            </a:pPr>
            <a:r>
              <a:rPr lang="en-GB" altLang="en-US" sz="2800" dirty="0">
                <a:latin typeface="Cambria" panose="02040503050406030204" pitchFamily="18" charset="0"/>
                <a:cs typeface="Times New Roman" pitchFamily="18" charset="0"/>
              </a:rPr>
              <a:t>Generally, the primary and secondary voltages and the power rating are the key specifications.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8489" y="2547913"/>
                <a:ext cx="2755726" cy="1157496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32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3200" b="0" i="0" smtClean="0">
                                  <a:latin typeface="Cambria Math" panose="02040503050406030204" pitchFamily="18" charset="0"/>
                                </a:rPr>
                                <m:t>pri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89" y="2547913"/>
                <a:ext cx="2755726" cy="1157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32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3239</TotalTime>
  <Words>497</Words>
  <Application>Microsoft Office PowerPoint</Application>
  <PresentationFormat>Widescreen</PresentationFormat>
  <Paragraphs>81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Cooper Black</vt:lpstr>
      <vt:lpstr>Gill Sans MT</vt:lpstr>
      <vt:lpstr>Times New Roman</vt:lpstr>
      <vt:lpstr>Trebuchet MS</vt:lpstr>
      <vt:lpstr>Wingdings</vt:lpstr>
      <vt:lpstr>Wingdings 3</vt:lpstr>
      <vt:lpstr>Facet</vt:lpstr>
      <vt:lpstr>Equation</vt:lpstr>
      <vt:lpstr>Unit 14 Transformers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326</cp:revision>
  <dcterms:created xsi:type="dcterms:W3CDTF">2014-11-11T08:59:17Z</dcterms:created>
  <dcterms:modified xsi:type="dcterms:W3CDTF">2019-04-27T14:13:35Z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1752AB6B-C745-4445-A794-5A848451D4BD</vt:lpwstr>
  </property>
  <property fmtid="{D5CDD505-2E9C-101B-9397-08002B2CF9AE}" pid="3" name="ArticulatePath">
    <vt:lpwstr>PPt for Video - Unit 14  Part B (Transformer Structure &amp; Voltage Ratio) V3.0</vt:lpwstr>
  </property>
</Properties>
</file>