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354" r:id="rId4"/>
    <p:sldId id="342" r:id="rId5"/>
    <p:sldId id="355" r:id="rId6"/>
    <p:sldId id="363" r:id="rId7"/>
    <p:sldId id="356" r:id="rId8"/>
    <p:sldId id="360" r:id="rId9"/>
    <p:sldId id="357" r:id="rId10"/>
    <p:sldId id="272" r:id="rId11"/>
  </p:sldIdLst>
  <p:sldSz cx="12192000" cy="6858000"/>
  <p:notesSz cx="6797675" cy="9926638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3" userDrawn="1">
          <p15:clr>
            <a:srgbClr val="A4A3A4"/>
          </p15:clr>
        </p15:guide>
        <p15:guide id="6" orient="horz" pos="482" userDrawn="1">
          <p15:clr>
            <a:srgbClr val="A4A3A4"/>
          </p15:clr>
        </p15:guide>
        <p15:guide id="7" pos="506" userDrawn="1">
          <p15:clr>
            <a:srgbClr val="A4A3A4"/>
          </p15:clr>
        </p15:guide>
        <p15:guide id="8" pos="5450" userDrawn="1">
          <p15:clr>
            <a:srgbClr val="A4A3A4"/>
          </p15:clr>
        </p15:guide>
        <p15:guide id="9" orient="horz" pos="3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80" autoAdjust="0"/>
  </p:normalViewPr>
  <p:slideViewPr>
    <p:cSldViewPr snapToGrid="0">
      <p:cViewPr varScale="1">
        <p:scale>
          <a:sx n="75" d="100"/>
          <a:sy n="75" d="100"/>
        </p:scale>
        <p:origin x="902" y="58"/>
      </p:cViewPr>
      <p:guideLst>
        <p:guide orient="horz" pos="2727"/>
        <p:guide pos="393"/>
        <p:guide pos="733"/>
        <p:guide orient="horz" pos="482"/>
        <p:guide pos="506"/>
        <p:guide pos="5450"/>
        <p:guide orient="horz" pos="3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3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777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6962" indent="-287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9172" indent="-2298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8841" indent="-2298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68510" indent="-2298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28179" indent="-2298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87848" indent="-2298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47517" indent="-2298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07185" indent="-2298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564747D-C7C1-431A-9586-34BE756078FD}" type="slidenum">
              <a:rPr lang="en-GB" altLang="en-US"/>
              <a:pPr eaLnBrk="1" hangingPunct="1"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851804" y="0"/>
            <a:ext cx="2945871" cy="49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72" tIns="46287" rIns="92572" bIns="46287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/>
              <a:t>08/22/99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851804" y="9429987"/>
            <a:ext cx="2945871" cy="49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72" tIns="46287" rIns="92572" bIns="46287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/>
              <a:t>2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" y="9429987"/>
            <a:ext cx="2945872" cy="49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34" tIns="45967" rIns="91934" bIns="45967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1" y="0"/>
            <a:ext cx="2945872" cy="49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34" tIns="45967" rIns="91934" bIns="45967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970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8" y="752475"/>
            <a:ext cx="6591300" cy="3708400"/>
          </a:xfrm>
          <a:ln w="12700" cap="flat"/>
        </p:spPr>
      </p:sp>
      <p:sp>
        <p:nvSpPr>
          <p:cNvPr id="2970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72" tIns="46287" rIns="92572" bIns="4628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37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1A7E-4854-45DA-B3AB-48F5542E9165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Transformers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32B2-7946-44E7-9C2B-339EF4571CAF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Transformers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406-C8F0-43C3-A306-9945C00BB19F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Transformers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1D7B-7DB3-46FF-8D72-9BA8B127E986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2DAB-A615-44BF-BC18-B8E333C74C96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B561-BB15-4AF8-9CC3-FC0E88834CF9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05CD-91E6-48A2-B581-910ED276F764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400-DF03-4667-AB66-8B6A77CB72C2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7D8-3396-42FE-9C7D-DDE2EEFFEDB4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Transformers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EF18-9701-46CB-8F42-73BAE90FDE8A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Transformers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918A-6AD4-4E15-B121-F2F5DF3CDF53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Transformers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2EB-06EE-474A-BE75-3D350C690EC8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Transformers</a:t>
            </a:r>
            <a:endParaRPr lang="en-US" sz="1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FAC0-2890-48AC-905F-6D1EB91CADED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Transformers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DA42-6089-4501-BFAC-4C04DE272FA1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Transformers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65E1-8C45-42E6-91F3-A61E2389901A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Transformers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Transformers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9257-2A0C-4BE0-B0A4-37B70467F668}" type="datetime1">
              <a:rPr lang="en-US" smtClean="0"/>
              <a:t>4/27/2019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5542-7612-4540-AD9D-998B2E3A4CC2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600" dirty="0"/>
              <a:t>Transformers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370" y="2353734"/>
            <a:ext cx="7766936" cy="1646302"/>
          </a:xfrm>
        </p:spPr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14</a:t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Transformers </a:t>
            </a:r>
            <a:endParaRPr lang="en-GB" altLang="en-US" sz="6000" dirty="0">
              <a:latin typeface="Gill Sans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0160" y="3974275"/>
            <a:ext cx="6860146" cy="1446550"/>
          </a:xfrm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</a:rPr>
              <a:t>Part C: Transformer Current Ratio and Power</a:t>
            </a:r>
            <a:endParaRPr lang="en-SG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418" y="81408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457200" lvl="1" indent="0">
              <a:buNone/>
            </a:pPr>
            <a:r>
              <a:rPr lang="en-GB" sz="4800" dirty="0"/>
              <a:t> </a:t>
            </a:r>
            <a:r>
              <a:rPr lang="en-GB" sz="4000" dirty="0"/>
              <a:t>This is the end of this whole module.</a:t>
            </a: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574" y="921501"/>
            <a:ext cx="9574106" cy="3185487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will you learn?</a:t>
            </a:r>
            <a:endParaRPr lang="en-US" dirty="0">
              <a:solidFill>
                <a:schemeClr val="tx1"/>
              </a:solidFill>
            </a:endParaRPr>
          </a:p>
          <a:p>
            <a:pPr marL="803275" lvl="1"/>
            <a:r>
              <a:rPr lang="en-US" altLang="en-US" dirty="0">
                <a:solidFill>
                  <a:schemeClr val="tx1"/>
                </a:solidFill>
              </a:rPr>
              <a:t>Relationship between turns ratio and input-output current ratio of a transformer.</a:t>
            </a:r>
          </a:p>
          <a:p>
            <a:pPr marL="803275" lvl="1"/>
            <a:r>
              <a:rPr lang="en-US" altLang="en-US" dirty="0">
                <a:solidFill>
                  <a:schemeClr val="tx1"/>
                </a:solidFill>
              </a:rPr>
              <a:t>Phase dot notation for transformers.</a:t>
            </a:r>
          </a:p>
          <a:p>
            <a:pPr marL="803275" lvl="1"/>
            <a:r>
              <a:rPr lang="en-US" altLang="en-US" dirty="0">
                <a:solidFill>
                  <a:schemeClr val="tx1"/>
                </a:solidFill>
              </a:rPr>
              <a:t>Input-output power relationship of a lossless transformer.</a:t>
            </a:r>
            <a:endParaRPr lang="en-US" altLang="en-US" dirty="0">
              <a:solidFill>
                <a:srgbClr val="2E83C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502498" y="274320"/>
            <a:ext cx="90877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Recapitulation: Transformer Turns Ratio, </a:t>
            </a:r>
            <a:r>
              <a:rPr lang="en-GB" altLang="en-US" sz="3600" i="1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n</a:t>
            </a:r>
            <a:r>
              <a:rPr lang="en-GB" altLang="en-US" sz="3600" dirty="0">
                <a:solidFill>
                  <a:srgbClr val="FF33CC"/>
                </a:solidFill>
                <a:latin typeface="+mn-lt"/>
                <a:cs typeface="Times New Roman" pitchFamily="18" charset="0"/>
              </a:rPr>
              <a:t> 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632613"/>
              </p:ext>
            </p:extLst>
          </p:nvPr>
        </p:nvGraphicFramePr>
        <p:xfrm>
          <a:off x="843359" y="1228049"/>
          <a:ext cx="2825332" cy="115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2" name="Equation" r:id="rId5" imgW="2044440" imgH="838080" progId="Equation.DSMT4">
                  <p:embed/>
                </p:oleObj>
              </mc:Choice>
              <mc:Fallback>
                <p:oleObj name="Equation" r:id="rId5" imgW="2044440" imgH="838080" progId="Equation.DSMT4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359" y="1228049"/>
                        <a:ext cx="2825332" cy="115819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19838" y="2693639"/>
            <a:ext cx="5709842" cy="113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76238" indent="-3762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47675" indent="-355600" eaLnBrk="1" hangingPunct="1">
              <a:lnSpc>
                <a:spcPct val="110000"/>
              </a:lnSpc>
              <a:spcBef>
                <a:spcPts val="1000"/>
              </a:spcBef>
              <a:tabLst>
                <a:tab pos="1260475" algn="l"/>
              </a:tabLst>
            </a:pP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Step-up transformer:  </a:t>
            </a:r>
            <a:r>
              <a:rPr lang="en-GB" altLang="en-US" sz="2800" i="1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GB" altLang="en-US" sz="2800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  <a:sym typeface="Wingdings" pitchFamily="2" charset="2"/>
              </a:rPr>
              <a:t> &gt; 1</a:t>
            </a:r>
            <a:r>
              <a:rPr lang="en-GB" altLang="en-US" sz="2800" b="1" i="1" dirty="0">
                <a:latin typeface="Cambria" panose="02040503050406030204" pitchFamily="18" charset="0"/>
                <a:cs typeface="Times New Roman" pitchFamily="18" charset="0"/>
              </a:rPr>
              <a:t> </a:t>
            </a:r>
          </a:p>
          <a:p>
            <a:pPr marL="447675" indent="-355600" eaLnBrk="1" hangingPunct="1">
              <a:lnSpc>
                <a:spcPct val="110000"/>
              </a:lnSpc>
              <a:spcBef>
                <a:spcPts val="1000"/>
              </a:spcBef>
              <a:tabLst>
                <a:tab pos="1260475" algn="l"/>
              </a:tabLst>
            </a:pP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Step-down transformer:  </a:t>
            </a:r>
            <a:r>
              <a:rPr lang="en-GB" altLang="en-US" sz="2800" i="1" dirty="0">
                <a:solidFill>
                  <a:srgbClr val="0066FF"/>
                </a:solidFill>
                <a:latin typeface="Cambria" panose="02040503050406030204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GB" altLang="en-US" sz="2800" dirty="0">
                <a:solidFill>
                  <a:srgbClr val="0066FF"/>
                </a:solidFill>
                <a:latin typeface="Cambria" panose="02040503050406030204" pitchFamily="18" charset="0"/>
                <a:cs typeface="Times New Roman" pitchFamily="18" charset="0"/>
                <a:sym typeface="Wingdings" pitchFamily="2" charset="2"/>
              </a:rPr>
              <a:t> &lt; 1</a:t>
            </a:r>
            <a:endParaRPr lang="en-GB" altLang="en-US" sz="2800" dirty="0">
              <a:solidFill>
                <a:srgbClr val="0066FF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graphicFrame>
        <p:nvGraphicFramePr>
          <p:cNvPr id="215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739576"/>
              </p:ext>
            </p:extLst>
          </p:nvPr>
        </p:nvGraphicFramePr>
        <p:xfrm>
          <a:off x="4148942" y="1228049"/>
          <a:ext cx="3855600" cy="115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3" name="Equation" r:id="rId7" imgW="3213000" imgH="965160" progId="Equation.DSMT4">
                  <p:embed/>
                </p:oleObj>
              </mc:Choice>
              <mc:Fallback>
                <p:oleObj name="Equation" r:id="rId7" imgW="3213000" imgH="965160" progId="Equation.DSMT4">
                  <p:embed/>
                  <p:pic>
                    <p:nvPicPr>
                      <p:cNvPr id="215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942" y="1228049"/>
                        <a:ext cx="3855600" cy="115819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5126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-416559" y="278449"/>
            <a:ext cx="76368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rgbClr val="FF33CC"/>
                </a:solidFill>
                <a:latin typeface="+mn-lt"/>
                <a:cs typeface="Times New Roman" pitchFamily="18" charset="0"/>
              </a:rPr>
              <a:t>		</a:t>
            </a:r>
            <a:r>
              <a:rPr lang="en-GB" altLang="en-US" sz="3600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Loading the Secondary Winding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580961"/>
              </p:ext>
            </p:extLst>
          </p:nvPr>
        </p:nvGraphicFramePr>
        <p:xfrm>
          <a:off x="8058732" y="3339463"/>
          <a:ext cx="2544912" cy="105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4" name="Equation" r:id="rId3" imgW="2120760" imgH="876240" progId="Equation.DSMT4">
                  <p:embed/>
                </p:oleObj>
              </mc:Choice>
              <mc:Fallback>
                <p:oleObj name="Equation" r:id="rId3" imgW="212076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8732" y="3339463"/>
                        <a:ext cx="2544912" cy="10514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696807" y="915670"/>
            <a:ext cx="5886873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2600" dirty="0">
                <a:latin typeface="Cambria" panose="02040503050406030204" pitchFamily="18" charset="0"/>
                <a:cs typeface="Times New Roman" pitchFamily="18" charset="0"/>
              </a:rPr>
              <a:t>When a </a:t>
            </a:r>
            <a:r>
              <a:rPr lang="en-GB" altLang="en-US" sz="2600" dirty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load</a:t>
            </a:r>
            <a:r>
              <a:rPr lang="en-GB" altLang="en-US" sz="2600" dirty="0">
                <a:latin typeface="Cambria" panose="02040503050406030204" pitchFamily="18" charset="0"/>
                <a:cs typeface="Times New Roman" pitchFamily="18" charset="0"/>
              </a:rPr>
              <a:t> resistor is connected to the </a:t>
            </a:r>
            <a:r>
              <a:rPr lang="en-GB" altLang="en-US" sz="2600" dirty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secondary</a:t>
            </a:r>
            <a:r>
              <a:rPr lang="en-GB" altLang="en-US" sz="2600" dirty="0">
                <a:latin typeface="Cambria" panose="02040503050406030204" pitchFamily="18" charset="0"/>
                <a:cs typeface="Times New Roman" pitchFamily="18" charset="0"/>
              </a:rPr>
              <a:t> winding, a </a:t>
            </a:r>
            <a:r>
              <a:rPr lang="en-GB" altLang="en-US" sz="2600" dirty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current</a:t>
            </a:r>
            <a:r>
              <a:rPr lang="en-GB" altLang="en-US" sz="2600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GB" altLang="en-US" sz="2600" dirty="0">
                <a:latin typeface="Cambria" panose="02040503050406030204" pitchFamily="18" charset="0"/>
                <a:cs typeface="Times New Roman" pitchFamily="18" charset="0"/>
              </a:rPr>
              <a:t>flows</a:t>
            </a:r>
            <a:r>
              <a:rPr lang="en-GB" altLang="en-US" sz="2600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GB" altLang="en-US" sz="2600" dirty="0">
                <a:latin typeface="Cambria" panose="02040503050406030204" pitchFamily="18" charset="0"/>
                <a:cs typeface="Times New Roman" pitchFamily="18" charset="0"/>
              </a:rPr>
              <a:t>through the secondary circuit because of the voltage induced in the secondary winding. 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2600" dirty="0">
                <a:latin typeface="Cambria" panose="02040503050406030204" pitchFamily="18" charset="0"/>
                <a:cs typeface="Times New Roman" pitchFamily="18" charset="0"/>
              </a:rPr>
              <a:t>The ratio of the primary current, </a:t>
            </a:r>
            <a:r>
              <a:rPr lang="en-GB" altLang="en-US" sz="2600" i="1" dirty="0" err="1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I</a:t>
            </a:r>
            <a:r>
              <a:rPr lang="en-GB" altLang="en-US" sz="2600" baseline="-25000" dirty="0" err="1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pri</a:t>
            </a:r>
            <a:r>
              <a:rPr lang="en-GB" altLang="en-US" sz="2600" dirty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, </a:t>
            </a:r>
            <a:r>
              <a:rPr lang="en-GB" altLang="en-US" sz="2600" dirty="0">
                <a:latin typeface="Cambria" panose="02040503050406030204" pitchFamily="18" charset="0"/>
                <a:cs typeface="Times New Roman" pitchFamily="18" charset="0"/>
              </a:rPr>
              <a:t>to the secondary current,</a:t>
            </a:r>
            <a:r>
              <a:rPr lang="en-GB" altLang="en-US" sz="2600" i="1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GB" altLang="en-US" sz="2600" i="1" dirty="0" err="1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I</a:t>
            </a:r>
            <a:r>
              <a:rPr lang="en-GB" altLang="en-US" sz="2600" baseline="-25000" dirty="0" err="1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sec</a:t>
            </a:r>
            <a:r>
              <a:rPr lang="en-GB" altLang="en-US" sz="2600" dirty="0">
                <a:latin typeface="Cambria" panose="02040503050406030204" pitchFamily="18" charset="0"/>
                <a:cs typeface="Times New Roman" pitchFamily="18" charset="0"/>
              </a:rPr>
              <a:t> is equal to the </a:t>
            </a:r>
            <a:r>
              <a:rPr lang="en-GB" altLang="en-US" sz="2600" dirty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turns ratio.</a:t>
            </a:r>
            <a:endParaRPr lang="en-GB" altLang="en-US" sz="26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727645"/>
              </p:ext>
            </p:extLst>
          </p:nvPr>
        </p:nvGraphicFramePr>
        <p:xfrm>
          <a:off x="7609523" y="4689475"/>
          <a:ext cx="3443287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5" name="Equation" r:id="rId5" imgW="2869920" imgH="914400" progId="Equation.DSMT4">
                  <p:embed/>
                </p:oleObj>
              </mc:Choice>
              <mc:Fallback>
                <p:oleObj name="Equation" r:id="rId5" imgW="28699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9523" y="4689475"/>
                        <a:ext cx="3443287" cy="10969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8" name="Picture 2"/>
          <p:cNvPicPr>
            <a:picLocks noChangeAspect="1" noChangeArrowheads="1"/>
          </p:cNvPicPr>
          <p:nvPr/>
        </p:nvPicPr>
        <p:blipFill rotWithShape="1">
          <a:blip r:embed="rId7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29" t="86815" r="29774" b="3787"/>
          <a:stretch/>
        </p:blipFill>
        <p:spPr bwMode="auto">
          <a:xfrm>
            <a:off x="6532697" y="1048862"/>
            <a:ext cx="5292000" cy="208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474" y="1761029"/>
            <a:ext cx="7458693" cy="209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499748" y="328566"/>
            <a:ext cx="1056449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350" indent="-63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Example </a:t>
            </a:r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</a:p>
          <a:p>
            <a:r>
              <a:rPr lang="en-SG" altLang="en-US" sz="2600" dirty="0">
                <a:latin typeface="Cambria" panose="02040503050406030204" pitchFamily="18" charset="0"/>
              </a:rPr>
              <a:t>With reference to Figure (a) and (b), calculate the secondary winding current if the primary current is 100 mA in each case.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540388" y="3763647"/>
            <a:ext cx="136768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600" i="1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Solution</a:t>
            </a:r>
            <a:endParaRPr lang="en-GB" altLang="en-US" sz="2600" i="1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5" name="Object 10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947587"/>
              </p:ext>
            </p:extLst>
          </p:nvPr>
        </p:nvGraphicFramePr>
        <p:xfrm>
          <a:off x="601663" y="4286250"/>
          <a:ext cx="58277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2" name="Equation" r:id="rId4" imgW="5829120" imgH="914400" progId="Equation.DSMT4">
                  <p:embed/>
                </p:oleObj>
              </mc:Choice>
              <mc:Fallback>
                <p:oleObj name="Equation" r:id="rId4" imgW="5829120" imgH="914400" progId="Equation.DSMT4">
                  <p:embed/>
                  <p:pic>
                    <p:nvPicPr>
                      <p:cNvPr id="46098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4286250"/>
                        <a:ext cx="58277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591181"/>
              </p:ext>
            </p:extLst>
          </p:nvPr>
        </p:nvGraphicFramePr>
        <p:xfrm>
          <a:off x="600075" y="5356225"/>
          <a:ext cx="576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3" name="Equation" r:id="rId6" imgW="5765760" imgH="914400" progId="Equation.DSMT4">
                  <p:embed/>
                </p:oleObj>
              </mc:Choice>
              <mc:Fallback>
                <p:oleObj name="Equation" r:id="rId6" imgW="5765760" imgH="914400" progId="Equation.DSMT4">
                  <p:embed/>
                  <p:pic>
                    <p:nvPicPr>
                      <p:cNvPr id="46102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5356225"/>
                        <a:ext cx="5765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9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1026"/>
          <p:cNvSpPr txBox="1">
            <a:spLocks noChangeArrowheads="1"/>
          </p:cNvSpPr>
          <p:nvPr/>
        </p:nvSpPr>
        <p:spPr bwMode="auto">
          <a:xfrm>
            <a:off x="508000" y="304800"/>
            <a:ext cx="46010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Direction of Windings</a:t>
            </a:r>
          </a:p>
        </p:txBody>
      </p:sp>
      <p:sp>
        <p:nvSpPr>
          <p:cNvPr id="11269" name="Text Box 1027"/>
          <p:cNvSpPr txBox="1">
            <a:spLocks noChangeArrowheads="1"/>
          </p:cNvSpPr>
          <p:nvPr/>
        </p:nvSpPr>
        <p:spPr bwMode="auto">
          <a:xfrm>
            <a:off x="650240" y="1005840"/>
            <a:ext cx="6380755" cy="551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Another important transformer parameter is the direction in which the windings are placed around the core.  </a:t>
            </a:r>
          </a:p>
          <a:p>
            <a:pPr eaLnBrk="1" hangingPunct="1">
              <a:spcBef>
                <a:spcPts val="1000"/>
              </a:spcBef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alt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GB" alt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windings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determines the </a:t>
            </a:r>
            <a:r>
              <a:rPr lang="en-GB" alt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polarity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of the voltage across the secondary winding (</a:t>
            </a:r>
            <a:r>
              <a:rPr lang="en-GB" alt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secondary voltage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with respect to the voltage across the primary winding (primary voltage).  </a:t>
            </a:r>
          </a:p>
          <a:p>
            <a:pPr eaLnBrk="1" hangingPunct="1">
              <a:spcBef>
                <a:spcPts val="1000"/>
              </a:spcBef>
              <a:buClr>
                <a:schemeClr val="tx1"/>
              </a:buClr>
            </a:pPr>
            <a:r>
              <a:rPr lang="en-GB" alt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dots</a:t>
            </a: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are used on the schematic symbols to indicate the voltage polarities.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4" t="15352" r="1352" b="21962"/>
          <a:stretch>
            <a:fillRect/>
          </a:stretch>
        </p:blipFill>
        <p:spPr bwMode="auto">
          <a:xfrm>
            <a:off x="7211392" y="3568142"/>
            <a:ext cx="4588933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787598" y="381000"/>
            <a:ext cx="5012727" cy="3048000"/>
            <a:chOff x="6787598" y="381000"/>
            <a:chExt cx="5012727" cy="3048000"/>
          </a:xfrm>
        </p:grpSpPr>
        <p:pic>
          <p:nvPicPr>
            <p:cNvPr id="6" name="Picture 6"/>
            <p:cNvPicPr>
              <a:picLocks noChangeArrowheads="1"/>
            </p:cNvPicPr>
            <p:nvPr/>
          </p:nvPicPr>
          <p:blipFill>
            <a:blip r:embed="rId2">
              <a:lum bright="-12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98" t="15352" r="54912" b="21962"/>
            <a:stretch>
              <a:fillRect/>
            </a:stretch>
          </p:blipFill>
          <p:spPr bwMode="auto">
            <a:xfrm>
              <a:off x="6787598" y="381000"/>
              <a:ext cx="4876800" cy="30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1664398" y="381000"/>
              <a:ext cx="135927" cy="3048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211392" y="381000"/>
              <a:ext cx="282341" cy="3048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58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211" y="143390"/>
            <a:ext cx="5325754" cy="2234050"/>
          </a:xfrm>
          <a:prstGeom prst="rect">
            <a:avLst/>
          </a:prstGeom>
        </p:spPr>
      </p:pic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476251" y="295276"/>
            <a:ext cx="51085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Power in a Transformer</a:t>
            </a:r>
            <a:r>
              <a:rPr lang="en-GB" altLang="en-US" sz="3600" dirty="0">
                <a:latin typeface="+mn-lt"/>
                <a:cs typeface="Times New Roman" pitchFamily="18" charset="0"/>
              </a:rPr>
              <a:t> 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623889" y="1028383"/>
            <a:ext cx="647795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en-GB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For an </a:t>
            </a:r>
            <a:r>
              <a:rPr lang="en-GB" altLang="en-US" sz="2600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 transformer,</a:t>
            </a:r>
            <a:r>
              <a:rPr lang="en-GB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GB" altLang="en-US" sz="2600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</a:t>
            </a:r>
            <a:r>
              <a:rPr lang="en-GB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delivered to the </a:t>
            </a:r>
            <a:r>
              <a:rPr lang="en-GB" altLang="en-US" sz="2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coil</a:t>
            </a:r>
            <a:r>
              <a:rPr lang="en-GB" altLang="en-US" sz="2600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equals</a:t>
            </a:r>
            <a:r>
              <a:rPr lang="en-GB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the power delivered from the </a:t>
            </a:r>
            <a:r>
              <a:rPr lang="en-GB" altLang="en-US" sz="2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secondary coil</a:t>
            </a:r>
            <a:r>
              <a:rPr lang="en-GB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to the load.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22680" y="3809007"/>
                <a:ext cx="2819400" cy="561564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800" b="0" i="0" smtClean="0">
                              <a:latin typeface="Cambria Math" panose="02040503050406030204" pitchFamily="18" charset="0"/>
                            </a:rPr>
                            <m:t>pri</m:t>
                          </m:r>
                        </m:sub>
                      </m:sSub>
                      <m:r>
                        <a:rPr lang="en-SG" sz="2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800">
                              <a:latin typeface="Cambria Math" panose="02040503050406030204" pitchFamily="18" charset="0"/>
                            </a:rPr>
                            <m:t>pri</m:t>
                          </m:r>
                        </m:sub>
                      </m:sSub>
                      <m:sSub>
                        <m:sSub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SG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800">
                              <a:latin typeface="Cambria Math" panose="02040503050406030204" pitchFamily="18" charset="0"/>
                            </a:rPr>
                            <m:t>pri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80" y="3809007"/>
                <a:ext cx="2819400" cy="561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22680" y="2909944"/>
                <a:ext cx="2819400" cy="561564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marL="2160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 </m:t>
                      </m:r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800" b="0" i="0" smtClean="0">
                              <a:latin typeface="Cambria Math" panose="02040503050406030204" pitchFamily="18" charset="0"/>
                            </a:rPr>
                            <m:t>pri</m:t>
                          </m:r>
                        </m:sub>
                      </m:sSub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800" b="0" i="0" smtClean="0">
                              <a:latin typeface="Cambria Math" panose="02040503050406030204" pitchFamily="18" charset="0"/>
                            </a:rPr>
                            <m:t>sec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80" y="2909944"/>
                <a:ext cx="2819400" cy="5615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22680" y="4708069"/>
                <a:ext cx="2819400" cy="52322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800" b="0" i="0" smtClean="0">
                              <a:latin typeface="Cambria Math" panose="02040503050406030204" pitchFamily="18" charset="0"/>
                            </a:rPr>
                            <m:t>sec</m:t>
                          </m:r>
                        </m:sub>
                      </m:sSub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800">
                              <a:latin typeface="Cambria Math" panose="02040503050406030204" pitchFamily="18" charset="0"/>
                            </a:rPr>
                            <m:t>sec</m:t>
                          </m:r>
                        </m:sub>
                      </m:sSub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800" b="0" i="0" smtClean="0">
                              <a:latin typeface="Cambria Math" panose="02040503050406030204" pitchFamily="18" charset="0"/>
                            </a:rPr>
                            <m:t>sec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80" y="4708069"/>
                <a:ext cx="28194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32960" y="3193128"/>
                <a:ext cx="3525520" cy="94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30238" indent="-630238">
                  <a:tabLst>
                    <a:tab pos="7207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pri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>
                    <a:latin typeface="Cambria" panose="02040503050406030204" pitchFamily="18" charset="0"/>
                  </a:rPr>
                  <a:t>	Power delivered to the primary coil 𝐟𝐫𝐨𝐦 𝐭𝐡𝐞 𝐩𝐨𝐰𝐞𝐫 𝐬𝐨𝐮𝐫𝐜𝐞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60" y="3193128"/>
                <a:ext cx="3525520" cy="948016"/>
              </a:xfrm>
              <a:prstGeom prst="rect">
                <a:avLst/>
              </a:prstGeom>
              <a:blipFill>
                <a:blip r:embed="rId7"/>
                <a:stretch>
                  <a:fillRect t="-4516" b="-90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33080" y="4138039"/>
                <a:ext cx="3571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30238" indent="-630238">
                  <a:tabLst>
                    <a:tab pos="7207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>
                    <a:latin typeface="Cambria" panose="02040503050406030204" pitchFamily="18" charset="0"/>
                  </a:rPr>
                  <a:t>	Voltage across the secondary coil</a:t>
                </a:r>
                <a:endParaRPr lang="en-SG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080" y="4138039"/>
                <a:ext cx="3571240" cy="646331"/>
              </a:xfrm>
              <a:prstGeom prst="rect">
                <a:avLst/>
              </a:prstGeom>
              <a:blipFill>
                <a:blip r:embed="rId8"/>
                <a:stretch>
                  <a:fillRect t="-6604" b="-132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33080" y="3193128"/>
                <a:ext cx="3225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30238" indent="-630238">
                  <a:tabLst>
                    <a:tab pos="7207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>
                    <a:latin typeface="Cambria" panose="02040503050406030204" pitchFamily="18" charset="0"/>
                  </a:rPr>
                  <a:t>	Power delivered from the </a:t>
                </a:r>
                <a:r>
                  <a:rPr lang="en-SG" b="1" dirty="0">
                    <a:latin typeface="Cambria" panose="02040503050406030204" pitchFamily="18" charset="0"/>
                  </a:rPr>
                  <a:t>secondary coil</a:t>
                </a:r>
                <a:r>
                  <a:rPr lang="en-SG" dirty="0">
                    <a:latin typeface="Cambria" panose="02040503050406030204" pitchFamily="18" charset="0"/>
                  </a:rPr>
                  <a:t> </a:t>
                </a:r>
                <a:r>
                  <a:rPr lang="en-SG" b="1" dirty="0">
                    <a:latin typeface="Cambria" panose="02040503050406030204" pitchFamily="18" charset="0"/>
                  </a:rPr>
                  <a:t>to the load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080" y="3193128"/>
                <a:ext cx="3225800" cy="923330"/>
              </a:xfrm>
              <a:prstGeom prst="rect">
                <a:avLst/>
              </a:prstGeom>
              <a:blipFill>
                <a:blip r:embed="rId9"/>
                <a:stretch>
                  <a:fillRect t="-4636" b="-927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38040" y="4138039"/>
                <a:ext cx="3215641" cy="67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30238" indent="-630238">
                  <a:tabLst>
                    <a:tab pos="7207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pri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>
                    <a:latin typeface="Cambria" panose="02040503050406030204" pitchFamily="18" charset="0"/>
                  </a:rPr>
                  <a:t>	Voltage across the primary coil</a:t>
                </a:r>
                <a:endParaRPr lang="en-SG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040" y="4138039"/>
                <a:ext cx="3215641" cy="671018"/>
              </a:xfrm>
              <a:prstGeom prst="rect">
                <a:avLst/>
              </a:prstGeom>
              <a:blipFill>
                <a:blip r:embed="rId10"/>
                <a:stretch>
                  <a:fillRect t="-6364" b="-127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32960" y="4809057"/>
                <a:ext cx="2585720" cy="67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30238" indent="-630238">
                  <a:tabLst>
                    <a:tab pos="7207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pri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>
                    <a:latin typeface="Cambria" panose="02040503050406030204" pitchFamily="18" charset="0"/>
                  </a:rPr>
                  <a:t>	Current in the primary coil</a:t>
                </a:r>
                <a:endParaRPr lang="en-SG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60" y="4809057"/>
                <a:ext cx="2585720" cy="671018"/>
              </a:xfrm>
              <a:prstGeom prst="rect">
                <a:avLst/>
              </a:prstGeom>
              <a:blipFill>
                <a:blip r:embed="rId11"/>
                <a:stretch>
                  <a:fillRect t="-6364" b="-127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33080" y="4809758"/>
                <a:ext cx="3215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30238" indent="-630238">
                  <a:tabLst>
                    <a:tab pos="7207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>
                    <a:latin typeface="Cambria" panose="02040503050406030204" pitchFamily="18" charset="0"/>
                  </a:rPr>
                  <a:t>	Current in the secondary coil</a:t>
                </a:r>
                <a:endParaRPr lang="en-SG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080" y="4809758"/>
                <a:ext cx="3215641" cy="646331"/>
              </a:xfrm>
              <a:prstGeom prst="rect">
                <a:avLst/>
              </a:prstGeom>
              <a:blipFill>
                <a:blip r:embed="rId12"/>
                <a:stretch>
                  <a:fillRect t="-5660" b="-132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494060" y="2868503"/>
            <a:ext cx="94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ambria" panose="02040503050406030204" pitchFamily="18" charset="0"/>
              </a:rPr>
              <a:t>where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950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476251" y="295276"/>
            <a:ext cx="51085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Power in a Transformer</a:t>
            </a:r>
            <a:r>
              <a:rPr lang="en-GB" altLang="en-US" sz="3600" dirty="0">
                <a:latin typeface="+mn-lt"/>
                <a:cs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6" name="Text Box 4"/>
              <p:cNvSpPr txBox="1">
                <a:spLocks noChangeArrowheads="1"/>
              </p:cNvSpPr>
              <p:nvPr/>
            </p:nvSpPr>
            <p:spPr bwMode="auto">
              <a:xfrm>
                <a:off x="623888" y="1028383"/>
                <a:ext cx="10189633" cy="4201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85763" indent="-385763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ts val="1000"/>
                  </a:spcBef>
                </a:pPr>
                <a:r>
                  <a:rPr lang="en-SG" altLang="en-US" sz="2400" b="0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Stepping up the output voltage will not increase the output power.</a:t>
                </a:r>
              </a:p>
              <a:p>
                <a:pPr eaLnBrk="1" hangingPunct="1">
                  <a:spcBef>
                    <a:spcPts val="1000"/>
                  </a:spcBef>
                </a:pPr>
                <a:r>
                  <a:rPr lang="en-SG" altLang="en-US" sz="2400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As</a:t>
                </a:r>
                <a:r>
                  <a:rPr lang="en-SG" altLang="en-US" sz="2400" b="0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400">
                            <a:latin typeface="Cambria Math" panose="02040503050406030204" pitchFamily="18" charset="0"/>
                          </a:rPr>
                          <m:t>sec</m:t>
                        </m:r>
                      </m:sub>
                    </m:sSub>
                    <m:r>
                      <a:rPr lang="en-SG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400">
                            <a:latin typeface="Cambria Math" panose="02040503050406030204" pitchFamily="18" charset="0"/>
                          </a:rPr>
                          <m:t>pri</m:t>
                        </m:r>
                      </m:sub>
                    </m:sSub>
                  </m:oMath>
                </a14:m>
                <a:r>
                  <a:rPr lang="en-SG" altLang="en-US" sz="2400" b="0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, th</a:t>
                </a:r>
                <a:r>
                  <a:rPr lang="en-SG" altLang="en-US" sz="2400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e output power is determined by the input power.</a:t>
                </a:r>
              </a:p>
              <a:p>
                <a:pPr eaLnBrk="1" hangingPunct="1">
                  <a:spcBef>
                    <a:spcPts val="1000"/>
                  </a:spcBef>
                </a:pPr>
                <a:r>
                  <a:rPr lang="en-SG" altLang="en-US" sz="2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If the </a:t>
                </a:r>
                <a:r>
                  <a:rPr lang="en-SG" altLang="en-US" sz="2400" dirty="0">
                    <a:solidFill>
                      <a:srgbClr val="00B050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voltage</a:t>
                </a:r>
                <a:r>
                  <a:rPr lang="en-SG" altLang="en-US" sz="2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 is </a:t>
                </a:r>
                <a:r>
                  <a:rPr lang="en-SG" altLang="en-US" sz="2400" dirty="0">
                    <a:solidFill>
                      <a:srgbClr val="00B050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stepped up</a:t>
                </a:r>
                <a:r>
                  <a:rPr lang="en-SG" altLang="en-US" sz="2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, the </a:t>
                </a:r>
                <a:r>
                  <a:rPr lang="en-SG" altLang="en-US" sz="2400" dirty="0">
                    <a:solidFill>
                      <a:srgbClr val="CC6600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current</a:t>
                </a:r>
                <a:r>
                  <a:rPr lang="en-SG" altLang="en-US" sz="2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 will be </a:t>
                </a:r>
                <a:r>
                  <a:rPr lang="en-SG" altLang="en-US" sz="2400" dirty="0">
                    <a:solidFill>
                      <a:srgbClr val="CC6600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stepped down</a:t>
                </a:r>
                <a:r>
                  <a:rPr lang="en-SG" altLang="en-US" sz="2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 and vice versa.  </a:t>
                </a:r>
                <a14:m>
                  <m:oMath xmlns:m="http://schemas.openxmlformats.org/officeDocument/2006/math">
                    <m:r>
                      <a:rPr lang="en-SG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SG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SG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SG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 sz="2400" b="0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sec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SG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 sz="2400" b="0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a:rPr lang="en-SG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𝑟𝑖</m:t>
                            </m:r>
                          </m:sub>
                        </m:sSub>
                      </m:den>
                    </m:f>
                    <m:r>
                      <a:rPr lang="en-SG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SG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SG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 sz="2400" b="0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pri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SG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 sz="2400" b="0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sec</m:t>
                            </m:r>
                          </m:sub>
                        </m:sSub>
                      </m:den>
                    </m:f>
                  </m:oMath>
                </a14:m>
                <a:endParaRPr lang="en-SG" altLang="en-US" sz="2400" dirty="0">
                  <a:latin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eaLnBrk="1" hangingPunct="1">
                  <a:spcBef>
                    <a:spcPts val="1000"/>
                  </a:spcBef>
                </a:pPr>
                <a:r>
                  <a:rPr lang="en-SG" altLang="en-US" sz="2400" dirty="0">
                    <a:solidFill>
                      <a:srgbClr val="00B050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Power</a:t>
                </a:r>
                <a:r>
                  <a:rPr lang="en-SG" altLang="en-US" sz="2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 transferred to the </a:t>
                </a:r>
                <a:r>
                  <a:rPr lang="en-SG" altLang="en-US" sz="2400" dirty="0">
                    <a:solidFill>
                      <a:srgbClr val="00B050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load</a:t>
                </a:r>
                <a:r>
                  <a:rPr lang="en-SG" altLang="en-US" sz="2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 can </a:t>
                </a:r>
                <a:r>
                  <a:rPr lang="en-SG" altLang="en-US" sz="2400" dirty="0">
                    <a:solidFill>
                      <a:srgbClr val="CC6600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never be greater</a:t>
                </a:r>
                <a:r>
                  <a:rPr lang="en-SG" altLang="en-US" sz="2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 than the power in the </a:t>
                </a:r>
                <a:r>
                  <a:rPr lang="en-SG" altLang="en-US" sz="2400" dirty="0">
                    <a:solidFill>
                      <a:srgbClr val="CC6600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primary</a:t>
                </a:r>
                <a:r>
                  <a:rPr lang="en-SG" altLang="en-US" sz="2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 winding.  </a:t>
                </a:r>
              </a:p>
              <a:p>
                <a:pPr eaLnBrk="1" hangingPunct="1">
                  <a:spcBef>
                    <a:spcPts val="1000"/>
                  </a:spcBef>
                </a:pPr>
                <a:r>
                  <a:rPr lang="en-SG" altLang="en-US" sz="2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When </a:t>
                </a:r>
                <a:r>
                  <a:rPr lang="en-SG" altLang="en-US" sz="2400" dirty="0">
                    <a:solidFill>
                      <a:srgbClr val="00B050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losses</a:t>
                </a:r>
                <a:r>
                  <a:rPr lang="en-SG" altLang="en-US" sz="2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 are considered, </a:t>
                </a:r>
                <a:r>
                  <a:rPr lang="en-SG" altLang="en-US" sz="2400" dirty="0">
                    <a:solidFill>
                      <a:srgbClr val="00B050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some</a:t>
                </a:r>
                <a:r>
                  <a:rPr lang="en-SG" altLang="en-US" sz="2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 of the </a:t>
                </a:r>
                <a:r>
                  <a:rPr lang="en-SG" altLang="en-US" sz="2400" dirty="0">
                    <a:solidFill>
                      <a:srgbClr val="00B050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power</a:t>
                </a:r>
                <a:r>
                  <a:rPr lang="en-SG" altLang="en-US" sz="2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 is </a:t>
                </a:r>
                <a:r>
                  <a:rPr lang="en-SG" altLang="en-US" sz="2400" dirty="0">
                    <a:solidFill>
                      <a:srgbClr val="00B050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dissipated in the transformer</a:t>
                </a:r>
                <a:r>
                  <a:rPr lang="en-SG" altLang="en-US" sz="2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 rather than the load; therefore, the load power is always less than the power delivered to the primary.</a:t>
                </a:r>
                <a:endParaRPr lang="en-SG" altLang="en-US" sz="2400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915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888" y="1028383"/>
                <a:ext cx="10189633" cy="4201856"/>
              </a:xfrm>
              <a:prstGeom prst="rect">
                <a:avLst/>
              </a:prstGeom>
              <a:blipFill>
                <a:blip r:embed="rId2"/>
                <a:stretch>
                  <a:fillRect l="-897" t="-1161" r="-120" b="-29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2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8044" y="289345"/>
                <a:ext cx="10200436" cy="3100785"/>
              </a:xfr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You have learned that</a:t>
                </a:r>
                <a:endParaRPr lang="en-US" sz="3900" dirty="0">
                  <a:solidFill>
                    <a:schemeClr val="accent2"/>
                  </a:solidFill>
                </a:endParaRPr>
              </a:p>
              <a:p>
                <a:pPr marL="720725" lvl="1"/>
                <a:r>
                  <a:rPr lang="en-SG" altLang="en-US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Transformer turns ratio,</a:t>
                </a:r>
                <a:r>
                  <a:rPr lang="en-SG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altLang="en-US" i="1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altLang="en-US" i="1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altLang="en-US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altLang="en-US" i="1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i="1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sec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altLang="en-US" i="1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i="1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pri</m:t>
                            </m:r>
                          </m:sub>
                        </m:sSub>
                      </m:den>
                    </m:f>
                    <m:r>
                      <a:rPr lang="en-SG" altLang="en-US" i="1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altLang="en-US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altLang="en-US" i="1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 b="0" i="0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pri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altLang="en-US" i="1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 b="0" i="0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sec</m:t>
                            </m:r>
                          </m:sub>
                        </m:sSub>
                      </m:den>
                    </m:f>
                  </m:oMath>
                </a14:m>
                <a:endParaRPr lang="en-SG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720725" lvl="1"/>
                <a:r>
                  <a:rPr lang="en-SG" altLang="en-US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Relationships</a:t>
                </a:r>
                <a:r>
                  <a:rPr lang="en-SG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between </a:t>
                </a:r>
                <a:r>
                  <a:rPr lang="en-SG" altLang="en-US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directions of windings,</a:t>
                </a:r>
                <a:r>
                  <a:rPr lang="en-SG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SG" altLang="en-US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phase dots,</a:t>
                </a:r>
                <a:r>
                  <a:rPr lang="en-SG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SG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pitchFamily="18" charset="0"/>
                  </a:rPr>
                  <a:t>and</a:t>
                </a:r>
                <a:r>
                  <a:rPr lang="en-SG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input and output </a:t>
                </a:r>
                <a:r>
                  <a:rPr lang="en-SG" altLang="en-US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phase differences</a:t>
                </a:r>
                <a:r>
                  <a:rPr lang="en-SG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of a transformer.</a:t>
                </a:r>
              </a:p>
              <a:p>
                <a:pPr marL="720725" lvl="1"/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pri</m:t>
                        </m:r>
                      </m:sub>
                    </m:sSub>
                    <m:r>
                      <a:rPr lang="en-SG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pri</m:t>
                        </m:r>
                      </m:sub>
                    </m:sSub>
                    <m:sSub>
                      <m:sSubPr>
                        <m:ctrlPr>
                          <a:rPr lang="en-SG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SG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pri</m:t>
                        </m:r>
                      </m:sub>
                    </m:sSub>
                    <m:r>
                      <a:rPr lang="en-SG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sec</m:t>
                        </m:r>
                      </m:sub>
                    </m:sSub>
                    <m:r>
                      <a:rPr lang="en-S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sec</m:t>
                        </m:r>
                      </m:sub>
                    </m:sSub>
                    <m:sSub>
                      <m:sSubPr>
                        <m:ctrlPr>
                          <a:rPr lang="en-SG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SG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sec</m:t>
                        </m:r>
                      </m:sub>
                    </m:sSub>
                  </m:oMath>
                </a14:m>
                <a:endParaRPr lang="en-SG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8044" y="289345"/>
                <a:ext cx="10200436" cy="3100785"/>
              </a:xfrm>
              <a:blipFill>
                <a:blip r:embed="rId2"/>
                <a:stretch>
                  <a:fillRect l="-1195" t="-27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569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3614</TotalTime>
  <Words>283</Words>
  <Application>Microsoft Office PowerPoint</Application>
  <PresentationFormat>Widescreen</PresentationFormat>
  <Paragraphs>57</Paragraphs>
  <Slides>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Cooper Black</vt:lpstr>
      <vt:lpstr>Gill Sans MT</vt:lpstr>
      <vt:lpstr>Times New Roman</vt:lpstr>
      <vt:lpstr>Trebuchet MS</vt:lpstr>
      <vt:lpstr>Wingdings</vt:lpstr>
      <vt:lpstr>Wingdings 3</vt:lpstr>
      <vt:lpstr>Facet</vt:lpstr>
      <vt:lpstr>Equation</vt:lpstr>
      <vt:lpstr>Unit 14 Transformers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323</cp:revision>
  <dcterms:created xsi:type="dcterms:W3CDTF">2014-11-11T08:59:17Z</dcterms:created>
  <dcterms:modified xsi:type="dcterms:W3CDTF">2019-04-27T14:14:00Z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B69E40CB-7B99-4409-9E91-FAD0F836A97F</vt:lpwstr>
  </property>
  <property fmtid="{D5CDD505-2E9C-101B-9397-08002B2CF9AE}" pid="3" name="ArticulatePath">
    <vt:lpwstr>PPt for Video - Unit 14  Part C (Transformer Current Ratio &amp; Power) V2.0</vt:lpwstr>
  </property>
</Properties>
</file>