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6" r:id="rId1"/>
  </p:sldMasterIdLst>
  <p:notesMasterIdLst>
    <p:notesMasterId r:id="rId20"/>
  </p:notesMasterIdLst>
  <p:sldIdLst>
    <p:sldId id="256" r:id="rId2"/>
    <p:sldId id="336" r:id="rId3"/>
    <p:sldId id="342" r:id="rId4"/>
    <p:sldId id="322" r:id="rId5"/>
    <p:sldId id="327" r:id="rId6"/>
    <p:sldId id="328" r:id="rId7"/>
    <p:sldId id="332" r:id="rId8"/>
    <p:sldId id="346" r:id="rId9"/>
    <p:sldId id="347" r:id="rId10"/>
    <p:sldId id="343" r:id="rId11"/>
    <p:sldId id="274" r:id="rId12"/>
    <p:sldId id="349" r:id="rId13"/>
    <p:sldId id="318" r:id="rId14"/>
    <p:sldId id="350" r:id="rId15"/>
    <p:sldId id="319" r:id="rId16"/>
    <p:sldId id="341" r:id="rId17"/>
    <p:sldId id="310" r:id="rId18"/>
    <p:sldId id="32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4" userDrawn="1">
          <p15:clr>
            <a:srgbClr val="A4A3A4"/>
          </p15:clr>
        </p15:guide>
        <p15:guide id="2" pos="302" userDrawn="1">
          <p15:clr>
            <a:srgbClr val="A4A3A4"/>
          </p15:clr>
        </p15:guide>
        <p15:guide id="3" orient="horz" pos="754" userDrawn="1">
          <p15:clr>
            <a:srgbClr val="A4A3A4"/>
          </p15:clr>
        </p15:guide>
        <p15:guide id="4" orient="horz" pos="10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D"/>
    <a:srgbClr val="90C226"/>
    <a:srgbClr val="0000FF"/>
    <a:srgbClr val="C00000"/>
    <a:srgbClr val="F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178" autoAdjust="0"/>
  </p:normalViewPr>
  <p:slideViewPr>
    <p:cSldViewPr snapToGrid="0">
      <p:cViewPr varScale="1">
        <p:scale>
          <a:sx n="53" d="100"/>
          <a:sy n="53" d="100"/>
        </p:scale>
        <p:origin x="1291" y="58"/>
      </p:cViewPr>
      <p:guideLst>
        <p:guide pos="574"/>
        <p:guide pos="302"/>
        <p:guide orient="horz" pos="754"/>
        <p:guide orient="horz" pos="102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E9727-6427-44BA-BC45-D3263B08CF9B}" type="datetimeFigureOut">
              <a:rPr lang="en-SG" smtClean="0"/>
              <a:t>11/10/2018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CC3F2-1B9C-438B-9968-1F82892884C2}" type="slidenum">
              <a:rPr lang="en-SG" smtClean="0"/>
              <a:t>‹#›</a:t>
            </a:fld>
            <a:endParaRPr lang="en-SG"/>
          </a:p>
        </p:txBody>
      </p:sp>
    </p:spTree>
    <p:extLst>
      <p:ext uri="{BB962C8B-B14F-4D97-AF65-F5344CB8AC3E}">
        <p14:creationId xmlns:p14="http://schemas.microsoft.com/office/powerpoint/2010/main" val="196051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Hello, welcome to</a:t>
            </a:r>
            <a:r>
              <a:rPr lang="en-SG" baseline="0" dirty="0" smtClean="0"/>
              <a:t> </a:t>
            </a:r>
            <a:r>
              <a:rPr lang="en-SG" dirty="0" smtClean="0">
                <a:latin typeface="Cooper Black" panose="0208090404030B020404" pitchFamily="18" charset="0"/>
              </a:rPr>
              <a:t>Unit 2: Electric Charge, Voltage &amp; Current</a:t>
            </a:r>
          </a:p>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Part B: Voltage</a:t>
            </a:r>
          </a:p>
          <a:p>
            <a:endParaRPr lang="en-SG" dirty="0"/>
          </a:p>
        </p:txBody>
      </p:sp>
      <p:sp>
        <p:nvSpPr>
          <p:cNvPr id="4" name="Slide Number Placeholder 3"/>
          <p:cNvSpPr>
            <a:spLocks noGrp="1"/>
          </p:cNvSpPr>
          <p:nvPr>
            <p:ph type="sldNum" sz="quarter" idx="10"/>
          </p:nvPr>
        </p:nvSpPr>
        <p:spPr/>
        <p:txBody>
          <a:bodyPr/>
          <a:lstStyle/>
          <a:p>
            <a:fld id="{4FDCC3F2-1B9C-438B-9968-1F82892884C2}" type="slidenum">
              <a:rPr lang="en-SG" smtClean="0"/>
              <a:t>1</a:t>
            </a:fld>
            <a:endParaRPr lang="en-SG"/>
          </a:p>
        </p:txBody>
      </p:sp>
    </p:spTree>
    <p:extLst>
      <p:ext uri="{BB962C8B-B14F-4D97-AF65-F5344CB8AC3E}">
        <p14:creationId xmlns:p14="http://schemas.microsoft.com/office/powerpoint/2010/main" val="2324197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FDCC3F2-1B9C-438B-9968-1F82892884C2}" type="slidenum">
              <a:rPr lang="en-SG" smtClean="0"/>
              <a:t>15</a:t>
            </a:fld>
            <a:endParaRPr lang="en-SG"/>
          </a:p>
        </p:txBody>
      </p:sp>
    </p:spTree>
    <p:extLst>
      <p:ext uri="{BB962C8B-B14F-4D97-AF65-F5344CB8AC3E}">
        <p14:creationId xmlns:p14="http://schemas.microsoft.com/office/powerpoint/2010/main" val="3221927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FDCC3F2-1B9C-438B-9968-1F82892884C2}" type="slidenum">
              <a:rPr lang="en-SG" smtClean="0"/>
              <a:t>16</a:t>
            </a:fld>
            <a:endParaRPr lang="en-SG"/>
          </a:p>
        </p:txBody>
      </p:sp>
    </p:spTree>
    <p:extLst>
      <p:ext uri="{BB962C8B-B14F-4D97-AF65-F5344CB8AC3E}">
        <p14:creationId xmlns:p14="http://schemas.microsoft.com/office/powerpoint/2010/main" val="2675781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FDCC3F2-1B9C-438B-9968-1F82892884C2}" type="slidenum">
              <a:rPr lang="en-SG" smtClean="0"/>
              <a:t>17</a:t>
            </a:fld>
            <a:endParaRPr lang="en-SG"/>
          </a:p>
        </p:txBody>
      </p:sp>
    </p:spTree>
    <p:extLst>
      <p:ext uri="{BB962C8B-B14F-4D97-AF65-F5344CB8AC3E}">
        <p14:creationId xmlns:p14="http://schemas.microsoft.com/office/powerpoint/2010/main" val="377153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FDCC3F2-1B9C-438B-9968-1F82892884C2}" type="slidenum">
              <a:rPr lang="en-SG" smtClean="0"/>
              <a:t>18</a:t>
            </a:fld>
            <a:endParaRPr lang="en-SG"/>
          </a:p>
        </p:txBody>
      </p:sp>
    </p:spTree>
    <p:extLst>
      <p:ext uri="{BB962C8B-B14F-4D97-AF65-F5344CB8AC3E}">
        <p14:creationId xmlns:p14="http://schemas.microsoft.com/office/powerpoint/2010/main" val="62771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In this unit,</a:t>
            </a:r>
            <a:r>
              <a:rPr lang="en-SG" baseline="0" dirty="0" smtClean="0"/>
              <a:t> we will learn about </a:t>
            </a:r>
            <a:r>
              <a:rPr lang="en-SG" dirty="0" smtClean="0"/>
              <a:t>Meaning of Voltage</a:t>
            </a:r>
          </a:p>
          <a:p>
            <a:r>
              <a:rPr lang="en-SG" dirty="0" smtClean="0"/>
              <a:t>Symbol and unit of voltage</a:t>
            </a:r>
          </a:p>
          <a:p>
            <a:r>
              <a:rPr lang="en-SG" dirty="0" smtClean="0"/>
              <a:t>Formula for voltage</a:t>
            </a:r>
          </a:p>
        </p:txBody>
      </p:sp>
      <p:sp>
        <p:nvSpPr>
          <p:cNvPr id="4" name="Slide Number Placeholder 3"/>
          <p:cNvSpPr>
            <a:spLocks noGrp="1"/>
          </p:cNvSpPr>
          <p:nvPr>
            <p:ph type="sldNum" sz="quarter" idx="10"/>
          </p:nvPr>
        </p:nvSpPr>
        <p:spPr/>
        <p:txBody>
          <a:bodyPr/>
          <a:lstStyle/>
          <a:p>
            <a:fld id="{4FDCC3F2-1B9C-438B-9968-1F82892884C2}" type="slidenum">
              <a:rPr lang="en-SG" smtClean="0"/>
              <a:t>2</a:t>
            </a:fld>
            <a:endParaRPr lang="en-SG"/>
          </a:p>
        </p:txBody>
      </p:sp>
    </p:spTree>
    <p:extLst>
      <p:ext uri="{BB962C8B-B14F-4D97-AF65-F5344CB8AC3E}">
        <p14:creationId xmlns:p14="http://schemas.microsoft.com/office/powerpoint/2010/main" val="171068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In our introduction to Unit 2, we talked about batteries as an</a:t>
            </a:r>
            <a:r>
              <a:rPr lang="en-SG" baseline="0" dirty="0" smtClean="0"/>
              <a:t> important source of electrical energy that we use to run our mobile devices such as mobile phones, PCs, laptops and even bicycles or wheelchairs. Have you ever wondered who invented that first battery? I am sure you are curious to know.  He is an Italian scientist by the name of Alessandro Volta. Let us now watch a short video segment on his pioneering work on electricity.</a:t>
            </a:r>
            <a:endParaRPr lang="en-SG" dirty="0"/>
          </a:p>
        </p:txBody>
      </p:sp>
      <p:sp>
        <p:nvSpPr>
          <p:cNvPr id="4" name="Slide Number Placeholder 3"/>
          <p:cNvSpPr>
            <a:spLocks noGrp="1"/>
          </p:cNvSpPr>
          <p:nvPr>
            <p:ph type="sldNum" sz="quarter" idx="10"/>
          </p:nvPr>
        </p:nvSpPr>
        <p:spPr/>
        <p:txBody>
          <a:bodyPr/>
          <a:lstStyle/>
          <a:p>
            <a:fld id="{4FDCC3F2-1B9C-438B-9968-1F82892884C2}" type="slidenum">
              <a:rPr lang="en-SG" smtClean="0"/>
              <a:t>3</a:t>
            </a:fld>
            <a:endParaRPr lang="en-SG"/>
          </a:p>
        </p:txBody>
      </p:sp>
    </p:spTree>
    <p:extLst>
      <p:ext uri="{BB962C8B-B14F-4D97-AF65-F5344CB8AC3E}">
        <p14:creationId xmlns:p14="http://schemas.microsoft.com/office/powerpoint/2010/main" val="94064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He is </a:t>
            </a:r>
            <a:r>
              <a:rPr lang="en-SG" baseline="0" dirty="0" smtClean="0"/>
              <a:t> Alessandro Volta. The following video segment will give us some insight to this great man and his pioneer work in the field of electricity.</a:t>
            </a:r>
            <a:endParaRPr lang="en-SG" dirty="0"/>
          </a:p>
        </p:txBody>
      </p:sp>
      <p:sp>
        <p:nvSpPr>
          <p:cNvPr id="4" name="Slide Number Placeholder 3"/>
          <p:cNvSpPr>
            <a:spLocks noGrp="1"/>
          </p:cNvSpPr>
          <p:nvPr>
            <p:ph type="sldNum" sz="quarter" idx="10"/>
          </p:nvPr>
        </p:nvSpPr>
        <p:spPr/>
        <p:txBody>
          <a:bodyPr/>
          <a:lstStyle/>
          <a:p>
            <a:fld id="{4FDCC3F2-1B9C-438B-9968-1F82892884C2}" type="slidenum">
              <a:rPr lang="en-SG" smtClean="0"/>
              <a:t>4</a:t>
            </a:fld>
            <a:endParaRPr lang="en-SG"/>
          </a:p>
        </p:txBody>
      </p:sp>
    </p:spTree>
    <p:extLst>
      <p:ext uri="{BB962C8B-B14F-4D97-AF65-F5344CB8AC3E}">
        <p14:creationId xmlns:p14="http://schemas.microsoft.com/office/powerpoint/2010/main" val="4194751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4FDCC3F2-1B9C-438B-9968-1F82892884C2}" type="slidenum">
              <a:rPr lang="en-SG" smtClean="0"/>
              <a:t>5</a:t>
            </a:fld>
            <a:endParaRPr lang="en-SG"/>
          </a:p>
        </p:txBody>
      </p:sp>
    </p:spTree>
    <p:extLst>
      <p:ext uri="{BB962C8B-B14F-4D97-AF65-F5344CB8AC3E}">
        <p14:creationId xmlns:p14="http://schemas.microsoft.com/office/powerpoint/2010/main" val="3972617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Voltage is likened to enthusiasm. If you are invited to a party that you would love</a:t>
            </a:r>
            <a:r>
              <a:rPr lang="en-SG" baseline="0" dirty="0" smtClean="0"/>
              <a:t> to attend, voltage is likened to your enthusiasm. It is the potential for enjoyment, but you can only realise this enjoyment when you are at the party itself. If you are not interested in the party, your enthusiasm will be dampened</a:t>
            </a:r>
            <a:endParaRPr lang="en-SG" dirty="0"/>
          </a:p>
        </p:txBody>
      </p:sp>
      <p:sp>
        <p:nvSpPr>
          <p:cNvPr id="4" name="Slide Number Placeholder 3"/>
          <p:cNvSpPr>
            <a:spLocks noGrp="1"/>
          </p:cNvSpPr>
          <p:nvPr>
            <p:ph type="sldNum" sz="quarter" idx="10"/>
          </p:nvPr>
        </p:nvSpPr>
        <p:spPr/>
        <p:txBody>
          <a:bodyPr/>
          <a:lstStyle/>
          <a:p>
            <a:fld id="{4FDCC3F2-1B9C-438B-9968-1F82892884C2}" type="slidenum">
              <a:rPr lang="en-SG" smtClean="0"/>
              <a:t>6</a:t>
            </a:fld>
            <a:endParaRPr lang="en-SG"/>
          </a:p>
        </p:txBody>
      </p:sp>
    </p:spTree>
    <p:extLst>
      <p:ext uri="{BB962C8B-B14F-4D97-AF65-F5344CB8AC3E}">
        <p14:creationId xmlns:p14="http://schemas.microsoft.com/office/powerpoint/2010/main" val="1135303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Voltage is likened to enthusiasm. If you are invited to a party that you would love</a:t>
            </a:r>
            <a:r>
              <a:rPr lang="en-SG" baseline="0" dirty="0" smtClean="0"/>
              <a:t> to attend, voltage is likened to your enthusiasm. It is the potential for enjoyment, but you can only realise this enjoyment when you are at the party itself. If you are not interested in the party, your enthusiasm will be dampened</a:t>
            </a:r>
            <a:endParaRPr lang="en-SG" dirty="0"/>
          </a:p>
        </p:txBody>
      </p:sp>
      <p:sp>
        <p:nvSpPr>
          <p:cNvPr id="4" name="Slide Number Placeholder 3"/>
          <p:cNvSpPr>
            <a:spLocks noGrp="1"/>
          </p:cNvSpPr>
          <p:nvPr>
            <p:ph type="sldNum" sz="quarter" idx="10"/>
          </p:nvPr>
        </p:nvSpPr>
        <p:spPr/>
        <p:txBody>
          <a:bodyPr/>
          <a:lstStyle/>
          <a:p>
            <a:fld id="{4FDCC3F2-1B9C-438B-9968-1F82892884C2}" type="slidenum">
              <a:rPr lang="en-SG" smtClean="0"/>
              <a:t>8</a:t>
            </a:fld>
            <a:endParaRPr lang="en-SG"/>
          </a:p>
        </p:txBody>
      </p:sp>
    </p:spTree>
    <p:extLst>
      <p:ext uri="{BB962C8B-B14F-4D97-AF65-F5344CB8AC3E}">
        <p14:creationId xmlns:p14="http://schemas.microsoft.com/office/powerpoint/2010/main" val="407644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Voltage is likened to enthusiasm. If you are invited to a party that you would love</a:t>
            </a:r>
            <a:r>
              <a:rPr lang="en-SG" baseline="0" dirty="0" smtClean="0"/>
              <a:t> to attend, voltage is likened to your enthusiasm. It is the potential for enjoyment, but you can only realise this enjoyment when you are at the party itself. If you are not interested in the party, your enthusiasm will be dampened</a:t>
            </a:r>
            <a:endParaRPr lang="en-SG" dirty="0"/>
          </a:p>
        </p:txBody>
      </p:sp>
      <p:sp>
        <p:nvSpPr>
          <p:cNvPr id="4" name="Slide Number Placeholder 3"/>
          <p:cNvSpPr>
            <a:spLocks noGrp="1"/>
          </p:cNvSpPr>
          <p:nvPr>
            <p:ph type="sldNum" sz="quarter" idx="10"/>
          </p:nvPr>
        </p:nvSpPr>
        <p:spPr/>
        <p:txBody>
          <a:bodyPr/>
          <a:lstStyle/>
          <a:p>
            <a:fld id="{4FDCC3F2-1B9C-438B-9968-1F82892884C2}" type="slidenum">
              <a:rPr lang="en-SG" smtClean="0"/>
              <a:t>9</a:t>
            </a:fld>
            <a:endParaRPr lang="en-SG"/>
          </a:p>
        </p:txBody>
      </p:sp>
    </p:spTree>
    <p:extLst>
      <p:ext uri="{BB962C8B-B14F-4D97-AF65-F5344CB8AC3E}">
        <p14:creationId xmlns:p14="http://schemas.microsoft.com/office/powerpoint/2010/main" val="2199110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We will now focus our</a:t>
            </a:r>
            <a:r>
              <a:rPr lang="en-SG" baseline="0" dirty="0" smtClean="0"/>
              <a:t> attention to explain the term voltage.</a:t>
            </a:r>
            <a:endParaRPr lang="en-SG" dirty="0"/>
          </a:p>
        </p:txBody>
      </p:sp>
      <p:sp>
        <p:nvSpPr>
          <p:cNvPr id="4" name="Slide Number Placeholder 3"/>
          <p:cNvSpPr>
            <a:spLocks noGrp="1"/>
          </p:cNvSpPr>
          <p:nvPr>
            <p:ph type="sldNum" sz="quarter" idx="10"/>
          </p:nvPr>
        </p:nvSpPr>
        <p:spPr/>
        <p:txBody>
          <a:bodyPr/>
          <a:lstStyle/>
          <a:p>
            <a:fld id="{4FDCC3F2-1B9C-438B-9968-1F82892884C2}" type="slidenum">
              <a:rPr lang="en-SG" smtClean="0"/>
              <a:t>10</a:t>
            </a:fld>
            <a:endParaRPr lang="en-SG"/>
          </a:p>
        </p:txBody>
      </p:sp>
    </p:spTree>
    <p:extLst>
      <p:ext uri="{BB962C8B-B14F-4D97-AF65-F5344CB8AC3E}">
        <p14:creationId xmlns:p14="http://schemas.microsoft.com/office/powerpoint/2010/main" val="1169958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noAutofit/>
          </a:bodyPr>
          <a:lstStyle>
            <a:lvl1pPr marL="0" indent="0" algn="r">
              <a:buNone/>
              <a:defRPr sz="4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113764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45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900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1461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296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2086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8801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547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chemeClr val="accent2">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1339116" y="6336000"/>
            <a:ext cx="68333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03306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1340000" y="6393600"/>
            <a:ext cx="68333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7927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1340000" y="6393600"/>
            <a:ext cx="68333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265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1261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078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935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675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046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452240" y="6375003"/>
            <a:ext cx="683339" cy="365125"/>
          </a:xfrm>
          <a:prstGeom prst="rect">
            <a:avLst/>
          </a:prstGeom>
        </p:spPr>
        <p:txBody>
          <a:bodyPr vert="horz" lIns="91440" tIns="45720" rIns="91440" bIns="45720" rtlCol="0" anchor="ctr"/>
          <a:lstStyle>
            <a:lvl1pPr algn="r">
              <a:defRPr sz="1200">
                <a:solidFill>
                  <a:schemeClr val="tx1"/>
                </a:solidFill>
              </a:defRPr>
            </a:lvl1pPr>
          </a:lstStyle>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55295339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iming>
    <p:tnLst>
      <p:par>
        <p:cTn id="1" dur="indefinite" restart="never" nodeType="tmRoot"/>
      </p:par>
    </p:tnLst>
  </p:timing>
  <p:hf hdr="0" ftr="0" dt="0"/>
  <p:txStyles>
    <p:titleStyle>
      <a:lvl1pPr algn="l" defTabSz="4572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Alessandro_Volt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319" y="2448077"/>
            <a:ext cx="9203960" cy="1646302"/>
          </a:xfrm>
        </p:spPr>
        <p:txBody>
          <a:bodyPr/>
          <a:lstStyle/>
          <a:p>
            <a:r>
              <a:rPr lang="en-SG" dirty="0" smtClean="0">
                <a:latin typeface="Cooper Black" panose="0208090404030B020404" pitchFamily="18" charset="0"/>
              </a:rPr>
              <a:t>Unit 2: Electric Charge, Voltage &amp; Current</a:t>
            </a:r>
            <a:endParaRPr lang="en-SG" dirty="0">
              <a:latin typeface="Cooper Black" panose="0208090404030B020404" pitchFamily="18" charset="0"/>
            </a:endParaRPr>
          </a:p>
        </p:txBody>
      </p:sp>
      <p:sp>
        <p:nvSpPr>
          <p:cNvPr id="3" name="Subtitle 2"/>
          <p:cNvSpPr>
            <a:spLocks noGrp="1"/>
          </p:cNvSpPr>
          <p:nvPr>
            <p:ph type="subTitle" idx="1"/>
          </p:nvPr>
        </p:nvSpPr>
        <p:spPr>
          <a:xfrm>
            <a:off x="1367730" y="4094376"/>
            <a:ext cx="7766936" cy="1096899"/>
          </a:xfrm>
        </p:spPr>
        <p:txBody>
          <a:bodyPr/>
          <a:lstStyle/>
          <a:p>
            <a:r>
              <a:rPr lang="en-SG" dirty="0" smtClean="0"/>
              <a:t>Part B: Voltage</a:t>
            </a:r>
            <a:endParaRPr lang="en-SG" dirty="0"/>
          </a:p>
        </p:txBody>
      </p:sp>
    </p:spTree>
    <p:extLst>
      <p:ext uri="{BB962C8B-B14F-4D97-AF65-F5344CB8AC3E}">
        <p14:creationId xmlns:p14="http://schemas.microsoft.com/office/powerpoint/2010/main" val="2661247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GB" altLang="en-US" dirty="0" smtClean="0"/>
              <a:t>Voltage</a:t>
            </a:r>
          </a:p>
        </p:txBody>
      </p:sp>
      <p:sp>
        <p:nvSpPr>
          <p:cNvPr id="2" name="Rectangle 3"/>
          <p:cNvSpPr>
            <a:spLocks noGrp="1" noChangeArrowheads="1"/>
          </p:cNvSpPr>
          <p:nvPr>
            <p:ph idx="1"/>
          </p:nvPr>
        </p:nvSpPr>
        <p:spPr>
          <a:xfrm>
            <a:off x="803274" y="1520825"/>
            <a:ext cx="9960524" cy="4442026"/>
          </a:xfrm>
        </p:spPr>
        <p:txBody>
          <a:bodyPr>
            <a:normAutofit/>
          </a:bodyPr>
          <a:lstStyle/>
          <a:p>
            <a:pPr>
              <a:spcBef>
                <a:spcPts val="1200"/>
              </a:spcBef>
            </a:pPr>
            <a:r>
              <a:rPr lang="en-GB" altLang="en-US" sz="3200" dirty="0" smtClean="0"/>
              <a:t>Electronic symbol of a </a:t>
            </a:r>
            <a:r>
              <a:rPr lang="en-GB" altLang="en-US" sz="3200" b="1" dirty="0" smtClean="0">
                <a:solidFill>
                  <a:srgbClr val="00B050"/>
                </a:solidFill>
              </a:rPr>
              <a:t>battery</a:t>
            </a:r>
            <a:r>
              <a:rPr lang="en-GB" altLang="en-US" sz="3200" dirty="0" smtClean="0"/>
              <a:t> cell or a </a:t>
            </a:r>
            <a:r>
              <a:rPr lang="en-GB" altLang="en-US" sz="3200" b="1" dirty="0" smtClean="0">
                <a:solidFill>
                  <a:srgbClr val="00B050"/>
                </a:solidFill>
              </a:rPr>
              <a:t>DC voltage source</a:t>
            </a:r>
            <a:r>
              <a:rPr lang="en-GB" altLang="en-US" sz="3200" dirty="0" smtClean="0"/>
              <a:t>.</a:t>
            </a:r>
          </a:p>
          <a:p>
            <a:pPr>
              <a:spcBef>
                <a:spcPts val="1200"/>
              </a:spcBef>
            </a:pPr>
            <a:r>
              <a:rPr lang="en-GB" altLang="en-US" sz="3200" dirty="0" smtClean="0"/>
              <a:t>DC stands for </a:t>
            </a:r>
            <a:r>
              <a:rPr lang="en-GB" altLang="en-US" sz="3200" b="1" dirty="0" smtClean="0">
                <a:solidFill>
                  <a:srgbClr val="00B050"/>
                </a:solidFill>
              </a:rPr>
              <a:t>direct current</a:t>
            </a:r>
            <a:r>
              <a:rPr lang="en-GB" altLang="en-US" sz="3200" dirty="0" smtClean="0"/>
              <a:t>.</a:t>
            </a:r>
          </a:p>
          <a:p>
            <a:pPr>
              <a:spcBef>
                <a:spcPts val="1200"/>
              </a:spcBef>
            </a:pPr>
            <a:r>
              <a:rPr lang="en-GB" altLang="en-US" sz="3200" dirty="0" smtClean="0"/>
              <a:t>If this is a 9 V battery, the </a:t>
            </a:r>
            <a:r>
              <a:rPr lang="en-GB" altLang="en-US" sz="3200" b="1" dirty="0" smtClean="0">
                <a:solidFill>
                  <a:srgbClr val="00B050"/>
                </a:solidFill>
              </a:rPr>
              <a:t>voltage</a:t>
            </a:r>
            <a:r>
              <a:rPr lang="en-GB" altLang="en-US" sz="3200" dirty="0" smtClean="0"/>
              <a:t> across its two terminals = 9 V. </a:t>
            </a:r>
          </a:p>
          <a:p>
            <a:pPr eaLnBrk="1" hangingPunct="1"/>
            <a:endParaRPr lang="en-GB" alt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grpSp>
        <p:nvGrpSpPr>
          <p:cNvPr id="5" name="Group 4"/>
          <p:cNvGrpSpPr/>
          <p:nvPr/>
        </p:nvGrpSpPr>
        <p:grpSpPr>
          <a:xfrm>
            <a:off x="4452548" y="4001055"/>
            <a:ext cx="1771048" cy="1456429"/>
            <a:chOff x="3933947" y="3297608"/>
            <a:chExt cx="1771048" cy="1456429"/>
          </a:xfrm>
        </p:grpSpPr>
        <p:sp>
          <p:nvSpPr>
            <p:cNvPr id="7" name="Text Box 16"/>
            <p:cNvSpPr txBox="1">
              <a:spLocks noChangeArrowheads="1"/>
            </p:cNvSpPr>
            <p:nvPr/>
          </p:nvSpPr>
          <p:spPr bwMode="auto">
            <a:xfrm>
              <a:off x="4605050" y="3297608"/>
              <a:ext cx="4667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3600" i="1" dirty="0">
                  <a:solidFill>
                    <a:srgbClr val="C00000"/>
                  </a:solidFill>
                </a:rPr>
                <a:t>V</a:t>
              </a:r>
            </a:p>
          </p:txBody>
        </p:sp>
        <p:sp>
          <p:nvSpPr>
            <p:cNvPr id="8" name="Text Box 17"/>
            <p:cNvSpPr txBox="1">
              <a:spLocks noChangeArrowheads="1"/>
            </p:cNvSpPr>
            <p:nvPr/>
          </p:nvSpPr>
          <p:spPr bwMode="auto">
            <a:xfrm>
              <a:off x="4215200" y="3854099"/>
              <a:ext cx="389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2800" b="1" dirty="0" smtClean="0">
                  <a:solidFill>
                    <a:srgbClr val="C00000"/>
                  </a:solidFill>
                </a:rPr>
                <a:t>+</a:t>
              </a:r>
              <a:endParaRPr lang="en-GB" altLang="en-US" sz="2800" b="1" dirty="0">
                <a:solidFill>
                  <a:srgbClr val="C00000"/>
                </a:solidFill>
              </a:endParaRPr>
            </a:p>
          </p:txBody>
        </p:sp>
        <p:sp>
          <p:nvSpPr>
            <p:cNvPr id="9" name="Line 6"/>
            <p:cNvSpPr>
              <a:spLocks noChangeShapeType="1"/>
            </p:cNvSpPr>
            <p:nvPr/>
          </p:nvSpPr>
          <p:spPr bwMode="auto">
            <a:xfrm rot="10800000" flipH="1">
              <a:off x="4692469" y="3946897"/>
              <a:ext cx="0" cy="80714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0" name="Line 7"/>
            <p:cNvSpPr>
              <a:spLocks noChangeShapeType="1"/>
            </p:cNvSpPr>
            <p:nvPr/>
          </p:nvSpPr>
          <p:spPr bwMode="auto">
            <a:xfrm rot="10800000" flipH="1">
              <a:off x="4945325" y="4108614"/>
              <a:ext cx="0" cy="483706"/>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3" name="Group 2"/>
            <p:cNvGrpSpPr/>
            <p:nvPr/>
          </p:nvGrpSpPr>
          <p:grpSpPr>
            <a:xfrm>
              <a:off x="3933947" y="4296773"/>
              <a:ext cx="749138" cy="107391"/>
              <a:chOff x="3933947" y="4296773"/>
              <a:chExt cx="749138" cy="107391"/>
            </a:xfrm>
          </p:grpSpPr>
          <p:sp>
            <p:nvSpPr>
              <p:cNvPr id="15" name="Line 25"/>
              <p:cNvSpPr>
                <a:spLocks noChangeShapeType="1"/>
              </p:cNvSpPr>
              <p:nvPr/>
            </p:nvSpPr>
            <p:spPr bwMode="auto">
              <a:xfrm rot="16200000" flipH="1" flipV="1">
                <a:off x="4358849" y="4026232"/>
                <a:ext cx="0" cy="648473"/>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sp>
            <p:nvSpPr>
              <p:cNvPr id="16" name="Oval 15"/>
              <p:cNvSpPr/>
              <p:nvPr/>
            </p:nvSpPr>
            <p:spPr>
              <a:xfrm rot="16200000" flipH="1" flipV="1">
                <a:off x="3933947" y="4296773"/>
                <a:ext cx="107391" cy="10739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6" name="Text Box 17"/>
            <p:cNvSpPr txBox="1">
              <a:spLocks noChangeArrowheads="1"/>
            </p:cNvSpPr>
            <p:nvPr/>
          </p:nvSpPr>
          <p:spPr bwMode="auto">
            <a:xfrm>
              <a:off x="5043275" y="3662573"/>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2800" b="1" dirty="0" smtClean="0">
                  <a:solidFill>
                    <a:srgbClr val="C00000"/>
                  </a:solidFill>
                </a:rPr>
                <a:t>_</a:t>
              </a:r>
              <a:endParaRPr lang="en-GB" altLang="en-US" sz="2800" b="1" dirty="0">
                <a:solidFill>
                  <a:srgbClr val="C00000"/>
                </a:solidFill>
              </a:endParaRPr>
            </a:p>
          </p:txBody>
        </p:sp>
        <p:grpSp>
          <p:nvGrpSpPr>
            <p:cNvPr id="17" name="Group 16"/>
            <p:cNvGrpSpPr/>
            <p:nvPr/>
          </p:nvGrpSpPr>
          <p:grpSpPr>
            <a:xfrm flipH="1">
              <a:off x="4955857" y="4296773"/>
              <a:ext cx="749138" cy="107391"/>
              <a:chOff x="3933947" y="4296773"/>
              <a:chExt cx="749138" cy="107391"/>
            </a:xfrm>
          </p:grpSpPr>
          <p:sp>
            <p:nvSpPr>
              <p:cNvPr id="18" name="Line 25"/>
              <p:cNvSpPr>
                <a:spLocks noChangeShapeType="1"/>
              </p:cNvSpPr>
              <p:nvPr/>
            </p:nvSpPr>
            <p:spPr bwMode="auto">
              <a:xfrm rot="16200000" flipH="1" flipV="1">
                <a:off x="4358849" y="4026232"/>
                <a:ext cx="0" cy="648473"/>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sp>
            <p:nvSpPr>
              <p:cNvPr id="19" name="Oval 18"/>
              <p:cNvSpPr/>
              <p:nvPr/>
            </p:nvSpPr>
            <p:spPr>
              <a:xfrm rot="16200000" flipH="1" flipV="1">
                <a:off x="3933947" y="4296773"/>
                <a:ext cx="107391" cy="10739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6" name="Rounded Rectangular Callout 5"/>
          <p:cNvSpPr/>
          <p:nvPr/>
        </p:nvSpPr>
        <p:spPr>
          <a:xfrm>
            <a:off x="1767037" y="5457485"/>
            <a:ext cx="2966763" cy="732361"/>
          </a:xfrm>
          <a:prstGeom prst="wedgeRoundRectCallout">
            <a:avLst>
              <a:gd name="adj1" fmla="val 39403"/>
              <a:gd name="adj2" fmla="val -968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Positive Terminal (Anode) High potential</a:t>
            </a:r>
            <a:endParaRPr lang="en-SG" dirty="0"/>
          </a:p>
        </p:txBody>
      </p:sp>
      <p:sp>
        <p:nvSpPr>
          <p:cNvPr id="22" name="Rounded Rectangular Callout 21"/>
          <p:cNvSpPr/>
          <p:nvPr/>
        </p:nvSpPr>
        <p:spPr>
          <a:xfrm>
            <a:off x="6223596" y="5440227"/>
            <a:ext cx="3219589" cy="732361"/>
          </a:xfrm>
          <a:prstGeom prst="wedgeRoundRectCallout">
            <a:avLst>
              <a:gd name="adj1" fmla="val -49026"/>
              <a:gd name="adj2" fmla="val -968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Negative Terminal (Cathode) Low potential</a:t>
            </a:r>
            <a:endParaRPr lang="en-SG" dirty="0"/>
          </a:p>
        </p:txBody>
      </p:sp>
    </p:spTree>
    <p:extLst>
      <p:ext uri="{BB962C8B-B14F-4D97-AF65-F5344CB8AC3E}">
        <p14:creationId xmlns:p14="http://schemas.microsoft.com/office/powerpoint/2010/main" val="268915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left)">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GB" altLang="en-US" dirty="0" smtClean="0"/>
              <a:t>Voltage &amp; Electric Work</a:t>
            </a:r>
            <a:endParaRPr lang="en-GB" altLang="en-US" i="1" dirty="0" smtClean="0"/>
          </a:p>
        </p:txBody>
      </p:sp>
      <p:sp>
        <p:nvSpPr>
          <p:cNvPr id="2" name="Rectangle 3"/>
          <p:cNvSpPr>
            <a:spLocks noGrp="1" noChangeArrowheads="1"/>
          </p:cNvSpPr>
          <p:nvPr>
            <p:ph idx="1"/>
          </p:nvPr>
        </p:nvSpPr>
        <p:spPr>
          <a:xfrm>
            <a:off x="337700" y="1520825"/>
            <a:ext cx="8596668" cy="3880773"/>
          </a:xfrm>
        </p:spPr>
        <p:txBody>
          <a:bodyPr>
            <a:normAutofit/>
          </a:bodyPr>
          <a:lstStyle/>
          <a:p>
            <a:pPr lvl="1"/>
            <a:r>
              <a:rPr lang="en-GB" altLang="en-US" dirty="0" smtClean="0"/>
              <a:t>When electrical charges move from 1 point to another, </a:t>
            </a:r>
            <a:r>
              <a:rPr lang="en-GB" altLang="en-US" dirty="0" smtClean="0">
                <a:solidFill>
                  <a:srgbClr val="00B050"/>
                </a:solidFill>
              </a:rPr>
              <a:t>energy </a:t>
            </a:r>
            <a:r>
              <a:rPr lang="en-GB" altLang="en-US" dirty="0" smtClean="0">
                <a:solidFill>
                  <a:schemeClr val="tx1"/>
                </a:solidFill>
              </a:rPr>
              <a:t>is consumed or</a:t>
            </a:r>
            <a:r>
              <a:rPr lang="en-GB" altLang="en-US" dirty="0" smtClean="0">
                <a:solidFill>
                  <a:srgbClr val="00B050"/>
                </a:solidFill>
              </a:rPr>
              <a:t> work </a:t>
            </a:r>
            <a:r>
              <a:rPr lang="en-GB" altLang="en-US" dirty="0" smtClean="0">
                <a:solidFill>
                  <a:schemeClr val="tx1"/>
                </a:solidFill>
              </a:rPr>
              <a:t>is done.</a:t>
            </a:r>
          </a:p>
        </p:txBody>
      </p:sp>
      <p:sp>
        <p:nvSpPr>
          <p:cNvPr id="3" name="Oval Callout 2"/>
          <p:cNvSpPr/>
          <p:nvPr/>
        </p:nvSpPr>
        <p:spPr>
          <a:xfrm>
            <a:off x="4993829" y="2669082"/>
            <a:ext cx="1839347" cy="854867"/>
          </a:xfrm>
          <a:prstGeom prst="wedgeEllipseCallout">
            <a:avLst>
              <a:gd name="adj1" fmla="val -24384"/>
              <a:gd name="adj2" fmla="val 841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Energy is consumed</a:t>
            </a:r>
            <a:endParaRPr lang="en-SG" dirty="0"/>
          </a:p>
        </p:txBody>
      </p:sp>
      <p:sp>
        <p:nvSpPr>
          <p:cNvPr id="18" name="Rectangle 17"/>
          <p:cNvSpPr/>
          <p:nvPr/>
        </p:nvSpPr>
        <p:spPr>
          <a:xfrm>
            <a:off x="2598457" y="3925613"/>
            <a:ext cx="5029773" cy="68513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7764290" y="4016584"/>
            <a:ext cx="1249680" cy="646331"/>
          </a:xfrm>
          <a:prstGeom prst="rect">
            <a:avLst/>
          </a:prstGeom>
          <a:noFill/>
        </p:spPr>
        <p:txBody>
          <a:bodyPr wrap="square" rtlCol="0">
            <a:spAutoFit/>
          </a:bodyPr>
          <a:lstStyle/>
          <a:p>
            <a:r>
              <a:rPr lang="en-SG" dirty="0" smtClean="0"/>
              <a:t>High Potential</a:t>
            </a:r>
            <a:endParaRPr lang="en-SG" dirty="0"/>
          </a:p>
        </p:txBody>
      </p:sp>
      <p:sp>
        <p:nvSpPr>
          <p:cNvPr id="27" name="TextBox 26"/>
          <p:cNvSpPr txBox="1"/>
          <p:nvPr/>
        </p:nvSpPr>
        <p:spPr>
          <a:xfrm>
            <a:off x="1344576" y="3964415"/>
            <a:ext cx="1249680" cy="646331"/>
          </a:xfrm>
          <a:prstGeom prst="rect">
            <a:avLst/>
          </a:prstGeom>
          <a:noFill/>
        </p:spPr>
        <p:txBody>
          <a:bodyPr wrap="square" rtlCol="0">
            <a:spAutoFit/>
          </a:bodyPr>
          <a:lstStyle/>
          <a:p>
            <a:r>
              <a:rPr lang="en-SG" dirty="0" smtClean="0"/>
              <a:t>Low</a:t>
            </a:r>
          </a:p>
          <a:p>
            <a:r>
              <a:rPr lang="en-SG" dirty="0" smtClean="0"/>
              <a:t>Potential</a:t>
            </a:r>
            <a:endParaRPr lang="en-SG" dirty="0"/>
          </a:p>
        </p:txBody>
      </p:sp>
      <p:grpSp>
        <p:nvGrpSpPr>
          <p:cNvPr id="5" name="Group 4"/>
          <p:cNvGrpSpPr/>
          <p:nvPr/>
        </p:nvGrpSpPr>
        <p:grpSpPr>
          <a:xfrm>
            <a:off x="2693049" y="4066477"/>
            <a:ext cx="3932948" cy="399393"/>
            <a:chOff x="2501461" y="4897822"/>
            <a:chExt cx="3932948" cy="399393"/>
          </a:xfrm>
        </p:grpSpPr>
        <p:sp>
          <p:nvSpPr>
            <p:cNvPr id="4" name="Oval 3"/>
            <p:cNvSpPr/>
            <p:nvPr/>
          </p:nvSpPr>
          <p:spPr>
            <a:xfrm>
              <a:off x="2501461" y="4897822"/>
              <a:ext cx="381493" cy="3993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500"/>
                </a:lnSpc>
              </a:pPr>
              <a:r>
                <a:rPr lang="en-SG" sz="3200" dirty="0"/>
                <a:t>−</a:t>
              </a:r>
            </a:p>
          </p:txBody>
        </p:sp>
        <p:sp>
          <p:nvSpPr>
            <p:cNvPr id="16" name="Oval 15"/>
            <p:cNvSpPr/>
            <p:nvPr/>
          </p:nvSpPr>
          <p:spPr>
            <a:xfrm>
              <a:off x="3229394" y="4897822"/>
              <a:ext cx="381493" cy="3993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500"/>
                </a:lnSpc>
              </a:pPr>
              <a:r>
                <a:rPr lang="en-SG" sz="3200" dirty="0"/>
                <a:t>−</a:t>
              </a:r>
            </a:p>
          </p:txBody>
        </p:sp>
        <p:sp>
          <p:nvSpPr>
            <p:cNvPr id="17" name="Oval 16"/>
            <p:cNvSpPr/>
            <p:nvPr/>
          </p:nvSpPr>
          <p:spPr>
            <a:xfrm>
              <a:off x="3941888" y="4897822"/>
              <a:ext cx="381493" cy="3993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500"/>
                </a:lnSpc>
              </a:pPr>
              <a:r>
                <a:rPr lang="en-SG" sz="3200" dirty="0"/>
                <a:t>−</a:t>
              </a:r>
            </a:p>
          </p:txBody>
        </p:sp>
        <p:sp>
          <p:nvSpPr>
            <p:cNvPr id="28" name="Oval 27"/>
            <p:cNvSpPr/>
            <p:nvPr/>
          </p:nvSpPr>
          <p:spPr>
            <a:xfrm>
              <a:off x="4612489" y="4897822"/>
              <a:ext cx="381493" cy="3993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500"/>
                </a:lnSpc>
              </a:pPr>
              <a:r>
                <a:rPr lang="en-SG" sz="3200" dirty="0"/>
                <a:t>−</a:t>
              </a:r>
            </a:p>
          </p:txBody>
        </p:sp>
        <p:sp>
          <p:nvSpPr>
            <p:cNvPr id="29" name="Oval 28"/>
            <p:cNvSpPr/>
            <p:nvPr/>
          </p:nvSpPr>
          <p:spPr>
            <a:xfrm>
              <a:off x="5340422" y="4897822"/>
              <a:ext cx="381493" cy="3993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500"/>
                </a:lnSpc>
              </a:pPr>
              <a:r>
                <a:rPr lang="en-SG" sz="3200" dirty="0"/>
                <a:t>−</a:t>
              </a:r>
            </a:p>
          </p:txBody>
        </p:sp>
        <p:sp>
          <p:nvSpPr>
            <p:cNvPr id="30" name="Oval 29"/>
            <p:cNvSpPr/>
            <p:nvPr/>
          </p:nvSpPr>
          <p:spPr>
            <a:xfrm>
              <a:off x="6052916" y="4897822"/>
              <a:ext cx="381493" cy="3993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500"/>
                </a:lnSpc>
              </a:pPr>
              <a:r>
                <a:rPr lang="en-SG" sz="3200" dirty="0"/>
                <a:t>−</a:t>
              </a:r>
            </a:p>
          </p:txBody>
        </p:sp>
      </p:grpSp>
      <p:sp>
        <p:nvSpPr>
          <p:cNvPr id="15" name="Right Arrow 14"/>
          <p:cNvSpPr/>
          <p:nvPr/>
        </p:nvSpPr>
        <p:spPr>
          <a:xfrm>
            <a:off x="6778771" y="4168585"/>
            <a:ext cx="714103" cy="237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Slide Number Placeholder 6"/>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967886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GB" altLang="en-US" dirty="0" smtClean="0"/>
              <a:t>Voltage &amp; Electric Work</a:t>
            </a:r>
            <a:endParaRPr lang="en-GB" altLang="en-US" i="1" dirty="0" smtClean="0"/>
          </a:p>
        </p:txBody>
      </p:sp>
      <p:sp>
        <p:nvSpPr>
          <p:cNvPr id="2" name="Rectangle 3"/>
          <p:cNvSpPr>
            <a:spLocks noGrp="1" noChangeArrowheads="1"/>
          </p:cNvSpPr>
          <p:nvPr>
            <p:ph idx="1"/>
          </p:nvPr>
        </p:nvSpPr>
        <p:spPr>
          <a:xfrm>
            <a:off x="337700" y="1520826"/>
            <a:ext cx="8596668" cy="954107"/>
          </a:xfrm>
        </p:spPr>
        <p:txBody>
          <a:bodyPr>
            <a:spAutoFit/>
          </a:bodyPr>
          <a:lstStyle/>
          <a:p>
            <a:pPr lvl="1"/>
            <a:r>
              <a:rPr lang="en-GB" altLang="en-US" dirty="0" smtClean="0"/>
              <a:t>When electrical charges move from 1 point to another, </a:t>
            </a:r>
            <a:r>
              <a:rPr lang="en-GB" altLang="en-US" dirty="0" smtClean="0">
                <a:solidFill>
                  <a:srgbClr val="00B050"/>
                </a:solidFill>
              </a:rPr>
              <a:t>energy </a:t>
            </a:r>
            <a:r>
              <a:rPr lang="en-GB" altLang="en-US" dirty="0" smtClean="0">
                <a:solidFill>
                  <a:schemeClr val="tx1"/>
                </a:solidFill>
              </a:rPr>
              <a:t>is consumed or</a:t>
            </a:r>
            <a:r>
              <a:rPr lang="en-GB" altLang="en-US" dirty="0" smtClean="0">
                <a:solidFill>
                  <a:srgbClr val="00B050"/>
                </a:solidFill>
              </a:rPr>
              <a:t> work </a:t>
            </a:r>
            <a:r>
              <a:rPr lang="en-GB" altLang="en-US" dirty="0" smtClean="0">
                <a:solidFill>
                  <a:schemeClr val="tx1"/>
                </a:solidFill>
              </a:rPr>
              <a:t>is done.</a:t>
            </a:r>
          </a:p>
        </p:txBody>
      </p:sp>
      <p:sp>
        <p:nvSpPr>
          <p:cNvPr id="7" name="Slide Number Placeholder 6"/>
          <p:cNvSpPr>
            <a:spLocks noGrp="1"/>
          </p:cNvSpPr>
          <p:nvPr>
            <p:ph type="sldNum" sz="quarter" idx="12"/>
          </p:nvPr>
        </p:nvSpPr>
        <p:spPr/>
        <p:txBody>
          <a:bodyPr/>
          <a:lstStyle/>
          <a:p>
            <a:fld id="{6D22F896-40B5-4ADD-8801-0D06FADFA095}" type="slidenum">
              <a:rPr lang="en-US" smtClean="0"/>
              <a:t>12</a:t>
            </a:fld>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1514011" y="2728685"/>
                <a:ext cx="6662057" cy="2816156"/>
              </a:xfrm>
              <a:prstGeom prst="rect">
                <a:avLst/>
              </a:prstGeom>
              <a:solidFill>
                <a:srgbClr val="FFFFDD"/>
              </a:solidFill>
              <a:ln w="25400">
                <a:solidFill>
                  <a:schemeClr val="accent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SG" sz="4400" b="0" i="1" smtClean="0">
                          <a:solidFill>
                            <a:srgbClr val="C00000"/>
                          </a:solidFill>
                          <a:latin typeface="Cambria Math" panose="02040503050406030204" pitchFamily="18" charset="0"/>
                        </a:rPr>
                        <m:t>𝑊</m:t>
                      </m:r>
                      <m:r>
                        <a:rPr lang="en-SG" sz="4400" b="0" i="1" smtClean="0">
                          <a:solidFill>
                            <a:srgbClr val="C00000"/>
                          </a:solidFill>
                          <a:latin typeface="Cambria Math" panose="02040503050406030204" pitchFamily="18" charset="0"/>
                        </a:rPr>
                        <m:t>=</m:t>
                      </m:r>
                      <m:r>
                        <a:rPr lang="en-SG" sz="4400" b="0" i="1" smtClean="0">
                          <a:solidFill>
                            <a:srgbClr val="C00000"/>
                          </a:solidFill>
                          <a:latin typeface="Cambria Math" panose="02040503050406030204" pitchFamily="18" charset="0"/>
                        </a:rPr>
                        <m:t>𝑄𝑉</m:t>
                      </m:r>
                    </m:oMath>
                  </m:oMathPara>
                </a14:m>
                <a:endParaRPr lang="en-SG" sz="4400" dirty="0" smtClean="0">
                  <a:solidFill>
                    <a:srgbClr val="C00000"/>
                  </a:solidFill>
                  <a:latin typeface="Cambria Math" panose="02040503050406030204" pitchFamily="18" charset="0"/>
                </a:endParaRPr>
              </a:p>
              <a:p>
                <a:pPr>
                  <a:spcBef>
                    <a:spcPts val="600"/>
                  </a:spcBef>
                </a:pPr>
                <a:r>
                  <a:rPr lang="en-SG" sz="3200" dirty="0" smtClean="0">
                    <a:latin typeface="Cambria Math" panose="02040503050406030204" pitchFamily="18" charset="0"/>
                  </a:rPr>
                  <a:t>where</a:t>
                </a:r>
                <a:endParaRPr lang="en-SG" sz="3200" b="0" dirty="0" smtClean="0">
                  <a:latin typeface="Cambria Math" panose="02040503050406030204" pitchFamily="18" charset="0"/>
                </a:endParaRPr>
              </a:p>
              <a:p>
                <a:pPr marL="363538" defTabSz="363538"/>
                <a14:m>
                  <m:oMathPara xmlns:m="http://schemas.openxmlformats.org/officeDocument/2006/math">
                    <m:oMathParaPr>
                      <m:jc m:val="left"/>
                    </m:oMathParaPr>
                    <m:oMath xmlns:m="http://schemas.openxmlformats.org/officeDocument/2006/math">
                      <m:r>
                        <a:rPr lang="en-SG" sz="3200" b="0" i="1" smtClean="0">
                          <a:latin typeface="Cambria Math" panose="02040503050406030204" pitchFamily="18" charset="0"/>
                        </a:rPr>
                        <m:t>𝑊</m:t>
                      </m:r>
                      <m:r>
                        <a:rPr lang="en-SG" sz="3200" b="0" i="0" smtClean="0">
                          <a:latin typeface="Cambria Math" panose="02040503050406030204" pitchFamily="18" charset="0"/>
                        </a:rPr>
                        <m:t>=</m:t>
                      </m:r>
                      <m:r>
                        <m:rPr>
                          <m:sty m:val="p"/>
                        </m:rPr>
                        <a:rPr lang="en-SG" sz="3200" b="0" i="0" smtClean="0">
                          <a:latin typeface="Cambria Math" panose="02040503050406030204" pitchFamily="18" charset="0"/>
                        </a:rPr>
                        <m:t>enery</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or</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work</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in</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joules</m:t>
                      </m:r>
                      <m:r>
                        <a:rPr lang="en-SG" sz="3200" b="0" i="0" smtClean="0">
                          <a:latin typeface="Cambria Math" panose="02040503050406030204" pitchFamily="18" charset="0"/>
                        </a:rPr>
                        <m:t> </m:t>
                      </m:r>
                      <m:d>
                        <m:dPr>
                          <m:ctrlPr>
                            <a:rPr lang="en-SG" sz="3200" b="0" i="1" smtClean="0">
                              <a:latin typeface="Cambria Math" panose="02040503050406030204" pitchFamily="18" charset="0"/>
                            </a:rPr>
                          </m:ctrlPr>
                        </m:dPr>
                        <m:e>
                          <m:r>
                            <m:rPr>
                              <m:sty m:val="p"/>
                            </m:rPr>
                            <a:rPr lang="en-SG" sz="3200" b="0" i="0" smtClean="0">
                              <a:latin typeface="Cambria Math" panose="02040503050406030204" pitchFamily="18" charset="0"/>
                            </a:rPr>
                            <m:t>J</m:t>
                          </m:r>
                        </m:e>
                      </m:d>
                    </m:oMath>
                  </m:oMathPara>
                </a14:m>
                <a:endParaRPr lang="en-SG" sz="3200" b="0" dirty="0" smtClean="0">
                  <a:latin typeface="Cambria" panose="02040503050406030204" pitchFamily="18" charset="0"/>
                </a:endParaRPr>
              </a:p>
              <a:p>
                <a:pPr marL="449263"/>
                <a14:m>
                  <m:oMathPara xmlns:m="http://schemas.openxmlformats.org/officeDocument/2006/math">
                    <m:oMathParaPr>
                      <m:jc m:val="left"/>
                    </m:oMathParaPr>
                    <m:oMath xmlns:m="http://schemas.openxmlformats.org/officeDocument/2006/math">
                      <m:r>
                        <a:rPr lang="en-SG" sz="3200" b="0" i="1" smtClean="0">
                          <a:latin typeface="Cambria Math" panose="02040503050406030204" pitchFamily="18" charset="0"/>
                        </a:rPr>
                        <m:t> </m:t>
                      </m:r>
                      <m:r>
                        <a:rPr lang="en-SG" sz="3200" b="0" i="1" smtClean="0">
                          <a:latin typeface="Cambria Math" panose="02040503050406030204" pitchFamily="18" charset="0"/>
                        </a:rPr>
                        <m:t>𝑄</m:t>
                      </m:r>
                      <m:r>
                        <a:rPr lang="en-SG" sz="3200" b="0" i="0" smtClean="0">
                          <a:latin typeface="Cambria Math" panose="02040503050406030204" pitchFamily="18" charset="0"/>
                        </a:rPr>
                        <m:t>=</m:t>
                      </m:r>
                      <m:r>
                        <m:rPr>
                          <m:sty m:val="p"/>
                        </m:rPr>
                        <a:rPr lang="en-SG" sz="3200" b="0" i="0" smtClean="0">
                          <a:latin typeface="Cambria Math" panose="02040503050406030204" pitchFamily="18" charset="0"/>
                        </a:rPr>
                        <m:t>charge</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in</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coulombs</m:t>
                      </m:r>
                      <m:r>
                        <a:rPr lang="en-SG" sz="3200" b="0" i="0" smtClean="0">
                          <a:latin typeface="Cambria Math" panose="02040503050406030204" pitchFamily="18" charset="0"/>
                        </a:rPr>
                        <m:t> </m:t>
                      </m:r>
                      <m:d>
                        <m:dPr>
                          <m:ctrlPr>
                            <a:rPr lang="en-SG" sz="3200" b="0" i="1" smtClean="0">
                              <a:latin typeface="Cambria Math" panose="02040503050406030204" pitchFamily="18" charset="0"/>
                            </a:rPr>
                          </m:ctrlPr>
                        </m:dPr>
                        <m:e>
                          <m:r>
                            <m:rPr>
                              <m:sty m:val="p"/>
                            </m:rPr>
                            <a:rPr lang="en-SG" sz="3200" b="0" i="0" smtClean="0">
                              <a:latin typeface="Cambria Math" panose="02040503050406030204" pitchFamily="18" charset="0"/>
                            </a:rPr>
                            <m:t>C</m:t>
                          </m:r>
                        </m:e>
                      </m:d>
                    </m:oMath>
                  </m:oMathPara>
                </a14:m>
                <a:endParaRPr lang="en-SG" sz="3200" b="0" dirty="0" smtClean="0">
                  <a:latin typeface="Cambria" panose="02040503050406030204" pitchFamily="18" charset="0"/>
                </a:endParaRPr>
              </a:p>
              <a:p>
                <a:pPr marL="449263"/>
                <a14:m>
                  <m:oMathPara xmlns:m="http://schemas.openxmlformats.org/officeDocument/2006/math">
                    <m:oMathParaPr>
                      <m:jc m:val="left"/>
                    </m:oMathParaPr>
                    <m:oMath xmlns:m="http://schemas.openxmlformats.org/officeDocument/2006/math">
                      <m:r>
                        <a:rPr lang="en-SG" sz="3200" b="0" i="1" smtClean="0">
                          <a:latin typeface="Cambria Math" panose="02040503050406030204" pitchFamily="18" charset="0"/>
                        </a:rPr>
                        <m:t> </m:t>
                      </m:r>
                      <m:r>
                        <a:rPr lang="en-SG" sz="3200" b="0" i="1" smtClean="0">
                          <a:latin typeface="Cambria Math" panose="02040503050406030204" pitchFamily="18" charset="0"/>
                        </a:rPr>
                        <m:t>𝑉</m:t>
                      </m:r>
                      <m:r>
                        <a:rPr lang="en-SG" sz="3200" b="0" i="1" smtClean="0">
                          <a:latin typeface="Cambria Math" panose="02040503050406030204" pitchFamily="18" charset="0"/>
                        </a:rPr>
                        <m:t>=</m:t>
                      </m:r>
                      <m:r>
                        <m:rPr>
                          <m:sty m:val="p"/>
                        </m:rPr>
                        <a:rPr lang="en-SG" sz="3200" b="0" i="0" smtClean="0">
                          <a:latin typeface="Cambria Math" panose="02040503050406030204" pitchFamily="18" charset="0"/>
                        </a:rPr>
                        <m:t>voltage</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in</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volts</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V</m:t>
                      </m:r>
                      <m:r>
                        <a:rPr lang="en-SG" sz="3200" b="0" i="0" smtClean="0">
                          <a:latin typeface="Cambria Math" panose="02040503050406030204" pitchFamily="18" charset="0"/>
                        </a:rPr>
                        <m:t>)</m:t>
                      </m:r>
                    </m:oMath>
                  </m:oMathPara>
                </a14:m>
                <a:endParaRPr lang="en-SG" sz="3200" dirty="0">
                  <a:latin typeface="Cambria"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514011" y="2728685"/>
                <a:ext cx="6662057" cy="2816156"/>
              </a:xfrm>
              <a:prstGeom prst="rect">
                <a:avLst/>
              </a:prstGeom>
              <a:blipFill>
                <a:blip r:embed="rId2"/>
                <a:stretch>
                  <a:fillRect l="-2097"/>
                </a:stretch>
              </a:blipFill>
              <a:ln w="25400">
                <a:solidFill>
                  <a:schemeClr val="accent1"/>
                </a:solidFill>
              </a:ln>
            </p:spPr>
            <p:txBody>
              <a:bodyPr/>
              <a:lstStyle/>
              <a:p>
                <a:r>
                  <a:rPr lang="en-SG">
                    <a:noFill/>
                  </a:rPr>
                  <a:t> </a:t>
                </a:r>
              </a:p>
            </p:txBody>
          </p:sp>
        </mc:Fallback>
      </mc:AlternateContent>
    </p:spTree>
    <p:extLst>
      <p:ext uri="{BB962C8B-B14F-4D97-AF65-F5344CB8AC3E}">
        <p14:creationId xmlns:p14="http://schemas.microsoft.com/office/powerpoint/2010/main" val="3731692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GB" altLang="en-US" dirty="0"/>
              <a:t>Voltage &amp; Electric Work</a:t>
            </a:r>
            <a:endParaRPr lang="en-GB" altLang="en-US" dirty="0" smtClean="0"/>
          </a:p>
        </p:txBody>
      </p:sp>
      <p:sp>
        <p:nvSpPr>
          <p:cNvPr id="2" name="Rectangle 3"/>
          <p:cNvSpPr>
            <a:spLocks noGrp="1" noChangeArrowheads="1"/>
          </p:cNvSpPr>
          <p:nvPr>
            <p:ph idx="1"/>
          </p:nvPr>
        </p:nvSpPr>
        <p:spPr>
          <a:xfrm>
            <a:off x="355117" y="1520825"/>
            <a:ext cx="8596668" cy="3880773"/>
          </a:xfrm>
        </p:spPr>
        <p:txBody>
          <a:bodyPr>
            <a:normAutofit/>
          </a:bodyPr>
          <a:lstStyle/>
          <a:p>
            <a:pPr lvl="1"/>
            <a:r>
              <a:rPr lang="en-GB" altLang="en-US" dirty="0"/>
              <a:t>The </a:t>
            </a:r>
            <a:r>
              <a:rPr lang="en-GB" altLang="en-US" dirty="0">
                <a:solidFill>
                  <a:srgbClr val="00B050"/>
                </a:solidFill>
              </a:rPr>
              <a:t>potential difference </a:t>
            </a:r>
            <a:r>
              <a:rPr lang="en-GB" altLang="en-US" dirty="0">
                <a:solidFill>
                  <a:schemeClr val="tx1"/>
                </a:solidFill>
              </a:rPr>
              <a:t>(voltage) </a:t>
            </a:r>
            <a:r>
              <a:rPr lang="en-GB" altLang="en-US" dirty="0"/>
              <a:t>between 2 points is </a:t>
            </a:r>
            <a:r>
              <a:rPr lang="en-GB" altLang="en-US" dirty="0" smtClean="0">
                <a:solidFill>
                  <a:srgbClr val="00B050"/>
                </a:solidFill>
              </a:rPr>
              <a:t>1 V</a:t>
            </a:r>
            <a:r>
              <a:rPr lang="en-GB" altLang="en-US" dirty="0" smtClean="0"/>
              <a:t> </a:t>
            </a:r>
            <a:r>
              <a:rPr lang="en-GB" altLang="en-US" dirty="0"/>
              <a:t>when </a:t>
            </a:r>
            <a:r>
              <a:rPr lang="en-GB" altLang="en-US" dirty="0" smtClean="0">
                <a:solidFill>
                  <a:srgbClr val="00B050"/>
                </a:solidFill>
              </a:rPr>
              <a:t>1 J </a:t>
            </a:r>
            <a:r>
              <a:rPr lang="en-GB" altLang="en-US" dirty="0">
                <a:solidFill>
                  <a:schemeClr val="tx1"/>
                </a:solidFill>
              </a:rPr>
              <a:t>of energy </a:t>
            </a:r>
            <a:r>
              <a:rPr lang="en-GB" altLang="en-US" dirty="0"/>
              <a:t>is used to move </a:t>
            </a:r>
            <a:r>
              <a:rPr lang="en-GB" altLang="en-US" dirty="0" smtClean="0">
                <a:solidFill>
                  <a:srgbClr val="00B050"/>
                </a:solidFill>
              </a:rPr>
              <a:t>1 C</a:t>
            </a:r>
            <a:r>
              <a:rPr lang="en-GB" altLang="en-US" dirty="0" smtClean="0">
                <a:solidFill>
                  <a:srgbClr val="00FF00"/>
                </a:solidFill>
              </a:rPr>
              <a:t> </a:t>
            </a:r>
            <a:r>
              <a:rPr lang="en-GB" altLang="en-US" dirty="0">
                <a:solidFill>
                  <a:schemeClr val="tx1"/>
                </a:solidFill>
              </a:rPr>
              <a:t>of charge </a:t>
            </a:r>
            <a:r>
              <a:rPr lang="en-GB" altLang="en-US" dirty="0"/>
              <a:t>from one point to </a:t>
            </a:r>
            <a:r>
              <a:rPr lang="en-GB" altLang="en-US" dirty="0" smtClean="0"/>
              <a:t>another.</a:t>
            </a:r>
            <a:endParaRPr lang="en-GB" altLang="en-US" dirty="0"/>
          </a:p>
          <a:p>
            <a:pPr eaLnBrk="1" hangingPunct="1"/>
            <a:endParaRPr lang="en-GB" altLang="en-US" dirty="0" smtClean="0"/>
          </a:p>
        </p:txBody>
      </p:sp>
      <p:sp>
        <p:nvSpPr>
          <p:cNvPr id="7" name="TextBox 6"/>
          <p:cNvSpPr txBox="1"/>
          <p:nvPr/>
        </p:nvSpPr>
        <p:spPr>
          <a:xfrm>
            <a:off x="1644571" y="5766723"/>
            <a:ext cx="975632" cy="369332"/>
          </a:xfrm>
          <a:prstGeom prst="rect">
            <a:avLst/>
          </a:prstGeom>
          <a:noFill/>
        </p:spPr>
        <p:txBody>
          <a:bodyPr wrap="square" rtlCol="0">
            <a:spAutoFit/>
          </a:bodyPr>
          <a:lstStyle/>
          <a:p>
            <a:r>
              <a:rPr lang="en-SG" dirty="0" smtClean="0"/>
              <a:t>Point A</a:t>
            </a:r>
            <a:endParaRPr lang="en-SG" dirty="0"/>
          </a:p>
        </p:txBody>
      </p:sp>
      <p:sp>
        <p:nvSpPr>
          <p:cNvPr id="8" name="TextBox 7"/>
          <p:cNvSpPr txBox="1"/>
          <p:nvPr/>
        </p:nvSpPr>
        <p:spPr>
          <a:xfrm>
            <a:off x="6508671" y="5674741"/>
            <a:ext cx="975632" cy="369332"/>
          </a:xfrm>
          <a:prstGeom prst="rect">
            <a:avLst/>
          </a:prstGeom>
          <a:noFill/>
        </p:spPr>
        <p:txBody>
          <a:bodyPr wrap="square" rtlCol="0">
            <a:spAutoFit/>
          </a:bodyPr>
          <a:lstStyle/>
          <a:p>
            <a:r>
              <a:rPr lang="en-SG" dirty="0" smtClean="0"/>
              <a:t>Point B</a:t>
            </a:r>
            <a:endParaRPr lang="en-SG" dirty="0"/>
          </a:p>
        </p:txBody>
      </p:sp>
      <p:grpSp>
        <p:nvGrpSpPr>
          <p:cNvPr id="9" name="Group 8"/>
          <p:cNvGrpSpPr/>
          <p:nvPr/>
        </p:nvGrpSpPr>
        <p:grpSpPr>
          <a:xfrm>
            <a:off x="1477869" y="3038780"/>
            <a:ext cx="4189423" cy="2359233"/>
            <a:chOff x="692894" y="2296214"/>
            <a:chExt cx="5604084" cy="3045510"/>
          </a:xfrm>
        </p:grpSpPr>
        <p:grpSp>
          <p:nvGrpSpPr>
            <p:cNvPr id="10" name="Group 9"/>
            <p:cNvGrpSpPr/>
            <p:nvPr/>
          </p:nvGrpSpPr>
          <p:grpSpPr>
            <a:xfrm>
              <a:off x="1124465" y="2903839"/>
              <a:ext cx="2211859" cy="2437885"/>
              <a:chOff x="1124465" y="2903839"/>
              <a:chExt cx="2211859" cy="2437885"/>
            </a:xfrm>
          </p:grpSpPr>
          <p:sp>
            <p:nvSpPr>
              <p:cNvPr id="14" name="Isosceles Triangle 13"/>
              <p:cNvSpPr/>
              <p:nvPr/>
            </p:nvSpPr>
            <p:spPr>
              <a:xfrm>
                <a:off x="1124465" y="2903839"/>
                <a:ext cx="2211859" cy="2421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p:cNvSpPr/>
              <p:nvPr/>
            </p:nvSpPr>
            <p:spPr>
              <a:xfrm>
                <a:off x="1245287" y="4972050"/>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p:cNvSpPr/>
              <p:nvPr/>
            </p:nvSpPr>
            <p:spPr>
              <a:xfrm>
                <a:off x="1566647" y="5005375"/>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p:cNvSpPr/>
              <p:nvPr/>
            </p:nvSpPr>
            <p:spPr>
              <a:xfrm>
                <a:off x="2309597" y="4707886"/>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p:cNvSpPr/>
              <p:nvPr/>
            </p:nvSpPr>
            <p:spPr>
              <a:xfrm>
                <a:off x="2661508" y="4743857"/>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p:cNvSpPr/>
              <p:nvPr/>
            </p:nvSpPr>
            <p:spPr>
              <a:xfrm>
                <a:off x="1847765" y="4992302"/>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2170671" y="5008263"/>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p:cNvSpPr/>
              <p:nvPr/>
            </p:nvSpPr>
            <p:spPr>
              <a:xfrm>
                <a:off x="2508079" y="5005376"/>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p:cNvSpPr/>
              <p:nvPr/>
            </p:nvSpPr>
            <p:spPr>
              <a:xfrm>
                <a:off x="2845487" y="4953515"/>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p:cNvSpPr/>
              <p:nvPr/>
            </p:nvSpPr>
            <p:spPr>
              <a:xfrm>
                <a:off x="2464420" y="4094824"/>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p:cNvSpPr/>
              <p:nvPr/>
            </p:nvSpPr>
            <p:spPr>
              <a:xfrm>
                <a:off x="1797779" y="4420623"/>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Oval 24"/>
              <p:cNvSpPr/>
              <p:nvPr/>
            </p:nvSpPr>
            <p:spPr>
              <a:xfrm>
                <a:off x="1487059" y="4465322"/>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Oval 25"/>
              <p:cNvSpPr/>
              <p:nvPr/>
            </p:nvSpPr>
            <p:spPr>
              <a:xfrm>
                <a:off x="1607579" y="4700459"/>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Oval 26"/>
              <p:cNvSpPr/>
              <p:nvPr/>
            </p:nvSpPr>
            <p:spPr>
              <a:xfrm>
                <a:off x="1969872" y="4705609"/>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Oval 27"/>
              <p:cNvSpPr/>
              <p:nvPr/>
            </p:nvSpPr>
            <p:spPr>
              <a:xfrm>
                <a:off x="2317621" y="4389076"/>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Oval 28"/>
              <p:cNvSpPr/>
              <p:nvPr/>
            </p:nvSpPr>
            <p:spPr>
              <a:xfrm>
                <a:off x="2603497" y="4424022"/>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p:cNvSpPr/>
              <p:nvPr/>
            </p:nvSpPr>
            <p:spPr>
              <a:xfrm>
                <a:off x="2275998" y="3664225"/>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p:cNvSpPr/>
              <p:nvPr/>
            </p:nvSpPr>
            <p:spPr>
              <a:xfrm>
                <a:off x="2156978" y="3900114"/>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p:cNvSpPr/>
              <p:nvPr/>
            </p:nvSpPr>
            <p:spPr>
              <a:xfrm>
                <a:off x="1856459" y="3975164"/>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p:cNvSpPr/>
              <p:nvPr/>
            </p:nvSpPr>
            <p:spPr>
              <a:xfrm>
                <a:off x="1607579" y="4178195"/>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Oval 33"/>
              <p:cNvSpPr/>
              <p:nvPr/>
            </p:nvSpPr>
            <p:spPr>
              <a:xfrm>
                <a:off x="1372285" y="4698127"/>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Oval 34"/>
              <p:cNvSpPr/>
              <p:nvPr/>
            </p:nvSpPr>
            <p:spPr>
              <a:xfrm>
                <a:off x="2346043" y="4108006"/>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Oval 35"/>
              <p:cNvSpPr/>
              <p:nvPr/>
            </p:nvSpPr>
            <p:spPr>
              <a:xfrm>
                <a:off x="2038601" y="4280525"/>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Oval 36"/>
              <p:cNvSpPr/>
              <p:nvPr/>
            </p:nvSpPr>
            <p:spPr>
              <a:xfrm>
                <a:off x="1994990" y="3315337"/>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Oval 37"/>
              <p:cNvSpPr/>
              <p:nvPr/>
            </p:nvSpPr>
            <p:spPr>
              <a:xfrm>
                <a:off x="1775510" y="3689358"/>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Oval 38"/>
              <p:cNvSpPr/>
              <p:nvPr/>
            </p:nvSpPr>
            <p:spPr>
              <a:xfrm>
                <a:off x="2062462" y="3594753"/>
                <a:ext cx="335863" cy="3334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1" name="TextBox 10"/>
            <p:cNvSpPr txBox="1"/>
            <p:nvPr/>
          </p:nvSpPr>
          <p:spPr>
            <a:xfrm>
              <a:off x="692894" y="2296214"/>
              <a:ext cx="3363141" cy="476767"/>
            </a:xfrm>
            <a:prstGeom prst="rect">
              <a:avLst/>
            </a:prstGeom>
            <a:noFill/>
          </p:spPr>
          <p:txBody>
            <a:bodyPr wrap="square" rtlCol="0">
              <a:spAutoFit/>
            </a:bodyPr>
            <a:lstStyle/>
            <a:p>
              <a:r>
                <a:rPr lang="en-SG" dirty="0" smtClean="0"/>
                <a:t>1 Coulomb of charge</a:t>
              </a:r>
              <a:endParaRPr lang="en-SG" dirty="0"/>
            </a:p>
          </p:txBody>
        </p:sp>
        <p:sp>
          <p:nvSpPr>
            <p:cNvPr id="12" name="Right Arrow 11"/>
            <p:cNvSpPr/>
            <p:nvPr/>
          </p:nvSpPr>
          <p:spPr>
            <a:xfrm>
              <a:off x="3425955" y="386226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3623277" y="3212591"/>
              <a:ext cx="2673701" cy="476767"/>
            </a:xfrm>
            <a:prstGeom prst="rect">
              <a:avLst/>
            </a:prstGeom>
            <a:noFill/>
          </p:spPr>
          <p:txBody>
            <a:bodyPr wrap="square" rtlCol="0">
              <a:spAutoFit/>
            </a:bodyPr>
            <a:lstStyle/>
            <a:p>
              <a:r>
                <a:rPr lang="en-SG" dirty="0" smtClean="0"/>
                <a:t>1 Joule of energy</a:t>
              </a:r>
              <a:endParaRPr lang="en-SG" dirty="0"/>
            </a:p>
          </p:txBody>
        </p:sp>
      </p:gr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37664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6.25E-7 2.59259E-6 L 0.35469 0.00324 " pathEditMode="relative" rAng="0" ptsTypes="AA">
                                      <p:cBhvr>
                                        <p:cTn id="6" dur="2000" fill="hold"/>
                                        <p:tgtEl>
                                          <p:spTgt spid="9"/>
                                        </p:tgtEl>
                                        <p:attrNameLst>
                                          <p:attrName>ppt_x</p:attrName>
                                          <p:attrName>ppt_y</p:attrName>
                                        </p:attrNameLst>
                                      </p:cBhvr>
                                      <p:rCtr x="17708"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77334" y="609600"/>
            <a:ext cx="8596668" cy="754743"/>
          </a:xfrm>
        </p:spPr>
        <p:txBody>
          <a:bodyPr>
            <a:normAutofit fontScale="90000"/>
          </a:bodyPr>
          <a:lstStyle/>
          <a:p>
            <a:pPr eaLnBrk="1" hangingPunct="1"/>
            <a:r>
              <a:rPr lang="en-GB" altLang="en-US" dirty="0" smtClean="0"/>
              <a:t>Voltage &amp; Electric Work</a:t>
            </a:r>
            <a:endParaRPr lang="en-GB" altLang="en-US" i="1" dirty="0" smtClean="0"/>
          </a:p>
        </p:txBody>
      </p:sp>
      <mc:AlternateContent xmlns:mc="http://schemas.openxmlformats.org/markup-compatibility/2006" xmlns:a14="http://schemas.microsoft.com/office/drawing/2010/main">
        <mc:Choice Requires="a14">
          <p:sp>
            <p:nvSpPr>
              <p:cNvPr id="2" name="Rectangle 3"/>
              <p:cNvSpPr>
                <a:spLocks noGrp="1" noChangeArrowheads="1"/>
              </p:cNvSpPr>
              <p:nvPr>
                <p:ph idx="1"/>
              </p:nvPr>
            </p:nvSpPr>
            <p:spPr>
              <a:xfrm>
                <a:off x="337699" y="1520827"/>
                <a:ext cx="8936303" cy="954107"/>
              </a:xfrm>
            </p:spPr>
            <p:txBody>
              <a:bodyPr wrap="square">
                <a:spAutoFit/>
              </a:bodyPr>
              <a:lstStyle/>
              <a:p>
                <a:pPr lvl="1"/>
                <a14:m>
                  <m:oMath xmlns:m="http://schemas.openxmlformats.org/officeDocument/2006/math">
                    <m:r>
                      <a:rPr lang="en-SG" altLang="en-US" b="0" i="1" smtClean="0">
                        <a:latin typeface="Cambria Math" panose="02040503050406030204" pitchFamily="18" charset="0"/>
                      </a:rPr>
                      <m:t>∵</m:t>
                    </m:r>
                    <m:r>
                      <a:rPr lang="en-SG" altLang="en-US" b="0" i="1" smtClean="0">
                        <a:latin typeface="Cambria Math" panose="02040503050406030204" pitchFamily="18" charset="0"/>
                      </a:rPr>
                      <m:t>𝑊</m:t>
                    </m:r>
                    <m:r>
                      <a:rPr lang="en-SG" altLang="en-US" b="0" i="1" smtClean="0">
                        <a:latin typeface="Cambria Math" panose="02040503050406030204" pitchFamily="18" charset="0"/>
                      </a:rPr>
                      <m:t>=</m:t>
                    </m:r>
                    <m:r>
                      <a:rPr lang="en-SG" altLang="en-US" b="0" i="1" smtClean="0">
                        <a:latin typeface="Cambria Math" panose="02040503050406030204" pitchFamily="18" charset="0"/>
                      </a:rPr>
                      <m:t>𝑄𝑉</m:t>
                    </m:r>
                  </m:oMath>
                </a14:m>
                <a:r>
                  <a:rPr lang="en-GB" altLang="en-US" dirty="0" smtClean="0">
                    <a:latin typeface="Cambria" panose="02040503050406030204" pitchFamily="18" charset="0"/>
                  </a:rPr>
                  <a:t>, ∴ the </a:t>
                </a:r>
                <a:r>
                  <a:rPr lang="en-GB" altLang="en-US" dirty="0" smtClean="0">
                    <a:solidFill>
                      <a:srgbClr val="C00000"/>
                    </a:solidFill>
                    <a:latin typeface="Cambria" panose="02040503050406030204" pitchFamily="18" charset="0"/>
                  </a:rPr>
                  <a:t>voltage difference between two points </a:t>
                </a:r>
                <a:r>
                  <a:rPr lang="en-GB" altLang="en-US" dirty="0" smtClean="0">
                    <a:latin typeface="Cambria" panose="02040503050406030204" pitchFamily="18" charset="0"/>
                  </a:rPr>
                  <a:t>is</a:t>
                </a:r>
                <a:endParaRPr lang="en-GB" altLang="en-US" dirty="0" smtClean="0">
                  <a:solidFill>
                    <a:schemeClr val="tx1"/>
                  </a:solidFill>
                  <a:latin typeface="Cambria" panose="02040503050406030204" pitchFamily="18" charset="0"/>
                </a:endParaRPr>
              </a:p>
            </p:txBody>
          </p:sp>
        </mc:Choice>
        <mc:Fallback xmlns="">
          <p:sp>
            <p:nvSpPr>
              <p:cNvPr id="2" name="Rectangle 3"/>
              <p:cNvSpPr>
                <a:spLocks noGrp="1" noRot="1" noChangeAspect="1" noMove="1" noResize="1" noEditPoints="1" noAdjustHandles="1" noChangeArrowheads="1" noChangeShapeType="1" noTextEdit="1"/>
              </p:cNvSpPr>
              <p:nvPr>
                <p:ph idx="1"/>
              </p:nvPr>
            </p:nvSpPr>
            <p:spPr>
              <a:xfrm>
                <a:off x="337699" y="1520827"/>
                <a:ext cx="8936303" cy="954107"/>
              </a:xfrm>
              <a:blipFill>
                <a:blip r:embed="rId2"/>
                <a:stretch>
                  <a:fillRect t="-6369" b="-16561"/>
                </a:stretch>
              </a:blipFill>
            </p:spPr>
            <p:txBody>
              <a:bodyPr/>
              <a:lstStyle/>
              <a:p>
                <a:r>
                  <a:rPr lang="en-SG">
                    <a:noFill/>
                  </a:rPr>
                  <a:t> </a:t>
                </a:r>
              </a:p>
            </p:txBody>
          </p:sp>
        </mc:Fallback>
      </mc:AlternateContent>
      <p:sp>
        <p:nvSpPr>
          <p:cNvPr id="7" name="Slide Number Placeholder 6"/>
          <p:cNvSpPr>
            <a:spLocks noGrp="1"/>
          </p:cNvSpPr>
          <p:nvPr>
            <p:ph type="sldNum" sz="quarter" idx="12"/>
          </p:nvPr>
        </p:nvSpPr>
        <p:spPr/>
        <p:txBody>
          <a:bodyPr/>
          <a:lstStyle/>
          <a:p>
            <a:fld id="{6D22F896-40B5-4ADD-8801-0D06FADFA095}" type="slidenum">
              <a:rPr lang="en-US" smtClean="0"/>
              <a:t>14</a:t>
            </a:fld>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1644639" y="2631418"/>
                <a:ext cx="6662057" cy="3507499"/>
              </a:xfrm>
              <a:prstGeom prst="rect">
                <a:avLst/>
              </a:prstGeom>
              <a:solidFill>
                <a:srgbClr val="FFFFDD"/>
              </a:solidFill>
              <a:ln w="25400">
                <a:solidFill>
                  <a:schemeClr val="accent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SG" sz="4000" b="0" i="1" smtClean="0">
                          <a:solidFill>
                            <a:srgbClr val="C00000"/>
                          </a:solidFill>
                          <a:latin typeface="Cambria Math" panose="02040503050406030204" pitchFamily="18" charset="0"/>
                        </a:rPr>
                        <m:t>𝑉</m:t>
                      </m:r>
                      <m:r>
                        <a:rPr lang="en-SG" sz="4000" b="0" i="1" smtClean="0">
                          <a:solidFill>
                            <a:srgbClr val="C00000"/>
                          </a:solidFill>
                          <a:latin typeface="Cambria Math" panose="02040503050406030204" pitchFamily="18" charset="0"/>
                        </a:rPr>
                        <m:t>=</m:t>
                      </m:r>
                      <m:f>
                        <m:fPr>
                          <m:ctrlPr>
                            <a:rPr lang="en-SG" sz="4000" b="0" i="1" smtClean="0">
                              <a:solidFill>
                                <a:srgbClr val="C00000"/>
                              </a:solidFill>
                              <a:latin typeface="Cambria Math" panose="02040503050406030204" pitchFamily="18" charset="0"/>
                            </a:rPr>
                          </m:ctrlPr>
                        </m:fPr>
                        <m:num>
                          <m:r>
                            <a:rPr lang="en-SG" sz="4000" b="0" i="1" smtClean="0">
                              <a:solidFill>
                                <a:srgbClr val="C00000"/>
                              </a:solidFill>
                              <a:latin typeface="Cambria Math" panose="02040503050406030204" pitchFamily="18" charset="0"/>
                            </a:rPr>
                            <m:t>𝑊</m:t>
                          </m:r>
                        </m:num>
                        <m:den>
                          <m:r>
                            <a:rPr lang="en-SG" sz="4000" b="0" i="1" smtClean="0">
                              <a:solidFill>
                                <a:srgbClr val="C00000"/>
                              </a:solidFill>
                              <a:latin typeface="Cambria Math" panose="02040503050406030204" pitchFamily="18" charset="0"/>
                            </a:rPr>
                            <m:t>𝑄</m:t>
                          </m:r>
                        </m:den>
                      </m:f>
                    </m:oMath>
                  </m:oMathPara>
                </a14:m>
                <a:endParaRPr lang="en-SG" sz="4000" dirty="0" smtClean="0">
                  <a:latin typeface="Cambria Math" panose="02040503050406030204" pitchFamily="18" charset="0"/>
                </a:endParaRPr>
              </a:p>
              <a:p>
                <a:pPr>
                  <a:spcBef>
                    <a:spcPts val="600"/>
                  </a:spcBef>
                </a:pPr>
                <a:r>
                  <a:rPr lang="en-SG" sz="3200" dirty="0" smtClean="0">
                    <a:latin typeface="Cambria Math" panose="02040503050406030204" pitchFamily="18" charset="0"/>
                  </a:rPr>
                  <a:t>where</a:t>
                </a:r>
                <a:endParaRPr lang="en-SG" sz="3200" b="0" dirty="0" smtClean="0">
                  <a:latin typeface="Cambria Math" panose="02040503050406030204" pitchFamily="18" charset="0"/>
                </a:endParaRPr>
              </a:p>
              <a:p>
                <a:pPr marL="449263" defTabSz="363538"/>
                <a14:m>
                  <m:oMathPara xmlns:m="http://schemas.openxmlformats.org/officeDocument/2006/math">
                    <m:oMathParaPr>
                      <m:jc m:val="left"/>
                    </m:oMathParaPr>
                    <m:oMath xmlns:m="http://schemas.openxmlformats.org/officeDocument/2006/math">
                      <m:r>
                        <a:rPr lang="en-SG" sz="3200" i="1" smtClean="0">
                          <a:latin typeface="Cambria Math" panose="02040503050406030204" pitchFamily="18" charset="0"/>
                        </a:rPr>
                        <m:t> </m:t>
                      </m:r>
                      <m:r>
                        <a:rPr lang="en-SG" sz="3200" i="1">
                          <a:latin typeface="Cambria Math" panose="02040503050406030204" pitchFamily="18" charset="0"/>
                        </a:rPr>
                        <m:t>𝑉</m:t>
                      </m:r>
                      <m:r>
                        <a:rPr lang="en-SG" sz="3200" i="1">
                          <a:latin typeface="Cambria Math" panose="02040503050406030204" pitchFamily="18" charset="0"/>
                        </a:rPr>
                        <m:t>=</m:t>
                      </m:r>
                      <m:r>
                        <m:rPr>
                          <m:sty m:val="p"/>
                        </m:rPr>
                        <a:rPr lang="en-SG" sz="3200">
                          <a:latin typeface="Cambria Math" panose="02040503050406030204" pitchFamily="18" charset="0"/>
                        </a:rPr>
                        <m:t>voltage</m:t>
                      </m:r>
                      <m:r>
                        <a:rPr lang="en-SG" sz="3200">
                          <a:latin typeface="Cambria Math" panose="02040503050406030204" pitchFamily="18" charset="0"/>
                        </a:rPr>
                        <m:t> </m:t>
                      </m:r>
                      <m:r>
                        <m:rPr>
                          <m:sty m:val="p"/>
                        </m:rPr>
                        <a:rPr lang="en-SG" sz="3200">
                          <a:latin typeface="Cambria Math" panose="02040503050406030204" pitchFamily="18" charset="0"/>
                        </a:rPr>
                        <m:t>in</m:t>
                      </m:r>
                      <m:r>
                        <a:rPr lang="en-SG" sz="3200">
                          <a:latin typeface="Cambria Math" panose="02040503050406030204" pitchFamily="18" charset="0"/>
                        </a:rPr>
                        <m:t> </m:t>
                      </m:r>
                      <m:r>
                        <m:rPr>
                          <m:sty m:val="p"/>
                        </m:rPr>
                        <a:rPr lang="en-SG" sz="3200">
                          <a:latin typeface="Cambria Math" panose="02040503050406030204" pitchFamily="18" charset="0"/>
                        </a:rPr>
                        <m:t>volts</m:t>
                      </m:r>
                      <m:r>
                        <a:rPr lang="en-SG" sz="3200">
                          <a:latin typeface="Cambria Math" panose="02040503050406030204" pitchFamily="18" charset="0"/>
                        </a:rPr>
                        <m:t> (</m:t>
                      </m:r>
                      <m:r>
                        <m:rPr>
                          <m:sty m:val="p"/>
                        </m:rPr>
                        <a:rPr lang="en-SG" sz="3200">
                          <a:latin typeface="Cambria Math" panose="02040503050406030204" pitchFamily="18" charset="0"/>
                        </a:rPr>
                        <m:t>V</m:t>
                      </m:r>
                      <m:r>
                        <a:rPr lang="en-SG" sz="3200">
                          <a:latin typeface="Cambria Math" panose="02040503050406030204" pitchFamily="18" charset="0"/>
                        </a:rPr>
                        <m:t>)</m:t>
                      </m:r>
                    </m:oMath>
                  </m:oMathPara>
                </a14:m>
                <a:endParaRPr lang="en-SG" sz="3200" dirty="0">
                  <a:latin typeface="Cambria" panose="02040503050406030204" pitchFamily="18" charset="0"/>
                </a:endParaRPr>
              </a:p>
              <a:p>
                <a:pPr marL="363538" defTabSz="363538"/>
                <a14:m>
                  <m:oMathPara xmlns:m="http://schemas.openxmlformats.org/officeDocument/2006/math">
                    <m:oMathParaPr>
                      <m:jc m:val="left"/>
                    </m:oMathParaPr>
                    <m:oMath xmlns:m="http://schemas.openxmlformats.org/officeDocument/2006/math">
                      <m:r>
                        <a:rPr lang="en-SG" sz="3200" b="0" i="1" smtClean="0">
                          <a:latin typeface="Cambria Math" panose="02040503050406030204" pitchFamily="18" charset="0"/>
                        </a:rPr>
                        <m:t>𝑊</m:t>
                      </m:r>
                      <m:r>
                        <a:rPr lang="en-SG" sz="3200" b="0" i="0" smtClean="0">
                          <a:latin typeface="Cambria Math" panose="02040503050406030204" pitchFamily="18" charset="0"/>
                        </a:rPr>
                        <m:t>=</m:t>
                      </m:r>
                      <m:r>
                        <m:rPr>
                          <m:sty m:val="p"/>
                        </m:rPr>
                        <a:rPr lang="en-SG" sz="3200" b="0" i="0" smtClean="0">
                          <a:latin typeface="Cambria Math" panose="02040503050406030204" pitchFamily="18" charset="0"/>
                        </a:rPr>
                        <m:t>enery</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or</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work</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in</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joules</m:t>
                      </m:r>
                      <m:r>
                        <a:rPr lang="en-SG" sz="3200" b="0" i="0" smtClean="0">
                          <a:latin typeface="Cambria Math" panose="02040503050406030204" pitchFamily="18" charset="0"/>
                        </a:rPr>
                        <m:t> </m:t>
                      </m:r>
                      <m:d>
                        <m:dPr>
                          <m:ctrlPr>
                            <a:rPr lang="en-SG" sz="3200" b="0" i="1" smtClean="0">
                              <a:latin typeface="Cambria Math" panose="02040503050406030204" pitchFamily="18" charset="0"/>
                            </a:rPr>
                          </m:ctrlPr>
                        </m:dPr>
                        <m:e>
                          <m:r>
                            <m:rPr>
                              <m:sty m:val="p"/>
                            </m:rPr>
                            <a:rPr lang="en-SG" sz="3200" b="0" i="0" smtClean="0">
                              <a:latin typeface="Cambria Math" panose="02040503050406030204" pitchFamily="18" charset="0"/>
                            </a:rPr>
                            <m:t>J</m:t>
                          </m:r>
                        </m:e>
                      </m:d>
                    </m:oMath>
                  </m:oMathPara>
                </a14:m>
                <a:endParaRPr lang="en-SG" sz="3200" b="0" dirty="0" smtClean="0">
                  <a:latin typeface="Cambria" panose="02040503050406030204" pitchFamily="18" charset="0"/>
                </a:endParaRPr>
              </a:p>
              <a:p>
                <a:pPr marL="449263"/>
                <a14:m>
                  <m:oMathPara xmlns:m="http://schemas.openxmlformats.org/officeDocument/2006/math">
                    <m:oMathParaPr>
                      <m:jc m:val="left"/>
                    </m:oMathParaPr>
                    <m:oMath xmlns:m="http://schemas.openxmlformats.org/officeDocument/2006/math">
                      <m:r>
                        <a:rPr lang="en-SG" sz="3200" b="0" i="1" smtClean="0">
                          <a:latin typeface="Cambria Math" panose="02040503050406030204" pitchFamily="18" charset="0"/>
                        </a:rPr>
                        <m:t> </m:t>
                      </m:r>
                      <m:r>
                        <a:rPr lang="en-SG" sz="3200" b="0" i="1" smtClean="0">
                          <a:latin typeface="Cambria Math" panose="02040503050406030204" pitchFamily="18" charset="0"/>
                        </a:rPr>
                        <m:t>𝑄</m:t>
                      </m:r>
                      <m:r>
                        <a:rPr lang="en-SG" sz="3200" b="0" i="0" smtClean="0">
                          <a:latin typeface="Cambria Math" panose="02040503050406030204" pitchFamily="18" charset="0"/>
                        </a:rPr>
                        <m:t>=</m:t>
                      </m:r>
                      <m:r>
                        <m:rPr>
                          <m:sty m:val="p"/>
                        </m:rPr>
                        <a:rPr lang="en-SG" sz="3200" b="0" i="0" smtClean="0">
                          <a:latin typeface="Cambria Math" panose="02040503050406030204" pitchFamily="18" charset="0"/>
                        </a:rPr>
                        <m:t>charge</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in</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coulombs</m:t>
                      </m:r>
                      <m:r>
                        <a:rPr lang="en-SG" sz="3200" b="0" i="0" smtClean="0">
                          <a:latin typeface="Cambria Math" panose="02040503050406030204" pitchFamily="18" charset="0"/>
                        </a:rPr>
                        <m:t> </m:t>
                      </m:r>
                      <m:d>
                        <m:dPr>
                          <m:ctrlPr>
                            <a:rPr lang="en-SG" sz="3200" b="0" i="1" smtClean="0">
                              <a:latin typeface="Cambria Math" panose="02040503050406030204" pitchFamily="18" charset="0"/>
                            </a:rPr>
                          </m:ctrlPr>
                        </m:dPr>
                        <m:e>
                          <m:r>
                            <m:rPr>
                              <m:sty m:val="p"/>
                            </m:rPr>
                            <a:rPr lang="en-SG" sz="3200" b="0" i="0" smtClean="0">
                              <a:latin typeface="Cambria Math" panose="02040503050406030204" pitchFamily="18" charset="0"/>
                            </a:rPr>
                            <m:t>C</m:t>
                          </m:r>
                        </m:e>
                      </m:d>
                    </m:oMath>
                  </m:oMathPara>
                </a14:m>
                <a:endParaRPr lang="en-SG" sz="3200" b="0" dirty="0" smtClean="0">
                  <a:latin typeface="Cambria"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644639" y="2631418"/>
                <a:ext cx="6662057" cy="3507499"/>
              </a:xfrm>
              <a:prstGeom prst="rect">
                <a:avLst/>
              </a:prstGeom>
              <a:blipFill>
                <a:blip r:embed="rId3"/>
                <a:stretch>
                  <a:fillRect l="-2188"/>
                </a:stretch>
              </a:blipFill>
              <a:ln w="25400">
                <a:solidFill>
                  <a:schemeClr val="accent1"/>
                </a:solidFill>
              </a:ln>
            </p:spPr>
            <p:txBody>
              <a:bodyPr/>
              <a:lstStyle/>
              <a:p>
                <a:r>
                  <a:rPr lang="en-SG">
                    <a:noFill/>
                  </a:rPr>
                  <a:t> </a:t>
                </a:r>
              </a:p>
            </p:txBody>
          </p:sp>
        </mc:Fallback>
      </mc:AlternateContent>
    </p:spTree>
    <p:extLst>
      <p:ext uri="{BB962C8B-B14F-4D97-AF65-F5344CB8AC3E}">
        <p14:creationId xmlns:p14="http://schemas.microsoft.com/office/powerpoint/2010/main" val="397635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Example 1</a:t>
            </a:r>
            <a:endParaRPr lang="en-SG" dirty="0"/>
          </a:p>
        </p:txBody>
      </p:sp>
      <p:sp>
        <p:nvSpPr>
          <p:cNvPr id="3" name="Content Placeholder 2"/>
          <p:cNvSpPr>
            <a:spLocks noGrp="1"/>
          </p:cNvSpPr>
          <p:nvPr>
            <p:ph idx="1"/>
          </p:nvPr>
        </p:nvSpPr>
        <p:spPr>
          <a:xfrm>
            <a:off x="346408" y="1520825"/>
            <a:ext cx="8596668" cy="3880773"/>
          </a:xfrm>
        </p:spPr>
        <p:txBody>
          <a:bodyPr/>
          <a:lstStyle/>
          <a:p>
            <a:pPr lvl="1"/>
            <a:r>
              <a:rPr lang="en-GB" dirty="0" smtClean="0">
                <a:solidFill>
                  <a:schemeClr val="tx1"/>
                </a:solidFill>
              </a:rPr>
              <a:t>40 </a:t>
            </a:r>
            <a:r>
              <a:rPr lang="en-GB" dirty="0">
                <a:solidFill>
                  <a:schemeClr val="tx1"/>
                </a:solidFill>
              </a:rPr>
              <a:t>J of energy is needed to move 10 C of charge between 2 points in an electric circuit. What is the voltage between the 2 points in the circuit?</a:t>
            </a:r>
          </a:p>
          <a:p>
            <a:endParaRPr lang="en-SG" dirty="0"/>
          </a:p>
        </p:txBody>
      </p:sp>
      <p:graphicFrame>
        <p:nvGraphicFramePr>
          <p:cNvPr id="4" name="Object 4"/>
          <p:cNvGraphicFramePr>
            <a:graphicFrameLocks noChangeAspect="1"/>
          </p:cNvGraphicFramePr>
          <p:nvPr>
            <p:extLst>
              <p:ext uri="{D42A27DB-BD31-4B8C-83A1-F6EECF244321}">
                <p14:modId xmlns:p14="http://schemas.microsoft.com/office/powerpoint/2010/main" val="1405315414"/>
              </p:ext>
            </p:extLst>
          </p:nvPr>
        </p:nvGraphicFramePr>
        <p:xfrm>
          <a:off x="1847850" y="3578225"/>
          <a:ext cx="3759200" cy="1217613"/>
        </p:xfrm>
        <a:graphic>
          <a:graphicData uri="http://schemas.openxmlformats.org/presentationml/2006/ole">
            <mc:AlternateContent xmlns:mc="http://schemas.openxmlformats.org/markup-compatibility/2006">
              <mc:Choice xmlns:v="urn:schemas-microsoft-com:vml" Requires="v">
                <p:oleObj spid="_x0000_s16465" name="Equation" r:id="rId4" imgW="1295280" imgH="419040" progId="Equation.DSMT4">
                  <p:embed/>
                </p:oleObj>
              </mc:Choice>
              <mc:Fallback>
                <p:oleObj name="Equation" r:id="rId4" imgW="1295280" imgH="419040" progId="Equation.DSMT4">
                  <p:embed/>
                  <p:pic>
                    <p:nvPicPr>
                      <p:cNvPr id="0" name=""/>
                      <p:cNvPicPr>
                        <a:picLocks noGrp="1" noChangeAspect="1" noChangeArrowheads="1"/>
                      </p:cNvPicPr>
                      <p:nvPr/>
                    </p:nvPicPr>
                    <p:blipFill>
                      <a:blip r:embed="rId5"/>
                      <a:srcRect/>
                      <a:stretch>
                        <a:fillRect/>
                      </a:stretch>
                    </p:blipFill>
                    <p:spPr bwMode="auto">
                      <a:xfrm>
                        <a:off x="1847850" y="3578225"/>
                        <a:ext cx="3759200" cy="1217613"/>
                      </a:xfrm>
                      <a:prstGeom prst="rect">
                        <a:avLst/>
                      </a:prstGeom>
                      <a:solidFill>
                        <a:srgbClr val="FFFFDD"/>
                      </a:solidFill>
                      <a:ln>
                        <a:solidFill>
                          <a:schemeClr val="accent1"/>
                        </a:solidFill>
                      </a:ln>
                      <a:effectLst/>
                      <a:extLst/>
                    </p:spPr>
                  </p:pic>
                </p:oleObj>
              </mc:Fallback>
            </mc:AlternateContent>
          </a:graphicData>
        </a:graphic>
      </p:graphicFrame>
      <p:sp>
        <p:nvSpPr>
          <p:cNvPr id="6" name="Slide Number Placeholder 5"/>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74485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solidFill>
                  <a:schemeClr val="accent2">
                    <a:lumMod val="75000"/>
                  </a:schemeClr>
                </a:solidFill>
              </a:rPr>
              <a:t>Example 2</a:t>
            </a:r>
            <a:endParaRPr lang="en-SG" dirty="0">
              <a:solidFill>
                <a:schemeClr val="accent2">
                  <a:lumMod val="75000"/>
                </a:schemeClr>
              </a:solidFill>
            </a:endParaRPr>
          </a:p>
        </p:txBody>
      </p:sp>
      <p:sp>
        <p:nvSpPr>
          <p:cNvPr id="3" name="Content Placeholder 2"/>
          <p:cNvSpPr>
            <a:spLocks noGrp="1"/>
          </p:cNvSpPr>
          <p:nvPr>
            <p:ph idx="1"/>
          </p:nvPr>
        </p:nvSpPr>
        <p:spPr>
          <a:xfrm>
            <a:off x="337700" y="1520825"/>
            <a:ext cx="8596668" cy="3880773"/>
          </a:xfrm>
        </p:spPr>
        <p:txBody>
          <a:bodyPr/>
          <a:lstStyle/>
          <a:p>
            <a:pPr lvl="1"/>
            <a:r>
              <a:rPr lang="en-GB" dirty="0">
                <a:solidFill>
                  <a:schemeClr val="tx1"/>
                </a:solidFill>
                <a:latin typeface="+mj-lt"/>
              </a:rPr>
              <a:t>The voltage between 2 points in a circuit is 10 V. How much energy is required to move 50 C between the 2 points</a:t>
            </a:r>
            <a:r>
              <a:rPr lang="en-GB" dirty="0" smtClean="0">
                <a:solidFill>
                  <a:schemeClr val="tx1"/>
                </a:solidFill>
                <a:latin typeface="+mj-lt"/>
              </a:rPr>
              <a:t>?</a:t>
            </a:r>
            <a:endParaRPr lang="en-SG" dirty="0">
              <a:latin typeface="+mj-lt"/>
            </a:endParaRPr>
          </a:p>
          <a:p>
            <a:endParaRPr lang="en-SG" dirty="0"/>
          </a:p>
        </p:txBody>
      </p:sp>
      <p:graphicFrame>
        <p:nvGraphicFramePr>
          <p:cNvPr id="5" name="Object 4"/>
          <p:cNvGraphicFramePr>
            <a:graphicFrameLocks noChangeAspect="1"/>
          </p:cNvGraphicFramePr>
          <p:nvPr>
            <p:extLst>
              <p:ext uri="{D42A27DB-BD31-4B8C-83A1-F6EECF244321}">
                <p14:modId xmlns:p14="http://schemas.microsoft.com/office/powerpoint/2010/main" val="4129099589"/>
              </p:ext>
            </p:extLst>
          </p:nvPr>
        </p:nvGraphicFramePr>
        <p:xfrm>
          <a:off x="1514215" y="3139742"/>
          <a:ext cx="6243637" cy="642938"/>
        </p:xfrm>
        <a:graphic>
          <a:graphicData uri="http://schemas.openxmlformats.org/presentationml/2006/ole">
            <mc:AlternateContent xmlns:mc="http://schemas.openxmlformats.org/markup-compatibility/2006">
              <mc:Choice xmlns:v="urn:schemas-microsoft-com:vml" Requires="v">
                <p:oleObj spid="_x0000_s22596" name="Equation" r:id="rId4" imgW="1981080" imgH="203040" progId="Equation.DSMT4">
                  <p:embed/>
                </p:oleObj>
              </mc:Choice>
              <mc:Fallback>
                <p:oleObj name="Equation" r:id="rId4" imgW="1981080" imgH="203040" progId="Equation.DSMT4">
                  <p:embed/>
                  <p:pic>
                    <p:nvPicPr>
                      <p:cNvPr id="0" name=""/>
                      <p:cNvPicPr>
                        <a:picLocks noGrp="1" noChangeAspect="1" noChangeArrowheads="1"/>
                      </p:cNvPicPr>
                      <p:nvPr/>
                    </p:nvPicPr>
                    <p:blipFill>
                      <a:blip r:embed="rId5"/>
                      <a:srcRect/>
                      <a:stretch>
                        <a:fillRect/>
                      </a:stretch>
                    </p:blipFill>
                    <p:spPr bwMode="auto">
                      <a:xfrm>
                        <a:off x="1514215" y="3139742"/>
                        <a:ext cx="6243637" cy="642938"/>
                      </a:xfrm>
                      <a:prstGeom prst="rect">
                        <a:avLst/>
                      </a:prstGeom>
                      <a:solidFill>
                        <a:srgbClr val="FFFFCD"/>
                      </a:solidFill>
                      <a:ln>
                        <a:solidFill>
                          <a:srgbClr val="00B050"/>
                        </a:solidFill>
                      </a:ln>
                      <a:effectLst/>
                      <a:extLst/>
                    </p:spPr>
                  </p:pic>
                </p:oleObj>
              </mc:Fallback>
            </mc:AlternateContent>
          </a:graphicData>
        </a:graphic>
      </p:graphicFrame>
      <p:sp>
        <p:nvSpPr>
          <p:cNvPr id="6" name="Slide Number Placeholder 5"/>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56827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have you learned?</a:t>
            </a:r>
            <a:endParaRPr lang="en-S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03275" y="1520825"/>
                <a:ext cx="8596668" cy="3880773"/>
              </a:xfrm>
            </p:spPr>
            <p:txBody>
              <a:bodyPr>
                <a:normAutofit/>
              </a:bodyPr>
              <a:lstStyle/>
              <a:p>
                <a:r>
                  <a:rPr lang="en-SG" dirty="0">
                    <a:latin typeface="Cambria" panose="02040503050406030204" pitchFamily="18" charset="0"/>
                  </a:rPr>
                  <a:t>The potential difference of a voltage source causes electrons to move through the circuit. </a:t>
                </a:r>
                <a:endParaRPr lang="en-SG" dirty="0" smtClean="0">
                  <a:latin typeface="Cambria" panose="02040503050406030204" pitchFamily="18" charset="0"/>
                </a:endParaRPr>
              </a:p>
              <a:p>
                <a:r>
                  <a:rPr lang="en-SG" dirty="0">
                    <a:latin typeface="Cambria" panose="02040503050406030204" pitchFamily="18" charset="0"/>
                  </a:rPr>
                  <a:t>The symbol represents voltage is </a:t>
                </a:r>
                <a:r>
                  <a:rPr lang="en-SG" i="1" dirty="0">
                    <a:latin typeface="Cambria" panose="02040503050406030204" pitchFamily="18" charset="0"/>
                  </a:rPr>
                  <a:t>V</a:t>
                </a:r>
                <a:r>
                  <a:rPr lang="en-SG" dirty="0">
                    <a:latin typeface="Cambria" panose="02040503050406030204" pitchFamily="18" charset="0"/>
                  </a:rPr>
                  <a:t>. </a:t>
                </a:r>
              </a:p>
              <a:p>
                <a:r>
                  <a:rPr lang="en-SG" dirty="0" smtClean="0">
                    <a:latin typeface="Cambria" panose="02040503050406030204" pitchFamily="18" charset="0"/>
                  </a:rPr>
                  <a:t>The </a:t>
                </a:r>
                <a:r>
                  <a:rPr lang="en-SG" dirty="0">
                    <a:latin typeface="Cambria" panose="02040503050406030204" pitchFamily="18" charset="0"/>
                  </a:rPr>
                  <a:t>unit of voltage is volt (V).</a:t>
                </a:r>
              </a:p>
              <a:p>
                <a14:m>
                  <m:oMath xmlns:m="http://schemas.openxmlformats.org/officeDocument/2006/math">
                    <m:r>
                      <a:rPr lang="en-SG" b="0" i="1" smtClean="0">
                        <a:latin typeface="Cambria Math" panose="02040503050406030204" pitchFamily="18" charset="0"/>
                      </a:rPr>
                      <m:t>𝑊</m:t>
                    </m:r>
                    <m:r>
                      <a:rPr lang="en-SG" b="0" i="1" smtClean="0">
                        <a:latin typeface="Cambria Math" panose="02040503050406030204" pitchFamily="18" charset="0"/>
                      </a:rPr>
                      <m:t>=</m:t>
                    </m:r>
                    <m:r>
                      <a:rPr lang="en-SG" b="0" i="1" smtClean="0">
                        <a:latin typeface="Cambria Math" panose="02040503050406030204" pitchFamily="18" charset="0"/>
                      </a:rPr>
                      <m:t>𝑉</m:t>
                    </m:r>
                    <m:r>
                      <a:rPr lang="en-SG" b="0" i="1" smtClean="0">
                        <a:latin typeface="Cambria Math" panose="02040503050406030204" pitchFamily="18" charset="0"/>
                      </a:rPr>
                      <m:t>×</m:t>
                    </m:r>
                    <m:r>
                      <a:rPr lang="en-SG" b="0" i="1" smtClean="0">
                        <a:latin typeface="Cambria Math" panose="02040503050406030204" pitchFamily="18" charset="0"/>
                      </a:rPr>
                      <m:t>𝑄</m:t>
                    </m:r>
                  </m:oMath>
                </a14:m>
                <a:endParaRPr lang="en-SG"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03275" y="1520825"/>
                <a:ext cx="8596668" cy="3880773"/>
              </a:xfrm>
              <a:blipFill>
                <a:blip r:embed="rId3"/>
                <a:stretch>
                  <a:fillRect l="-1418" t="-2355" r="-1348"/>
                </a:stretch>
              </a:blipFill>
            </p:spPr>
            <p:txBody>
              <a:bodyPr/>
              <a:lstStyle/>
              <a:p>
                <a:r>
                  <a:rPr lang="en-SG">
                    <a:noFill/>
                  </a:rPr>
                  <a:t> </a:t>
                </a:r>
              </a:p>
            </p:txBody>
          </p:sp>
        </mc:Fallback>
      </mc:AlternateContent>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222912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Coming Up Next</a:t>
            </a:r>
            <a:endParaRPr lang="en-SG" dirty="0"/>
          </a:p>
        </p:txBody>
      </p:sp>
      <p:sp>
        <p:nvSpPr>
          <p:cNvPr id="3" name="Content Placeholder 2"/>
          <p:cNvSpPr>
            <a:spLocks noGrp="1"/>
          </p:cNvSpPr>
          <p:nvPr>
            <p:ph idx="1"/>
          </p:nvPr>
        </p:nvSpPr>
        <p:spPr>
          <a:xfrm>
            <a:off x="803275" y="1520825"/>
            <a:ext cx="8596668" cy="3880773"/>
          </a:xfrm>
        </p:spPr>
        <p:txBody>
          <a:bodyPr/>
          <a:lstStyle/>
          <a:p>
            <a:r>
              <a:rPr lang="en-SG" dirty="0" smtClean="0"/>
              <a:t>Unit 2 Part C: Current</a:t>
            </a:r>
            <a:endParaRPr lang="en-SG"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215991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will we learn?</a:t>
            </a:r>
            <a:endParaRPr lang="en-SG" dirty="0"/>
          </a:p>
        </p:txBody>
      </p:sp>
      <p:sp>
        <p:nvSpPr>
          <p:cNvPr id="3" name="Content Placeholder 2"/>
          <p:cNvSpPr>
            <a:spLocks noGrp="1"/>
          </p:cNvSpPr>
          <p:nvPr>
            <p:ph idx="1"/>
          </p:nvPr>
        </p:nvSpPr>
        <p:spPr>
          <a:xfrm>
            <a:off x="799255" y="1524863"/>
            <a:ext cx="8596668" cy="3880773"/>
          </a:xfrm>
        </p:spPr>
        <p:txBody>
          <a:bodyPr/>
          <a:lstStyle/>
          <a:p>
            <a:r>
              <a:rPr lang="en-SG" dirty="0" smtClean="0"/>
              <a:t>What voltage is</a:t>
            </a:r>
          </a:p>
          <a:p>
            <a:r>
              <a:rPr lang="en-SG" dirty="0" smtClean="0"/>
              <a:t>Symbol and unit of voltage</a:t>
            </a:r>
          </a:p>
          <a:p>
            <a:r>
              <a:rPr lang="en-SG" dirty="0" smtClean="0"/>
              <a:t>Formula of voltage</a:t>
            </a:r>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303086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The First Battery?</a:t>
            </a:r>
            <a:endParaRPr lang="en-SG" dirty="0"/>
          </a:p>
        </p:txBody>
      </p:sp>
      <p:pic>
        <p:nvPicPr>
          <p:cNvPr id="23554" name="Picture 2" descr="Image result for the first batt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4977" y="1520825"/>
            <a:ext cx="3197788" cy="42637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84977" y="5865792"/>
            <a:ext cx="3197788" cy="769441"/>
          </a:xfrm>
          <a:prstGeom prst="rect">
            <a:avLst/>
          </a:prstGeom>
          <a:noFill/>
        </p:spPr>
        <p:txBody>
          <a:bodyPr wrap="square" rtlCol="0">
            <a:spAutoFit/>
          </a:bodyPr>
          <a:lstStyle/>
          <a:p>
            <a:r>
              <a:rPr lang="it-IT" sz="1200" dirty="0">
                <a:latin typeface="Calibri" panose="020F0502020204030204" pitchFamily="34" charset="0"/>
                <a:cs typeface="Calibri" panose="020F0502020204030204" pitchFamily="34" charset="0"/>
              </a:rPr>
              <a:t>Alessandro Volta's electric battery (Tempio Voltiano in Como, Italy) by GuidoB /CC-BY-SA-3.0</a:t>
            </a:r>
          </a:p>
          <a:p>
            <a:r>
              <a:rPr lang="it-IT" sz="1000" u="sng" dirty="0">
                <a:solidFill>
                  <a:srgbClr val="0000FF"/>
                </a:solidFill>
              </a:rPr>
              <a:t>https://commons.wikimedia.org/wiki/File:VoltaBattery.JPG</a:t>
            </a:r>
            <a:endParaRPr lang="en-SG" sz="1000" u="sng" dirty="0">
              <a:solidFill>
                <a:srgbClr val="0000FF"/>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595235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Father of Electricity</a:t>
            </a:r>
            <a:endParaRPr lang="en-SG" dirty="0"/>
          </a:p>
        </p:txBody>
      </p:sp>
      <p:sp>
        <p:nvSpPr>
          <p:cNvPr id="3" name="Content Placeholder 2"/>
          <p:cNvSpPr>
            <a:spLocks noGrp="1"/>
          </p:cNvSpPr>
          <p:nvPr>
            <p:ph idx="1"/>
          </p:nvPr>
        </p:nvSpPr>
        <p:spPr/>
        <p:txBody>
          <a:bodyPr/>
          <a:lstStyle/>
          <a:p>
            <a:endParaRPr lang="en-SG" dirty="0" smtClean="0"/>
          </a:p>
          <a:p>
            <a:endParaRPr lang="en-SG" dirty="0"/>
          </a:p>
        </p:txBody>
      </p:sp>
      <p:pic>
        <p:nvPicPr>
          <p:cNvPr id="4" name="Picture 10" descr="http://upload.wikimedia.org/wikipedia/commons/thumb/9/99/Volta_A.jpg/220px-Volta_A.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8739" y="1611943"/>
            <a:ext cx="3751969" cy="359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223076" y="5349494"/>
            <a:ext cx="65335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it-IT" sz="2400" dirty="0"/>
              <a:t>Alessandro Giuseppe Antonio Anastasio </a:t>
            </a:r>
            <a:r>
              <a:rPr lang="it-IT" sz="2400" dirty="0" smtClean="0"/>
              <a:t>Volta</a:t>
            </a:r>
          </a:p>
          <a:p>
            <a:pPr algn="ctr" eaLnBrk="1" hangingPunct="1">
              <a:spcBef>
                <a:spcPct val="0"/>
              </a:spcBef>
              <a:buClrTx/>
              <a:buSzTx/>
              <a:buFontTx/>
              <a:buNone/>
            </a:pPr>
            <a:r>
              <a:rPr lang="it-IT" altLang="en-US" sz="2400" b="1" dirty="0" smtClean="0"/>
              <a:t>1745-1827</a:t>
            </a:r>
            <a:endParaRPr lang="en-SG" altLang="en-US" sz="2400" b="1" dirty="0"/>
          </a:p>
        </p:txBody>
      </p:sp>
      <p:sp>
        <p:nvSpPr>
          <p:cNvPr id="6" name="Cloud Callout 5"/>
          <p:cNvSpPr/>
          <p:nvPr/>
        </p:nvSpPr>
        <p:spPr>
          <a:xfrm>
            <a:off x="5870708" y="924225"/>
            <a:ext cx="3621008" cy="1941623"/>
          </a:xfrm>
          <a:prstGeom prst="cloudCallout">
            <a:avLst>
              <a:gd name="adj1" fmla="val -66132"/>
              <a:gd name="adj2" fmla="val 612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it-IT" dirty="0"/>
              <a:t>One of my greatest achievements </a:t>
            </a:r>
            <a:r>
              <a:rPr lang="it-IT" dirty="0" smtClean="0"/>
              <a:t>is remembering </a:t>
            </a:r>
            <a:r>
              <a:rPr lang="it-IT" dirty="0"/>
              <a:t>my long </a:t>
            </a:r>
            <a:r>
              <a:rPr lang="it-IT" dirty="0" smtClean="0"/>
              <a:t>name!</a:t>
            </a:r>
            <a:endParaRPr lang="en-SG" altLang="en-US" b="1" dirty="0"/>
          </a:p>
        </p:txBody>
      </p:sp>
      <p:sp>
        <p:nvSpPr>
          <p:cNvPr id="8" name="Slide Number Placeholder 7"/>
          <p:cNvSpPr>
            <a:spLocks noGrp="1"/>
          </p:cNvSpPr>
          <p:nvPr>
            <p:ph type="sldNum" sz="quarter" idx="12"/>
          </p:nvPr>
        </p:nvSpPr>
        <p:spPr/>
        <p:txBody>
          <a:bodyPr/>
          <a:lstStyle/>
          <a:p>
            <a:fld id="{6D22F896-40B5-4ADD-8801-0D06FADFA095}" type="slidenum">
              <a:rPr lang="en-US" smtClean="0"/>
              <a:t>4</a:t>
            </a:fld>
            <a:endParaRPr lang="en-US" dirty="0"/>
          </a:p>
        </p:txBody>
      </p:sp>
      <p:pic>
        <p:nvPicPr>
          <p:cNvPr id="23554" name="Picture 2" descr="File:RouteJD's Coin cell(Coin type Lithium-ion Rechargeable Batter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9203" y="3899824"/>
            <a:ext cx="2329913" cy="2141538"/>
          </a:xfrm>
          <a:prstGeom prst="rect">
            <a:avLst/>
          </a:prstGeom>
          <a:noFill/>
          <a:extLst>
            <a:ext uri="{909E8E84-426E-40DD-AFC4-6F175D3DCCD1}">
              <a14:hiddenFill xmlns:a14="http://schemas.microsoft.com/office/drawing/2010/main">
                <a:solidFill>
                  <a:srgbClr val="FFFFFF"/>
                </a:solidFill>
              </a14:hiddenFill>
            </a:ext>
          </a:extLst>
        </p:spPr>
      </p:pic>
      <p:sp>
        <p:nvSpPr>
          <p:cNvPr id="7" name="Oval Callout 6"/>
          <p:cNvSpPr/>
          <p:nvPr/>
        </p:nvSpPr>
        <p:spPr>
          <a:xfrm>
            <a:off x="6776720" y="4100975"/>
            <a:ext cx="2039456" cy="943223"/>
          </a:xfrm>
          <a:prstGeom prst="wedgeEllipseCallout">
            <a:avLst>
              <a:gd name="adj1" fmla="val 92326"/>
              <a:gd name="adj2" fmla="val 498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3.7 volts (V)</a:t>
            </a:r>
            <a:endParaRPr lang="en-SG" dirty="0"/>
          </a:p>
        </p:txBody>
      </p:sp>
    </p:spTree>
    <p:extLst>
      <p:ext uri="{BB962C8B-B14F-4D97-AF65-F5344CB8AC3E}">
        <p14:creationId xmlns:p14="http://schemas.microsoft.com/office/powerpoint/2010/main" val="346011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3554"/>
                                        </p:tgtEl>
                                        <p:attrNameLst>
                                          <p:attrName>style.visibility</p:attrName>
                                        </p:attrNameLst>
                                      </p:cBhvr>
                                      <p:to>
                                        <p:strVal val="visible"/>
                                      </p:to>
                                    </p:set>
                                    <p:animEffect transition="in" filter="fade">
                                      <p:cBhvr>
                                        <p:cTn id="11" dur="500"/>
                                        <p:tgtEl>
                                          <p:spTgt spid="2355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Voltage</a:t>
            </a:r>
            <a:endParaRPr lang="en-SG" dirty="0"/>
          </a:p>
        </p:txBody>
      </p:sp>
      <p:sp>
        <p:nvSpPr>
          <p:cNvPr id="3" name="Content Placeholder 2"/>
          <p:cNvSpPr>
            <a:spLocks noGrp="1"/>
          </p:cNvSpPr>
          <p:nvPr>
            <p:ph idx="1"/>
          </p:nvPr>
        </p:nvSpPr>
        <p:spPr>
          <a:xfrm>
            <a:off x="346407" y="1520825"/>
            <a:ext cx="8596668" cy="3880773"/>
          </a:xfrm>
        </p:spPr>
        <p:txBody>
          <a:bodyPr>
            <a:normAutofit/>
          </a:bodyPr>
          <a:lstStyle/>
          <a:p>
            <a:pPr lvl="1"/>
            <a:r>
              <a:rPr lang="en-SG" dirty="0"/>
              <a:t>E</a:t>
            </a:r>
            <a:r>
              <a:rPr lang="en-SG" dirty="0" smtClean="0"/>
              <a:t>lectrons flow through the circuit from the negative terminal of the battery to the positive terminal of the battery.</a:t>
            </a:r>
          </a:p>
        </p:txBody>
      </p:sp>
      <p:pic>
        <p:nvPicPr>
          <p:cNvPr id="4" name="Picture 3"/>
          <p:cNvPicPr>
            <a:picLocks noChangeAspect="1"/>
          </p:cNvPicPr>
          <p:nvPr/>
        </p:nvPicPr>
        <p:blipFill>
          <a:blip r:embed="rId3"/>
          <a:stretch>
            <a:fillRect/>
          </a:stretch>
        </p:blipFill>
        <p:spPr>
          <a:xfrm>
            <a:off x="1357981" y="3150824"/>
            <a:ext cx="5598160" cy="2226600"/>
          </a:xfrm>
          <a:prstGeom prst="rect">
            <a:avLst/>
          </a:prstGeom>
        </p:spPr>
      </p:pic>
      <p:sp>
        <p:nvSpPr>
          <p:cNvPr id="53" name="Freeform 52"/>
          <p:cNvSpPr/>
          <p:nvPr/>
        </p:nvSpPr>
        <p:spPr>
          <a:xfrm>
            <a:off x="7946308" y="3255552"/>
            <a:ext cx="1567080" cy="613833"/>
          </a:xfrm>
          <a:custGeom>
            <a:avLst/>
            <a:gdLst>
              <a:gd name="connsiteX0" fmla="*/ 0 w 749300"/>
              <a:gd name="connsiteY0" fmla="*/ 613833 h 618067"/>
              <a:gd name="connsiteX1" fmla="*/ 0 w 749300"/>
              <a:gd name="connsiteY1" fmla="*/ 0 h 618067"/>
              <a:gd name="connsiteX2" fmla="*/ 740834 w 749300"/>
              <a:gd name="connsiteY2" fmla="*/ 0 h 618067"/>
              <a:gd name="connsiteX3" fmla="*/ 740834 w 749300"/>
              <a:gd name="connsiteY3" fmla="*/ 618067 h 618067"/>
              <a:gd name="connsiteX4" fmla="*/ 749300 w 749300"/>
              <a:gd name="connsiteY4" fmla="*/ 618067 h 618067"/>
              <a:gd name="connsiteX0" fmla="*/ 0 w 740834"/>
              <a:gd name="connsiteY0" fmla="*/ 613833 h 618067"/>
              <a:gd name="connsiteX1" fmla="*/ 0 w 740834"/>
              <a:gd name="connsiteY1" fmla="*/ 0 h 618067"/>
              <a:gd name="connsiteX2" fmla="*/ 740834 w 740834"/>
              <a:gd name="connsiteY2" fmla="*/ 0 h 618067"/>
              <a:gd name="connsiteX3" fmla="*/ 740834 w 740834"/>
              <a:gd name="connsiteY3" fmla="*/ 618067 h 618067"/>
              <a:gd name="connsiteX0" fmla="*/ 0 w 740834"/>
              <a:gd name="connsiteY0" fmla="*/ 613833 h 613833"/>
              <a:gd name="connsiteX1" fmla="*/ 0 w 740834"/>
              <a:gd name="connsiteY1" fmla="*/ 0 h 613833"/>
              <a:gd name="connsiteX2" fmla="*/ 740834 w 740834"/>
              <a:gd name="connsiteY2" fmla="*/ 0 h 613833"/>
              <a:gd name="connsiteX3" fmla="*/ 740834 w 740834"/>
              <a:gd name="connsiteY3" fmla="*/ 612352 h 613833"/>
            </a:gdLst>
            <a:ahLst/>
            <a:cxnLst>
              <a:cxn ang="0">
                <a:pos x="connsiteX0" y="connsiteY0"/>
              </a:cxn>
              <a:cxn ang="0">
                <a:pos x="connsiteX1" y="connsiteY1"/>
              </a:cxn>
              <a:cxn ang="0">
                <a:pos x="connsiteX2" y="connsiteY2"/>
              </a:cxn>
              <a:cxn ang="0">
                <a:pos x="connsiteX3" y="connsiteY3"/>
              </a:cxn>
            </a:cxnLst>
            <a:rect l="l" t="t" r="r" b="b"/>
            <a:pathLst>
              <a:path w="740834" h="613833">
                <a:moveTo>
                  <a:pt x="0" y="613833"/>
                </a:moveTo>
                <a:lnTo>
                  <a:pt x="0" y="0"/>
                </a:lnTo>
                <a:lnTo>
                  <a:pt x="740834" y="0"/>
                </a:lnTo>
                <a:lnTo>
                  <a:pt x="740834" y="612352"/>
                </a:lnTo>
              </a:path>
            </a:pathLst>
          </a:custGeom>
          <a:noFill/>
          <a:ln w="3175"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Freeform 54"/>
          <p:cNvSpPr/>
          <p:nvPr/>
        </p:nvSpPr>
        <p:spPr>
          <a:xfrm flipV="1">
            <a:off x="7946308" y="4660490"/>
            <a:ext cx="1567080" cy="613833"/>
          </a:xfrm>
          <a:custGeom>
            <a:avLst/>
            <a:gdLst>
              <a:gd name="connsiteX0" fmla="*/ 0 w 749300"/>
              <a:gd name="connsiteY0" fmla="*/ 613833 h 618067"/>
              <a:gd name="connsiteX1" fmla="*/ 0 w 749300"/>
              <a:gd name="connsiteY1" fmla="*/ 0 h 618067"/>
              <a:gd name="connsiteX2" fmla="*/ 740834 w 749300"/>
              <a:gd name="connsiteY2" fmla="*/ 0 h 618067"/>
              <a:gd name="connsiteX3" fmla="*/ 740834 w 749300"/>
              <a:gd name="connsiteY3" fmla="*/ 618067 h 618067"/>
              <a:gd name="connsiteX4" fmla="*/ 749300 w 749300"/>
              <a:gd name="connsiteY4" fmla="*/ 618067 h 618067"/>
              <a:gd name="connsiteX0" fmla="*/ 0 w 740834"/>
              <a:gd name="connsiteY0" fmla="*/ 613833 h 618067"/>
              <a:gd name="connsiteX1" fmla="*/ 0 w 740834"/>
              <a:gd name="connsiteY1" fmla="*/ 0 h 618067"/>
              <a:gd name="connsiteX2" fmla="*/ 740834 w 740834"/>
              <a:gd name="connsiteY2" fmla="*/ 0 h 618067"/>
              <a:gd name="connsiteX3" fmla="*/ 740834 w 740834"/>
              <a:gd name="connsiteY3" fmla="*/ 618067 h 618067"/>
              <a:gd name="connsiteX0" fmla="*/ 0 w 740834"/>
              <a:gd name="connsiteY0" fmla="*/ 613833 h 613833"/>
              <a:gd name="connsiteX1" fmla="*/ 0 w 740834"/>
              <a:gd name="connsiteY1" fmla="*/ 0 h 613833"/>
              <a:gd name="connsiteX2" fmla="*/ 740834 w 740834"/>
              <a:gd name="connsiteY2" fmla="*/ 0 h 613833"/>
              <a:gd name="connsiteX3" fmla="*/ 740834 w 740834"/>
              <a:gd name="connsiteY3" fmla="*/ 612352 h 613833"/>
            </a:gdLst>
            <a:ahLst/>
            <a:cxnLst>
              <a:cxn ang="0">
                <a:pos x="connsiteX0" y="connsiteY0"/>
              </a:cxn>
              <a:cxn ang="0">
                <a:pos x="connsiteX1" y="connsiteY1"/>
              </a:cxn>
              <a:cxn ang="0">
                <a:pos x="connsiteX2" y="connsiteY2"/>
              </a:cxn>
              <a:cxn ang="0">
                <a:pos x="connsiteX3" y="connsiteY3"/>
              </a:cxn>
            </a:cxnLst>
            <a:rect l="l" t="t" r="r" b="b"/>
            <a:pathLst>
              <a:path w="740834" h="613833">
                <a:moveTo>
                  <a:pt x="0" y="613833"/>
                </a:moveTo>
                <a:lnTo>
                  <a:pt x="0" y="0"/>
                </a:lnTo>
                <a:lnTo>
                  <a:pt x="740834" y="0"/>
                </a:lnTo>
                <a:lnTo>
                  <a:pt x="740834" y="612352"/>
                </a:lnTo>
              </a:path>
            </a:pathLst>
          </a:custGeom>
          <a:noFill/>
          <a:ln w="254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Freeform 42"/>
          <p:cNvSpPr/>
          <p:nvPr/>
        </p:nvSpPr>
        <p:spPr>
          <a:xfrm flipH="1">
            <a:off x="7946197" y="3258092"/>
            <a:ext cx="579501" cy="604520"/>
          </a:xfrm>
          <a:custGeom>
            <a:avLst/>
            <a:gdLst>
              <a:gd name="connsiteX0" fmla="*/ 619760 w 619760"/>
              <a:gd name="connsiteY0" fmla="*/ 607060 h 607060"/>
              <a:gd name="connsiteX1" fmla="*/ 619760 w 619760"/>
              <a:gd name="connsiteY1" fmla="*/ 2540 h 607060"/>
              <a:gd name="connsiteX2" fmla="*/ 0 w 619760"/>
              <a:gd name="connsiteY2" fmla="*/ 2540 h 607060"/>
              <a:gd name="connsiteX3" fmla="*/ 0 w 619760"/>
              <a:gd name="connsiteY3" fmla="*/ 0 h 607060"/>
              <a:gd name="connsiteX0" fmla="*/ 619760 w 619760"/>
              <a:gd name="connsiteY0" fmla="*/ 604520 h 604520"/>
              <a:gd name="connsiteX1" fmla="*/ 619760 w 619760"/>
              <a:gd name="connsiteY1" fmla="*/ 0 h 604520"/>
              <a:gd name="connsiteX2" fmla="*/ 0 w 619760"/>
              <a:gd name="connsiteY2" fmla="*/ 0 h 604520"/>
            </a:gdLst>
            <a:ahLst/>
            <a:cxnLst>
              <a:cxn ang="0">
                <a:pos x="connsiteX0" y="connsiteY0"/>
              </a:cxn>
              <a:cxn ang="0">
                <a:pos x="connsiteX1" y="connsiteY1"/>
              </a:cxn>
              <a:cxn ang="0">
                <a:pos x="connsiteX2" y="connsiteY2"/>
              </a:cxn>
            </a:cxnLst>
            <a:rect l="l" t="t" r="r" b="b"/>
            <a:pathLst>
              <a:path w="619760" h="604520">
                <a:moveTo>
                  <a:pt x="619760" y="604520"/>
                </a:moveTo>
                <a:lnTo>
                  <a:pt x="619760" y="0"/>
                </a:lnTo>
                <a:lnTo>
                  <a:pt x="0" y="0"/>
                </a:lnTo>
              </a:path>
            </a:pathLst>
          </a:custGeom>
          <a:noFill/>
          <a:ln cap="sq">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Freeform 4"/>
          <p:cNvSpPr/>
          <p:nvPr/>
        </p:nvSpPr>
        <p:spPr>
          <a:xfrm>
            <a:off x="8892540" y="3258092"/>
            <a:ext cx="619760" cy="604520"/>
          </a:xfrm>
          <a:custGeom>
            <a:avLst/>
            <a:gdLst>
              <a:gd name="connsiteX0" fmla="*/ 619760 w 619760"/>
              <a:gd name="connsiteY0" fmla="*/ 607060 h 607060"/>
              <a:gd name="connsiteX1" fmla="*/ 619760 w 619760"/>
              <a:gd name="connsiteY1" fmla="*/ 2540 h 607060"/>
              <a:gd name="connsiteX2" fmla="*/ 0 w 619760"/>
              <a:gd name="connsiteY2" fmla="*/ 2540 h 607060"/>
              <a:gd name="connsiteX3" fmla="*/ 0 w 619760"/>
              <a:gd name="connsiteY3" fmla="*/ 0 h 607060"/>
              <a:gd name="connsiteX0" fmla="*/ 619760 w 619760"/>
              <a:gd name="connsiteY0" fmla="*/ 604520 h 604520"/>
              <a:gd name="connsiteX1" fmla="*/ 619760 w 619760"/>
              <a:gd name="connsiteY1" fmla="*/ 0 h 604520"/>
              <a:gd name="connsiteX2" fmla="*/ 0 w 619760"/>
              <a:gd name="connsiteY2" fmla="*/ 0 h 604520"/>
            </a:gdLst>
            <a:ahLst/>
            <a:cxnLst>
              <a:cxn ang="0">
                <a:pos x="connsiteX0" y="connsiteY0"/>
              </a:cxn>
              <a:cxn ang="0">
                <a:pos x="connsiteX1" y="connsiteY1"/>
              </a:cxn>
              <a:cxn ang="0">
                <a:pos x="connsiteX2" y="connsiteY2"/>
              </a:cxn>
            </a:cxnLst>
            <a:rect l="l" t="t" r="r" b="b"/>
            <a:pathLst>
              <a:path w="619760" h="604520">
                <a:moveTo>
                  <a:pt x="619760" y="604520"/>
                </a:moveTo>
                <a:lnTo>
                  <a:pt x="619760" y="0"/>
                </a:lnTo>
                <a:lnTo>
                  <a:pt x="0" y="0"/>
                </a:lnTo>
              </a:path>
            </a:pathLst>
          </a:custGeom>
          <a:noFill/>
          <a:ln cap="sq">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 Box 16"/>
          <p:cNvSpPr txBox="1">
            <a:spLocks noChangeArrowheads="1"/>
          </p:cNvSpPr>
          <p:nvPr/>
        </p:nvSpPr>
        <p:spPr bwMode="auto">
          <a:xfrm>
            <a:off x="7241594" y="4054525"/>
            <a:ext cx="371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2400" i="1" dirty="0"/>
              <a:t>V</a:t>
            </a:r>
          </a:p>
        </p:txBody>
      </p:sp>
      <p:sp>
        <p:nvSpPr>
          <p:cNvPr id="15" name="Text Box 17"/>
          <p:cNvSpPr txBox="1">
            <a:spLocks noChangeArrowheads="1"/>
          </p:cNvSpPr>
          <p:nvPr/>
        </p:nvSpPr>
        <p:spPr bwMode="auto">
          <a:xfrm>
            <a:off x="7622457" y="3842078"/>
            <a:ext cx="316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1800" b="1" dirty="0" smtClean="0"/>
              <a:t>+</a:t>
            </a:r>
            <a:endParaRPr lang="en-GB" altLang="en-US" sz="1800" b="1" dirty="0"/>
          </a:p>
        </p:txBody>
      </p:sp>
      <p:sp>
        <p:nvSpPr>
          <p:cNvPr id="57" name="Text Box 17"/>
          <p:cNvSpPr txBox="1">
            <a:spLocks noChangeArrowheads="1"/>
          </p:cNvSpPr>
          <p:nvPr/>
        </p:nvSpPr>
        <p:spPr bwMode="auto">
          <a:xfrm>
            <a:off x="7630472" y="4147156"/>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1800" b="1" dirty="0" smtClean="0"/>
              <a:t>_</a:t>
            </a:r>
            <a:endParaRPr lang="en-GB" altLang="en-US" sz="1800" b="1" dirty="0"/>
          </a:p>
        </p:txBody>
      </p:sp>
      <p:sp>
        <p:nvSpPr>
          <p:cNvPr id="28" name="Line 6"/>
          <p:cNvSpPr>
            <a:spLocks noChangeShapeType="1"/>
          </p:cNvSpPr>
          <p:nvPr/>
        </p:nvSpPr>
        <p:spPr bwMode="auto">
          <a:xfrm rot="5400000">
            <a:off x="7950277" y="3920261"/>
            <a:ext cx="0" cy="551026"/>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9" name="Line 7"/>
          <p:cNvSpPr>
            <a:spLocks noChangeShapeType="1"/>
          </p:cNvSpPr>
          <p:nvPr/>
        </p:nvSpPr>
        <p:spPr bwMode="auto">
          <a:xfrm rot="5400000">
            <a:off x="7950277" y="4204232"/>
            <a:ext cx="0" cy="265276"/>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36" name="Group 35"/>
          <p:cNvGrpSpPr/>
          <p:nvPr/>
        </p:nvGrpSpPr>
        <p:grpSpPr>
          <a:xfrm>
            <a:off x="7918450" y="4331822"/>
            <a:ext cx="63654" cy="329821"/>
            <a:chOff x="7644130" y="4505270"/>
            <a:chExt cx="63654" cy="329821"/>
          </a:xfrm>
        </p:grpSpPr>
        <p:sp>
          <p:nvSpPr>
            <p:cNvPr id="33" name="Line 25"/>
            <p:cNvSpPr>
              <a:spLocks noChangeShapeType="1"/>
            </p:cNvSpPr>
            <p:nvPr/>
          </p:nvSpPr>
          <p:spPr bwMode="auto">
            <a:xfrm>
              <a:off x="7675957" y="4505270"/>
              <a:ext cx="0" cy="272892"/>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sp>
          <p:nvSpPr>
            <p:cNvPr id="35" name="Oval 34"/>
            <p:cNvSpPr/>
            <p:nvPr/>
          </p:nvSpPr>
          <p:spPr>
            <a:xfrm>
              <a:off x="7644130" y="4771437"/>
              <a:ext cx="63654" cy="636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7" name="Group 36"/>
          <p:cNvGrpSpPr/>
          <p:nvPr/>
        </p:nvGrpSpPr>
        <p:grpSpPr>
          <a:xfrm flipV="1">
            <a:off x="7918450" y="3875201"/>
            <a:ext cx="63654" cy="329821"/>
            <a:chOff x="7644130" y="4505270"/>
            <a:chExt cx="63654" cy="329821"/>
          </a:xfrm>
        </p:grpSpPr>
        <p:sp>
          <p:nvSpPr>
            <p:cNvPr id="38" name="Line 25"/>
            <p:cNvSpPr>
              <a:spLocks noChangeShapeType="1"/>
            </p:cNvSpPr>
            <p:nvPr/>
          </p:nvSpPr>
          <p:spPr bwMode="auto">
            <a:xfrm>
              <a:off x="7675957" y="4505270"/>
              <a:ext cx="0" cy="272892"/>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sp>
          <p:nvSpPr>
            <p:cNvPr id="39" name="Oval 38"/>
            <p:cNvSpPr/>
            <p:nvPr/>
          </p:nvSpPr>
          <p:spPr>
            <a:xfrm>
              <a:off x="7644130" y="4771437"/>
              <a:ext cx="63654" cy="636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6" name="Group 55"/>
          <p:cNvGrpSpPr/>
          <p:nvPr/>
        </p:nvGrpSpPr>
        <p:grpSpPr>
          <a:xfrm>
            <a:off x="9484813" y="3875201"/>
            <a:ext cx="789065" cy="785289"/>
            <a:chOff x="10550051" y="4048649"/>
            <a:chExt cx="789065" cy="785289"/>
          </a:xfrm>
        </p:grpSpPr>
        <p:sp>
          <p:nvSpPr>
            <p:cNvPr id="11" name="Freeform 13"/>
            <p:cNvSpPr>
              <a:spLocks/>
            </p:cNvSpPr>
            <p:nvPr/>
          </p:nvSpPr>
          <p:spPr bwMode="auto">
            <a:xfrm>
              <a:off x="10920016" y="4289528"/>
              <a:ext cx="304800" cy="309563"/>
            </a:xfrm>
            <a:custGeom>
              <a:avLst/>
              <a:gdLst>
                <a:gd name="T0" fmla="*/ 1 w 135"/>
                <a:gd name="T1" fmla="*/ 0 h 158"/>
                <a:gd name="T2" fmla="*/ 3957 w 135"/>
                <a:gd name="T3" fmla="*/ 194 h 158"/>
                <a:gd name="T4" fmla="*/ 4235 w 135"/>
                <a:gd name="T5" fmla="*/ 368 h 158"/>
                <a:gd name="T6" fmla="*/ 2472 w 135"/>
                <a:gd name="T7" fmla="*/ 617 h 158"/>
                <a:gd name="T8" fmla="*/ 307 w 135"/>
                <a:gd name="T9" fmla="*/ 589 h 158"/>
                <a:gd name="T10" fmla="*/ 859 w 135"/>
                <a:gd name="T11" fmla="*/ 423 h 158"/>
                <a:gd name="T12" fmla="*/ 4096 w 135"/>
                <a:gd name="T13" fmla="*/ 589 h 158"/>
                <a:gd name="T14" fmla="*/ 4235 w 135"/>
                <a:gd name="T15" fmla="*/ 925 h 158"/>
                <a:gd name="T16" fmla="*/ 437 w 135"/>
                <a:gd name="T17" fmla="*/ 1068 h 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5"/>
                <a:gd name="T28" fmla="*/ 0 h 158"/>
                <a:gd name="T29" fmla="*/ 135 w 135"/>
                <a:gd name="T30" fmla="*/ 158 h 1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5" h="158">
                  <a:moveTo>
                    <a:pt x="1" y="0"/>
                  </a:moveTo>
                  <a:cubicBezTo>
                    <a:pt x="39" y="10"/>
                    <a:pt x="83" y="6"/>
                    <a:pt x="117" y="28"/>
                  </a:cubicBezTo>
                  <a:cubicBezTo>
                    <a:pt x="120" y="36"/>
                    <a:pt x="128" y="44"/>
                    <a:pt x="125" y="52"/>
                  </a:cubicBezTo>
                  <a:cubicBezTo>
                    <a:pt x="118" y="72"/>
                    <a:pt x="93" y="81"/>
                    <a:pt x="73" y="88"/>
                  </a:cubicBezTo>
                  <a:cubicBezTo>
                    <a:pt x="52" y="87"/>
                    <a:pt x="29" y="92"/>
                    <a:pt x="9" y="84"/>
                  </a:cubicBezTo>
                  <a:cubicBezTo>
                    <a:pt x="0" y="80"/>
                    <a:pt x="16" y="63"/>
                    <a:pt x="25" y="60"/>
                  </a:cubicBezTo>
                  <a:cubicBezTo>
                    <a:pt x="87" y="63"/>
                    <a:pt x="89" y="52"/>
                    <a:pt x="121" y="84"/>
                  </a:cubicBezTo>
                  <a:cubicBezTo>
                    <a:pt x="127" y="102"/>
                    <a:pt x="135" y="113"/>
                    <a:pt x="125" y="132"/>
                  </a:cubicBezTo>
                  <a:cubicBezTo>
                    <a:pt x="112" y="158"/>
                    <a:pt x="22" y="152"/>
                    <a:pt x="13" y="152"/>
                  </a:cubicBezTo>
                </a:path>
              </a:pathLst>
            </a:custGeom>
            <a:noFill/>
            <a:ln w="25400">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2" name="Oval 14"/>
            <p:cNvSpPr>
              <a:spLocks noChangeArrowheads="1"/>
            </p:cNvSpPr>
            <p:nvPr/>
          </p:nvSpPr>
          <p:spPr bwMode="auto">
            <a:xfrm>
              <a:off x="10805716" y="4160941"/>
              <a:ext cx="533400" cy="533400"/>
            </a:xfrm>
            <a:prstGeom prst="ellipse">
              <a:avLst/>
            </a:prstGeom>
            <a:noFill/>
            <a:ln w="190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grpSp>
          <p:nvGrpSpPr>
            <p:cNvPr id="45" name="Group 44"/>
            <p:cNvGrpSpPr/>
            <p:nvPr/>
          </p:nvGrpSpPr>
          <p:grpSpPr>
            <a:xfrm>
              <a:off x="10550051" y="4048649"/>
              <a:ext cx="387370" cy="245765"/>
              <a:chOff x="10550051" y="4048649"/>
              <a:chExt cx="387370" cy="245765"/>
            </a:xfrm>
          </p:grpSpPr>
          <p:sp>
            <p:nvSpPr>
              <p:cNvPr id="42" name="Oval 41"/>
              <p:cNvSpPr/>
              <p:nvPr/>
            </p:nvSpPr>
            <p:spPr>
              <a:xfrm flipV="1">
                <a:off x="10550051" y="4048649"/>
                <a:ext cx="63654" cy="6365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Freeform 43"/>
              <p:cNvSpPr/>
              <p:nvPr/>
            </p:nvSpPr>
            <p:spPr>
              <a:xfrm>
                <a:off x="10580914" y="4117521"/>
                <a:ext cx="356507" cy="176893"/>
              </a:xfrm>
              <a:custGeom>
                <a:avLst/>
                <a:gdLst>
                  <a:gd name="connsiteX0" fmla="*/ 0 w 356507"/>
                  <a:gd name="connsiteY0" fmla="*/ 0 h 176893"/>
                  <a:gd name="connsiteX1" fmla="*/ 0 w 356507"/>
                  <a:gd name="connsiteY1" fmla="*/ 176893 h 176893"/>
                  <a:gd name="connsiteX2" fmla="*/ 356507 w 356507"/>
                  <a:gd name="connsiteY2" fmla="*/ 176893 h 176893"/>
                </a:gdLst>
                <a:ahLst/>
                <a:cxnLst>
                  <a:cxn ang="0">
                    <a:pos x="connsiteX0" y="connsiteY0"/>
                  </a:cxn>
                  <a:cxn ang="0">
                    <a:pos x="connsiteX1" y="connsiteY1"/>
                  </a:cxn>
                  <a:cxn ang="0">
                    <a:pos x="connsiteX2" y="connsiteY2"/>
                  </a:cxn>
                </a:cxnLst>
                <a:rect l="l" t="t" r="r" b="b"/>
                <a:pathLst>
                  <a:path w="356507" h="176893">
                    <a:moveTo>
                      <a:pt x="0" y="0"/>
                    </a:moveTo>
                    <a:lnTo>
                      <a:pt x="0" y="176893"/>
                    </a:lnTo>
                    <a:lnTo>
                      <a:pt x="356507" y="176893"/>
                    </a:lnTo>
                  </a:path>
                </a:pathLst>
              </a:custGeom>
              <a:noFill/>
              <a:ln w="25400" cap="sq">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46" name="Group 45"/>
            <p:cNvGrpSpPr/>
            <p:nvPr/>
          </p:nvGrpSpPr>
          <p:grpSpPr>
            <a:xfrm flipV="1">
              <a:off x="10550051" y="4588173"/>
              <a:ext cx="387370" cy="245765"/>
              <a:chOff x="10550051" y="4048649"/>
              <a:chExt cx="387370" cy="245765"/>
            </a:xfrm>
          </p:grpSpPr>
          <p:sp>
            <p:nvSpPr>
              <p:cNvPr id="47" name="Oval 46"/>
              <p:cNvSpPr/>
              <p:nvPr/>
            </p:nvSpPr>
            <p:spPr>
              <a:xfrm flipV="1">
                <a:off x="10550051" y="4048649"/>
                <a:ext cx="63654" cy="6365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Freeform 47"/>
              <p:cNvSpPr/>
              <p:nvPr/>
            </p:nvSpPr>
            <p:spPr>
              <a:xfrm>
                <a:off x="10580914" y="4117521"/>
                <a:ext cx="356507" cy="176893"/>
              </a:xfrm>
              <a:custGeom>
                <a:avLst/>
                <a:gdLst>
                  <a:gd name="connsiteX0" fmla="*/ 0 w 356507"/>
                  <a:gd name="connsiteY0" fmla="*/ 0 h 176893"/>
                  <a:gd name="connsiteX1" fmla="*/ 0 w 356507"/>
                  <a:gd name="connsiteY1" fmla="*/ 176893 h 176893"/>
                  <a:gd name="connsiteX2" fmla="*/ 356507 w 356507"/>
                  <a:gd name="connsiteY2" fmla="*/ 176893 h 176893"/>
                </a:gdLst>
                <a:ahLst/>
                <a:cxnLst>
                  <a:cxn ang="0">
                    <a:pos x="connsiteX0" y="connsiteY0"/>
                  </a:cxn>
                  <a:cxn ang="0">
                    <a:pos x="connsiteX1" y="connsiteY1"/>
                  </a:cxn>
                  <a:cxn ang="0">
                    <a:pos x="connsiteX2" y="connsiteY2"/>
                  </a:cxn>
                </a:cxnLst>
                <a:rect l="l" t="t" r="r" b="b"/>
                <a:pathLst>
                  <a:path w="356507" h="176893">
                    <a:moveTo>
                      <a:pt x="0" y="0"/>
                    </a:moveTo>
                    <a:lnTo>
                      <a:pt x="0" y="176893"/>
                    </a:lnTo>
                    <a:lnTo>
                      <a:pt x="356507" y="176893"/>
                    </a:lnTo>
                  </a:path>
                </a:pathLst>
              </a:custGeom>
              <a:noFill/>
              <a:ln w="25400" cap="sq">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32" name="Oval 31"/>
          <p:cNvSpPr/>
          <p:nvPr/>
        </p:nvSpPr>
        <p:spPr>
          <a:xfrm rot="16200000" flipV="1">
            <a:off x="8820622" y="3225529"/>
            <a:ext cx="63654" cy="636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Line 25"/>
          <p:cNvSpPr>
            <a:spLocks noChangeShapeType="1"/>
          </p:cNvSpPr>
          <p:nvPr/>
        </p:nvSpPr>
        <p:spPr bwMode="auto">
          <a:xfrm rot="16200000" flipH="1" flipV="1">
            <a:off x="8714208" y="3087289"/>
            <a:ext cx="40357" cy="299777"/>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sp>
        <p:nvSpPr>
          <p:cNvPr id="41" name="Oval 40"/>
          <p:cNvSpPr/>
          <p:nvPr/>
        </p:nvSpPr>
        <p:spPr>
          <a:xfrm rot="16200000" flipV="1">
            <a:off x="8527570" y="3225529"/>
            <a:ext cx="63654" cy="636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Slide Number Placeholder 5"/>
          <p:cNvSpPr>
            <a:spLocks noGrp="1"/>
          </p:cNvSpPr>
          <p:nvPr>
            <p:ph type="sldNum" sz="quarter" idx="12"/>
          </p:nvPr>
        </p:nvSpPr>
        <p:spPr/>
        <p:txBody>
          <a:bodyPr/>
          <a:lstStyle/>
          <a:p>
            <a:fld id="{6D22F896-40B5-4ADD-8801-0D06FADFA095}" type="slidenum">
              <a:rPr lang="en-US" smtClean="0"/>
              <a:t>5</a:t>
            </a:fld>
            <a:endParaRPr lang="en-US" dirty="0"/>
          </a:p>
        </p:txBody>
      </p:sp>
      <p:sp>
        <p:nvSpPr>
          <p:cNvPr id="7" name="TextBox 6"/>
          <p:cNvSpPr txBox="1"/>
          <p:nvPr/>
        </p:nvSpPr>
        <p:spPr>
          <a:xfrm>
            <a:off x="7900962" y="4598805"/>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9" name="TextBox 48"/>
          <p:cNvSpPr txBox="1"/>
          <p:nvPr/>
        </p:nvSpPr>
        <p:spPr>
          <a:xfrm>
            <a:off x="7900962" y="4946139"/>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50" name="TextBox 49"/>
          <p:cNvSpPr txBox="1"/>
          <p:nvPr/>
        </p:nvSpPr>
        <p:spPr>
          <a:xfrm>
            <a:off x="7900962" y="3236747"/>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51" name="TextBox 50"/>
          <p:cNvSpPr txBox="1"/>
          <p:nvPr/>
        </p:nvSpPr>
        <p:spPr>
          <a:xfrm>
            <a:off x="7900962" y="3584081"/>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52" name="TextBox 51"/>
          <p:cNvSpPr txBox="1"/>
          <p:nvPr/>
        </p:nvSpPr>
        <p:spPr>
          <a:xfrm>
            <a:off x="9108018" y="4598805"/>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54" name="TextBox 53"/>
          <p:cNvSpPr txBox="1"/>
          <p:nvPr/>
        </p:nvSpPr>
        <p:spPr>
          <a:xfrm>
            <a:off x="9108018" y="4946139"/>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58" name="TextBox 57"/>
          <p:cNvSpPr txBox="1"/>
          <p:nvPr/>
        </p:nvSpPr>
        <p:spPr>
          <a:xfrm>
            <a:off x="9108018" y="3236747"/>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59" name="TextBox 58"/>
          <p:cNvSpPr txBox="1"/>
          <p:nvPr/>
        </p:nvSpPr>
        <p:spPr>
          <a:xfrm>
            <a:off x="9108018" y="3584081"/>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60" name="TextBox 59"/>
          <p:cNvSpPr txBox="1"/>
          <p:nvPr/>
        </p:nvSpPr>
        <p:spPr>
          <a:xfrm>
            <a:off x="8303314" y="4946139"/>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61" name="TextBox 60"/>
          <p:cNvSpPr txBox="1"/>
          <p:nvPr/>
        </p:nvSpPr>
        <p:spPr>
          <a:xfrm>
            <a:off x="8705666" y="4946139"/>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62" name="TextBox 61"/>
          <p:cNvSpPr txBox="1"/>
          <p:nvPr/>
        </p:nvSpPr>
        <p:spPr>
          <a:xfrm>
            <a:off x="8303314" y="3236747"/>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63" name="TextBox 62"/>
          <p:cNvSpPr txBox="1"/>
          <p:nvPr/>
        </p:nvSpPr>
        <p:spPr>
          <a:xfrm>
            <a:off x="8705666" y="3236747"/>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69" name="TextBox 68"/>
          <p:cNvSpPr txBox="1"/>
          <p:nvPr/>
        </p:nvSpPr>
        <p:spPr>
          <a:xfrm>
            <a:off x="9443298" y="4137856"/>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70" name="TextBox 69"/>
          <p:cNvSpPr txBox="1"/>
          <p:nvPr/>
        </p:nvSpPr>
        <p:spPr>
          <a:xfrm>
            <a:off x="9443298" y="3838445"/>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grpSp>
        <p:nvGrpSpPr>
          <p:cNvPr id="18" name="Group 17"/>
          <p:cNvGrpSpPr/>
          <p:nvPr/>
        </p:nvGrpSpPr>
        <p:grpSpPr>
          <a:xfrm>
            <a:off x="8090536" y="4340132"/>
            <a:ext cx="1459864" cy="800233"/>
            <a:chOff x="8090536" y="4513580"/>
            <a:chExt cx="1459864" cy="800233"/>
          </a:xfrm>
        </p:grpSpPr>
        <p:cxnSp>
          <p:nvCxnSpPr>
            <p:cNvPr id="9" name="Straight Arrow Connector 8"/>
            <p:cNvCxnSpPr/>
            <p:nvPr/>
          </p:nvCxnSpPr>
          <p:spPr>
            <a:xfrm>
              <a:off x="8090536" y="5048553"/>
              <a:ext cx="0" cy="180000"/>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6200000">
              <a:off x="8316767" y="5223813"/>
              <a:ext cx="0" cy="180000"/>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16200000">
              <a:off x="8719119" y="5223813"/>
              <a:ext cx="0" cy="180000"/>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6200000">
              <a:off x="9126054" y="5223813"/>
              <a:ext cx="0" cy="180000"/>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9299576" y="5048553"/>
              <a:ext cx="0" cy="180000"/>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9296400" y="4513580"/>
              <a:ext cx="254000" cy="345440"/>
            </a:xfrm>
            <a:custGeom>
              <a:avLst/>
              <a:gdLst>
                <a:gd name="connsiteX0" fmla="*/ 0 w 254000"/>
                <a:gd name="connsiteY0" fmla="*/ 345440 h 345440"/>
                <a:gd name="connsiteX1" fmla="*/ 0 w 254000"/>
                <a:gd name="connsiteY1" fmla="*/ 0 h 345440"/>
                <a:gd name="connsiteX2" fmla="*/ 254000 w 254000"/>
                <a:gd name="connsiteY2" fmla="*/ 0 h 345440"/>
                <a:gd name="connsiteX3" fmla="*/ 254000 w 254000"/>
                <a:gd name="connsiteY3" fmla="*/ 0 h 345440"/>
              </a:gdLst>
              <a:ahLst/>
              <a:cxnLst>
                <a:cxn ang="0">
                  <a:pos x="connsiteX0" y="connsiteY0"/>
                </a:cxn>
                <a:cxn ang="0">
                  <a:pos x="connsiteX1" y="connsiteY1"/>
                </a:cxn>
                <a:cxn ang="0">
                  <a:pos x="connsiteX2" y="connsiteY2"/>
                </a:cxn>
                <a:cxn ang="0">
                  <a:pos x="connsiteX3" y="connsiteY3"/>
                </a:cxn>
              </a:cxnLst>
              <a:rect l="l" t="t" r="r" b="b"/>
              <a:pathLst>
                <a:path w="254000" h="345440">
                  <a:moveTo>
                    <a:pt x="0" y="345440"/>
                  </a:moveTo>
                  <a:lnTo>
                    <a:pt x="0" y="0"/>
                  </a:lnTo>
                  <a:lnTo>
                    <a:pt x="254000" y="0"/>
                  </a:lnTo>
                  <a:lnTo>
                    <a:pt x="254000" y="0"/>
                  </a:lnTo>
                </a:path>
              </a:pathLst>
            </a:custGeom>
            <a:noFill/>
            <a:ln w="19050">
              <a:solidFill>
                <a:srgbClr val="90C226"/>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1" name="Straight Arrow Connector 70"/>
            <p:cNvCxnSpPr/>
            <p:nvPr/>
          </p:nvCxnSpPr>
          <p:spPr>
            <a:xfrm>
              <a:off x="8090536" y="4599091"/>
              <a:ext cx="0" cy="267118"/>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flipV="1">
            <a:off x="8092441" y="3424212"/>
            <a:ext cx="1459864" cy="759974"/>
            <a:chOff x="8090536" y="4553839"/>
            <a:chExt cx="1459864" cy="759974"/>
          </a:xfrm>
        </p:grpSpPr>
        <p:cxnSp>
          <p:nvCxnSpPr>
            <p:cNvPr id="73" name="Straight Arrow Connector 72"/>
            <p:cNvCxnSpPr/>
            <p:nvPr/>
          </p:nvCxnSpPr>
          <p:spPr>
            <a:xfrm flipV="1">
              <a:off x="8090536" y="5048553"/>
              <a:ext cx="0" cy="180000"/>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flipH="1">
              <a:off x="8311052" y="5223813"/>
              <a:ext cx="0" cy="180000"/>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flipH="1">
              <a:off x="8715309" y="5223813"/>
              <a:ext cx="0" cy="180000"/>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16200000">
              <a:off x="9120339" y="5223813"/>
              <a:ext cx="0" cy="180000"/>
            </a:xfrm>
            <a:prstGeom prst="straightConnector1">
              <a:avLst/>
            </a:prstGeom>
            <a:ln w="19050" cap="sq">
              <a:miter lim="800000"/>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9299576" y="5048553"/>
              <a:ext cx="0" cy="180000"/>
            </a:xfrm>
            <a:prstGeom prst="straightConnector1">
              <a:avLst/>
            </a:prstGeom>
            <a:ln w="19050" cap="sq">
              <a:miter lim="800000"/>
              <a:headEnd type="triangle" w="sm" len="sm"/>
              <a:tailEnd type="none" w="sm" len="sm"/>
            </a:ln>
          </p:spPr>
          <p:style>
            <a:lnRef idx="1">
              <a:schemeClr val="accent1"/>
            </a:lnRef>
            <a:fillRef idx="0">
              <a:schemeClr val="accent1"/>
            </a:fillRef>
            <a:effectRef idx="0">
              <a:schemeClr val="accent1"/>
            </a:effectRef>
            <a:fontRef idx="minor">
              <a:schemeClr val="tx1"/>
            </a:fontRef>
          </p:style>
        </p:cxnSp>
        <p:sp>
          <p:nvSpPr>
            <p:cNvPr id="78" name="Freeform 77"/>
            <p:cNvSpPr/>
            <p:nvPr/>
          </p:nvSpPr>
          <p:spPr>
            <a:xfrm>
              <a:off x="9296400" y="4553839"/>
              <a:ext cx="254000" cy="305181"/>
            </a:xfrm>
            <a:custGeom>
              <a:avLst/>
              <a:gdLst>
                <a:gd name="connsiteX0" fmla="*/ 0 w 254000"/>
                <a:gd name="connsiteY0" fmla="*/ 345440 h 345440"/>
                <a:gd name="connsiteX1" fmla="*/ 0 w 254000"/>
                <a:gd name="connsiteY1" fmla="*/ 0 h 345440"/>
                <a:gd name="connsiteX2" fmla="*/ 254000 w 254000"/>
                <a:gd name="connsiteY2" fmla="*/ 0 h 345440"/>
                <a:gd name="connsiteX3" fmla="*/ 254000 w 254000"/>
                <a:gd name="connsiteY3" fmla="*/ 0 h 345440"/>
              </a:gdLst>
              <a:ahLst/>
              <a:cxnLst>
                <a:cxn ang="0">
                  <a:pos x="connsiteX0" y="connsiteY0"/>
                </a:cxn>
                <a:cxn ang="0">
                  <a:pos x="connsiteX1" y="connsiteY1"/>
                </a:cxn>
                <a:cxn ang="0">
                  <a:pos x="connsiteX2" y="connsiteY2"/>
                </a:cxn>
                <a:cxn ang="0">
                  <a:pos x="connsiteX3" y="connsiteY3"/>
                </a:cxn>
              </a:cxnLst>
              <a:rect l="l" t="t" r="r" b="b"/>
              <a:pathLst>
                <a:path w="254000" h="345440">
                  <a:moveTo>
                    <a:pt x="0" y="345440"/>
                  </a:moveTo>
                  <a:lnTo>
                    <a:pt x="0" y="0"/>
                  </a:lnTo>
                  <a:lnTo>
                    <a:pt x="254000" y="0"/>
                  </a:lnTo>
                  <a:lnTo>
                    <a:pt x="254000" y="0"/>
                  </a:lnTo>
                </a:path>
              </a:pathLst>
            </a:custGeom>
            <a:noFill/>
            <a:ln w="19050">
              <a:solidFill>
                <a:srgbClr val="90C226"/>
              </a:solidFill>
              <a:headEnd type="triangl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9" name="Straight Arrow Connector 78"/>
            <p:cNvCxnSpPr/>
            <p:nvPr/>
          </p:nvCxnSpPr>
          <p:spPr>
            <a:xfrm flipV="1">
              <a:off x="8090536" y="4599091"/>
              <a:ext cx="0" cy="267118"/>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8697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228666" cy="1320800"/>
          </a:xfrm>
        </p:spPr>
        <p:txBody>
          <a:bodyPr>
            <a:normAutofit/>
          </a:bodyPr>
          <a:lstStyle/>
          <a:p>
            <a:r>
              <a:rPr lang="en-SG" dirty="0" smtClean="0"/>
              <a:t>Voltage</a:t>
            </a:r>
            <a:endParaRPr lang="en-SG"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pic>
        <p:nvPicPr>
          <p:cNvPr id="24578" name="Picture 2" descr="Water, Hand Pump, Water Pump, Pump, Garden, Irri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60938" y="1768233"/>
            <a:ext cx="1355234" cy="1546385"/>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Battery, Energy, Power, Cell, Recharge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419" y="1796331"/>
            <a:ext cx="754922" cy="15098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25874" y="2080292"/>
            <a:ext cx="803238" cy="830997"/>
          </a:xfrm>
          <a:prstGeom prst="rect">
            <a:avLst/>
          </a:prstGeom>
          <a:noFill/>
        </p:spPr>
        <p:txBody>
          <a:bodyPr wrap="square" rtlCol="0">
            <a:spAutoFit/>
          </a:bodyPr>
          <a:lstStyle/>
          <a:p>
            <a:pPr algn="ctr"/>
            <a:r>
              <a:rPr lang="en-SG" sz="4800" dirty="0">
                <a:latin typeface="Cambria" panose="02040503050406030204" pitchFamily="18" charset="0"/>
              </a:rPr>
              <a:t>∽</a:t>
            </a:r>
            <a:endParaRPr lang="en-SG" sz="4800" dirty="0"/>
          </a:p>
        </p:txBody>
      </p:sp>
      <p:grpSp>
        <p:nvGrpSpPr>
          <p:cNvPr id="7" name="Group 6"/>
          <p:cNvGrpSpPr/>
          <p:nvPr/>
        </p:nvGrpSpPr>
        <p:grpSpPr>
          <a:xfrm>
            <a:off x="4412716" y="1517406"/>
            <a:ext cx="3032284" cy="2067694"/>
            <a:chOff x="7241594" y="3100887"/>
            <a:chExt cx="3032284" cy="2067694"/>
          </a:xfrm>
        </p:grpSpPr>
        <p:sp>
          <p:nvSpPr>
            <p:cNvPr id="9" name="Freeform 8"/>
            <p:cNvSpPr/>
            <p:nvPr/>
          </p:nvSpPr>
          <p:spPr>
            <a:xfrm>
              <a:off x="7946308" y="3139440"/>
              <a:ext cx="1567080" cy="613833"/>
            </a:xfrm>
            <a:custGeom>
              <a:avLst/>
              <a:gdLst>
                <a:gd name="connsiteX0" fmla="*/ 0 w 749300"/>
                <a:gd name="connsiteY0" fmla="*/ 613833 h 618067"/>
                <a:gd name="connsiteX1" fmla="*/ 0 w 749300"/>
                <a:gd name="connsiteY1" fmla="*/ 0 h 618067"/>
                <a:gd name="connsiteX2" fmla="*/ 740834 w 749300"/>
                <a:gd name="connsiteY2" fmla="*/ 0 h 618067"/>
                <a:gd name="connsiteX3" fmla="*/ 740834 w 749300"/>
                <a:gd name="connsiteY3" fmla="*/ 618067 h 618067"/>
                <a:gd name="connsiteX4" fmla="*/ 749300 w 749300"/>
                <a:gd name="connsiteY4" fmla="*/ 618067 h 618067"/>
                <a:gd name="connsiteX0" fmla="*/ 0 w 740834"/>
                <a:gd name="connsiteY0" fmla="*/ 613833 h 618067"/>
                <a:gd name="connsiteX1" fmla="*/ 0 w 740834"/>
                <a:gd name="connsiteY1" fmla="*/ 0 h 618067"/>
                <a:gd name="connsiteX2" fmla="*/ 740834 w 740834"/>
                <a:gd name="connsiteY2" fmla="*/ 0 h 618067"/>
                <a:gd name="connsiteX3" fmla="*/ 740834 w 740834"/>
                <a:gd name="connsiteY3" fmla="*/ 618067 h 618067"/>
                <a:gd name="connsiteX0" fmla="*/ 0 w 740834"/>
                <a:gd name="connsiteY0" fmla="*/ 613833 h 613833"/>
                <a:gd name="connsiteX1" fmla="*/ 0 w 740834"/>
                <a:gd name="connsiteY1" fmla="*/ 0 h 613833"/>
                <a:gd name="connsiteX2" fmla="*/ 740834 w 740834"/>
                <a:gd name="connsiteY2" fmla="*/ 0 h 613833"/>
                <a:gd name="connsiteX3" fmla="*/ 740834 w 740834"/>
                <a:gd name="connsiteY3" fmla="*/ 612352 h 613833"/>
              </a:gdLst>
              <a:ahLst/>
              <a:cxnLst>
                <a:cxn ang="0">
                  <a:pos x="connsiteX0" y="connsiteY0"/>
                </a:cxn>
                <a:cxn ang="0">
                  <a:pos x="connsiteX1" y="connsiteY1"/>
                </a:cxn>
                <a:cxn ang="0">
                  <a:pos x="connsiteX2" y="connsiteY2"/>
                </a:cxn>
                <a:cxn ang="0">
                  <a:pos x="connsiteX3" y="connsiteY3"/>
                </a:cxn>
              </a:cxnLst>
              <a:rect l="l" t="t" r="r" b="b"/>
              <a:pathLst>
                <a:path w="740834" h="613833">
                  <a:moveTo>
                    <a:pt x="0" y="613833"/>
                  </a:moveTo>
                  <a:lnTo>
                    <a:pt x="0" y="0"/>
                  </a:lnTo>
                  <a:lnTo>
                    <a:pt x="740834" y="0"/>
                  </a:lnTo>
                  <a:lnTo>
                    <a:pt x="740834" y="612352"/>
                  </a:lnTo>
                </a:path>
              </a:pathLst>
            </a:custGeom>
            <a:noFill/>
            <a:ln w="3175"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9"/>
            <p:cNvSpPr/>
            <p:nvPr/>
          </p:nvSpPr>
          <p:spPr>
            <a:xfrm flipV="1">
              <a:off x="7946308" y="4544378"/>
              <a:ext cx="1567080" cy="613833"/>
            </a:xfrm>
            <a:custGeom>
              <a:avLst/>
              <a:gdLst>
                <a:gd name="connsiteX0" fmla="*/ 0 w 749300"/>
                <a:gd name="connsiteY0" fmla="*/ 613833 h 618067"/>
                <a:gd name="connsiteX1" fmla="*/ 0 w 749300"/>
                <a:gd name="connsiteY1" fmla="*/ 0 h 618067"/>
                <a:gd name="connsiteX2" fmla="*/ 740834 w 749300"/>
                <a:gd name="connsiteY2" fmla="*/ 0 h 618067"/>
                <a:gd name="connsiteX3" fmla="*/ 740834 w 749300"/>
                <a:gd name="connsiteY3" fmla="*/ 618067 h 618067"/>
                <a:gd name="connsiteX4" fmla="*/ 749300 w 749300"/>
                <a:gd name="connsiteY4" fmla="*/ 618067 h 618067"/>
                <a:gd name="connsiteX0" fmla="*/ 0 w 740834"/>
                <a:gd name="connsiteY0" fmla="*/ 613833 h 618067"/>
                <a:gd name="connsiteX1" fmla="*/ 0 w 740834"/>
                <a:gd name="connsiteY1" fmla="*/ 0 h 618067"/>
                <a:gd name="connsiteX2" fmla="*/ 740834 w 740834"/>
                <a:gd name="connsiteY2" fmla="*/ 0 h 618067"/>
                <a:gd name="connsiteX3" fmla="*/ 740834 w 740834"/>
                <a:gd name="connsiteY3" fmla="*/ 618067 h 618067"/>
                <a:gd name="connsiteX0" fmla="*/ 0 w 740834"/>
                <a:gd name="connsiteY0" fmla="*/ 613833 h 613833"/>
                <a:gd name="connsiteX1" fmla="*/ 0 w 740834"/>
                <a:gd name="connsiteY1" fmla="*/ 0 h 613833"/>
                <a:gd name="connsiteX2" fmla="*/ 740834 w 740834"/>
                <a:gd name="connsiteY2" fmla="*/ 0 h 613833"/>
                <a:gd name="connsiteX3" fmla="*/ 740834 w 740834"/>
                <a:gd name="connsiteY3" fmla="*/ 612352 h 613833"/>
              </a:gdLst>
              <a:ahLst/>
              <a:cxnLst>
                <a:cxn ang="0">
                  <a:pos x="connsiteX0" y="connsiteY0"/>
                </a:cxn>
                <a:cxn ang="0">
                  <a:pos x="connsiteX1" y="connsiteY1"/>
                </a:cxn>
                <a:cxn ang="0">
                  <a:pos x="connsiteX2" y="connsiteY2"/>
                </a:cxn>
                <a:cxn ang="0">
                  <a:pos x="connsiteX3" y="connsiteY3"/>
                </a:cxn>
              </a:cxnLst>
              <a:rect l="l" t="t" r="r" b="b"/>
              <a:pathLst>
                <a:path w="740834" h="613833">
                  <a:moveTo>
                    <a:pt x="0" y="613833"/>
                  </a:moveTo>
                  <a:lnTo>
                    <a:pt x="0" y="0"/>
                  </a:lnTo>
                  <a:lnTo>
                    <a:pt x="740834" y="0"/>
                  </a:lnTo>
                  <a:lnTo>
                    <a:pt x="740834" y="612352"/>
                  </a:lnTo>
                </a:path>
              </a:pathLst>
            </a:custGeom>
            <a:noFill/>
            <a:ln w="254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p:nvSpPr>
          <p:spPr>
            <a:xfrm flipH="1">
              <a:off x="7946197" y="3141980"/>
              <a:ext cx="579501" cy="604520"/>
            </a:xfrm>
            <a:custGeom>
              <a:avLst/>
              <a:gdLst>
                <a:gd name="connsiteX0" fmla="*/ 619760 w 619760"/>
                <a:gd name="connsiteY0" fmla="*/ 607060 h 607060"/>
                <a:gd name="connsiteX1" fmla="*/ 619760 w 619760"/>
                <a:gd name="connsiteY1" fmla="*/ 2540 h 607060"/>
                <a:gd name="connsiteX2" fmla="*/ 0 w 619760"/>
                <a:gd name="connsiteY2" fmla="*/ 2540 h 607060"/>
                <a:gd name="connsiteX3" fmla="*/ 0 w 619760"/>
                <a:gd name="connsiteY3" fmla="*/ 0 h 607060"/>
                <a:gd name="connsiteX0" fmla="*/ 619760 w 619760"/>
                <a:gd name="connsiteY0" fmla="*/ 604520 h 604520"/>
                <a:gd name="connsiteX1" fmla="*/ 619760 w 619760"/>
                <a:gd name="connsiteY1" fmla="*/ 0 h 604520"/>
                <a:gd name="connsiteX2" fmla="*/ 0 w 619760"/>
                <a:gd name="connsiteY2" fmla="*/ 0 h 604520"/>
              </a:gdLst>
              <a:ahLst/>
              <a:cxnLst>
                <a:cxn ang="0">
                  <a:pos x="connsiteX0" y="connsiteY0"/>
                </a:cxn>
                <a:cxn ang="0">
                  <a:pos x="connsiteX1" y="connsiteY1"/>
                </a:cxn>
                <a:cxn ang="0">
                  <a:pos x="connsiteX2" y="connsiteY2"/>
                </a:cxn>
              </a:cxnLst>
              <a:rect l="l" t="t" r="r" b="b"/>
              <a:pathLst>
                <a:path w="619760" h="604520">
                  <a:moveTo>
                    <a:pt x="619760" y="604520"/>
                  </a:moveTo>
                  <a:lnTo>
                    <a:pt x="619760" y="0"/>
                  </a:lnTo>
                  <a:lnTo>
                    <a:pt x="0" y="0"/>
                  </a:lnTo>
                </a:path>
              </a:pathLst>
            </a:custGeom>
            <a:noFill/>
            <a:ln cap="sq">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p:nvSpPr>
          <p:spPr>
            <a:xfrm>
              <a:off x="8892540" y="3141980"/>
              <a:ext cx="619760" cy="604520"/>
            </a:xfrm>
            <a:custGeom>
              <a:avLst/>
              <a:gdLst>
                <a:gd name="connsiteX0" fmla="*/ 619760 w 619760"/>
                <a:gd name="connsiteY0" fmla="*/ 607060 h 607060"/>
                <a:gd name="connsiteX1" fmla="*/ 619760 w 619760"/>
                <a:gd name="connsiteY1" fmla="*/ 2540 h 607060"/>
                <a:gd name="connsiteX2" fmla="*/ 0 w 619760"/>
                <a:gd name="connsiteY2" fmla="*/ 2540 h 607060"/>
                <a:gd name="connsiteX3" fmla="*/ 0 w 619760"/>
                <a:gd name="connsiteY3" fmla="*/ 0 h 607060"/>
                <a:gd name="connsiteX0" fmla="*/ 619760 w 619760"/>
                <a:gd name="connsiteY0" fmla="*/ 604520 h 604520"/>
                <a:gd name="connsiteX1" fmla="*/ 619760 w 619760"/>
                <a:gd name="connsiteY1" fmla="*/ 0 h 604520"/>
                <a:gd name="connsiteX2" fmla="*/ 0 w 619760"/>
                <a:gd name="connsiteY2" fmla="*/ 0 h 604520"/>
              </a:gdLst>
              <a:ahLst/>
              <a:cxnLst>
                <a:cxn ang="0">
                  <a:pos x="connsiteX0" y="connsiteY0"/>
                </a:cxn>
                <a:cxn ang="0">
                  <a:pos x="connsiteX1" y="connsiteY1"/>
                </a:cxn>
                <a:cxn ang="0">
                  <a:pos x="connsiteX2" y="connsiteY2"/>
                </a:cxn>
              </a:cxnLst>
              <a:rect l="l" t="t" r="r" b="b"/>
              <a:pathLst>
                <a:path w="619760" h="604520">
                  <a:moveTo>
                    <a:pt x="619760" y="604520"/>
                  </a:moveTo>
                  <a:lnTo>
                    <a:pt x="619760" y="0"/>
                  </a:lnTo>
                  <a:lnTo>
                    <a:pt x="0" y="0"/>
                  </a:lnTo>
                </a:path>
              </a:pathLst>
            </a:custGeom>
            <a:noFill/>
            <a:ln cap="sq">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 Box 16"/>
            <p:cNvSpPr txBox="1">
              <a:spLocks noChangeArrowheads="1"/>
            </p:cNvSpPr>
            <p:nvPr/>
          </p:nvSpPr>
          <p:spPr bwMode="auto">
            <a:xfrm>
              <a:off x="7241594" y="3938413"/>
              <a:ext cx="371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2400" i="1" dirty="0"/>
                <a:t>V</a:t>
              </a:r>
            </a:p>
          </p:txBody>
        </p:sp>
        <p:sp>
          <p:nvSpPr>
            <p:cNvPr id="14" name="Text Box 17"/>
            <p:cNvSpPr txBox="1">
              <a:spLocks noChangeArrowheads="1"/>
            </p:cNvSpPr>
            <p:nvPr/>
          </p:nvSpPr>
          <p:spPr bwMode="auto">
            <a:xfrm>
              <a:off x="7622457" y="3725966"/>
              <a:ext cx="316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1800" b="1" dirty="0" smtClean="0"/>
                <a:t>+</a:t>
              </a:r>
              <a:endParaRPr lang="en-GB" altLang="en-US" sz="1800" b="1" dirty="0"/>
            </a:p>
          </p:txBody>
        </p:sp>
        <p:sp>
          <p:nvSpPr>
            <p:cNvPr id="15" name="Text Box 17"/>
            <p:cNvSpPr txBox="1">
              <a:spLocks noChangeArrowheads="1"/>
            </p:cNvSpPr>
            <p:nvPr/>
          </p:nvSpPr>
          <p:spPr bwMode="auto">
            <a:xfrm>
              <a:off x="7630472" y="4031044"/>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1800" b="1" dirty="0" smtClean="0"/>
                <a:t>_</a:t>
              </a:r>
              <a:endParaRPr lang="en-GB" altLang="en-US" sz="1800" b="1" dirty="0"/>
            </a:p>
          </p:txBody>
        </p:sp>
        <p:sp>
          <p:nvSpPr>
            <p:cNvPr id="16" name="Line 6"/>
            <p:cNvSpPr>
              <a:spLocks noChangeShapeType="1"/>
            </p:cNvSpPr>
            <p:nvPr/>
          </p:nvSpPr>
          <p:spPr bwMode="auto">
            <a:xfrm rot="5400000">
              <a:off x="7950277" y="3804149"/>
              <a:ext cx="0" cy="551026"/>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7" name="Line 7"/>
            <p:cNvSpPr>
              <a:spLocks noChangeShapeType="1"/>
            </p:cNvSpPr>
            <p:nvPr/>
          </p:nvSpPr>
          <p:spPr bwMode="auto">
            <a:xfrm rot="5400000">
              <a:off x="7950277" y="4088120"/>
              <a:ext cx="0" cy="265276"/>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18" name="Group 17"/>
            <p:cNvGrpSpPr/>
            <p:nvPr/>
          </p:nvGrpSpPr>
          <p:grpSpPr>
            <a:xfrm>
              <a:off x="7918450" y="4215710"/>
              <a:ext cx="63654" cy="329821"/>
              <a:chOff x="7644130" y="4505270"/>
              <a:chExt cx="63654" cy="329821"/>
            </a:xfrm>
          </p:grpSpPr>
          <p:sp>
            <p:nvSpPr>
              <p:cNvPr id="19" name="Line 25"/>
              <p:cNvSpPr>
                <a:spLocks noChangeShapeType="1"/>
              </p:cNvSpPr>
              <p:nvPr/>
            </p:nvSpPr>
            <p:spPr bwMode="auto">
              <a:xfrm>
                <a:off x="7675957" y="4505270"/>
                <a:ext cx="0" cy="272892"/>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sp>
            <p:nvSpPr>
              <p:cNvPr id="20" name="Oval 19"/>
              <p:cNvSpPr/>
              <p:nvPr/>
            </p:nvSpPr>
            <p:spPr>
              <a:xfrm>
                <a:off x="7644130" y="4771437"/>
                <a:ext cx="63654" cy="636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1" name="Group 20"/>
            <p:cNvGrpSpPr/>
            <p:nvPr/>
          </p:nvGrpSpPr>
          <p:grpSpPr>
            <a:xfrm flipV="1">
              <a:off x="7918450" y="3759089"/>
              <a:ext cx="63654" cy="329821"/>
              <a:chOff x="7644130" y="4505270"/>
              <a:chExt cx="63654" cy="329821"/>
            </a:xfrm>
          </p:grpSpPr>
          <p:sp>
            <p:nvSpPr>
              <p:cNvPr id="22" name="Line 25"/>
              <p:cNvSpPr>
                <a:spLocks noChangeShapeType="1"/>
              </p:cNvSpPr>
              <p:nvPr/>
            </p:nvSpPr>
            <p:spPr bwMode="auto">
              <a:xfrm>
                <a:off x="7675957" y="4505270"/>
                <a:ext cx="0" cy="272892"/>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sp>
            <p:nvSpPr>
              <p:cNvPr id="23" name="Oval 22"/>
              <p:cNvSpPr/>
              <p:nvPr/>
            </p:nvSpPr>
            <p:spPr>
              <a:xfrm>
                <a:off x="7644130" y="4771437"/>
                <a:ext cx="63654" cy="636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4" name="Group 23"/>
            <p:cNvGrpSpPr/>
            <p:nvPr/>
          </p:nvGrpSpPr>
          <p:grpSpPr>
            <a:xfrm>
              <a:off x="9484813" y="3759089"/>
              <a:ext cx="789065" cy="785289"/>
              <a:chOff x="10550051" y="4048649"/>
              <a:chExt cx="789065" cy="785289"/>
            </a:xfrm>
          </p:grpSpPr>
          <p:sp>
            <p:nvSpPr>
              <p:cNvPr id="25" name="Freeform 13"/>
              <p:cNvSpPr>
                <a:spLocks/>
              </p:cNvSpPr>
              <p:nvPr/>
            </p:nvSpPr>
            <p:spPr bwMode="auto">
              <a:xfrm>
                <a:off x="10920016" y="4289528"/>
                <a:ext cx="304800" cy="309563"/>
              </a:xfrm>
              <a:custGeom>
                <a:avLst/>
                <a:gdLst>
                  <a:gd name="T0" fmla="*/ 1 w 135"/>
                  <a:gd name="T1" fmla="*/ 0 h 158"/>
                  <a:gd name="T2" fmla="*/ 3957 w 135"/>
                  <a:gd name="T3" fmla="*/ 194 h 158"/>
                  <a:gd name="T4" fmla="*/ 4235 w 135"/>
                  <a:gd name="T5" fmla="*/ 368 h 158"/>
                  <a:gd name="T6" fmla="*/ 2472 w 135"/>
                  <a:gd name="T7" fmla="*/ 617 h 158"/>
                  <a:gd name="T8" fmla="*/ 307 w 135"/>
                  <a:gd name="T9" fmla="*/ 589 h 158"/>
                  <a:gd name="T10" fmla="*/ 859 w 135"/>
                  <a:gd name="T11" fmla="*/ 423 h 158"/>
                  <a:gd name="T12" fmla="*/ 4096 w 135"/>
                  <a:gd name="T13" fmla="*/ 589 h 158"/>
                  <a:gd name="T14" fmla="*/ 4235 w 135"/>
                  <a:gd name="T15" fmla="*/ 925 h 158"/>
                  <a:gd name="T16" fmla="*/ 437 w 135"/>
                  <a:gd name="T17" fmla="*/ 1068 h 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5"/>
                  <a:gd name="T28" fmla="*/ 0 h 158"/>
                  <a:gd name="T29" fmla="*/ 135 w 135"/>
                  <a:gd name="T30" fmla="*/ 158 h 1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5" h="158">
                    <a:moveTo>
                      <a:pt x="1" y="0"/>
                    </a:moveTo>
                    <a:cubicBezTo>
                      <a:pt x="39" y="10"/>
                      <a:pt x="83" y="6"/>
                      <a:pt x="117" y="28"/>
                    </a:cubicBezTo>
                    <a:cubicBezTo>
                      <a:pt x="120" y="36"/>
                      <a:pt x="128" y="44"/>
                      <a:pt x="125" y="52"/>
                    </a:cubicBezTo>
                    <a:cubicBezTo>
                      <a:pt x="118" y="72"/>
                      <a:pt x="93" y="81"/>
                      <a:pt x="73" y="88"/>
                    </a:cubicBezTo>
                    <a:cubicBezTo>
                      <a:pt x="52" y="87"/>
                      <a:pt x="29" y="92"/>
                      <a:pt x="9" y="84"/>
                    </a:cubicBezTo>
                    <a:cubicBezTo>
                      <a:pt x="0" y="80"/>
                      <a:pt x="16" y="63"/>
                      <a:pt x="25" y="60"/>
                    </a:cubicBezTo>
                    <a:cubicBezTo>
                      <a:pt x="87" y="63"/>
                      <a:pt x="89" y="52"/>
                      <a:pt x="121" y="84"/>
                    </a:cubicBezTo>
                    <a:cubicBezTo>
                      <a:pt x="127" y="102"/>
                      <a:pt x="135" y="113"/>
                      <a:pt x="125" y="132"/>
                    </a:cubicBezTo>
                    <a:cubicBezTo>
                      <a:pt x="112" y="158"/>
                      <a:pt x="22" y="152"/>
                      <a:pt x="13" y="152"/>
                    </a:cubicBezTo>
                  </a:path>
                </a:pathLst>
              </a:custGeom>
              <a:noFill/>
              <a:ln w="25400">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6" name="Oval 14"/>
              <p:cNvSpPr>
                <a:spLocks noChangeArrowheads="1"/>
              </p:cNvSpPr>
              <p:nvPr/>
            </p:nvSpPr>
            <p:spPr bwMode="auto">
              <a:xfrm>
                <a:off x="10805716" y="4160941"/>
                <a:ext cx="533400" cy="533400"/>
              </a:xfrm>
              <a:prstGeom prst="ellipse">
                <a:avLst/>
              </a:prstGeom>
              <a:noFill/>
              <a:ln w="190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grpSp>
            <p:nvGrpSpPr>
              <p:cNvPr id="27" name="Group 26"/>
              <p:cNvGrpSpPr/>
              <p:nvPr/>
            </p:nvGrpSpPr>
            <p:grpSpPr>
              <a:xfrm>
                <a:off x="10550051" y="4048649"/>
                <a:ext cx="387370" cy="245765"/>
                <a:chOff x="10550051" y="4048649"/>
                <a:chExt cx="387370" cy="245765"/>
              </a:xfrm>
            </p:grpSpPr>
            <p:sp>
              <p:nvSpPr>
                <p:cNvPr id="31" name="Oval 30"/>
                <p:cNvSpPr/>
                <p:nvPr/>
              </p:nvSpPr>
              <p:spPr>
                <a:xfrm flipV="1">
                  <a:off x="10550051" y="4048649"/>
                  <a:ext cx="63654" cy="6365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Freeform 31"/>
                <p:cNvSpPr/>
                <p:nvPr/>
              </p:nvSpPr>
              <p:spPr>
                <a:xfrm>
                  <a:off x="10580914" y="4117521"/>
                  <a:ext cx="356507" cy="176893"/>
                </a:xfrm>
                <a:custGeom>
                  <a:avLst/>
                  <a:gdLst>
                    <a:gd name="connsiteX0" fmla="*/ 0 w 356507"/>
                    <a:gd name="connsiteY0" fmla="*/ 0 h 176893"/>
                    <a:gd name="connsiteX1" fmla="*/ 0 w 356507"/>
                    <a:gd name="connsiteY1" fmla="*/ 176893 h 176893"/>
                    <a:gd name="connsiteX2" fmla="*/ 356507 w 356507"/>
                    <a:gd name="connsiteY2" fmla="*/ 176893 h 176893"/>
                  </a:gdLst>
                  <a:ahLst/>
                  <a:cxnLst>
                    <a:cxn ang="0">
                      <a:pos x="connsiteX0" y="connsiteY0"/>
                    </a:cxn>
                    <a:cxn ang="0">
                      <a:pos x="connsiteX1" y="connsiteY1"/>
                    </a:cxn>
                    <a:cxn ang="0">
                      <a:pos x="connsiteX2" y="connsiteY2"/>
                    </a:cxn>
                  </a:cxnLst>
                  <a:rect l="l" t="t" r="r" b="b"/>
                  <a:pathLst>
                    <a:path w="356507" h="176893">
                      <a:moveTo>
                        <a:pt x="0" y="0"/>
                      </a:moveTo>
                      <a:lnTo>
                        <a:pt x="0" y="176893"/>
                      </a:lnTo>
                      <a:lnTo>
                        <a:pt x="356507" y="176893"/>
                      </a:lnTo>
                    </a:path>
                  </a:pathLst>
                </a:custGeom>
                <a:noFill/>
                <a:ln w="25400" cap="sq">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8" name="Group 27"/>
              <p:cNvGrpSpPr/>
              <p:nvPr/>
            </p:nvGrpSpPr>
            <p:grpSpPr>
              <a:xfrm flipV="1">
                <a:off x="10550051" y="4588173"/>
                <a:ext cx="387370" cy="245765"/>
                <a:chOff x="10550051" y="4048649"/>
                <a:chExt cx="387370" cy="245765"/>
              </a:xfrm>
            </p:grpSpPr>
            <p:sp>
              <p:nvSpPr>
                <p:cNvPr id="29" name="Oval 28"/>
                <p:cNvSpPr/>
                <p:nvPr/>
              </p:nvSpPr>
              <p:spPr>
                <a:xfrm flipV="1">
                  <a:off x="10550051" y="4048649"/>
                  <a:ext cx="63654" cy="6365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Freeform 29"/>
                <p:cNvSpPr/>
                <p:nvPr/>
              </p:nvSpPr>
              <p:spPr>
                <a:xfrm>
                  <a:off x="10580914" y="4117521"/>
                  <a:ext cx="356507" cy="176893"/>
                </a:xfrm>
                <a:custGeom>
                  <a:avLst/>
                  <a:gdLst>
                    <a:gd name="connsiteX0" fmla="*/ 0 w 356507"/>
                    <a:gd name="connsiteY0" fmla="*/ 0 h 176893"/>
                    <a:gd name="connsiteX1" fmla="*/ 0 w 356507"/>
                    <a:gd name="connsiteY1" fmla="*/ 176893 h 176893"/>
                    <a:gd name="connsiteX2" fmla="*/ 356507 w 356507"/>
                    <a:gd name="connsiteY2" fmla="*/ 176893 h 176893"/>
                  </a:gdLst>
                  <a:ahLst/>
                  <a:cxnLst>
                    <a:cxn ang="0">
                      <a:pos x="connsiteX0" y="connsiteY0"/>
                    </a:cxn>
                    <a:cxn ang="0">
                      <a:pos x="connsiteX1" y="connsiteY1"/>
                    </a:cxn>
                    <a:cxn ang="0">
                      <a:pos x="connsiteX2" y="connsiteY2"/>
                    </a:cxn>
                  </a:cxnLst>
                  <a:rect l="l" t="t" r="r" b="b"/>
                  <a:pathLst>
                    <a:path w="356507" h="176893">
                      <a:moveTo>
                        <a:pt x="0" y="0"/>
                      </a:moveTo>
                      <a:lnTo>
                        <a:pt x="0" y="176893"/>
                      </a:lnTo>
                      <a:lnTo>
                        <a:pt x="356507" y="176893"/>
                      </a:lnTo>
                    </a:path>
                  </a:pathLst>
                </a:custGeom>
                <a:noFill/>
                <a:ln w="25400" cap="sq">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33" name="Oval 32"/>
            <p:cNvSpPr/>
            <p:nvPr/>
          </p:nvSpPr>
          <p:spPr>
            <a:xfrm rot="16200000" flipV="1">
              <a:off x="8820622" y="3109417"/>
              <a:ext cx="63654" cy="636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Line 25"/>
            <p:cNvSpPr>
              <a:spLocks noChangeShapeType="1"/>
            </p:cNvSpPr>
            <p:nvPr/>
          </p:nvSpPr>
          <p:spPr bwMode="auto">
            <a:xfrm rot="16200000" flipH="1" flipV="1">
              <a:off x="8714208" y="2971177"/>
              <a:ext cx="40357" cy="299777"/>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sp>
          <p:nvSpPr>
            <p:cNvPr id="35" name="Oval 34"/>
            <p:cNvSpPr/>
            <p:nvPr/>
          </p:nvSpPr>
          <p:spPr>
            <a:xfrm rot="16200000" flipV="1">
              <a:off x="8527570" y="3109417"/>
              <a:ext cx="63654" cy="636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TextBox 35"/>
            <p:cNvSpPr txBox="1"/>
            <p:nvPr/>
          </p:nvSpPr>
          <p:spPr>
            <a:xfrm>
              <a:off x="7900962" y="4482693"/>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37" name="TextBox 36"/>
            <p:cNvSpPr txBox="1"/>
            <p:nvPr/>
          </p:nvSpPr>
          <p:spPr>
            <a:xfrm>
              <a:off x="7900962" y="4830027"/>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38" name="TextBox 37"/>
            <p:cNvSpPr txBox="1"/>
            <p:nvPr/>
          </p:nvSpPr>
          <p:spPr>
            <a:xfrm>
              <a:off x="7900962" y="3120635"/>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39" name="TextBox 38"/>
            <p:cNvSpPr txBox="1"/>
            <p:nvPr/>
          </p:nvSpPr>
          <p:spPr>
            <a:xfrm>
              <a:off x="7900962" y="3467969"/>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0" name="TextBox 39"/>
            <p:cNvSpPr txBox="1"/>
            <p:nvPr/>
          </p:nvSpPr>
          <p:spPr>
            <a:xfrm>
              <a:off x="9108018" y="4482693"/>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1" name="TextBox 40"/>
            <p:cNvSpPr txBox="1"/>
            <p:nvPr/>
          </p:nvSpPr>
          <p:spPr>
            <a:xfrm>
              <a:off x="9108018" y="4830027"/>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2" name="TextBox 41"/>
            <p:cNvSpPr txBox="1"/>
            <p:nvPr/>
          </p:nvSpPr>
          <p:spPr>
            <a:xfrm>
              <a:off x="9108018" y="3120635"/>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3" name="TextBox 42"/>
            <p:cNvSpPr txBox="1"/>
            <p:nvPr/>
          </p:nvSpPr>
          <p:spPr>
            <a:xfrm>
              <a:off x="9108018" y="3467969"/>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4" name="TextBox 43"/>
            <p:cNvSpPr txBox="1"/>
            <p:nvPr/>
          </p:nvSpPr>
          <p:spPr>
            <a:xfrm>
              <a:off x="8303314" y="4830027"/>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5" name="TextBox 44"/>
            <p:cNvSpPr txBox="1"/>
            <p:nvPr/>
          </p:nvSpPr>
          <p:spPr>
            <a:xfrm>
              <a:off x="8705666" y="4830027"/>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6" name="TextBox 45"/>
            <p:cNvSpPr txBox="1"/>
            <p:nvPr/>
          </p:nvSpPr>
          <p:spPr>
            <a:xfrm>
              <a:off x="8303314" y="3120635"/>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7" name="TextBox 46"/>
            <p:cNvSpPr txBox="1"/>
            <p:nvPr/>
          </p:nvSpPr>
          <p:spPr>
            <a:xfrm>
              <a:off x="8705666" y="3120635"/>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8" name="TextBox 47"/>
            <p:cNvSpPr txBox="1"/>
            <p:nvPr/>
          </p:nvSpPr>
          <p:spPr>
            <a:xfrm>
              <a:off x="9443298" y="4021744"/>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9" name="TextBox 48"/>
            <p:cNvSpPr txBox="1"/>
            <p:nvPr/>
          </p:nvSpPr>
          <p:spPr>
            <a:xfrm>
              <a:off x="9443298" y="3722333"/>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grpSp>
          <p:nvGrpSpPr>
            <p:cNvPr id="50" name="Group 49"/>
            <p:cNvGrpSpPr/>
            <p:nvPr/>
          </p:nvGrpSpPr>
          <p:grpSpPr>
            <a:xfrm>
              <a:off x="8090536" y="4224020"/>
              <a:ext cx="1459864" cy="800233"/>
              <a:chOff x="8090536" y="4513580"/>
              <a:chExt cx="1459864" cy="800233"/>
            </a:xfrm>
          </p:grpSpPr>
          <p:cxnSp>
            <p:nvCxnSpPr>
              <p:cNvPr id="51" name="Straight Arrow Connector 50"/>
              <p:cNvCxnSpPr/>
              <p:nvPr/>
            </p:nvCxnSpPr>
            <p:spPr>
              <a:xfrm>
                <a:off x="8090536" y="5048553"/>
                <a:ext cx="0" cy="180000"/>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a:off x="8316767" y="5223813"/>
                <a:ext cx="0" cy="180000"/>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6200000">
                <a:off x="8719119" y="5223813"/>
                <a:ext cx="0" cy="180000"/>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6200000">
                <a:off x="9126054" y="5223813"/>
                <a:ext cx="0" cy="180000"/>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9299576" y="5048553"/>
                <a:ext cx="0" cy="180000"/>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56" name="Freeform 55"/>
              <p:cNvSpPr/>
              <p:nvPr/>
            </p:nvSpPr>
            <p:spPr>
              <a:xfrm>
                <a:off x="9296400" y="4513580"/>
                <a:ext cx="254000" cy="345440"/>
              </a:xfrm>
              <a:custGeom>
                <a:avLst/>
                <a:gdLst>
                  <a:gd name="connsiteX0" fmla="*/ 0 w 254000"/>
                  <a:gd name="connsiteY0" fmla="*/ 345440 h 345440"/>
                  <a:gd name="connsiteX1" fmla="*/ 0 w 254000"/>
                  <a:gd name="connsiteY1" fmla="*/ 0 h 345440"/>
                  <a:gd name="connsiteX2" fmla="*/ 254000 w 254000"/>
                  <a:gd name="connsiteY2" fmla="*/ 0 h 345440"/>
                  <a:gd name="connsiteX3" fmla="*/ 254000 w 254000"/>
                  <a:gd name="connsiteY3" fmla="*/ 0 h 345440"/>
                </a:gdLst>
                <a:ahLst/>
                <a:cxnLst>
                  <a:cxn ang="0">
                    <a:pos x="connsiteX0" y="connsiteY0"/>
                  </a:cxn>
                  <a:cxn ang="0">
                    <a:pos x="connsiteX1" y="connsiteY1"/>
                  </a:cxn>
                  <a:cxn ang="0">
                    <a:pos x="connsiteX2" y="connsiteY2"/>
                  </a:cxn>
                  <a:cxn ang="0">
                    <a:pos x="connsiteX3" y="connsiteY3"/>
                  </a:cxn>
                </a:cxnLst>
                <a:rect l="l" t="t" r="r" b="b"/>
                <a:pathLst>
                  <a:path w="254000" h="345440">
                    <a:moveTo>
                      <a:pt x="0" y="345440"/>
                    </a:moveTo>
                    <a:lnTo>
                      <a:pt x="0" y="0"/>
                    </a:lnTo>
                    <a:lnTo>
                      <a:pt x="254000" y="0"/>
                    </a:lnTo>
                    <a:lnTo>
                      <a:pt x="254000" y="0"/>
                    </a:lnTo>
                  </a:path>
                </a:pathLst>
              </a:custGeom>
              <a:noFill/>
              <a:ln w="19050">
                <a:solidFill>
                  <a:srgbClr val="90C226"/>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7" name="Straight Arrow Connector 56"/>
              <p:cNvCxnSpPr/>
              <p:nvPr/>
            </p:nvCxnSpPr>
            <p:spPr>
              <a:xfrm>
                <a:off x="8090536" y="4599091"/>
                <a:ext cx="0" cy="267118"/>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flipV="1">
              <a:off x="8092441" y="3308100"/>
              <a:ext cx="1459864" cy="759974"/>
              <a:chOff x="8090536" y="4553839"/>
              <a:chExt cx="1459864" cy="759974"/>
            </a:xfrm>
          </p:grpSpPr>
          <p:cxnSp>
            <p:nvCxnSpPr>
              <p:cNvPr id="59" name="Straight Arrow Connector 58"/>
              <p:cNvCxnSpPr/>
              <p:nvPr/>
            </p:nvCxnSpPr>
            <p:spPr>
              <a:xfrm flipV="1">
                <a:off x="8090536" y="5048553"/>
                <a:ext cx="0" cy="180000"/>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flipH="1">
                <a:off x="8311052" y="5223813"/>
                <a:ext cx="0" cy="180000"/>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flipH="1">
                <a:off x="8715309" y="5223813"/>
                <a:ext cx="0" cy="180000"/>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6200000">
                <a:off x="9120339" y="5223813"/>
                <a:ext cx="0" cy="180000"/>
              </a:xfrm>
              <a:prstGeom prst="straightConnector1">
                <a:avLst/>
              </a:prstGeom>
              <a:ln w="19050" cap="sq">
                <a:miter lim="800000"/>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9299576" y="5048553"/>
                <a:ext cx="0" cy="180000"/>
              </a:xfrm>
              <a:prstGeom prst="straightConnector1">
                <a:avLst/>
              </a:prstGeom>
              <a:ln w="19050" cap="sq">
                <a:miter lim="800000"/>
                <a:headEnd type="triangle" w="sm" len="sm"/>
                <a:tailEnd type="none" w="sm" len="sm"/>
              </a:ln>
            </p:spPr>
            <p:style>
              <a:lnRef idx="1">
                <a:schemeClr val="accent1"/>
              </a:lnRef>
              <a:fillRef idx="0">
                <a:schemeClr val="accent1"/>
              </a:fillRef>
              <a:effectRef idx="0">
                <a:schemeClr val="accent1"/>
              </a:effectRef>
              <a:fontRef idx="minor">
                <a:schemeClr val="tx1"/>
              </a:fontRef>
            </p:style>
          </p:cxnSp>
          <p:sp>
            <p:nvSpPr>
              <p:cNvPr id="64" name="Freeform 63"/>
              <p:cNvSpPr/>
              <p:nvPr/>
            </p:nvSpPr>
            <p:spPr>
              <a:xfrm>
                <a:off x="9296400" y="4553839"/>
                <a:ext cx="254000" cy="305181"/>
              </a:xfrm>
              <a:custGeom>
                <a:avLst/>
                <a:gdLst>
                  <a:gd name="connsiteX0" fmla="*/ 0 w 254000"/>
                  <a:gd name="connsiteY0" fmla="*/ 345440 h 345440"/>
                  <a:gd name="connsiteX1" fmla="*/ 0 w 254000"/>
                  <a:gd name="connsiteY1" fmla="*/ 0 h 345440"/>
                  <a:gd name="connsiteX2" fmla="*/ 254000 w 254000"/>
                  <a:gd name="connsiteY2" fmla="*/ 0 h 345440"/>
                  <a:gd name="connsiteX3" fmla="*/ 254000 w 254000"/>
                  <a:gd name="connsiteY3" fmla="*/ 0 h 345440"/>
                </a:gdLst>
                <a:ahLst/>
                <a:cxnLst>
                  <a:cxn ang="0">
                    <a:pos x="connsiteX0" y="connsiteY0"/>
                  </a:cxn>
                  <a:cxn ang="0">
                    <a:pos x="connsiteX1" y="connsiteY1"/>
                  </a:cxn>
                  <a:cxn ang="0">
                    <a:pos x="connsiteX2" y="connsiteY2"/>
                  </a:cxn>
                  <a:cxn ang="0">
                    <a:pos x="connsiteX3" y="connsiteY3"/>
                  </a:cxn>
                </a:cxnLst>
                <a:rect l="l" t="t" r="r" b="b"/>
                <a:pathLst>
                  <a:path w="254000" h="345440">
                    <a:moveTo>
                      <a:pt x="0" y="345440"/>
                    </a:moveTo>
                    <a:lnTo>
                      <a:pt x="0" y="0"/>
                    </a:lnTo>
                    <a:lnTo>
                      <a:pt x="254000" y="0"/>
                    </a:lnTo>
                    <a:lnTo>
                      <a:pt x="254000" y="0"/>
                    </a:lnTo>
                  </a:path>
                </a:pathLst>
              </a:custGeom>
              <a:noFill/>
              <a:ln w="19050">
                <a:solidFill>
                  <a:srgbClr val="90C226"/>
                </a:solidFill>
                <a:headEnd type="triangl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5" name="Straight Arrow Connector 64"/>
              <p:cNvCxnSpPr/>
              <p:nvPr/>
            </p:nvCxnSpPr>
            <p:spPr>
              <a:xfrm flipV="1">
                <a:off x="8090536" y="4599091"/>
                <a:ext cx="0" cy="267118"/>
              </a:xfrm>
              <a:prstGeom prst="straightConnector1">
                <a:avLst/>
              </a:prstGeom>
              <a:ln w="19050" cap="sq">
                <a:miter lim="800000"/>
                <a:tailEnd type="triangle" w="sm" len="sm"/>
              </a:ln>
            </p:spPr>
            <p:style>
              <a:lnRef idx="1">
                <a:schemeClr val="accent1"/>
              </a:lnRef>
              <a:fillRef idx="0">
                <a:schemeClr val="accent1"/>
              </a:fillRef>
              <a:effectRef idx="0">
                <a:schemeClr val="accent1"/>
              </a:effectRef>
              <a:fontRef idx="minor">
                <a:schemeClr val="tx1"/>
              </a:fontRef>
            </p:style>
          </p:cxnSp>
        </p:grpSp>
      </p:grpSp>
      <p:sp>
        <p:nvSpPr>
          <p:cNvPr id="67" name="Content Placeholder 2"/>
          <p:cNvSpPr>
            <a:spLocks noGrp="1"/>
          </p:cNvSpPr>
          <p:nvPr>
            <p:ph idx="1"/>
          </p:nvPr>
        </p:nvSpPr>
        <p:spPr>
          <a:xfrm>
            <a:off x="360362" y="3786189"/>
            <a:ext cx="9042717" cy="1384995"/>
          </a:xfrm>
        </p:spPr>
        <p:txBody>
          <a:bodyPr>
            <a:spAutoFit/>
          </a:bodyPr>
          <a:lstStyle/>
          <a:p>
            <a:pPr lvl="1"/>
            <a:r>
              <a:rPr lang="en-SG" dirty="0"/>
              <a:t>Just as water pressure pushes water out of a pipe, voltage is an electrical pressure that pushes electrons round a </a:t>
            </a:r>
            <a:r>
              <a:rPr lang="en-SG" dirty="0" smtClean="0"/>
              <a:t>circuit.</a:t>
            </a:r>
          </a:p>
        </p:txBody>
      </p:sp>
    </p:spTree>
    <p:extLst>
      <p:ext uri="{BB962C8B-B14F-4D97-AF65-F5344CB8AC3E}">
        <p14:creationId xmlns:p14="http://schemas.microsoft.com/office/powerpoint/2010/main" val="194898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SG" altLang="en-US" dirty="0" smtClean="0"/>
              <a:t>Voltage</a:t>
            </a:r>
            <a:endParaRPr lang="en-GB" altLang="en-US" dirty="0" smtClean="0"/>
          </a:p>
        </p:txBody>
      </p:sp>
      <p:sp>
        <p:nvSpPr>
          <p:cNvPr id="6" name="Freeform 5"/>
          <p:cNvSpPr/>
          <p:nvPr/>
        </p:nvSpPr>
        <p:spPr>
          <a:xfrm>
            <a:off x="1658267" y="3974592"/>
            <a:ext cx="2937796" cy="1771539"/>
          </a:xfrm>
          <a:custGeom>
            <a:avLst/>
            <a:gdLst>
              <a:gd name="connsiteX0" fmla="*/ 3007895 w 3007895"/>
              <a:gd name="connsiteY0" fmla="*/ 1768642 h 1768642"/>
              <a:gd name="connsiteX1" fmla="*/ 0 w 3007895"/>
              <a:gd name="connsiteY1" fmla="*/ 1768642 h 1768642"/>
              <a:gd name="connsiteX2" fmla="*/ 0 w 3007895"/>
              <a:gd name="connsiteY2" fmla="*/ 0 h 1768642"/>
              <a:gd name="connsiteX3" fmla="*/ 1395664 w 3007895"/>
              <a:gd name="connsiteY3" fmla="*/ 0 h 1768642"/>
            </a:gdLst>
            <a:ahLst/>
            <a:cxnLst>
              <a:cxn ang="0">
                <a:pos x="connsiteX0" y="connsiteY0"/>
              </a:cxn>
              <a:cxn ang="0">
                <a:pos x="connsiteX1" y="connsiteY1"/>
              </a:cxn>
              <a:cxn ang="0">
                <a:pos x="connsiteX2" y="connsiteY2"/>
              </a:cxn>
              <a:cxn ang="0">
                <a:pos x="connsiteX3" y="connsiteY3"/>
              </a:cxn>
            </a:cxnLst>
            <a:rect l="l" t="t" r="r" b="b"/>
            <a:pathLst>
              <a:path w="3007895" h="1768642">
                <a:moveTo>
                  <a:pt x="3007895" y="1768642"/>
                </a:moveTo>
                <a:lnTo>
                  <a:pt x="0" y="1768642"/>
                </a:lnTo>
                <a:lnTo>
                  <a:pt x="0" y="0"/>
                </a:lnTo>
                <a:lnTo>
                  <a:pt x="1395664"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Freeform 35"/>
          <p:cNvSpPr/>
          <p:nvPr/>
        </p:nvSpPr>
        <p:spPr>
          <a:xfrm flipH="1">
            <a:off x="6396890" y="3974592"/>
            <a:ext cx="2937796" cy="1771539"/>
          </a:xfrm>
          <a:custGeom>
            <a:avLst/>
            <a:gdLst>
              <a:gd name="connsiteX0" fmla="*/ 3007895 w 3007895"/>
              <a:gd name="connsiteY0" fmla="*/ 1768642 h 1768642"/>
              <a:gd name="connsiteX1" fmla="*/ 0 w 3007895"/>
              <a:gd name="connsiteY1" fmla="*/ 1768642 h 1768642"/>
              <a:gd name="connsiteX2" fmla="*/ 0 w 3007895"/>
              <a:gd name="connsiteY2" fmla="*/ 0 h 1768642"/>
              <a:gd name="connsiteX3" fmla="*/ 1395664 w 3007895"/>
              <a:gd name="connsiteY3" fmla="*/ 0 h 1768642"/>
            </a:gdLst>
            <a:ahLst/>
            <a:cxnLst>
              <a:cxn ang="0">
                <a:pos x="connsiteX0" y="connsiteY0"/>
              </a:cxn>
              <a:cxn ang="0">
                <a:pos x="connsiteX1" y="connsiteY1"/>
              </a:cxn>
              <a:cxn ang="0">
                <a:pos x="connsiteX2" y="connsiteY2"/>
              </a:cxn>
              <a:cxn ang="0">
                <a:pos x="connsiteX3" y="connsiteY3"/>
              </a:cxn>
            </a:cxnLst>
            <a:rect l="l" t="t" r="r" b="b"/>
            <a:pathLst>
              <a:path w="3007895" h="1768642">
                <a:moveTo>
                  <a:pt x="3007895" y="1768642"/>
                </a:moveTo>
                <a:lnTo>
                  <a:pt x="0" y="1768642"/>
                </a:lnTo>
                <a:lnTo>
                  <a:pt x="0" y="0"/>
                </a:lnTo>
                <a:lnTo>
                  <a:pt x="1395664"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 name="Group 2"/>
          <p:cNvGrpSpPr/>
          <p:nvPr/>
        </p:nvGrpSpPr>
        <p:grpSpPr>
          <a:xfrm flipH="1">
            <a:off x="4609442" y="5058237"/>
            <a:ext cx="1771048" cy="1091464"/>
            <a:chOff x="4609442" y="5058237"/>
            <a:chExt cx="1771048" cy="1091464"/>
          </a:xfrm>
        </p:grpSpPr>
        <p:sp>
          <p:nvSpPr>
            <p:cNvPr id="26" name="Text Box 17"/>
            <p:cNvSpPr txBox="1">
              <a:spLocks noChangeArrowheads="1"/>
            </p:cNvSpPr>
            <p:nvPr/>
          </p:nvSpPr>
          <p:spPr bwMode="auto">
            <a:xfrm>
              <a:off x="4890695" y="5249763"/>
              <a:ext cx="389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2800" b="1" dirty="0" smtClean="0">
                  <a:solidFill>
                    <a:srgbClr val="C00000"/>
                  </a:solidFill>
                </a:rPr>
                <a:t>+</a:t>
              </a:r>
              <a:endParaRPr lang="en-GB" altLang="en-US" sz="2800" b="1" dirty="0">
                <a:solidFill>
                  <a:srgbClr val="C00000"/>
                </a:solidFill>
              </a:endParaRPr>
            </a:p>
          </p:txBody>
        </p:sp>
        <p:sp>
          <p:nvSpPr>
            <p:cNvPr id="27" name="Line 6"/>
            <p:cNvSpPr>
              <a:spLocks noChangeShapeType="1"/>
            </p:cNvSpPr>
            <p:nvPr/>
          </p:nvSpPr>
          <p:spPr bwMode="auto">
            <a:xfrm rot="10800000" flipH="1">
              <a:off x="5367964" y="5342561"/>
              <a:ext cx="0" cy="80714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8" name="Line 7"/>
            <p:cNvSpPr>
              <a:spLocks noChangeShapeType="1"/>
            </p:cNvSpPr>
            <p:nvPr/>
          </p:nvSpPr>
          <p:spPr bwMode="auto">
            <a:xfrm rot="10800000" flipH="1">
              <a:off x="5620820" y="5504278"/>
              <a:ext cx="0" cy="483706"/>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29" name="Group 28"/>
            <p:cNvGrpSpPr/>
            <p:nvPr/>
          </p:nvGrpSpPr>
          <p:grpSpPr>
            <a:xfrm>
              <a:off x="4609442" y="5692437"/>
              <a:ext cx="749138" cy="107391"/>
              <a:chOff x="3933947" y="4296773"/>
              <a:chExt cx="749138" cy="107391"/>
            </a:xfrm>
          </p:grpSpPr>
          <p:sp>
            <p:nvSpPr>
              <p:cNvPr id="34" name="Line 25"/>
              <p:cNvSpPr>
                <a:spLocks noChangeShapeType="1"/>
              </p:cNvSpPr>
              <p:nvPr/>
            </p:nvSpPr>
            <p:spPr bwMode="auto">
              <a:xfrm rot="16200000" flipH="1" flipV="1">
                <a:off x="4358849" y="4026232"/>
                <a:ext cx="0" cy="648473"/>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sp>
            <p:nvSpPr>
              <p:cNvPr id="35" name="Oval 34"/>
              <p:cNvSpPr/>
              <p:nvPr/>
            </p:nvSpPr>
            <p:spPr>
              <a:xfrm rot="16200000" flipH="1" flipV="1">
                <a:off x="3933947" y="4296773"/>
                <a:ext cx="107391" cy="10739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30" name="Text Box 17"/>
            <p:cNvSpPr txBox="1">
              <a:spLocks noChangeArrowheads="1"/>
            </p:cNvSpPr>
            <p:nvPr/>
          </p:nvSpPr>
          <p:spPr bwMode="auto">
            <a:xfrm>
              <a:off x="5718770" y="5058237"/>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2800" b="1" dirty="0" smtClean="0">
                  <a:solidFill>
                    <a:srgbClr val="C00000"/>
                  </a:solidFill>
                </a:rPr>
                <a:t>_</a:t>
              </a:r>
              <a:endParaRPr lang="en-GB" altLang="en-US" sz="2800" b="1" dirty="0">
                <a:solidFill>
                  <a:srgbClr val="C00000"/>
                </a:solidFill>
              </a:endParaRPr>
            </a:p>
          </p:txBody>
        </p:sp>
        <p:grpSp>
          <p:nvGrpSpPr>
            <p:cNvPr id="31" name="Group 30"/>
            <p:cNvGrpSpPr/>
            <p:nvPr/>
          </p:nvGrpSpPr>
          <p:grpSpPr>
            <a:xfrm flipH="1">
              <a:off x="5631352" y="5692437"/>
              <a:ext cx="749138" cy="107391"/>
              <a:chOff x="3933947" y="4296773"/>
              <a:chExt cx="749138" cy="107391"/>
            </a:xfrm>
          </p:grpSpPr>
          <p:sp>
            <p:nvSpPr>
              <p:cNvPr id="32" name="Line 25"/>
              <p:cNvSpPr>
                <a:spLocks noChangeShapeType="1"/>
              </p:cNvSpPr>
              <p:nvPr/>
            </p:nvSpPr>
            <p:spPr bwMode="auto">
              <a:xfrm rot="16200000" flipH="1" flipV="1">
                <a:off x="4358849" y="4026232"/>
                <a:ext cx="0" cy="648473"/>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sp>
            <p:nvSpPr>
              <p:cNvPr id="33" name="Oval 32"/>
              <p:cNvSpPr/>
              <p:nvPr/>
            </p:nvSpPr>
            <p:spPr>
              <a:xfrm rot="16200000" flipH="1" flipV="1">
                <a:off x="3933947" y="4296773"/>
                <a:ext cx="107391" cy="10739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7651" name="Rectangle 3"/>
          <p:cNvSpPr>
            <a:spLocks noGrp="1" noChangeArrowheads="1"/>
          </p:cNvSpPr>
          <p:nvPr>
            <p:ph idx="1"/>
          </p:nvPr>
        </p:nvSpPr>
        <p:spPr>
          <a:xfrm>
            <a:off x="803274" y="1520825"/>
            <a:ext cx="8918241" cy="4099560"/>
          </a:xfrm>
        </p:spPr>
        <p:txBody>
          <a:bodyPr>
            <a:normAutofit/>
          </a:bodyPr>
          <a:lstStyle/>
          <a:p>
            <a:r>
              <a:rPr lang="en-GB" altLang="en-US" sz="2800" dirty="0" smtClean="0">
                <a:solidFill>
                  <a:schemeClr val="tx1">
                    <a:lumMod val="65000"/>
                    <a:lumOff val="35000"/>
                  </a:schemeClr>
                </a:solidFill>
              </a:rPr>
              <a:t>The </a:t>
            </a:r>
            <a:r>
              <a:rPr lang="en-GB" altLang="en-US" sz="2800" dirty="0">
                <a:solidFill>
                  <a:srgbClr val="00B050"/>
                </a:solidFill>
              </a:rPr>
              <a:t>e</a:t>
            </a:r>
            <a:r>
              <a:rPr lang="en-GB" altLang="en-US" sz="2800" dirty="0" smtClean="0">
                <a:solidFill>
                  <a:srgbClr val="00B050"/>
                </a:solidFill>
              </a:rPr>
              <a:t>lectric potential difference </a:t>
            </a:r>
            <a:r>
              <a:rPr lang="en-GB" altLang="en-US" sz="2800" dirty="0" smtClean="0">
                <a:solidFill>
                  <a:schemeClr val="tx1"/>
                </a:solidFill>
              </a:rPr>
              <a:t>(voltage)</a:t>
            </a:r>
            <a:r>
              <a:rPr lang="en-GB" altLang="en-US" sz="2800" dirty="0" smtClean="0"/>
              <a:t> between 2 points</a:t>
            </a:r>
            <a:r>
              <a:rPr lang="en-US" altLang="en-US" sz="2800" dirty="0" smtClean="0"/>
              <a:t> in a circuit </a:t>
            </a:r>
            <a:r>
              <a:rPr lang="en-US" altLang="en-US" sz="2800" dirty="0" smtClean="0">
                <a:solidFill>
                  <a:srgbClr val="00B050"/>
                </a:solidFill>
              </a:rPr>
              <a:t>moves the electric charge</a:t>
            </a:r>
            <a:r>
              <a:rPr lang="en-US" altLang="en-US" sz="2800" dirty="0" smtClean="0"/>
              <a:t> from one point to another.</a:t>
            </a:r>
            <a:endParaRPr lang="en-GB" altLang="en-US" sz="2800" dirty="0" smtClean="0"/>
          </a:p>
          <a:p>
            <a:pPr eaLnBrk="1" hangingPunct="1"/>
            <a:endParaRPr lang="en-GB" altLang="en-US" i="1" dirty="0" smtClean="0">
              <a:solidFill>
                <a:srgbClr val="FFFF00"/>
              </a:solidFill>
            </a:endParaRPr>
          </a:p>
        </p:txBody>
      </p:sp>
      <p:sp>
        <p:nvSpPr>
          <p:cNvPr id="14" name="Rectangle 13"/>
          <p:cNvSpPr/>
          <p:nvPr/>
        </p:nvSpPr>
        <p:spPr>
          <a:xfrm>
            <a:off x="2980080" y="3636183"/>
            <a:ext cx="5029773" cy="68513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8047429" y="3286537"/>
            <a:ext cx="1249680" cy="646331"/>
          </a:xfrm>
          <a:prstGeom prst="rect">
            <a:avLst/>
          </a:prstGeom>
          <a:noFill/>
        </p:spPr>
        <p:txBody>
          <a:bodyPr wrap="square" rtlCol="0">
            <a:spAutoFit/>
          </a:bodyPr>
          <a:lstStyle/>
          <a:p>
            <a:pPr algn="ctr"/>
            <a:r>
              <a:rPr lang="en-SG" dirty="0" smtClean="0"/>
              <a:t>High Potential</a:t>
            </a:r>
            <a:endParaRPr lang="en-SG" dirty="0"/>
          </a:p>
        </p:txBody>
      </p:sp>
      <p:sp>
        <p:nvSpPr>
          <p:cNvPr id="16" name="TextBox 15"/>
          <p:cNvSpPr txBox="1"/>
          <p:nvPr/>
        </p:nvSpPr>
        <p:spPr>
          <a:xfrm>
            <a:off x="1744606" y="3275299"/>
            <a:ext cx="1249680" cy="646331"/>
          </a:xfrm>
          <a:prstGeom prst="rect">
            <a:avLst/>
          </a:prstGeom>
          <a:noFill/>
        </p:spPr>
        <p:txBody>
          <a:bodyPr wrap="square" rtlCol="0">
            <a:spAutoFit/>
          </a:bodyPr>
          <a:lstStyle/>
          <a:p>
            <a:pPr algn="ctr"/>
            <a:r>
              <a:rPr lang="en-SG" dirty="0" smtClean="0"/>
              <a:t>Low</a:t>
            </a:r>
          </a:p>
          <a:p>
            <a:r>
              <a:rPr lang="en-SG" dirty="0" smtClean="0"/>
              <a:t>Potential</a:t>
            </a:r>
            <a:endParaRPr lang="en-SG" dirty="0"/>
          </a:p>
        </p:txBody>
      </p:sp>
      <p:grpSp>
        <p:nvGrpSpPr>
          <p:cNvPr id="17" name="Group 16"/>
          <p:cNvGrpSpPr/>
          <p:nvPr/>
        </p:nvGrpSpPr>
        <p:grpSpPr>
          <a:xfrm>
            <a:off x="3074672" y="3777047"/>
            <a:ext cx="3932948" cy="399393"/>
            <a:chOff x="2501461" y="4897822"/>
            <a:chExt cx="3932948" cy="399393"/>
          </a:xfrm>
        </p:grpSpPr>
        <p:sp>
          <p:nvSpPr>
            <p:cNvPr id="18" name="Oval 17"/>
            <p:cNvSpPr/>
            <p:nvPr/>
          </p:nvSpPr>
          <p:spPr>
            <a:xfrm>
              <a:off x="2501461" y="4897822"/>
              <a:ext cx="381493" cy="3993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500"/>
                </a:lnSpc>
              </a:pPr>
              <a:r>
                <a:rPr lang="en-SG" sz="3200" dirty="0" smtClean="0"/>
                <a:t>−</a:t>
              </a:r>
              <a:endParaRPr lang="en-SG" sz="3200" dirty="0"/>
            </a:p>
          </p:txBody>
        </p:sp>
        <p:sp>
          <p:nvSpPr>
            <p:cNvPr id="19" name="Oval 18"/>
            <p:cNvSpPr/>
            <p:nvPr/>
          </p:nvSpPr>
          <p:spPr>
            <a:xfrm>
              <a:off x="3229394" y="4897822"/>
              <a:ext cx="381493" cy="3993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500"/>
                </a:lnSpc>
              </a:pPr>
              <a:r>
                <a:rPr lang="en-SG" sz="3200" dirty="0"/>
                <a:t>−</a:t>
              </a:r>
            </a:p>
          </p:txBody>
        </p:sp>
        <p:sp>
          <p:nvSpPr>
            <p:cNvPr id="20" name="Oval 19"/>
            <p:cNvSpPr/>
            <p:nvPr/>
          </p:nvSpPr>
          <p:spPr>
            <a:xfrm>
              <a:off x="3941888" y="4897822"/>
              <a:ext cx="381493" cy="3993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500"/>
                </a:lnSpc>
              </a:pPr>
              <a:r>
                <a:rPr lang="en-SG" sz="3200" dirty="0"/>
                <a:t>−</a:t>
              </a:r>
            </a:p>
          </p:txBody>
        </p:sp>
        <p:sp>
          <p:nvSpPr>
            <p:cNvPr id="21" name="Oval 20"/>
            <p:cNvSpPr/>
            <p:nvPr/>
          </p:nvSpPr>
          <p:spPr>
            <a:xfrm>
              <a:off x="4612489" y="4897822"/>
              <a:ext cx="381493" cy="3993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500"/>
                </a:lnSpc>
              </a:pPr>
              <a:r>
                <a:rPr lang="en-SG" sz="3200" dirty="0"/>
                <a:t>−</a:t>
              </a:r>
            </a:p>
          </p:txBody>
        </p:sp>
        <p:sp>
          <p:nvSpPr>
            <p:cNvPr id="22" name="Oval 21"/>
            <p:cNvSpPr/>
            <p:nvPr/>
          </p:nvSpPr>
          <p:spPr>
            <a:xfrm>
              <a:off x="5340422" y="4897822"/>
              <a:ext cx="381493" cy="3993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500"/>
                </a:lnSpc>
              </a:pPr>
              <a:r>
                <a:rPr lang="en-SG" sz="3200" dirty="0"/>
                <a:t>−</a:t>
              </a:r>
            </a:p>
          </p:txBody>
        </p:sp>
        <p:sp>
          <p:nvSpPr>
            <p:cNvPr id="23" name="Oval 22"/>
            <p:cNvSpPr/>
            <p:nvPr/>
          </p:nvSpPr>
          <p:spPr>
            <a:xfrm>
              <a:off x="6052916" y="4897822"/>
              <a:ext cx="381493" cy="39939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500"/>
                </a:lnSpc>
              </a:pPr>
              <a:r>
                <a:rPr lang="en-SG" sz="3200" dirty="0"/>
                <a:t>−</a:t>
              </a:r>
            </a:p>
          </p:txBody>
        </p:sp>
      </p:grpSp>
      <p:sp>
        <p:nvSpPr>
          <p:cNvPr id="2" name="Right Arrow 1"/>
          <p:cNvSpPr/>
          <p:nvPr/>
        </p:nvSpPr>
        <p:spPr>
          <a:xfrm>
            <a:off x="7151685" y="3868782"/>
            <a:ext cx="714103" cy="237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 Box 16"/>
          <p:cNvSpPr txBox="1">
            <a:spLocks noChangeArrowheads="1"/>
          </p:cNvSpPr>
          <p:nvPr/>
        </p:nvSpPr>
        <p:spPr bwMode="auto">
          <a:xfrm>
            <a:off x="5280545" y="4693272"/>
            <a:ext cx="4667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3600" i="1" dirty="0">
                <a:solidFill>
                  <a:srgbClr val="C00000"/>
                </a:solidFill>
              </a:rPr>
              <a:t>V</a:t>
            </a:r>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091229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6720"/>
            <a:ext cx="9442026" cy="1320800"/>
          </a:xfrm>
        </p:spPr>
        <p:txBody>
          <a:bodyPr>
            <a:normAutofit/>
          </a:bodyPr>
          <a:lstStyle/>
          <a:p>
            <a:r>
              <a:rPr lang="en-SG" sz="4000" dirty="0" smtClean="0"/>
              <a:t>Voltage</a:t>
            </a:r>
            <a:endParaRPr lang="en-SG" sz="4000"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pic>
        <p:nvPicPr>
          <p:cNvPr id="24578" name="Picture 2" descr="Water, Hand Pump, Water Pump, Pump, Garden, Irri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60938" y="1585353"/>
            <a:ext cx="1355234" cy="154638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931711" y="3709412"/>
            <a:ext cx="9050489" cy="2985433"/>
          </a:xfrm>
        </p:spPr>
        <p:txBody>
          <a:bodyPr wrap="square">
            <a:spAutoFit/>
          </a:bodyPr>
          <a:lstStyle/>
          <a:p>
            <a:pPr>
              <a:spcBef>
                <a:spcPts val="600"/>
              </a:spcBef>
            </a:pPr>
            <a:r>
              <a:rPr lang="en-SG" sz="2400" dirty="0" smtClean="0">
                <a:latin typeface="+mj-lt"/>
                <a:cs typeface="Times New Roman" panose="02020603050405020304" pitchFamily="18" charset="0"/>
              </a:rPr>
              <a:t>A battery provides a </a:t>
            </a:r>
            <a:r>
              <a:rPr lang="en-SG" sz="2400" b="1" dirty="0" smtClean="0">
                <a:solidFill>
                  <a:srgbClr val="00B050"/>
                </a:solidFill>
                <a:latin typeface="+mj-lt"/>
                <a:cs typeface="Times New Roman" panose="02020603050405020304" pitchFamily="18" charset="0"/>
              </a:rPr>
              <a:t>potential difference </a:t>
            </a:r>
            <a:r>
              <a:rPr lang="en-SG" sz="2400" dirty="0" smtClean="0">
                <a:latin typeface="+mj-lt"/>
                <a:cs typeface="Times New Roman" panose="02020603050405020304" pitchFamily="18" charset="0"/>
              </a:rPr>
              <a:t>to push electric charges to move around a circuit.</a:t>
            </a:r>
          </a:p>
          <a:p>
            <a:pPr>
              <a:spcBef>
                <a:spcPts val="1200"/>
              </a:spcBef>
            </a:pPr>
            <a:r>
              <a:rPr lang="en-GB" altLang="en-US" sz="2400" dirty="0"/>
              <a:t>A battery is a source of electrical potential energy or </a:t>
            </a:r>
            <a:r>
              <a:rPr lang="en-GB" altLang="en-US" sz="2400" b="1" dirty="0">
                <a:solidFill>
                  <a:srgbClr val="00B050"/>
                </a:solidFill>
              </a:rPr>
              <a:t>electromotive force (EMF)</a:t>
            </a:r>
            <a:r>
              <a:rPr lang="en-GB" altLang="en-US" sz="2400" b="1" dirty="0"/>
              <a:t> </a:t>
            </a:r>
            <a:r>
              <a:rPr lang="en-GB" altLang="en-US" sz="2400" dirty="0"/>
              <a:t>that moves electric charges around </a:t>
            </a:r>
            <a:r>
              <a:rPr lang="en-GB" altLang="en-US" sz="2400" dirty="0" smtClean="0"/>
              <a:t>a </a:t>
            </a:r>
            <a:r>
              <a:rPr lang="en-GB" altLang="en-US" sz="2400" dirty="0"/>
              <a:t>circuit</a:t>
            </a:r>
            <a:r>
              <a:rPr lang="en-GB" altLang="en-US" sz="2400" dirty="0" smtClean="0"/>
              <a:t>.</a:t>
            </a:r>
          </a:p>
          <a:p>
            <a:pPr>
              <a:spcBef>
                <a:spcPts val="1200"/>
              </a:spcBef>
            </a:pPr>
            <a:r>
              <a:rPr lang="en-SG" sz="2400" dirty="0" smtClean="0"/>
              <a:t>The EMF </a:t>
            </a:r>
            <a:r>
              <a:rPr lang="en-SG" sz="2400" dirty="0"/>
              <a:t>of a battery is often </a:t>
            </a:r>
            <a:r>
              <a:rPr lang="en-SG" sz="2400" dirty="0" smtClean="0"/>
              <a:t>referred </a:t>
            </a:r>
            <a:r>
              <a:rPr lang="en-SG" sz="2400" dirty="0"/>
              <a:t>to as </a:t>
            </a:r>
            <a:r>
              <a:rPr lang="en-SG" sz="2400" dirty="0" smtClean="0"/>
              <a:t>the </a:t>
            </a:r>
            <a:r>
              <a:rPr lang="en-SG" sz="2400" b="1" dirty="0" smtClean="0">
                <a:solidFill>
                  <a:srgbClr val="00B050"/>
                </a:solidFill>
              </a:rPr>
              <a:t>voltage</a:t>
            </a:r>
            <a:r>
              <a:rPr lang="en-SG" sz="2400" dirty="0"/>
              <a:t> </a:t>
            </a:r>
            <a:r>
              <a:rPr lang="en-SG" sz="2400" dirty="0" smtClean="0"/>
              <a:t>of the battery.</a:t>
            </a:r>
            <a:endParaRPr lang="en-SG" sz="2400" dirty="0"/>
          </a:p>
        </p:txBody>
      </p:sp>
      <p:pic>
        <p:nvPicPr>
          <p:cNvPr id="24580" name="Picture 4" descr="Battery, Energy, Power, Cell, Recharge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419" y="1613451"/>
            <a:ext cx="754922" cy="15098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25874" y="1897412"/>
            <a:ext cx="803238" cy="830997"/>
          </a:xfrm>
          <a:prstGeom prst="rect">
            <a:avLst/>
          </a:prstGeom>
          <a:noFill/>
        </p:spPr>
        <p:txBody>
          <a:bodyPr wrap="square" rtlCol="0">
            <a:spAutoFit/>
          </a:bodyPr>
          <a:lstStyle/>
          <a:p>
            <a:pPr algn="ctr"/>
            <a:r>
              <a:rPr lang="en-SG" sz="4800" dirty="0">
                <a:latin typeface="Cambria" panose="02040503050406030204" pitchFamily="18" charset="0"/>
              </a:rPr>
              <a:t>∽</a:t>
            </a:r>
            <a:endParaRPr lang="en-SG" sz="4800" dirty="0"/>
          </a:p>
        </p:txBody>
      </p:sp>
      <p:grpSp>
        <p:nvGrpSpPr>
          <p:cNvPr id="7" name="Group 6"/>
          <p:cNvGrpSpPr/>
          <p:nvPr/>
        </p:nvGrpSpPr>
        <p:grpSpPr>
          <a:xfrm>
            <a:off x="4412716" y="1334526"/>
            <a:ext cx="3032284" cy="2067694"/>
            <a:chOff x="7241594" y="3100887"/>
            <a:chExt cx="3032284" cy="2067694"/>
          </a:xfrm>
        </p:grpSpPr>
        <p:sp>
          <p:nvSpPr>
            <p:cNvPr id="9" name="Freeform 8"/>
            <p:cNvSpPr/>
            <p:nvPr/>
          </p:nvSpPr>
          <p:spPr>
            <a:xfrm>
              <a:off x="7946308" y="3139440"/>
              <a:ext cx="1567080" cy="613833"/>
            </a:xfrm>
            <a:custGeom>
              <a:avLst/>
              <a:gdLst>
                <a:gd name="connsiteX0" fmla="*/ 0 w 749300"/>
                <a:gd name="connsiteY0" fmla="*/ 613833 h 618067"/>
                <a:gd name="connsiteX1" fmla="*/ 0 w 749300"/>
                <a:gd name="connsiteY1" fmla="*/ 0 h 618067"/>
                <a:gd name="connsiteX2" fmla="*/ 740834 w 749300"/>
                <a:gd name="connsiteY2" fmla="*/ 0 h 618067"/>
                <a:gd name="connsiteX3" fmla="*/ 740834 w 749300"/>
                <a:gd name="connsiteY3" fmla="*/ 618067 h 618067"/>
                <a:gd name="connsiteX4" fmla="*/ 749300 w 749300"/>
                <a:gd name="connsiteY4" fmla="*/ 618067 h 618067"/>
                <a:gd name="connsiteX0" fmla="*/ 0 w 740834"/>
                <a:gd name="connsiteY0" fmla="*/ 613833 h 618067"/>
                <a:gd name="connsiteX1" fmla="*/ 0 w 740834"/>
                <a:gd name="connsiteY1" fmla="*/ 0 h 618067"/>
                <a:gd name="connsiteX2" fmla="*/ 740834 w 740834"/>
                <a:gd name="connsiteY2" fmla="*/ 0 h 618067"/>
                <a:gd name="connsiteX3" fmla="*/ 740834 w 740834"/>
                <a:gd name="connsiteY3" fmla="*/ 618067 h 618067"/>
                <a:gd name="connsiteX0" fmla="*/ 0 w 740834"/>
                <a:gd name="connsiteY0" fmla="*/ 613833 h 613833"/>
                <a:gd name="connsiteX1" fmla="*/ 0 w 740834"/>
                <a:gd name="connsiteY1" fmla="*/ 0 h 613833"/>
                <a:gd name="connsiteX2" fmla="*/ 740834 w 740834"/>
                <a:gd name="connsiteY2" fmla="*/ 0 h 613833"/>
                <a:gd name="connsiteX3" fmla="*/ 740834 w 740834"/>
                <a:gd name="connsiteY3" fmla="*/ 612352 h 613833"/>
              </a:gdLst>
              <a:ahLst/>
              <a:cxnLst>
                <a:cxn ang="0">
                  <a:pos x="connsiteX0" y="connsiteY0"/>
                </a:cxn>
                <a:cxn ang="0">
                  <a:pos x="connsiteX1" y="connsiteY1"/>
                </a:cxn>
                <a:cxn ang="0">
                  <a:pos x="connsiteX2" y="connsiteY2"/>
                </a:cxn>
                <a:cxn ang="0">
                  <a:pos x="connsiteX3" y="connsiteY3"/>
                </a:cxn>
              </a:cxnLst>
              <a:rect l="l" t="t" r="r" b="b"/>
              <a:pathLst>
                <a:path w="740834" h="613833">
                  <a:moveTo>
                    <a:pt x="0" y="613833"/>
                  </a:moveTo>
                  <a:lnTo>
                    <a:pt x="0" y="0"/>
                  </a:lnTo>
                  <a:lnTo>
                    <a:pt x="740834" y="0"/>
                  </a:lnTo>
                  <a:lnTo>
                    <a:pt x="740834" y="612352"/>
                  </a:lnTo>
                </a:path>
              </a:pathLst>
            </a:custGeom>
            <a:noFill/>
            <a:ln w="3175"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9"/>
            <p:cNvSpPr/>
            <p:nvPr/>
          </p:nvSpPr>
          <p:spPr>
            <a:xfrm flipV="1">
              <a:off x="7946308" y="4544378"/>
              <a:ext cx="1567080" cy="613833"/>
            </a:xfrm>
            <a:custGeom>
              <a:avLst/>
              <a:gdLst>
                <a:gd name="connsiteX0" fmla="*/ 0 w 749300"/>
                <a:gd name="connsiteY0" fmla="*/ 613833 h 618067"/>
                <a:gd name="connsiteX1" fmla="*/ 0 w 749300"/>
                <a:gd name="connsiteY1" fmla="*/ 0 h 618067"/>
                <a:gd name="connsiteX2" fmla="*/ 740834 w 749300"/>
                <a:gd name="connsiteY2" fmla="*/ 0 h 618067"/>
                <a:gd name="connsiteX3" fmla="*/ 740834 w 749300"/>
                <a:gd name="connsiteY3" fmla="*/ 618067 h 618067"/>
                <a:gd name="connsiteX4" fmla="*/ 749300 w 749300"/>
                <a:gd name="connsiteY4" fmla="*/ 618067 h 618067"/>
                <a:gd name="connsiteX0" fmla="*/ 0 w 740834"/>
                <a:gd name="connsiteY0" fmla="*/ 613833 h 618067"/>
                <a:gd name="connsiteX1" fmla="*/ 0 w 740834"/>
                <a:gd name="connsiteY1" fmla="*/ 0 h 618067"/>
                <a:gd name="connsiteX2" fmla="*/ 740834 w 740834"/>
                <a:gd name="connsiteY2" fmla="*/ 0 h 618067"/>
                <a:gd name="connsiteX3" fmla="*/ 740834 w 740834"/>
                <a:gd name="connsiteY3" fmla="*/ 618067 h 618067"/>
                <a:gd name="connsiteX0" fmla="*/ 0 w 740834"/>
                <a:gd name="connsiteY0" fmla="*/ 613833 h 613833"/>
                <a:gd name="connsiteX1" fmla="*/ 0 w 740834"/>
                <a:gd name="connsiteY1" fmla="*/ 0 h 613833"/>
                <a:gd name="connsiteX2" fmla="*/ 740834 w 740834"/>
                <a:gd name="connsiteY2" fmla="*/ 0 h 613833"/>
                <a:gd name="connsiteX3" fmla="*/ 740834 w 740834"/>
                <a:gd name="connsiteY3" fmla="*/ 612352 h 613833"/>
              </a:gdLst>
              <a:ahLst/>
              <a:cxnLst>
                <a:cxn ang="0">
                  <a:pos x="connsiteX0" y="connsiteY0"/>
                </a:cxn>
                <a:cxn ang="0">
                  <a:pos x="connsiteX1" y="connsiteY1"/>
                </a:cxn>
                <a:cxn ang="0">
                  <a:pos x="connsiteX2" y="connsiteY2"/>
                </a:cxn>
                <a:cxn ang="0">
                  <a:pos x="connsiteX3" y="connsiteY3"/>
                </a:cxn>
              </a:cxnLst>
              <a:rect l="l" t="t" r="r" b="b"/>
              <a:pathLst>
                <a:path w="740834" h="613833">
                  <a:moveTo>
                    <a:pt x="0" y="613833"/>
                  </a:moveTo>
                  <a:lnTo>
                    <a:pt x="0" y="0"/>
                  </a:lnTo>
                  <a:lnTo>
                    <a:pt x="740834" y="0"/>
                  </a:lnTo>
                  <a:lnTo>
                    <a:pt x="740834" y="612352"/>
                  </a:lnTo>
                </a:path>
              </a:pathLst>
            </a:custGeom>
            <a:noFill/>
            <a:ln w="254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p:nvSpPr>
          <p:spPr>
            <a:xfrm flipH="1">
              <a:off x="7946197" y="3141980"/>
              <a:ext cx="579501" cy="604520"/>
            </a:xfrm>
            <a:custGeom>
              <a:avLst/>
              <a:gdLst>
                <a:gd name="connsiteX0" fmla="*/ 619760 w 619760"/>
                <a:gd name="connsiteY0" fmla="*/ 607060 h 607060"/>
                <a:gd name="connsiteX1" fmla="*/ 619760 w 619760"/>
                <a:gd name="connsiteY1" fmla="*/ 2540 h 607060"/>
                <a:gd name="connsiteX2" fmla="*/ 0 w 619760"/>
                <a:gd name="connsiteY2" fmla="*/ 2540 h 607060"/>
                <a:gd name="connsiteX3" fmla="*/ 0 w 619760"/>
                <a:gd name="connsiteY3" fmla="*/ 0 h 607060"/>
                <a:gd name="connsiteX0" fmla="*/ 619760 w 619760"/>
                <a:gd name="connsiteY0" fmla="*/ 604520 h 604520"/>
                <a:gd name="connsiteX1" fmla="*/ 619760 w 619760"/>
                <a:gd name="connsiteY1" fmla="*/ 0 h 604520"/>
                <a:gd name="connsiteX2" fmla="*/ 0 w 619760"/>
                <a:gd name="connsiteY2" fmla="*/ 0 h 604520"/>
              </a:gdLst>
              <a:ahLst/>
              <a:cxnLst>
                <a:cxn ang="0">
                  <a:pos x="connsiteX0" y="connsiteY0"/>
                </a:cxn>
                <a:cxn ang="0">
                  <a:pos x="connsiteX1" y="connsiteY1"/>
                </a:cxn>
                <a:cxn ang="0">
                  <a:pos x="connsiteX2" y="connsiteY2"/>
                </a:cxn>
              </a:cxnLst>
              <a:rect l="l" t="t" r="r" b="b"/>
              <a:pathLst>
                <a:path w="619760" h="604520">
                  <a:moveTo>
                    <a:pt x="619760" y="604520"/>
                  </a:moveTo>
                  <a:lnTo>
                    <a:pt x="619760" y="0"/>
                  </a:lnTo>
                  <a:lnTo>
                    <a:pt x="0" y="0"/>
                  </a:lnTo>
                </a:path>
              </a:pathLst>
            </a:custGeom>
            <a:noFill/>
            <a:ln cap="sq">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p:nvSpPr>
          <p:spPr>
            <a:xfrm>
              <a:off x="8892540" y="3141980"/>
              <a:ext cx="619760" cy="604520"/>
            </a:xfrm>
            <a:custGeom>
              <a:avLst/>
              <a:gdLst>
                <a:gd name="connsiteX0" fmla="*/ 619760 w 619760"/>
                <a:gd name="connsiteY0" fmla="*/ 607060 h 607060"/>
                <a:gd name="connsiteX1" fmla="*/ 619760 w 619760"/>
                <a:gd name="connsiteY1" fmla="*/ 2540 h 607060"/>
                <a:gd name="connsiteX2" fmla="*/ 0 w 619760"/>
                <a:gd name="connsiteY2" fmla="*/ 2540 h 607060"/>
                <a:gd name="connsiteX3" fmla="*/ 0 w 619760"/>
                <a:gd name="connsiteY3" fmla="*/ 0 h 607060"/>
                <a:gd name="connsiteX0" fmla="*/ 619760 w 619760"/>
                <a:gd name="connsiteY0" fmla="*/ 604520 h 604520"/>
                <a:gd name="connsiteX1" fmla="*/ 619760 w 619760"/>
                <a:gd name="connsiteY1" fmla="*/ 0 h 604520"/>
                <a:gd name="connsiteX2" fmla="*/ 0 w 619760"/>
                <a:gd name="connsiteY2" fmla="*/ 0 h 604520"/>
              </a:gdLst>
              <a:ahLst/>
              <a:cxnLst>
                <a:cxn ang="0">
                  <a:pos x="connsiteX0" y="connsiteY0"/>
                </a:cxn>
                <a:cxn ang="0">
                  <a:pos x="connsiteX1" y="connsiteY1"/>
                </a:cxn>
                <a:cxn ang="0">
                  <a:pos x="connsiteX2" y="connsiteY2"/>
                </a:cxn>
              </a:cxnLst>
              <a:rect l="l" t="t" r="r" b="b"/>
              <a:pathLst>
                <a:path w="619760" h="604520">
                  <a:moveTo>
                    <a:pt x="619760" y="604520"/>
                  </a:moveTo>
                  <a:lnTo>
                    <a:pt x="619760" y="0"/>
                  </a:lnTo>
                  <a:lnTo>
                    <a:pt x="0" y="0"/>
                  </a:lnTo>
                </a:path>
              </a:pathLst>
            </a:custGeom>
            <a:noFill/>
            <a:ln cap="sq">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 Box 16"/>
            <p:cNvSpPr txBox="1">
              <a:spLocks noChangeArrowheads="1"/>
            </p:cNvSpPr>
            <p:nvPr/>
          </p:nvSpPr>
          <p:spPr bwMode="auto">
            <a:xfrm>
              <a:off x="7241594" y="3938413"/>
              <a:ext cx="371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2400" i="1" dirty="0"/>
                <a:t>V</a:t>
              </a:r>
            </a:p>
          </p:txBody>
        </p:sp>
        <p:sp>
          <p:nvSpPr>
            <p:cNvPr id="14" name="Text Box 17"/>
            <p:cNvSpPr txBox="1">
              <a:spLocks noChangeArrowheads="1"/>
            </p:cNvSpPr>
            <p:nvPr/>
          </p:nvSpPr>
          <p:spPr bwMode="auto">
            <a:xfrm>
              <a:off x="7622457" y="3725966"/>
              <a:ext cx="316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1800" b="1" dirty="0" smtClean="0"/>
                <a:t>+</a:t>
              </a:r>
              <a:endParaRPr lang="en-GB" altLang="en-US" sz="1800" b="1" dirty="0"/>
            </a:p>
          </p:txBody>
        </p:sp>
        <p:sp>
          <p:nvSpPr>
            <p:cNvPr id="15" name="Text Box 17"/>
            <p:cNvSpPr txBox="1">
              <a:spLocks noChangeArrowheads="1"/>
            </p:cNvSpPr>
            <p:nvPr/>
          </p:nvSpPr>
          <p:spPr bwMode="auto">
            <a:xfrm>
              <a:off x="7630472" y="4031044"/>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1800" b="1" dirty="0" smtClean="0"/>
                <a:t>_</a:t>
              </a:r>
              <a:endParaRPr lang="en-GB" altLang="en-US" sz="1800" b="1" dirty="0"/>
            </a:p>
          </p:txBody>
        </p:sp>
        <p:sp>
          <p:nvSpPr>
            <p:cNvPr id="16" name="Line 6"/>
            <p:cNvSpPr>
              <a:spLocks noChangeShapeType="1"/>
            </p:cNvSpPr>
            <p:nvPr/>
          </p:nvSpPr>
          <p:spPr bwMode="auto">
            <a:xfrm rot="5400000">
              <a:off x="7950277" y="3804149"/>
              <a:ext cx="0" cy="551026"/>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7" name="Line 7"/>
            <p:cNvSpPr>
              <a:spLocks noChangeShapeType="1"/>
            </p:cNvSpPr>
            <p:nvPr/>
          </p:nvSpPr>
          <p:spPr bwMode="auto">
            <a:xfrm rot="5400000">
              <a:off x="7950277" y="4088120"/>
              <a:ext cx="0" cy="265276"/>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18" name="Group 17"/>
            <p:cNvGrpSpPr/>
            <p:nvPr/>
          </p:nvGrpSpPr>
          <p:grpSpPr>
            <a:xfrm>
              <a:off x="7918450" y="4215710"/>
              <a:ext cx="63654" cy="329821"/>
              <a:chOff x="7644130" y="4505270"/>
              <a:chExt cx="63654" cy="329821"/>
            </a:xfrm>
          </p:grpSpPr>
          <p:sp>
            <p:nvSpPr>
              <p:cNvPr id="19" name="Line 25"/>
              <p:cNvSpPr>
                <a:spLocks noChangeShapeType="1"/>
              </p:cNvSpPr>
              <p:nvPr/>
            </p:nvSpPr>
            <p:spPr bwMode="auto">
              <a:xfrm>
                <a:off x="7675957" y="4505270"/>
                <a:ext cx="0" cy="272892"/>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sp>
            <p:nvSpPr>
              <p:cNvPr id="20" name="Oval 19"/>
              <p:cNvSpPr/>
              <p:nvPr/>
            </p:nvSpPr>
            <p:spPr>
              <a:xfrm>
                <a:off x="7644130" y="4771437"/>
                <a:ext cx="63654" cy="636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1" name="Group 20"/>
            <p:cNvGrpSpPr/>
            <p:nvPr/>
          </p:nvGrpSpPr>
          <p:grpSpPr>
            <a:xfrm flipV="1">
              <a:off x="7918450" y="3759089"/>
              <a:ext cx="63654" cy="329821"/>
              <a:chOff x="7644130" y="4505270"/>
              <a:chExt cx="63654" cy="329821"/>
            </a:xfrm>
          </p:grpSpPr>
          <p:sp>
            <p:nvSpPr>
              <p:cNvPr id="22" name="Line 25"/>
              <p:cNvSpPr>
                <a:spLocks noChangeShapeType="1"/>
              </p:cNvSpPr>
              <p:nvPr/>
            </p:nvSpPr>
            <p:spPr bwMode="auto">
              <a:xfrm>
                <a:off x="7675957" y="4505270"/>
                <a:ext cx="0" cy="272892"/>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sp>
            <p:nvSpPr>
              <p:cNvPr id="23" name="Oval 22"/>
              <p:cNvSpPr/>
              <p:nvPr/>
            </p:nvSpPr>
            <p:spPr>
              <a:xfrm>
                <a:off x="7644130" y="4771437"/>
                <a:ext cx="63654" cy="636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4" name="Group 23"/>
            <p:cNvGrpSpPr/>
            <p:nvPr/>
          </p:nvGrpSpPr>
          <p:grpSpPr>
            <a:xfrm>
              <a:off x="9484813" y="3759089"/>
              <a:ext cx="789065" cy="785289"/>
              <a:chOff x="10550051" y="4048649"/>
              <a:chExt cx="789065" cy="785289"/>
            </a:xfrm>
          </p:grpSpPr>
          <p:sp>
            <p:nvSpPr>
              <p:cNvPr id="25" name="Freeform 13"/>
              <p:cNvSpPr>
                <a:spLocks/>
              </p:cNvSpPr>
              <p:nvPr/>
            </p:nvSpPr>
            <p:spPr bwMode="auto">
              <a:xfrm>
                <a:off x="10920016" y="4289528"/>
                <a:ext cx="304800" cy="309563"/>
              </a:xfrm>
              <a:custGeom>
                <a:avLst/>
                <a:gdLst>
                  <a:gd name="T0" fmla="*/ 1 w 135"/>
                  <a:gd name="T1" fmla="*/ 0 h 158"/>
                  <a:gd name="T2" fmla="*/ 3957 w 135"/>
                  <a:gd name="T3" fmla="*/ 194 h 158"/>
                  <a:gd name="T4" fmla="*/ 4235 w 135"/>
                  <a:gd name="T5" fmla="*/ 368 h 158"/>
                  <a:gd name="T6" fmla="*/ 2472 w 135"/>
                  <a:gd name="T7" fmla="*/ 617 h 158"/>
                  <a:gd name="T8" fmla="*/ 307 w 135"/>
                  <a:gd name="T9" fmla="*/ 589 h 158"/>
                  <a:gd name="T10" fmla="*/ 859 w 135"/>
                  <a:gd name="T11" fmla="*/ 423 h 158"/>
                  <a:gd name="T12" fmla="*/ 4096 w 135"/>
                  <a:gd name="T13" fmla="*/ 589 h 158"/>
                  <a:gd name="T14" fmla="*/ 4235 w 135"/>
                  <a:gd name="T15" fmla="*/ 925 h 158"/>
                  <a:gd name="T16" fmla="*/ 437 w 135"/>
                  <a:gd name="T17" fmla="*/ 1068 h 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5"/>
                  <a:gd name="T28" fmla="*/ 0 h 158"/>
                  <a:gd name="T29" fmla="*/ 135 w 135"/>
                  <a:gd name="T30" fmla="*/ 158 h 1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5" h="158">
                    <a:moveTo>
                      <a:pt x="1" y="0"/>
                    </a:moveTo>
                    <a:cubicBezTo>
                      <a:pt x="39" y="10"/>
                      <a:pt x="83" y="6"/>
                      <a:pt x="117" y="28"/>
                    </a:cubicBezTo>
                    <a:cubicBezTo>
                      <a:pt x="120" y="36"/>
                      <a:pt x="128" y="44"/>
                      <a:pt x="125" y="52"/>
                    </a:cubicBezTo>
                    <a:cubicBezTo>
                      <a:pt x="118" y="72"/>
                      <a:pt x="93" y="81"/>
                      <a:pt x="73" y="88"/>
                    </a:cubicBezTo>
                    <a:cubicBezTo>
                      <a:pt x="52" y="87"/>
                      <a:pt x="29" y="92"/>
                      <a:pt x="9" y="84"/>
                    </a:cubicBezTo>
                    <a:cubicBezTo>
                      <a:pt x="0" y="80"/>
                      <a:pt x="16" y="63"/>
                      <a:pt x="25" y="60"/>
                    </a:cubicBezTo>
                    <a:cubicBezTo>
                      <a:pt x="87" y="63"/>
                      <a:pt x="89" y="52"/>
                      <a:pt x="121" y="84"/>
                    </a:cubicBezTo>
                    <a:cubicBezTo>
                      <a:pt x="127" y="102"/>
                      <a:pt x="135" y="113"/>
                      <a:pt x="125" y="132"/>
                    </a:cubicBezTo>
                    <a:cubicBezTo>
                      <a:pt x="112" y="158"/>
                      <a:pt x="22" y="152"/>
                      <a:pt x="13" y="152"/>
                    </a:cubicBezTo>
                  </a:path>
                </a:pathLst>
              </a:custGeom>
              <a:noFill/>
              <a:ln w="25400">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6" name="Oval 14"/>
              <p:cNvSpPr>
                <a:spLocks noChangeArrowheads="1"/>
              </p:cNvSpPr>
              <p:nvPr/>
            </p:nvSpPr>
            <p:spPr bwMode="auto">
              <a:xfrm>
                <a:off x="10805716" y="4160941"/>
                <a:ext cx="533400" cy="533400"/>
              </a:xfrm>
              <a:prstGeom prst="ellipse">
                <a:avLst/>
              </a:prstGeom>
              <a:noFill/>
              <a:ln w="190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grpSp>
            <p:nvGrpSpPr>
              <p:cNvPr id="27" name="Group 26"/>
              <p:cNvGrpSpPr/>
              <p:nvPr/>
            </p:nvGrpSpPr>
            <p:grpSpPr>
              <a:xfrm>
                <a:off x="10550051" y="4048649"/>
                <a:ext cx="387370" cy="245765"/>
                <a:chOff x="10550051" y="4048649"/>
                <a:chExt cx="387370" cy="245765"/>
              </a:xfrm>
            </p:grpSpPr>
            <p:sp>
              <p:nvSpPr>
                <p:cNvPr id="31" name="Oval 30"/>
                <p:cNvSpPr/>
                <p:nvPr/>
              </p:nvSpPr>
              <p:spPr>
                <a:xfrm flipV="1">
                  <a:off x="10550051" y="4048649"/>
                  <a:ext cx="63654" cy="6365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Freeform 31"/>
                <p:cNvSpPr/>
                <p:nvPr/>
              </p:nvSpPr>
              <p:spPr>
                <a:xfrm>
                  <a:off x="10580914" y="4117521"/>
                  <a:ext cx="356507" cy="176893"/>
                </a:xfrm>
                <a:custGeom>
                  <a:avLst/>
                  <a:gdLst>
                    <a:gd name="connsiteX0" fmla="*/ 0 w 356507"/>
                    <a:gd name="connsiteY0" fmla="*/ 0 h 176893"/>
                    <a:gd name="connsiteX1" fmla="*/ 0 w 356507"/>
                    <a:gd name="connsiteY1" fmla="*/ 176893 h 176893"/>
                    <a:gd name="connsiteX2" fmla="*/ 356507 w 356507"/>
                    <a:gd name="connsiteY2" fmla="*/ 176893 h 176893"/>
                  </a:gdLst>
                  <a:ahLst/>
                  <a:cxnLst>
                    <a:cxn ang="0">
                      <a:pos x="connsiteX0" y="connsiteY0"/>
                    </a:cxn>
                    <a:cxn ang="0">
                      <a:pos x="connsiteX1" y="connsiteY1"/>
                    </a:cxn>
                    <a:cxn ang="0">
                      <a:pos x="connsiteX2" y="connsiteY2"/>
                    </a:cxn>
                  </a:cxnLst>
                  <a:rect l="l" t="t" r="r" b="b"/>
                  <a:pathLst>
                    <a:path w="356507" h="176893">
                      <a:moveTo>
                        <a:pt x="0" y="0"/>
                      </a:moveTo>
                      <a:lnTo>
                        <a:pt x="0" y="176893"/>
                      </a:lnTo>
                      <a:lnTo>
                        <a:pt x="356507" y="176893"/>
                      </a:lnTo>
                    </a:path>
                  </a:pathLst>
                </a:custGeom>
                <a:noFill/>
                <a:ln w="25400" cap="sq">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8" name="Group 27"/>
              <p:cNvGrpSpPr/>
              <p:nvPr/>
            </p:nvGrpSpPr>
            <p:grpSpPr>
              <a:xfrm flipV="1">
                <a:off x="10550051" y="4588173"/>
                <a:ext cx="387370" cy="245765"/>
                <a:chOff x="10550051" y="4048649"/>
                <a:chExt cx="387370" cy="245765"/>
              </a:xfrm>
            </p:grpSpPr>
            <p:sp>
              <p:nvSpPr>
                <p:cNvPr id="29" name="Oval 28"/>
                <p:cNvSpPr/>
                <p:nvPr/>
              </p:nvSpPr>
              <p:spPr>
                <a:xfrm flipV="1">
                  <a:off x="10550051" y="4048649"/>
                  <a:ext cx="63654" cy="6365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Freeform 29"/>
                <p:cNvSpPr/>
                <p:nvPr/>
              </p:nvSpPr>
              <p:spPr>
                <a:xfrm>
                  <a:off x="10580914" y="4117521"/>
                  <a:ext cx="356507" cy="176893"/>
                </a:xfrm>
                <a:custGeom>
                  <a:avLst/>
                  <a:gdLst>
                    <a:gd name="connsiteX0" fmla="*/ 0 w 356507"/>
                    <a:gd name="connsiteY0" fmla="*/ 0 h 176893"/>
                    <a:gd name="connsiteX1" fmla="*/ 0 w 356507"/>
                    <a:gd name="connsiteY1" fmla="*/ 176893 h 176893"/>
                    <a:gd name="connsiteX2" fmla="*/ 356507 w 356507"/>
                    <a:gd name="connsiteY2" fmla="*/ 176893 h 176893"/>
                  </a:gdLst>
                  <a:ahLst/>
                  <a:cxnLst>
                    <a:cxn ang="0">
                      <a:pos x="connsiteX0" y="connsiteY0"/>
                    </a:cxn>
                    <a:cxn ang="0">
                      <a:pos x="connsiteX1" y="connsiteY1"/>
                    </a:cxn>
                    <a:cxn ang="0">
                      <a:pos x="connsiteX2" y="connsiteY2"/>
                    </a:cxn>
                  </a:cxnLst>
                  <a:rect l="l" t="t" r="r" b="b"/>
                  <a:pathLst>
                    <a:path w="356507" h="176893">
                      <a:moveTo>
                        <a:pt x="0" y="0"/>
                      </a:moveTo>
                      <a:lnTo>
                        <a:pt x="0" y="176893"/>
                      </a:lnTo>
                      <a:lnTo>
                        <a:pt x="356507" y="176893"/>
                      </a:lnTo>
                    </a:path>
                  </a:pathLst>
                </a:custGeom>
                <a:noFill/>
                <a:ln w="25400" cap="sq">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33" name="Oval 32"/>
            <p:cNvSpPr/>
            <p:nvPr/>
          </p:nvSpPr>
          <p:spPr>
            <a:xfrm rot="16200000" flipV="1">
              <a:off x="8820622" y="3109417"/>
              <a:ext cx="63654" cy="636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Line 25"/>
            <p:cNvSpPr>
              <a:spLocks noChangeShapeType="1"/>
            </p:cNvSpPr>
            <p:nvPr/>
          </p:nvSpPr>
          <p:spPr bwMode="auto">
            <a:xfrm rot="16200000" flipH="1" flipV="1">
              <a:off x="8714208" y="2971177"/>
              <a:ext cx="40357" cy="299777"/>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sp>
          <p:nvSpPr>
            <p:cNvPr id="35" name="Oval 34"/>
            <p:cNvSpPr/>
            <p:nvPr/>
          </p:nvSpPr>
          <p:spPr>
            <a:xfrm rot="16200000" flipV="1">
              <a:off x="8527570" y="3109417"/>
              <a:ext cx="63654" cy="636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TextBox 35"/>
            <p:cNvSpPr txBox="1"/>
            <p:nvPr/>
          </p:nvSpPr>
          <p:spPr>
            <a:xfrm>
              <a:off x="7900962" y="4482693"/>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37" name="TextBox 36"/>
            <p:cNvSpPr txBox="1"/>
            <p:nvPr/>
          </p:nvSpPr>
          <p:spPr>
            <a:xfrm>
              <a:off x="7900962" y="4830027"/>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38" name="TextBox 37"/>
            <p:cNvSpPr txBox="1"/>
            <p:nvPr/>
          </p:nvSpPr>
          <p:spPr>
            <a:xfrm>
              <a:off x="7900962" y="3120635"/>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39" name="TextBox 38"/>
            <p:cNvSpPr txBox="1"/>
            <p:nvPr/>
          </p:nvSpPr>
          <p:spPr>
            <a:xfrm>
              <a:off x="7900962" y="3467969"/>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0" name="TextBox 39"/>
            <p:cNvSpPr txBox="1"/>
            <p:nvPr/>
          </p:nvSpPr>
          <p:spPr>
            <a:xfrm>
              <a:off x="9108018" y="4482693"/>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1" name="TextBox 40"/>
            <p:cNvSpPr txBox="1"/>
            <p:nvPr/>
          </p:nvSpPr>
          <p:spPr>
            <a:xfrm>
              <a:off x="9108018" y="4830027"/>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2" name="TextBox 41"/>
            <p:cNvSpPr txBox="1"/>
            <p:nvPr/>
          </p:nvSpPr>
          <p:spPr>
            <a:xfrm>
              <a:off x="9108018" y="3120635"/>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3" name="TextBox 42"/>
            <p:cNvSpPr txBox="1"/>
            <p:nvPr/>
          </p:nvSpPr>
          <p:spPr>
            <a:xfrm>
              <a:off x="9108018" y="3467969"/>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4" name="TextBox 43"/>
            <p:cNvSpPr txBox="1"/>
            <p:nvPr/>
          </p:nvSpPr>
          <p:spPr>
            <a:xfrm>
              <a:off x="8303314" y="4830027"/>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5" name="TextBox 44"/>
            <p:cNvSpPr txBox="1"/>
            <p:nvPr/>
          </p:nvSpPr>
          <p:spPr>
            <a:xfrm>
              <a:off x="8705666" y="4830027"/>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6" name="TextBox 45"/>
            <p:cNvSpPr txBox="1"/>
            <p:nvPr/>
          </p:nvSpPr>
          <p:spPr>
            <a:xfrm>
              <a:off x="8303314" y="3120635"/>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7" name="TextBox 46"/>
            <p:cNvSpPr txBox="1"/>
            <p:nvPr/>
          </p:nvSpPr>
          <p:spPr>
            <a:xfrm>
              <a:off x="8705666" y="3120635"/>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8" name="TextBox 47"/>
            <p:cNvSpPr txBox="1"/>
            <p:nvPr/>
          </p:nvSpPr>
          <p:spPr>
            <a:xfrm>
              <a:off x="9443298" y="4021744"/>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9" name="TextBox 48"/>
            <p:cNvSpPr txBox="1"/>
            <p:nvPr/>
          </p:nvSpPr>
          <p:spPr>
            <a:xfrm>
              <a:off x="9443298" y="3722333"/>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grpSp>
          <p:nvGrpSpPr>
            <p:cNvPr id="50" name="Group 49"/>
            <p:cNvGrpSpPr/>
            <p:nvPr/>
          </p:nvGrpSpPr>
          <p:grpSpPr>
            <a:xfrm>
              <a:off x="8090536" y="4224020"/>
              <a:ext cx="1459864" cy="800233"/>
              <a:chOff x="8090536" y="4513580"/>
              <a:chExt cx="1459864" cy="800233"/>
            </a:xfrm>
          </p:grpSpPr>
          <p:cxnSp>
            <p:nvCxnSpPr>
              <p:cNvPr id="51" name="Straight Arrow Connector 50"/>
              <p:cNvCxnSpPr/>
              <p:nvPr/>
            </p:nvCxnSpPr>
            <p:spPr>
              <a:xfrm>
                <a:off x="8090536" y="5048553"/>
                <a:ext cx="0" cy="180000"/>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a:off x="8316767" y="5223813"/>
                <a:ext cx="0" cy="180000"/>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6200000">
                <a:off x="8719119" y="5223813"/>
                <a:ext cx="0" cy="180000"/>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6200000">
                <a:off x="9126054" y="5223813"/>
                <a:ext cx="0" cy="180000"/>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9299576" y="5048553"/>
                <a:ext cx="0" cy="180000"/>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56" name="Freeform 55"/>
              <p:cNvSpPr/>
              <p:nvPr/>
            </p:nvSpPr>
            <p:spPr>
              <a:xfrm>
                <a:off x="9296400" y="4513580"/>
                <a:ext cx="254000" cy="345440"/>
              </a:xfrm>
              <a:custGeom>
                <a:avLst/>
                <a:gdLst>
                  <a:gd name="connsiteX0" fmla="*/ 0 w 254000"/>
                  <a:gd name="connsiteY0" fmla="*/ 345440 h 345440"/>
                  <a:gd name="connsiteX1" fmla="*/ 0 w 254000"/>
                  <a:gd name="connsiteY1" fmla="*/ 0 h 345440"/>
                  <a:gd name="connsiteX2" fmla="*/ 254000 w 254000"/>
                  <a:gd name="connsiteY2" fmla="*/ 0 h 345440"/>
                  <a:gd name="connsiteX3" fmla="*/ 254000 w 254000"/>
                  <a:gd name="connsiteY3" fmla="*/ 0 h 345440"/>
                </a:gdLst>
                <a:ahLst/>
                <a:cxnLst>
                  <a:cxn ang="0">
                    <a:pos x="connsiteX0" y="connsiteY0"/>
                  </a:cxn>
                  <a:cxn ang="0">
                    <a:pos x="connsiteX1" y="connsiteY1"/>
                  </a:cxn>
                  <a:cxn ang="0">
                    <a:pos x="connsiteX2" y="connsiteY2"/>
                  </a:cxn>
                  <a:cxn ang="0">
                    <a:pos x="connsiteX3" y="connsiteY3"/>
                  </a:cxn>
                </a:cxnLst>
                <a:rect l="l" t="t" r="r" b="b"/>
                <a:pathLst>
                  <a:path w="254000" h="345440">
                    <a:moveTo>
                      <a:pt x="0" y="345440"/>
                    </a:moveTo>
                    <a:lnTo>
                      <a:pt x="0" y="0"/>
                    </a:lnTo>
                    <a:lnTo>
                      <a:pt x="254000" y="0"/>
                    </a:lnTo>
                    <a:lnTo>
                      <a:pt x="254000" y="0"/>
                    </a:lnTo>
                  </a:path>
                </a:pathLst>
              </a:custGeom>
              <a:noFill/>
              <a:ln w="12700">
                <a:solidFill>
                  <a:srgbClr val="90C226"/>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7" name="Straight Arrow Connector 56"/>
              <p:cNvCxnSpPr/>
              <p:nvPr/>
            </p:nvCxnSpPr>
            <p:spPr>
              <a:xfrm>
                <a:off x="8090536" y="4599091"/>
                <a:ext cx="0" cy="267118"/>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flipV="1">
              <a:off x="8092441" y="3308100"/>
              <a:ext cx="1459864" cy="759974"/>
              <a:chOff x="8090536" y="4553839"/>
              <a:chExt cx="1459864" cy="759974"/>
            </a:xfrm>
          </p:grpSpPr>
          <p:cxnSp>
            <p:nvCxnSpPr>
              <p:cNvPr id="59" name="Straight Arrow Connector 58"/>
              <p:cNvCxnSpPr/>
              <p:nvPr/>
            </p:nvCxnSpPr>
            <p:spPr>
              <a:xfrm flipV="1">
                <a:off x="8090536" y="5048553"/>
                <a:ext cx="0" cy="180000"/>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flipH="1">
                <a:off x="8311052" y="5223813"/>
                <a:ext cx="0" cy="180000"/>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flipH="1">
                <a:off x="8715309" y="5223813"/>
                <a:ext cx="0" cy="180000"/>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6200000">
                <a:off x="9120339" y="5223813"/>
                <a:ext cx="0" cy="180000"/>
              </a:xfrm>
              <a:prstGeom prst="straightConnector1">
                <a:avLst/>
              </a:prstGeom>
              <a:ln cap="sq">
                <a:miter lim="800000"/>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9299576" y="5048553"/>
                <a:ext cx="0" cy="180000"/>
              </a:xfrm>
              <a:prstGeom prst="straightConnector1">
                <a:avLst/>
              </a:prstGeom>
              <a:ln cap="sq">
                <a:miter lim="800000"/>
                <a:headEnd type="triangle" w="sm" len="sm"/>
                <a:tailEnd type="none" w="sm" len="sm"/>
              </a:ln>
            </p:spPr>
            <p:style>
              <a:lnRef idx="1">
                <a:schemeClr val="accent1"/>
              </a:lnRef>
              <a:fillRef idx="0">
                <a:schemeClr val="accent1"/>
              </a:fillRef>
              <a:effectRef idx="0">
                <a:schemeClr val="accent1"/>
              </a:effectRef>
              <a:fontRef idx="minor">
                <a:schemeClr val="tx1"/>
              </a:fontRef>
            </p:style>
          </p:cxnSp>
          <p:sp>
            <p:nvSpPr>
              <p:cNvPr id="64" name="Freeform 63"/>
              <p:cNvSpPr/>
              <p:nvPr/>
            </p:nvSpPr>
            <p:spPr>
              <a:xfrm>
                <a:off x="9296400" y="4553839"/>
                <a:ext cx="254000" cy="305181"/>
              </a:xfrm>
              <a:custGeom>
                <a:avLst/>
                <a:gdLst>
                  <a:gd name="connsiteX0" fmla="*/ 0 w 254000"/>
                  <a:gd name="connsiteY0" fmla="*/ 345440 h 345440"/>
                  <a:gd name="connsiteX1" fmla="*/ 0 w 254000"/>
                  <a:gd name="connsiteY1" fmla="*/ 0 h 345440"/>
                  <a:gd name="connsiteX2" fmla="*/ 254000 w 254000"/>
                  <a:gd name="connsiteY2" fmla="*/ 0 h 345440"/>
                  <a:gd name="connsiteX3" fmla="*/ 254000 w 254000"/>
                  <a:gd name="connsiteY3" fmla="*/ 0 h 345440"/>
                </a:gdLst>
                <a:ahLst/>
                <a:cxnLst>
                  <a:cxn ang="0">
                    <a:pos x="connsiteX0" y="connsiteY0"/>
                  </a:cxn>
                  <a:cxn ang="0">
                    <a:pos x="connsiteX1" y="connsiteY1"/>
                  </a:cxn>
                  <a:cxn ang="0">
                    <a:pos x="connsiteX2" y="connsiteY2"/>
                  </a:cxn>
                  <a:cxn ang="0">
                    <a:pos x="connsiteX3" y="connsiteY3"/>
                  </a:cxn>
                </a:cxnLst>
                <a:rect l="l" t="t" r="r" b="b"/>
                <a:pathLst>
                  <a:path w="254000" h="345440">
                    <a:moveTo>
                      <a:pt x="0" y="345440"/>
                    </a:moveTo>
                    <a:lnTo>
                      <a:pt x="0" y="0"/>
                    </a:lnTo>
                    <a:lnTo>
                      <a:pt x="254000" y="0"/>
                    </a:lnTo>
                    <a:lnTo>
                      <a:pt x="254000" y="0"/>
                    </a:lnTo>
                  </a:path>
                </a:pathLst>
              </a:custGeom>
              <a:noFill/>
              <a:ln w="12700">
                <a:solidFill>
                  <a:srgbClr val="90C226"/>
                </a:solidFill>
                <a:headEnd type="triangl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5" name="Straight Arrow Connector 64"/>
              <p:cNvCxnSpPr/>
              <p:nvPr/>
            </p:nvCxnSpPr>
            <p:spPr>
              <a:xfrm flipV="1">
                <a:off x="8090536" y="4599091"/>
                <a:ext cx="0" cy="267118"/>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99391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442026" cy="1320800"/>
          </a:xfrm>
        </p:spPr>
        <p:txBody>
          <a:bodyPr>
            <a:normAutofit/>
          </a:bodyPr>
          <a:lstStyle/>
          <a:p>
            <a:r>
              <a:rPr lang="en-SG" sz="4000" dirty="0" smtClean="0"/>
              <a:t>Voltage</a:t>
            </a:r>
            <a:endParaRPr lang="en-SG" sz="4000"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
        <p:nvSpPr>
          <p:cNvPr id="4" name="Content Placeholder 3"/>
          <p:cNvSpPr>
            <a:spLocks noGrp="1"/>
          </p:cNvSpPr>
          <p:nvPr>
            <p:ph idx="1"/>
          </p:nvPr>
        </p:nvSpPr>
        <p:spPr>
          <a:xfrm>
            <a:off x="807613" y="3827815"/>
            <a:ext cx="9355289" cy="1969770"/>
          </a:xfrm>
        </p:spPr>
        <p:txBody>
          <a:bodyPr wrap="square">
            <a:spAutoFit/>
          </a:bodyPr>
          <a:lstStyle/>
          <a:p>
            <a:pPr>
              <a:spcBef>
                <a:spcPts val="600"/>
              </a:spcBef>
            </a:pPr>
            <a:r>
              <a:rPr lang="en-SG" sz="2800" dirty="0"/>
              <a:t>Electric potential </a:t>
            </a:r>
            <a:r>
              <a:rPr lang="en-SG" sz="2800" dirty="0" smtClean="0"/>
              <a:t>difference is </a:t>
            </a:r>
            <a:r>
              <a:rPr lang="en-SG" sz="2800" dirty="0"/>
              <a:t>also referred to as </a:t>
            </a:r>
            <a:r>
              <a:rPr lang="en-SG" sz="2800" dirty="0" smtClean="0"/>
              <a:t>voltage</a:t>
            </a:r>
            <a:r>
              <a:rPr lang="en-SG" sz="2800" dirty="0"/>
              <a:t> </a:t>
            </a:r>
            <a:r>
              <a:rPr lang="en-SG" sz="2800" dirty="0" smtClean="0"/>
              <a:t>or voltage difference.</a:t>
            </a:r>
          </a:p>
          <a:p>
            <a:pPr>
              <a:spcBef>
                <a:spcPts val="600"/>
              </a:spcBef>
            </a:pPr>
            <a:r>
              <a:rPr lang="en-SG" sz="2800" dirty="0" smtClean="0"/>
              <a:t>The </a:t>
            </a:r>
            <a:r>
              <a:rPr lang="en-SG" sz="2800" dirty="0"/>
              <a:t>symbol </a:t>
            </a:r>
            <a:r>
              <a:rPr lang="en-SG" sz="2800" dirty="0" smtClean="0"/>
              <a:t>of </a:t>
            </a:r>
            <a:r>
              <a:rPr lang="en-SG" sz="2800" dirty="0"/>
              <a:t>voltage is </a:t>
            </a:r>
            <a:r>
              <a:rPr lang="en-SG" sz="2800" i="1" dirty="0"/>
              <a:t>V</a:t>
            </a:r>
            <a:r>
              <a:rPr lang="en-SG" sz="2800" dirty="0"/>
              <a:t>.</a:t>
            </a:r>
          </a:p>
          <a:p>
            <a:pPr>
              <a:spcBef>
                <a:spcPts val="600"/>
              </a:spcBef>
            </a:pPr>
            <a:r>
              <a:rPr lang="en-SG" sz="2800" dirty="0"/>
              <a:t>The unit of </a:t>
            </a:r>
            <a:r>
              <a:rPr lang="en-SG" sz="2800" dirty="0" smtClean="0"/>
              <a:t>voltage </a:t>
            </a:r>
            <a:r>
              <a:rPr lang="en-SG" sz="2800" dirty="0"/>
              <a:t>is volt (V).</a:t>
            </a:r>
          </a:p>
        </p:txBody>
      </p:sp>
      <p:grpSp>
        <p:nvGrpSpPr>
          <p:cNvPr id="7" name="Group 6"/>
          <p:cNvGrpSpPr/>
          <p:nvPr/>
        </p:nvGrpSpPr>
        <p:grpSpPr>
          <a:xfrm>
            <a:off x="1151356" y="1517406"/>
            <a:ext cx="3032284" cy="2067694"/>
            <a:chOff x="7241594" y="3100887"/>
            <a:chExt cx="3032284" cy="2067694"/>
          </a:xfrm>
        </p:grpSpPr>
        <p:sp>
          <p:nvSpPr>
            <p:cNvPr id="9" name="Freeform 8"/>
            <p:cNvSpPr/>
            <p:nvPr/>
          </p:nvSpPr>
          <p:spPr>
            <a:xfrm>
              <a:off x="7946308" y="3139440"/>
              <a:ext cx="1567080" cy="613833"/>
            </a:xfrm>
            <a:custGeom>
              <a:avLst/>
              <a:gdLst>
                <a:gd name="connsiteX0" fmla="*/ 0 w 749300"/>
                <a:gd name="connsiteY0" fmla="*/ 613833 h 618067"/>
                <a:gd name="connsiteX1" fmla="*/ 0 w 749300"/>
                <a:gd name="connsiteY1" fmla="*/ 0 h 618067"/>
                <a:gd name="connsiteX2" fmla="*/ 740834 w 749300"/>
                <a:gd name="connsiteY2" fmla="*/ 0 h 618067"/>
                <a:gd name="connsiteX3" fmla="*/ 740834 w 749300"/>
                <a:gd name="connsiteY3" fmla="*/ 618067 h 618067"/>
                <a:gd name="connsiteX4" fmla="*/ 749300 w 749300"/>
                <a:gd name="connsiteY4" fmla="*/ 618067 h 618067"/>
                <a:gd name="connsiteX0" fmla="*/ 0 w 740834"/>
                <a:gd name="connsiteY0" fmla="*/ 613833 h 618067"/>
                <a:gd name="connsiteX1" fmla="*/ 0 w 740834"/>
                <a:gd name="connsiteY1" fmla="*/ 0 h 618067"/>
                <a:gd name="connsiteX2" fmla="*/ 740834 w 740834"/>
                <a:gd name="connsiteY2" fmla="*/ 0 h 618067"/>
                <a:gd name="connsiteX3" fmla="*/ 740834 w 740834"/>
                <a:gd name="connsiteY3" fmla="*/ 618067 h 618067"/>
                <a:gd name="connsiteX0" fmla="*/ 0 w 740834"/>
                <a:gd name="connsiteY0" fmla="*/ 613833 h 613833"/>
                <a:gd name="connsiteX1" fmla="*/ 0 w 740834"/>
                <a:gd name="connsiteY1" fmla="*/ 0 h 613833"/>
                <a:gd name="connsiteX2" fmla="*/ 740834 w 740834"/>
                <a:gd name="connsiteY2" fmla="*/ 0 h 613833"/>
                <a:gd name="connsiteX3" fmla="*/ 740834 w 740834"/>
                <a:gd name="connsiteY3" fmla="*/ 612352 h 613833"/>
              </a:gdLst>
              <a:ahLst/>
              <a:cxnLst>
                <a:cxn ang="0">
                  <a:pos x="connsiteX0" y="connsiteY0"/>
                </a:cxn>
                <a:cxn ang="0">
                  <a:pos x="connsiteX1" y="connsiteY1"/>
                </a:cxn>
                <a:cxn ang="0">
                  <a:pos x="connsiteX2" y="connsiteY2"/>
                </a:cxn>
                <a:cxn ang="0">
                  <a:pos x="connsiteX3" y="connsiteY3"/>
                </a:cxn>
              </a:cxnLst>
              <a:rect l="l" t="t" r="r" b="b"/>
              <a:pathLst>
                <a:path w="740834" h="613833">
                  <a:moveTo>
                    <a:pt x="0" y="613833"/>
                  </a:moveTo>
                  <a:lnTo>
                    <a:pt x="0" y="0"/>
                  </a:lnTo>
                  <a:lnTo>
                    <a:pt x="740834" y="0"/>
                  </a:lnTo>
                  <a:lnTo>
                    <a:pt x="740834" y="612352"/>
                  </a:lnTo>
                </a:path>
              </a:pathLst>
            </a:custGeom>
            <a:noFill/>
            <a:ln w="3175"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9"/>
            <p:cNvSpPr/>
            <p:nvPr/>
          </p:nvSpPr>
          <p:spPr>
            <a:xfrm flipV="1">
              <a:off x="7946308" y="4544378"/>
              <a:ext cx="1567080" cy="613833"/>
            </a:xfrm>
            <a:custGeom>
              <a:avLst/>
              <a:gdLst>
                <a:gd name="connsiteX0" fmla="*/ 0 w 749300"/>
                <a:gd name="connsiteY0" fmla="*/ 613833 h 618067"/>
                <a:gd name="connsiteX1" fmla="*/ 0 w 749300"/>
                <a:gd name="connsiteY1" fmla="*/ 0 h 618067"/>
                <a:gd name="connsiteX2" fmla="*/ 740834 w 749300"/>
                <a:gd name="connsiteY2" fmla="*/ 0 h 618067"/>
                <a:gd name="connsiteX3" fmla="*/ 740834 w 749300"/>
                <a:gd name="connsiteY3" fmla="*/ 618067 h 618067"/>
                <a:gd name="connsiteX4" fmla="*/ 749300 w 749300"/>
                <a:gd name="connsiteY4" fmla="*/ 618067 h 618067"/>
                <a:gd name="connsiteX0" fmla="*/ 0 w 740834"/>
                <a:gd name="connsiteY0" fmla="*/ 613833 h 618067"/>
                <a:gd name="connsiteX1" fmla="*/ 0 w 740834"/>
                <a:gd name="connsiteY1" fmla="*/ 0 h 618067"/>
                <a:gd name="connsiteX2" fmla="*/ 740834 w 740834"/>
                <a:gd name="connsiteY2" fmla="*/ 0 h 618067"/>
                <a:gd name="connsiteX3" fmla="*/ 740834 w 740834"/>
                <a:gd name="connsiteY3" fmla="*/ 618067 h 618067"/>
                <a:gd name="connsiteX0" fmla="*/ 0 w 740834"/>
                <a:gd name="connsiteY0" fmla="*/ 613833 h 613833"/>
                <a:gd name="connsiteX1" fmla="*/ 0 w 740834"/>
                <a:gd name="connsiteY1" fmla="*/ 0 h 613833"/>
                <a:gd name="connsiteX2" fmla="*/ 740834 w 740834"/>
                <a:gd name="connsiteY2" fmla="*/ 0 h 613833"/>
                <a:gd name="connsiteX3" fmla="*/ 740834 w 740834"/>
                <a:gd name="connsiteY3" fmla="*/ 612352 h 613833"/>
              </a:gdLst>
              <a:ahLst/>
              <a:cxnLst>
                <a:cxn ang="0">
                  <a:pos x="connsiteX0" y="connsiteY0"/>
                </a:cxn>
                <a:cxn ang="0">
                  <a:pos x="connsiteX1" y="connsiteY1"/>
                </a:cxn>
                <a:cxn ang="0">
                  <a:pos x="connsiteX2" y="connsiteY2"/>
                </a:cxn>
                <a:cxn ang="0">
                  <a:pos x="connsiteX3" y="connsiteY3"/>
                </a:cxn>
              </a:cxnLst>
              <a:rect l="l" t="t" r="r" b="b"/>
              <a:pathLst>
                <a:path w="740834" h="613833">
                  <a:moveTo>
                    <a:pt x="0" y="613833"/>
                  </a:moveTo>
                  <a:lnTo>
                    <a:pt x="0" y="0"/>
                  </a:lnTo>
                  <a:lnTo>
                    <a:pt x="740834" y="0"/>
                  </a:lnTo>
                  <a:lnTo>
                    <a:pt x="740834" y="612352"/>
                  </a:lnTo>
                </a:path>
              </a:pathLst>
            </a:custGeom>
            <a:noFill/>
            <a:ln w="254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p:nvSpPr>
          <p:spPr>
            <a:xfrm flipH="1">
              <a:off x="7946197" y="3141980"/>
              <a:ext cx="579501" cy="604520"/>
            </a:xfrm>
            <a:custGeom>
              <a:avLst/>
              <a:gdLst>
                <a:gd name="connsiteX0" fmla="*/ 619760 w 619760"/>
                <a:gd name="connsiteY0" fmla="*/ 607060 h 607060"/>
                <a:gd name="connsiteX1" fmla="*/ 619760 w 619760"/>
                <a:gd name="connsiteY1" fmla="*/ 2540 h 607060"/>
                <a:gd name="connsiteX2" fmla="*/ 0 w 619760"/>
                <a:gd name="connsiteY2" fmla="*/ 2540 h 607060"/>
                <a:gd name="connsiteX3" fmla="*/ 0 w 619760"/>
                <a:gd name="connsiteY3" fmla="*/ 0 h 607060"/>
                <a:gd name="connsiteX0" fmla="*/ 619760 w 619760"/>
                <a:gd name="connsiteY0" fmla="*/ 604520 h 604520"/>
                <a:gd name="connsiteX1" fmla="*/ 619760 w 619760"/>
                <a:gd name="connsiteY1" fmla="*/ 0 h 604520"/>
                <a:gd name="connsiteX2" fmla="*/ 0 w 619760"/>
                <a:gd name="connsiteY2" fmla="*/ 0 h 604520"/>
              </a:gdLst>
              <a:ahLst/>
              <a:cxnLst>
                <a:cxn ang="0">
                  <a:pos x="connsiteX0" y="connsiteY0"/>
                </a:cxn>
                <a:cxn ang="0">
                  <a:pos x="connsiteX1" y="connsiteY1"/>
                </a:cxn>
                <a:cxn ang="0">
                  <a:pos x="connsiteX2" y="connsiteY2"/>
                </a:cxn>
              </a:cxnLst>
              <a:rect l="l" t="t" r="r" b="b"/>
              <a:pathLst>
                <a:path w="619760" h="604520">
                  <a:moveTo>
                    <a:pt x="619760" y="604520"/>
                  </a:moveTo>
                  <a:lnTo>
                    <a:pt x="619760" y="0"/>
                  </a:lnTo>
                  <a:lnTo>
                    <a:pt x="0" y="0"/>
                  </a:lnTo>
                </a:path>
              </a:pathLst>
            </a:custGeom>
            <a:noFill/>
            <a:ln cap="sq">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p:nvSpPr>
          <p:spPr>
            <a:xfrm>
              <a:off x="8892540" y="3141980"/>
              <a:ext cx="619760" cy="604520"/>
            </a:xfrm>
            <a:custGeom>
              <a:avLst/>
              <a:gdLst>
                <a:gd name="connsiteX0" fmla="*/ 619760 w 619760"/>
                <a:gd name="connsiteY0" fmla="*/ 607060 h 607060"/>
                <a:gd name="connsiteX1" fmla="*/ 619760 w 619760"/>
                <a:gd name="connsiteY1" fmla="*/ 2540 h 607060"/>
                <a:gd name="connsiteX2" fmla="*/ 0 w 619760"/>
                <a:gd name="connsiteY2" fmla="*/ 2540 h 607060"/>
                <a:gd name="connsiteX3" fmla="*/ 0 w 619760"/>
                <a:gd name="connsiteY3" fmla="*/ 0 h 607060"/>
                <a:gd name="connsiteX0" fmla="*/ 619760 w 619760"/>
                <a:gd name="connsiteY0" fmla="*/ 604520 h 604520"/>
                <a:gd name="connsiteX1" fmla="*/ 619760 w 619760"/>
                <a:gd name="connsiteY1" fmla="*/ 0 h 604520"/>
                <a:gd name="connsiteX2" fmla="*/ 0 w 619760"/>
                <a:gd name="connsiteY2" fmla="*/ 0 h 604520"/>
              </a:gdLst>
              <a:ahLst/>
              <a:cxnLst>
                <a:cxn ang="0">
                  <a:pos x="connsiteX0" y="connsiteY0"/>
                </a:cxn>
                <a:cxn ang="0">
                  <a:pos x="connsiteX1" y="connsiteY1"/>
                </a:cxn>
                <a:cxn ang="0">
                  <a:pos x="connsiteX2" y="connsiteY2"/>
                </a:cxn>
              </a:cxnLst>
              <a:rect l="l" t="t" r="r" b="b"/>
              <a:pathLst>
                <a:path w="619760" h="604520">
                  <a:moveTo>
                    <a:pt x="619760" y="604520"/>
                  </a:moveTo>
                  <a:lnTo>
                    <a:pt x="619760" y="0"/>
                  </a:lnTo>
                  <a:lnTo>
                    <a:pt x="0" y="0"/>
                  </a:lnTo>
                </a:path>
              </a:pathLst>
            </a:custGeom>
            <a:noFill/>
            <a:ln cap="sq">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 Box 16"/>
            <p:cNvSpPr txBox="1">
              <a:spLocks noChangeArrowheads="1"/>
            </p:cNvSpPr>
            <p:nvPr/>
          </p:nvSpPr>
          <p:spPr bwMode="auto">
            <a:xfrm>
              <a:off x="7241594" y="3938413"/>
              <a:ext cx="371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2400" i="1" dirty="0"/>
                <a:t>V</a:t>
              </a:r>
            </a:p>
          </p:txBody>
        </p:sp>
        <p:sp>
          <p:nvSpPr>
            <p:cNvPr id="14" name="Text Box 17"/>
            <p:cNvSpPr txBox="1">
              <a:spLocks noChangeArrowheads="1"/>
            </p:cNvSpPr>
            <p:nvPr/>
          </p:nvSpPr>
          <p:spPr bwMode="auto">
            <a:xfrm>
              <a:off x="7622457" y="3725966"/>
              <a:ext cx="316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1800" b="1" dirty="0" smtClean="0"/>
                <a:t>+</a:t>
              </a:r>
              <a:endParaRPr lang="en-GB" altLang="en-US" sz="1800" b="1" dirty="0"/>
            </a:p>
          </p:txBody>
        </p:sp>
        <p:sp>
          <p:nvSpPr>
            <p:cNvPr id="15" name="Text Box 17"/>
            <p:cNvSpPr txBox="1">
              <a:spLocks noChangeArrowheads="1"/>
            </p:cNvSpPr>
            <p:nvPr/>
          </p:nvSpPr>
          <p:spPr bwMode="auto">
            <a:xfrm>
              <a:off x="7630472" y="4031044"/>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GB" altLang="en-US" sz="1800" b="1" dirty="0" smtClean="0"/>
                <a:t>_</a:t>
              </a:r>
              <a:endParaRPr lang="en-GB" altLang="en-US" sz="1800" b="1" dirty="0"/>
            </a:p>
          </p:txBody>
        </p:sp>
        <p:sp>
          <p:nvSpPr>
            <p:cNvPr id="16" name="Line 6"/>
            <p:cNvSpPr>
              <a:spLocks noChangeShapeType="1"/>
            </p:cNvSpPr>
            <p:nvPr/>
          </p:nvSpPr>
          <p:spPr bwMode="auto">
            <a:xfrm rot="5400000">
              <a:off x="7950277" y="3804149"/>
              <a:ext cx="0" cy="551026"/>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7" name="Line 7"/>
            <p:cNvSpPr>
              <a:spLocks noChangeShapeType="1"/>
            </p:cNvSpPr>
            <p:nvPr/>
          </p:nvSpPr>
          <p:spPr bwMode="auto">
            <a:xfrm rot="5400000">
              <a:off x="7950277" y="4088120"/>
              <a:ext cx="0" cy="265276"/>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18" name="Group 17"/>
            <p:cNvGrpSpPr/>
            <p:nvPr/>
          </p:nvGrpSpPr>
          <p:grpSpPr>
            <a:xfrm>
              <a:off x="7918450" y="4215710"/>
              <a:ext cx="63654" cy="329821"/>
              <a:chOff x="7644130" y="4505270"/>
              <a:chExt cx="63654" cy="329821"/>
            </a:xfrm>
          </p:grpSpPr>
          <p:sp>
            <p:nvSpPr>
              <p:cNvPr id="19" name="Line 25"/>
              <p:cNvSpPr>
                <a:spLocks noChangeShapeType="1"/>
              </p:cNvSpPr>
              <p:nvPr/>
            </p:nvSpPr>
            <p:spPr bwMode="auto">
              <a:xfrm>
                <a:off x="7675957" y="4505270"/>
                <a:ext cx="0" cy="272892"/>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sp>
            <p:nvSpPr>
              <p:cNvPr id="20" name="Oval 19"/>
              <p:cNvSpPr/>
              <p:nvPr/>
            </p:nvSpPr>
            <p:spPr>
              <a:xfrm>
                <a:off x="7644130" y="4771437"/>
                <a:ext cx="63654" cy="636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1" name="Group 20"/>
            <p:cNvGrpSpPr/>
            <p:nvPr/>
          </p:nvGrpSpPr>
          <p:grpSpPr>
            <a:xfrm flipV="1">
              <a:off x="7918450" y="3759089"/>
              <a:ext cx="63654" cy="329821"/>
              <a:chOff x="7644130" y="4505270"/>
              <a:chExt cx="63654" cy="329821"/>
            </a:xfrm>
          </p:grpSpPr>
          <p:sp>
            <p:nvSpPr>
              <p:cNvPr id="22" name="Line 25"/>
              <p:cNvSpPr>
                <a:spLocks noChangeShapeType="1"/>
              </p:cNvSpPr>
              <p:nvPr/>
            </p:nvSpPr>
            <p:spPr bwMode="auto">
              <a:xfrm>
                <a:off x="7675957" y="4505270"/>
                <a:ext cx="0" cy="272892"/>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sp>
            <p:nvSpPr>
              <p:cNvPr id="23" name="Oval 22"/>
              <p:cNvSpPr/>
              <p:nvPr/>
            </p:nvSpPr>
            <p:spPr>
              <a:xfrm>
                <a:off x="7644130" y="4771437"/>
                <a:ext cx="63654" cy="636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4" name="Group 23"/>
            <p:cNvGrpSpPr/>
            <p:nvPr/>
          </p:nvGrpSpPr>
          <p:grpSpPr>
            <a:xfrm>
              <a:off x="9484813" y="3759089"/>
              <a:ext cx="789065" cy="785289"/>
              <a:chOff x="10550051" y="4048649"/>
              <a:chExt cx="789065" cy="785289"/>
            </a:xfrm>
          </p:grpSpPr>
          <p:sp>
            <p:nvSpPr>
              <p:cNvPr id="25" name="Freeform 13"/>
              <p:cNvSpPr>
                <a:spLocks/>
              </p:cNvSpPr>
              <p:nvPr/>
            </p:nvSpPr>
            <p:spPr bwMode="auto">
              <a:xfrm>
                <a:off x="10920016" y="4289528"/>
                <a:ext cx="304800" cy="309563"/>
              </a:xfrm>
              <a:custGeom>
                <a:avLst/>
                <a:gdLst>
                  <a:gd name="T0" fmla="*/ 1 w 135"/>
                  <a:gd name="T1" fmla="*/ 0 h 158"/>
                  <a:gd name="T2" fmla="*/ 3957 w 135"/>
                  <a:gd name="T3" fmla="*/ 194 h 158"/>
                  <a:gd name="T4" fmla="*/ 4235 w 135"/>
                  <a:gd name="T5" fmla="*/ 368 h 158"/>
                  <a:gd name="T6" fmla="*/ 2472 w 135"/>
                  <a:gd name="T7" fmla="*/ 617 h 158"/>
                  <a:gd name="T8" fmla="*/ 307 w 135"/>
                  <a:gd name="T9" fmla="*/ 589 h 158"/>
                  <a:gd name="T10" fmla="*/ 859 w 135"/>
                  <a:gd name="T11" fmla="*/ 423 h 158"/>
                  <a:gd name="T12" fmla="*/ 4096 w 135"/>
                  <a:gd name="T13" fmla="*/ 589 h 158"/>
                  <a:gd name="T14" fmla="*/ 4235 w 135"/>
                  <a:gd name="T15" fmla="*/ 925 h 158"/>
                  <a:gd name="T16" fmla="*/ 437 w 135"/>
                  <a:gd name="T17" fmla="*/ 1068 h 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5"/>
                  <a:gd name="T28" fmla="*/ 0 h 158"/>
                  <a:gd name="T29" fmla="*/ 135 w 135"/>
                  <a:gd name="T30" fmla="*/ 158 h 1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5" h="158">
                    <a:moveTo>
                      <a:pt x="1" y="0"/>
                    </a:moveTo>
                    <a:cubicBezTo>
                      <a:pt x="39" y="10"/>
                      <a:pt x="83" y="6"/>
                      <a:pt x="117" y="28"/>
                    </a:cubicBezTo>
                    <a:cubicBezTo>
                      <a:pt x="120" y="36"/>
                      <a:pt x="128" y="44"/>
                      <a:pt x="125" y="52"/>
                    </a:cubicBezTo>
                    <a:cubicBezTo>
                      <a:pt x="118" y="72"/>
                      <a:pt x="93" y="81"/>
                      <a:pt x="73" y="88"/>
                    </a:cubicBezTo>
                    <a:cubicBezTo>
                      <a:pt x="52" y="87"/>
                      <a:pt x="29" y="92"/>
                      <a:pt x="9" y="84"/>
                    </a:cubicBezTo>
                    <a:cubicBezTo>
                      <a:pt x="0" y="80"/>
                      <a:pt x="16" y="63"/>
                      <a:pt x="25" y="60"/>
                    </a:cubicBezTo>
                    <a:cubicBezTo>
                      <a:pt x="87" y="63"/>
                      <a:pt x="89" y="52"/>
                      <a:pt x="121" y="84"/>
                    </a:cubicBezTo>
                    <a:cubicBezTo>
                      <a:pt x="127" y="102"/>
                      <a:pt x="135" y="113"/>
                      <a:pt x="125" y="132"/>
                    </a:cubicBezTo>
                    <a:cubicBezTo>
                      <a:pt x="112" y="158"/>
                      <a:pt x="22" y="152"/>
                      <a:pt x="13" y="152"/>
                    </a:cubicBezTo>
                  </a:path>
                </a:pathLst>
              </a:custGeom>
              <a:noFill/>
              <a:ln w="25400">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6" name="Oval 14"/>
              <p:cNvSpPr>
                <a:spLocks noChangeArrowheads="1"/>
              </p:cNvSpPr>
              <p:nvPr/>
            </p:nvSpPr>
            <p:spPr bwMode="auto">
              <a:xfrm>
                <a:off x="10805716" y="4160941"/>
                <a:ext cx="533400" cy="533400"/>
              </a:xfrm>
              <a:prstGeom prst="ellipse">
                <a:avLst/>
              </a:prstGeom>
              <a:noFill/>
              <a:ln w="190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90000"/>
                  <a:buFont typeface="Symbol" panose="05050102010706020507" pitchFamily="18" charset="2"/>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grpSp>
            <p:nvGrpSpPr>
              <p:cNvPr id="27" name="Group 26"/>
              <p:cNvGrpSpPr/>
              <p:nvPr/>
            </p:nvGrpSpPr>
            <p:grpSpPr>
              <a:xfrm>
                <a:off x="10550051" y="4048649"/>
                <a:ext cx="387370" cy="245765"/>
                <a:chOff x="10550051" y="4048649"/>
                <a:chExt cx="387370" cy="245765"/>
              </a:xfrm>
            </p:grpSpPr>
            <p:sp>
              <p:nvSpPr>
                <p:cNvPr id="31" name="Oval 30"/>
                <p:cNvSpPr/>
                <p:nvPr/>
              </p:nvSpPr>
              <p:spPr>
                <a:xfrm flipV="1">
                  <a:off x="10550051" y="4048649"/>
                  <a:ext cx="63654" cy="6365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Freeform 31"/>
                <p:cNvSpPr/>
                <p:nvPr/>
              </p:nvSpPr>
              <p:spPr>
                <a:xfrm>
                  <a:off x="10580914" y="4117521"/>
                  <a:ext cx="356507" cy="176893"/>
                </a:xfrm>
                <a:custGeom>
                  <a:avLst/>
                  <a:gdLst>
                    <a:gd name="connsiteX0" fmla="*/ 0 w 356507"/>
                    <a:gd name="connsiteY0" fmla="*/ 0 h 176893"/>
                    <a:gd name="connsiteX1" fmla="*/ 0 w 356507"/>
                    <a:gd name="connsiteY1" fmla="*/ 176893 h 176893"/>
                    <a:gd name="connsiteX2" fmla="*/ 356507 w 356507"/>
                    <a:gd name="connsiteY2" fmla="*/ 176893 h 176893"/>
                  </a:gdLst>
                  <a:ahLst/>
                  <a:cxnLst>
                    <a:cxn ang="0">
                      <a:pos x="connsiteX0" y="connsiteY0"/>
                    </a:cxn>
                    <a:cxn ang="0">
                      <a:pos x="connsiteX1" y="connsiteY1"/>
                    </a:cxn>
                    <a:cxn ang="0">
                      <a:pos x="connsiteX2" y="connsiteY2"/>
                    </a:cxn>
                  </a:cxnLst>
                  <a:rect l="l" t="t" r="r" b="b"/>
                  <a:pathLst>
                    <a:path w="356507" h="176893">
                      <a:moveTo>
                        <a:pt x="0" y="0"/>
                      </a:moveTo>
                      <a:lnTo>
                        <a:pt x="0" y="176893"/>
                      </a:lnTo>
                      <a:lnTo>
                        <a:pt x="356507" y="176893"/>
                      </a:lnTo>
                    </a:path>
                  </a:pathLst>
                </a:custGeom>
                <a:noFill/>
                <a:ln w="25400" cap="sq">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8" name="Group 27"/>
              <p:cNvGrpSpPr/>
              <p:nvPr/>
            </p:nvGrpSpPr>
            <p:grpSpPr>
              <a:xfrm flipV="1">
                <a:off x="10550051" y="4588173"/>
                <a:ext cx="387370" cy="245765"/>
                <a:chOff x="10550051" y="4048649"/>
                <a:chExt cx="387370" cy="245765"/>
              </a:xfrm>
            </p:grpSpPr>
            <p:sp>
              <p:nvSpPr>
                <p:cNvPr id="29" name="Oval 28"/>
                <p:cNvSpPr/>
                <p:nvPr/>
              </p:nvSpPr>
              <p:spPr>
                <a:xfrm flipV="1">
                  <a:off x="10550051" y="4048649"/>
                  <a:ext cx="63654" cy="6365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Freeform 29"/>
                <p:cNvSpPr/>
                <p:nvPr/>
              </p:nvSpPr>
              <p:spPr>
                <a:xfrm>
                  <a:off x="10580914" y="4117521"/>
                  <a:ext cx="356507" cy="176893"/>
                </a:xfrm>
                <a:custGeom>
                  <a:avLst/>
                  <a:gdLst>
                    <a:gd name="connsiteX0" fmla="*/ 0 w 356507"/>
                    <a:gd name="connsiteY0" fmla="*/ 0 h 176893"/>
                    <a:gd name="connsiteX1" fmla="*/ 0 w 356507"/>
                    <a:gd name="connsiteY1" fmla="*/ 176893 h 176893"/>
                    <a:gd name="connsiteX2" fmla="*/ 356507 w 356507"/>
                    <a:gd name="connsiteY2" fmla="*/ 176893 h 176893"/>
                  </a:gdLst>
                  <a:ahLst/>
                  <a:cxnLst>
                    <a:cxn ang="0">
                      <a:pos x="connsiteX0" y="connsiteY0"/>
                    </a:cxn>
                    <a:cxn ang="0">
                      <a:pos x="connsiteX1" y="connsiteY1"/>
                    </a:cxn>
                    <a:cxn ang="0">
                      <a:pos x="connsiteX2" y="connsiteY2"/>
                    </a:cxn>
                  </a:cxnLst>
                  <a:rect l="l" t="t" r="r" b="b"/>
                  <a:pathLst>
                    <a:path w="356507" h="176893">
                      <a:moveTo>
                        <a:pt x="0" y="0"/>
                      </a:moveTo>
                      <a:lnTo>
                        <a:pt x="0" y="176893"/>
                      </a:lnTo>
                      <a:lnTo>
                        <a:pt x="356507" y="176893"/>
                      </a:lnTo>
                    </a:path>
                  </a:pathLst>
                </a:custGeom>
                <a:noFill/>
                <a:ln w="25400" cap="sq">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33" name="Oval 32"/>
            <p:cNvSpPr/>
            <p:nvPr/>
          </p:nvSpPr>
          <p:spPr>
            <a:xfrm rot="16200000" flipV="1">
              <a:off x="8820622" y="3109417"/>
              <a:ext cx="63654" cy="636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Line 25"/>
            <p:cNvSpPr>
              <a:spLocks noChangeShapeType="1"/>
            </p:cNvSpPr>
            <p:nvPr/>
          </p:nvSpPr>
          <p:spPr bwMode="auto">
            <a:xfrm rot="16200000" flipH="1" flipV="1">
              <a:off x="8714208" y="2971177"/>
              <a:ext cx="40357" cy="299777"/>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sp>
          <p:nvSpPr>
            <p:cNvPr id="35" name="Oval 34"/>
            <p:cNvSpPr/>
            <p:nvPr/>
          </p:nvSpPr>
          <p:spPr>
            <a:xfrm rot="16200000" flipV="1">
              <a:off x="8527570" y="3109417"/>
              <a:ext cx="63654" cy="636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TextBox 35"/>
            <p:cNvSpPr txBox="1"/>
            <p:nvPr/>
          </p:nvSpPr>
          <p:spPr>
            <a:xfrm>
              <a:off x="7900962" y="4482693"/>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37" name="TextBox 36"/>
            <p:cNvSpPr txBox="1"/>
            <p:nvPr/>
          </p:nvSpPr>
          <p:spPr>
            <a:xfrm>
              <a:off x="7900962" y="4830027"/>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38" name="TextBox 37"/>
            <p:cNvSpPr txBox="1"/>
            <p:nvPr/>
          </p:nvSpPr>
          <p:spPr>
            <a:xfrm>
              <a:off x="7900962" y="3120635"/>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39" name="TextBox 38"/>
            <p:cNvSpPr txBox="1"/>
            <p:nvPr/>
          </p:nvSpPr>
          <p:spPr>
            <a:xfrm>
              <a:off x="7900962" y="3467969"/>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0" name="TextBox 39"/>
            <p:cNvSpPr txBox="1"/>
            <p:nvPr/>
          </p:nvSpPr>
          <p:spPr>
            <a:xfrm>
              <a:off x="9108018" y="4482693"/>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1" name="TextBox 40"/>
            <p:cNvSpPr txBox="1"/>
            <p:nvPr/>
          </p:nvSpPr>
          <p:spPr>
            <a:xfrm>
              <a:off x="9108018" y="4830027"/>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2" name="TextBox 41"/>
            <p:cNvSpPr txBox="1"/>
            <p:nvPr/>
          </p:nvSpPr>
          <p:spPr>
            <a:xfrm>
              <a:off x="9108018" y="3120635"/>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3" name="TextBox 42"/>
            <p:cNvSpPr txBox="1"/>
            <p:nvPr/>
          </p:nvSpPr>
          <p:spPr>
            <a:xfrm>
              <a:off x="9108018" y="3467969"/>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4" name="TextBox 43"/>
            <p:cNvSpPr txBox="1"/>
            <p:nvPr/>
          </p:nvSpPr>
          <p:spPr>
            <a:xfrm>
              <a:off x="8303314" y="4830027"/>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5" name="TextBox 44"/>
            <p:cNvSpPr txBox="1"/>
            <p:nvPr/>
          </p:nvSpPr>
          <p:spPr>
            <a:xfrm>
              <a:off x="8705666" y="4830027"/>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6" name="TextBox 45"/>
            <p:cNvSpPr txBox="1"/>
            <p:nvPr/>
          </p:nvSpPr>
          <p:spPr>
            <a:xfrm>
              <a:off x="8303314" y="3120635"/>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7" name="TextBox 46"/>
            <p:cNvSpPr txBox="1"/>
            <p:nvPr/>
          </p:nvSpPr>
          <p:spPr>
            <a:xfrm>
              <a:off x="8705666" y="3120635"/>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8" name="TextBox 47"/>
            <p:cNvSpPr txBox="1"/>
            <p:nvPr/>
          </p:nvSpPr>
          <p:spPr>
            <a:xfrm>
              <a:off x="9443298" y="4021744"/>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sp>
          <p:nvSpPr>
            <p:cNvPr id="49" name="TextBox 48"/>
            <p:cNvSpPr txBox="1"/>
            <p:nvPr/>
          </p:nvSpPr>
          <p:spPr>
            <a:xfrm>
              <a:off x="9443298" y="3722333"/>
              <a:ext cx="460459" cy="338554"/>
            </a:xfrm>
            <a:prstGeom prst="rect">
              <a:avLst/>
            </a:prstGeom>
            <a:noFill/>
          </p:spPr>
          <p:txBody>
            <a:bodyPr wrap="square" rtlCol="0">
              <a:spAutoFit/>
            </a:bodyPr>
            <a:lstStyle/>
            <a:p>
              <a:pPr algn="ctr"/>
              <a:r>
                <a:rPr lang="en-SG" sz="1600" dirty="0" smtClean="0">
                  <a:solidFill>
                    <a:srgbClr val="0000FF"/>
                  </a:solidFill>
                </a:rPr>
                <a:t>e</a:t>
              </a:r>
              <a:r>
                <a:rPr lang="en-SG" sz="1600" baseline="30000" dirty="0" smtClean="0">
                  <a:solidFill>
                    <a:srgbClr val="0000FF"/>
                  </a:solidFill>
                </a:rPr>
                <a:t>−</a:t>
              </a:r>
              <a:endParaRPr lang="en-SG" sz="1600" baseline="30000" dirty="0">
                <a:solidFill>
                  <a:srgbClr val="0000FF"/>
                </a:solidFill>
              </a:endParaRPr>
            </a:p>
          </p:txBody>
        </p:sp>
        <p:grpSp>
          <p:nvGrpSpPr>
            <p:cNvPr id="50" name="Group 49"/>
            <p:cNvGrpSpPr/>
            <p:nvPr/>
          </p:nvGrpSpPr>
          <p:grpSpPr>
            <a:xfrm>
              <a:off x="8090536" y="4224020"/>
              <a:ext cx="1459864" cy="800233"/>
              <a:chOff x="8090536" y="4513580"/>
              <a:chExt cx="1459864" cy="800233"/>
            </a:xfrm>
          </p:grpSpPr>
          <p:cxnSp>
            <p:nvCxnSpPr>
              <p:cNvPr id="51" name="Straight Arrow Connector 50"/>
              <p:cNvCxnSpPr/>
              <p:nvPr/>
            </p:nvCxnSpPr>
            <p:spPr>
              <a:xfrm>
                <a:off x="8090536" y="5048553"/>
                <a:ext cx="0" cy="180000"/>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a:off x="8316767" y="5223813"/>
                <a:ext cx="0" cy="180000"/>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6200000">
                <a:off x="8719119" y="5223813"/>
                <a:ext cx="0" cy="180000"/>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6200000">
                <a:off x="9126054" y="5223813"/>
                <a:ext cx="0" cy="180000"/>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9299576" y="5048553"/>
                <a:ext cx="0" cy="180000"/>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56" name="Freeform 55"/>
              <p:cNvSpPr/>
              <p:nvPr/>
            </p:nvSpPr>
            <p:spPr>
              <a:xfrm>
                <a:off x="9296400" y="4513580"/>
                <a:ext cx="254000" cy="345440"/>
              </a:xfrm>
              <a:custGeom>
                <a:avLst/>
                <a:gdLst>
                  <a:gd name="connsiteX0" fmla="*/ 0 w 254000"/>
                  <a:gd name="connsiteY0" fmla="*/ 345440 h 345440"/>
                  <a:gd name="connsiteX1" fmla="*/ 0 w 254000"/>
                  <a:gd name="connsiteY1" fmla="*/ 0 h 345440"/>
                  <a:gd name="connsiteX2" fmla="*/ 254000 w 254000"/>
                  <a:gd name="connsiteY2" fmla="*/ 0 h 345440"/>
                  <a:gd name="connsiteX3" fmla="*/ 254000 w 254000"/>
                  <a:gd name="connsiteY3" fmla="*/ 0 h 345440"/>
                </a:gdLst>
                <a:ahLst/>
                <a:cxnLst>
                  <a:cxn ang="0">
                    <a:pos x="connsiteX0" y="connsiteY0"/>
                  </a:cxn>
                  <a:cxn ang="0">
                    <a:pos x="connsiteX1" y="connsiteY1"/>
                  </a:cxn>
                  <a:cxn ang="0">
                    <a:pos x="connsiteX2" y="connsiteY2"/>
                  </a:cxn>
                  <a:cxn ang="0">
                    <a:pos x="connsiteX3" y="connsiteY3"/>
                  </a:cxn>
                </a:cxnLst>
                <a:rect l="l" t="t" r="r" b="b"/>
                <a:pathLst>
                  <a:path w="254000" h="345440">
                    <a:moveTo>
                      <a:pt x="0" y="345440"/>
                    </a:moveTo>
                    <a:lnTo>
                      <a:pt x="0" y="0"/>
                    </a:lnTo>
                    <a:lnTo>
                      <a:pt x="254000" y="0"/>
                    </a:lnTo>
                    <a:lnTo>
                      <a:pt x="254000" y="0"/>
                    </a:lnTo>
                  </a:path>
                </a:pathLst>
              </a:custGeom>
              <a:noFill/>
              <a:ln w="12700">
                <a:solidFill>
                  <a:srgbClr val="90C226"/>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7" name="Straight Arrow Connector 56"/>
              <p:cNvCxnSpPr/>
              <p:nvPr/>
            </p:nvCxnSpPr>
            <p:spPr>
              <a:xfrm>
                <a:off x="8090536" y="4599091"/>
                <a:ext cx="0" cy="267118"/>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flipV="1">
              <a:off x="8092441" y="3308100"/>
              <a:ext cx="1459864" cy="759974"/>
              <a:chOff x="8090536" y="4553839"/>
              <a:chExt cx="1459864" cy="759974"/>
            </a:xfrm>
          </p:grpSpPr>
          <p:cxnSp>
            <p:nvCxnSpPr>
              <p:cNvPr id="59" name="Straight Arrow Connector 58"/>
              <p:cNvCxnSpPr/>
              <p:nvPr/>
            </p:nvCxnSpPr>
            <p:spPr>
              <a:xfrm flipV="1">
                <a:off x="8090536" y="5048553"/>
                <a:ext cx="0" cy="180000"/>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flipH="1">
                <a:off x="8311052" y="5223813"/>
                <a:ext cx="0" cy="180000"/>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flipH="1">
                <a:off x="8715309" y="5223813"/>
                <a:ext cx="0" cy="180000"/>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6200000">
                <a:off x="9120339" y="5223813"/>
                <a:ext cx="0" cy="180000"/>
              </a:xfrm>
              <a:prstGeom prst="straightConnector1">
                <a:avLst/>
              </a:prstGeom>
              <a:ln cap="sq">
                <a:miter lim="800000"/>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9299576" y="5048553"/>
                <a:ext cx="0" cy="180000"/>
              </a:xfrm>
              <a:prstGeom prst="straightConnector1">
                <a:avLst/>
              </a:prstGeom>
              <a:ln cap="sq">
                <a:miter lim="800000"/>
                <a:headEnd type="triangle" w="sm" len="sm"/>
                <a:tailEnd type="none" w="sm" len="sm"/>
              </a:ln>
            </p:spPr>
            <p:style>
              <a:lnRef idx="1">
                <a:schemeClr val="accent1"/>
              </a:lnRef>
              <a:fillRef idx="0">
                <a:schemeClr val="accent1"/>
              </a:fillRef>
              <a:effectRef idx="0">
                <a:schemeClr val="accent1"/>
              </a:effectRef>
              <a:fontRef idx="minor">
                <a:schemeClr val="tx1"/>
              </a:fontRef>
            </p:style>
          </p:cxnSp>
          <p:sp>
            <p:nvSpPr>
              <p:cNvPr id="64" name="Freeform 63"/>
              <p:cNvSpPr/>
              <p:nvPr/>
            </p:nvSpPr>
            <p:spPr>
              <a:xfrm>
                <a:off x="9296400" y="4553839"/>
                <a:ext cx="254000" cy="305181"/>
              </a:xfrm>
              <a:custGeom>
                <a:avLst/>
                <a:gdLst>
                  <a:gd name="connsiteX0" fmla="*/ 0 w 254000"/>
                  <a:gd name="connsiteY0" fmla="*/ 345440 h 345440"/>
                  <a:gd name="connsiteX1" fmla="*/ 0 w 254000"/>
                  <a:gd name="connsiteY1" fmla="*/ 0 h 345440"/>
                  <a:gd name="connsiteX2" fmla="*/ 254000 w 254000"/>
                  <a:gd name="connsiteY2" fmla="*/ 0 h 345440"/>
                  <a:gd name="connsiteX3" fmla="*/ 254000 w 254000"/>
                  <a:gd name="connsiteY3" fmla="*/ 0 h 345440"/>
                </a:gdLst>
                <a:ahLst/>
                <a:cxnLst>
                  <a:cxn ang="0">
                    <a:pos x="connsiteX0" y="connsiteY0"/>
                  </a:cxn>
                  <a:cxn ang="0">
                    <a:pos x="connsiteX1" y="connsiteY1"/>
                  </a:cxn>
                  <a:cxn ang="0">
                    <a:pos x="connsiteX2" y="connsiteY2"/>
                  </a:cxn>
                  <a:cxn ang="0">
                    <a:pos x="connsiteX3" y="connsiteY3"/>
                  </a:cxn>
                </a:cxnLst>
                <a:rect l="l" t="t" r="r" b="b"/>
                <a:pathLst>
                  <a:path w="254000" h="345440">
                    <a:moveTo>
                      <a:pt x="0" y="345440"/>
                    </a:moveTo>
                    <a:lnTo>
                      <a:pt x="0" y="0"/>
                    </a:lnTo>
                    <a:lnTo>
                      <a:pt x="254000" y="0"/>
                    </a:lnTo>
                    <a:lnTo>
                      <a:pt x="254000" y="0"/>
                    </a:lnTo>
                  </a:path>
                </a:pathLst>
              </a:custGeom>
              <a:noFill/>
              <a:ln w="12700">
                <a:solidFill>
                  <a:srgbClr val="90C226"/>
                </a:solidFill>
                <a:headEnd type="triangl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5" name="Straight Arrow Connector 64"/>
              <p:cNvCxnSpPr/>
              <p:nvPr/>
            </p:nvCxnSpPr>
            <p:spPr>
              <a:xfrm flipV="1">
                <a:off x="8090536" y="4599091"/>
                <a:ext cx="0" cy="267118"/>
              </a:xfrm>
              <a:prstGeom prst="straightConnector1">
                <a:avLst/>
              </a:prstGeom>
              <a:ln cap="sq">
                <a:miter lim="800000"/>
                <a:tailEnd type="triangle" w="sm" len="sm"/>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63098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18743</TotalTime>
  <Words>1054</Words>
  <Application>Microsoft Office PowerPoint</Application>
  <PresentationFormat>Widescreen</PresentationFormat>
  <Paragraphs>203</Paragraphs>
  <Slides>18</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Arial</vt:lpstr>
      <vt:lpstr>Calibri</vt:lpstr>
      <vt:lpstr>Cambria</vt:lpstr>
      <vt:lpstr>Cambria Math</vt:lpstr>
      <vt:lpstr>Cooper Black</vt:lpstr>
      <vt:lpstr>Times New Roman</vt:lpstr>
      <vt:lpstr>Trebuchet MS</vt:lpstr>
      <vt:lpstr>Wingdings 3</vt:lpstr>
      <vt:lpstr>Facet</vt:lpstr>
      <vt:lpstr>Equation</vt:lpstr>
      <vt:lpstr>Unit 2: Electric Charge, Voltage &amp; Current</vt:lpstr>
      <vt:lpstr>What will we learn?</vt:lpstr>
      <vt:lpstr>The First Battery?</vt:lpstr>
      <vt:lpstr>Father of Electricity</vt:lpstr>
      <vt:lpstr>Voltage</vt:lpstr>
      <vt:lpstr>Voltage</vt:lpstr>
      <vt:lpstr>Voltage</vt:lpstr>
      <vt:lpstr>Voltage</vt:lpstr>
      <vt:lpstr>Voltage</vt:lpstr>
      <vt:lpstr>Voltage</vt:lpstr>
      <vt:lpstr>Voltage &amp; Electric Work</vt:lpstr>
      <vt:lpstr>Voltage &amp; Electric Work</vt:lpstr>
      <vt:lpstr>Voltage &amp; Electric Work</vt:lpstr>
      <vt:lpstr>Voltage &amp; Electric Work</vt:lpstr>
      <vt:lpstr>Example 1</vt:lpstr>
      <vt:lpstr>Example 2</vt:lpstr>
      <vt:lpstr>What have you learned?</vt:lpstr>
      <vt:lpstr>Coming Up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Voltage &amp; Current</dc:title>
  <dc:creator>Yap Kin Leng</dc:creator>
  <cp:lastModifiedBy>David Li Chung Ping</cp:lastModifiedBy>
  <cp:revision>191</cp:revision>
  <dcterms:created xsi:type="dcterms:W3CDTF">2014-10-21T02:47:35Z</dcterms:created>
  <dcterms:modified xsi:type="dcterms:W3CDTF">2018-10-11T15:14:28Z</dcterms:modified>
</cp:coreProperties>
</file>