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6" r:id="rId1"/>
  </p:sldMasterIdLst>
  <p:notesMasterIdLst>
    <p:notesMasterId r:id="rId14"/>
  </p:notesMasterIdLst>
  <p:sldIdLst>
    <p:sldId id="256" r:id="rId2"/>
    <p:sldId id="332" r:id="rId3"/>
    <p:sldId id="278" r:id="rId4"/>
    <p:sldId id="335" r:id="rId5"/>
    <p:sldId id="323" r:id="rId6"/>
    <p:sldId id="326" r:id="rId7"/>
    <p:sldId id="327" r:id="rId8"/>
    <p:sldId id="328" r:id="rId9"/>
    <p:sldId id="321" r:id="rId10"/>
    <p:sldId id="288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23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D"/>
    <a:srgbClr val="FF6600"/>
    <a:srgbClr val="FF3300"/>
    <a:srgbClr val="FF0000"/>
    <a:srgbClr val="0000FF"/>
    <a:srgbClr val="C10403"/>
    <a:srgbClr val="CC382F"/>
    <a:srgbClr val="C6FED7"/>
    <a:srgbClr val="C5FFFF"/>
    <a:srgbClr val="A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84534" autoAdjust="0"/>
  </p:normalViewPr>
  <p:slideViewPr>
    <p:cSldViewPr snapToGrid="0">
      <p:cViewPr varScale="1">
        <p:scale>
          <a:sx n="67" d="100"/>
          <a:sy n="67" d="100"/>
        </p:scale>
        <p:origin x="538" y="53"/>
      </p:cViewPr>
      <p:guideLst>
        <p:guide pos="7423"/>
        <p:guide orient="horz" pos="663"/>
        <p:guide orient="horz" pos="1525"/>
        <p:guide pos="574"/>
      </p:guideLst>
    </p:cSldViewPr>
  </p:slideViewPr>
  <p:outlineViewPr>
    <p:cViewPr>
      <p:scale>
        <a:sx n="33" d="100"/>
        <a:sy n="33" d="100"/>
      </p:scale>
      <p:origin x="0" y="-2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E9727-6427-44BA-BC45-D3263B08CF9B}" type="datetimeFigureOut">
              <a:rPr lang="en-SG" smtClean="0"/>
              <a:t>15/7/2018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C3F2-1B9C-438B-9968-1F8289288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51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C3F2-1B9C-438B-9968-1F82892884C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19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Free electrons in a conductive material </a:t>
            </a:r>
            <a:r>
              <a:rPr lang="en-GB" altLang="en-US" dirty="0" smtClean="0">
                <a:solidFill>
                  <a:srgbClr val="00FF00"/>
                </a:solidFill>
              </a:rPr>
              <a:t>drift randomly</a:t>
            </a:r>
            <a:r>
              <a:rPr lang="en-GB" altLang="en-US" dirty="0" smtClean="0"/>
              <a:t> in the absence of a 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C3F2-1B9C-438B-9968-1F82892884C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50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When a voltage is applied between 2 ends of the wire, energy is available for electrons to </a:t>
            </a:r>
            <a:r>
              <a:rPr lang="en-GB" altLang="en-US" dirty="0" smtClean="0">
                <a:solidFill>
                  <a:srgbClr val="00FF00"/>
                </a:solidFill>
              </a:rPr>
              <a:t>move in a fixed direction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When electrons move, </a:t>
            </a:r>
            <a:r>
              <a:rPr lang="en-GB" altLang="en-US" dirty="0" smtClean="0">
                <a:solidFill>
                  <a:srgbClr val="00FF00"/>
                </a:solidFill>
              </a:rPr>
              <a:t>current </a:t>
            </a:r>
            <a:r>
              <a:rPr lang="en-GB" altLang="en-US" dirty="0" smtClean="0"/>
              <a:t>is </a:t>
            </a:r>
            <a:r>
              <a:rPr lang="en-US" altLang="en-US" dirty="0" smtClean="0"/>
              <a:t>said to flow.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u="sng" dirty="0" smtClean="0">
                <a:solidFill>
                  <a:schemeClr val="tx1"/>
                </a:solidFill>
              </a:rPr>
              <a:t>Electrons</a:t>
            </a:r>
            <a:r>
              <a:rPr lang="en-GB" altLang="en-US" sz="1200" dirty="0" smtClean="0">
                <a:solidFill>
                  <a:schemeClr val="tx1"/>
                </a:solidFill>
              </a:rPr>
              <a:t> flow out from the negative terminal of the voltage source, through the conductor, and return to the positive terminal.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en-US" dirty="0" smtClean="0">
              <a:solidFill>
                <a:srgbClr val="00FF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C3F2-1B9C-438B-9968-1F82892884C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41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Think of how can you can increase current from 1A to 2A? Pause.</a:t>
            </a:r>
          </a:p>
          <a:p>
            <a:r>
              <a:rPr lang="en-SG" dirty="0" smtClean="0"/>
              <a:t>Either double the no.</a:t>
            </a:r>
            <a:r>
              <a:rPr lang="en-SG" baseline="0" dirty="0" smtClean="0"/>
              <a:t> of charges flowing per second or allow 1 C of charges to flow through in 0.5 seconds</a:t>
            </a:r>
            <a:endParaRPr lang="en-SG" dirty="0" smtClean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C3F2-1B9C-438B-9968-1F82892884C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59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15 coulombs</a:t>
            </a:r>
            <a:r>
              <a:rPr lang="en-SG" baseline="0" dirty="0" smtClean="0"/>
              <a:t> of charge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C3F2-1B9C-438B-9968-1F82892884C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58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CC3F2-1B9C-438B-9968-1F82892884C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8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sz="4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9A2-229B-4BF8-9011-DBC1E93CADCB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7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A9F9-35C1-499C-812F-07F7A7FB6928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B913-2F1E-493A-83F2-162C2BBA865F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0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9976-71B3-4A32-949C-C584CE8BEBF0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6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BED-2CFB-4A0C-A680-EF4A407C8B55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9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7271-5530-4C64-952E-622CAC7DF7AA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E3A5-E255-4A68-BD3E-8C2C3C4A309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0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2E9A-2479-4E90-AD92-EB8F2779C203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ln>
            <a:noFill/>
          </a:ln>
        </p:spPr>
        <p:txBody>
          <a:bodyPr>
            <a:normAutofit/>
          </a:bodyPr>
          <a:lstStyle>
            <a:lvl1pPr>
              <a:defRPr sz="4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403B-8F2B-4D00-A562-EBA595B4C3A7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0000" y="63360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0E6E-575B-4344-9D14-37C7F3CC4F8E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DD22-F96D-4B59-A765-6AE7394D00F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C58D-001E-4131-898F-8849C60FFF37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F16-B640-4323-B7CF-D1449B16509D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9A3F-9439-40FE-AB27-A9636977E69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0C87-34B4-4A1F-93A2-5C94BF908F79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F7F3-4B39-466A-A904-637BE56B314A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6DBB-1162-41C7-B532-D0E732C22009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dr%C3%A9-Marie_Amp%C3%A8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49" y="2224920"/>
            <a:ext cx="9203960" cy="1646302"/>
          </a:xfrm>
        </p:spPr>
        <p:txBody>
          <a:bodyPr/>
          <a:lstStyle/>
          <a:p>
            <a:r>
              <a:rPr lang="en-SG" dirty="0" smtClean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Unit 2: Electric Charge, Voltage &amp; Current</a:t>
            </a:r>
            <a:endParaRPr lang="en-SG" dirty="0">
              <a:solidFill>
                <a:schemeClr val="accent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960" y="3871219"/>
            <a:ext cx="7766936" cy="1096899"/>
          </a:xfrm>
        </p:spPr>
        <p:txBody>
          <a:bodyPr/>
          <a:lstStyle/>
          <a:p>
            <a:r>
              <a:rPr lang="en-SG" dirty="0" smtClean="0">
                <a:solidFill>
                  <a:schemeClr val="accent4">
                    <a:lumMod val="50000"/>
                  </a:schemeClr>
                </a:solidFill>
              </a:rPr>
              <a:t>Part C: Current</a:t>
            </a:r>
            <a:endParaRPr lang="en-SG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53"/>
          <p:cNvSpPr>
            <a:spLocks noGrp="1" noChangeArrowheads="1"/>
          </p:cNvSpPr>
          <p:nvPr>
            <p:ph type="title"/>
          </p:nvPr>
        </p:nvSpPr>
        <p:spPr>
          <a:xfrm>
            <a:off x="641270" y="237424"/>
            <a:ext cx="8807531" cy="1139825"/>
          </a:xfrm>
        </p:spPr>
        <p:txBody>
          <a:bodyPr>
            <a:noAutofit/>
          </a:bodyPr>
          <a:lstStyle/>
          <a:p>
            <a:r>
              <a:rPr lang="en-GB" altLang="en-US" dirty="0">
                <a:solidFill>
                  <a:schemeClr val="accent2">
                    <a:lumMod val="75000"/>
                  </a:schemeClr>
                </a:solidFill>
              </a:rPr>
              <a:t>Electron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Current </a:t>
            </a:r>
            <a:r>
              <a:rPr lang="en-GB" altLang="en-US" dirty="0">
                <a:solidFill>
                  <a:schemeClr val="accent2">
                    <a:lumMod val="75000"/>
                  </a:schemeClr>
                </a:solidFill>
              </a:rPr>
              <a:t>vs. Conventional Current</a:t>
            </a: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0912" y="6327937"/>
            <a:ext cx="683339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C42B8D-94AA-4C2D-B755-B2C018C64576}" type="slidenum">
              <a:rPr lang="en-GB" altLang="en-US" sz="1200">
                <a:latin typeface="+mj-lt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 sz="12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76582" y="1962614"/>
            <a:ext cx="4318004" cy="2321919"/>
            <a:chOff x="860425" y="2066669"/>
            <a:chExt cx="4318004" cy="2321919"/>
          </a:xfrm>
        </p:grpSpPr>
        <p:sp>
          <p:nvSpPr>
            <p:cNvPr id="45085" name="Text Box 3"/>
            <p:cNvSpPr txBox="1">
              <a:spLocks noChangeArrowheads="1"/>
            </p:cNvSpPr>
            <p:nvPr/>
          </p:nvSpPr>
          <p:spPr bwMode="auto">
            <a:xfrm>
              <a:off x="1063625" y="2066669"/>
              <a:ext cx="3810004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tabLst>
                  <a:tab pos="3810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381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1" i="1" dirty="0">
                  <a:solidFill>
                    <a:srgbClr val="A04602"/>
                  </a:solidFill>
                  <a:cs typeface="Times New Roman" panose="02020603050405020304" pitchFamily="18" charset="0"/>
                </a:rPr>
                <a:t>Electron Current </a:t>
              </a:r>
              <a:r>
                <a:rPr lang="en-GB" altLang="en-US" sz="2400" b="1" i="1" dirty="0" smtClean="0">
                  <a:solidFill>
                    <a:srgbClr val="A04602"/>
                  </a:solidFill>
                  <a:cs typeface="Times New Roman" panose="02020603050405020304" pitchFamily="18" charset="0"/>
                </a:rPr>
                <a:t>direction</a:t>
              </a:r>
              <a:r>
                <a:rPr lang="en-GB" altLang="en-US" sz="2000" i="1" dirty="0" smtClean="0">
                  <a:cs typeface="Times New Roman" panose="02020603050405020304" pitchFamily="18" charset="0"/>
                </a:rPr>
                <a:t> </a:t>
              </a:r>
              <a:endParaRPr lang="en-GB" altLang="en-US" sz="20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45086" name="Freeform 4"/>
            <p:cNvSpPr>
              <a:spLocks/>
            </p:cNvSpPr>
            <p:nvPr/>
          </p:nvSpPr>
          <p:spPr bwMode="auto">
            <a:xfrm>
              <a:off x="4406903" y="3474188"/>
              <a:ext cx="393700" cy="1588"/>
            </a:xfrm>
            <a:custGeom>
              <a:avLst/>
              <a:gdLst>
                <a:gd name="T0" fmla="*/ 0 w 248"/>
                <a:gd name="T1" fmla="*/ 0 h 1"/>
                <a:gd name="T2" fmla="*/ 192 w 248"/>
                <a:gd name="T3" fmla="*/ 0 h 1"/>
                <a:gd name="T4" fmla="*/ 240 w 248"/>
                <a:gd name="T5" fmla="*/ 0 h 1"/>
                <a:gd name="T6" fmla="*/ 144 w 248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8"/>
                <a:gd name="T13" fmla="*/ 0 h 1"/>
                <a:gd name="T14" fmla="*/ 248 w 248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8" h="1">
                  <a:moveTo>
                    <a:pt x="0" y="0"/>
                  </a:moveTo>
                  <a:cubicBezTo>
                    <a:pt x="76" y="0"/>
                    <a:pt x="152" y="0"/>
                    <a:pt x="192" y="0"/>
                  </a:cubicBezTo>
                  <a:cubicBezTo>
                    <a:pt x="232" y="0"/>
                    <a:pt x="248" y="0"/>
                    <a:pt x="240" y="0"/>
                  </a:cubicBezTo>
                  <a:cubicBezTo>
                    <a:pt x="232" y="0"/>
                    <a:pt x="160" y="0"/>
                    <a:pt x="14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89" name="Freeform 11"/>
            <p:cNvSpPr>
              <a:spLocks/>
            </p:cNvSpPr>
            <p:nvPr/>
          </p:nvSpPr>
          <p:spPr bwMode="auto">
            <a:xfrm>
              <a:off x="1522413" y="2882051"/>
              <a:ext cx="1822550" cy="612775"/>
            </a:xfrm>
            <a:custGeom>
              <a:avLst/>
              <a:gdLst>
                <a:gd name="T0" fmla="*/ 0 w 624"/>
                <a:gd name="T1" fmla="*/ 1345 h 336"/>
                <a:gd name="T2" fmla="*/ 0 w 624"/>
                <a:gd name="T3" fmla="*/ 0 h 336"/>
                <a:gd name="T4" fmla="*/ 6683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90" name="Freeform 12"/>
            <p:cNvSpPr>
              <a:spLocks/>
            </p:cNvSpPr>
            <p:nvPr/>
          </p:nvSpPr>
          <p:spPr bwMode="auto">
            <a:xfrm>
              <a:off x="3325815" y="2882051"/>
              <a:ext cx="1095376" cy="612775"/>
            </a:xfrm>
            <a:custGeom>
              <a:avLst/>
              <a:gdLst>
                <a:gd name="T0" fmla="*/ 0 w 528"/>
                <a:gd name="T1" fmla="*/ 0 h 288"/>
                <a:gd name="T2" fmla="*/ 7676 w 528"/>
                <a:gd name="T3" fmla="*/ 0 h 288"/>
                <a:gd name="T4" fmla="*/ 7676 w 528"/>
                <a:gd name="T5" fmla="*/ 5385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91" name="Freeform 13"/>
            <p:cNvSpPr>
              <a:spLocks/>
            </p:cNvSpPr>
            <p:nvPr/>
          </p:nvSpPr>
          <p:spPr bwMode="auto">
            <a:xfrm>
              <a:off x="4759329" y="3474188"/>
              <a:ext cx="304800" cy="309563"/>
            </a:xfrm>
            <a:custGeom>
              <a:avLst/>
              <a:gdLst>
                <a:gd name="T0" fmla="*/ 1 w 135"/>
                <a:gd name="T1" fmla="*/ 0 h 158"/>
                <a:gd name="T2" fmla="*/ 3957 w 135"/>
                <a:gd name="T3" fmla="*/ 194 h 158"/>
                <a:gd name="T4" fmla="*/ 4235 w 135"/>
                <a:gd name="T5" fmla="*/ 368 h 158"/>
                <a:gd name="T6" fmla="*/ 2472 w 135"/>
                <a:gd name="T7" fmla="*/ 617 h 158"/>
                <a:gd name="T8" fmla="*/ 307 w 135"/>
                <a:gd name="T9" fmla="*/ 589 h 158"/>
                <a:gd name="T10" fmla="*/ 859 w 135"/>
                <a:gd name="T11" fmla="*/ 423 h 158"/>
                <a:gd name="T12" fmla="*/ 4096 w 135"/>
                <a:gd name="T13" fmla="*/ 589 h 158"/>
                <a:gd name="T14" fmla="*/ 4235 w 135"/>
                <a:gd name="T15" fmla="*/ 925 h 158"/>
                <a:gd name="T16" fmla="*/ 437 w 135"/>
                <a:gd name="T17" fmla="*/ 1068 h 1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5"/>
                <a:gd name="T28" fmla="*/ 0 h 158"/>
                <a:gd name="T29" fmla="*/ 135 w 135"/>
                <a:gd name="T30" fmla="*/ 158 h 1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92" name="Oval 14"/>
            <p:cNvSpPr>
              <a:spLocks noChangeArrowheads="1"/>
            </p:cNvSpPr>
            <p:nvPr/>
          </p:nvSpPr>
          <p:spPr bwMode="auto">
            <a:xfrm>
              <a:off x="4645029" y="3345601"/>
              <a:ext cx="533400" cy="533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094" name="Text Box 16"/>
            <p:cNvSpPr txBox="1">
              <a:spLocks noChangeArrowheads="1"/>
            </p:cNvSpPr>
            <p:nvPr/>
          </p:nvSpPr>
          <p:spPr bwMode="auto">
            <a:xfrm>
              <a:off x="860425" y="3401163"/>
              <a:ext cx="3714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 dirty="0"/>
                <a:t>V</a:t>
              </a:r>
            </a:p>
          </p:txBody>
        </p:sp>
        <p:sp>
          <p:nvSpPr>
            <p:cNvPr id="45095" name="Text Box 17"/>
            <p:cNvSpPr txBox="1">
              <a:spLocks noChangeArrowheads="1"/>
            </p:cNvSpPr>
            <p:nvPr/>
          </p:nvSpPr>
          <p:spPr bwMode="auto">
            <a:xfrm>
              <a:off x="1187450" y="3120176"/>
              <a:ext cx="315913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+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800" b="1" dirty="0" smtClean="0"/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800" b="1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_</a:t>
              </a:r>
            </a:p>
          </p:txBody>
        </p:sp>
        <p:grpSp>
          <p:nvGrpSpPr>
            <p:cNvPr id="45096" name="Group 18"/>
            <p:cNvGrpSpPr>
              <a:grpSpLocks/>
            </p:cNvGrpSpPr>
            <p:nvPr/>
          </p:nvGrpSpPr>
          <p:grpSpPr bwMode="auto">
            <a:xfrm>
              <a:off x="1587501" y="2940788"/>
              <a:ext cx="2819403" cy="1447800"/>
              <a:chOff x="1584" y="1680"/>
              <a:chExt cx="1776" cy="912"/>
            </a:xfrm>
          </p:grpSpPr>
          <p:sp>
            <p:nvSpPr>
              <p:cNvPr id="45102" name="AutoShape 19"/>
              <p:cNvSpPr>
                <a:spLocks noChangeArrowheads="1"/>
              </p:cNvSpPr>
              <p:nvPr/>
            </p:nvSpPr>
            <p:spPr bwMode="auto">
              <a:xfrm flipH="1">
                <a:off x="3072" y="1680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275 h 21600"/>
                  <a:gd name="T14" fmla="*/ 19710 w 21600"/>
                  <a:gd name="T15" fmla="*/ 787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5103" name="AutoShape 20"/>
              <p:cNvSpPr>
                <a:spLocks noChangeArrowheads="1"/>
              </p:cNvSpPr>
              <p:nvPr/>
            </p:nvSpPr>
            <p:spPr bwMode="auto">
              <a:xfrm rot="10501371" flipH="1">
                <a:off x="1584" y="2400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388 h 21600"/>
                  <a:gd name="T14" fmla="*/ 19530 w 21600"/>
                  <a:gd name="T15" fmla="*/ 776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4219" y="0"/>
                    </a:lnTo>
                    <a:lnTo>
                      <a:pt x="14219" y="4387"/>
                    </a:lnTo>
                    <a:lnTo>
                      <a:pt x="12427" y="4387"/>
                    </a:lnTo>
                    <a:cubicBezTo>
                      <a:pt x="5564" y="4387"/>
                      <a:pt x="0" y="7866"/>
                      <a:pt x="0" y="12158"/>
                    </a:cubicBezTo>
                    <a:lnTo>
                      <a:pt x="0" y="21600"/>
                    </a:lnTo>
                    <a:lnTo>
                      <a:pt x="3459" y="21600"/>
                    </a:lnTo>
                    <a:lnTo>
                      <a:pt x="3459" y="12158"/>
                    </a:lnTo>
                    <a:cubicBezTo>
                      <a:pt x="3459" y="9735"/>
                      <a:pt x="7474" y="7771"/>
                      <a:pt x="12427" y="7771"/>
                    </a:cubicBezTo>
                    <a:lnTo>
                      <a:pt x="14219" y="7771"/>
                    </a:lnTo>
                    <a:lnTo>
                      <a:pt x="14219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endParaRPr lang="en-SG"/>
              </a:p>
            </p:txBody>
          </p:sp>
          <p:sp>
            <p:nvSpPr>
              <p:cNvPr id="45104" name="AutoShape 21"/>
              <p:cNvSpPr>
                <a:spLocks noChangeArrowheads="1"/>
              </p:cNvSpPr>
              <p:nvPr/>
            </p:nvSpPr>
            <p:spPr bwMode="auto">
              <a:xfrm rot="16200000" flipV="1">
                <a:off x="3144" y="2328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275 h 21600"/>
                  <a:gd name="T14" fmla="*/ 19710 w 21600"/>
                  <a:gd name="T15" fmla="*/ 787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lstStyle/>
              <a:p>
                <a:endParaRPr lang="en-SG"/>
              </a:p>
            </p:txBody>
          </p:sp>
          <p:sp>
            <p:nvSpPr>
              <p:cNvPr id="45105" name="AutoShape 22"/>
              <p:cNvSpPr>
                <a:spLocks noChangeArrowheads="1"/>
              </p:cNvSpPr>
              <p:nvPr/>
            </p:nvSpPr>
            <p:spPr bwMode="auto">
              <a:xfrm rot="5400000" flipV="1">
                <a:off x="1560" y="1704"/>
                <a:ext cx="240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275 h 21600"/>
                  <a:gd name="T14" fmla="*/ 19710 w 21600"/>
                  <a:gd name="T15" fmla="*/ 787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vert="eaVert" wrap="none" anchor="ctr"/>
              <a:lstStyle/>
              <a:p>
                <a:endParaRPr lang="en-SG"/>
              </a:p>
            </p:txBody>
          </p:sp>
          <p:sp>
            <p:nvSpPr>
              <p:cNvPr id="45106" name="Text Box 23"/>
              <p:cNvSpPr txBox="1">
                <a:spLocks noChangeArrowheads="1"/>
              </p:cNvSpPr>
              <p:nvPr/>
            </p:nvSpPr>
            <p:spPr bwMode="auto">
              <a:xfrm>
                <a:off x="1872" y="1872"/>
                <a:ext cx="1246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 dirty="0">
                    <a:latin typeface="Comic Sans MS" panose="030F0702030302020204" pitchFamily="66" charset="0"/>
                  </a:rPr>
                  <a:t>Electron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 dirty="0">
                    <a:latin typeface="Comic Sans MS" panose="030F0702030302020204" pitchFamily="66" charset="0"/>
                  </a:rPr>
                  <a:t>current flow</a:t>
                </a:r>
              </a:p>
            </p:txBody>
          </p:sp>
        </p:grpSp>
        <p:grpSp>
          <p:nvGrpSpPr>
            <p:cNvPr id="45097" name="Group 24"/>
            <p:cNvGrpSpPr>
              <a:grpSpLocks/>
            </p:cNvGrpSpPr>
            <p:nvPr/>
          </p:nvGrpSpPr>
          <p:grpSpPr bwMode="auto">
            <a:xfrm>
              <a:off x="1511301" y="3778988"/>
              <a:ext cx="3276603" cy="609600"/>
              <a:chOff x="1536" y="2208"/>
              <a:chExt cx="2064" cy="384"/>
            </a:xfrm>
          </p:grpSpPr>
          <p:sp>
            <p:nvSpPr>
              <p:cNvPr id="45098" name="Line 25"/>
              <p:cNvSpPr>
                <a:spLocks noChangeShapeType="1"/>
              </p:cNvSpPr>
              <p:nvPr/>
            </p:nvSpPr>
            <p:spPr bwMode="auto">
              <a:xfrm>
                <a:off x="1536" y="2226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099" name="Line 26"/>
              <p:cNvSpPr>
                <a:spLocks noChangeShapeType="1"/>
              </p:cNvSpPr>
              <p:nvPr/>
            </p:nvSpPr>
            <p:spPr bwMode="auto">
              <a:xfrm flipH="1">
                <a:off x="3360" y="220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100" name="Line 27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18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101" name="Line 28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1309688" y="3485301"/>
              <a:ext cx="411163" cy="319088"/>
              <a:chOff x="1476" y="3066"/>
              <a:chExt cx="204" cy="150"/>
            </a:xfrm>
          </p:grpSpPr>
          <p:sp>
            <p:nvSpPr>
              <p:cNvPr id="45107" name="Line 6"/>
              <p:cNvSpPr>
                <a:spLocks noChangeShapeType="1"/>
              </p:cNvSpPr>
              <p:nvPr/>
            </p:nvSpPr>
            <p:spPr bwMode="auto">
              <a:xfrm rot="5400000">
                <a:off x="1578" y="2964"/>
                <a:ext cx="0" cy="204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108" name="Line 7"/>
              <p:cNvSpPr>
                <a:spLocks noChangeShapeType="1"/>
              </p:cNvSpPr>
              <p:nvPr/>
            </p:nvSpPr>
            <p:spPr bwMode="auto">
              <a:xfrm rot="5400000">
                <a:off x="1578" y="3068"/>
                <a:ext cx="0" cy="10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109" name="Line 8"/>
              <p:cNvSpPr>
                <a:spLocks noChangeShapeType="1"/>
              </p:cNvSpPr>
              <p:nvPr/>
            </p:nvSpPr>
            <p:spPr bwMode="auto">
              <a:xfrm rot="5400000">
                <a:off x="1578" y="3062"/>
                <a:ext cx="0" cy="204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110" name="Line 9"/>
              <p:cNvSpPr>
                <a:spLocks noChangeShapeType="1"/>
              </p:cNvSpPr>
              <p:nvPr/>
            </p:nvSpPr>
            <p:spPr bwMode="auto">
              <a:xfrm rot="5400000">
                <a:off x="1578" y="3166"/>
                <a:ext cx="0" cy="10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680745" y="1962270"/>
            <a:ext cx="4346575" cy="2368603"/>
            <a:chOff x="5615775" y="2088000"/>
            <a:chExt cx="4346575" cy="2368603"/>
          </a:xfrm>
        </p:grpSpPr>
        <p:sp>
          <p:nvSpPr>
            <p:cNvPr id="45063" name="Text Box 30"/>
            <p:cNvSpPr txBox="1">
              <a:spLocks noChangeArrowheads="1"/>
            </p:cNvSpPr>
            <p:nvPr/>
          </p:nvSpPr>
          <p:spPr bwMode="auto">
            <a:xfrm>
              <a:off x="5618950" y="2088000"/>
              <a:ext cx="434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tabLst>
                  <a:tab pos="3810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3810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i="1" dirty="0">
                  <a:cs typeface="Times New Roman" panose="02020603050405020304" pitchFamily="18" charset="0"/>
                </a:rPr>
                <a:t> </a:t>
              </a:r>
              <a:r>
                <a:rPr lang="en-GB" altLang="en-US" sz="2000" dirty="0">
                  <a:cs typeface="Times New Roman" panose="02020603050405020304" pitchFamily="18" charset="0"/>
                </a:rPr>
                <a:t> </a:t>
              </a:r>
              <a:r>
                <a:rPr lang="en-GB" altLang="en-US" sz="2400" b="1" i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Conventional</a:t>
              </a:r>
              <a:r>
                <a:rPr lang="en-GB" altLang="en-US" sz="2400" b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GB" altLang="en-US" sz="2400" b="1" i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current direction</a:t>
              </a:r>
              <a:endParaRPr lang="en-GB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5066" name="Freeform 37"/>
            <p:cNvSpPr>
              <a:spLocks/>
            </p:cNvSpPr>
            <p:nvPr/>
          </p:nvSpPr>
          <p:spPr bwMode="auto">
            <a:xfrm>
              <a:off x="6260300" y="2899266"/>
              <a:ext cx="1900239" cy="633413"/>
            </a:xfrm>
            <a:custGeom>
              <a:avLst/>
              <a:gdLst>
                <a:gd name="T0" fmla="*/ 0 w 624"/>
                <a:gd name="T1" fmla="*/ 1875 h 336"/>
                <a:gd name="T2" fmla="*/ 0 w 624"/>
                <a:gd name="T3" fmla="*/ 0 h 336"/>
                <a:gd name="T4" fmla="*/ 11350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67" name="Freeform 38"/>
            <p:cNvSpPr>
              <a:spLocks/>
            </p:cNvSpPr>
            <p:nvPr/>
          </p:nvSpPr>
          <p:spPr bwMode="auto">
            <a:xfrm>
              <a:off x="8162125" y="2899266"/>
              <a:ext cx="1154113" cy="633413"/>
            </a:xfrm>
            <a:custGeom>
              <a:avLst/>
              <a:gdLst>
                <a:gd name="T0" fmla="*/ 0 w 528"/>
                <a:gd name="T1" fmla="*/ 0 h 288"/>
                <a:gd name="T2" fmla="*/ 12924 w 528"/>
                <a:gd name="T3" fmla="*/ 0 h 288"/>
                <a:gd name="T4" fmla="*/ 12924 w 528"/>
                <a:gd name="T5" fmla="*/ 7505 h 288"/>
                <a:gd name="T6" fmla="*/ 0 60000 65536"/>
                <a:gd name="T7" fmla="*/ 0 60000 65536"/>
                <a:gd name="T8" fmla="*/ 0 60000 65536"/>
                <a:gd name="T9" fmla="*/ 0 w 528"/>
                <a:gd name="T10" fmla="*/ 0 h 288"/>
                <a:gd name="T11" fmla="*/ 528 w 52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68" name="Freeform 39"/>
            <p:cNvSpPr>
              <a:spLocks/>
            </p:cNvSpPr>
            <p:nvPr/>
          </p:nvSpPr>
          <p:spPr bwMode="auto">
            <a:xfrm>
              <a:off x="9579763" y="3530772"/>
              <a:ext cx="265113" cy="228601"/>
            </a:xfrm>
            <a:custGeom>
              <a:avLst/>
              <a:gdLst>
                <a:gd name="T0" fmla="*/ 1 w 135"/>
                <a:gd name="T1" fmla="*/ 0 h 158"/>
                <a:gd name="T2" fmla="*/ 980 w 135"/>
                <a:gd name="T3" fmla="*/ 12 h 158"/>
                <a:gd name="T4" fmla="*/ 1054 w 135"/>
                <a:gd name="T5" fmla="*/ 21 h 158"/>
                <a:gd name="T6" fmla="*/ 606 w 135"/>
                <a:gd name="T7" fmla="*/ 35 h 158"/>
                <a:gd name="T8" fmla="*/ 75 w 135"/>
                <a:gd name="T9" fmla="*/ 33 h 158"/>
                <a:gd name="T10" fmla="*/ 208 w 135"/>
                <a:gd name="T11" fmla="*/ 24 h 158"/>
                <a:gd name="T12" fmla="*/ 1024 w 135"/>
                <a:gd name="T13" fmla="*/ 33 h 158"/>
                <a:gd name="T14" fmla="*/ 1054 w 135"/>
                <a:gd name="T15" fmla="*/ 52 h 158"/>
                <a:gd name="T16" fmla="*/ 110 w 135"/>
                <a:gd name="T17" fmla="*/ 61 h 1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5"/>
                <a:gd name="T28" fmla="*/ 0 h 158"/>
                <a:gd name="T29" fmla="*/ 135 w 135"/>
                <a:gd name="T30" fmla="*/ 158 h 1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5" h="158">
                  <a:moveTo>
                    <a:pt x="1" y="0"/>
                  </a:moveTo>
                  <a:cubicBezTo>
                    <a:pt x="39" y="10"/>
                    <a:pt x="83" y="6"/>
                    <a:pt x="117" y="28"/>
                  </a:cubicBezTo>
                  <a:cubicBezTo>
                    <a:pt x="120" y="36"/>
                    <a:pt x="128" y="44"/>
                    <a:pt x="125" y="52"/>
                  </a:cubicBezTo>
                  <a:cubicBezTo>
                    <a:pt x="118" y="72"/>
                    <a:pt x="93" y="81"/>
                    <a:pt x="73" y="88"/>
                  </a:cubicBezTo>
                  <a:cubicBezTo>
                    <a:pt x="52" y="87"/>
                    <a:pt x="29" y="92"/>
                    <a:pt x="9" y="84"/>
                  </a:cubicBezTo>
                  <a:cubicBezTo>
                    <a:pt x="0" y="80"/>
                    <a:pt x="16" y="63"/>
                    <a:pt x="25" y="60"/>
                  </a:cubicBezTo>
                  <a:cubicBezTo>
                    <a:pt x="87" y="63"/>
                    <a:pt x="89" y="52"/>
                    <a:pt x="121" y="84"/>
                  </a:cubicBezTo>
                  <a:cubicBezTo>
                    <a:pt x="127" y="102"/>
                    <a:pt x="135" y="113"/>
                    <a:pt x="125" y="132"/>
                  </a:cubicBezTo>
                  <a:cubicBezTo>
                    <a:pt x="112" y="158"/>
                    <a:pt x="22" y="152"/>
                    <a:pt x="13" y="152"/>
                  </a:cubicBezTo>
                </a:path>
              </a:pathLst>
            </a:custGeom>
            <a:noFill/>
            <a:ln w="25400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69" name="Line 40"/>
            <p:cNvSpPr>
              <a:spLocks noChangeShapeType="1"/>
            </p:cNvSpPr>
            <p:nvPr/>
          </p:nvSpPr>
          <p:spPr bwMode="auto">
            <a:xfrm>
              <a:off x="9316238" y="3532678"/>
              <a:ext cx="306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70" name="Freeform 41"/>
            <p:cNvSpPr>
              <a:spLocks/>
            </p:cNvSpPr>
            <p:nvPr/>
          </p:nvSpPr>
          <p:spPr bwMode="auto">
            <a:xfrm>
              <a:off x="6260300" y="3748578"/>
              <a:ext cx="3362325" cy="708025"/>
            </a:xfrm>
            <a:custGeom>
              <a:avLst/>
              <a:gdLst>
                <a:gd name="T0" fmla="*/ 28941 w 1584"/>
                <a:gd name="T1" fmla="*/ 0 h 288"/>
                <a:gd name="T2" fmla="*/ 26296 w 1584"/>
                <a:gd name="T3" fmla="*/ 0 h 288"/>
                <a:gd name="T4" fmla="*/ 26296 w 1584"/>
                <a:gd name="T5" fmla="*/ 16613 h 288"/>
                <a:gd name="T6" fmla="*/ 0 w 1584"/>
                <a:gd name="T7" fmla="*/ 16613 h 288"/>
                <a:gd name="T8" fmla="*/ 0 w 1584"/>
                <a:gd name="T9" fmla="*/ 277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288"/>
                <a:gd name="T17" fmla="*/ 1584 w 158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288">
                  <a:moveTo>
                    <a:pt x="1584" y="0"/>
                  </a:moveTo>
                  <a:lnTo>
                    <a:pt x="1440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071" name="Oval 42"/>
            <p:cNvSpPr>
              <a:spLocks noChangeArrowheads="1"/>
            </p:cNvSpPr>
            <p:nvPr/>
          </p:nvSpPr>
          <p:spPr bwMode="auto">
            <a:xfrm>
              <a:off x="9435300" y="3383453"/>
              <a:ext cx="509588" cy="5270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073" name="Text Box 44"/>
            <p:cNvSpPr txBox="1">
              <a:spLocks noChangeArrowheads="1"/>
            </p:cNvSpPr>
            <p:nvPr/>
          </p:nvSpPr>
          <p:spPr bwMode="auto">
            <a:xfrm>
              <a:off x="5615775" y="3521566"/>
              <a:ext cx="3413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i="1" dirty="0"/>
                <a:t>V</a:t>
              </a:r>
            </a:p>
          </p:txBody>
        </p:sp>
        <p:sp>
          <p:nvSpPr>
            <p:cNvPr id="45074" name="Text Box 45"/>
            <p:cNvSpPr txBox="1">
              <a:spLocks noChangeArrowheads="1"/>
            </p:cNvSpPr>
            <p:nvPr/>
          </p:nvSpPr>
          <p:spPr bwMode="auto">
            <a:xfrm>
              <a:off x="5901525" y="3161203"/>
              <a:ext cx="315913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+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800" b="1" dirty="0" smtClean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800" b="1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1" dirty="0"/>
                <a:t>_</a:t>
              </a:r>
            </a:p>
          </p:txBody>
        </p:sp>
        <p:grpSp>
          <p:nvGrpSpPr>
            <p:cNvPr id="45075" name="Group 46"/>
            <p:cNvGrpSpPr>
              <a:grpSpLocks/>
            </p:cNvGrpSpPr>
            <p:nvPr/>
          </p:nvGrpSpPr>
          <p:grpSpPr bwMode="auto">
            <a:xfrm>
              <a:off x="6363488" y="3008803"/>
              <a:ext cx="2908300" cy="1447800"/>
              <a:chOff x="1920" y="2496"/>
              <a:chExt cx="1832" cy="912"/>
            </a:xfrm>
          </p:grpSpPr>
          <p:sp>
            <p:nvSpPr>
              <p:cNvPr id="45076" name="AutoShape 4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249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5 w 21600"/>
                  <a:gd name="T13" fmla="*/ 4320 h 21600"/>
                  <a:gd name="T14" fmla="*/ 19692 w 21600"/>
                  <a:gd name="T15" fmla="*/ 792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5077" name="AutoShape 48"/>
              <p:cNvSpPr>
                <a:spLocks noChangeArrowheads="1"/>
              </p:cNvSpPr>
              <p:nvPr/>
            </p:nvSpPr>
            <p:spPr bwMode="auto">
              <a:xfrm rot="10800000">
                <a:off x="3456" y="3168"/>
                <a:ext cx="249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5 w 21600"/>
                  <a:gd name="T13" fmla="*/ 4320 h 21600"/>
                  <a:gd name="T14" fmla="*/ 19692 w 21600"/>
                  <a:gd name="T15" fmla="*/ 792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endParaRPr lang="en-SG"/>
              </a:p>
            </p:txBody>
          </p:sp>
          <p:sp>
            <p:nvSpPr>
              <p:cNvPr id="45078" name="AutoShape 49"/>
              <p:cNvSpPr>
                <a:spLocks noChangeArrowheads="1"/>
              </p:cNvSpPr>
              <p:nvPr/>
            </p:nvSpPr>
            <p:spPr bwMode="auto">
              <a:xfrm rot="5400000">
                <a:off x="3502" y="2546"/>
                <a:ext cx="300" cy="2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56 w 21600"/>
                  <a:gd name="T13" fmla="*/ 4320 h 21600"/>
                  <a:gd name="T14" fmla="*/ 19656 w 21600"/>
                  <a:gd name="T15" fmla="*/ 78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lstStyle/>
              <a:p>
                <a:endParaRPr lang="en-SG"/>
              </a:p>
            </p:txBody>
          </p:sp>
          <p:sp>
            <p:nvSpPr>
              <p:cNvPr id="45079" name="AutoShape 50"/>
              <p:cNvSpPr>
                <a:spLocks noChangeArrowheads="1"/>
              </p:cNvSpPr>
              <p:nvPr/>
            </p:nvSpPr>
            <p:spPr bwMode="auto">
              <a:xfrm rot="-5400000">
                <a:off x="1870" y="3122"/>
                <a:ext cx="300" cy="1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56 w 21600"/>
                  <a:gd name="T13" fmla="*/ 4233 h 21600"/>
                  <a:gd name="T14" fmla="*/ 19656 w 21600"/>
                  <a:gd name="T15" fmla="*/ 792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0" y="0"/>
                    </a:lnTo>
                    <a:lnTo>
                      <a:pt x="15120" y="4275"/>
                    </a:lnTo>
                    <a:lnTo>
                      <a:pt x="12427" y="4275"/>
                    </a:lnTo>
                    <a:cubicBezTo>
                      <a:pt x="5564" y="4275"/>
                      <a:pt x="0" y="7804"/>
                      <a:pt x="0" y="12158"/>
                    </a:cubicBezTo>
                    <a:lnTo>
                      <a:pt x="0" y="21600"/>
                    </a:lnTo>
                    <a:lnTo>
                      <a:pt x="3688" y="21600"/>
                    </a:lnTo>
                    <a:lnTo>
                      <a:pt x="3688" y="12158"/>
                    </a:lnTo>
                    <a:cubicBezTo>
                      <a:pt x="3688" y="9797"/>
                      <a:pt x="7601" y="7883"/>
                      <a:pt x="12427" y="7883"/>
                    </a:cubicBezTo>
                    <a:lnTo>
                      <a:pt x="15120" y="7883"/>
                    </a:lnTo>
                    <a:lnTo>
                      <a:pt x="15120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vert="eaVert" wrap="none" anchor="ctr"/>
              <a:lstStyle/>
              <a:p>
                <a:endParaRPr lang="en-SG"/>
              </a:p>
            </p:txBody>
          </p:sp>
          <p:sp>
            <p:nvSpPr>
              <p:cNvPr id="45080" name="Text Box 51"/>
              <p:cNvSpPr txBox="1">
                <a:spLocks noChangeArrowheads="1"/>
              </p:cNvSpPr>
              <p:nvPr/>
            </p:nvSpPr>
            <p:spPr bwMode="auto">
              <a:xfrm>
                <a:off x="2160" y="2688"/>
                <a:ext cx="128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 dirty="0">
                    <a:latin typeface="Comic Sans MS" panose="030F0702030302020204" pitchFamily="66" charset="0"/>
                  </a:rPr>
                  <a:t>Conventional</a:t>
                </a:r>
                <a:r>
                  <a:rPr lang="en-GB" altLang="en-US" sz="1600" i="1" dirty="0">
                    <a:latin typeface="Comic Sans MS" panose="030F0702030302020204" pitchFamily="66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400" i="1" dirty="0">
                    <a:latin typeface="Comic Sans MS" panose="030F0702030302020204" pitchFamily="66" charset="0"/>
                  </a:rPr>
                  <a:t>current flow</a:t>
                </a:r>
              </a:p>
            </p:txBody>
          </p:sp>
        </p:grpSp>
        <p:grpSp>
          <p:nvGrpSpPr>
            <p:cNvPr id="45064" name="Group 31"/>
            <p:cNvGrpSpPr>
              <a:grpSpLocks/>
            </p:cNvGrpSpPr>
            <p:nvPr/>
          </p:nvGrpSpPr>
          <p:grpSpPr bwMode="auto">
            <a:xfrm>
              <a:off x="6055513" y="3532678"/>
              <a:ext cx="433388" cy="330200"/>
              <a:chOff x="1488" y="3072"/>
              <a:chExt cx="204" cy="150"/>
            </a:xfrm>
          </p:grpSpPr>
          <p:sp>
            <p:nvSpPr>
              <p:cNvPr id="45081" name="Line 32"/>
              <p:cNvSpPr>
                <a:spLocks noChangeShapeType="1"/>
              </p:cNvSpPr>
              <p:nvPr/>
            </p:nvSpPr>
            <p:spPr bwMode="auto">
              <a:xfrm rot="5400000">
                <a:off x="1590" y="2970"/>
                <a:ext cx="0" cy="204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082" name="Line 33"/>
              <p:cNvSpPr>
                <a:spLocks noChangeShapeType="1"/>
              </p:cNvSpPr>
              <p:nvPr/>
            </p:nvSpPr>
            <p:spPr bwMode="auto">
              <a:xfrm rot="5400000">
                <a:off x="1590" y="3074"/>
                <a:ext cx="0" cy="10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083" name="Line 34"/>
              <p:cNvSpPr>
                <a:spLocks noChangeShapeType="1"/>
              </p:cNvSpPr>
              <p:nvPr/>
            </p:nvSpPr>
            <p:spPr bwMode="auto">
              <a:xfrm rot="5400000">
                <a:off x="1590" y="3068"/>
                <a:ext cx="0" cy="204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084" name="Line 35"/>
              <p:cNvSpPr>
                <a:spLocks noChangeShapeType="1"/>
              </p:cNvSpPr>
              <p:nvPr/>
            </p:nvSpPr>
            <p:spPr bwMode="auto">
              <a:xfrm rot="5400000">
                <a:off x="1590" y="3172"/>
                <a:ext cx="0" cy="10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568149" y="4883190"/>
            <a:ext cx="4647500" cy="1255951"/>
            <a:chOff x="5452845" y="4790480"/>
            <a:chExt cx="4647500" cy="1255951"/>
          </a:xfrm>
        </p:grpSpPr>
        <p:sp>
          <p:nvSpPr>
            <p:cNvPr id="3" name="Horizontal Scroll 2"/>
            <p:cNvSpPr/>
            <p:nvPr/>
          </p:nvSpPr>
          <p:spPr>
            <a:xfrm flipH="1">
              <a:off x="5452845" y="4790480"/>
              <a:ext cx="4647500" cy="1255951"/>
            </a:xfrm>
            <a:prstGeom prst="horizontalScroll">
              <a:avLst/>
            </a:prstGeom>
            <a:solidFill>
              <a:srgbClr val="C6FED7"/>
            </a:solidFill>
            <a:effectLst>
              <a:glow>
                <a:schemeClr val="accent1"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012" name="Text Box 52"/>
            <p:cNvSpPr txBox="1">
              <a:spLocks noChangeArrowheads="1"/>
            </p:cNvSpPr>
            <p:nvPr/>
          </p:nvSpPr>
          <p:spPr bwMode="auto">
            <a:xfrm>
              <a:off x="5720650" y="4945946"/>
              <a:ext cx="4140000" cy="919401"/>
            </a:xfrm>
            <a:prstGeom prst="round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2075"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GB" altLang="en-US" sz="2400" b="1" i="1" dirty="0" smtClean="0">
                  <a:solidFill>
                    <a:srgbClr val="C10403"/>
                  </a:solidFill>
                </a:rPr>
                <a:t>Conventional </a:t>
              </a:r>
              <a:r>
                <a:rPr lang="en-GB" altLang="en-US" sz="2400" b="1" i="1" dirty="0">
                  <a:solidFill>
                    <a:srgbClr val="C10403"/>
                  </a:solidFill>
                </a:rPr>
                <a:t>Current is used </a:t>
              </a:r>
              <a:r>
                <a:rPr lang="en-GB" altLang="en-US" sz="2400" b="1" i="1" dirty="0" smtClean="0">
                  <a:solidFill>
                    <a:srgbClr val="C10403"/>
                  </a:solidFill>
                </a:rPr>
                <a:t>  throughout  this course</a:t>
              </a:r>
              <a:endParaRPr lang="en-GB" altLang="en-US" sz="2400" b="1" i="1" dirty="0">
                <a:solidFill>
                  <a:srgbClr val="C10403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6081" y="2385580"/>
            <a:ext cx="1249680" cy="715089"/>
          </a:xfrm>
          <a:prstGeom prst="wedgeRoundRectCallout">
            <a:avLst>
              <a:gd name="adj1" fmla="val 75916"/>
              <a:gd name="adj2" fmla="val 6107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High Potential</a:t>
            </a:r>
            <a:endParaRPr lang="en-SG" dirty="0"/>
          </a:p>
        </p:txBody>
      </p:sp>
      <p:sp>
        <p:nvSpPr>
          <p:cNvPr id="60" name="TextBox 59"/>
          <p:cNvSpPr txBox="1"/>
          <p:nvPr/>
        </p:nvSpPr>
        <p:spPr>
          <a:xfrm>
            <a:off x="726081" y="3938421"/>
            <a:ext cx="1249680" cy="715089"/>
          </a:xfrm>
          <a:prstGeom prst="wedgeRoundRectCallout">
            <a:avLst>
              <a:gd name="adj1" fmla="val 75102"/>
              <a:gd name="adj2" fmla="val -4974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Low</a:t>
            </a:r>
          </a:p>
          <a:p>
            <a:r>
              <a:rPr lang="en-SG" dirty="0" smtClean="0"/>
              <a:t>Potential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38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have you learned?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69" y="1484313"/>
                <a:ext cx="9555856" cy="4857099"/>
              </a:xfr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Current is the </a:t>
                </a:r>
                <a:r>
                  <a:rPr lang="en-GB" altLang="en-US" sz="32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movement of electric charge</a:t>
                </a: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between a potential difference.</a:t>
                </a:r>
                <a:endParaRPr lang="en-GB" alt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SG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SG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Unit of current is </a:t>
                </a:r>
                <a:r>
                  <a:rPr lang="en-GB" altLang="en-US" sz="32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ampere</a:t>
                </a: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alt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Conventional</a:t>
                </a:r>
                <a:r>
                  <a:rPr lang="en-GB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current moves from </a:t>
                </a:r>
                <a:r>
                  <a:rPr lang="en-GB" alt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high to low</a:t>
                </a:r>
                <a:r>
                  <a:rPr lang="en-GB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potential in a conductor.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altLang="en-US" sz="32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Electron</a:t>
                </a: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current moves from </a:t>
                </a:r>
                <a:r>
                  <a:rPr lang="en-GB" altLang="en-US" sz="32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to high</a:t>
                </a: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potential</a:t>
                </a:r>
                <a:r>
                  <a:rPr lang="en-GB" alt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alt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 conductor.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69" y="1484313"/>
                <a:ext cx="9555856" cy="4857099"/>
              </a:xfrm>
              <a:blipFill>
                <a:blip r:embed="rId2"/>
                <a:stretch>
                  <a:fillRect l="-1021" t="-1631" r="-1659" b="-3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What’s coming up next?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69" y="1484313"/>
            <a:ext cx="8596668" cy="3880773"/>
          </a:xfrm>
        </p:spPr>
        <p:txBody>
          <a:bodyPr/>
          <a:lstStyle/>
          <a:p>
            <a:r>
              <a:rPr lang="en-SG" dirty="0" smtClean="0"/>
              <a:t>Unit 3 Part A, Resistance.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will you learn?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798" y="1520825"/>
            <a:ext cx="9204011" cy="3880773"/>
          </a:xfrm>
        </p:spPr>
        <p:txBody>
          <a:bodyPr/>
          <a:lstStyle/>
          <a:p>
            <a:r>
              <a:rPr lang="en-GB" altLang="en-US" dirty="0" smtClean="0"/>
              <a:t>What is current? </a:t>
            </a:r>
            <a:endParaRPr lang="en-GB" altLang="en-US" dirty="0"/>
          </a:p>
          <a:p>
            <a:r>
              <a:rPr lang="en-GB" dirty="0" smtClean="0"/>
              <a:t>How current is quantitatively defined?</a:t>
            </a:r>
          </a:p>
          <a:p>
            <a:r>
              <a:rPr lang="en-GB" dirty="0" smtClean="0"/>
              <a:t>What is the difference between conventional current direction and electron current direction?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What is Current?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03053" y="1796602"/>
            <a:ext cx="6256878" cy="999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1971127" y="1969801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56690" y="1871357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39528" y="2227796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11419" y="1941743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68354" y="2343059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83283" y="1993429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37259" y="2346666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23575" y="1913685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3053" y="3021208"/>
            <a:ext cx="663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In </a:t>
            </a:r>
            <a:r>
              <a:rPr lang="en-SG" sz="2400" dirty="0"/>
              <a:t>the absence of </a:t>
            </a:r>
            <a:r>
              <a:rPr lang="en-SG" sz="2400" dirty="0" smtClean="0"/>
              <a:t>an external voltage source, free electrons move randomly inside the conductor.</a:t>
            </a:r>
            <a:endParaRPr lang="en-SG" sz="2400" dirty="0"/>
          </a:p>
        </p:txBody>
      </p:sp>
      <p:sp>
        <p:nvSpPr>
          <p:cNvPr id="22" name="Oval 21"/>
          <p:cNvSpPr/>
          <p:nvPr/>
        </p:nvSpPr>
        <p:spPr>
          <a:xfrm>
            <a:off x="2597833" y="2417001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153783" y="2363231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747950" y="1905912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15726" y="2003347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14784" y="2286415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40503" y="2435520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378536" y="1890057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36262" y="2361382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670611" y="2357516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599923" y="2338894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828558" y="1905911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459823" y="1890057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29192" y="1905910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72360" y="2357516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051830" y="2395336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75195" y="2087392"/>
            <a:ext cx="318977" cy="3296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 smtClean="0">
                <a:solidFill>
                  <a:schemeClr val="tx1"/>
                </a:solidFill>
              </a:rPr>
              <a:t>-</a:t>
            </a:r>
            <a:endParaRPr lang="en-S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What is Current?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8543" y="4196093"/>
            <a:ext cx="6323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When </a:t>
            </a:r>
            <a:r>
              <a:rPr lang="en-SG" sz="2400" dirty="0"/>
              <a:t>a voltage is </a:t>
            </a:r>
            <a:r>
              <a:rPr lang="en-SG" sz="2400" dirty="0" smtClean="0"/>
              <a:t>applied, electrons move in an orderly fashion.</a:t>
            </a:r>
            <a:endParaRPr lang="en-SG" sz="2400" dirty="0"/>
          </a:p>
        </p:txBody>
      </p:sp>
      <p:sp>
        <p:nvSpPr>
          <p:cNvPr id="6" name="Rectangle 5"/>
          <p:cNvSpPr/>
          <p:nvPr/>
        </p:nvSpPr>
        <p:spPr>
          <a:xfrm>
            <a:off x="1503680" y="1473200"/>
            <a:ext cx="6309360" cy="2507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Process 33"/>
          <p:cNvSpPr/>
          <p:nvPr/>
        </p:nvSpPr>
        <p:spPr>
          <a:xfrm>
            <a:off x="3130072" y="2651585"/>
            <a:ext cx="3094074" cy="999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2167010" y="2763979"/>
            <a:ext cx="3963289" cy="772514"/>
            <a:chOff x="2167010" y="2682699"/>
            <a:chExt cx="3963289" cy="772514"/>
          </a:xfrm>
        </p:grpSpPr>
        <p:sp>
          <p:nvSpPr>
            <p:cNvPr id="37" name="Oval 36"/>
            <p:cNvSpPr/>
            <p:nvPr/>
          </p:nvSpPr>
          <p:spPr>
            <a:xfrm>
              <a:off x="2167010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689631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212252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34872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49474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70090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290706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811322" y="3125604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167010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687626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208242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728858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49474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770090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290706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11322" y="2682699"/>
              <a:ext cx="318977" cy="3296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400"/>
                </a:lnSpc>
              </a:pPr>
              <a:r>
                <a:rPr lang="en-SG" sz="3200" dirty="0" smtClean="0">
                  <a:solidFill>
                    <a:schemeClr val="tx1"/>
                  </a:solidFill>
                </a:rPr>
                <a:t>-</a:t>
              </a:r>
              <a:endParaRPr lang="en-SG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244496" y="2708656"/>
            <a:ext cx="978014" cy="890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2137042" y="2708656"/>
            <a:ext cx="978014" cy="890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reeform 51"/>
          <p:cNvSpPr/>
          <p:nvPr/>
        </p:nvSpPr>
        <p:spPr>
          <a:xfrm flipH="1">
            <a:off x="2578788" y="2034407"/>
            <a:ext cx="1949116" cy="1122948"/>
          </a:xfrm>
          <a:custGeom>
            <a:avLst/>
            <a:gdLst>
              <a:gd name="connsiteX0" fmla="*/ 1419726 w 1949116"/>
              <a:gd name="connsiteY0" fmla="*/ 1130969 h 1130969"/>
              <a:gd name="connsiteX1" fmla="*/ 1949116 w 1949116"/>
              <a:gd name="connsiteY1" fmla="*/ 1130969 h 1130969"/>
              <a:gd name="connsiteX2" fmla="*/ 1949116 w 1949116"/>
              <a:gd name="connsiteY2" fmla="*/ 8021 h 1130969"/>
              <a:gd name="connsiteX3" fmla="*/ 0 w 1949116"/>
              <a:gd name="connsiteY3" fmla="*/ 8021 h 1130969"/>
              <a:gd name="connsiteX4" fmla="*/ 0 w 1949116"/>
              <a:gd name="connsiteY4" fmla="*/ 0 h 1130969"/>
              <a:gd name="connsiteX5" fmla="*/ 4011 w 1949116"/>
              <a:gd name="connsiteY5" fmla="*/ 0 h 1130969"/>
              <a:gd name="connsiteX0" fmla="*/ 1419726 w 1949116"/>
              <a:gd name="connsiteY0" fmla="*/ 1130969 h 1130969"/>
              <a:gd name="connsiteX1" fmla="*/ 1949116 w 1949116"/>
              <a:gd name="connsiteY1" fmla="*/ 1130969 h 1130969"/>
              <a:gd name="connsiteX2" fmla="*/ 1949116 w 1949116"/>
              <a:gd name="connsiteY2" fmla="*/ 8021 h 1130969"/>
              <a:gd name="connsiteX3" fmla="*/ 0 w 1949116"/>
              <a:gd name="connsiteY3" fmla="*/ 8021 h 1130969"/>
              <a:gd name="connsiteX4" fmla="*/ 0 w 1949116"/>
              <a:gd name="connsiteY4" fmla="*/ 0 h 1130969"/>
              <a:gd name="connsiteX0" fmla="*/ 1419726 w 1949116"/>
              <a:gd name="connsiteY0" fmla="*/ 1122948 h 1122948"/>
              <a:gd name="connsiteX1" fmla="*/ 1949116 w 1949116"/>
              <a:gd name="connsiteY1" fmla="*/ 1122948 h 1122948"/>
              <a:gd name="connsiteX2" fmla="*/ 1949116 w 1949116"/>
              <a:gd name="connsiteY2" fmla="*/ 0 h 1122948"/>
              <a:gd name="connsiteX3" fmla="*/ 0 w 1949116"/>
              <a:gd name="connsiteY3" fmla="*/ 0 h 1122948"/>
              <a:gd name="connsiteX0" fmla="*/ 1425441 w 1949116"/>
              <a:gd name="connsiteY0" fmla="*/ 1122948 h 1122948"/>
              <a:gd name="connsiteX1" fmla="*/ 1949116 w 1949116"/>
              <a:gd name="connsiteY1" fmla="*/ 1122948 h 1122948"/>
              <a:gd name="connsiteX2" fmla="*/ 1949116 w 1949116"/>
              <a:gd name="connsiteY2" fmla="*/ 0 h 1122948"/>
              <a:gd name="connsiteX3" fmla="*/ 0 w 1949116"/>
              <a:gd name="connsiteY3" fmla="*/ 0 h 112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116" h="1122948">
                <a:moveTo>
                  <a:pt x="1425441" y="1122948"/>
                </a:moveTo>
                <a:lnTo>
                  <a:pt x="1949116" y="1122948"/>
                </a:lnTo>
                <a:lnTo>
                  <a:pt x="1949116" y="0"/>
                </a:lnTo>
                <a:lnTo>
                  <a:pt x="0" y="0"/>
                </a:lnTo>
              </a:path>
            </a:pathLst>
          </a:cu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 15"/>
          <p:cNvSpPr/>
          <p:nvPr/>
        </p:nvSpPr>
        <p:spPr>
          <a:xfrm>
            <a:off x="4808621" y="2034407"/>
            <a:ext cx="1949116" cy="1122948"/>
          </a:xfrm>
          <a:custGeom>
            <a:avLst/>
            <a:gdLst>
              <a:gd name="connsiteX0" fmla="*/ 1419726 w 1949116"/>
              <a:gd name="connsiteY0" fmla="*/ 1130969 h 1130969"/>
              <a:gd name="connsiteX1" fmla="*/ 1949116 w 1949116"/>
              <a:gd name="connsiteY1" fmla="*/ 1130969 h 1130969"/>
              <a:gd name="connsiteX2" fmla="*/ 1949116 w 1949116"/>
              <a:gd name="connsiteY2" fmla="*/ 8021 h 1130969"/>
              <a:gd name="connsiteX3" fmla="*/ 0 w 1949116"/>
              <a:gd name="connsiteY3" fmla="*/ 8021 h 1130969"/>
              <a:gd name="connsiteX4" fmla="*/ 0 w 1949116"/>
              <a:gd name="connsiteY4" fmla="*/ 0 h 1130969"/>
              <a:gd name="connsiteX5" fmla="*/ 4011 w 1949116"/>
              <a:gd name="connsiteY5" fmla="*/ 0 h 1130969"/>
              <a:gd name="connsiteX0" fmla="*/ 1419726 w 1949116"/>
              <a:gd name="connsiteY0" fmla="*/ 1130969 h 1130969"/>
              <a:gd name="connsiteX1" fmla="*/ 1949116 w 1949116"/>
              <a:gd name="connsiteY1" fmla="*/ 1130969 h 1130969"/>
              <a:gd name="connsiteX2" fmla="*/ 1949116 w 1949116"/>
              <a:gd name="connsiteY2" fmla="*/ 8021 h 1130969"/>
              <a:gd name="connsiteX3" fmla="*/ 0 w 1949116"/>
              <a:gd name="connsiteY3" fmla="*/ 8021 h 1130969"/>
              <a:gd name="connsiteX4" fmla="*/ 0 w 1949116"/>
              <a:gd name="connsiteY4" fmla="*/ 0 h 1130969"/>
              <a:gd name="connsiteX0" fmla="*/ 1419726 w 1949116"/>
              <a:gd name="connsiteY0" fmla="*/ 1122948 h 1122948"/>
              <a:gd name="connsiteX1" fmla="*/ 1949116 w 1949116"/>
              <a:gd name="connsiteY1" fmla="*/ 1122948 h 1122948"/>
              <a:gd name="connsiteX2" fmla="*/ 1949116 w 1949116"/>
              <a:gd name="connsiteY2" fmla="*/ 0 h 1122948"/>
              <a:gd name="connsiteX3" fmla="*/ 0 w 1949116"/>
              <a:gd name="connsiteY3" fmla="*/ 0 h 1122948"/>
              <a:gd name="connsiteX0" fmla="*/ 1425441 w 1949116"/>
              <a:gd name="connsiteY0" fmla="*/ 1122948 h 1122948"/>
              <a:gd name="connsiteX1" fmla="*/ 1949116 w 1949116"/>
              <a:gd name="connsiteY1" fmla="*/ 1122948 h 1122948"/>
              <a:gd name="connsiteX2" fmla="*/ 1949116 w 1949116"/>
              <a:gd name="connsiteY2" fmla="*/ 0 h 1122948"/>
              <a:gd name="connsiteX3" fmla="*/ 0 w 1949116"/>
              <a:gd name="connsiteY3" fmla="*/ 0 h 112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116" h="1122948">
                <a:moveTo>
                  <a:pt x="1425441" y="1122948"/>
                </a:moveTo>
                <a:lnTo>
                  <a:pt x="1949116" y="1122948"/>
                </a:lnTo>
                <a:lnTo>
                  <a:pt x="1949116" y="0"/>
                </a:lnTo>
                <a:lnTo>
                  <a:pt x="0" y="0"/>
                </a:lnTo>
              </a:path>
            </a:pathLst>
          </a:cu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0" name="Straight Connector 59"/>
          <p:cNvCxnSpPr/>
          <p:nvPr/>
        </p:nvCxnSpPr>
        <p:spPr>
          <a:xfrm>
            <a:off x="4561029" y="1868376"/>
            <a:ext cx="0" cy="324000"/>
          </a:xfrm>
          <a:prstGeom prst="line">
            <a:avLst/>
          </a:prstGeom>
          <a:ln w="38100" cap="sq">
            <a:solidFill>
              <a:srgbClr val="CC382F"/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805125" y="1706376"/>
            <a:ext cx="0" cy="648000"/>
          </a:xfrm>
          <a:prstGeom prst="line">
            <a:avLst/>
          </a:prstGeom>
          <a:ln w="38100" cap="sq">
            <a:solidFill>
              <a:srgbClr val="CC382F"/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 Box 17"/>
          <p:cNvSpPr txBox="1">
            <a:spLocks noChangeArrowheads="1"/>
          </p:cNvSpPr>
          <p:nvPr/>
        </p:nvSpPr>
        <p:spPr bwMode="auto">
          <a:xfrm flipH="1">
            <a:off x="4900856" y="1530431"/>
            <a:ext cx="3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 dirty="0" smtClean="0">
                <a:solidFill>
                  <a:srgbClr val="C00000"/>
                </a:solidFill>
              </a:rPr>
              <a:t>+</a:t>
            </a:r>
            <a:endParaRPr lang="en-GB" altLang="en-US" sz="2800" b="1" dirty="0">
              <a:solidFill>
                <a:srgbClr val="C00000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 flipH="1">
            <a:off x="4098429" y="1338905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 dirty="0" smtClean="0">
                <a:solidFill>
                  <a:srgbClr val="C00000"/>
                </a:solidFill>
              </a:rPr>
              <a:t>_</a:t>
            </a:r>
            <a:endParaRPr lang="en-GB" altLang="en-US" sz="28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1690" y="2250102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High Potential</a:t>
            </a:r>
            <a:endParaRPr lang="en-SG" dirty="0"/>
          </a:p>
        </p:txBody>
      </p:sp>
      <p:sp>
        <p:nvSpPr>
          <p:cNvPr id="64" name="TextBox 63"/>
          <p:cNvSpPr txBox="1"/>
          <p:nvPr/>
        </p:nvSpPr>
        <p:spPr>
          <a:xfrm>
            <a:off x="1489175" y="2250102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Low</a:t>
            </a:r>
          </a:p>
          <a:p>
            <a:r>
              <a:rPr lang="en-SG" dirty="0" smtClean="0"/>
              <a:t>Potential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10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0862 7.40741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2" grpId="0" animBg="1"/>
      <p:bldP spid="16" grpId="0" animBg="1"/>
      <p:bldP spid="44" grpId="0"/>
      <p:bldP spid="55" grpId="0"/>
      <p:bldP spid="62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Current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799004" y="1520825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The magnitude of an electric current is determined by </a:t>
            </a:r>
            <a:r>
              <a:rPr lang="en-US" altLang="en-US" sz="2800" dirty="0" smtClean="0">
                <a:solidFill>
                  <a:srgbClr val="00B050"/>
                </a:solidFill>
              </a:rPr>
              <a:t>how much charge flowing per sec.</a:t>
            </a:r>
            <a:endParaRPr lang="en-GB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4771" y="2563495"/>
            <a:ext cx="6741372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36150" y="2951410"/>
            <a:ext cx="3926457" cy="452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3455518" y="3042922"/>
            <a:ext cx="4841901" cy="269508"/>
            <a:chOff x="3227447" y="4137027"/>
            <a:chExt cx="4841901" cy="269508"/>
          </a:xfrm>
        </p:grpSpPr>
        <p:sp>
          <p:nvSpPr>
            <p:cNvPr id="21" name="Oval 20"/>
            <p:cNvSpPr/>
            <p:nvPr/>
          </p:nvSpPr>
          <p:spPr>
            <a:xfrm>
              <a:off x="3227447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579758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932069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284380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636691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989002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341313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693624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045935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398246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750557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102868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455179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807490" y="4137027"/>
              <a:ext cx="261858" cy="2695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en-SG" sz="2800" dirty="0" smtClean="0">
                  <a:solidFill>
                    <a:srgbClr val="00B050"/>
                  </a:solidFill>
                </a:rPr>
                <a:t>-</a:t>
              </a:r>
              <a:endParaRPr lang="en-SG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185946" y="2720476"/>
            <a:ext cx="124333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77412" y="2720476"/>
            <a:ext cx="124333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B1F828-63F9-44AC-8C88-026730580190}" type="slidenum">
              <a:rPr lang="en-GB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44285" y="4032241"/>
                <a:ext cx="4653280" cy="2528897"/>
              </a:xfrm>
              <a:prstGeom prst="rect">
                <a:avLst/>
              </a:prstGeom>
              <a:solidFill>
                <a:srgbClr val="F5F0C4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3200" b="0" i="0" smtClean="0"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SG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3200" b="0" i="0" smtClean="0">
                              <a:latin typeface="Cambria Math" panose="02040503050406030204" pitchFamily="18" charset="0"/>
                            </a:rPr>
                            <m:t>Charge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</m:den>
                      </m:f>
                    </m:oMath>
                  </m:oMathPara>
                </a14:m>
                <a:endParaRPr lang="en-SG" sz="3200" b="0" dirty="0" smtClean="0"/>
              </a:p>
              <a:p>
                <a:pPr>
                  <a:lnSpc>
                    <a:spcPts val="9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SG" sz="3200" b="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85" y="4032241"/>
                <a:ext cx="4653280" cy="2528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08503 0.00023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Unit &amp; Symbol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1520825"/>
            <a:ext cx="8596668" cy="481517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Current is measured in </a:t>
            </a:r>
            <a:r>
              <a:rPr lang="en-US" altLang="en-US" dirty="0" smtClean="0">
                <a:solidFill>
                  <a:srgbClr val="0000FF"/>
                </a:solidFill>
              </a:rPr>
              <a:t>amperes</a:t>
            </a:r>
            <a:r>
              <a:rPr lang="en-US" altLang="en-US" dirty="0" smtClean="0">
                <a:solidFill>
                  <a:schemeClr val="tx1"/>
                </a:solidFill>
              </a:rPr>
              <a:t> (or </a:t>
            </a:r>
            <a:r>
              <a:rPr lang="en-US" altLang="en-US" dirty="0" smtClean="0">
                <a:solidFill>
                  <a:srgbClr val="0000FF"/>
                </a:solidFill>
              </a:rPr>
              <a:t>amps</a:t>
            </a:r>
            <a:r>
              <a:rPr lang="en-US" altLang="en-US" dirty="0" smtClean="0">
                <a:solidFill>
                  <a:schemeClr val="tx1"/>
                </a:solidFill>
              </a:rPr>
              <a:t> in </a:t>
            </a:r>
            <a:r>
              <a:rPr lang="en-US" altLang="en-US" dirty="0">
                <a:solidFill>
                  <a:schemeClr val="tx1"/>
                </a:solidFill>
              </a:rPr>
              <a:t>short</a:t>
            </a:r>
            <a:r>
              <a:rPr lang="en-US" altLang="en-US" dirty="0" smtClean="0">
                <a:solidFill>
                  <a:schemeClr val="tx1"/>
                </a:solidFill>
              </a:rPr>
              <a:t>) named after the French physicist Marie Andre Ampere.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The unit symbol is </a:t>
            </a:r>
            <a:r>
              <a:rPr lang="en-US" altLang="en-US" dirty="0" smtClean="0">
                <a:solidFill>
                  <a:srgbClr val="0000FF"/>
                </a:solidFill>
              </a:rPr>
              <a:t>A</a:t>
            </a:r>
            <a:r>
              <a:rPr lang="en-US" altLang="en-US" b="1" i="1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chemeClr val="tx1"/>
                </a:solidFill>
              </a:rPr>
              <a:t>A current of </a:t>
            </a:r>
            <a:r>
              <a:rPr lang="en-US" altLang="en-US" dirty="0">
                <a:solidFill>
                  <a:srgbClr val="C10403"/>
                </a:solidFill>
              </a:rPr>
              <a:t>1 A</a:t>
            </a:r>
            <a:r>
              <a:rPr lang="en-US" altLang="en-US" dirty="0">
                <a:solidFill>
                  <a:schemeClr val="tx1"/>
                </a:solidFill>
              </a:rPr>
              <a:t> means that </a:t>
            </a:r>
            <a:r>
              <a:rPr lang="en-US" altLang="en-US" dirty="0" smtClean="0">
                <a:solidFill>
                  <a:schemeClr val="tx1"/>
                </a:solidFill>
              </a:rPr>
              <a:t>the electric charge </a:t>
            </a:r>
            <a:r>
              <a:rPr lang="en-US" altLang="en-US" dirty="0">
                <a:solidFill>
                  <a:schemeClr val="tx1"/>
                </a:solidFill>
              </a:rPr>
              <a:t>moves at a rate of </a:t>
            </a:r>
            <a:r>
              <a:rPr lang="en-US" altLang="en-US" dirty="0" smtClean="0">
                <a:solidFill>
                  <a:srgbClr val="C10403"/>
                </a:solidFill>
              </a:rPr>
              <a:t>1 C </a:t>
            </a:r>
            <a:r>
              <a:rPr lang="en-US" altLang="en-US" dirty="0">
                <a:solidFill>
                  <a:srgbClr val="C10403"/>
                </a:solidFill>
              </a:rPr>
              <a:t>per second.</a:t>
            </a:r>
            <a:endParaRPr lang="en-SG" dirty="0">
              <a:solidFill>
                <a:srgbClr val="C10403"/>
              </a:solidFill>
            </a:endParaRPr>
          </a:p>
          <a:p>
            <a:endParaRPr lang="en-US" altLang="en-US" b="1" i="1" dirty="0">
              <a:solidFill>
                <a:srgbClr val="00B050"/>
              </a:solidFill>
            </a:endParaRPr>
          </a:p>
        </p:txBody>
      </p:sp>
      <p:pic>
        <p:nvPicPr>
          <p:cNvPr id="5" name="Picture 5" descr="André-Marie Ampère (1775-1836)">
            <a:hlinkClick r:id="rId3" tooltip="André-Marie Ampère (1775-1836)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004171"/>
            <a:ext cx="25717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51503" y="604136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Marie Andre Ampere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47" y="1512887"/>
            <a:ext cx="9564493" cy="3880773"/>
          </a:xfrm>
        </p:spPr>
        <p:txBody>
          <a:bodyPr/>
          <a:lstStyle/>
          <a:p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 C </a:t>
            </a:r>
            <a:r>
              <a:rPr lang="en-GB" sz="3200" dirty="0">
                <a:solidFill>
                  <a:schemeClr val="tx1"/>
                </a:solidFill>
                <a:latin typeface="Cambria" panose="02040503050406030204" pitchFamily="18" charset="0"/>
              </a:rPr>
              <a:t>of charge </a:t>
            </a:r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passes through </a:t>
            </a:r>
            <a:r>
              <a:rPr lang="en-GB" sz="3200" dirty="0">
                <a:solidFill>
                  <a:schemeClr val="tx1"/>
                </a:solidFill>
                <a:latin typeface="Cambria" panose="02040503050406030204" pitchFamily="18" charset="0"/>
              </a:rPr>
              <a:t>a given point </a:t>
            </a:r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</a:t>
            </a:r>
            <a:r>
              <a:rPr lang="en-GB" sz="3200" dirty="0">
                <a:solidFill>
                  <a:schemeClr val="tx1"/>
                </a:solidFill>
                <a:latin typeface="Cambria" panose="02040503050406030204" pitchFamily="18" charset="0"/>
              </a:rPr>
              <a:t>a circuit </a:t>
            </a:r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3 </a:t>
            </a:r>
            <a:r>
              <a:rPr lang="en-GB" sz="3200" dirty="0">
                <a:solidFill>
                  <a:schemeClr val="tx1"/>
                </a:solidFill>
                <a:latin typeface="Cambria" panose="02040503050406030204" pitchFamily="18" charset="0"/>
              </a:rPr>
              <a:t>s. What is the magnitude of the current?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2747" y="2833687"/>
                <a:ext cx="3920646" cy="1323439"/>
              </a:xfrm>
              <a:prstGeom prst="rect">
                <a:avLst/>
              </a:prstGeom>
              <a:solidFill>
                <a:srgbClr val="FFFFCD"/>
              </a:solidFill>
              <a:ln w="127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sty m:val="p"/>
                            </m:rPr>
                            <a:rPr lang="en-SG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m:rPr>
                              <m:sty m:val="p"/>
                            </m:rPr>
                            <a:rPr lang="en-SG" sz="3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SG" sz="32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47" y="2833687"/>
                <a:ext cx="392064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0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432" y="1520825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GB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current </a:t>
            </a:r>
            <a:r>
              <a:rPr lang="en-GB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flows through the filament of a </a:t>
            </a:r>
            <a:r>
              <a:rPr lang="en-GB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lamp is 2 A. How much charge moves </a:t>
            </a:r>
            <a:r>
              <a:rPr lang="en-GB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through the </a:t>
            </a:r>
            <a:r>
              <a:rPr lang="en-GB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filament </a:t>
            </a:r>
            <a:r>
              <a:rPr lang="en-GB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in </a:t>
            </a:r>
            <a:r>
              <a:rPr lang="en-GB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2.5 </a:t>
            </a:r>
            <a:r>
              <a:rPr lang="en-GB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GB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  <a:endParaRPr lang="en-GB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2747" y="3234520"/>
                <a:ext cx="5504667" cy="836126"/>
              </a:xfrm>
              <a:prstGeom prst="rect">
                <a:avLst/>
              </a:prstGeom>
              <a:solidFill>
                <a:srgbClr val="FFFFCD"/>
              </a:solidFill>
              <a:ln w="127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5500"/>
                  </a:lnSpc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G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×2.5 </m:t>
                      </m:r>
                      <m:r>
                        <m:rPr>
                          <m:sty m:val="p"/>
                        </m:rPr>
                        <a:rPr lang="en-SG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SG" sz="3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47" y="3234520"/>
                <a:ext cx="5504667" cy="836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Typical Current Values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520825"/>
            <a:ext cx="9503735" cy="32597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16858</TotalTime>
  <Words>480</Words>
  <Application>Microsoft Office PowerPoint</Application>
  <PresentationFormat>Widescreen</PresentationFormat>
  <Paragraphs>139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Comic Sans MS</vt:lpstr>
      <vt:lpstr>Cooper Black</vt:lpstr>
      <vt:lpstr>Times New Roman</vt:lpstr>
      <vt:lpstr>Trebuchet MS</vt:lpstr>
      <vt:lpstr>Wingdings 3</vt:lpstr>
      <vt:lpstr>Facet</vt:lpstr>
      <vt:lpstr>Unit 2: Electric Charge, Voltage &amp; Current</vt:lpstr>
      <vt:lpstr>What will you learn?</vt:lpstr>
      <vt:lpstr>What is Current?</vt:lpstr>
      <vt:lpstr>What is Current?</vt:lpstr>
      <vt:lpstr>Current</vt:lpstr>
      <vt:lpstr>Unit &amp; Symbol</vt:lpstr>
      <vt:lpstr>Example 1</vt:lpstr>
      <vt:lpstr>Example 2</vt:lpstr>
      <vt:lpstr>Typical Current Values</vt:lpstr>
      <vt:lpstr>Electron Current vs. Conventional Current</vt:lpstr>
      <vt:lpstr>What have you learned?</vt:lpstr>
      <vt:lpstr>What’s coming up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Voltage &amp; Current</dc:title>
  <dc:creator>Yap Kin Leng</dc:creator>
  <cp:lastModifiedBy>David Li Chung Ping</cp:lastModifiedBy>
  <cp:revision>166</cp:revision>
  <dcterms:created xsi:type="dcterms:W3CDTF">2014-10-21T02:47:35Z</dcterms:created>
  <dcterms:modified xsi:type="dcterms:W3CDTF">2018-07-15T03:52:31Z</dcterms:modified>
</cp:coreProperties>
</file>