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2" r:id="rId3"/>
    <p:sldId id="298" r:id="rId4"/>
    <p:sldId id="300" r:id="rId5"/>
    <p:sldId id="299" r:id="rId6"/>
    <p:sldId id="301" r:id="rId7"/>
    <p:sldId id="281" r:id="rId8"/>
    <p:sldId id="285" r:id="rId9"/>
    <p:sldId id="280" r:id="rId10"/>
    <p:sldId id="314" r:id="rId11"/>
    <p:sldId id="284" r:id="rId12"/>
    <p:sldId id="303" r:id="rId13"/>
    <p:sldId id="287" r:id="rId14"/>
    <p:sldId id="289" r:id="rId15"/>
    <p:sldId id="304" r:id="rId16"/>
    <p:sldId id="305" r:id="rId17"/>
    <p:sldId id="306" r:id="rId18"/>
    <p:sldId id="312" r:id="rId19"/>
    <p:sldId id="313" r:id="rId20"/>
    <p:sldId id="307" r:id="rId21"/>
    <p:sldId id="295" r:id="rId22"/>
    <p:sldId id="271" r:id="rId23"/>
    <p:sldId id="315" r:id="rId24"/>
  </p:sldIdLst>
  <p:sldSz cx="12192000" cy="6858000"/>
  <p:notesSz cx="6797675" cy="9926638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9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orient="horz" pos="32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DA0000"/>
    <a:srgbClr val="C40000"/>
    <a:srgbClr val="CC6600"/>
    <a:srgbClr val="996633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3" autoAdjust="0"/>
    <p:restoredTop sz="94717" autoAdjust="0"/>
  </p:normalViewPr>
  <p:slideViewPr>
    <p:cSldViewPr snapToGrid="0">
      <p:cViewPr varScale="1">
        <p:scale>
          <a:sx n="107" d="100"/>
          <a:sy n="107" d="100"/>
        </p:scale>
        <p:origin x="108" y="474"/>
      </p:cViewPr>
      <p:guideLst>
        <p:guide pos="529"/>
        <p:guide pos="506"/>
        <p:guide orient="horz" pos="323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16/7/2018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16/7/2018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Hi! Welcome to Unit 3: Resistance and Ohm’s Law,</a:t>
            </a:r>
            <a:r>
              <a:rPr lang="en-US" baseline="0" dirty="0"/>
              <a:t> Part A on Resistance.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134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63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9831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079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93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90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30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2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92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41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83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74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45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90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a camera sitting beside you. It</a:t>
            </a:r>
            <a:r>
              <a:rPr lang="en-US" baseline="0" dirty="0"/>
              <a:t>s screen view indicates a low battery. You retract it and notice a label on it reads: 3.7 V, 1000 </a:t>
            </a:r>
            <a:r>
              <a:rPr lang="en-US" baseline="0" dirty="0" err="1"/>
              <a:t>mAh</a:t>
            </a:r>
            <a:r>
              <a:rPr lang="en-US" baseline="0" dirty="0"/>
              <a:t>; Minimum 940 </a:t>
            </a:r>
            <a:r>
              <a:rPr lang="en-US" baseline="0" dirty="0" err="1"/>
              <a:t>mAh</a:t>
            </a:r>
            <a:r>
              <a:rPr lang="en-US" baseline="0" dirty="0"/>
              <a:t> or 3.5 Wh. </a:t>
            </a:r>
          </a:p>
          <a:p>
            <a:r>
              <a:rPr lang="en-US" baseline="0" dirty="0"/>
              <a:t>Another big question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19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0800" y="6314400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>
            <a:sp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877"/>
            <a:ext cx="8596668" cy="2328843"/>
          </a:xfrm>
        </p:spPr>
        <p:txBody>
          <a:bodyPr>
            <a:sp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  <a:lvl2pPr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14400"/>
            <a:ext cx="6297612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0800" y="6314400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jpg"/><Relationship Id="rId5" Type="http://schemas.openxmlformats.org/officeDocument/2006/relationships/image" Target="../media/image50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gif"/><Relationship Id="rId5" Type="http://schemas.openxmlformats.org/officeDocument/2006/relationships/image" Target="../media/image7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3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Resistance &amp; Ohm’s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A: Resistance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Use of Resistance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17877"/>
            <a:ext cx="8596668" cy="2693045"/>
          </a:xfrm>
        </p:spPr>
        <p:txBody>
          <a:bodyPr/>
          <a:lstStyle/>
          <a:p>
            <a:r>
              <a:rPr lang="en-SG" dirty="0"/>
              <a:t>Other use: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To limit the current in a circuit.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Varying resistance can dim or brighten your room.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You can have resistance arrangements to produce current division and voltage division.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229791" y="243282"/>
            <a:ext cx="1782930" cy="6470576"/>
            <a:chOff x="10229791" y="243282"/>
            <a:chExt cx="1782930" cy="64705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9960" y="4667581"/>
              <a:ext cx="1762761" cy="20462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7813" y="2460588"/>
              <a:ext cx="1762761" cy="20462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9791" y="243282"/>
              <a:ext cx="1770783" cy="205659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9841"/>
            <a:ext cx="10771456" cy="4586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 Board Types of Resistors: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Wirewound</a:t>
            </a:r>
            <a:r>
              <a:rPr lang="en-US" dirty="0">
                <a:solidFill>
                  <a:schemeClr val="tx1"/>
                </a:solidFill>
              </a:rPr>
              <a:t> resistors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Composition resistors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Film resistors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" y="5235901"/>
            <a:ext cx="1047750" cy="10477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Resistor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" y="1409521"/>
            <a:ext cx="5713842" cy="31846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Wirewound</a:t>
            </a:r>
            <a:r>
              <a:rPr lang="en-US" dirty="0">
                <a:solidFill>
                  <a:schemeClr val="accent2"/>
                </a:solidFill>
              </a:rPr>
              <a:t> Resistor</a:t>
            </a:r>
          </a:p>
          <a:p>
            <a:pPr marL="803275" lvl="2" indent="-263525" defTabSz="401638"/>
            <a:r>
              <a:rPr lang="en-SG" dirty="0">
                <a:solidFill>
                  <a:schemeClr val="tx1"/>
                </a:solidFill>
              </a:rPr>
              <a:t>Thin metal alloy (such as </a:t>
            </a:r>
            <a:r>
              <a:rPr lang="en-SG" dirty="0" err="1">
                <a:solidFill>
                  <a:schemeClr val="tx1"/>
                </a:solidFill>
              </a:rPr>
              <a:t>nichrome</a:t>
            </a:r>
            <a:r>
              <a:rPr lang="en-SG" dirty="0">
                <a:solidFill>
                  <a:schemeClr val="tx1"/>
                </a:solidFill>
              </a:rPr>
              <a:t>) wire wound onto a ceramic former in a spiral helix</a:t>
            </a:r>
          </a:p>
          <a:p>
            <a:pPr marL="803275" lvl="2" indent="-263525" defTabSz="401638"/>
            <a:r>
              <a:rPr lang="en-SG" dirty="0">
                <a:solidFill>
                  <a:schemeClr val="tx1"/>
                </a:solidFill>
              </a:rPr>
              <a:t>Low resistance value, 0.01Ω to 100 kΩ</a:t>
            </a:r>
          </a:p>
          <a:p>
            <a:pPr marL="803275" lvl="2" indent="-263525" defTabSz="401638"/>
            <a:r>
              <a:rPr lang="en-SG" dirty="0">
                <a:solidFill>
                  <a:schemeClr val="tx1"/>
                </a:solidFill>
              </a:rPr>
              <a:t>High precision value</a:t>
            </a:r>
          </a:p>
          <a:p>
            <a:pPr marL="803275" lvl="2" indent="-263525" defTabSz="401638"/>
            <a:r>
              <a:rPr lang="en-SG" dirty="0">
                <a:solidFill>
                  <a:schemeClr val="tx1"/>
                </a:solidFill>
              </a:rPr>
              <a:t>Able to withstand high current and high power </a:t>
            </a:r>
          </a:p>
          <a:p>
            <a:pPr marL="803275" lvl="2" indent="-263525" defTabSz="401638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" y="5057648"/>
            <a:ext cx="1047750" cy="10477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Resistor</a:t>
            </a:r>
          </a:p>
        </p:txBody>
      </p:sp>
      <p:pic>
        <p:nvPicPr>
          <p:cNvPr id="9" name="Picture 2" descr="wirewound resistor ty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20" y="199188"/>
            <a:ext cx="2306635" cy="175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irewound resistor typ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35" y="3640319"/>
            <a:ext cx="4949465" cy="24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wirewound vs metal film resist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1390">
            <a:off x="8606368" y="2723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precision wirewound resi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2146785"/>
            <a:ext cx="33337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1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7844"/>
            <a:ext cx="10771456" cy="54512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Composition Resistor</a:t>
            </a:r>
          </a:p>
          <a:p>
            <a:pPr marL="803275" lvl="2" indent="-263525"/>
            <a:r>
              <a:rPr lang="en-SG" dirty="0">
                <a:solidFill>
                  <a:schemeClr val="tx1"/>
                </a:solidFill>
              </a:rPr>
              <a:t>Made of carbon dust or graphite paste.</a:t>
            </a:r>
            <a:endParaRPr lang="en-US" dirty="0">
              <a:solidFill>
                <a:schemeClr val="tx1"/>
              </a:solidFill>
            </a:endParaRPr>
          </a:p>
          <a:p>
            <a:pPr marL="803275" lvl="2" indent="-263525"/>
            <a:r>
              <a:rPr lang="en-US" dirty="0">
                <a:solidFill>
                  <a:schemeClr val="tx1"/>
                </a:solidFill>
              </a:rPr>
              <a:t>Popular in the 60s &amp; 70s.</a:t>
            </a:r>
          </a:p>
          <a:p>
            <a:pPr marL="803275" lvl="2" indent="-263525"/>
            <a:r>
              <a:rPr lang="en-US" dirty="0">
                <a:solidFill>
                  <a:schemeClr val="tx1"/>
                </a:solidFill>
              </a:rPr>
              <a:t>Good for high frequency applications</a:t>
            </a:r>
          </a:p>
          <a:p>
            <a:pPr marL="803275" lvl="2" indent="-263525"/>
            <a:r>
              <a:rPr lang="en-US" dirty="0">
                <a:solidFill>
                  <a:schemeClr val="tx1"/>
                </a:solidFill>
              </a:rPr>
              <a:t>Large tolerances, typically ±20%.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100 </a:t>
            </a:r>
            <a:r>
              <a:rPr lang="el-GR" sz="2000" dirty="0">
                <a:solidFill>
                  <a:schemeClr val="accent2">
                    <a:lumMod val="75000"/>
                  </a:schemeClr>
                </a:solidFill>
              </a:rPr>
              <a:t>Ω</a:t>
            </a:r>
            <a:r>
              <a:rPr lang="en-SG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± 20% = 80 </a:t>
            </a:r>
            <a:r>
              <a:rPr lang="el-GR" sz="2000" dirty="0">
                <a:solidFill>
                  <a:schemeClr val="accent2">
                    <a:lumMod val="75000"/>
                  </a:schemeClr>
                </a:solidFill>
              </a:rPr>
              <a:t>Ω </a:t>
            </a:r>
            <a:r>
              <a:rPr lang="en-SG" sz="2000" dirty="0">
                <a:solidFill>
                  <a:schemeClr val="accent2">
                    <a:lumMod val="75000"/>
                  </a:schemeClr>
                </a:solidFill>
              </a:rPr>
              <a:t> to 120 </a:t>
            </a:r>
            <a:r>
              <a:rPr lang="el-GR" sz="2000" dirty="0">
                <a:solidFill>
                  <a:schemeClr val="accent2">
                    <a:lumMod val="75000"/>
                  </a:schemeClr>
                </a:solidFill>
              </a:rPr>
              <a:t>Ω</a:t>
            </a:r>
            <a:br>
              <a:rPr lang="en-SG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SG" sz="2000" dirty="0">
                <a:solidFill>
                  <a:schemeClr val="accent2">
                    <a:lumMod val="75000"/>
                  </a:schemeClr>
                </a:solidFill>
              </a:rPr>
              <a:t>Lower tolerance, less deviation.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723374"/>
            <a:ext cx="1047750" cy="1047750"/>
          </a:xfrm>
          <a:prstGeom prst="rect">
            <a:avLst/>
          </a:prstGeom>
        </p:spPr>
      </p:pic>
      <p:pic>
        <p:nvPicPr>
          <p:cNvPr id="1030" name="Picture 6" descr="carbon resistor ty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56" y="3632154"/>
            <a:ext cx="5962433" cy="26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bon composite types of resis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1934477"/>
            <a:ext cx="2498851" cy="12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Resistor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" y="1409521"/>
            <a:ext cx="10771456" cy="3184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Film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Resistor</a:t>
            </a:r>
          </a:p>
          <a:p>
            <a:pPr marL="803275" lvl="2" indent="-263525" defTabSz="401638"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Carbon film, metal film, metal oxide film resistors</a:t>
            </a:r>
          </a:p>
          <a:p>
            <a:pPr marL="803275" lvl="2" indent="-263525" defTabSz="401638"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Resistance value is controlled by varying the thickness of the deposited film and </a:t>
            </a:r>
            <a:r>
              <a:rPr lang="en-SG" dirty="0">
                <a:solidFill>
                  <a:schemeClr val="tx1"/>
                </a:solidFill>
              </a:rPr>
              <a:t>by cutting the film in a helical manner along its length.</a:t>
            </a:r>
            <a:endParaRPr lang="en-US" dirty="0">
              <a:solidFill>
                <a:schemeClr val="tx1"/>
              </a:solidFill>
            </a:endParaRPr>
          </a:p>
          <a:p>
            <a:pPr marL="803275" lvl="2" indent="-263525" defTabSz="401638"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Low tolerance, as low as ±0.1% for some metal film resistors.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" y="5057648"/>
            <a:ext cx="1047750" cy="1047750"/>
          </a:xfrm>
          <a:prstGeom prst="rect">
            <a:avLst/>
          </a:prstGeom>
        </p:spPr>
      </p:pic>
      <p:pic>
        <p:nvPicPr>
          <p:cNvPr id="2050" name="Picture 2" descr="film types of resis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03" y="4434192"/>
            <a:ext cx="2524995" cy="124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m resistor constru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84" y="3952291"/>
            <a:ext cx="5708003" cy="25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Resistor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3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" y="5057648"/>
            <a:ext cx="1047750" cy="10477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Resistor</a:t>
            </a:r>
          </a:p>
        </p:txBody>
      </p:sp>
      <p:pic>
        <p:nvPicPr>
          <p:cNvPr id="13" name="Picture 4" descr="http://www.amri.net/pics/p60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47" y="276143"/>
            <a:ext cx="3633670" cy="347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581775">
            <a:off x="9248865" y="3884346"/>
            <a:ext cx="1987143" cy="2821253"/>
          </a:xfrm>
          <a:prstGeom prst="ellipse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" y="1409521"/>
            <a:ext cx="7430347" cy="3184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SMT or SMD Film Resistor</a:t>
            </a:r>
          </a:p>
          <a:p>
            <a:pPr marL="803275" lvl="2" indent="-263525" defTabSz="401638"/>
            <a:r>
              <a:rPr lang="en-SG" dirty="0">
                <a:solidFill>
                  <a:schemeClr val="tx1"/>
                </a:solidFill>
              </a:rPr>
              <a:t>SMT stands for surface mount technology. SMD stands for surface mount device.</a:t>
            </a:r>
          </a:p>
          <a:p>
            <a:pPr marL="803275" lvl="2" indent="-263525" defTabSz="401638"/>
            <a:r>
              <a:rPr lang="en-SG" dirty="0">
                <a:solidFill>
                  <a:schemeClr val="tx1"/>
                </a:solidFill>
              </a:rPr>
              <a:t>It is also called chip resistor.</a:t>
            </a:r>
          </a:p>
          <a:p>
            <a:pPr marL="803275" lvl="2" indent="-263525" defTabSz="401638"/>
            <a:r>
              <a:rPr lang="en-SG" b="1" dirty="0">
                <a:solidFill>
                  <a:schemeClr val="tx1"/>
                </a:solidFill>
              </a:rPr>
              <a:t>Mounted</a:t>
            </a:r>
            <a:r>
              <a:rPr lang="en-SG" dirty="0">
                <a:solidFill>
                  <a:schemeClr val="tx1"/>
                </a:solidFill>
              </a:rPr>
              <a:t> or placed directly onto the </a:t>
            </a:r>
            <a:r>
              <a:rPr lang="en-SG" b="1" dirty="0">
                <a:solidFill>
                  <a:schemeClr val="tx1"/>
                </a:solidFill>
              </a:rPr>
              <a:t>surface</a:t>
            </a:r>
            <a:r>
              <a:rPr lang="en-SG" dirty="0">
                <a:solidFill>
                  <a:schemeClr val="tx1"/>
                </a:solidFill>
              </a:rPr>
              <a:t> of printed circuit boards (PCBs).</a:t>
            </a:r>
          </a:p>
          <a:p>
            <a:pPr marL="803275" lvl="2" indent="-263525" defTabSz="401638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6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" y="5057648"/>
            <a:ext cx="1047750" cy="10477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" y="1409521"/>
            <a:ext cx="9401387" cy="3184636"/>
          </a:xfrm>
        </p:spPr>
        <p:txBody>
          <a:bodyPr>
            <a:normAutofit/>
          </a:bodyPr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 resistor is a two-terminal device. 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The symbol used in schematic and electrical drawings for a resistor can either be a “zig-zag” type line (IEEE</a:t>
            </a:r>
            <a:r>
              <a:rPr lang="en-SG" dirty="0">
                <a:cs typeface="Calibri" panose="020F0502020204030204" pitchFamily="34" charset="0"/>
              </a:rPr>
              <a:t> 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symbol) or a rectangular box (IEC symbol).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We will follow the IEEE symbol.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 descr="resistor symbo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0" b="-11028"/>
          <a:stretch/>
        </p:blipFill>
        <p:spPr bwMode="auto">
          <a:xfrm>
            <a:off x="4044960" y="4373648"/>
            <a:ext cx="4779626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0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Variable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" y="1409521"/>
            <a:ext cx="9401387" cy="2446824"/>
          </a:xfrm>
        </p:spPr>
        <p:txBody>
          <a:bodyPr>
            <a:spAutoFit/>
          </a:bodyPr>
          <a:lstStyle/>
          <a:p>
            <a:r>
              <a:rPr lang="en-SG" dirty="0"/>
              <a:t>Two types of resistors: fixed value &amp; variable value.</a:t>
            </a:r>
          </a:p>
          <a:p>
            <a:r>
              <a:rPr lang="en-SG" dirty="0"/>
              <a:t>You have learned about the fixed value resistors.</a:t>
            </a:r>
          </a:p>
          <a:p>
            <a:r>
              <a:rPr lang="en-SG" dirty="0"/>
              <a:t>The resistance of a variable resistor is adjustable.</a:t>
            </a:r>
          </a:p>
          <a:p>
            <a:r>
              <a:rPr lang="en-SG" dirty="0"/>
              <a:t>Symbol for a variable resistor:</a:t>
            </a:r>
          </a:p>
        </p:txBody>
      </p:sp>
      <p:grpSp>
        <p:nvGrpSpPr>
          <p:cNvPr id="11" name="Group 10"/>
          <p:cNvGrpSpPr/>
          <p:nvPr/>
        </p:nvGrpSpPr>
        <p:grpSpPr>
          <a:xfrm rot="16200000">
            <a:off x="1830523" y="3903241"/>
            <a:ext cx="851154" cy="2005549"/>
            <a:chOff x="0" y="0"/>
            <a:chExt cx="390525" cy="809626"/>
          </a:xfrm>
        </p:grpSpPr>
        <p:sp>
          <p:nvSpPr>
            <p:cNvPr id="14" name="Freeform 13"/>
            <p:cNvSpPr>
              <a:spLocks noChangeAspect="1"/>
            </p:cNvSpPr>
            <p:nvPr/>
          </p:nvSpPr>
          <p:spPr bwMode="auto">
            <a:xfrm rot="5400000">
              <a:off x="63507" y="327782"/>
              <a:ext cx="264160" cy="15176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0" y="276224"/>
              <a:ext cx="390525" cy="30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0025" y="0"/>
              <a:ext cx="0" cy="2762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0025" y="533401"/>
              <a:ext cx="0" cy="2762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4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" y="5057648"/>
            <a:ext cx="1047750" cy="10477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Variable Resistor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483" y="26106"/>
            <a:ext cx="2332517" cy="2628188"/>
          </a:xfrm>
          <a:prstGeom prst="ellipse">
            <a:avLst/>
          </a:prstGeom>
          <a:effectLst>
            <a:softEdge rad="63500"/>
          </a:effectLst>
        </p:spPr>
      </p:pic>
      <p:pic>
        <p:nvPicPr>
          <p:cNvPr id="9" name="Picture 2" descr="http://s.eeweb.com/resized/images/remote/http_s.eeweb.com/quizzes/2011/4/27/potentiometer-construction-1317165052_500_34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746" y="3629891"/>
            <a:ext cx="4599948" cy="316476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237018" y="4567695"/>
            <a:ext cx="3214316" cy="2020184"/>
            <a:chOff x="4628831" y="4450002"/>
            <a:chExt cx="3659664" cy="218425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6136" y="4587099"/>
              <a:ext cx="2876550" cy="19145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63751" y="4450002"/>
              <a:ext cx="622126" cy="49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A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61623" y="4450127"/>
              <a:ext cx="622126" cy="49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A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38181" y="6135097"/>
              <a:ext cx="622126" cy="49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B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6369" y="6135097"/>
              <a:ext cx="622126" cy="49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B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28831" y="5280316"/>
              <a:ext cx="622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W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3348" y="5309021"/>
              <a:ext cx="622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W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444241" y="4792392"/>
            <a:ext cx="988841" cy="978314"/>
            <a:chOff x="9404922" y="4792392"/>
            <a:chExt cx="1054187" cy="978314"/>
          </a:xfrm>
        </p:grpSpPr>
        <p:sp>
          <p:nvSpPr>
            <p:cNvPr id="19" name="Curved Down Arrow 18"/>
            <p:cNvSpPr/>
            <p:nvPr/>
          </p:nvSpPr>
          <p:spPr>
            <a:xfrm rot="5400000">
              <a:off x="9721238" y="5032834"/>
              <a:ext cx="978313" cy="497429"/>
            </a:xfrm>
            <a:prstGeom prst="curvedDownArrow">
              <a:avLst/>
            </a:prstGeom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0" name="Curved Right Arrow 19"/>
            <p:cNvSpPr/>
            <p:nvPr/>
          </p:nvSpPr>
          <p:spPr>
            <a:xfrm>
              <a:off x="9404922" y="4792872"/>
              <a:ext cx="536115" cy="97783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903618" y="1948988"/>
            <a:ext cx="6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6012" y="1593050"/>
            <a:ext cx="6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33867" y="2180704"/>
            <a:ext cx="6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" y="1409521"/>
            <a:ext cx="8586509" cy="4360168"/>
          </a:xfrm>
        </p:spPr>
        <p:txBody>
          <a:bodyPr wrap="square">
            <a:spAutoFit/>
          </a:bodyPr>
          <a:lstStyle/>
          <a:p>
            <a:r>
              <a:rPr lang="en-SG" sz="2800" dirty="0"/>
              <a:t>A variable resistor is often </a:t>
            </a:r>
            <a:r>
              <a:rPr lang="en-SG" sz="2800" dirty="0">
                <a:solidFill>
                  <a:srgbClr val="C00000"/>
                </a:solidFill>
              </a:rPr>
              <a:t>obtained from</a:t>
            </a:r>
            <a:r>
              <a:rPr lang="en-SG" sz="2800" dirty="0"/>
              <a:t> a </a:t>
            </a:r>
            <a:r>
              <a:rPr lang="en-SG" sz="2800" dirty="0">
                <a:solidFill>
                  <a:srgbClr val="C00000"/>
                </a:solidFill>
              </a:rPr>
              <a:t>potentiometer</a:t>
            </a:r>
            <a:r>
              <a:rPr lang="en-SG" sz="2800" dirty="0"/>
              <a:t>, which has a third terminal W with rotating dial (or wiper) so that a variable resistance can be achieved between the terminals A &amp; W, and between terminals B &amp; W.</a:t>
            </a:r>
          </a:p>
          <a:p>
            <a:pPr lvl="1"/>
            <a:r>
              <a:rPr lang="en-SG" sz="2400" dirty="0"/>
              <a:t>Resistance between terminals A &amp; B is fixed at </a:t>
            </a:r>
            <a:r>
              <a:rPr lang="en-SG" sz="2400" i="1" dirty="0"/>
              <a:t>R</a:t>
            </a:r>
            <a:r>
              <a:rPr lang="en-SG" sz="2400" baseline="-25000" dirty="0"/>
              <a:t>AB</a:t>
            </a:r>
          </a:p>
          <a:p>
            <a:pPr lvl="1"/>
            <a:r>
              <a:rPr lang="en-SG" sz="2400" dirty="0"/>
              <a:t>Resistance between A &amp; W = </a:t>
            </a:r>
            <a:r>
              <a:rPr lang="en-SG" sz="2400" i="1" dirty="0"/>
              <a:t>R</a:t>
            </a:r>
            <a:r>
              <a:rPr lang="en-SG" sz="2400" baseline="-25000" dirty="0"/>
              <a:t>AW</a:t>
            </a:r>
          </a:p>
          <a:p>
            <a:pPr lvl="1"/>
            <a:r>
              <a:rPr lang="en-SG" sz="2400" dirty="0"/>
              <a:t>Resistance between B &amp; W = </a:t>
            </a:r>
            <a:r>
              <a:rPr lang="en-SG" sz="2400" i="1" dirty="0"/>
              <a:t>R</a:t>
            </a:r>
            <a:r>
              <a:rPr lang="en-SG" sz="2400" baseline="-25000" dirty="0"/>
              <a:t>BW</a:t>
            </a:r>
          </a:p>
          <a:p>
            <a:endParaRPr lang="en-SG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2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Variable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" y="1409521"/>
            <a:ext cx="9304391" cy="3939540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SG" sz="2800" dirty="0"/>
              <a:t>A variable resistor (VR) is supposed to be a 2-terminal device.</a:t>
            </a:r>
          </a:p>
          <a:p>
            <a:pPr>
              <a:spcBef>
                <a:spcPts val="600"/>
              </a:spcBef>
            </a:pPr>
            <a:r>
              <a:rPr lang="en-SG" sz="2800" dirty="0"/>
              <a:t>A potentiometer is a 3-terminal device.</a:t>
            </a:r>
          </a:p>
          <a:p>
            <a:pPr marL="342900" lvl="1" indent="-342900">
              <a:spcBef>
                <a:spcPts val="600"/>
              </a:spcBef>
            </a:pPr>
            <a:r>
              <a:rPr lang="en-US" dirty="0"/>
              <a:t>To use a 3-terminal potentiometer as a 2 terminal VR, we can either</a:t>
            </a:r>
          </a:p>
          <a:p>
            <a:pPr marL="742950" lvl="2" indent="-342900">
              <a:spcBef>
                <a:spcPts val="300"/>
              </a:spcBef>
            </a:pPr>
            <a:r>
              <a:rPr lang="en-US" dirty="0"/>
              <a:t>leave terminal A or B unconnected,</a:t>
            </a:r>
          </a:p>
          <a:p>
            <a:pPr marL="742950" lvl="2" indent="-342900">
              <a:spcBef>
                <a:spcPts val="300"/>
              </a:spcBef>
            </a:pPr>
            <a:r>
              <a:rPr lang="en-US" dirty="0"/>
              <a:t>or connect either (A or B) to W.</a:t>
            </a:r>
            <a:endParaRPr lang="en-SG" sz="2800" dirty="0"/>
          </a:p>
          <a:p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483" y="26106"/>
            <a:ext cx="2332517" cy="2628188"/>
          </a:xfrm>
          <a:prstGeom prst="ellipse">
            <a:avLst/>
          </a:prstGeom>
          <a:effectLst>
            <a:softEdge rad="63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" t="1" r="58678" b="24775"/>
          <a:stretch/>
        </p:blipFill>
        <p:spPr>
          <a:xfrm>
            <a:off x="6970028" y="3936281"/>
            <a:ext cx="1044000" cy="133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45210" y="3674968"/>
            <a:ext cx="54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5210" y="5409236"/>
            <a:ext cx="54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8527" y="4577427"/>
            <a:ext cx="546419" cy="42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3618" y="1948988"/>
            <a:ext cx="6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6012" y="1593050"/>
            <a:ext cx="6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33867" y="2180704"/>
            <a:ext cx="6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10622566" y="4196007"/>
            <a:ext cx="489695" cy="1153854"/>
            <a:chOff x="0" y="0"/>
            <a:chExt cx="390525" cy="809626"/>
          </a:xfrm>
        </p:grpSpPr>
        <p:sp>
          <p:nvSpPr>
            <p:cNvPr id="25" name="Freeform 24"/>
            <p:cNvSpPr>
              <a:spLocks noChangeAspect="1"/>
            </p:cNvSpPr>
            <p:nvPr/>
          </p:nvSpPr>
          <p:spPr bwMode="auto">
            <a:xfrm rot="5400000">
              <a:off x="63507" y="327782"/>
              <a:ext cx="264160" cy="15176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0" y="276224"/>
              <a:ext cx="390525" cy="30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00025" y="0"/>
              <a:ext cx="0" cy="2762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0025" y="533401"/>
              <a:ext cx="0" cy="2762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>
            <a:spLocks noChangeAspect="1"/>
          </p:cNvSpPr>
          <p:nvPr/>
        </p:nvSpPr>
        <p:spPr>
          <a:xfrm>
            <a:off x="7531221" y="3841880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880028" y="4763371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10667066" y="3674968"/>
            <a:ext cx="54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7066" y="5409236"/>
            <a:ext cx="54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</a:t>
            </a:r>
            <a:endParaRPr lang="en-SG" sz="2400" b="1" dirty="0">
              <a:solidFill>
                <a:srgbClr val="FF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l="3" r="58678"/>
          <a:stretch/>
        </p:blipFill>
        <p:spPr>
          <a:xfrm>
            <a:off x="8689882" y="3936281"/>
            <a:ext cx="1044000" cy="177071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365064" y="3674968"/>
            <a:ext cx="54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65064" y="5409236"/>
            <a:ext cx="54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48381" y="4577427"/>
            <a:ext cx="546419" cy="42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251075" y="3841880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254885" y="5598879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599882" y="4763371"/>
            <a:ext cx="90000" cy="9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 5"/>
          <p:cNvSpPr/>
          <p:nvPr/>
        </p:nvSpPr>
        <p:spPr>
          <a:xfrm>
            <a:off x="8829040" y="4818380"/>
            <a:ext cx="467360" cy="535940"/>
          </a:xfrm>
          <a:custGeom>
            <a:avLst/>
            <a:gdLst>
              <a:gd name="connsiteX0" fmla="*/ 0 w 477520"/>
              <a:gd name="connsiteY0" fmla="*/ 0 h 548640"/>
              <a:gd name="connsiteX1" fmla="*/ 0 w 477520"/>
              <a:gd name="connsiteY1" fmla="*/ 548640 h 548640"/>
              <a:gd name="connsiteX2" fmla="*/ 477520 w 477520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520" h="548640">
                <a:moveTo>
                  <a:pt x="0" y="0"/>
                </a:moveTo>
                <a:lnTo>
                  <a:pt x="0" y="548640"/>
                </a:lnTo>
                <a:lnTo>
                  <a:pt x="477520" y="548640"/>
                </a:lnTo>
              </a:path>
            </a:pathLst>
          </a:custGeom>
          <a:noFill/>
          <a:ln w="22225">
            <a:solidFill>
              <a:schemeClr val="tx1"/>
            </a:solidFill>
            <a:headEnd type="oval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7390022" y="5990207"/>
            <a:ext cx="260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Not use terminal B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Resistance and Ohm's Law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7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will you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877"/>
            <a:ext cx="8596668" cy="2446824"/>
          </a:xfrm>
        </p:spPr>
        <p:txBody>
          <a:bodyPr/>
          <a:lstStyle/>
          <a:p>
            <a:r>
              <a:rPr lang="en-SG" dirty="0"/>
              <a:t>What is resistance?</a:t>
            </a:r>
          </a:p>
          <a:p>
            <a:r>
              <a:rPr lang="en-SG" dirty="0"/>
              <a:t>Factors affect resistance value</a:t>
            </a:r>
          </a:p>
          <a:p>
            <a:r>
              <a:rPr lang="en-SG" dirty="0"/>
              <a:t>Use of resistance</a:t>
            </a:r>
          </a:p>
          <a:p>
            <a:r>
              <a:rPr lang="en-SG" dirty="0"/>
              <a:t>Different types of resistors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Resistance and Ohm's Law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2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Variable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" y="1409521"/>
            <a:ext cx="9304391" cy="523220"/>
          </a:xfrm>
        </p:spPr>
        <p:txBody>
          <a:bodyPr wrap="square">
            <a:spAutoFit/>
          </a:bodyPr>
          <a:lstStyle/>
          <a:p>
            <a:pPr marL="342900" lvl="1" indent="-342900">
              <a:spcBef>
                <a:spcPts val="600"/>
              </a:spcBef>
            </a:pPr>
            <a:r>
              <a:rPr lang="en-US" dirty="0"/>
              <a:t>To use a 3-terminal potentiometer as a 2-terminal VR.</a:t>
            </a:r>
            <a:endParaRPr lang="en-S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483" y="26106"/>
            <a:ext cx="2332517" cy="2628188"/>
          </a:xfrm>
          <a:prstGeom prst="ellipse">
            <a:avLst/>
          </a:prstGeom>
          <a:effectLst>
            <a:softEdge rad="63500"/>
          </a:effectLst>
        </p:spPr>
      </p:pic>
      <p:sp>
        <p:nvSpPr>
          <p:cNvPr id="21" name="TextBox 20"/>
          <p:cNvSpPr txBox="1"/>
          <p:nvPr/>
        </p:nvSpPr>
        <p:spPr>
          <a:xfrm>
            <a:off x="9903618" y="1948988"/>
            <a:ext cx="6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6012" y="1593050"/>
            <a:ext cx="6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33867" y="2180704"/>
            <a:ext cx="64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38903" y="2316460"/>
            <a:ext cx="2994660" cy="3013758"/>
            <a:chOff x="1317888" y="2307173"/>
            <a:chExt cx="2994660" cy="3013758"/>
          </a:xfrm>
        </p:grpSpPr>
        <p:grpSp>
          <p:nvGrpSpPr>
            <p:cNvPr id="35" name="Group 34"/>
            <p:cNvGrpSpPr/>
            <p:nvPr/>
          </p:nvGrpSpPr>
          <p:grpSpPr>
            <a:xfrm>
              <a:off x="2549446" y="3124998"/>
              <a:ext cx="1763102" cy="2195933"/>
              <a:chOff x="7933474" y="3674968"/>
              <a:chExt cx="1763102" cy="219593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3" r="58678"/>
              <a:stretch/>
            </p:blipFill>
            <p:spPr>
              <a:xfrm>
                <a:off x="8474975" y="3936281"/>
                <a:ext cx="1044000" cy="1770716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9150157" y="3674968"/>
                <a:ext cx="546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A</a:t>
                </a:r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50157" y="5409236"/>
                <a:ext cx="546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933474" y="4577427"/>
                <a:ext cx="546419" cy="42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W</a:t>
                </a:r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9036168" y="3841880"/>
                <a:ext cx="90000" cy="9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9039978" y="5598879"/>
                <a:ext cx="90000" cy="9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8384975" y="4763371"/>
                <a:ext cx="90000" cy="9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317888" y="3732540"/>
              <a:ext cx="638235" cy="157132"/>
              <a:chOff x="1271588" y="3905800"/>
              <a:chExt cx="638235" cy="15713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271588" y="3905800"/>
                <a:ext cx="6382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451402" y="4062932"/>
                <a:ext cx="278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Lamp, Pear, Light Bulb, Light, Artificial L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422202" y="2307173"/>
              <a:ext cx="623745" cy="549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Freeform 43"/>
            <p:cNvSpPr/>
            <p:nvPr/>
          </p:nvSpPr>
          <p:spPr>
            <a:xfrm>
              <a:off x="1645920" y="2824480"/>
              <a:ext cx="2057400" cy="901288"/>
            </a:xfrm>
            <a:custGeom>
              <a:avLst/>
              <a:gdLst>
                <a:gd name="connsiteX0" fmla="*/ 0 w 2057400"/>
                <a:gd name="connsiteY0" fmla="*/ 1356360 h 1356360"/>
                <a:gd name="connsiteX1" fmla="*/ 0 w 2057400"/>
                <a:gd name="connsiteY1" fmla="*/ 0 h 1356360"/>
                <a:gd name="connsiteX2" fmla="*/ 2057400 w 2057400"/>
                <a:gd name="connsiteY2" fmla="*/ 0 h 1356360"/>
                <a:gd name="connsiteX3" fmla="*/ 2057400 w 2057400"/>
                <a:gd name="connsiteY3" fmla="*/ 462280 h 1356360"/>
                <a:gd name="connsiteX0" fmla="*/ 0 w 2057400"/>
                <a:gd name="connsiteY0" fmla="*/ 1356360 h 1356360"/>
                <a:gd name="connsiteX1" fmla="*/ 0 w 2057400"/>
                <a:gd name="connsiteY1" fmla="*/ 0 h 1356360"/>
                <a:gd name="connsiteX2" fmla="*/ 2057400 w 2057400"/>
                <a:gd name="connsiteY2" fmla="*/ 0 h 1356360"/>
                <a:gd name="connsiteX3" fmla="*/ 2057400 w 2057400"/>
                <a:gd name="connsiteY3" fmla="*/ 683984 h 135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7400" h="1356360">
                  <a:moveTo>
                    <a:pt x="0" y="1356360"/>
                  </a:moveTo>
                  <a:lnTo>
                    <a:pt x="0" y="0"/>
                  </a:lnTo>
                  <a:lnTo>
                    <a:pt x="2057400" y="0"/>
                  </a:lnTo>
                  <a:lnTo>
                    <a:pt x="2057400" y="683984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639824" y="3895344"/>
              <a:ext cx="1406123" cy="853440"/>
            </a:xfrm>
            <a:custGeom>
              <a:avLst/>
              <a:gdLst>
                <a:gd name="connsiteX0" fmla="*/ 0 w 1420368"/>
                <a:gd name="connsiteY0" fmla="*/ 0 h 853440"/>
                <a:gd name="connsiteX1" fmla="*/ 0 w 1420368"/>
                <a:gd name="connsiteY1" fmla="*/ 853440 h 853440"/>
                <a:gd name="connsiteX2" fmla="*/ 1420368 w 1420368"/>
                <a:gd name="connsiteY2" fmla="*/ 853440 h 853440"/>
                <a:gd name="connsiteX3" fmla="*/ 1420368 w 1420368"/>
                <a:gd name="connsiteY3" fmla="*/ 414528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368" h="853440">
                  <a:moveTo>
                    <a:pt x="0" y="0"/>
                  </a:moveTo>
                  <a:lnTo>
                    <a:pt x="0" y="853440"/>
                  </a:lnTo>
                  <a:lnTo>
                    <a:pt x="1420368" y="853440"/>
                  </a:lnTo>
                  <a:lnTo>
                    <a:pt x="1420368" y="414528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21670" y="2145911"/>
            <a:ext cx="3050318" cy="3184307"/>
            <a:chOff x="8473095" y="2762456"/>
            <a:chExt cx="3050318" cy="3184307"/>
          </a:xfrm>
        </p:grpSpPr>
        <p:grpSp>
          <p:nvGrpSpPr>
            <p:cNvPr id="24" name="Group 23"/>
            <p:cNvGrpSpPr/>
            <p:nvPr/>
          </p:nvGrpSpPr>
          <p:grpSpPr>
            <a:xfrm rot="10800000">
              <a:off x="10622566" y="4196007"/>
              <a:ext cx="489695" cy="1153854"/>
              <a:chOff x="0" y="0"/>
              <a:chExt cx="390525" cy="809626"/>
            </a:xfrm>
          </p:grpSpPr>
          <p:sp>
            <p:nvSpPr>
              <p:cNvPr id="25" name="Freeform 24"/>
              <p:cNvSpPr>
                <a:spLocks noChangeAspect="1"/>
              </p:cNvSpPr>
              <p:nvPr/>
            </p:nvSpPr>
            <p:spPr bwMode="auto">
              <a:xfrm rot="5400000">
                <a:off x="63507" y="327782"/>
                <a:ext cx="264160" cy="151765"/>
              </a:xfrm>
              <a:custGeom>
                <a:avLst/>
                <a:gdLst>
                  <a:gd name="T0" fmla="*/ 0 w 1488"/>
                  <a:gd name="T1" fmla="*/ 192 h 384"/>
                  <a:gd name="T2" fmla="*/ 144 w 1488"/>
                  <a:gd name="T3" fmla="*/ 0 h 384"/>
                  <a:gd name="T4" fmla="*/ 384 w 1488"/>
                  <a:gd name="T5" fmla="*/ 384 h 384"/>
                  <a:gd name="T6" fmla="*/ 672 w 1488"/>
                  <a:gd name="T7" fmla="*/ 0 h 384"/>
                  <a:gd name="T8" fmla="*/ 912 w 1488"/>
                  <a:gd name="T9" fmla="*/ 384 h 384"/>
                  <a:gd name="T10" fmla="*/ 1152 w 1488"/>
                  <a:gd name="T11" fmla="*/ 0 h 384"/>
                  <a:gd name="T12" fmla="*/ 1392 w 1488"/>
                  <a:gd name="T13" fmla="*/ 384 h 384"/>
                  <a:gd name="T14" fmla="*/ 1488 w 1488"/>
                  <a:gd name="T15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8" h="384">
                    <a:moveTo>
                      <a:pt x="0" y="192"/>
                    </a:moveTo>
                    <a:lnTo>
                      <a:pt x="144" y="0"/>
                    </a:lnTo>
                    <a:lnTo>
                      <a:pt x="384" y="384"/>
                    </a:lnTo>
                    <a:lnTo>
                      <a:pt x="672" y="0"/>
                    </a:lnTo>
                    <a:lnTo>
                      <a:pt x="912" y="384"/>
                    </a:lnTo>
                    <a:lnTo>
                      <a:pt x="1152" y="0"/>
                    </a:lnTo>
                    <a:lnTo>
                      <a:pt x="1392" y="384"/>
                    </a:lnTo>
                    <a:lnTo>
                      <a:pt x="1488" y="192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0" y="276224"/>
                <a:ext cx="390525" cy="3028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00025" y="0"/>
                <a:ext cx="0" cy="2762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00025" y="533401"/>
                <a:ext cx="0" cy="2762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0976994" y="3886673"/>
              <a:ext cx="54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A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976994" y="5162404"/>
              <a:ext cx="54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W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473095" y="4617667"/>
              <a:ext cx="638235" cy="157132"/>
              <a:chOff x="1271588" y="3905800"/>
              <a:chExt cx="638235" cy="15713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271588" y="3905800"/>
                <a:ext cx="6382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451402" y="4062932"/>
                <a:ext cx="278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2" descr="Lamp, Pear, Light Bulb, Light, Artificial L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577409" y="2762456"/>
              <a:ext cx="623745" cy="549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Freeform 66"/>
            <p:cNvSpPr/>
            <p:nvPr/>
          </p:nvSpPr>
          <p:spPr>
            <a:xfrm>
              <a:off x="8797317" y="3279763"/>
              <a:ext cx="2061210" cy="1328008"/>
            </a:xfrm>
            <a:custGeom>
              <a:avLst/>
              <a:gdLst>
                <a:gd name="connsiteX0" fmla="*/ 0 w 2057400"/>
                <a:gd name="connsiteY0" fmla="*/ 1356360 h 1356360"/>
                <a:gd name="connsiteX1" fmla="*/ 0 w 2057400"/>
                <a:gd name="connsiteY1" fmla="*/ 0 h 1356360"/>
                <a:gd name="connsiteX2" fmla="*/ 2057400 w 2057400"/>
                <a:gd name="connsiteY2" fmla="*/ 0 h 1356360"/>
                <a:gd name="connsiteX3" fmla="*/ 2057400 w 2057400"/>
                <a:gd name="connsiteY3" fmla="*/ 462280 h 1356360"/>
                <a:gd name="connsiteX0" fmla="*/ 0 w 2057400"/>
                <a:gd name="connsiteY0" fmla="*/ 1356360 h 1356360"/>
                <a:gd name="connsiteX1" fmla="*/ 0 w 2057400"/>
                <a:gd name="connsiteY1" fmla="*/ 0 h 1356360"/>
                <a:gd name="connsiteX2" fmla="*/ 2057400 w 2057400"/>
                <a:gd name="connsiteY2" fmla="*/ 0 h 1356360"/>
                <a:gd name="connsiteX3" fmla="*/ 2057400 w 2057400"/>
                <a:gd name="connsiteY3" fmla="*/ 683984 h 1356360"/>
                <a:gd name="connsiteX0" fmla="*/ 0 w 2061210"/>
                <a:gd name="connsiteY0" fmla="*/ 1998536 h 1998536"/>
                <a:gd name="connsiteX1" fmla="*/ 3810 w 2061210"/>
                <a:gd name="connsiteY1" fmla="*/ 0 h 1998536"/>
                <a:gd name="connsiteX2" fmla="*/ 2061210 w 2061210"/>
                <a:gd name="connsiteY2" fmla="*/ 0 h 1998536"/>
                <a:gd name="connsiteX3" fmla="*/ 2061210 w 2061210"/>
                <a:gd name="connsiteY3" fmla="*/ 683984 h 1998536"/>
                <a:gd name="connsiteX0" fmla="*/ 0 w 2061210"/>
                <a:gd name="connsiteY0" fmla="*/ 1998536 h 1998536"/>
                <a:gd name="connsiteX1" fmla="*/ 3810 w 2061210"/>
                <a:gd name="connsiteY1" fmla="*/ 0 h 1998536"/>
                <a:gd name="connsiteX2" fmla="*/ 2061210 w 2061210"/>
                <a:gd name="connsiteY2" fmla="*/ 0 h 1998536"/>
                <a:gd name="connsiteX3" fmla="*/ 2061210 w 2061210"/>
                <a:gd name="connsiteY3" fmla="*/ 1217220 h 199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1210" h="1998536">
                  <a:moveTo>
                    <a:pt x="0" y="1998536"/>
                  </a:moveTo>
                  <a:lnTo>
                    <a:pt x="3810" y="0"/>
                  </a:lnTo>
                  <a:lnTo>
                    <a:pt x="2061210" y="0"/>
                  </a:lnTo>
                  <a:lnTo>
                    <a:pt x="2061210" y="121722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00554" y="4774799"/>
              <a:ext cx="2061210" cy="1171964"/>
            </a:xfrm>
            <a:custGeom>
              <a:avLst/>
              <a:gdLst>
                <a:gd name="connsiteX0" fmla="*/ 0 w 2057400"/>
                <a:gd name="connsiteY0" fmla="*/ 0 h 1595120"/>
                <a:gd name="connsiteX1" fmla="*/ 0 w 2057400"/>
                <a:gd name="connsiteY1" fmla="*/ 1595120 h 1595120"/>
                <a:gd name="connsiteX2" fmla="*/ 2057400 w 2057400"/>
                <a:gd name="connsiteY2" fmla="*/ 1595120 h 1595120"/>
                <a:gd name="connsiteX3" fmla="*/ 2057400 w 2057400"/>
                <a:gd name="connsiteY3" fmla="*/ 1244600 h 1595120"/>
                <a:gd name="connsiteX0" fmla="*/ 0 w 2057400"/>
                <a:gd name="connsiteY0" fmla="*/ 0 h 1595120"/>
                <a:gd name="connsiteX1" fmla="*/ 0 w 2057400"/>
                <a:gd name="connsiteY1" fmla="*/ 1595120 h 1595120"/>
                <a:gd name="connsiteX2" fmla="*/ 2057400 w 2057400"/>
                <a:gd name="connsiteY2" fmla="*/ 1595120 h 1595120"/>
                <a:gd name="connsiteX3" fmla="*/ 2057400 w 2057400"/>
                <a:gd name="connsiteY3" fmla="*/ 1130516 h 1595120"/>
                <a:gd name="connsiteX0" fmla="*/ 0 w 2061210"/>
                <a:gd name="connsiteY0" fmla="*/ 0 h 1595120"/>
                <a:gd name="connsiteX1" fmla="*/ 0 w 2061210"/>
                <a:gd name="connsiteY1" fmla="*/ 1595120 h 1595120"/>
                <a:gd name="connsiteX2" fmla="*/ 2057400 w 2061210"/>
                <a:gd name="connsiteY2" fmla="*/ 1595120 h 1595120"/>
                <a:gd name="connsiteX3" fmla="*/ 2061210 w 2061210"/>
                <a:gd name="connsiteY3" fmla="*/ 891976 h 159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1210" h="1595120">
                  <a:moveTo>
                    <a:pt x="0" y="0"/>
                  </a:moveTo>
                  <a:lnTo>
                    <a:pt x="0" y="1595120"/>
                  </a:lnTo>
                  <a:lnTo>
                    <a:pt x="2057400" y="1595120"/>
                  </a:lnTo>
                  <a:lnTo>
                    <a:pt x="2061210" y="89197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0813999" y="4092464"/>
              <a:ext cx="90000" cy="9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10813999" y="5348237"/>
              <a:ext cx="90000" cy="9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80286" y="2145911"/>
            <a:ext cx="2994660" cy="3184307"/>
            <a:chOff x="4498541" y="2307173"/>
            <a:chExt cx="2994660" cy="3184307"/>
          </a:xfrm>
        </p:grpSpPr>
        <p:grpSp>
          <p:nvGrpSpPr>
            <p:cNvPr id="48" name="Group 47"/>
            <p:cNvGrpSpPr/>
            <p:nvPr/>
          </p:nvGrpSpPr>
          <p:grpSpPr>
            <a:xfrm>
              <a:off x="5730099" y="3124998"/>
              <a:ext cx="1763102" cy="2195933"/>
              <a:chOff x="7933474" y="3674968"/>
              <a:chExt cx="1763102" cy="2195933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l="3" r="58678"/>
              <a:stretch/>
            </p:blipFill>
            <p:spPr>
              <a:xfrm>
                <a:off x="8474975" y="3936281"/>
                <a:ext cx="1044000" cy="1770716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9150157" y="3674968"/>
                <a:ext cx="546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A</a:t>
                </a:r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150157" y="5409236"/>
                <a:ext cx="546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B</a:t>
                </a:r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933474" y="4577427"/>
                <a:ext cx="546419" cy="42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W</a:t>
                </a:r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9036168" y="3841880"/>
                <a:ext cx="90000" cy="9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9039978" y="5598879"/>
                <a:ext cx="90000" cy="9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8384975" y="4763371"/>
                <a:ext cx="90000" cy="9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498541" y="4162384"/>
              <a:ext cx="638235" cy="157132"/>
              <a:chOff x="1271588" y="3905800"/>
              <a:chExt cx="638235" cy="15713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271588" y="3905800"/>
                <a:ext cx="6382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451402" y="4062932"/>
                <a:ext cx="278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Picture 2" descr="Lamp, Pear, Light Bulb, Light, Artificial L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602855" y="2307173"/>
              <a:ext cx="623745" cy="549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Freeform 59"/>
            <p:cNvSpPr/>
            <p:nvPr/>
          </p:nvSpPr>
          <p:spPr>
            <a:xfrm>
              <a:off x="4822763" y="2824480"/>
              <a:ext cx="2061210" cy="1328008"/>
            </a:xfrm>
            <a:custGeom>
              <a:avLst/>
              <a:gdLst>
                <a:gd name="connsiteX0" fmla="*/ 0 w 2057400"/>
                <a:gd name="connsiteY0" fmla="*/ 1356360 h 1356360"/>
                <a:gd name="connsiteX1" fmla="*/ 0 w 2057400"/>
                <a:gd name="connsiteY1" fmla="*/ 0 h 1356360"/>
                <a:gd name="connsiteX2" fmla="*/ 2057400 w 2057400"/>
                <a:gd name="connsiteY2" fmla="*/ 0 h 1356360"/>
                <a:gd name="connsiteX3" fmla="*/ 2057400 w 2057400"/>
                <a:gd name="connsiteY3" fmla="*/ 462280 h 1356360"/>
                <a:gd name="connsiteX0" fmla="*/ 0 w 2057400"/>
                <a:gd name="connsiteY0" fmla="*/ 1356360 h 1356360"/>
                <a:gd name="connsiteX1" fmla="*/ 0 w 2057400"/>
                <a:gd name="connsiteY1" fmla="*/ 0 h 1356360"/>
                <a:gd name="connsiteX2" fmla="*/ 2057400 w 2057400"/>
                <a:gd name="connsiteY2" fmla="*/ 0 h 1356360"/>
                <a:gd name="connsiteX3" fmla="*/ 2057400 w 2057400"/>
                <a:gd name="connsiteY3" fmla="*/ 683984 h 1356360"/>
                <a:gd name="connsiteX0" fmla="*/ 0 w 2061210"/>
                <a:gd name="connsiteY0" fmla="*/ 1998536 h 1998536"/>
                <a:gd name="connsiteX1" fmla="*/ 3810 w 2061210"/>
                <a:gd name="connsiteY1" fmla="*/ 0 h 1998536"/>
                <a:gd name="connsiteX2" fmla="*/ 2061210 w 2061210"/>
                <a:gd name="connsiteY2" fmla="*/ 0 h 1998536"/>
                <a:gd name="connsiteX3" fmla="*/ 2061210 w 2061210"/>
                <a:gd name="connsiteY3" fmla="*/ 683984 h 199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1210" h="1998536">
                  <a:moveTo>
                    <a:pt x="0" y="1998536"/>
                  </a:moveTo>
                  <a:lnTo>
                    <a:pt x="3810" y="0"/>
                  </a:lnTo>
                  <a:lnTo>
                    <a:pt x="2061210" y="0"/>
                  </a:lnTo>
                  <a:lnTo>
                    <a:pt x="2061210" y="683984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826000" y="4319516"/>
              <a:ext cx="2057400" cy="1171964"/>
            </a:xfrm>
            <a:custGeom>
              <a:avLst/>
              <a:gdLst>
                <a:gd name="connsiteX0" fmla="*/ 0 w 2057400"/>
                <a:gd name="connsiteY0" fmla="*/ 0 h 1595120"/>
                <a:gd name="connsiteX1" fmla="*/ 0 w 2057400"/>
                <a:gd name="connsiteY1" fmla="*/ 1595120 h 1595120"/>
                <a:gd name="connsiteX2" fmla="*/ 2057400 w 2057400"/>
                <a:gd name="connsiteY2" fmla="*/ 1595120 h 1595120"/>
                <a:gd name="connsiteX3" fmla="*/ 2057400 w 2057400"/>
                <a:gd name="connsiteY3" fmla="*/ 1244600 h 1595120"/>
                <a:gd name="connsiteX0" fmla="*/ 0 w 2057400"/>
                <a:gd name="connsiteY0" fmla="*/ 0 h 1595120"/>
                <a:gd name="connsiteX1" fmla="*/ 0 w 2057400"/>
                <a:gd name="connsiteY1" fmla="*/ 1595120 h 1595120"/>
                <a:gd name="connsiteX2" fmla="*/ 2057400 w 2057400"/>
                <a:gd name="connsiteY2" fmla="*/ 1595120 h 1595120"/>
                <a:gd name="connsiteX3" fmla="*/ 2057400 w 2057400"/>
                <a:gd name="connsiteY3" fmla="*/ 1130516 h 159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7400" h="1595120">
                  <a:moveTo>
                    <a:pt x="0" y="0"/>
                  </a:moveTo>
                  <a:lnTo>
                    <a:pt x="0" y="1595120"/>
                  </a:lnTo>
                  <a:lnTo>
                    <a:pt x="2057400" y="1595120"/>
                  </a:lnTo>
                  <a:lnTo>
                    <a:pt x="2057400" y="1130516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6226128" y="4306906"/>
              <a:ext cx="615393" cy="788684"/>
            </a:xfrm>
            <a:custGeom>
              <a:avLst/>
              <a:gdLst>
                <a:gd name="connsiteX0" fmla="*/ 0 w 477520"/>
                <a:gd name="connsiteY0" fmla="*/ 0 h 548640"/>
                <a:gd name="connsiteX1" fmla="*/ 0 w 477520"/>
                <a:gd name="connsiteY1" fmla="*/ 548640 h 548640"/>
                <a:gd name="connsiteX2" fmla="*/ 477520 w 477520"/>
                <a:gd name="connsiteY2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520" h="548640">
                  <a:moveTo>
                    <a:pt x="0" y="0"/>
                  </a:moveTo>
                  <a:lnTo>
                    <a:pt x="0" y="548640"/>
                  </a:lnTo>
                  <a:lnTo>
                    <a:pt x="477520" y="54864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7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54349"/>
            <a:ext cx="9848427" cy="1944122"/>
          </a:xfrm>
        </p:spPr>
        <p:txBody>
          <a:bodyPr wrap="square">
            <a:spAutoFit/>
          </a:bodyPr>
          <a:lstStyle/>
          <a:p>
            <a:pPr marL="342900" lvl="1" indent="-342900"/>
            <a:r>
              <a:rPr lang="en-US" dirty="0"/>
              <a:t>Trimmer potentiometer or trim-pot is potentiometer not designed for frequent adjustment.</a:t>
            </a:r>
          </a:p>
          <a:p>
            <a:pPr marL="342900" lvl="1" indent="-342900"/>
            <a:r>
              <a:rPr lang="en-US" dirty="0"/>
              <a:t>Trimmers are much smaller in size, and usually not so conveniently to be adjusted.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559071" y="2996256"/>
            <a:ext cx="1962252" cy="2043030"/>
            <a:chOff x="9607443" y="26105"/>
            <a:chExt cx="2584557" cy="29121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7443" y="26105"/>
              <a:ext cx="2584557" cy="2912177"/>
            </a:xfrm>
            <a:prstGeom prst="ellipse">
              <a:avLst/>
            </a:prstGeom>
            <a:effectLst>
              <a:softEdge rad="63500"/>
            </a:effectLst>
          </p:spPr>
        </p:pic>
        <p:grpSp>
          <p:nvGrpSpPr>
            <p:cNvPr id="19" name="Group 18"/>
            <p:cNvGrpSpPr/>
            <p:nvPr/>
          </p:nvGrpSpPr>
          <p:grpSpPr>
            <a:xfrm>
              <a:off x="10486189" y="143593"/>
              <a:ext cx="1346205" cy="687679"/>
              <a:chOff x="9404922" y="4792392"/>
              <a:chExt cx="1081267" cy="978314"/>
            </a:xfrm>
          </p:grpSpPr>
          <p:sp>
            <p:nvSpPr>
              <p:cNvPr id="20" name="Curved Down Arrow 19"/>
              <p:cNvSpPr/>
              <p:nvPr/>
            </p:nvSpPr>
            <p:spPr>
              <a:xfrm rot="5400000">
                <a:off x="9748318" y="5032834"/>
                <a:ext cx="978313" cy="497429"/>
              </a:xfrm>
              <a:prstGeom prst="curvedDownArrow">
                <a:avLst/>
              </a:prstGeom>
              <a:ln>
                <a:headEnd type="stealth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Right Arrow 20"/>
              <p:cNvSpPr/>
              <p:nvPr/>
            </p:nvSpPr>
            <p:spPr>
              <a:xfrm>
                <a:off x="9404922" y="4792872"/>
                <a:ext cx="536115" cy="977834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44823" y="3805019"/>
            <a:ext cx="1270248" cy="1613976"/>
            <a:chOff x="10090899" y="3381143"/>
            <a:chExt cx="2057400" cy="296238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0899" y="3771773"/>
              <a:ext cx="2057400" cy="25717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1" name="Curved Down Arrow 30"/>
            <p:cNvSpPr/>
            <p:nvPr/>
          </p:nvSpPr>
          <p:spPr>
            <a:xfrm rot="5400000">
              <a:off x="11225789" y="3415327"/>
              <a:ext cx="687680" cy="619312"/>
            </a:xfrm>
            <a:prstGeom prst="curvedDownArrow">
              <a:avLst/>
            </a:prstGeom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2" name="Curved Right Arrow 31"/>
            <p:cNvSpPr/>
            <p:nvPr/>
          </p:nvSpPr>
          <p:spPr>
            <a:xfrm>
              <a:off x="10533083" y="3381480"/>
              <a:ext cx="667477" cy="68735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38" y="4451629"/>
            <a:ext cx="1139126" cy="1080271"/>
          </a:xfrm>
          <a:prstGeom prst="rect">
            <a:avLst/>
          </a:prstGeom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Potentiometer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9607" y="5412832"/>
            <a:ext cx="2594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trimmer potentiometer (or trim-pot)</a:t>
            </a:r>
            <a:endParaRPr lang="en-SG" dirty="0"/>
          </a:p>
        </p:txBody>
      </p:sp>
      <p:sp>
        <p:nvSpPr>
          <p:cNvPr id="61" name="Rectangle 60"/>
          <p:cNvSpPr/>
          <p:nvPr/>
        </p:nvSpPr>
        <p:spPr>
          <a:xfrm>
            <a:off x="1333687" y="5668068"/>
            <a:ext cx="2594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trimmer potentiometer (or trim-pot)</a:t>
            </a:r>
            <a:endParaRPr lang="en-SG" dirty="0"/>
          </a:p>
        </p:txBody>
      </p:sp>
      <p:sp>
        <p:nvSpPr>
          <p:cNvPr id="62" name="Rectangle 61"/>
          <p:cNvSpPr/>
          <p:nvPr/>
        </p:nvSpPr>
        <p:spPr>
          <a:xfrm>
            <a:off x="7312640" y="5130620"/>
            <a:ext cx="2594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potentiometer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3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800" y="1353600"/>
                <a:ext cx="10517140" cy="4930346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en-US"/>
                  <a:t>Electric </a:t>
                </a:r>
                <a:r>
                  <a:rPr lang="en-US" dirty="0"/>
                  <a:t>resistance </a:t>
                </a:r>
                <a:r>
                  <a:rPr lang="en-US"/>
                  <a:t>is a hindrance </a:t>
                </a:r>
                <a:r>
                  <a:rPr lang="en-US" dirty="0"/>
                  <a:t>to current flow. </a:t>
                </a:r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resistivity, a material dependent property. Unit is </a:t>
                </a:r>
                <a:r>
                  <a:rPr lang="el-GR" dirty="0"/>
                  <a:t>Ω</a:t>
                </a:r>
                <a:r>
                  <a:rPr lang="en-SG" dirty="0"/>
                  <a:t>m.</a:t>
                </a:r>
                <a:endParaRPr lang="en-US" dirty="0"/>
              </a:p>
              <a:p>
                <a:pPr marL="342900" lvl="1" indent="-342900"/>
                <a:r>
                  <a:rPr lang="en-US" dirty="0"/>
                  <a:t>Application of resistance: heating element and dimmer.</a:t>
                </a:r>
              </a:p>
              <a:p>
                <a:pPr marL="342900" lvl="1" indent="-342900"/>
                <a:r>
                  <a:rPr lang="en-US" dirty="0"/>
                  <a:t>Types of resistor: </a:t>
                </a:r>
                <a:r>
                  <a:rPr lang="en-SG" dirty="0" err="1"/>
                  <a:t>wirewound</a:t>
                </a:r>
                <a:r>
                  <a:rPr lang="en-SG" dirty="0"/>
                  <a:t> resistor, composition resistor, film resistor, through-hole resistor and surface mount resistor.</a:t>
                </a:r>
              </a:p>
              <a:p>
                <a:pPr marL="342900" lvl="1" indent="-342900"/>
                <a:r>
                  <a:rPr lang="en-SG" dirty="0"/>
                  <a:t>Use potentiometer as variable resistor.</a:t>
                </a:r>
                <a:endParaRPr lang="en-US" dirty="0"/>
              </a:p>
              <a:p>
                <a:pPr marL="342900" lvl="1" indent="-34290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800" y="1353600"/>
                <a:ext cx="10517140" cy="4930346"/>
              </a:xfrm>
              <a:blipFill>
                <a:blip r:embed="rId3"/>
                <a:stretch>
                  <a:fillRect l="-696" t="-12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US" dirty="0"/>
              <a:t>What you have learned?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Coming Up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877"/>
            <a:ext cx="8596668" cy="5847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Unit 2, Part B: Resistor Colour Code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6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resistance?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477"/>
            <a:ext cx="8596668" cy="127727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SG" sz="2400" dirty="0">
                <a:solidFill>
                  <a:schemeClr val="tx1"/>
                </a:solidFill>
              </a:rPr>
              <a:t>Electric resistance is the </a:t>
            </a:r>
            <a:r>
              <a:rPr lang="en-SG" sz="2400" dirty="0">
                <a:solidFill>
                  <a:srgbClr val="DA0000"/>
                </a:solidFill>
              </a:rPr>
              <a:t>hindrance</a:t>
            </a:r>
            <a:r>
              <a:rPr lang="en-SG" sz="2400" dirty="0">
                <a:solidFill>
                  <a:schemeClr val="tx1"/>
                </a:solidFill>
              </a:rPr>
              <a:t> to the </a:t>
            </a:r>
            <a:r>
              <a:rPr lang="en-SG" sz="2400" dirty="0">
                <a:solidFill>
                  <a:srgbClr val="DA0000"/>
                </a:solidFill>
              </a:rPr>
              <a:t>flow</a:t>
            </a:r>
            <a:r>
              <a:rPr lang="en-SG" sz="2400" dirty="0">
                <a:solidFill>
                  <a:schemeClr val="tx1"/>
                </a:solidFill>
              </a:rPr>
              <a:t> of charges or </a:t>
            </a:r>
            <a:r>
              <a:rPr lang="en-SG" sz="2400" dirty="0">
                <a:solidFill>
                  <a:srgbClr val="DA0000"/>
                </a:solidFill>
              </a:rPr>
              <a:t>current</a:t>
            </a:r>
            <a:r>
              <a:rPr lang="en-SG" sz="24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SG" sz="2400" dirty="0">
                <a:solidFill>
                  <a:schemeClr val="tx1"/>
                </a:solidFill>
              </a:rPr>
              <a:t>Analogy between water circulation system and electric circuit.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41" y="3897240"/>
            <a:ext cx="3950887" cy="177676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6652260" y="4219555"/>
            <a:ext cx="1487805" cy="638175"/>
          </a:xfrm>
          <a:custGeom>
            <a:avLst/>
            <a:gdLst>
              <a:gd name="connsiteX0" fmla="*/ 0 w 1487805"/>
              <a:gd name="connsiteY0" fmla="*/ 638175 h 638175"/>
              <a:gd name="connsiteX1" fmla="*/ 0 w 1487805"/>
              <a:gd name="connsiteY1" fmla="*/ 0 h 638175"/>
              <a:gd name="connsiteX2" fmla="*/ 1487805 w 1487805"/>
              <a:gd name="connsiteY2" fmla="*/ 0 h 638175"/>
              <a:gd name="connsiteX3" fmla="*/ 1487805 w 1487805"/>
              <a:gd name="connsiteY3" fmla="*/ 55245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7805" h="638175">
                <a:moveTo>
                  <a:pt x="0" y="638175"/>
                </a:moveTo>
                <a:lnTo>
                  <a:pt x="0" y="0"/>
                </a:lnTo>
                <a:lnTo>
                  <a:pt x="1487805" y="0"/>
                </a:lnTo>
                <a:lnTo>
                  <a:pt x="1487805" y="552450"/>
                </a:lnTo>
              </a:path>
            </a:pathLst>
          </a:custGeom>
          <a:noFill/>
          <a:ln w="38100" cap="sq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Freeform 14"/>
          <p:cNvSpPr/>
          <p:nvPr/>
        </p:nvSpPr>
        <p:spPr>
          <a:xfrm>
            <a:off x="6652260" y="4975840"/>
            <a:ext cx="1485900" cy="683895"/>
          </a:xfrm>
          <a:custGeom>
            <a:avLst/>
            <a:gdLst>
              <a:gd name="connsiteX0" fmla="*/ 0 w 1485900"/>
              <a:gd name="connsiteY0" fmla="*/ 0 h 683895"/>
              <a:gd name="connsiteX1" fmla="*/ 0 w 1485900"/>
              <a:gd name="connsiteY1" fmla="*/ 683895 h 683895"/>
              <a:gd name="connsiteX2" fmla="*/ 1485900 w 1485900"/>
              <a:gd name="connsiteY2" fmla="*/ 683895 h 683895"/>
              <a:gd name="connsiteX3" fmla="*/ 1485900 w 1485900"/>
              <a:gd name="connsiteY3" fmla="*/ 118110 h 6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683895">
                <a:moveTo>
                  <a:pt x="0" y="0"/>
                </a:moveTo>
                <a:lnTo>
                  <a:pt x="0" y="683895"/>
                </a:lnTo>
                <a:lnTo>
                  <a:pt x="1485900" y="683895"/>
                </a:lnTo>
                <a:lnTo>
                  <a:pt x="1485900" y="118110"/>
                </a:lnTo>
              </a:path>
            </a:pathLst>
          </a:custGeom>
          <a:noFill/>
          <a:ln w="38100" cap="sq">
            <a:solidFill>
              <a:srgbClr val="FF99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8138160" y="4785620"/>
            <a:ext cx="0" cy="286957"/>
          </a:xfrm>
          <a:prstGeom prst="line">
            <a:avLst/>
          </a:prstGeom>
          <a:ln w="38100" cap="sq">
            <a:solidFill>
              <a:srgbClr val="FF0000"/>
            </a:solidFill>
            <a:miter lim="800000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835967" y="3774285"/>
            <a:ext cx="304800" cy="2667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rgbClr val="0070C0"/>
                </a:solidFill>
                <a:effectLst/>
                <a:latin typeface="Trebuchet MS" panose="020B0603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SG" sz="1100" i="1" dirty="0">
              <a:solidFill>
                <a:srgbClr val="0070C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Line 21"/>
          <p:cNvCxnSpPr>
            <a:cxnSpLocks noChangeShapeType="1"/>
          </p:cNvCxnSpPr>
          <p:nvPr/>
        </p:nvCxnSpPr>
        <p:spPr bwMode="auto">
          <a:xfrm>
            <a:off x="6744899" y="4131985"/>
            <a:ext cx="47714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094219" y="4722475"/>
            <a:ext cx="381000" cy="37719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000" i="1" dirty="0">
                <a:effectLst/>
                <a:latin typeface="Trebuchet MS" panose="020B0603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</a:t>
            </a:r>
            <a:endParaRPr lang="en-SG" sz="1100" i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308821" y="4523449"/>
            <a:ext cx="438231" cy="3619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endParaRPr lang="en-SG" sz="1600" b="1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308821" y="4911070"/>
            <a:ext cx="438231" cy="3619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−</a:t>
            </a:r>
            <a:endParaRPr lang="en-SG" sz="1600" b="1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71694" y="4866093"/>
            <a:ext cx="364273" cy="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62763" y="4962830"/>
            <a:ext cx="182136" cy="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4982" y="4503579"/>
            <a:ext cx="920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rgbClr val="0000FF"/>
                </a:solidFill>
                <a:latin typeface="Cambria" panose="02040503050406030204" pitchFamily="18" charset="0"/>
              </a:rPr>
              <a:t>∼</a:t>
            </a:r>
            <a:endParaRPr lang="en-SG" sz="4400" dirty="0">
              <a:solidFill>
                <a:srgbClr val="0000FF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395210" y="2907010"/>
            <a:ext cx="2071878" cy="1095050"/>
          </a:xfrm>
          <a:prstGeom prst="wedgeRoundRectCallout">
            <a:avLst>
              <a:gd name="adj1" fmla="val -43591"/>
              <a:gd name="adj2" fmla="val 66815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Copper wire is a good conductor because of large quantity of free electrons in it.</a:t>
            </a:r>
            <a:r>
              <a:rPr lang="en-SG" sz="1400" dirty="0">
                <a:solidFill>
                  <a:srgbClr val="9966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8540588" y="4921478"/>
            <a:ext cx="2133507" cy="1418026"/>
          </a:xfrm>
          <a:prstGeom prst="wedgeRoundRectCallout">
            <a:avLst>
              <a:gd name="adj1" fmla="val -67129"/>
              <a:gd name="adj2" fmla="val -47686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solidFill>
                  <a:srgbClr val="C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Nichrome</a:t>
            </a:r>
            <a:r>
              <a:rPr lang="en-SG" sz="1400" dirty="0">
                <a:solidFill>
                  <a:srgbClr val="C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 has much less free electrons in it, not a good conductor.</a:t>
            </a:r>
          </a:p>
          <a:p>
            <a:pPr algn="ctr"/>
            <a:r>
              <a:rPr lang="en-SG" sz="1400" dirty="0" err="1">
                <a:solidFill>
                  <a:srgbClr val="C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Nichrome</a:t>
            </a:r>
            <a:r>
              <a:rPr lang="en-SG" sz="1400" dirty="0">
                <a:solidFill>
                  <a:srgbClr val="C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 restricts the current flow.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33160" y="4789429"/>
            <a:ext cx="69193" cy="286957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/>
      <p:bldP spid="20" grpId="0"/>
      <p:bldP spid="21" grpId="0"/>
      <p:bldP spid="22" grpId="0"/>
      <p:bldP spid="24" grpId="0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Factors affect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477"/>
            <a:ext cx="8596668" cy="1082348"/>
          </a:xfrm>
        </p:spPr>
        <p:txBody>
          <a:bodyPr/>
          <a:lstStyle/>
          <a:p>
            <a:r>
              <a:rPr lang="en-SG" sz="2800" dirty="0">
                <a:solidFill>
                  <a:schemeClr val="tx1"/>
                </a:solidFill>
              </a:rPr>
              <a:t>The symbol for resistance is </a:t>
            </a:r>
            <a:r>
              <a:rPr lang="en-SG" sz="2800" i="1" dirty="0">
                <a:solidFill>
                  <a:srgbClr val="CC6600"/>
                </a:solidFill>
              </a:rPr>
              <a:t>R</a:t>
            </a:r>
            <a:r>
              <a:rPr lang="en-SG" sz="2800" dirty="0">
                <a:solidFill>
                  <a:schemeClr val="tx1"/>
                </a:solidFill>
              </a:rPr>
              <a:t>.</a:t>
            </a:r>
          </a:p>
          <a:p>
            <a:r>
              <a:rPr lang="en-SG" sz="2800" dirty="0">
                <a:solidFill>
                  <a:schemeClr val="tx1"/>
                </a:solidFill>
              </a:rPr>
              <a:t>Unit of resistance: </a:t>
            </a:r>
            <a:r>
              <a:rPr lang="en-SG" sz="2800" dirty="0">
                <a:solidFill>
                  <a:srgbClr val="CC6600"/>
                </a:solidFill>
              </a:rPr>
              <a:t>ohm (</a:t>
            </a:r>
            <a:r>
              <a:rPr lang="el-GR" sz="2800" dirty="0">
                <a:solidFill>
                  <a:srgbClr val="CC6600"/>
                </a:solidFill>
              </a:rPr>
              <a:t>Ω</a:t>
            </a:r>
            <a:r>
              <a:rPr lang="en-SG" sz="2800" dirty="0">
                <a:solidFill>
                  <a:srgbClr val="CC6600"/>
                </a:solidFill>
              </a:rPr>
              <a:t>)</a:t>
            </a:r>
            <a:r>
              <a:rPr lang="en-SG" sz="2800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70414" y="2706030"/>
                <a:ext cx="4666423" cy="264964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5875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tIns="90000" bIns="9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3200" b="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SG" sz="32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SG" sz="3200" b="0" i="1" smtClean="0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SG" sz="3200" b="0" dirty="0"/>
              </a:p>
              <a:p>
                <a:pPr>
                  <a:spcAft>
                    <a:spcPts val="600"/>
                  </a:spcAft>
                </a:pPr>
                <a:r>
                  <a:rPr lang="en-SG" sz="2400" dirty="0">
                    <a:latin typeface="Cambria" panose="02040503050406030204" pitchFamily="18" charset="0"/>
                  </a:rPr>
                  <a:t>where</a:t>
                </a:r>
              </a:p>
              <a:p>
                <a:pPr marL="177800"/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SG" sz="2400" b="0" dirty="0">
                    <a:latin typeface="Cambria" panose="02040503050406030204" pitchFamily="18" charset="0"/>
                  </a:rPr>
                  <a:t> </a:t>
                </a:r>
                <a:r>
                  <a:rPr lang="en-SG" sz="2400" dirty="0">
                    <a:latin typeface="Cambria" panose="02040503050406030204" pitchFamily="18" charset="0"/>
                  </a:rPr>
                  <a:t>= resistivity (</a:t>
                </a:r>
                <a:r>
                  <a:rPr lang="el-GR" sz="2400" dirty="0">
                    <a:latin typeface="Cambria" panose="02040503050406030204" pitchFamily="18" charset="0"/>
                  </a:rPr>
                  <a:t>Ω</a:t>
                </a:r>
                <a:r>
                  <a:rPr lang="en-SG" sz="2400" dirty="0">
                    <a:latin typeface="Cambria" panose="02040503050406030204" pitchFamily="18" charset="0"/>
                  </a:rPr>
                  <a:t>m)</a:t>
                </a:r>
              </a:p>
              <a:p>
                <a:pPr marL="177800"/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SG" sz="2400" b="0" i="1" dirty="0">
                    <a:latin typeface="Cambria" panose="02040503050406030204" pitchFamily="18" charset="0"/>
                  </a:rPr>
                  <a:t> </a:t>
                </a:r>
                <a:r>
                  <a:rPr lang="en-SG" sz="2400" b="0" dirty="0">
                    <a:latin typeface="Cambria" panose="02040503050406030204" pitchFamily="18" charset="0"/>
                  </a:rPr>
                  <a:t>= length (m)</a:t>
                </a:r>
              </a:p>
              <a:p>
                <a:pPr marL="177800"/>
                <a:r>
                  <a:rPr lang="en-SG" sz="2400" i="1" dirty="0">
                    <a:latin typeface="Cambria" panose="02040503050406030204" pitchFamily="18" charset="0"/>
                  </a:rPr>
                  <a:t>A</a:t>
                </a:r>
                <a:r>
                  <a:rPr lang="en-SG" sz="2400" dirty="0">
                    <a:latin typeface="Cambria" panose="02040503050406030204" pitchFamily="18" charset="0"/>
                  </a:rPr>
                  <a:t> = cross-sectional area (m</a:t>
                </a:r>
                <a:r>
                  <a:rPr lang="en-SG" sz="2400" baseline="30000" dirty="0">
                    <a:latin typeface="Cambria" panose="02040503050406030204" pitchFamily="18" charset="0"/>
                  </a:rPr>
                  <a:t>2</a:t>
                </a:r>
                <a:r>
                  <a:rPr lang="en-SG" sz="2400" dirty="0">
                    <a:latin typeface="Cambria" panose="02040503050406030204" pitchFamily="18" charset="0"/>
                  </a:rPr>
                  <a:t>)</a:t>
                </a:r>
                <a:endParaRPr lang="en-SG" sz="2400" b="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14" y="2706030"/>
                <a:ext cx="4666423" cy="2649647"/>
              </a:xfrm>
              <a:prstGeom prst="rect">
                <a:avLst/>
              </a:prstGeom>
              <a:blipFill>
                <a:blip r:embed="rId3"/>
                <a:stretch>
                  <a:fillRect l="-1821" b="-2740"/>
                </a:stretch>
              </a:blipFill>
              <a:ln w="1587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Resistivity geomet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46" y="2582261"/>
            <a:ext cx="2490691" cy="224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74945" y="4824412"/>
            <a:ext cx="249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CC-BY-SA-3.0</a:t>
            </a:r>
          </a:p>
          <a:p>
            <a:r>
              <a:rPr lang="it-IT" sz="1000" u="sng" dirty="0">
                <a:solidFill>
                  <a:srgbClr val="0000FF"/>
                </a:solidFill>
              </a:rPr>
              <a:t>https://en.wikipedia.org/wiki/File:Resistivity_geometry.png</a:t>
            </a:r>
            <a:endParaRPr lang="en-SG" sz="1000" u="sng" dirty="0">
              <a:solidFill>
                <a:srgbClr val="0000FF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687F8E3F-94EE-4CD0-B937-56C2D340A3B7}"/>
                  </a:ext>
                </a:extLst>
              </p:cNvPr>
              <p:cNvSpPr/>
              <p:nvPr/>
            </p:nvSpPr>
            <p:spPr>
              <a:xfrm>
                <a:off x="181644" y="2954935"/>
                <a:ext cx="1373779" cy="944206"/>
              </a:xfrm>
              <a:prstGeom prst="wedgeRoundRectCallout">
                <a:avLst>
                  <a:gd name="adj1" fmla="val 62774"/>
                  <a:gd name="adj2" fmla="val 98442"/>
                  <a:gd name="adj3" fmla="val 16667"/>
                </a:avLst>
              </a:prstGeom>
              <a:solidFill>
                <a:srgbClr val="FFFFCC"/>
              </a:solidFill>
              <a:ln w="158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Greek letter rho,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SG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687F8E3F-94EE-4CD0-B937-56C2D340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4" y="2954935"/>
                <a:ext cx="1373779" cy="944206"/>
              </a:xfrm>
              <a:prstGeom prst="wedgeRoundRectCallout">
                <a:avLst>
                  <a:gd name="adj1" fmla="val 62774"/>
                  <a:gd name="adj2" fmla="val 9844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523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Factors affect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477"/>
            <a:ext cx="8596668" cy="2636619"/>
          </a:xfrm>
        </p:spPr>
        <p:txBody>
          <a:bodyPr/>
          <a:lstStyle/>
          <a:p>
            <a:r>
              <a:rPr lang="en-SG" sz="2800" dirty="0">
                <a:solidFill>
                  <a:schemeClr val="tx1"/>
                </a:solidFill>
              </a:rPr>
              <a:t>Different materials have different </a:t>
            </a:r>
            <a:r>
              <a:rPr lang="en-SG" sz="2800" dirty="0" err="1">
                <a:solidFill>
                  <a:schemeClr val="tx1"/>
                </a:solidFill>
              </a:rPr>
              <a:t>resistivities</a:t>
            </a:r>
            <a:r>
              <a:rPr lang="en-SG" sz="2800" dirty="0">
                <a:solidFill>
                  <a:schemeClr val="tx1"/>
                </a:solidFill>
              </a:rPr>
              <a:t>.</a:t>
            </a:r>
          </a:p>
          <a:p>
            <a:r>
              <a:rPr lang="en-SG" sz="2800" dirty="0">
                <a:solidFill>
                  <a:schemeClr val="tx1"/>
                </a:solidFill>
              </a:rPr>
              <a:t>More free electrons ⇒ Lower resistance </a:t>
            </a:r>
          </a:p>
          <a:p>
            <a:r>
              <a:rPr lang="en-SG" sz="2800" dirty="0">
                <a:solidFill>
                  <a:schemeClr val="tx1"/>
                </a:solidFill>
              </a:rPr>
              <a:t>Dimensions affect the resistance too.</a:t>
            </a:r>
          </a:p>
          <a:p>
            <a:pPr lvl="1"/>
            <a:r>
              <a:rPr lang="en-SG" sz="2400" dirty="0">
                <a:solidFill>
                  <a:schemeClr val="tx1"/>
                </a:solidFill>
              </a:rPr>
              <a:t>Longer a wire ⇒ Higher the resistance</a:t>
            </a:r>
          </a:p>
          <a:p>
            <a:pPr lvl="1"/>
            <a:r>
              <a:rPr lang="en-SG" sz="2400" dirty="0">
                <a:solidFill>
                  <a:schemeClr val="tx1"/>
                </a:solidFill>
              </a:rPr>
              <a:t>Thicker a wire ⇒ Lower the resistance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54273" y="2187533"/>
                <a:ext cx="1655581" cy="114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60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3600" i="1" smtClean="0">
                          <a:solidFill>
                            <a:srgbClr val="CC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600" i="1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600" i="1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SG" sz="3600" i="1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SG" sz="3600" i="1">
                              <a:solidFill>
                                <a:srgbClr val="CC66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273" y="2187533"/>
                <a:ext cx="1655581" cy="1140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74002" y="3847234"/>
            <a:ext cx="2362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CC-BY-SA-3.0</a:t>
            </a:r>
          </a:p>
          <a:p>
            <a:r>
              <a:rPr lang="it-IT" sz="1000" u="sng" dirty="0">
                <a:solidFill>
                  <a:srgbClr val="0000FF"/>
                </a:solidFill>
              </a:rPr>
              <a:t>https://en.wikipedia.org/wiki/File:Resistivity_geometry.png</a:t>
            </a:r>
            <a:endParaRPr lang="en-SG" sz="1000" u="sng" dirty="0">
              <a:solidFill>
                <a:srgbClr val="0000FF"/>
              </a:solidFill>
            </a:endParaRPr>
          </a:p>
        </p:txBody>
      </p:sp>
      <p:pic>
        <p:nvPicPr>
          <p:cNvPr id="11" name="Picture 2" descr="File:Resistivity geometry.png">
            <a:extLst>
              <a:ext uri="{FF2B5EF4-FFF2-40B4-BE49-F238E27FC236}">
                <a16:creationId xmlns:a16="http://schemas.microsoft.com/office/drawing/2014/main" id="{30DD6AC2-586A-42AD-A908-C89BAE29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651" y="1522280"/>
            <a:ext cx="2490691" cy="224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497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Resistivity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39477"/>
                <a:ext cx="6297613" cy="3384196"/>
              </a:xfrm>
            </p:spPr>
            <p:txBody>
              <a:bodyPr/>
              <a:lstStyle/>
              <a:p>
                <a:r>
                  <a:rPr lang="en-SG" sz="2800" dirty="0">
                    <a:solidFill>
                      <a:schemeClr val="tx1"/>
                    </a:solidFill>
                  </a:rPr>
                  <a:t>Resistivity is a property of a material.</a:t>
                </a:r>
              </a:p>
              <a:p>
                <a:r>
                  <a:rPr lang="en-SG" sz="2800" dirty="0">
                    <a:solidFill>
                      <a:schemeClr val="tx1"/>
                    </a:solidFill>
                  </a:rPr>
                  <a:t>Lower the resistivity, better the material for making conducting wire.</a:t>
                </a:r>
              </a:p>
              <a:p>
                <a:r>
                  <a:rPr lang="en-SG" sz="2800" dirty="0">
                    <a:solidFill>
                      <a:schemeClr val="tx1"/>
                    </a:solidFill>
                  </a:rPr>
                  <a:t>Resistance (</a:t>
                </a:r>
                <a:r>
                  <a:rPr lang="el-GR" sz="2800" dirty="0">
                    <a:solidFill>
                      <a:schemeClr val="tx1"/>
                    </a:solidFill>
                  </a:rPr>
                  <a:t>Ω</a:t>
                </a:r>
                <a:r>
                  <a:rPr lang="en-SG" sz="2800" dirty="0">
                    <a:solidFill>
                      <a:schemeClr val="tx1"/>
                    </a:solidFill>
                  </a:rPr>
                  <a:t>) ≠ Resistivity (</a:t>
                </a:r>
                <a:r>
                  <a:rPr lang="el-GR" sz="2800" dirty="0">
                    <a:solidFill>
                      <a:schemeClr val="tx1"/>
                    </a:solidFill>
                  </a:rPr>
                  <a:t>Ω</a:t>
                </a:r>
                <a:r>
                  <a:rPr lang="en-SG" sz="2800" dirty="0">
                    <a:solidFill>
                      <a:schemeClr val="tx1"/>
                    </a:solidFill>
                  </a:rPr>
                  <a:t>m)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SG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esistance</m:t>
                    </m:r>
                    <m:r>
                      <a:rPr lang="en-SG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Resistivity</m:t>
                        </m:r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28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SG" sz="28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SG" sz="28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SG" sz="2800" dirty="0">
                  <a:solidFill>
                    <a:schemeClr val="tx1"/>
                  </a:solidFill>
                </a:endParaRPr>
              </a:p>
              <a:p>
                <a:r>
                  <a:rPr lang="en-SG" sz="2800" dirty="0">
                    <a:solidFill>
                      <a:schemeClr val="tx1"/>
                    </a:solidFill>
                  </a:rPr>
                  <a:t>Resistivity is temperature 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39477"/>
                <a:ext cx="6297613" cy="3384196"/>
              </a:xfrm>
              <a:blipFill>
                <a:blip r:embed="rId3"/>
                <a:stretch>
                  <a:fillRect l="-1162" t="-1802" r="-194" b="-41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78073"/>
              </p:ext>
            </p:extLst>
          </p:nvPr>
        </p:nvGraphicFramePr>
        <p:xfrm>
          <a:off x="7183098" y="1379041"/>
          <a:ext cx="4509371" cy="431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458"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Resistivity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 </a:t>
                      </a:r>
                      <a:r>
                        <a:rPr lang="en-US" dirty="0"/>
                        <a:t>(</a:t>
                      </a:r>
                      <a:r>
                        <a:rPr lang="el-GR" dirty="0"/>
                        <a:t>Ω</a:t>
                      </a:r>
                      <a:r>
                        <a:rPr lang="en-US" dirty="0"/>
                        <a:t>m) at 20</a:t>
                      </a:r>
                      <a:r>
                        <a:rPr lang="en-US" baseline="30000" dirty="0"/>
                        <a:t>o</a:t>
                      </a:r>
                      <a:r>
                        <a:rPr lang="en-US" dirty="0"/>
                        <a:t>C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Silver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1.59 × 10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-8</a:t>
                      </a:r>
                      <a:endParaRPr lang="en-S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Copper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1.68 × 10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-8</a:t>
                      </a:r>
                      <a:endParaRPr lang="en-S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Aluminium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2.65 × 10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-8</a:t>
                      </a:r>
                      <a:endParaRPr lang="en-S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Tungsten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5.6 × 10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-8</a:t>
                      </a:r>
                      <a:endParaRPr lang="en-S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4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Iron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9.71 × 10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-8</a:t>
                      </a:r>
                      <a:endParaRPr lang="en-S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458">
                <a:tc>
                  <a:txBody>
                    <a:bodyPr/>
                    <a:lstStyle/>
                    <a:p>
                      <a:r>
                        <a:rPr lang="en-US" dirty="0"/>
                        <a:t>Hard Rubber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1.59 × 10</a:t>
                      </a:r>
                      <a:r>
                        <a:rPr lang="en-US" baseline="30000" dirty="0"/>
                        <a:t>13</a:t>
                      </a:r>
                      <a:endParaRPr lang="en-SG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50"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5.4 × 10</a:t>
                      </a:r>
                      <a:r>
                        <a:rPr lang="en-US" baseline="30000" dirty="0"/>
                        <a:t>15</a:t>
                      </a:r>
                      <a:endParaRPr lang="en-SG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150">
                <a:tc>
                  <a:txBody>
                    <a:bodyPr/>
                    <a:lstStyle/>
                    <a:p>
                      <a:r>
                        <a:rPr lang="en-US" dirty="0"/>
                        <a:t>PTFE or Teflon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× 10</a:t>
                      </a:r>
                      <a:r>
                        <a:rPr lang="en-US" baseline="30000" dirty="0"/>
                        <a:t>22</a:t>
                      </a:r>
                      <a:endParaRPr lang="en-SG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43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2396198"/>
            <a:ext cx="1047750" cy="10477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46383" y="738294"/>
            <a:ext cx="9953559" cy="13849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Example 1:</a:t>
            </a:r>
            <a:r>
              <a:rPr lang="en-US" sz="2800" dirty="0">
                <a:solidFill>
                  <a:schemeClr val="accent2"/>
                </a:solidFill>
              </a:rPr>
              <a:t> A </a:t>
            </a:r>
            <a:r>
              <a:rPr lang="en-US" sz="2800" dirty="0">
                <a:solidFill>
                  <a:srgbClr val="C00000"/>
                </a:solidFill>
              </a:rPr>
              <a:t>2-m long </a:t>
            </a:r>
            <a:r>
              <a:rPr lang="en-US" sz="2800" dirty="0">
                <a:solidFill>
                  <a:schemeClr val="accent2"/>
                </a:solidFill>
              </a:rPr>
              <a:t>copper wire has a uniform cross-sectional area of </a:t>
            </a:r>
            <a:r>
              <a:rPr lang="en-US" sz="2800" dirty="0">
                <a:solidFill>
                  <a:srgbClr val="C00000"/>
                </a:solidFill>
              </a:rPr>
              <a:t>4 mm</a:t>
            </a:r>
            <a:r>
              <a:rPr lang="en-US" sz="2800" baseline="30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. Given that resistivity of copper is </a:t>
            </a:r>
            <a:r>
              <a:rPr lang="en-US" sz="2800" dirty="0">
                <a:solidFill>
                  <a:srgbClr val="C00000"/>
                </a:solidFill>
              </a:rPr>
              <a:t>1.68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 </a:t>
            </a:r>
            <a:r>
              <a:rPr lang="en-US" sz="2800" dirty="0">
                <a:solidFill>
                  <a:srgbClr val="C00000"/>
                </a:solidFill>
              </a:rPr>
              <a:t>×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 </a:t>
            </a:r>
            <a:r>
              <a:rPr lang="en-US" sz="2800" dirty="0">
                <a:solidFill>
                  <a:srgbClr val="C00000"/>
                </a:solidFill>
              </a:rPr>
              <a:t>10</a:t>
            </a:r>
            <a:r>
              <a:rPr lang="en-US" sz="2800" baseline="30000" dirty="0">
                <a:solidFill>
                  <a:srgbClr val="C00000"/>
                </a:solidFill>
              </a:rPr>
              <a:t>−8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chemeClr val="accent2"/>
                </a:solidFill>
              </a:rPr>
              <a:t>, determine its resistance.</a:t>
            </a:r>
            <a:endParaRPr lang="en-SG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51147" y="2396198"/>
                <a:ext cx="6387346" cy="3645293"/>
              </a:xfrm>
            </p:spPr>
            <p:txBody>
              <a:bodyPr wrap="square">
                <a:spAutoFit/>
              </a:bodyPr>
              <a:lstStyle/>
              <a:p>
                <a:pPr marL="914400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1.68×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2154238" lvl="2" indent="0">
                  <a:lnSpc>
                    <a:spcPts val="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 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1.68×2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2241550" lvl="2" indent="0" defTabSz="746125">
                  <a:lnSpc>
                    <a:spcPts val="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0.84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241550" lvl="2" indent="0" defTabSz="746125">
                  <a:lnSpc>
                    <a:spcPts val="5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3200" u="db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8.4 m</a:t>
                </a:r>
                <a:r>
                  <a:rPr lang="el-GR" sz="3200" u="dbl" dirty="0">
                    <a:solidFill>
                      <a:schemeClr val="tx1"/>
                    </a:solidFill>
                  </a:rPr>
                  <a:t>Ω</a:t>
                </a:r>
                <a:endParaRPr lang="en-US" sz="3200" u="db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1147" y="2396198"/>
                <a:ext cx="6387346" cy="3645293"/>
              </a:xfrm>
              <a:blipFill>
                <a:blip r:embed="rId5"/>
                <a:stretch>
                  <a:fillRect b="-26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90" y="4427649"/>
            <a:ext cx="1702635" cy="146353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713291" y="2029216"/>
            <a:ext cx="2470370" cy="1039662"/>
          </a:xfrm>
          <a:prstGeom prst="wedgeRoundRectCallout">
            <a:avLst>
              <a:gd name="adj1" fmla="val -68947"/>
              <a:gd name="adj2" fmla="val 4521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 all data in SI units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48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52282" y="726576"/>
            <a:ext cx="10861358" cy="20080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Example 2:</a:t>
            </a:r>
            <a:r>
              <a:rPr lang="en-US" sz="2600" dirty="0">
                <a:solidFill>
                  <a:schemeClr val="accent2"/>
                </a:solidFill>
              </a:rPr>
              <a:t> An aluminium sheet with a uniform cross-sectional area of </a:t>
            </a:r>
            <a:r>
              <a:rPr lang="en-US" sz="2600" dirty="0">
                <a:solidFill>
                  <a:srgbClr val="C00000"/>
                </a:solidFill>
              </a:rPr>
              <a:t>8 mm</a:t>
            </a:r>
            <a:r>
              <a:rPr lang="en-US" sz="2600" baseline="30000" dirty="0">
                <a:solidFill>
                  <a:srgbClr val="C00000"/>
                </a:solidFill>
              </a:rPr>
              <a:t>2</a:t>
            </a:r>
            <a:r>
              <a:rPr lang="en-US" sz="2600" dirty="0">
                <a:solidFill>
                  <a:schemeClr val="accent2"/>
                </a:solidFill>
              </a:rPr>
              <a:t> is used to form a common junction of two points in an electric circuit. The resistivity of aluminium is </a:t>
            </a:r>
            <a:r>
              <a:rPr lang="en-US" sz="2600" dirty="0">
                <a:solidFill>
                  <a:srgbClr val="C00000"/>
                </a:solidFill>
              </a:rPr>
              <a:t>2.65 × 10</a:t>
            </a:r>
            <a:r>
              <a:rPr lang="en-US" sz="2600" baseline="30000" dirty="0">
                <a:solidFill>
                  <a:srgbClr val="C00000"/>
                </a:solidFill>
              </a:rPr>
              <a:t>-8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l-GR" sz="2600" dirty="0">
                <a:solidFill>
                  <a:srgbClr val="C00000"/>
                </a:solidFill>
              </a:rPr>
              <a:t>Ω</a:t>
            </a:r>
            <a:r>
              <a:rPr lang="en-US" sz="2600" dirty="0">
                <a:solidFill>
                  <a:srgbClr val="C00000"/>
                </a:solidFill>
              </a:rPr>
              <a:t>m.</a:t>
            </a:r>
            <a:r>
              <a:rPr lang="en-US" sz="2600" dirty="0">
                <a:solidFill>
                  <a:schemeClr val="accent2"/>
                </a:solidFill>
              </a:rPr>
              <a:t> If the resistance of the sheet must not exceed </a:t>
            </a:r>
            <a:r>
              <a:rPr lang="en-US" sz="2600" dirty="0">
                <a:solidFill>
                  <a:srgbClr val="C00000"/>
                </a:solidFill>
              </a:rPr>
              <a:t>2 m</a:t>
            </a:r>
            <a:r>
              <a:rPr lang="el-GR" sz="2600" dirty="0">
                <a:solidFill>
                  <a:srgbClr val="C00000"/>
                </a:solidFill>
              </a:rPr>
              <a:t>Ω</a:t>
            </a:r>
            <a:r>
              <a:rPr lang="en-US" sz="2600" dirty="0">
                <a:solidFill>
                  <a:srgbClr val="C00000"/>
                </a:solidFill>
              </a:rPr>
              <a:t>,</a:t>
            </a:r>
            <a:r>
              <a:rPr lang="en-US" sz="2600" dirty="0">
                <a:solidFill>
                  <a:schemeClr val="accent2"/>
                </a:solidFill>
              </a:rPr>
              <a:t> determine the maximum length of the aluminium sheet.</a:t>
            </a:r>
            <a:endParaRPr lang="en-US" sz="2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3795" y="3065015"/>
                <a:ext cx="6102238" cy="3362459"/>
              </a:xfrm>
              <a:noFill/>
            </p:spPr>
            <p:txBody>
              <a:bodyPr wrap="square">
                <a:spAutoFit/>
              </a:bodyPr>
              <a:lstStyle/>
              <a:p>
                <a:pPr marL="914400" lvl="2" indent="0">
                  <a:lnSpc>
                    <a:spcPts val="8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SG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𝑅𝐴</m:t>
                          </m:r>
                        </m:num>
                        <m:den>
                          <m:r>
                            <a:rPr lang="en-SG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𝜌</m:t>
                          </m:r>
                        </m:den>
                      </m:f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×8×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2.65×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1979613" lvl="2" indent="-1065213">
                  <a:lnSpc>
                    <a:spcPts val="8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 =</m:t>
                      </m:r>
                      <m:f>
                        <m:fPr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2.65</m:t>
                          </m:r>
                        </m:den>
                      </m:f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3−6+8</m:t>
                          </m:r>
                        </m:sup>
                      </m:sSup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1979613" lvl="2" indent="0">
                  <a:lnSpc>
                    <a:spcPts val="5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 </m:t>
                      </m:r>
                      <m:r>
                        <a:rPr lang="en-SG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6.03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1879600" lvl="2" indent="0">
                  <a:lnSpc>
                    <a:spcPts val="4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    </a:t>
                </a:r>
                <a:r>
                  <a:rPr lang="en-US" sz="3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3000" u="dbl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603 </a:t>
                </a:r>
                <a:r>
                  <a:rPr lang="en-US" sz="3000" u="dbl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</a:t>
                </a:r>
                <a:r>
                  <a:rPr lang="en-US" sz="3000" u="dbl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795" y="3065015"/>
                <a:ext cx="6102238" cy="3362459"/>
              </a:xfr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99" y="4633510"/>
            <a:ext cx="1702635" cy="1463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20" y="3065015"/>
            <a:ext cx="1047750" cy="104775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1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lh3.googleusercontent.com/-QPysbXmGZuI/TWpa11thYtI/AAAAAAAABvE/3CLR7YHgToc/s200/planch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657" y="-282803"/>
            <a:ext cx="2588566" cy="34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air dry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705" y="2163642"/>
            <a:ext cx="21145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843479" y="4385003"/>
            <a:ext cx="5206512" cy="2376000"/>
            <a:chOff x="6843479" y="4385003"/>
            <a:chExt cx="5206512" cy="2376000"/>
          </a:xfrm>
        </p:grpSpPr>
        <p:pic>
          <p:nvPicPr>
            <p:cNvPr id="1032" name="Picture 8" descr="http://visionwidget.com/images/2012/2012-3/0330-2/illustrator_drawing_tutorials_03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721" y="4564222"/>
              <a:ext cx="2889270" cy="217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jeepcity.co.uk/sitebuildercontent/sitebuilderpictures/shire/eccotempcel5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2143"/>
            <a:stretch/>
          </p:blipFill>
          <p:spPr bwMode="auto">
            <a:xfrm>
              <a:off x="6843479" y="4385003"/>
              <a:ext cx="2375129" cy="23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889" y="2276385"/>
            <a:ext cx="1650102" cy="228783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41"/>
          </a:xfrm>
        </p:spPr>
        <p:txBody>
          <a:bodyPr/>
          <a:lstStyle/>
          <a:p>
            <a:r>
              <a:rPr lang="en-SG" dirty="0"/>
              <a:t>Use of Resistance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17877"/>
            <a:ext cx="8596668" cy="3313728"/>
          </a:xfrm>
        </p:spPr>
        <p:txBody>
          <a:bodyPr/>
          <a:lstStyle/>
          <a:p>
            <a:r>
              <a:rPr lang="en-SG" dirty="0"/>
              <a:t>Resistance can generate heat (on purpose, of course) so that you can use it to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iron clothing 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make toast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dry your hair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heat up water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Resistance and Ohm's Law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6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3275</TotalTime>
  <Words>1742</Words>
  <Application>Microsoft Office PowerPoint</Application>
  <PresentationFormat>Widescreen</PresentationFormat>
  <Paragraphs>267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SimSun</vt:lpstr>
      <vt:lpstr>Arial</vt:lpstr>
      <vt:lpstr>Calibri</vt:lpstr>
      <vt:lpstr>Cambria</vt:lpstr>
      <vt:lpstr>Cambria Math</vt:lpstr>
      <vt:lpstr>Cooper Black</vt:lpstr>
      <vt:lpstr>Symbol</vt:lpstr>
      <vt:lpstr>Times New Roman</vt:lpstr>
      <vt:lpstr>Trebuchet MS</vt:lpstr>
      <vt:lpstr>Wingdings 3</vt:lpstr>
      <vt:lpstr>Facet</vt:lpstr>
      <vt:lpstr>Unit 3  Resistance &amp; Ohm’s Law</vt:lpstr>
      <vt:lpstr>What will you learn?</vt:lpstr>
      <vt:lpstr>What is resistance?</vt:lpstr>
      <vt:lpstr>Factors affect Resistance</vt:lpstr>
      <vt:lpstr>Factors affect Resistance</vt:lpstr>
      <vt:lpstr>Resistivity</vt:lpstr>
      <vt:lpstr>PowerPoint Presentation</vt:lpstr>
      <vt:lpstr>PowerPoint Presentation</vt:lpstr>
      <vt:lpstr>Use of Resistance</vt:lpstr>
      <vt:lpstr>Use of Resistance</vt:lpstr>
      <vt:lpstr>Resistor</vt:lpstr>
      <vt:lpstr>Resistor</vt:lpstr>
      <vt:lpstr>Resistor</vt:lpstr>
      <vt:lpstr>Resistor</vt:lpstr>
      <vt:lpstr>Resistor</vt:lpstr>
      <vt:lpstr>Resistor</vt:lpstr>
      <vt:lpstr>Variable Resistor</vt:lpstr>
      <vt:lpstr>Variable Resistor</vt:lpstr>
      <vt:lpstr>Variable Resistor</vt:lpstr>
      <vt:lpstr>Variable Resistor</vt:lpstr>
      <vt:lpstr>Potentiometer</vt:lpstr>
      <vt:lpstr>What you have learned?</vt:lpstr>
      <vt:lpstr>Coming Up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411</cp:revision>
  <dcterms:created xsi:type="dcterms:W3CDTF">2014-11-11T08:59:17Z</dcterms:created>
  <dcterms:modified xsi:type="dcterms:W3CDTF">2018-07-16T07:08:19Z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26472FBE-A858-42F9-A918-177058949BAB</vt:lpwstr>
  </property>
  <property fmtid="{D5CDD505-2E9C-101B-9397-08002B2CF9AE}" pid="3" name="ArticulatePath">
    <vt:lpwstr>PPt for Video - Unit 3 Part A (Resistance) V2.0</vt:lpwstr>
  </property>
</Properties>
</file>