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279" r:id="rId4"/>
    <p:sldId id="282" r:id="rId5"/>
    <p:sldId id="276" r:id="rId6"/>
    <p:sldId id="288" r:id="rId7"/>
    <p:sldId id="290" r:id="rId8"/>
    <p:sldId id="289" r:id="rId9"/>
    <p:sldId id="277" r:id="rId10"/>
    <p:sldId id="283" r:id="rId11"/>
    <p:sldId id="286" r:id="rId12"/>
    <p:sldId id="285" r:id="rId13"/>
    <p:sldId id="271" r:id="rId14"/>
    <p:sldId id="272" r:id="rId15"/>
  </p:sldIdLst>
  <p:sldSz cx="12192000" cy="6858000"/>
  <p:notesSz cx="6797675" cy="9926638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9933"/>
    <a:srgbClr val="FF9900"/>
    <a:srgbClr val="80B92D"/>
    <a:srgbClr val="A7D85E"/>
    <a:srgbClr val="90C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3" autoAdjust="0"/>
    <p:restoredTop sz="94680" autoAdjust="0"/>
  </p:normalViewPr>
  <p:slideViewPr>
    <p:cSldViewPr snapToGrid="0">
      <p:cViewPr varScale="1">
        <p:scale>
          <a:sx n="62" d="100"/>
          <a:sy n="62" d="100"/>
        </p:scale>
        <p:origin x="782" y="67"/>
      </p:cViewPr>
      <p:guideLst>
        <p:guide orient="horz" pos="27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11/10/2018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11/10/2018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Hi! Welcome to Unit 1: Quantities and Units,</a:t>
            </a:r>
            <a:r>
              <a:rPr lang="en-US" baseline="0" dirty="0"/>
              <a:t> Part A on Electrical Units.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Eager to find out what they all represent? In fact, you have just seen some of the common electrical terms listed here. That is, electrical quantities and units.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quantity</a:t>
            </a:r>
            <a:r>
              <a:rPr lang="en-US" baseline="0" dirty="0"/>
              <a:t> and unit can be represented by their respective symbols.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Voltage has a symbol V, and its </a:t>
            </a:r>
            <a:r>
              <a:rPr lang="en-US" baseline="0"/>
              <a:t>unit volt by V.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35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Eager to find out what they all represent? In fact, you have just seen some of the common electrical terms listed here. That is, electrical quantities and units.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quantity</a:t>
            </a:r>
            <a:r>
              <a:rPr lang="en-US" baseline="0" dirty="0"/>
              <a:t> and unit can be represented by their respective symbols.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Voltage has a symbol V, and its </a:t>
            </a:r>
            <a:r>
              <a:rPr lang="en-US" baseline="0"/>
              <a:t>unit volt by V.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352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Eager to find out what they all represent? In fact, you have just seen some of the common electrical terms listed here. That is, electrical quantities and units.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quantity</a:t>
            </a:r>
            <a:r>
              <a:rPr lang="en-US" baseline="0" dirty="0"/>
              <a:t> and unit can be represented by their respective symbols.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Voltage has a symbol V, and its </a:t>
            </a:r>
            <a:r>
              <a:rPr lang="en-US" baseline="0"/>
              <a:t>unit volt by V.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25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 of this unit is to get familiar with and to explain commonly used electrical quantities and their units.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77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 of this unit is to get familiar with and to explain commonly used electrical quantities and their units.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5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 of this unit is to get familiar with and to explain commonly used electrical quantities and their units.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005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 of this unit is to get familiar with and to explain commonly used electrical quantities and their units.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12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Eager to find out what they all represent? In fact, you have just seen some of the common electrical terms listed here. That is, electrical quantities and units.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quantity</a:t>
            </a:r>
            <a:r>
              <a:rPr lang="en-US" baseline="0" dirty="0"/>
              <a:t> and unit can be represented by their respective symbols.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Voltage has a symbol V, and its </a:t>
            </a:r>
            <a:r>
              <a:rPr lang="en-US" baseline="0"/>
              <a:t>unit volt by V.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957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Eager to find out what they all represent? In fact, you have just seen some of the common electrical terms listed here. That is, electrical quantities and units.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quantity</a:t>
            </a:r>
            <a:r>
              <a:rPr lang="en-US" baseline="0" dirty="0"/>
              <a:t> and unit can be represented by their respective symbols.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Voltage has a symbol V, and its </a:t>
            </a:r>
            <a:r>
              <a:rPr lang="en-US" baseline="0"/>
              <a:t>unit volt by V.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956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Eager to find out what they all represent? In fact, you have just seen some of the common electrical terms listed here. That is, electrical quantities and units.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quantity</a:t>
            </a:r>
            <a:r>
              <a:rPr lang="en-US" baseline="0" dirty="0"/>
              <a:t> and unit can be represented by their respective symbols.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Voltage has a symbol V, and its </a:t>
            </a:r>
            <a:r>
              <a:rPr lang="en-US" baseline="0"/>
              <a:t>unit volt by V.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053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 of this unit is to get familiar with and to explain commonly used electrical quantities and their units.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90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14400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Resistance and Ohm's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3 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Resistance &amp; Ohm’s Law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B: Resistor Colour Code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487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Memorising the resistor colour code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Some mnemonics are helpful in memorizing the code.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The first letter of the colour code is matched by order of increasing 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magnitude.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Two examples which are popular: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SG" b="1" dirty="0">
                <a:solidFill>
                  <a:schemeClr val="tx1"/>
                </a:solidFill>
              </a:rPr>
              <a:t>B</a:t>
            </a:r>
            <a:r>
              <a:rPr lang="en-SG" dirty="0">
                <a:solidFill>
                  <a:schemeClr val="tx1"/>
                </a:solidFill>
              </a:rPr>
              <a:t>ig </a:t>
            </a:r>
            <a:r>
              <a:rPr lang="en-SG" b="1" dirty="0">
                <a:solidFill>
                  <a:schemeClr val="tx1"/>
                </a:solidFill>
              </a:rPr>
              <a:t>b</a:t>
            </a:r>
            <a:r>
              <a:rPr lang="en-SG" dirty="0">
                <a:solidFill>
                  <a:schemeClr val="tx1"/>
                </a:solidFill>
              </a:rPr>
              <a:t>oys </a:t>
            </a:r>
            <a:r>
              <a:rPr lang="en-SG" b="1" dirty="0">
                <a:solidFill>
                  <a:srgbClr val="FF0000"/>
                </a:solidFill>
              </a:rPr>
              <a:t>r</a:t>
            </a:r>
            <a:r>
              <a:rPr lang="en-SG" dirty="0">
                <a:solidFill>
                  <a:schemeClr val="tx1"/>
                </a:solidFill>
              </a:rPr>
              <a:t>ace </a:t>
            </a:r>
            <a:r>
              <a:rPr lang="en-SG" b="1" dirty="0">
                <a:solidFill>
                  <a:srgbClr val="FFC000"/>
                </a:solidFill>
              </a:rPr>
              <a:t>o</a:t>
            </a:r>
            <a:r>
              <a:rPr lang="en-SG" dirty="0">
                <a:solidFill>
                  <a:schemeClr val="tx1"/>
                </a:solidFill>
              </a:rPr>
              <a:t>ur </a:t>
            </a:r>
            <a:r>
              <a:rPr lang="en-SG" b="1" dirty="0">
                <a:solidFill>
                  <a:srgbClr val="FFFF00"/>
                </a:solidFill>
              </a:rPr>
              <a:t>y</a:t>
            </a:r>
            <a:r>
              <a:rPr lang="en-SG" dirty="0">
                <a:solidFill>
                  <a:schemeClr val="tx1"/>
                </a:solidFill>
              </a:rPr>
              <a:t>oung </a:t>
            </a:r>
            <a:r>
              <a:rPr lang="en-SG" b="1" dirty="0">
                <a:solidFill>
                  <a:srgbClr val="00B050"/>
                </a:solidFill>
              </a:rPr>
              <a:t>g</a:t>
            </a:r>
            <a:r>
              <a:rPr lang="en-SG" dirty="0">
                <a:solidFill>
                  <a:schemeClr val="tx1"/>
                </a:solidFill>
              </a:rPr>
              <a:t>irls </a:t>
            </a:r>
            <a:r>
              <a:rPr lang="en-SG" b="1" dirty="0">
                <a:solidFill>
                  <a:srgbClr val="0070C0"/>
                </a:solidFill>
              </a:rPr>
              <a:t>b</a:t>
            </a:r>
            <a:r>
              <a:rPr lang="en-SG" dirty="0">
                <a:solidFill>
                  <a:schemeClr val="tx1"/>
                </a:solidFill>
              </a:rPr>
              <a:t>ut </a:t>
            </a:r>
            <a:r>
              <a:rPr lang="en-SG" b="1" dirty="0">
                <a:solidFill>
                  <a:srgbClr val="7030A0"/>
                </a:solidFill>
              </a:rPr>
              <a:t>V</a:t>
            </a:r>
            <a:r>
              <a:rPr lang="en-SG" dirty="0">
                <a:solidFill>
                  <a:schemeClr val="tx1"/>
                </a:solidFill>
              </a:rPr>
              <a:t>iolet </a:t>
            </a:r>
            <a:r>
              <a:rPr lang="en-SG" b="1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SG" dirty="0">
                <a:solidFill>
                  <a:schemeClr val="tx1"/>
                </a:solidFill>
              </a:rPr>
              <a:t>enerally </a:t>
            </a:r>
            <a:r>
              <a:rPr lang="en-SG" b="1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SG" dirty="0">
                <a:solidFill>
                  <a:schemeClr val="tx1"/>
                </a:solidFill>
              </a:rPr>
              <a:t>ins.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SG" b="1" dirty="0">
                <a:solidFill>
                  <a:schemeClr val="tx1"/>
                </a:solidFill>
              </a:rPr>
              <a:t>B</a:t>
            </a:r>
            <a:r>
              <a:rPr lang="en-SG" dirty="0">
                <a:solidFill>
                  <a:schemeClr val="tx1"/>
                </a:solidFill>
              </a:rPr>
              <a:t>ig </a:t>
            </a:r>
            <a:r>
              <a:rPr lang="en-SG" b="1" dirty="0">
                <a:solidFill>
                  <a:schemeClr val="tx1"/>
                </a:solidFill>
              </a:rPr>
              <a:t>b</a:t>
            </a:r>
            <a:r>
              <a:rPr lang="en-SG" dirty="0">
                <a:solidFill>
                  <a:schemeClr val="tx1"/>
                </a:solidFill>
              </a:rPr>
              <a:t>rown </a:t>
            </a:r>
            <a:r>
              <a:rPr lang="en-SG" b="1" dirty="0">
                <a:solidFill>
                  <a:srgbClr val="FF0000"/>
                </a:solidFill>
              </a:rPr>
              <a:t>r</a:t>
            </a:r>
            <a:r>
              <a:rPr lang="en-SG" dirty="0">
                <a:solidFill>
                  <a:schemeClr val="tx1"/>
                </a:solidFill>
              </a:rPr>
              <a:t>abbits </a:t>
            </a:r>
            <a:r>
              <a:rPr lang="en-SG" b="1" dirty="0">
                <a:solidFill>
                  <a:srgbClr val="FFC000"/>
                </a:solidFill>
              </a:rPr>
              <a:t>o</a:t>
            </a:r>
            <a:r>
              <a:rPr lang="en-SG" dirty="0">
                <a:solidFill>
                  <a:schemeClr val="tx1"/>
                </a:solidFill>
              </a:rPr>
              <a:t>ften </a:t>
            </a:r>
            <a:r>
              <a:rPr lang="en-SG" b="1" dirty="0">
                <a:solidFill>
                  <a:srgbClr val="FFFF00"/>
                </a:solidFill>
              </a:rPr>
              <a:t>y</a:t>
            </a:r>
            <a:r>
              <a:rPr lang="en-SG" dirty="0">
                <a:solidFill>
                  <a:schemeClr val="tx1"/>
                </a:solidFill>
              </a:rPr>
              <a:t>ield </a:t>
            </a:r>
            <a:r>
              <a:rPr lang="en-SG" b="1" dirty="0">
                <a:solidFill>
                  <a:srgbClr val="00B050"/>
                </a:solidFill>
              </a:rPr>
              <a:t>g</a:t>
            </a:r>
            <a:r>
              <a:rPr lang="en-SG" dirty="0">
                <a:solidFill>
                  <a:schemeClr val="tx1"/>
                </a:solidFill>
              </a:rPr>
              <a:t>reat </a:t>
            </a:r>
            <a:r>
              <a:rPr lang="en-SG" b="1" dirty="0">
                <a:solidFill>
                  <a:srgbClr val="0070C0"/>
                </a:solidFill>
              </a:rPr>
              <a:t>b</a:t>
            </a:r>
            <a:r>
              <a:rPr lang="en-SG" dirty="0">
                <a:solidFill>
                  <a:schemeClr val="tx1"/>
                </a:solidFill>
              </a:rPr>
              <a:t>ig </a:t>
            </a:r>
            <a:r>
              <a:rPr lang="en-SG" b="1" dirty="0">
                <a:solidFill>
                  <a:srgbClr val="7030A0"/>
                </a:solidFill>
              </a:rPr>
              <a:t>v</a:t>
            </a:r>
            <a:r>
              <a:rPr lang="en-SG" dirty="0">
                <a:solidFill>
                  <a:schemeClr val="tx1"/>
                </a:solidFill>
              </a:rPr>
              <a:t>ocal </a:t>
            </a:r>
            <a:r>
              <a:rPr lang="en-SG" b="1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SG" dirty="0">
                <a:solidFill>
                  <a:schemeClr val="tx1"/>
                </a:solidFill>
              </a:rPr>
              <a:t>roans </a:t>
            </a:r>
            <a:r>
              <a:rPr lang="en-SG" b="1" dirty="0">
                <a:solidFill>
                  <a:schemeClr val="bg1"/>
                </a:solidFill>
              </a:rPr>
              <a:t>w</a:t>
            </a:r>
            <a:r>
              <a:rPr lang="en-SG" dirty="0">
                <a:solidFill>
                  <a:schemeClr val="tx1"/>
                </a:solidFill>
              </a:rPr>
              <a:t>hen </a:t>
            </a:r>
            <a:r>
              <a:rPr lang="en-SG" b="1" dirty="0">
                <a:solidFill>
                  <a:srgbClr val="FFC000"/>
                </a:solidFill>
              </a:rPr>
              <a:t>g</a:t>
            </a:r>
            <a:r>
              <a:rPr lang="en-SG" dirty="0">
                <a:solidFill>
                  <a:schemeClr val="tx1"/>
                </a:solidFill>
              </a:rPr>
              <a:t>ingerly </a:t>
            </a:r>
            <a:r>
              <a:rPr lang="en-SG" b="1" dirty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SG" dirty="0">
                <a:solidFill>
                  <a:schemeClr val="tx1"/>
                </a:solidFill>
              </a:rPr>
              <a:t>lapped.</a:t>
            </a:r>
            <a:endParaRPr lang="en-SG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39" y="4961505"/>
            <a:ext cx="1702635" cy="146353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617527" y="3806905"/>
            <a:ext cx="4710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SG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51001" y="3827453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27006" y="3810513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0" dirty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30081" y="4298721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0" dirty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40135" y="4308699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995348" y="4303905"/>
            <a:ext cx="4710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SG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24323" y="4655284"/>
            <a:ext cx="47105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SG" sz="2400" b="1" cap="none" spc="0" dirty="0">
                <a:ln w="6600">
                  <a:noFill/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4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487"/>
            <a:ext cx="10517140" cy="4930346"/>
          </a:xfrm>
        </p:spPr>
        <p:txBody>
          <a:bodyPr>
            <a:normAutofit fontScale="92500"/>
          </a:bodyPr>
          <a:lstStyle/>
          <a:p>
            <a:r>
              <a:rPr lang="en-SG" dirty="0">
                <a:solidFill>
                  <a:schemeClr val="accent2"/>
                </a:solidFill>
              </a:rPr>
              <a:t>Nominal resistance value and tolerance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It is neither economical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nor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practical to produce resistors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with exact</a:t>
            </a:r>
            <a:r>
              <a:rPr lang="en-US" dirty="0">
                <a:solidFill>
                  <a:schemeClr val="accent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resistance values.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A more practical solution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is to produce</a:t>
            </a:r>
            <a:r>
              <a:rPr lang="en-US" dirty="0">
                <a:solidFill>
                  <a:schemeClr val="accent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resistors of nominal values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with small but</a:t>
            </a:r>
            <a:r>
              <a:rPr lang="en-US" dirty="0">
                <a:solidFill>
                  <a:schemeClr val="accent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predictable deviation.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Example: A resistor colour code reads 470 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±</a:t>
            </a:r>
            <a:r>
              <a:rPr lang="en-S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5% means that</a:t>
            </a:r>
            <a:endParaRPr lang="en-SG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Nominal resistance value = 470 </a:t>
            </a:r>
            <a:r>
              <a:rPr lang="el-GR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Ω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Minimum resistance value = 470 </a:t>
            </a:r>
            <a:r>
              <a:rPr lang="el-GR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Ω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×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0.95 = 446.5 </a:t>
            </a:r>
            <a:r>
              <a:rPr lang="el-GR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Ω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Maximum resistance value = 470 </a:t>
            </a:r>
            <a:r>
              <a:rPr lang="el-GR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Ω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×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1.05 = 493.5 </a:t>
            </a:r>
            <a:r>
              <a:rPr lang="el-GR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Ω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actual resistance value lies within the range.</a:t>
            </a:r>
            <a:endParaRPr lang="en-SG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39" y="4942957"/>
            <a:ext cx="1702635" cy="1463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9" t="49738" r="21429" b="32185"/>
          <a:stretch/>
        </p:blipFill>
        <p:spPr>
          <a:xfrm>
            <a:off x="7803288" y="326021"/>
            <a:ext cx="4198591" cy="758972"/>
          </a:xfrm>
          <a:prstGeom prst="round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7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64" y="152400"/>
            <a:ext cx="2140527" cy="2140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54" y="752687"/>
            <a:ext cx="10517140" cy="5473293"/>
          </a:xfrm>
        </p:spPr>
        <p:txBody>
          <a:bodyPr>
            <a:spAutoFit/>
          </a:bodyPr>
          <a:lstStyle/>
          <a:p>
            <a:r>
              <a:rPr lang="en-SG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Illustration 5: Determine the minimum and maximum resistance values of a resistor coded in orange, orange, orange and gold.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resistor colour code chart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Nominal resistance value = 33 k</a:t>
            </a:r>
            <a:r>
              <a:rPr lang="el-G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tolerance = ±5%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 resistance value = 33 k</a:t>
            </a:r>
            <a:r>
              <a:rPr lang="el-G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0.95 = 31.35 k</a:t>
            </a:r>
            <a:r>
              <a:rPr lang="el-G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resistance value = 33 k</a:t>
            </a:r>
            <a:r>
              <a:rPr lang="el-G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1.05 = 34.65 k</a:t>
            </a:r>
            <a:r>
              <a:rPr lang="el-G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your circuit needs a resistor in the range of 32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l-G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34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l-G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the 33 k</a:t>
            </a:r>
            <a:r>
              <a:rPr lang="el-G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± 5% resistor should not be used. It is because 31.35 k</a:t>
            </a:r>
            <a:r>
              <a:rPr lang="el-G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34.65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l-G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out of the required range.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33 k</a:t>
            </a:r>
            <a:r>
              <a:rPr lang="el-G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S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± 2%</a:t>
            </a:r>
            <a:b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instead.</a:t>
            </a:r>
            <a:endParaRPr lang="en-SG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93" y="5343525"/>
            <a:ext cx="1255268" cy="107898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6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1"/>
            <a:ext cx="10517140" cy="4930346"/>
          </a:xfrm>
        </p:spPr>
        <p:txBody>
          <a:bodyPr>
            <a:normAutofit/>
          </a:bodyPr>
          <a:lstStyle/>
          <a:p>
            <a:pPr marL="447675" indent="-447675"/>
            <a:r>
              <a:rPr lang="en-US" dirty="0">
                <a:solidFill>
                  <a:schemeClr val="accent2"/>
                </a:solidFill>
              </a:rPr>
              <a:t>You have learned that</a:t>
            </a:r>
          </a:p>
          <a:p>
            <a:pPr marL="803275" lvl="1" indent="-346075"/>
            <a:r>
              <a:rPr lang="en-US" dirty="0">
                <a:solidFill>
                  <a:schemeClr val="tx1"/>
                </a:solidFill>
              </a:rPr>
              <a:t>Gold or </a:t>
            </a:r>
            <a:r>
              <a:rPr lang="en-US" dirty="0" smtClean="0">
                <a:solidFill>
                  <a:schemeClr val="tx1"/>
                </a:solidFill>
              </a:rPr>
              <a:t>silver </a:t>
            </a:r>
            <a:r>
              <a:rPr lang="en-US" dirty="0">
                <a:solidFill>
                  <a:schemeClr val="tx1"/>
                </a:solidFill>
              </a:rPr>
              <a:t>band forms the tolerance band in a 4-band colour code.</a:t>
            </a:r>
            <a:endParaRPr lang="en-SG" dirty="0">
              <a:solidFill>
                <a:schemeClr val="tx1"/>
              </a:solidFill>
            </a:endParaRPr>
          </a:p>
          <a:p>
            <a:pPr marL="803275" lvl="1" indent="-346075"/>
            <a:r>
              <a:rPr lang="en-US" dirty="0">
                <a:solidFill>
                  <a:schemeClr val="tx1"/>
                </a:solidFill>
              </a:rPr>
              <a:t>Colour bands are read from the left to right. </a:t>
            </a:r>
            <a:r>
              <a:rPr lang="en-US" sz="2200" dirty="0">
                <a:solidFill>
                  <a:srgbClr val="00B050"/>
                </a:solidFill>
              </a:rPr>
              <a:t>Assume that the tolerance band is placed at the right hand side of the viewer.</a:t>
            </a:r>
          </a:p>
          <a:p>
            <a:pPr marL="803275" lvl="1" indent="-346075"/>
            <a:r>
              <a:rPr lang="en-US" dirty="0">
                <a:solidFill>
                  <a:schemeClr val="tx1"/>
                </a:solidFill>
              </a:rPr>
              <a:t>First and second bands form the numerical values in a 4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‑</a:t>
            </a:r>
            <a:r>
              <a:rPr lang="en-US" dirty="0">
                <a:solidFill>
                  <a:schemeClr val="tx1"/>
                </a:solidFill>
              </a:rPr>
              <a:t>band colour code while the third band is the multiplier.</a:t>
            </a:r>
          </a:p>
          <a:p>
            <a:pPr marL="803275" lvl="1" indent="-346075"/>
            <a:r>
              <a:rPr lang="en-SG" dirty="0">
                <a:solidFill>
                  <a:schemeClr val="tx1"/>
                </a:solidFill>
              </a:rPr>
              <a:t>The tolerance band indicates the possible minimum and maximum resistances of the resistor.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SG" sz="4800"/>
              <a:t>Conventional Current and Reference Ground</a:t>
            </a:r>
            <a:endParaRPr lang="en-SG" sz="4800" dirty="0"/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3581"/>
            <a:ext cx="8596668" cy="4883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resistor colour coding?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Purpose of colour coding.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How to read the resistance and tolerance value from a colour code?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1"/>
            <a:ext cx="9023257" cy="41834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is a resistor colour code?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 resistor colour code is displayed in colour bands.</a:t>
            </a:r>
            <a:endParaRPr lang="en-SG" dirty="0">
              <a:solidFill>
                <a:schemeClr val="tx1"/>
              </a:solidFill>
            </a:endParaRPr>
          </a:p>
          <a:p>
            <a:pPr lvl="1"/>
            <a:r>
              <a:rPr lang="en-SG" dirty="0">
                <a:solidFill>
                  <a:schemeClr val="tx1"/>
                </a:solidFill>
              </a:rPr>
              <a:t>It is a practical way to use colours to indicate a resistance value and the tolerance.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9" r="21429"/>
          <a:stretch/>
        </p:blipFill>
        <p:spPr>
          <a:xfrm>
            <a:off x="9274002" y="3653002"/>
            <a:ext cx="2570922" cy="2570922"/>
          </a:xfrm>
          <a:prstGeom prst="round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0"/>
            <a:ext cx="8596669" cy="53529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is a resistor </a:t>
            </a:r>
            <a:r>
              <a:rPr lang="en-US" dirty="0" err="1">
                <a:solidFill>
                  <a:schemeClr val="accent2"/>
                </a:solidFill>
              </a:rPr>
              <a:t>colour</a:t>
            </a:r>
            <a:r>
              <a:rPr lang="en-US" dirty="0">
                <a:solidFill>
                  <a:schemeClr val="accent2"/>
                </a:solidFill>
              </a:rPr>
              <a:t> code?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10 colours are used to represent resistance values: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Black (0), Brown (1), Red (2), Orange (3), Yellow (4), Green (5), Blue (6), Violet (7), Grey (8), White (9)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Number indicated can be numerical or multiplier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There are 3-band, 4-band, 5-band and 6-band </a:t>
            </a:r>
            <a:r>
              <a:rPr lang="en-US" dirty="0" err="1">
                <a:solidFill>
                  <a:schemeClr val="tx1"/>
                </a:solidFill>
              </a:rPr>
              <a:t>colour</a:t>
            </a:r>
            <a:r>
              <a:rPr lang="en-US" dirty="0">
                <a:solidFill>
                  <a:schemeClr val="tx1"/>
                </a:solidFill>
              </a:rPr>
              <a:t> codes.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4-band system is the most common.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9" r="21429"/>
          <a:stretch/>
        </p:blipFill>
        <p:spPr>
          <a:xfrm>
            <a:off x="9274002" y="3653002"/>
            <a:ext cx="2570922" cy="2570922"/>
          </a:xfrm>
          <a:prstGeom prst="round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827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102430" y="1449537"/>
            <a:ext cx="6008953" cy="3978423"/>
            <a:chOff x="5257295" y="1269422"/>
            <a:chExt cx="6008953" cy="397842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7295" y="1269422"/>
              <a:ext cx="6008953" cy="3978423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7886928" y="2351658"/>
              <a:ext cx="781185" cy="282994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519746" y="1564994"/>
            <a:ext cx="5172723" cy="928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2" descr="Image result for carbon film resis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667" y="1592873"/>
            <a:ext cx="2558539" cy="6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19"/>
          <p:cNvSpPr/>
          <p:nvPr/>
        </p:nvSpPr>
        <p:spPr>
          <a:xfrm>
            <a:off x="8375904" y="2124042"/>
            <a:ext cx="737616" cy="347472"/>
          </a:xfrm>
          <a:custGeom>
            <a:avLst/>
            <a:gdLst>
              <a:gd name="connsiteX0" fmla="*/ 0 w 737616"/>
              <a:gd name="connsiteY0" fmla="*/ 347472 h 347472"/>
              <a:gd name="connsiteX1" fmla="*/ 0 w 737616"/>
              <a:gd name="connsiteY1" fmla="*/ 286512 h 347472"/>
              <a:gd name="connsiteX2" fmla="*/ 737616 w 737616"/>
              <a:gd name="connsiteY2" fmla="*/ 286512 h 347472"/>
              <a:gd name="connsiteX3" fmla="*/ 737616 w 737616"/>
              <a:gd name="connsiteY3" fmla="*/ 0 h 347472"/>
              <a:gd name="connsiteX4" fmla="*/ 719328 w 737616"/>
              <a:gd name="connsiteY4" fmla="*/ 0 h 347472"/>
              <a:gd name="connsiteX0" fmla="*/ 0 w 737616"/>
              <a:gd name="connsiteY0" fmla="*/ 347472 h 347472"/>
              <a:gd name="connsiteX1" fmla="*/ 0 w 737616"/>
              <a:gd name="connsiteY1" fmla="*/ 286512 h 347472"/>
              <a:gd name="connsiteX2" fmla="*/ 737616 w 737616"/>
              <a:gd name="connsiteY2" fmla="*/ 286512 h 347472"/>
              <a:gd name="connsiteX3" fmla="*/ 737616 w 737616"/>
              <a:gd name="connsiteY3" fmla="*/ 0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616" h="347472">
                <a:moveTo>
                  <a:pt x="0" y="347472"/>
                </a:moveTo>
                <a:lnTo>
                  <a:pt x="0" y="286512"/>
                </a:lnTo>
                <a:lnTo>
                  <a:pt x="737616" y="286512"/>
                </a:lnTo>
                <a:lnTo>
                  <a:pt x="737616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Freeform 20"/>
          <p:cNvSpPr/>
          <p:nvPr/>
        </p:nvSpPr>
        <p:spPr>
          <a:xfrm>
            <a:off x="7589520" y="2127852"/>
            <a:ext cx="1363980" cy="352425"/>
          </a:xfrm>
          <a:custGeom>
            <a:avLst/>
            <a:gdLst>
              <a:gd name="connsiteX0" fmla="*/ 0 w 1363980"/>
              <a:gd name="connsiteY0" fmla="*/ 352425 h 352425"/>
              <a:gd name="connsiteX1" fmla="*/ 0 w 1363980"/>
              <a:gd name="connsiteY1" fmla="*/ 207645 h 352425"/>
              <a:gd name="connsiteX2" fmla="*/ 1363980 w 1363980"/>
              <a:gd name="connsiteY2" fmla="*/ 207645 h 352425"/>
              <a:gd name="connsiteX3" fmla="*/ 1363980 w 1363980"/>
              <a:gd name="connsiteY3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980" h="352425">
                <a:moveTo>
                  <a:pt x="0" y="352425"/>
                </a:moveTo>
                <a:lnTo>
                  <a:pt x="0" y="207645"/>
                </a:lnTo>
                <a:lnTo>
                  <a:pt x="1363980" y="207645"/>
                </a:lnTo>
                <a:lnTo>
                  <a:pt x="136398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 21"/>
          <p:cNvSpPr/>
          <p:nvPr/>
        </p:nvSpPr>
        <p:spPr>
          <a:xfrm flipH="1">
            <a:off x="9499756" y="2127852"/>
            <a:ext cx="1758792" cy="352425"/>
          </a:xfrm>
          <a:custGeom>
            <a:avLst/>
            <a:gdLst>
              <a:gd name="connsiteX0" fmla="*/ 0 w 1363980"/>
              <a:gd name="connsiteY0" fmla="*/ 352425 h 352425"/>
              <a:gd name="connsiteX1" fmla="*/ 0 w 1363980"/>
              <a:gd name="connsiteY1" fmla="*/ 207645 h 352425"/>
              <a:gd name="connsiteX2" fmla="*/ 1363980 w 1363980"/>
              <a:gd name="connsiteY2" fmla="*/ 207645 h 352425"/>
              <a:gd name="connsiteX3" fmla="*/ 1363980 w 1363980"/>
              <a:gd name="connsiteY3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980" h="352425">
                <a:moveTo>
                  <a:pt x="0" y="352425"/>
                </a:moveTo>
                <a:lnTo>
                  <a:pt x="0" y="207645"/>
                </a:lnTo>
                <a:lnTo>
                  <a:pt x="1363980" y="207645"/>
                </a:lnTo>
                <a:lnTo>
                  <a:pt x="136398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Freeform 22"/>
          <p:cNvSpPr/>
          <p:nvPr/>
        </p:nvSpPr>
        <p:spPr>
          <a:xfrm flipH="1">
            <a:off x="9290199" y="2124042"/>
            <a:ext cx="889476" cy="347472"/>
          </a:xfrm>
          <a:custGeom>
            <a:avLst/>
            <a:gdLst>
              <a:gd name="connsiteX0" fmla="*/ 0 w 737616"/>
              <a:gd name="connsiteY0" fmla="*/ 347472 h 347472"/>
              <a:gd name="connsiteX1" fmla="*/ 0 w 737616"/>
              <a:gd name="connsiteY1" fmla="*/ 286512 h 347472"/>
              <a:gd name="connsiteX2" fmla="*/ 737616 w 737616"/>
              <a:gd name="connsiteY2" fmla="*/ 286512 h 347472"/>
              <a:gd name="connsiteX3" fmla="*/ 737616 w 737616"/>
              <a:gd name="connsiteY3" fmla="*/ 0 h 347472"/>
              <a:gd name="connsiteX4" fmla="*/ 719328 w 737616"/>
              <a:gd name="connsiteY4" fmla="*/ 0 h 347472"/>
              <a:gd name="connsiteX0" fmla="*/ 0 w 737616"/>
              <a:gd name="connsiteY0" fmla="*/ 347472 h 347472"/>
              <a:gd name="connsiteX1" fmla="*/ 0 w 737616"/>
              <a:gd name="connsiteY1" fmla="*/ 286512 h 347472"/>
              <a:gd name="connsiteX2" fmla="*/ 737616 w 737616"/>
              <a:gd name="connsiteY2" fmla="*/ 286512 h 347472"/>
              <a:gd name="connsiteX3" fmla="*/ 737616 w 737616"/>
              <a:gd name="connsiteY3" fmla="*/ 0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616" h="347472">
                <a:moveTo>
                  <a:pt x="0" y="347472"/>
                </a:moveTo>
                <a:lnTo>
                  <a:pt x="0" y="286512"/>
                </a:lnTo>
                <a:lnTo>
                  <a:pt x="737616" y="286512"/>
                </a:lnTo>
                <a:lnTo>
                  <a:pt x="737616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00573"/>
            <a:ext cx="5765031" cy="40220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4-Band Colour Code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SG" dirty="0">
                <a:solidFill>
                  <a:schemeClr val="tx1"/>
                </a:solidFill>
              </a:rPr>
              <a:t>First three bands indicate the resistance value.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First and second band indicate two digits respectively.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Third band is the multiplier.</a:t>
            </a:r>
            <a:endParaRPr lang="en-SG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Fourth band specifies the tolerance.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724395" y="2372139"/>
            <a:ext cx="4979143" cy="1410721"/>
            <a:chOff x="5765960" y="2372139"/>
            <a:chExt cx="4979143" cy="1410721"/>
          </a:xfrm>
        </p:grpSpPr>
        <p:cxnSp>
          <p:nvCxnSpPr>
            <p:cNvPr id="10" name="Straight Arrow Connector 9"/>
            <p:cNvCxnSpPr>
              <a:endCxn id="9" idx="3"/>
            </p:cNvCxnSpPr>
            <p:nvPr/>
          </p:nvCxnSpPr>
          <p:spPr>
            <a:xfrm flipV="1">
              <a:off x="5765960" y="2915088"/>
              <a:ext cx="3915866" cy="867772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9499397" y="2372139"/>
              <a:ext cx="1245706" cy="63610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74082" y="2365513"/>
            <a:ext cx="6375162" cy="1955966"/>
            <a:chOff x="5615647" y="2365513"/>
            <a:chExt cx="6375162" cy="19559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5615647" y="2980365"/>
              <a:ext cx="5529492" cy="1341114"/>
            </a:xfrm>
            <a:prstGeom prst="straightConnector1">
              <a:avLst/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0745103" y="2365513"/>
              <a:ext cx="1245706" cy="636104"/>
            </a:xfrm>
            <a:prstGeom prst="ellipse">
              <a:avLst/>
            </a:prstGeom>
            <a:noFill/>
            <a:ln w="3810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35463" y="2372139"/>
            <a:ext cx="3696601" cy="884628"/>
            <a:chOff x="5077028" y="2372139"/>
            <a:chExt cx="3696601" cy="884628"/>
          </a:xfrm>
        </p:grpSpPr>
        <p:sp>
          <p:nvSpPr>
            <p:cNvPr id="6" name="Oval 5"/>
            <p:cNvSpPr/>
            <p:nvPr/>
          </p:nvSpPr>
          <p:spPr>
            <a:xfrm>
              <a:off x="7140511" y="2372139"/>
              <a:ext cx="1633118" cy="6361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5077028" y="2818356"/>
              <a:ext cx="2063482" cy="4384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487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Illustration 1: Reading a resistor colour code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You are given a resistor using a 4-band colour code.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It displays from leftmost: Yellow, Violet, Orange and Gold.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From the chart it reads</a:t>
            </a:r>
            <a:endParaRPr lang="en-SG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83047" y="2740876"/>
            <a:ext cx="6008953" cy="3978423"/>
            <a:chOff x="5257295" y="1269422"/>
            <a:chExt cx="6008953" cy="39784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7295" y="1269422"/>
              <a:ext cx="6008953" cy="397842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886928" y="2351658"/>
              <a:ext cx="781185" cy="282994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83337" y="3768418"/>
            <a:ext cx="3728561" cy="648997"/>
          </a:xfrm>
          <a:prstGeom prst="rect">
            <a:avLst/>
          </a:prstGeom>
          <a:solidFill>
            <a:srgbClr val="FFFF00"/>
          </a:solidFill>
        </p:spPr>
        <p:txBody>
          <a:bodyPr wrap="square" tIns="72000" bIns="144000" rtlCol="0">
            <a:spAutoFit/>
          </a:bodyPr>
          <a:lstStyle/>
          <a:p>
            <a:r>
              <a:rPr lang="en-US" sz="2800" dirty="0"/>
              <a:t>  4    </a:t>
            </a:r>
            <a:r>
              <a:rPr lang="en-US" sz="2800" dirty="0">
                <a:latin typeface="Cambria" panose="02040503050406030204" pitchFamily="18" charset="0"/>
              </a:rPr>
              <a:t>  </a:t>
            </a:r>
            <a:r>
              <a:rPr lang="en-US" sz="2800" dirty="0"/>
              <a:t>7   </a:t>
            </a:r>
            <a:r>
              <a:rPr lang="en-US" sz="2800" dirty="0">
                <a:latin typeface="Cambria" panose="02040503050406030204" pitchFamily="18" charset="0"/>
              </a:rPr>
              <a:t> </a:t>
            </a:r>
            <a:r>
              <a:rPr lang="en-US" sz="2800" dirty="0"/>
              <a:t>×10</a:t>
            </a:r>
            <a:r>
              <a:rPr lang="en-US" sz="2800" baseline="30000" dirty="0"/>
              <a:t>3</a:t>
            </a:r>
            <a:r>
              <a:rPr lang="en-US" sz="2800" dirty="0"/>
              <a:t> </a:t>
            </a:r>
            <a:r>
              <a:rPr lang="el-GR" sz="2800" dirty="0"/>
              <a:t>Ω</a:t>
            </a:r>
            <a:r>
              <a:rPr lang="en-US" sz="2800" dirty="0"/>
              <a:t>   </a:t>
            </a:r>
            <a:r>
              <a:rPr lang="en-US" sz="2800" dirty="0">
                <a:latin typeface="Cambria" panose="02040503050406030204" pitchFamily="18" charset="0"/>
              </a:rPr>
              <a:t> </a:t>
            </a:r>
            <a:r>
              <a:rPr lang="el-GR" sz="2800" dirty="0"/>
              <a:t>±</a:t>
            </a:r>
            <a:r>
              <a:rPr lang="en-US" sz="2800" dirty="0"/>
              <a:t>5%</a:t>
            </a:r>
            <a:endParaRPr lang="en-SG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583338" y="3382563"/>
            <a:ext cx="3736808" cy="523220"/>
          </a:xfrm>
          <a:prstGeom prst="rect">
            <a:avLst/>
          </a:prstGeom>
          <a:solidFill>
            <a:srgbClr val="FFFF00"/>
          </a:solidFill>
        </p:spPr>
        <p:txBody>
          <a:bodyPr wrap="square" lIns="72000" rtlCol="0">
            <a:spAutoFit/>
          </a:bodyPr>
          <a:lstStyle/>
          <a:p>
            <a:r>
              <a:rPr lang="en-US" dirty="0"/>
              <a:t>Yellow </a:t>
            </a:r>
            <a:r>
              <a:rPr lang="en-US" dirty="0">
                <a:latin typeface="Cambria" panose="02040503050406030204" pitchFamily="18" charset="0"/>
              </a:rPr>
              <a:t> </a:t>
            </a:r>
            <a:r>
              <a:rPr lang="en-US" dirty="0"/>
              <a:t>Violet    </a:t>
            </a:r>
            <a:r>
              <a:rPr lang="en-US" dirty="0">
                <a:latin typeface="Cambria" panose="02040503050406030204" pitchFamily="18" charset="0"/>
              </a:rPr>
              <a:t>  </a:t>
            </a:r>
            <a:r>
              <a:rPr lang="en-US" dirty="0"/>
              <a:t>Orange    </a:t>
            </a:r>
            <a:r>
              <a:rPr lang="en-US" sz="2800" dirty="0"/>
              <a:t>  </a:t>
            </a:r>
            <a:r>
              <a:rPr lang="en-US" sz="2800" dirty="0">
                <a:latin typeface="Cambria" panose="02040503050406030204" pitchFamily="18" charset="0"/>
              </a:rPr>
              <a:t> </a:t>
            </a:r>
            <a:r>
              <a:rPr lang="en-US" dirty="0"/>
              <a:t>Gold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583337" y="4362758"/>
            <a:ext cx="373680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= 47×10</a:t>
            </a:r>
            <a:r>
              <a:rPr lang="en-US" sz="2800" baseline="30000" dirty="0"/>
              <a:t>3</a:t>
            </a:r>
            <a:r>
              <a:rPr lang="en-US" sz="2800" dirty="0"/>
              <a:t> </a:t>
            </a:r>
            <a:r>
              <a:rPr lang="el-GR" sz="2800" dirty="0"/>
              <a:t>Ω</a:t>
            </a:r>
            <a:r>
              <a:rPr lang="en-US" sz="2800" dirty="0"/>
              <a:t> </a:t>
            </a:r>
            <a:r>
              <a:rPr lang="el-GR" sz="2800" dirty="0"/>
              <a:t>±</a:t>
            </a:r>
            <a:r>
              <a:rPr lang="en-SG" sz="2800" dirty="0"/>
              <a:t> </a:t>
            </a:r>
            <a:r>
              <a:rPr lang="en-US" sz="2800" dirty="0"/>
              <a:t>5%</a:t>
            </a:r>
            <a:endParaRPr lang="en-S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75641" y="4880607"/>
            <a:ext cx="373680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= 47000 </a:t>
            </a:r>
            <a:r>
              <a:rPr lang="el-GR" sz="2800" dirty="0"/>
              <a:t>Ω</a:t>
            </a:r>
            <a:r>
              <a:rPr lang="en-US" sz="2800" dirty="0"/>
              <a:t> </a:t>
            </a:r>
            <a:r>
              <a:rPr lang="el-GR" sz="2800" dirty="0"/>
              <a:t>±</a:t>
            </a:r>
            <a:r>
              <a:rPr lang="en-SG" sz="2800" dirty="0"/>
              <a:t> </a:t>
            </a:r>
            <a:r>
              <a:rPr lang="en-US" sz="2800" dirty="0"/>
              <a:t>5%</a:t>
            </a:r>
            <a:endParaRPr lang="en-S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75641" y="5398456"/>
            <a:ext cx="373680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= 47 k</a:t>
            </a:r>
            <a:r>
              <a:rPr lang="el-GR" sz="2800" dirty="0"/>
              <a:t>Ω</a:t>
            </a:r>
            <a:r>
              <a:rPr lang="en-US" sz="2800" dirty="0"/>
              <a:t> </a:t>
            </a:r>
            <a:r>
              <a:rPr lang="el-GR" sz="2800" dirty="0"/>
              <a:t>±</a:t>
            </a:r>
            <a:r>
              <a:rPr lang="en-SG" sz="2800" dirty="0"/>
              <a:t> </a:t>
            </a:r>
            <a:r>
              <a:rPr lang="en-US" sz="2800" dirty="0"/>
              <a:t>5%</a:t>
            </a:r>
            <a:endParaRPr lang="en-SG" sz="2800" dirty="0"/>
          </a:p>
        </p:txBody>
      </p:sp>
      <p:sp>
        <p:nvSpPr>
          <p:cNvPr id="17" name="Oval 16"/>
          <p:cNvSpPr/>
          <p:nvPr/>
        </p:nvSpPr>
        <p:spPr>
          <a:xfrm>
            <a:off x="10917383" y="6181999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9902584" y="4652178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8125408" y="5507666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7287491" y="4876274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8" name="Group 27"/>
          <p:cNvGrpSpPr/>
          <p:nvPr/>
        </p:nvGrpSpPr>
        <p:grpSpPr>
          <a:xfrm>
            <a:off x="1575641" y="3396418"/>
            <a:ext cx="3736257" cy="927894"/>
            <a:chOff x="1575641" y="3396418"/>
            <a:chExt cx="3736257" cy="927894"/>
          </a:xfrm>
        </p:grpSpPr>
        <p:sp>
          <p:nvSpPr>
            <p:cNvPr id="18" name="Oval 17"/>
            <p:cNvSpPr/>
            <p:nvPr/>
          </p:nvSpPr>
          <p:spPr>
            <a:xfrm>
              <a:off x="1575641" y="3410274"/>
              <a:ext cx="779632" cy="914038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Oval 18"/>
            <p:cNvSpPr/>
            <p:nvPr/>
          </p:nvSpPr>
          <p:spPr>
            <a:xfrm>
              <a:off x="2381125" y="3409328"/>
              <a:ext cx="657903" cy="914038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Oval 19"/>
            <p:cNvSpPr/>
            <p:nvPr/>
          </p:nvSpPr>
          <p:spPr>
            <a:xfrm>
              <a:off x="3052314" y="3409328"/>
              <a:ext cx="1358115" cy="914038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Oval 21"/>
            <p:cNvSpPr/>
            <p:nvPr/>
          </p:nvSpPr>
          <p:spPr>
            <a:xfrm>
              <a:off x="4418678" y="3396418"/>
              <a:ext cx="893220" cy="914038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69" y="4972877"/>
            <a:ext cx="1702635" cy="146353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519746" y="2854712"/>
            <a:ext cx="5172723" cy="928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carbon film resis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989667" y="2882591"/>
            <a:ext cx="2558539" cy="6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 28"/>
          <p:cNvSpPr/>
          <p:nvPr/>
        </p:nvSpPr>
        <p:spPr>
          <a:xfrm>
            <a:off x="8375904" y="3413760"/>
            <a:ext cx="737616" cy="347472"/>
          </a:xfrm>
          <a:custGeom>
            <a:avLst/>
            <a:gdLst>
              <a:gd name="connsiteX0" fmla="*/ 0 w 737616"/>
              <a:gd name="connsiteY0" fmla="*/ 347472 h 347472"/>
              <a:gd name="connsiteX1" fmla="*/ 0 w 737616"/>
              <a:gd name="connsiteY1" fmla="*/ 286512 h 347472"/>
              <a:gd name="connsiteX2" fmla="*/ 737616 w 737616"/>
              <a:gd name="connsiteY2" fmla="*/ 286512 h 347472"/>
              <a:gd name="connsiteX3" fmla="*/ 737616 w 737616"/>
              <a:gd name="connsiteY3" fmla="*/ 0 h 347472"/>
              <a:gd name="connsiteX4" fmla="*/ 719328 w 737616"/>
              <a:gd name="connsiteY4" fmla="*/ 0 h 347472"/>
              <a:gd name="connsiteX0" fmla="*/ 0 w 737616"/>
              <a:gd name="connsiteY0" fmla="*/ 347472 h 347472"/>
              <a:gd name="connsiteX1" fmla="*/ 0 w 737616"/>
              <a:gd name="connsiteY1" fmla="*/ 286512 h 347472"/>
              <a:gd name="connsiteX2" fmla="*/ 737616 w 737616"/>
              <a:gd name="connsiteY2" fmla="*/ 286512 h 347472"/>
              <a:gd name="connsiteX3" fmla="*/ 737616 w 737616"/>
              <a:gd name="connsiteY3" fmla="*/ 0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616" h="347472">
                <a:moveTo>
                  <a:pt x="0" y="347472"/>
                </a:moveTo>
                <a:lnTo>
                  <a:pt x="0" y="286512"/>
                </a:lnTo>
                <a:lnTo>
                  <a:pt x="737616" y="286512"/>
                </a:lnTo>
                <a:lnTo>
                  <a:pt x="737616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reeform 29"/>
          <p:cNvSpPr/>
          <p:nvPr/>
        </p:nvSpPr>
        <p:spPr>
          <a:xfrm>
            <a:off x="7589520" y="3417570"/>
            <a:ext cx="1363980" cy="352425"/>
          </a:xfrm>
          <a:custGeom>
            <a:avLst/>
            <a:gdLst>
              <a:gd name="connsiteX0" fmla="*/ 0 w 1363980"/>
              <a:gd name="connsiteY0" fmla="*/ 352425 h 352425"/>
              <a:gd name="connsiteX1" fmla="*/ 0 w 1363980"/>
              <a:gd name="connsiteY1" fmla="*/ 207645 h 352425"/>
              <a:gd name="connsiteX2" fmla="*/ 1363980 w 1363980"/>
              <a:gd name="connsiteY2" fmla="*/ 207645 h 352425"/>
              <a:gd name="connsiteX3" fmla="*/ 1363980 w 1363980"/>
              <a:gd name="connsiteY3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980" h="352425">
                <a:moveTo>
                  <a:pt x="0" y="352425"/>
                </a:moveTo>
                <a:lnTo>
                  <a:pt x="0" y="207645"/>
                </a:lnTo>
                <a:lnTo>
                  <a:pt x="1363980" y="207645"/>
                </a:lnTo>
                <a:lnTo>
                  <a:pt x="136398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Freeform 31"/>
          <p:cNvSpPr/>
          <p:nvPr/>
        </p:nvSpPr>
        <p:spPr>
          <a:xfrm flipH="1">
            <a:off x="9499756" y="3417570"/>
            <a:ext cx="1758792" cy="352425"/>
          </a:xfrm>
          <a:custGeom>
            <a:avLst/>
            <a:gdLst>
              <a:gd name="connsiteX0" fmla="*/ 0 w 1363980"/>
              <a:gd name="connsiteY0" fmla="*/ 352425 h 352425"/>
              <a:gd name="connsiteX1" fmla="*/ 0 w 1363980"/>
              <a:gd name="connsiteY1" fmla="*/ 207645 h 352425"/>
              <a:gd name="connsiteX2" fmla="*/ 1363980 w 1363980"/>
              <a:gd name="connsiteY2" fmla="*/ 207645 h 352425"/>
              <a:gd name="connsiteX3" fmla="*/ 1363980 w 1363980"/>
              <a:gd name="connsiteY3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980" h="352425">
                <a:moveTo>
                  <a:pt x="0" y="352425"/>
                </a:moveTo>
                <a:lnTo>
                  <a:pt x="0" y="207645"/>
                </a:lnTo>
                <a:lnTo>
                  <a:pt x="1363980" y="207645"/>
                </a:lnTo>
                <a:lnTo>
                  <a:pt x="136398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 32"/>
          <p:cNvSpPr/>
          <p:nvPr/>
        </p:nvSpPr>
        <p:spPr>
          <a:xfrm flipH="1">
            <a:off x="9290199" y="3413760"/>
            <a:ext cx="889476" cy="347472"/>
          </a:xfrm>
          <a:custGeom>
            <a:avLst/>
            <a:gdLst>
              <a:gd name="connsiteX0" fmla="*/ 0 w 737616"/>
              <a:gd name="connsiteY0" fmla="*/ 347472 h 347472"/>
              <a:gd name="connsiteX1" fmla="*/ 0 w 737616"/>
              <a:gd name="connsiteY1" fmla="*/ 286512 h 347472"/>
              <a:gd name="connsiteX2" fmla="*/ 737616 w 737616"/>
              <a:gd name="connsiteY2" fmla="*/ 286512 h 347472"/>
              <a:gd name="connsiteX3" fmla="*/ 737616 w 737616"/>
              <a:gd name="connsiteY3" fmla="*/ 0 h 347472"/>
              <a:gd name="connsiteX4" fmla="*/ 719328 w 737616"/>
              <a:gd name="connsiteY4" fmla="*/ 0 h 347472"/>
              <a:gd name="connsiteX0" fmla="*/ 0 w 737616"/>
              <a:gd name="connsiteY0" fmla="*/ 347472 h 347472"/>
              <a:gd name="connsiteX1" fmla="*/ 0 w 737616"/>
              <a:gd name="connsiteY1" fmla="*/ 286512 h 347472"/>
              <a:gd name="connsiteX2" fmla="*/ 737616 w 737616"/>
              <a:gd name="connsiteY2" fmla="*/ 286512 h 347472"/>
              <a:gd name="connsiteX3" fmla="*/ 737616 w 737616"/>
              <a:gd name="connsiteY3" fmla="*/ 0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616" h="347472">
                <a:moveTo>
                  <a:pt x="0" y="347472"/>
                </a:moveTo>
                <a:lnTo>
                  <a:pt x="0" y="286512"/>
                </a:lnTo>
                <a:lnTo>
                  <a:pt x="737616" y="286512"/>
                </a:lnTo>
                <a:lnTo>
                  <a:pt x="737616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5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0" grpId="0" animBg="1"/>
      <p:bldP spid="11" grpId="0" animBg="1"/>
      <p:bldP spid="12" grpId="0" animBg="1"/>
      <p:bldP spid="17" grpId="0" animBg="1"/>
      <p:bldP spid="16" grpId="0" animBg="1"/>
      <p:bldP spid="15" grpId="0" animBg="1"/>
      <p:bldP spid="14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487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Illustration 2: Reading a resistor colour code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You are given a resistor using a 4-band colour code.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It displays from leftmost: Green, Blue, Yellow and Gold.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From the chart it reads</a:t>
            </a:r>
            <a:endParaRPr lang="en-SG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83047" y="2740876"/>
            <a:ext cx="6008953" cy="3978423"/>
            <a:chOff x="5257295" y="1269422"/>
            <a:chExt cx="6008953" cy="39784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7295" y="1269422"/>
              <a:ext cx="6008953" cy="397842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886928" y="2351658"/>
              <a:ext cx="781185" cy="282994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83338" y="3382563"/>
            <a:ext cx="3736808" cy="523220"/>
          </a:xfrm>
          <a:prstGeom prst="rect">
            <a:avLst/>
          </a:prstGeom>
          <a:solidFill>
            <a:srgbClr val="FFFF00"/>
          </a:solidFill>
        </p:spPr>
        <p:txBody>
          <a:bodyPr wrap="square" lIns="72000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 </a:t>
            </a:r>
            <a:r>
              <a:rPr lang="en-US" dirty="0"/>
              <a:t>Green   </a:t>
            </a:r>
            <a:r>
              <a:rPr lang="en-US" dirty="0">
                <a:latin typeface="Cambria" panose="02040503050406030204" pitchFamily="18" charset="0"/>
              </a:rPr>
              <a:t> </a:t>
            </a:r>
            <a:r>
              <a:rPr lang="en-US" dirty="0"/>
              <a:t>Blue     </a:t>
            </a:r>
            <a:r>
              <a:rPr lang="en-US" dirty="0">
                <a:latin typeface="Cambria" panose="02040503050406030204" pitchFamily="18" charset="0"/>
              </a:rPr>
              <a:t>   </a:t>
            </a:r>
            <a:r>
              <a:rPr lang="en-US" dirty="0"/>
              <a:t>Yellow    </a:t>
            </a:r>
            <a:r>
              <a:rPr lang="en-US" sz="2800" dirty="0"/>
              <a:t>  </a:t>
            </a:r>
            <a:r>
              <a:rPr lang="en-US" sz="2800" dirty="0">
                <a:latin typeface="Cambria" panose="02040503050406030204" pitchFamily="18" charset="0"/>
              </a:rPr>
              <a:t> </a:t>
            </a:r>
            <a:r>
              <a:rPr lang="en-US" dirty="0"/>
              <a:t>Gold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583337" y="3792483"/>
            <a:ext cx="3728561" cy="576293"/>
          </a:xfrm>
          <a:prstGeom prst="rect">
            <a:avLst/>
          </a:prstGeom>
          <a:solidFill>
            <a:srgbClr val="FFFF00"/>
          </a:solidFill>
        </p:spPr>
        <p:txBody>
          <a:bodyPr wrap="square" tIns="0" bIns="144000" rtlCol="0">
            <a:spAutoFit/>
          </a:bodyPr>
          <a:lstStyle/>
          <a:p>
            <a:r>
              <a:rPr lang="en-US" sz="2800" dirty="0"/>
              <a:t>  5    </a:t>
            </a:r>
            <a:r>
              <a:rPr lang="en-US" sz="2800" dirty="0">
                <a:latin typeface="Cambria" panose="02040503050406030204" pitchFamily="18" charset="0"/>
              </a:rPr>
              <a:t>  </a:t>
            </a:r>
            <a:r>
              <a:rPr lang="en-US" sz="2800" dirty="0"/>
              <a:t>6   </a:t>
            </a:r>
            <a:r>
              <a:rPr lang="en-US" sz="2800" dirty="0">
                <a:latin typeface="Cambria" panose="02040503050406030204" pitchFamily="18" charset="0"/>
              </a:rPr>
              <a:t> </a:t>
            </a:r>
            <a:r>
              <a:rPr lang="en-US" sz="2800" dirty="0"/>
              <a:t>×10</a:t>
            </a:r>
            <a:r>
              <a:rPr lang="en-US" sz="2800" baseline="30000" dirty="0"/>
              <a:t>4</a:t>
            </a:r>
            <a:r>
              <a:rPr lang="en-US" sz="2800" dirty="0"/>
              <a:t> </a:t>
            </a:r>
            <a:r>
              <a:rPr lang="el-GR" sz="2800" dirty="0"/>
              <a:t>Ω</a:t>
            </a:r>
            <a:r>
              <a:rPr lang="en-US" sz="2800" dirty="0"/>
              <a:t>   </a:t>
            </a:r>
            <a:r>
              <a:rPr lang="en-US" sz="2800" dirty="0">
                <a:latin typeface="Cambria" panose="02040503050406030204" pitchFamily="18" charset="0"/>
              </a:rPr>
              <a:t> </a:t>
            </a:r>
            <a:r>
              <a:rPr lang="el-GR" sz="2800" dirty="0"/>
              <a:t>±</a:t>
            </a:r>
            <a:r>
              <a:rPr lang="en-US" sz="2800" dirty="0"/>
              <a:t>5%</a:t>
            </a:r>
            <a:endParaRPr lang="en-S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83337" y="4362758"/>
            <a:ext cx="373680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= 56×10</a:t>
            </a:r>
            <a:r>
              <a:rPr lang="en-US" sz="2800" baseline="30000" dirty="0"/>
              <a:t>4</a:t>
            </a:r>
            <a:r>
              <a:rPr lang="en-US" sz="2800" dirty="0"/>
              <a:t> </a:t>
            </a:r>
            <a:r>
              <a:rPr lang="el-GR" sz="2800" dirty="0"/>
              <a:t>Ω</a:t>
            </a:r>
            <a:r>
              <a:rPr lang="en-US" sz="2800" dirty="0"/>
              <a:t> </a:t>
            </a:r>
            <a:r>
              <a:rPr lang="el-GR" sz="2800" dirty="0"/>
              <a:t>±</a:t>
            </a:r>
            <a:r>
              <a:rPr lang="en-SG" sz="2800" dirty="0"/>
              <a:t> </a:t>
            </a:r>
            <a:r>
              <a:rPr lang="en-US" sz="2800" dirty="0"/>
              <a:t>5%</a:t>
            </a:r>
            <a:endParaRPr lang="en-S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75641" y="4880607"/>
            <a:ext cx="373680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= 560,000 </a:t>
            </a:r>
            <a:r>
              <a:rPr lang="el-GR" sz="2800" dirty="0"/>
              <a:t>Ω</a:t>
            </a:r>
            <a:r>
              <a:rPr lang="en-US" sz="2800" dirty="0"/>
              <a:t> </a:t>
            </a:r>
            <a:r>
              <a:rPr lang="el-GR" sz="2800" dirty="0"/>
              <a:t>±</a:t>
            </a:r>
            <a:r>
              <a:rPr lang="en-SG" sz="2800" dirty="0"/>
              <a:t> </a:t>
            </a:r>
            <a:r>
              <a:rPr lang="en-US" sz="2800" dirty="0"/>
              <a:t>5%</a:t>
            </a:r>
            <a:endParaRPr lang="en-S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75641" y="5398456"/>
            <a:ext cx="373680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= 560 k</a:t>
            </a:r>
            <a:r>
              <a:rPr lang="el-GR" sz="2800" dirty="0"/>
              <a:t>Ω</a:t>
            </a:r>
            <a:r>
              <a:rPr lang="en-US" sz="2800" dirty="0"/>
              <a:t> </a:t>
            </a:r>
            <a:r>
              <a:rPr lang="el-GR" sz="2800" dirty="0"/>
              <a:t>±</a:t>
            </a:r>
            <a:r>
              <a:rPr lang="en-SG" sz="2800" dirty="0"/>
              <a:t> </a:t>
            </a:r>
            <a:r>
              <a:rPr lang="en-US" sz="2800" dirty="0"/>
              <a:t>5%</a:t>
            </a:r>
            <a:endParaRPr lang="en-SG" sz="2800" dirty="0"/>
          </a:p>
        </p:txBody>
      </p:sp>
      <p:sp>
        <p:nvSpPr>
          <p:cNvPr id="17" name="Oval 16"/>
          <p:cNvSpPr/>
          <p:nvPr/>
        </p:nvSpPr>
        <p:spPr>
          <a:xfrm>
            <a:off x="10917383" y="6181999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9885650" y="4889248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8125408" y="5304463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7287491" y="5101262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8" name="Group 27"/>
          <p:cNvGrpSpPr/>
          <p:nvPr/>
        </p:nvGrpSpPr>
        <p:grpSpPr>
          <a:xfrm>
            <a:off x="1575641" y="3396418"/>
            <a:ext cx="3736257" cy="927894"/>
            <a:chOff x="1575641" y="3396418"/>
            <a:chExt cx="3736257" cy="927894"/>
          </a:xfrm>
        </p:grpSpPr>
        <p:sp>
          <p:nvSpPr>
            <p:cNvPr id="18" name="Oval 17"/>
            <p:cNvSpPr/>
            <p:nvPr/>
          </p:nvSpPr>
          <p:spPr>
            <a:xfrm>
              <a:off x="1575641" y="3410274"/>
              <a:ext cx="779632" cy="914038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Oval 18"/>
            <p:cNvSpPr/>
            <p:nvPr/>
          </p:nvSpPr>
          <p:spPr>
            <a:xfrm>
              <a:off x="2381125" y="3409328"/>
              <a:ext cx="657903" cy="914038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Oval 19"/>
            <p:cNvSpPr/>
            <p:nvPr/>
          </p:nvSpPr>
          <p:spPr>
            <a:xfrm>
              <a:off x="3052314" y="3409328"/>
              <a:ext cx="1358115" cy="914038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Oval 21"/>
            <p:cNvSpPr/>
            <p:nvPr/>
          </p:nvSpPr>
          <p:spPr>
            <a:xfrm>
              <a:off x="4418678" y="3396418"/>
              <a:ext cx="893220" cy="914038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80" y="5181073"/>
            <a:ext cx="1460424" cy="125533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Rectangle 6" hidden="1"/>
          <p:cNvSpPr/>
          <p:nvPr/>
        </p:nvSpPr>
        <p:spPr>
          <a:xfrm>
            <a:off x="6021248" y="3523488"/>
            <a:ext cx="6170751" cy="3334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489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6" grpId="0" animBg="1"/>
      <p:bldP spid="15" grpId="0" animBg="1"/>
      <p:bldP spid="1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487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Illustration 3: Reading a resistor colour code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You are given a resistor using a 4-band colour code.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It displays from leftmost: Brown, Black, Brown and Gold.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From the chart it reads</a:t>
            </a:r>
            <a:endParaRPr lang="en-SG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83047" y="2740876"/>
            <a:ext cx="6008953" cy="3978423"/>
            <a:chOff x="5257295" y="1269422"/>
            <a:chExt cx="6008953" cy="39784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7295" y="1269422"/>
              <a:ext cx="6008953" cy="397842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886928" y="2351658"/>
              <a:ext cx="781185" cy="282994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83338" y="3382563"/>
            <a:ext cx="3736808" cy="523220"/>
          </a:xfrm>
          <a:prstGeom prst="rect">
            <a:avLst/>
          </a:prstGeom>
          <a:solidFill>
            <a:srgbClr val="FFFF00"/>
          </a:solidFill>
        </p:spPr>
        <p:txBody>
          <a:bodyPr wrap="square" lIns="72000" rtlCol="0">
            <a:spAutoFit/>
          </a:bodyPr>
          <a:lstStyle/>
          <a:p>
            <a:r>
              <a:rPr lang="en-US" dirty="0"/>
              <a:t>Brown </a:t>
            </a:r>
            <a:r>
              <a:rPr lang="en-US" dirty="0">
                <a:latin typeface="Cambria" panose="02040503050406030204" pitchFamily="18" charset="0"/>
              </a:rPr>
              <a:t>  </a:t>
            </a:r>
            <a:r>
              <a:rPr lang="en-US" dirty="0"/>
              <a:t>Black    </a:t>
            </a:r>
            <a:r>
              <a:rPr lang="en-US" dirty="0">
                <a:latin typeface="Cambria" panose="02040503050406030204" pitchFamily="18" charset="0"/>
              </a:rPr>
              <a:t>    </a:t>
            </a:r>
            <a:r>
              <a:rPr lang="en-US" dirty="0"/>
              <a:t>Brown    </a:t>
            </a:r>
            <a:r>
              <a:rPr lang="en-US" sz="2800" dirty="0"/>
              <a:t>  </a:t>
            </a:r>
            <a:r>
              <a:rPr lang="en-US" sz="2800" dirty="0">
                <a:latin typeface="Cambria" panose="02040503050406030204" pitchFamily="18" charset="0"/>
              </a:rPr>
              <a:t> </a:t>
            </a:r>
            <a:r>
              <a:rPr lang="en-US" dirty="0"/>
              <a:t>Gold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583337" y="3806518"/>
            <a:ext cx="3728561" cy="576293"/>
          </a:xfrm>
          <a:prstGeom prst="rect">
            <a:avLst/>
          </a:prstGeom>
          <a:solidFill>
            <a:srgbClr val="FFFF00"/>
          </a:solidFill>
        </p:spPr>
        <p:txBody>
          <a:bodyPr wrap="square" tIns="0" bIns="144000" rtlCol="0">
            <a:spAutoFit/>
          </a:bodyPr>
          <a:lstStyle/>
          <a:p>
            <a:r>
              <a:rPr lang="en-US" sz="2800" dirty="0"/>
              <a:t>  1    </a:t>
            </a:r>
            <a:r>
              <a:rPr lang="en-US" sz="2800" dirty="0">
                <a:latin typeface="Cambria" panose="02040503050406030204" pitchFamily="18" charset="0"/>
              </a:rPr>
              <a:t>  </a:t>
            </a:r>
            <a:r>
              <a:rPr lang="en-US" sz="2800" dirty="0"/>
              <a:t>0   </a:t>
            </a:r>
            <a:r>
              <a:rPr lang="en-US" sz="2800" dirty="0">
                <a:latin typeface="Cambria" panose="02040503050406030204" pitchFamily="18" charset="0"/>
              </a:rPr>
              <a:t> </a:t>
            </a:r>
            <a:r>
              <a:rPr lang="en-US" sz="2800" dirty="0"/>
              <a:t>×10</a:t>
            </a:r>
            <a:r>
              <a:rPr lang="en-US" sz="2800" baseline="30000" dirty="0"/>
              <a:t>1</a:t>
            </a:r>
            <a:r>
              <a:rPr lang="en-US" sz="2800" dirty="0"/>
              <a:t> </a:t>
            </a:r>
            <a:r>
              <a:rPr lang="el-GR" sz="2800" dirty="0"/>
              <a:t>Ω</a:t>
            </a:r>
            <a:r>
              <a:rPr lang="en-US" sz="2800" dirty="0"/>
              <a:t>   </a:t>
            </a:r>
            <a:r>
              <a:rPr lang="en-US" sz="2800" dirty="0">
                <a:latin typeface="Cambria" panose="02040503050406030204" pitchFamily="18" charset="0"/>
              </a:rPr>
              <a:t> </a:t>
            </a:r>
            <a:r>
              <a:rPr lang="el-GR" sz="2800" dirty="0"/>
              <a:t>±</a:t>
            </a:r>
            <a:r>
              <a:rPr lang="en-US" sz="2800" dirty="0"/>
              <a:t>5%</a:t>
            </a:r>
            <a:endParaRPr lang="en-S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83337" y="4362758"/>
            <a:ext cx="373680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= 10×10 </a:t>
            </a:r>
            <a:r>
              <a:rPr lang="el-GR" sz="2800" dirty="0"/>
              <a:t>Ω</a:t>
            </a:r>
            <a:r>
              <a:rPr lang="en-US" sz="2800" dirty="0"/>
              <a:t> </a:t>
            </a:r>
            <a:r>
              <a:rPr lang="el-GR" sz="2800" dirty="0"/>
              <a:t>±</a:t>
            </a:r>
            <a:r>
              <a:rPr lang="en-SG" sz="2800" dirty="0"/>
              <a:t> </a:t>
            </a:r>
            <a:r>
              <a:rPr lang="en-US" sz="2800" dirty="0"/>
              <a:t>5%</a:t>
            </a:r>
            <a:endParaRPr lang="en-S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75641" y="4880607"/>
            <a:ext cx="373680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= 100 </a:t>
            </a:r>
            <a:r>
              <a:rPr lang="el-GR" sz="2800" dirty="0"/>
              <a:t>Ω</a:t>
            </a:r>
            <a:r>
              <a:rPr lang="en-US" sz="2800" dirty="0"/>
              <a:t> </a:t>
            </a:r>
            <a:r>
              <a:rPr lang="el-GR" sz="2800" dirty="0"/>
              <a:t>±</a:t>
            </a:r>
            <a:r>
              <a:rPr lang="en-SG" sz="2800" dirty="0"/>
              <a:t> </a:t>
            </a:r>
            <a:r>
              <a:rPr lang="en-US" sz="2800" dirty="0"/>
              <a:t>5%</a:t>
            </a:r>
            <a:endParaRPr lang="en-SG" sz="2800" dirty="0"/>
          </a:p>
        </p:txBody>
      </p:sp>
      <p:sp>
        <p:nvSpPr>
          <p:cNvPr id="14" name="Oval 13"/>
          <p:cNvSpPr/>
          <p:nvPr/>
        </p:nvSpPr>
        <p:spPr>
          <a:xfrm>
            <a:off x="7287491" y="4246354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1575641" y="3410274"/>
            <a:ext cx="779632" cy="914038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8125408" y="4014146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2381125" y="3409328"/>
            <a:ext cx="657903" cy="914038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9902584" y="4241333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3052314" y="3409328"/>
            <a:ext cx="1358115" cy="914038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10917383" y="6181999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4418678" y="3396418"/>
            <a:ext cx="893220" cy="914038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69" y="4972877"/>
            <a:ext cx="1702635" cy="146353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519746" y="2854712"/>
            <a:ext cx="5172723" cy="928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 28"/>
          <p:cNvSpPr/>
          <p:nvPr/>
        </p:nvSpPr>
        <p:spPr>
          <a:xfrm>
            <a:off x="8375904" y="3413760"/>
            <a:ext cx="737616" cy="347472"/>
          </a:xfrm>
          <a:custGeom>
            <a:avLst/>
            <a:gdLst>
              <a:gd name="connsiteX0" fmla="*/ 0 w 737616"/>
              <a:gd name="connsiteY0" fmla="*/ 347472 h 347472"/>
              <a:gd name="connsiteX1" fmla="*/ 0 w 737616"/>
              <a:gd name="connsiteY1" fmla="*/ 286512 h 347472"/>
              <a:gd name="connsiteX2" fmla="*/ 737616 w 737616"/>
              <a:gd name="connsiteY2" fmla="*/ 286512 h 347472"/>
              <a:gd name="connsiteX3" fmla="*/ 737616 w 737616"/>
              <a:gd name="connsiteY3" fmla="*/ 0 h 347472"/>
              <a:gd name="connsiteX4" fmla="*/ 719328 w 737616"/>
              <a:gd name="connsiteY4" fmla="*/ 0 h 347472"/>
              <a:gd name="connsiteX0" fmla="*/ 0 w 737616"/>
              <a:gd name="connsiteY0" fmla="*/ 347472 h 347472"/>
              <a:gd name="connsiteX1" fmla="*/ 0 w 737616"/>
              <a:gd name="connsiteY1" fmla="*/ 286512 h 347472"/>
              <a:gd name="connsiteX2" fmla="*/ 737616 w 737616"/>
              <a:gd name="connsiteY2" fmla="*/ 286512 h 347472"/>
              <a:gd name="connsiteX3" fmla="*/ 737616 w 737616"/>
              <a:gd name="connsiteY3" fmla="*/ 0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616" h="347472">
                <a:moveTo>
                  <a:pt x="0" y="347472"/>
                </a:moveTo>
                <a:lnTo>
                  <a:pt x="0" y="286512"/>
                </a:lnTo>
                <a:lnTo>
                  <a:pt x="737616" y="286512"/>
                </a:lnTo>
                <a:lnTo>
                  <a:pt x="737616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reeform 29"/>
          <p:cNvSpPr/>
          <p:nvPr/>
        </p:nvSpPr>
        <p:spPr>
          <a:xfrm>
            <a:off x="7589520" y="3417570"/>
            <a:ext cx="1363980" cy="352425"/>
          </a:xfrm>
          <a:custGeom>
            <a:avLst/>
            <a:gdLst>
              <a:gd name="connsiteX0" fmla="*/ 0 w 1363980"/>
              <a:gd name="connsiteY0" fmla="*/ 352425 h 352425"/>
              <a:gd name="connsiteX1" fmla="*/ 0 w 1363980"/>
              <a:gd name="connsiteY1" fmla="*/ 207645 h 352425"/>
              <a:gd name="connsiteX2" fmla="*/ 1363980 w 1363980"/>
              <a:gd name="connsiteY2" fmla="*/ 207645 h 352425"/>
              <a:gd name="connsiteX3" fmla="*/ 1363980 w 1363980"/>
              <a:gd name="connsiteY3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980" h="352425">
                <a:moveTo>
                  <a:pt x="0" y="352425"/>
                </a:moveTo>
                <a:lnTo>
                  <a:pt x="0" y="207645"/>
                </a:lnTo>
                <a:lnTo>
                  <a:pt x="1363980" y="207645"/>
                </a:lnTo>
                <a:lnTo>
                  <a:pt x="136398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Freeform 31"/>
          <p:cNvSpPr/>
          <p:nvPr/>
        </p:nvSpPr>
        <p:spPr>
          <a:xfrm flipH="1">
            <a:off x="9521190" y="3417570"/>
            <a:ext cx="1737358" cy="352425"/>
          </a:xfrm>
          <a:custGeom>
            <a:avLst/>
            <a:gdLst>
              <a:gd name="connsiteX0" fmla="*/ 0 w 1363980"/>
              <a:gd name="connsiteY0" fmla="*/ 352425 h 352425"/>
              <a:gd name="connsiteX1" fmla="*/ 0 w 1363980"/>
              <a:gd name="connsiteY1" fmla="*/ 207645 h 352425"/>
              <a:gd name="connsiteX2" fmla="*/ 1363980 w 1363980"/>
              <a:gd name="connsiteY2" fmla="*/ 207645 h 352425"/>
              <a:gd name="connsiteX3" fmla="*/ 1363980 w 1363980"/>
              <a:gd name="connsiteY3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980" h="352425">
                <a:moveTo>
                  <a:pt x="0" y="352425"/>
                </a:moveTo>
                <a:lnTo>
                  <a:pt x="0" y="207645"/>
                </a:lnTo>
                <a:lnTo>
                  <a:pt x="1363980" y="207645"/>
                </a:lnTo>
                <a:lnTo>
                  <a:pt x="136398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 32"/>
          <p:cNvSpPr/>
          <p:nvPr/>
        </p:nvSpPr>
        <p:spPr>
          <a:xfrm flipH="1">
            <a:off x="9290199" y="3413760"/>
            <a:ext cx="889476" cy="347472"/>
          </a:xfrm>
          <a:custGeom>
            <a:avLst/>
            <a:gdLst>
              <a:gd name="connsiteX0" fmla="*/ 0 w 737616"/>
              <a:gd name="connsiteY0" fmla="*/ 347472 h 347472"/>
              <a:gd name="connsiteX1" fmla="*/ 0 w 737616"/>
              <a:gd name="connsiteY1" fmla="*/ 286512 h 347472"/>
              <a:gd name="connsiteX2" fmla="*/ 737616 w 737616"/>
              <a:gd name="connsiteY2" fmla="*/ 286512 h 347472"/>
              <a:gd name="connsiteX3" fmla="*/ 737616 w 737616"/>
              <a:gd name="connsiteY3" fmla="*/ 0 h 347472"/>
              <a:gd name="connsiteX4" fmla="*/ 719328 w 737616"/>
              <a:gd name="connsiteY4" fmla="*/ 0 h 347472"/>
              <a:gd name="connsiteX0" fmla="*/ 0 w 737616"/>
              <a:gd name="connsiteY0" fmla="*/ 347472 h 347472"/>
              <a:gd name="connsiteX1" fmla="*/ 0 w 737616"/>
              <a:gd name="connsiteY1" fmla="*/ 286512 h 347472"/>
              <a:gd name="connsiteX2" fmla="*/ 737616 w 737616"/>
              <a:gd name="connsiteY2" fmla="*/ 286512 h 347472"/>
              <a:gd name="connsiteX3" fmla="*/ 737616 w 737616"/>
              <a:gd name="connsiteY3" fmla="*/ 0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616" h="347472">
                <a:moveTo>
                  <a:pt x="0" y="347472"/>
                </a:moveTo>
                <a:lnTo>
                  <a:pt x="0" y="286512"/>
                </a:lnTo>
                <a:lnTo>
                  <a:pt x="737616" y="286512"/>
                </a:lnTo>
                <a:lnTo>
                  <a:pt x="737616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26" y="2997660"/>
            <a:ext cx="2680203" cy="400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1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1"/>
            <a:ext cx="5782259" cy="402200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Illustration 4: 5-Band Colour Code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SG" dirty="0">
                <a:solidFill>
                  <a:schemeClr val="tx1"/>
                </a:solidFill>
              </a:rPr>
              <a:t>First four bands indicate the resistance value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First, second and third band indicate three digits respectively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Fourth band is the multiplier</a:t>
            </a:r>
            <a:endParaRPr lang="en-SG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Fifth band specifies the tolerance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51" y="1796058"/>
            <a:ext cx="5627543" cy="38194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477992" y="2462410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8200161" y="2662110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8986452" y="3453556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9942895" y="2013641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/>
          <p:cNvSpPr/>
          <p:nvPr/>
        </p:nvSpPr>
        <p:spPr>
          <a:xfrm>
            <a:off x="10919255" y="2245777"/>
            <a:ext cx="554182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29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1865</TotalTime>
  <Words>1257</Words>
  <Application>Microsoft Office PowerPoint</Application>
  <PresentationFormat>Widescreen</PresentationFormat>
  <Paragraphs>147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</vt:lpstr>
      <vt:lpstr>Cooper Black</vt:lpstr>
      <vt:lpstr>Times New Roman</vt:lpstr>
      <vt:lpstr>Trebuchet MS</vt:lpstr>
      <vt:lpstr>Wingdings</vt:lpstr>
      <vt:lpstr>Wingdings 3</vt:lpstr>
      <vt:lpstr>Facet</vt:lpstr>
      <vt:lpstr>Unit 3  Resistance &amp; Ohm’s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261</cp:revision>
  <dcterms:created xsi:type="dcterms:W3CDTF">2014-11-11T08:59:17Z</dcterms:created>
  <dcterms:modified xsi:type="dcterms:W3CDTF">2018-10-11T16:02:56Z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5F1A2780-4A10-47EC-A61E-9D5D43A0D3F5</vt:lpwstr>
  </property>
  <property fmtid="{D5CDD505-2E9C-101B-9397-08002B2CF9AE}" pid="3" name="ArticulatePath">
    <vt:lpwstr>PPt for Video - Unit 3 Part B (Resistor Colour Code) V2.0</vt:lpwstr>
  </property>
</Properties>
</file>