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6" r:id="rId4"/>
    <p:sldId id="275" r:id="rId5"/>
    <p:sldId id="277" r:id="rId6"/>
    <p:sldId id="261" r:id="rId7"/>
    <p:sldId id="264" r:id="rId8"/>
    <p:sldId id="280" r:id="rId9"/>
    <p:sldId id="279" r:id="rId10"/>
    <p:sldId id="281" r:id="rId11"/>
    <p:sldId id="271" r:id="rId12"/>
    <p:sldId id="272" r:id="rId13"/>
  </p:sldIdLst>
  <p:sldSz cx="12192000" cy="6858000"/>
  <p:notesSz cx="6797675" cy="99266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0" autoAdjust="0"/>
  </p:normalViewPr>
  <p:slideViewPr>
    <p:cSldViewPr snapToGrid="0">
      <p:cViewPr varScale="1">
        <p:scale>
          <a:sx n="123" d="100"/>
          <a:sy n="123" d="100"/>
        </p:scale>
        <p:origin x="114" y="114"/>
      </p:cViewPr>
      <p:guideLst>
        <p:guide orient="horz" pos="7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17/7/2018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17/7/2018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1: Quantities and Units,</a:t>
            </a:r>
            <a:r>
              <a:rPr lang="en-US" baseline="0" dirty="0"/>
              <a:t> Part A on Electrical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unit is to get familiar with and to explain commonly used electrical quantities and their units.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label to every electric</a:t>
            </a:r>
            <a:r>
              <a:rPr lang="en-US" baseline="0" dirty="0"/>
              <a:t> appliance. When you pick up an electric kettle, you may notice its label stating the numbers: 220 V to 240 V, 50 or 60 Hz, 2000 – 2400 W.</a:t>
            </a:r>
          </a:p>
          <a:p>
            <a:r>
              <a:rPr lang="en-US" baseline="0" dirty="0"/>
              <a:t>You wonder what information these numbers are telling us.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1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label to every electric</a:t>
            </a:r>
            <a:r>
              <a:rPr lang="en-US" baseline="0" dirty="0"/>
              <a:t> appliance. When you pick up an electric kettle, you may notice its label stating the numbers: 220 V to 240 V, 50 or 60 Hz, 2000 – 2400 W.</a:t>
            </a:r>
          </a:p>
          <a:p>
            <a:r>
              <a:rPr lang="en-US" baseline="0" dirty="0"/>
              <a:t>You wonder what information these numbers are telling us.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47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label to every electric</a:t>
            </a:r>
            <a:r>
              <a:rPr lang="en-US" baseline="0" dirty="0"/>
              <a:t> appliance. When you pick up an electric kettle, you may notice its label stating the numbers: 220 V to 240 V, 50 or 60 Hz, 2000 – 2400 W.</a:t>
            </a:r>
          </a:p>
          <a:p>
            <a:r>
              <a:rPr lang="en-US" baseline="0" dirty="0"/>
              <a:t>You wonder what information these numbers are telling us.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25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4DCC-D3E0-4EFA-BD65-4EFB579144FD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3560-C8DE-42AB-B86F-4472CAE7E46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E9B2-C234-4E73-A1C7-AE5E1ECED6F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439-6A67-45B8-806C-BE8042612580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4ACB-A34C-474B-812E-CC756F3A3CD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451C-12B1-4049-9842-B40221250884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C264-789E-40B5-85CE-155087539050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0217-7C36-4BE6-8FBE-95E80512EED2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F5-6CC6-4004-BC17-CF0A900E32E3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E72C-3ABC-410F-BB4C-1C71E420DE9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15B9-F0A4-43DD-9D2C-0723814A8D5B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1B47-C561-4F2A-9F64-E10196202C7E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3EBE-5236-4595-BD5B-9AA4A2EDA4FA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36A9-CA01-401A-97D6-16BFEBF0D5D8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EDA5-37C0-4500-87E8-88C7068AAA25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6314-0EC4-4313-8545-7BDF676DEFC1}" type="datetime1">
              <a:rPr lang="en-US" smtClean="0"/>
              <a:t>7/17/2018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F875-A2DD-46BF-BBCE-D1F53239F1C1}" type="datetime1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Resistance and Ohm's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3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Resistance &amp; Ohm’s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C: Conventional Current and Reference Ground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52625"/>
            <a:ext cx="8142241" cy="5688737"/>
          </a:xfr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Reference Ground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Voltage at point A </a:t>
            </a:r>
            <a:r>
              <a:rPr lang="en-SG" sz="2600" dirty="0">
                <a:solidFill>
                  <a:srgbClr val="00B05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with respect to the ground</a:t>
            </a:r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is equal to 12 V. 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means that the </a:t>
            </a:r>
            <a:r>
              <a:rPr lang="en-SG" sz="26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voltage at point A is 12 V higher than the reference ground.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words, “with respect to the ground” are often dropped for convenience. 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Simply write, </a:t>
            </a:r>
            <a:r>
              <a:rPr lang="en-SG" sz="26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voltage at point A,</a:t>
            </a:r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2600" i="1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</a:t>
            </a:r>
            <a:r>
              <a:rPr lang="en-SG" sz="2600" baseline="-250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SG" sz="26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= 12 V. 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Another concept: The voltage at a point, instead of between 2 points, can be defined if we assume that the voltage at </a:t>
            </a:r>
            <a:r>
              <a:rPr lang="en-SG" sz="26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reference ground is 0</a:t>
            </a:r>
            <a:r>
              <a:rPr lang="en-SG" sz="26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en-SG" sz="2600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V.</a:t>
            </a:r>
            <a:endParaRPr lang="en-US" sz="2600" dirty="0">
              <a:solidFill>
                <a:srgbClr val="C00000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328900" y="1426327"/>
            <a:ext cx="3332868" cy="2012444"/>
            <a:chOff x="7972909" y="4384918"/>
            <a:chExt cx="3332868" cy="2012444"/>
          </a:xfrm>
        </p:grpSpPr>
        <p:grpSp>
          <p:nvGrpSpPr>
            <p:cNvPr id="21" name="Group 20"/>
            <p:cNvGrpSpPr/>
            <p:nvPr/>
          </p:nvGrpSpPr>
          <p:grpSpPr>
            <a:xfrm>
              <a:off x="8849453" y="6107953"/>
              <a:ext cx="284400" cy="289409"/>
              <a:chOff x="-1492959" y="0"/>
              <a:chExt cx="460347" cy="379255"/>
            </a:xfrm>
          </p:grpSpPr>
          <p:cxnSp>
            <p:nvCxnSpPr>
              <p:cNvPr id="36" name="Line 23"/>
              <p:cNvCxnSpPr/>
              <p:nvPr/>
            </p:nvCxnSpPr>
            <p:spPr bwMode="auto">
              <a:xfrm>
                <a:off x="-1492959" y="208205"/>
                <a:ext cx="4603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24"/>
              <p:cNvCxnSpPr/>
              <p:nvPr/>
            </p:nvCxnSpPr>
            <p:spPr bwMode="auto">
              <a:xfrm>
                <a:off x="-1417206" y="293730"/>
                <a:ext cx="3088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25"/>
              <p:cNvCxnSpPr/>
              <p:nvPr/>
            </p:nvCxnSpPr>
            <p:spPr bwMode="auto">
              <a:xfrm>
                <a:off x="-1335625" y="379255"/>
                <a:ext cx="1456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23"/>
              <p:cNvCxnSpPr/>
              <p:nvPr/>
            </p:nvCxnSpPr>
            <p:spPr bwMode="auto">
              <a:xfrm>
                <a:off x="-1270744" y="0"/>
                <a:ext cx="0" cy="2007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8979539" y="4855416"/>
              <a:ext cx="718135" cy="525166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10241801" y="4855416"/>
              <a:ext cx="667083" cy="505031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11075258" y="5360447"/>
              <a:ext cx="167377" cy="189860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0908883" y="5360447"/>
              <a:ext cx="1934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8979539" y="5550308"/>
              <a:ext cx="2122780" cy="546800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Oval 42"/>
            <p:cNvSpPr>
              <a:spLocks noChangeArrowheads="1"/>
            </p:cNvSpPr>
            <p:nvPr/>
          </p:nvSpPr>
          <p:spPr bwMode="auto">
            <a:xfrm>
              <a:off x="10984053" y="5241467"/>
              <a:ext cx="321724" cy="420226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7972909" y="5358707"/>
              <a:ext cx="6865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dirty="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8515826" y="5040237"/>
              <a:ext cx="35939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  <a:p>
              <a:pPr eaLnBrk="0" hangingPunct="0"/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8790874" y="5400032"/>
              <a:ext cx="377328" cy="215669"/>
              <a:chOff x="497" y="3072"/>
              <a:chExt cx="204" cy="150"/>
            </a:xfrm>
          </p:grpSpPr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 rot="5400000">
                <a:off x="599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 rot="5400000">
                <a:off x="599" y="30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 rot="5400000">
                <a:off x="599" y="30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rot="5400000">
                <a:off x="599" y="31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9048955" y="4384918"/>
              <a:ext cx="6865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dirty="0"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 rot="-60000" flipH="1" flipV="1">
              <a:off x="9696337" y="4735388"/>
              <a:ext cx="558000" cy="240989"/>
            </a:xfrm>
            <a:custGeom>
              <a:avLst/>
              <a:gdLst>
                <a:gd name="T0" fmla="*/ 0 w 2475"/>
                <a:gd name="T1" fmla="*/ 85 h 1110"/>
                <a:gd name="T2" fmla="*/ 22 w 2475"/>
                <a:gd name="T3" fmla="*/ 2 h 1110"/>
                <a:gd name="T4" fmla="*/ 46 w 2475"/>
                <a:gd name="T5" fmla="*/ 172 h 1110"/>
                <a:gd name="T6" fmla="*/ 87 w 2475"/>
                <a:gd name="T7" fmla="*/ 2 h 1110"/>
                <a:gd name="T8" fmla="*/ 113 w 2475"/>
                <a:gd name="T9" fmla="*/ 172 h 1110"/>
                <a:gd name="T10" fmla="*/ 157 w 2475"/>
                <a:gd name="T11" fmla="*/ 0 h 1110"/>
                <a:gd name="T12" fmla="*/ 186 w 2475"/>
                <a:gd name="T13" fmla="*/ 174 h 1110"/>
                <a:gd name="T14" fmla="*/ 229 w 2475"/>
                <a:gd name="T15" fmla="*/ 0 h 1110"/>
                <a:gd name="T16" fmla="*/ 256 w 2475"/>
                <a:gd name="T17" fmla="*/ 174 h 1110"/>
                <a:gd name="T18" fmla="*/ 282 w 2475"/>
                <a:gd name="T19" fmla="*/ 85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17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SG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9362339" y="4805687"/>
              <a:ext cx="108000" cy="1062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67419" y="4890378"/>
              <a:ext cx="49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9012503" y="5730503"/>
              <a:ext cx="5583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000" dirty="0">
                  <a:latin typeface="Times New Roman" panose="02020603050405020304" pitchFamily="18" charset="0"/>
                </a:rPr>
                <a:t>0 V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conventional current flows from high to low potential.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Flow of free electrons constitutes the true current.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ground can be used as a reference to define the ‘absolute’ voltage at any one point in a circuit.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/>
              <a:t>Ohm’s Law</a:t>
            </a:r>
            <a:endParaRPr lang="en-SG" sz="4800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35770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marL="809625" lvl="1" indent="-352425"/>
            <a:r>
              <a:rPr lang="en-SG" dirty="0">
                <a:solidFill>
                  <a:schemeClr val="tx1"/>
                </a:solidFill>
              </a:rPr>
              <a:t>Conventional current,</a:t>
            </a:r>
          </a:p>
          <a:p>
            <a:pPr marL="809625" lvl="1" indent="-352425"/>
            <a:r>
              <a:rPr lang="en-US" dirty="0">
                <a:solidFill>
                  <a:schemeClr val="tx1"/>
                </a:solidFill>
              </a:rPr>
              <a:t>its relationship with electron current, and</a:t>
            </a:r>
          </a:p>
          <a:p>
            <a:pPr marL="809625" lvl="1" indent="-352425"/>
            <a:r>
              <a:rPr lang="en-US" dirty="0">
                <a:solidFill>
                  <a:schemeClr val="tx1"/>
                </a:solidFill>
              </a:rPr>
              <a:t>reference ground.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1780"/>
            <a:ext cx="5611954" cy="4448870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Flow of electrical charges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early 19</a:t>
            </a:r>
            <a:r>
              <a:rPr lang="en-SG" sz="2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century, scientists assumed that current was a </a:t>
            </a:r>
            <a:r>
              <a:rPr lang="en-SG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of positive charge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 high potential point (positive terminal) to a low potential point (negative terminal).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current is the flow of free electrons.</a:t>
            </a:r>
          </a:p>
          <a:p>
            <a:pPr lvl="1"/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conceptual current of positive charge is referred to as </a:t>
            </a:r>
            <a:r>
              <a:rPr lang="en-SG" sz="2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 current</a:t>
            </a:r>
            <a:r>
              <a:rPr lang="en-SG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1" y="4782164"/>
            <a:ext cx="1047750" cy="1047750"/>
          </a:xfrm>
          <a:prstGeom prst="rect">
            <a:avLst/>
          </a:prstGeom>
        </p:spPr>
      </p:pic>
      <p:pic>
        <p:nvPicPr>
          <p:cNvPr id="7" name="Picture 2" descr="http://learn.digilentinc.com/Documents/Topics/Voltage_and_Current/Fig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02" y="1548422"/>
            <a:ext cx="5916789" cy="176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05827"/>
            <a:ext cx="9864145" cy="2311671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Conventional current vs electron flow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Conventional current flows from the anode (positive terminal) of voltage source (</a:t>
            </a:r>
            <a:r>
              <a:rPr lang="en-SG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), around the circuit and returns to the cathode (negative terminal) of the source.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8" y="4924288"/>
            <a:ext cx="1047750" cy="1047750"/>
          </a:xfrm>
          <a:prstGeom prst="rect">
            <a:avLst/>
          </a:prstGeom>
        </p:spPr>
      </p:pic>
      <p:grpSp>
        <p:nvGrpSpPr>
          <p:cNvPr id="42" name="Group 29"/>
          <p:cNvGrpSpPr>
            <a:grpSpLocks/>
          </p:cNvGrpSpPr>
          <p:nvPr/>
        </p:nvGrpSpPr>
        <p:grpSpPr bwMode="auto">
          <a:xfrm>
            <a:off x="2013897" y="3649412"/>
            <a:ext cx="4498156" cy="1627176"/>
            <a:chOff x="392" y="2955"/>
            <a:chExt cx="2776" cy="981"/>
          </a:xfrm>
        </p:grpSpPr>
        <p:grpSp>
          <p:nvGrpSpPr>
            <p:cNvPr id="44" name="Group 31"/>
            <p:cNvGrpSpPr>
              <a:grpSpLocks/>
            </p:cNvGrpSpPr>
            <p:nvPr/>
          </p:nvGrpSpPr>
          <p:grpSpPr bwMode="auto">
            <a:xfrm>
              <a:off x="718" y="3354"/>
              <a:ext cx="273" cy="208"/>
              <a:chOff x="1488" y="3072"/>
              <a:chExt cx="204" cy="150"/>
            </a:xfrm>
          </p:grpSpPr>
          <p:sp>
            <p:nvSpPr>
              <p:cNvPr id="61" name="Line 32"/>
              <p:cNvSpPr>
                <a:spLocks noChangeShapeType="1"/>
              </p:cNvSpPr>
              <p:nvPr/>
            </p:nvSpPr>
            <p:spPr bwMode="auto">
              <a:xfrm rot="5400000">
                <a:off x="1590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Line 33"/>
              <p:cNvSpPr>
                <a:spLocks noChangeShapeType="1"/>
              </p:cNvSpPr>
              <p:nvPr/>
            </p:nvSpPr>
            <p:spPr bwMode="auto">
              <a:xfrm rot="5400000">
                <a:off x="1586" y="3074"/>
                <a:ext cx="0" cy="10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Line 34"/>
              <p:cNvSpPr>
                <a:spLocks noChangeShapeType="1"/>
              </p:cNvSpPr>
              <p:nvPr/>
            </p:nvSpPr>
            <p:spPr bwMode="auto">
              <a:xfrm rot="5400000">
                <a:off x="1590" y="3068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Line 35"/>
              <p:cNvSpPr>
                <a:spLocks noChangeShapeType="1"/>
              </p:cNvSpPr>
              <p:nvPr/>
            </p:nvSpPr>
            <p:spPr bwMode="auto">
              <a:xfrm rot="5400000">
                <a:off x="1586" y="3172"/>
                <a:ext cx="0" cy="10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847" y="2955"/>
              <a:ext cx="1198" cy="399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2045" y="2955"/>
              <a:ext cx="727" cy="399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2938" y="3354"/>
              <a:ext cx="167" cy="144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2772" y="3354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847" y="3504"/>
              <a:ext cx="2118" cy="432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2847" y="3260"/>
              <a:ext cx="321" cy="332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392" y="3350"/>
              <a:ext cx="23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i="1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576" y="3150"/>
              <a:ext cx="222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55" name="Group 46"/>
            <p:cNvGrpSpPr>
              <a:grpSpLocks/>
            </p:cNvGrpSpPr>
            <p:nvPr/>
          </p:nvGrpSpPr>
          <p:grpSpPr bwMode="auto">
            <a:xfrm>
              <a:off x="912" y="3024"/>
              <a:ext cx="1832" cy="912"/>
              <a:chOff x="1920" y="2496"/>
              <a:chExt cx="1832" cy="912"/>
            </a:xfrm>
          </p:grpSpPr>
          <p:sp>
            <p:nvSpPr>
              <p:cNvPr id="56" name="AutoShape 4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49" cy="240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AutoShape 48"/>
              <p:cNvSpPr>
                <a:spLocks noChangeArrowheads="1"/>
              </p:cNvSpPr>
              <p:nvPr/>
            </p:nvSpPr>
            <p:spPr bwMode="auto">
              <a:xfrm rot="10800000">
                <a:off x="3456" y="3168"/>
                <a:ext cx="249" cy="240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AutoShape 49"/>
              <p:cNvSpPr>
                <a:spLocks noChangeArrowheads="1"/>
              </p:cNvSpPr>
              <p:nvPr/>
            </p:nvSpPr>
            <p:spPr bwMode="auto">
              <a:xfrm rot="5400000">
                <a:off x="3502" y="2546"/>
                <a:ext cx="300" cy="200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AutoShape 50"/>
              <p:cNvSpPr>
                <a:spLocks noChangeArrowheads="1"/>
              </p:cNvSpPr>
              <p:nvPr/>
            </p:nvSpPr>
            <p:spPr bwMode="auto">
              <a:xfrm rot="16200000">
                <a:off x="1870" y="3122"/>
                <a:ext cx="300" cy="199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51"/>
              <p:cNvSpPr txBox="1">
                <a:spLocks noChangeArrowheads="1"/>
              </p:cNvSpPr>
              <p:nvPr/>
            </p:nvSpPr>
            <p:spPr bwMode="auto">
              <a:xfrm>
                <a:off x="2160" y="2688"/>
                <a:ext cx="128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Conventional</a:t>
                </a:r>
                <a:r>
                  <a:rPr lang="en-GB" altLang="en-US" sz="1600" i="1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 </a:t>
                </a:r>
              </a:p>
              <a:p>
                <a:pPr eaLnBrk="0" hangingPunct="0"/>
                <a:r>
                  <a:rPr lang="en-GB" altLang="en-US" sz="2400" i="1" dirty="0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current flow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20" y="5042053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697"/>
            <a:ext cx="9864145" cy="2475299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Conventional current vs electron flow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Electrons, being negative charges, flow from the cathode (negative terminal) of voltage source (</a:t>
            </a:r>
            <a:r>
              <a:rPr lang="en-SG" i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V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), around the circuit and returns to the anode (positive terminal) of the source.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" y="4918220"/>
            <a:ext cx="1047750" cy="104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575422" y="3809709"/>
            <a:ext cx="4511119" cy="1627176"/>
            <a:chOff x="6144766" y="3456043"/>
            <a:chExt cx="4511119" cy="1627176"/>
          </a:xfrm>
        </p:grpSpPr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6144766" y="3456043"/>
              <a:ext cx="4511119" cy="1627176"/>
              <a:chOff x="384" y="2955"/>
              <a:chExt cx="2784" cy="981"/>
            </a:xfrm>
          </p:grpSpPr>
          <p:grpSp>
            <p:nvGrpSpPr>
              <p:cNvPr id="67" name="Group 31"/>
              <p:cNvGrpSpPr>
                <a:grpSpLocks/>
              </p:cNvGrpSpPr>
              <p:nvPr/>
            </p:nvGrpSpPr>
            <p:grpSpPr bwMode="auto">
              <a:xfrm>
                <a:off x="718" y="3354"/>
                <a:ext cx="273" cy="208"/>
                <a:chOff x="1488" y="3072"/>
                <a:chExt cx="204" cy="150"/>
              </a:xfrm>
            </p:grpSpPr>
            <p:sp>
              <p:nvSpPr>
                <p:cNvPr id="82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1590" y="297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3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074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4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1590" y="3068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5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1586" y="3172"/>
                  <a:ext cx="0" cy="10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8" name="Freeform 37"/>
              <p:cNvSpPr>
                <a:spLocks/>
              </p:cNvSpPr>
              <p:nvPr/>
            </p:nvSpPr>
            <p:spPr bwMode="auto">
              <a:xfrm>
                <a:off x="847" y="2955"/>
                <a:ext cx="1198" cy="399"/>
              </a:xfrm>
              <a:custGeom>
                <a:avLst/>
                <a:gdLst>
                  <a:gd name="T0" fmla="*/ 0 w 624"/>
                  <a:gd name="T1" fmla="*/ 336 h 336"/>
                  <a:gd name="T2" fmla="*/ 0 w 624"/>
                  <a:gd name="T3" fmla="*/ 0 h 336"/>
                  <a:gd name="T4" fmla="*/ 624 w 624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62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Freeform 38"/>
              <p:cNvSpPr>
                <a:spLocks/>
              </p:cNvSpPr>
              <p:nvPr/>
            </p:nvSpPr>
            <p:spPr bwMode="auto">
              <a:xfrm>
                <a:off x="2045" y="2955"/>
                <a:ext cx="727" cy="399"/>
              </a:xfrm>
              <a:custGeom>
                <a:avLst/>
                <a:gdLst>
                  <a:gd name="T0" fmla="*/ 0 w 528"/>
                  <a:gd name="T1" fmla="*/ 0 h 288"/>
                  <a:gd name="T2" fmla="*/ 528 w 528"/>
                  <a:gd name="T3" fmla="*/ 0 h 288"/>
                  <a:gd name="T4" fmla="*/ 528 w 52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" h="288">
                    <a:moveTo>
                      <a:pt x="0" y="0"/>
                    </a:moveTo>
                    <a:lnTo>
                      <a:pt x="528" y="0"/>
                    </a:lnTo>
                    <a:lnTo>
                      <a:pt x="528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Freeform 39"/>
              <p:cNvSpPr>
                <a:spLocks/>
              </p:cNvSpPr>
              <p:nvPr/>
            </p:nvSpPr>
            <p:spPr bwMode="auto">
              <a:xfrm>
                <a:off x="2938" y="3354"/>
                <a:ext cx="167" cy="144"/>
              </a:xfrm>
              <a:custGeom>
                <a:avLst/>
                <a:gdLst>
                  <a:gd name="T0" fmla="*/ 1 w 135"/>
                  <a:gd name="T1" fmla="*/ 0 h 158"/>
                  <a:gd name="T2" fmla="*/ 117 w 135"/>
                  <a:gd name="T3" fmla="*/ 28 h 158"/>
                  <a:gd name="T4" fmla="*/ 125 w 135"/>
                  <a:gd name="T5" fmla="*/ 52 h 158"/>
                  <a:gd name="T6" fmla="*/ 73 w 135"/>
                  <a:gd name="T7" fmla="*/ 88 h 158"/>
                  <a:gd name="T8" fmla="*/ 9 w 135"/>
                  <a:gd name="T9" fmla="*/ 84 h 158"/>
                  <a:gd name="T10" fmla="*/ 25 w 135"/>
                  <a:gd name="T11" fmla="*/ 60 h 158"/>
                  <a:gd name="T12" fmla="*/ 121 w 135"/>
                  <a:gd name="T13" fmla="*/ 84 h 158"/>
                  <a:gd name="T14" fmla="*/ 125 w 135"/>
                  <a:gd name="T15" fmla="*/ 132 h 158"/>
                  <a:gd name="T16" fmla="*/ 13 w 135"/>
                  <a:gd name="T17" fmla="*/ 15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58">
                    <a:moveTo>
                      <a:pt x="1" y="0"/>
                    </a:moveTo>
                    <a:cubicBezTo>
                      <a:pt x="39" y="10"/>
                      <a:pt x="83" y="6"/>
                      <a:pt x="117" y="28"/>
                    </a:cubicBezTo>
                    <a:cubicBezTo>
                      <a:pt x="120" y="36"/>
                      <a:pt x="128" y="44"/>
                      <a:pt x="125" y="52"/>
                    </a:cubicBezTo>
                    <a:cubicBezTo>
                      <a:pt x="118" y="72"/>
                      <a:pt x="93" y="81"/>
                      <a:pt x="73" y="88"/>
                    </a:cubicBezTo>
                    <a:cubicBezTo>
                      <a:pt x="52" y="87"/>
                      <a:pt x="29" y="92"/>
                      <a:pt x="9" y="84"/>
                    </a:cubicBezTo>
                    <a:cubicBezTo>
                      <a:pt x="0" y="80"/>
                      <a:pt x="16" y="63"/>
                      <a:pt x="25" y="60"/>
                    </a:cubicBezTo>
                    <a:cubicBezTo>
                      <a:pt x="87" y="63"/>
                      <a:pt x="89" y="52"/>
                      <a:pt x="121" y="84"/>
                    </a:cubicBezTo>
                    <a:cubicBezTo>
                      <a:pt x="127" y="102"/>
                      <a:pt x="135" y="113"/>
                      <a:pt x="125" y="132"/>
                    </a:cubicBezTo>
                    <a:cubicBezTo>
                      <a:pt x="112" y="158"/>
                      <a:pt x="22" y="152"/>
                      <a:pt x="13" y="15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Line 40"/>
              <p:cNvSpPr>
                <a:spLocks noChangeShapeType="1"/>
              </p:cNvSpPr>
              <p:nvPr/>
            </p:nvSpPr>
            <p:spPr bwMode="auto">
              <a:xfrm>
                <a:off x="2772" y="3354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Freeform 41"/>
              <p:cNvSpPr>
                <a:spLocks/>
              </p:cNvSpPr>
              <p:nvPr/>
            </p:nvSpPr>
            <p:spPr bwMode="auto">
              <a:xfrm>
                <a:off x="847" y="3504"/>
                <a:ext cx="2118" cy="432"/>
              </a:xfrm>
              <a:custGeom>
                <a:avLst/>
                <a:gdLst>
                  <a:gd name="T0" fmla="*/ 1584 w 1584"/>
                  <a:gd name="T1" fmla="*/ 0 h 288"/>
                  <a:gd name="T2" fmla="*/ 1440 w 1584"/>
                  <a:gd name="T3" fmla="*/ 0 h 288"/>
                  <a:gd name="T4" fmla="*/ 1440 w 1584"/>
                  <a:gd name="T5" fmla="*/ 288 h 288"/>
                  <a:gd name="T6" fmla="*/ 0 w 1584"/>
                  <a:gd name="T7" fmla="*/ 288 h 288"/>
                  <a:gd name="T8" fmla="*/ 0 w 1584"/>
                  <a:gd name="T9" fmla="*/ 4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4" h="288">
                    <a:moveTo>
                      <a:pt x="1584" y="0"/>
                    </a:moveTo>
                    <a:lnTo>
                      <a:pt x="1440" y="0"/>
                    </a:lnTo>
                    <a:lnTo>
                      <a:pt x="1440" y="288"/>
                    </a:lnTo>
                    <a:lnTo>
                      <a:pt x="0" y="288"/>
                    </a:lnTo>
                    <a:lnTo>
                      <a:pt x="0" y="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42"/>
              <p:cNvSpPr>
                <a:spLocks noChangeArrowheads="1"/>
              </p:cNvSpPr>
              <p:nvPr/>
            </p:nvSpPr>
            <p:spPr bwMode="auto">
              <a:xfrm>
                <a:off x="2847" y="3260"/>
                <a:ext cx="321" cy="332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4" name="Text Box 44"/>
              <p:cNvSpPr txBox="1">
                <a:spLocks noChangeArrowheads="1"/>
              </p:cNvSpPr>
              <p:nvPr/>
            </p:nvSpPr>
            <p:spPr bwMode="auto">
              <a:xfrm>
                <a:off x="384" y="3295"/>
                <a:ext cx="23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>
                    <a:latin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75" name="Text Box 45"/>
              <p:cNvSpPr txBox="1">
                <a:spLocks noChangeArrowheads="1"/>
              </p:cNvSpPr>
              <p:nvPr/>
            </p:nvSpPr>
            <p:spPr bwMode="auto">
              <a:xfrm>
                <a:off x="576" y="3150"/>
                <a:ext cx="222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/>
                <a:r>
                  <a:rPr lang="en-GB" altLang="en-US" sz="2400" b="1" dirty="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8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216"/>
                <a:ext cx="1221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i="1" dirty="0">
                    <a:solidFill>
                      <a:schemeClr val="accent4"/>
                    </a:solidFill>
                    <a:latin typeface="Comic Sans MS" panose="030F0702030302020204" pitchFamily="66" charset="0"/>
                  </a:rPr>
                  <a:t>Electron </a:t>
                </a:r>
              </a:p>
              <a:p>
                <a:pPr eaLnBrk="0" hangingPunct="0"/>
                <a:r>
                  <a:rPr lang="en-GB" altLang="en-US" sz="2400" i="1" dirty="0">
                    <a:solidFill>
                      <a:schemeClr val="accent4"/>
                    </a:solidFill>
                    <a:latin typeface="Comic Sans MS" panose="030F0702030302020204" pitchFamily="66" charset="0"/>
                  </a:rPr>
                  <a:t>current flow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flipV="1">
              <a:off x="6988739" y="3503747"/>
              <a:ext cx="2968524" cy="1517753"/>
              <a:chOff x="5217028" y="5197759"/>
              <a:chExt cx="2968524" cy="1512726"/>
            </a:xfrm>
          </p:grpSpPr>
          <p:sp>
            <p:nvSpPr>
              <p:cNvPr id="86" name="AutoShape 47"/>
              <p:cNvSpPr>
                <a:spLocks noChangeArrowheads="1"/>
              </p:cNvSpPr>
              <p:nvPr/>
            </p:nvSpPr>
            <p:spPr bwMode="auto">
              <a:xfrm>
                <a:off x="5217028" y="5197759"/>
                <a:ext cx="403473" cy="398086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AutoShape 48"/>
              <p:cNvSpPr>
                <a:spLocks noChangeArrowheads="1"/>
              </p:cNvSpPr>
              <p:nvPr/>
            </p:nvSpPr>
            <p:spPr bwMode="auto">
              <a:xfrm rot="10800000">
                <a:off x="7705921" y="6312399"/>
                <a:ext cx="403473" cy="398086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AutoShape 49"/>
              <p:cNvSpPr>
                <a:spLocks noChangeArrowheads="1"/>
              </p:cNvSpPr>
              <p:nvPr/>
            </p:nvSpPr>
            <p:spPr bwMode="auto">
              <a:xfrm rot="5400000">
                <a:off x="7774711" y="5284525"/>
                <a:ext cx="497607" cy="324075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AutoShape 50"/>
              <p:cNvSpPr>
                <a:spLocks noChangeArrowheads="1"/>
              </p:cNvSpPr>
              <p:nvPr/>
            </p:nvSpPr>
            <p:spPr bwMode="auto">
              <a:xfrm rot="16200000">
                <a:off x="5130262" y="6239912"/>
                <a:ext cx="497607" cy="322454"/>
              </a:xfrm>
              <a:custGeom>
                <a:avLst/>
                <a:gdLst>
                  <a:gd name="G0" fmla="+- 15120 0 0"/>
                  <a:gd name="G1" fmla="+- 4275 0 0"/>
                  <a:gd name="G2" fmla="+- 12158 0 4275"/>
                  <a:gd name="G3" fmla="+- G2 0 4275"/>
                  <a:gd name="G4" fmla="*/ G3 32768 32059"/>
                  <a:gd name="G5" fmla="*/ G4 1 2"/>
                  <a:gd name="G6" fmla="+- 21600 0 15120"/>
                  <a:gd name="G7" fmla="*/ G6 4275 6079"/>
                  <a:gd name="G8" fmla="+- G7 15120 0"/>
                  <a:gd name="T0" fmla="*/ 15120 w 21600"/>
                  <a:gd name="T1" fmla="*/ 0 h 21600"/>
                  <a:gd name="T2" fmla="*/ 15120 w 21600"/>
                  <a:gd name="T3" fmla="*/ 12158 h 21600"/>
                  <a:gd name="T4" fmla="*/ 1844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20" y="5042053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244"/>
            <a:ext cx="10085154" cy="1205458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simple circuit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Schematic diagram of a basic circuit: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2" y="4593801"/>
            <a:ext cx="1047750" cy="1047750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491150" y="2348015"/>
            <a:ext cx="8558106" cy="17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 voltage source </a:t>
            </a:r>
            <a:r>
              <a:rPr lang="en-US" sz="2400" i="1" dirty="0">
                <a:solidFill>
                  <a:schemeClr val="tx1"/>
                </a:solidFill>
              </a:rPr>
              <a:t>V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 load such as a resistor or lamp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Wires that provide the path for the current to flow</a:t>
            </a:r>
            <a:endParaRPr lang="en-SG" sz="24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SG" dirty="0"/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2667480" y="4022668"/>
            <a:ext cx="4511119" cy="1618883"/>
            <a:chOff x="384" y="2955"/>
            <a:chExt cx="2784" cy="976"/>
          </a:xfrm>
        </p:grpSpPr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718" y="3354"/>
              <a:ext cx="273" cy="208"/>
              <a:chOff x="1488" y="3072"/>
              <a:chExt cx="204" cy="150"/>
            </a:xfrm>
          </p:grpSpPr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 rot="5400000">
                <a:off x="1590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rot="5400000">
                <a:off x="1586" y="3074"/>
                <a:ext cx="0" cy="10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 rot="5400000">
                <a:off x="1590" y="3068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rot="5400000">
                <a:off x="1586" y="3172"/>
                <a:ext cx="0" cy="10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Freeform 37"/>
            <p:cNvSpPr>
              <a:spLocks/>
            </p:cNvSpPr>
            <p:nvPr/>
          </p:nvSpPr>
          <p:spPr bwMode="auto">
            <a:xfrm>
              <a:off x="847" y="2955"/>
              <a:ext cx="1198" cy="399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auto">
            <a:xfrm>
              <a:off x="2045" y="2955"/>
              <a:ext cx="727" cy="399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39"/>
            <p:cNvSpPr>
              <a:spLocks/>
            </p:cNvSpPr>
            <p:nvPr/>
          </p:nvSpPr>
          <p:spPr bwMode="auto">
            <a:xfrm>
              <a:off x="2938" y="3354"/>
              <a:ext cx="167" cy="144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2772" y="3354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41"/>
            <p:cNvSpPr>
              <a:spLocks/>
            </p:cNvSpPr>
            <p:nvPr/>
          </p:nvSpPr>
          <p:spPr bwMode="auto">
            <a:xfrm>
              <a:off x="847" y="3499"/>
              <a:ext cx="2118" cy="432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847" y="3260"/>
              <a:ext cx="321" cy="332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384" y="3295"/>
              <a:ext cx="23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i="1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576" y="3150"/>
              <a:ext cx="222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0397"/>
            <a:ext cx="11111013" cy="4930346"/>
          </a:xfrm>
        </p:spPr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chemeClr val="accent2"/>
                </a:solidFill>
              </a:rPr>
              <a:t>Potential and Voltage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S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electrical 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electronic engineering, the 2 terms potential and voltage can be used interchangeably.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or voltage are the energy to move charge from one point to another point. As water only flows when there is a pressure difference, we always talk about a potential </a:t>
            </a:r>
            <a:r>
              <a:rPr lang="en-S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a voltage difference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two points conceptually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However the word, ‘difference’, is sometimes omitted because it is understood.</a:t>
            </a:r>
          </a:p>
          <a:p>
            <a:pPr lvl="2"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battery</a:t>
            </a:r>
          </a:p>
          <a:p>
            <a:pPr lvl="2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 difference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across the battery terminals</a:t>
            </a:r>
          </a:p>
          <a:p>
            <a:pPr lvl="2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 difference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across a resistor</a:t>
            </a:r>
          </a:p>
          <a:p>
            <a:pPr lvl="2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resistor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95" y="5096823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0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34894"/>
            <a:ext cx="11111013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Ground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negative terminal of a voltage source is often referred to as the reference ground of a circuit.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It has a circuit symbol as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8349" y="3280824"/>
            <a:ext cx="1899931" cy="710160"/>
            <a:chOff x="2538349" y="2682947"/>
            <a:chExt cx="1899931" cy="710160"/>
          </a:xfrm>
        </p:grpSpPr>
        <p:sp>
          <p:nvSpPr>
            <p:cNvPr id="2" name="Isosceles Triangle 1"/>
            <p:cNvSpPr>
              <a:spLocks noChangeAspect="1"/>
            </p:cNvSpPr>
            <p:nvPr/>
          </p:nvSpPr>
          <p:spPr>
            <a:xfrm flipV="1">
              <a:off x="2538349" y="3201107"/>
              <a:ext cx="288000" cy="192000"/>
            </a:xfrm>
            <a:prstGeom prst="triangl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Line 23"/>
            <p:cNvCxnSpPr/>
            <p:nvPr/>
          </p:nvCxnSpPr>
          <p:spPr bwMode="auto">
            <a:xfrm flipH="1">
              <a:off x="2681456" y="2682947"/>
              <a:ext cx="0" cy="50292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Group 14"/>
            <p:cNvGrpSpPr/>
            <p:nvPr/>
          </p:nvGrpSpPr>
          <p:grpSpPr>
            <a:xfrm>
              <a:off x="4106810" y="2682947"/>
              <a:ext cx="331470" cy="685800"/>
              <a:chOff x="0" y="0"/>
              <a:chExt cx="331867" cy="685800"/>
            </a:xfrm>
          </p:grpSpPr>
          <p:cxnSp>
            <p:nvCxnSpPr>
              <p:cNvPr id="16" name="Line 23"/>
              <p:cNvCxnSpPr/>
              <p:nvPr/>
            </p:nvCxnSpPr>
            <p:spPr bwMode="auto">
              <a:xfrm>
                <a:off x="0" y="518160"/>
                <a:ext cx="331867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24"/>
              <p:cNvCxnSpPr/>
              <p:nvPr/>
            </p:nvCxnSpPr>
            <p:spPr bwMode="auto">
              <a:xfrm>
                <a:off x="53340" y="601980"/>
                <a:ext cx="223403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25"/>
              <p:cNvCxnSpPr/>
              <p:nvPr/>
            </p:nvCxnSpPr>
            <p:spPr bwMode="auto">
              <a:xfrm>
                <a:off x="114300" y="685800"/>
                <a:ext cx="103505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23"/>
              <p:cNvCxnSpPr/>
              <p:nvPr/>
            </p:nvCxnSpPr>
            <p:spPr bwMode="auto">
              <a:xfrm flipH="1">
                <a:off x="160020" y="0"/>
                <a:ext cx="0" cy="50292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3042146" y="2682947"/>
              <a:ext cx="848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or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63837"/>
            <a:ext cx="11111013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Ground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In many circuits, it is more convenient to show more ground points.</a:t>
            </a:r>
          </a:p>
          <a:p>
            <a:pPr lvl="1"/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54" y="5020892"/>
            <a:ext cx="1702635" cy="1463530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2013034" y="4537792"/>
            <a:ext cx="5759437" cy="1103569"/>
            <a:chOff x="2641855" y="4668719"/>
            <a:chExt cx="5759437" cy="1103569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3360575" y="4668719"/>
              <a:ext cx="1655821" cy="413712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5003957" y="4668719"/>
              <a:ext cx="2850002" cy="413712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8083397" y="5082431"/>
              <a:ext cx="230820" cy="149309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7853959" y="5082431"/>
              <a:ext cx="266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cxnSp>
          <p:nvCxnSpPr>
            <p:cNvPr id="61" name="Line 23"/>
            <p:cNvCxnSpPr/>
            <p:nvPr/>
          </p:nvCxnSpPr>
          <p:spPr bwMode="auto">
            <a:xfrm>
              <a:off x="3225497" y="5634150"/>
              <a:ext cx="28273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Line 24"/>
            <p:cNvCxnSpPr/>
            <p:nvPr/>
          </p:nvCxnSpPr>
          <p:spPr bwMode="auto">
            <a:xfrm>
              <a:off x="3271701" y="5700837"/>
              <a:ext cx="19033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Line 25"/>
            <p:cNvCxnSpPr/>
            <p:nvPr/>
          </p:nvCxnSpPr>
          <p:spPr bwMode="auto">
            <a:xfrm>
              <a:off x="3322775" y="5772288"/>
              <a:ext cx="8818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23"/>
            <p:cNvCxnSpPr/>
            <p:nvPr/>
          </p:nvCxnSpPr>
          <p:spPr bwMode="auto">
            <a:xfrm flipH="1">
              <a:off x="3366866" y="5310241"/>
              <a:ext cx="0" cy="31438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7843959" y="5228996"/>
              <a:ext cx="266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2641855" y="5048214"/>
              <a:ext cx="346921" cy="28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2907229" y="4722636"/>
              <a:ext cx="306838" cy="5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42" name="Group 31"/>
            <p:cNvGrpSpPr>
              <a:grpSpLocks/>
            </p:cNvGrpSpPr>
            <p:nvPr/>
          </p:nvGrpSpPr>
          <p:grpSpPr bwMode="auto">
            <a:xfrm>
              <a:off x="3182277" y="5082431"/>
              <a:ext cx="377328" cy="215669"/>
              <a:chOff x="497" y="3072"/>
              <a:chExt cx="204" cy="150"/>
            </a:xfrm>
          </p:grpSpPr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 rot="5400000">
                <a:off x="599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 rot="5400000">
                <a:off x="599" y="30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rot="5400000">
                <a:off x="599" y="30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rot="5400000">
                <a:off x="599" y="31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cxnSp>
          <p:nvCxnSpPr>
            <p:cNvPr id="55" name="Line 23"/>
            <p:cNvCxnSpPr/>
            <p:nvPr/>
          </p:nvCxnSpPr>
          <p:spPr bwMode="auto">
            <a:xfrm>
              <a:off x="7707606" y="5634150"/>
              <a:ext cx="282739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24"/>
            <p:cNvCxnSpPr/>
            <p:nvPr/>
          </p:nvCxnSpPr>
          <p:spPr bwMode="auto">
            <a:xfrm>
              <a:off x="7753810" y="5700837"/>
              <a:ext cx="19033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5"/>
            <p:cNvCxnSpPr/>
            <p:nvPr/>
          </p:nvCxnSpPr>
          <p:spPr bwMode="auto">
            <a:xfrm>
              <a:off x="7804884" y="5772288"/>
              <a:ext cx="88183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23"/>
            <p:cNvCxnSpPr/>
            <p:nvPr/>
          </p:nvCxnSpPr>
          <p:spPr bwMode="auto">
            <a:xfrm>
              <a:off x="7848975" y="5221341"/>
              <a:ext cx="0" cy="40328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7957620" y="4984965"/>
              <a:ext cx="443672" cy="344241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22195" y="1376048"/>
            <a:ext cx="3055325" cy="1541946"/>
            <a:chOff x="4812430" y="1376048"/>
            <a:chExt cx="3055325" cy="1541946"/>
          </a:xfrm>
        </p:grpSpPr>
        <p:grpSp>
          <p:nvGrpSpPr>
            <p:cNvPr id="25" name="Group 24"/>
            <p:cNvGrpSpPr/>
            <p:nvPr/>
          </p:nvGrpSpPr>
          <p:grpSpPr>
            <a:xfrm>
              <a:off x="6295352" y="2628585"/>
              <a:ext cx="284400" cy="289409"/>
              <a:chOff x="-62195" y="0"/>
              <a:chExt cx="460347" cy="379255"/>
            </a:xfrm>
          </p:grpSpPr>
          <p:cxnSp>
            <p:nvCxnSpPr>
              <p:cNvPr id="26" name="Line 23"/>
              <p:cNvCxnSpPr/>
              <p:nvPr/>
            </p:nvCxnSpPr>
            <p:spPr bwMode="auto">
              <a:xfrm>
                <a:off x="-62195" y="208205"/>
                <a:ext cx="4603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4"/>
              <p:cNvCxnSpPr/>
              <p:nvPr/>
            </p:nvCxnSpPr>
            <p:spPr bwMode="auto">
              <a:xfrm>
                <a:off x="13558" y="293730"/>
                <a:ext cx="308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5"/>
              <p:cNvCxnSpPr/>
              <p:nvPr/>
            </p:nvCxnSpPr>
            <p:spPr bwMode="auto">
              <a:xfrm>
                <a:off x="95139" y="379255"/>
                <a:ext cx="1456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3"/>
              <p:cNvCxnSpPr/>
              <p:nvPr/>
            </p:nvCxnSpPr>
            <p:spPr bwMode="auto">
              <a:xfrm>
                <a:off x="160020" y="0"/>
                <a:ext cx="0" cy="2007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Freeform 37"/>
            <p:cNvSpPr>
              <a:spLocks/>
            </p:cNvSpPr>
            <p:nvPr/>
          </p:nvSpPr>
          <p:spPr bwMode="auto">
            <a:xfrm>
              <a:off x="5541517" y="1376048"/>
              <a:ext cx="1200704" cy="525166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6742221" y="1376048"/>
              <a:ext cx="728641" cy="505031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7637236" y="1881079"/>
              <a:ext cx="167377" cy="189860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7470861" y="1881079"/>
              <a:ext cx="1934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5541517" y="2070940"/>
              <a:ext cx="2122780" cy="546800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Oval 42"/>
            <p:cNvSpPr>
              <a:spLocks noChangeArrowheads="1"/>
            </p:cNvSpPr>
            <p:nvPr/>
          </p:nvSpPr>
          <p:spPr bwMode="auto">
            <a:xfrm>
              <a:off x="7546031" y="1762099"/>
              <a:ext cx="321724" cy="420226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" name="Text Box 44"/>
            <p:cNvSpPr txBox="1">
              <a:spLocks noChangeArrowheads="1"/>
            </p:cNvSpPr>
            <p:nvPr/>
          </p:nvSpPr>
          <p:spPr bwMode="auto">
            <a:xfrm>
              <a:off x="4812430" y="1886447"/>
              <a:ext cx="346921" cy="28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3" name="Text Box 45"/>
            <p:cNvSpPr txBox="1">
              <a:spLocks noChangeArrowheads="1"/>
            </p:cNvSpPr>
            <p:nvPr/>
          </p:nvSpPr>
          <p:spPr bwMode="auto">
            <a:xfrm>
              <a:off x="5077804" y="1560869"/>
              <a:ext cx="306838" cy="5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74" name="Group 31"/>
            <p:cNvGrpSpPr>
              <a:grpSpLocks/>
            </p:cNvGrpSpPr>
            <p:nvPr/>
          </p:nvGrpSpPr>
          <p:grpSpPr bwMode="auto">
            <a:xfrm>
              <a:off x="5352852" y="1920664"/>
              <a:ext cx="377328" cy="215669"/>
              <a:chOff x="497" y="3072"/>
              <a:chExt cx="204" cy="150"/>
            </a:xfrm>
          </p:grpSpPr>
          <p:sp>
            <p:nvSpPr>
              <p:cNvPr id="75" name="Line 32"/>
              <p:cNvSpPr>
                <a:spLocks noChangeShapeType="1"/>
              </p:cNvSpPr>
              <p:nvPr/>
            </p:nvSpPr>
            <p:spPr bwMode="auto">
              <a:xfrm rot="5400000">
                <a:off x="599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6" name="Line 33"/>
              <p:cNvSpPr>
                <a:spLocks noChangeShapeType="1"/>
              </p:cNvSpPr>
              <p:nvPr/>
            </p:nvSpPr>
            <p:spPr bwMode="auto">
              <a:xfrm rot="5400000">
                <a:off x="599" y="30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 rot="5400000">
                <a:off x="599" y="30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 rot="5400000">
                <a:off x="599" y="31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425358" y="1376048"/>
            <a:ext cx="3055325" cy="1541946"/>
            <a:chOff x="1425358" y="1376048"/>
            <a:chExt cx="3055325" cy="1541946"/>
          </a:xfrm>
        </p:grpSpPr>
        <p:grpSp>
          <p:nvGrpSpPr>
            <p:cNvPr id="59" name="Group 58"/>
            <p:cNvGrpSpPr/>
            <p:nvPr/>
          </p:nvGrpSpPr>
          <p:grpSpPr>
            <a:xfrm>
              <a:off x="2018264" y="2628585"/>
              <a:ext cx="284400" cy="289409"/>
              <a:chOff x="-1502821" y="0"/>
              <a:chExt cx="460347" cy="379255"/>
            </a:xfrm>
          </p:grpSpPr>
          <p:cxnSp>
            <p:nvCxnSpPr>
              <p:cNvPr id="87" name="Line 23"/>
              <p:cNvCxnSpPr/>
              <p:nvPr/>
            </p:nvCxnSpPr>
            <p:spPr bwMode="auto">
              <a:xfrm>
                <a:off x="-1502821" y="208205"/>
                <a:ext cx="4603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24"/>
              <p:cNvCxnSpPr/>
              <p:nvPr/>
            </p:nvCxnSpPr>
            <p:spPr bwMode="auto">
              <a:xfrm>
                <a:off x="-1427068" y="293730"/>
                <a:ext cx="308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25"/>
              <p:cNvCxnSpPr/>
              <p:nvPr/>
            </p:nvCxnSpPr>
            <p:spPr bwMode="auto">
              <a:xfrm>
                <a:off x="-1345488" y="379255"/>
                <a:ext cx="1456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Line 23"/>
              <p:cNvCxnSpPr/>
              <p:nvPr/>
            </p:nvCxnSpPr>
            <p:spPr bwMode="auto">
              <a:xfrm>
                <a:off x="-1280607" y="0"/>
                <a:ext cx="0" cy="2007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2154445" y="1376048"/>
              <a:ext cx="1200704" cy="525166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3355149" y="1376048"/>
              <a:ext cx="728641" cy="505031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4250164" y="1881079"/>
              <a:ext cx="167377" cy="189860"/>
            </a:xfrm>
            <a:custGeom>
              <a:avLst/>
              <a:gdLst>
                <a:gd name="T0" fmla="*/ 1 w 135"/>
                <a:gd name="T1" fmla="*/ 0 h 158"/>
                <a:gd name="T2" fmla="*/ 117 w 135"/>
                <a:gd name="T3" fmla="*/ 28 h 158"/>
                <a:gd name="T4" fmla="*/ 125 w 135"/>
                <a:gd name="T5" fmla="*/ 52 h 158"/>
                <a:gd name="T6" fmla="*/ 73 w 135"/>
                <a:gd name="T7" fmla="*/ 88 h 158"/>
                <a:gd name="T8" fmla="*/ 9 w 135"/>
                <a:gd name="T9" fmla="*/ 84 h 158"/>
                <a:gd name="T10" fmla="*/ 25 w 135"/>
                <a:gd name="T11" fmla="*/ 60 h 158"/>
                <a:gd name="T12" fmla="*/ 121 w 135"/>
                <a:gd name="T13" fmla="*/ 84 h 158"/>
                <a:gd name="T14" fmla="*/ 125 w 135"/>
                <a:gd name="T15" fmla="*/ 132 h 158"/>
                <a:gd name="T16" fmla="*/ 13 w 135"/>
                <a:gd name="T17" fmla="*/ 1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40"/>
            <p:cNvSpPr>
              <a:spLocks noChangeShapeType="1"/>
            </p:cNvSpPr>
            <p:nvPr/>
          </p:nvSpPr>
          <p:spPr bwMode="auto">
            <a:xfrm>
              <a:off x="4083789" y="1881079"/>
              <a:ext cx="1934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2154445" y="2070940"/>
              <a:ext cx="2122780" cy="546800"/>
            </a:xfrm>
            <a:custGeom>
              <a:avLst/>
              <a:gdLst>
                <a:gd name="T0" fmla="*/ 1584 w 1584"/>
                <a:gd name="T1" fmla="*/ 0 h 288"/>
                <a:gd name="T2" fmla="*/ 1440 w 1584"/>
                <a:gd name="T3" fmla="*/ 0 h 288"/>
                <a:gd name="T4" fmla="*/ 1440 w 1584"/>
                <a:gd name="T5" fmla="*/ 288 h 288"/>
                <a:gd name="T6" fmla="*/ 0 w 1584"/>
                <a:gd name="T7" fmla="*/ 288 h 288"/>
                <a:gd name="T8" fmla="*/ 0 w 1584"/>
                <a:gd name="T9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4158959" y="1762099"/>
              <a:ext cx="321724" cy="420226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425358" y="1886447"/>
              <a:ext cx="346921" cy="28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1690732" y="1560869"/>
              <a:ext cx="306838" cy="5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eaLnBrk="0" hangingPunct="0"/>
              <a:r>
                <a:rPr lang="en-GB" altLang="en-US" sz="2400" b="1" dirty="0">
                  <a:latin typeface="Times New Roman" panose="02020603050405020304" pitchFamily="18" charset="0"/>
                </a:rPr>
                <a:t>_</a:t>
              </a:r>
            </a:p>
          </p:txBody>
        </p:sp>
        <p:grpSp>
          <p:nvGrpSpPr>
            <p:cNvPr id="82" name="Group 31"/>
            <p:cNvGrpSpPr>
              <a:grpSpLocks/>
            </p:cNvGrpSpPr>
            <p:nvPr/>
          </p:nvGrpSpPr>
          <p:grpSpPr bwMode="auto">
            <a:xfrm>
              <a:off x="1965780" y="1920664"/>
              <a:ext cx="377328" cy="215669"/>
              <a:chOff x="497" y="3072"/>
              <a:chExt cx="204" cy="150"/>
            </a:xfrm>
          </p:grpSpPr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 rot="5400000">
                <a:off x="599" y="29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 rot="5400000">
                <a:off x="599" y="30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5" name="Line 34"/>
              <p:cNvSpPr>
                <a:spLocks noChangeShapeType="1"/>
              </p:cNvSpPr>
              <p:nvPr/>
            </p:nvSpPr>
            <p:spPr bwMode="auto">
              <a:xfrm rot="5400000">
                <a:off x="599" y="3070"/>
                <a:ext cx="0" cy="20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 rot="5400000">
                <a:off x="599" y="3172"/>
                <a:ext cx="0" cy="10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1244</TotalTime>
  <Words>820</Words>
  <Application>Microsoft Office PowerPoint</Application>
  <PresentationFormat>Widescreen</PresentationFormat>
  <Paragraphs>115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Comic Sans MS</vt:lpstr>
      <vt:lpstr>Cooper Black</vt:lpstr>
      <vt:lpstr>Times New Roman</vt:lpstr>
      <vt:lpstr>Trebuchet MS</vt:lpstr>
      <vt:lpstr>Wingdings</vt:lpstr>
      <vt:lpstr>Wingdings 3</vt:lpstr>
      <vt:lpstr>Facet</vt:lpstr>
      <vt:lpstr>Unit 3  Resistance &amp; 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210</cp:revision>
  <dcterms:created xsi:type="dcterms:W3CDTF">2014-11-11T08:59:17Z</dcterms:created>
  <dcterms:modified xsi:type="dcterms:W3CDTF">2018-07-17T00:57:53Z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8AC09DFB-B44B-4646-93C7-0EACB9D40B5F</vt:lpwstr>
  </property>
  <property fmtid="{D5CDD505-2E9C-101B-9397-08002B2CF9AE}" pid="3" name="ArticulatePath">
    <vt:lpwstr>PPt for Video - Unit 3 Part C (Conventional Current &amp; Gnd) V2.0</vt:lpwstr>
  </property>
</Properties>
</file>