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76" r:id="rId5"/>
    <p:sldId id="275" r:id="rId6"/>
    <p:sldId id="261" r:id="rId7"/>
    <p:sldId id="277" r:id="rId8"/>
    <p:sldId id="278" r:id="rId9"/>
    <p:sldId id="279" r:id="rId10"/>
    <p:sldId id="280" r:id="rId11"/>
    <p:sldId id="284" r:id="rId12"/>
    <p:sldId id="285" r:id="rId13"/>
    <p:sldId id="286" r:id="rId14"/>
    <p:sldId id="271" r:id="rId15"/>
    <p:sldId id="272" r:id="rId16"/>
  </p:sldIdLst>
  <p:sldSz cx="12192000" cy="6858000"/>
  <p:notesSz cx="6797675" cy="9926638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65" userDrawn="1">
          <p15:clr>
            <a:srgbClr val="A4A3A4"/>
          </p15:clr>
        </p15:guide>
        <p15:guide id="2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6200"/>
    <a:srgbClr val="FF9933"/>
    <a:srgbClr val="EA7500"/>
    <a:srgbClr val="8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80" autoAdjust="0"/>
  </p:normalViewPr>
  <p:slideViewPr>
    <p:cSldViewPr snapToGrid="0">
      <p:cViewPr varScale="1">
        <p:scale>
          <a:sx n="115" d="100"/>
          <a:sy n="115" d="100"/>
        </p:scale>
        <p:origin x="114" y="450"/>
      </p:cViewPr>
      <p:guideLst>
        <p:guide pos="7265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17/7/2018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17/7/2018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Hi! Welcome to Unit 1: Quantities and Units,</a:t>
            </a:r>
            <a:r>
              <a:rPr lang="en-US" baseline="0" dirty="0"/>
              <a:t> Part A on Electrical Units.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87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Eager to find out what they all represent? In fact, you have just seen some of the common electrical terms listed here. That is, electrical quantities and units.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quantity</a:t>
            </a:r>
            <a:r>
              <a:rPr lang="en-US" baseline="0" dirty="0"/>
              <a:t> and unit can be represented by their respective symbols.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Voltage has a symbol V, and its </a:t>
            </a:r>
            <a:r>
              <a:rPr lang="en-US" baseline="0"/>
              <a:t>unit volt by V.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736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Eager to find out what they all represent? In fact, you have just seen some of the common electrical terms listed here. That is, electrical quantities and units.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quantity</a:t>
            </a:r>
            <a:r>
              <a:rPr lang="en-US" baseline="0" dirty="0"/>
              <a:t> and unit can be represented by their respective symbols.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Voltage has a symbol V, and its </a:t>
            </a:r>
            <a:r>
              <a:rPr lang="en-US" baseline="0"/>
              <a:t>unit volt by V.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178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Eager to find out what they all represent? In fact, you have just seen some of the common electrical terms listed here. That is, electrical quantities and units.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quantity</a:t>
            </a:r>
            <a:r>
              <a:rPr lang="en-US" baseline="0" dirty="0"/>
              <a:t> and unit can be represented by their respective symbols.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Voltage has a symbol V, and its </a:t>
            </a:r>
            <a:r>
              <a:rPr lang="en-US" baseline="0"/>
              <a:t>unit volt by V.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92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unit is to get familiar with and to explain commonly used electrical quantities and their units.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label to every electric</a:t>
            </a:r>
            <a:r>
              <a:rPr lang="en-US" baseline="0" dirty="0"/>
              <a:t> appliance. When you pick up an electric kettle, you may notice its label stating the numbers: 220 V to 240 V, 50 or 60 Hz, 2000 – 2400 W.</a:t>
            </a:r>
          </a:p>
          <a:p>
            <a:r>
              <a:rPr lang="en-US" baseline="0" dirty="0"/>
              <a:t>You wonder what information these numbers are telling us.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60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curious, you see the power</a:t>
            </a:r>
            <a:r>
              <a:rPr lang="en-US" baseline="0" dirty="0"/>
              <a:t> adaptor connecting to your laptop also has a label displaying these numbers: Input of 100 – 240 V; 1.3 A; 50 or 60 Hz; output of 20 V and 2.25 A. It set you thinking again.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05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curious, you see the power</a:t>
            </a:r>
            <a:r>
              <a:rPr lang="en-US" baseline="0" dirty="0"/>
              <a:t> adaptor connecting to your laptop also has a label displaying these numbers: Input of 100 – 240 V; 1.3 A; 50 or 60 Hz; output of 20 V and 2.25 A. It set you thinking again.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3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1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8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716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572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AEA3-0533-472C-8C3A-05EC69BE2DED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Resistance and Ohm's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FA76-1029-4F4A-B063-FA261152CC0D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8E23-C99A-4B0D-AD1C-66A6839E59F0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771A-1D6F-43A5-B781-D3B107140D7F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C724-23D3-4E97-86A6-215AF908333F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7E94-2405-405D-BA66-EAC89146F314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C0D0-D9A6-4C93-9E5E-BDBE4E79848F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096E-39D0-4D5D-9917-E7E2AA08D047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C40B-DA02-417D-8E9F-8BFF138247C0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Resistance and Ohm's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AA30-21E8-4FC4-A69F-2DF4E7C733EE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8CFC-CCE5-413A-A247-D0CDB52D5667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75A6-E7F8-4535-824B-19B06F711766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13B5-DB46-4FC0-B6CD-AD5E1A4657B1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62AE-861B-4D6D-BF2B-F4782CBFBED1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2E6-A9E7-4B50-B690-0F8A7DAD87A8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041E-7084-428C-8EE3-F3FE00EE1256}" type="datetime1">
              <a:rPr lang="en-US" smtClean="0"/>
              <a:t>7/17/2018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DF86-C3E3-43EC-96BB-A80CDC5C1785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Resistance and Ohm's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3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Resistance &amp; Ohm’s Law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D: Ohm’s Law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244"/>
            <a:ext cx="11209866" cy="245899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Illustration 5: 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Calculate the resistance needed to limit the current to 3.08 A from the 12 V battery.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2" y="5017751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848791" y="5103860"/>
                <a:ext cx="373050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3.08 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3.9 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SG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791" y="5103860"/>
                <a:ext cx="3730508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>
          <a:xfrm>
            <a:off x="1587051" y="4589082"/>
            <a:ext cx="5728149" cy="5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Apply Ohm’s Law to the circuit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48" y="5017751"/>
            <a:ext cx="1702635" cy="146353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1992003" y="2622061"/>
            <a:ext cx="5155439" cy="1751132"/>
            <a:chOff x="5085841" y="1929103"/>
            <a:chExt cx="5155439" cy="1751132"/>
          </a:xfrm>
        </p:grpSpPr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6141720" y="2964590"/>
              <a:ext cx="323850" cy="238125"/>
              <a:chOff x="5932" y="3366"/>
              <a:chExt cx="510" cy="375"/>
            </a:xfrm>
          </p:grpSpPr>
          <p:cxnSp>
            <p:nvCxnSpPr>
              <p:cNvPr id="82" name="Line 12"/>
              <p:cNvCxnSpPr>
                <a:cxnSpLocks noChangeShapeType="1"/>
              </p:cNvCxnSpPr>
              <p:nvPr/>
            </p:nvCxnSpPr>
            <p:spPr bwMode="auto">
              <a:xfrm rot="5400000">
                <a:off x="6187" y="3111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Line 13"/>
              <p:cNvCxnSpPr>
                <a:cxnSpLocks noChangeShapeType="1"/>
              </p:cNvCxnSpPr>
              <p:nvPr/>
            </p:nvCxnSpPr>
            <p:spPr bwMode="auto">
              <a:xfrm rot="5400000">
                <a:off x="6197" y="3370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Line 14"/>
              <p:cNvCxnSpPr>
                <a:cxnSpLocks noChangeShapeType="1"/>
              </p:cNvCxnSpPr>
              <p:nvPr/>
            </p:nvCxnSpPr>
            <p:spPr bwMode="auto">
              <a:xfrm rot="5400000">
                <a:off x="6187" y="3357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Line 15"/>
              <p:cNvCxnSpPr>
                <a:cxnSpLocks noChangeShapeType="1"/>
              </p:cNvCxnSpPr>
              <p:nvPr/>
            </p:nvCxnSpPr>
            <p:spPr bwMode="auto">
              <a:xfrm rot="5400000">
                <a:off x="6197" y="361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5085841" y="1929103"/>
              <a:ext cx="5155439" cy="1751132"/>
              <a:chOff x="-629159" y="-44252"/>
              <a:chExt cx="5155439" cy="1751132"/>
            </a:xfrm>
          </p:grpSpPr>
          <p:sp>
            <p:nvSpPr>
              <p:cNvPr id="65" name="Text Box 3"/>
              <p:cNvSpPr txBox="1">
                <a:spLocks noChangeArrowheads="1"/>
              </p:cNvSpPr>
              <p:nvPr/>
            </p:nvSpPr>
            <p:spPr bwMode="auto">
              <a:xfrm>
                <a:off x="2712426" y="-44252"/>
                <a:ext cx="323850" cy="361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8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 Box 4"/>
              <p:cNvSpPr txBox="1">
                <a:spLocks noChangeArrowheads="1"/>
              </p:cNvSpPr>
              <p:nvPr/>
            </p:nvSpPr>
            <p:spPr bwMode="auto">
              <a:xfrm>
                <a:off x="3345180" y="1061720"/>
                <a:ext cx="323850" cy="3848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6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5"/>
              <p:cNvSpPr txBox="1">
                <a:spLocks noChangeArrowheads="1"/>
              </p:cNvSpPr>
              <p:nvPr/>
            </p:nvSpPr>
            <p:spPr bwMode="auto">
              <a:xfrm>
                <a:off x="285750" y="1101090"/>
                <a:ext cx="323850" cy="3733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8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6"/>
              <p:cNvSpPr txBox="1">
                <a:spLocks noChangeArrowheads="1"/>
              </p:cNvSpPr>
              <p:nvPr/>
            </p:nvSpPr>
            <p:spPr bwMode="auto">
              <a:xfrm>
                <a:off x="3326130" y="579120"/>
                <a:ext cx="38100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 Box 7"/>
              <p:cNvSpPr txBox="1">
                <a:spLocks noChangeArrowheads="1"/>
              </p:cNvSpPr>
              <p:nvPr/>
            </p:nvSpPr>
            <p:spPr bwMode="auto">
              <a:xfrm>
                <a:off x="1843162" y="37224"/>
                <a:ext cx="38100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8"/>
              <p:cNvSpPr txBox="1">
                <a:spLocks noChangeArrowheads="1"/>
              </p:cNvSpPr>
              <p:nvPr/>
            </p:nvSpPr>
            <p:spPr bwMode="auto">
              <a:xfrm>
                <a:off x="281940" y="632460"/>
                <a:ext cx="38100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9"/>
              <p:cNvSpPr txBox="1">
                <a:spLocks noChangeArrowheads="1"/>
              </p:cNvSpPr>
              <p:nvPr/>
            </p:nvSpPr>
            <p:spPr bwMode="auto">
              <a:xfrm>
                <a:off x="-629159" y="929640"/>
                <a:ext cx="1286616" cy="3848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i="1" dirty="0">
                    <a:solidFill>
                      <a:srgbClr val="BF8F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000" dirty="0">
                    <a:solidFill>
                      <a:srgbClr val="BF8F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12 V</a:t>
                </a:r>
                <a:endParaRPr lang="en-SG" sz="1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 Box 10"/>
              <p:cNvSpPr txBox="1">
                <a:spLocks noChangeArrowheads="1"/>
              </p:cNvSpPr>
              <p:nvPr/>
            </p:nvSpPr>
            <p:spPr bwMode="auto">
              <a:xfrm>
                <a:off x="960668" y="685799"/>
                <a:ext cx="1308081" cy="3498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2000" i="1" dirty="0">
                    <a:solidFill>
                      <a:srgbClr val="2E74B5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2E74B5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3.08 A</a:t>
                </a:r>
                <a:endParaRPr lang="en-SG" sz="1100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590550" y="1207770"/>
                <a:ext cx="2714625" cy="499110"/>
              </a:xfrm>
              <a:custGeom>
                <a:avLst/>
                <a:gdLst>
                  <a:gd name="T0" fmla="*/ 0 w 5280"/>
                  <a:gd name="T1" fmla="*/ 45 h 1170"/>
                  <a:gd name="T2" fmla="*/ 0 w 5280"/>
                  <a:gd name="T3" fmla="*/ 1170 h 1170"/>
                  <a:gd name="T4" fmla="*/ 5280 w 5280"/>
                  <a:gd name="T5" fmla="*/ 1170 h 1170"/>
                  <a:gd name="T6" fmla="*/ 5280 w 5280"/>
                  <a:gd name="T7" fmla="*/ 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0" h="1170">
                    <a:moveTo>
                      <a:pt x="0" y="45"/>
                    </a:moveTo>
                    <a:lnTo>
                      <a:pt x="0" y="1170"/>
                    </a:lnTo>
                    <a:lnTo>
                      <a:pt x="5280" y="1170"/>
                    </a:lnTo>
                    <a:lnTo>
                      <a:pt x="528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3950970" y="755400"/>
                <a:ext cx="57531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 </a:t>
                </a:r>
                <a:r>
                  <a:rPr lang="en-US" sz="2000" b="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endParaRPr lang="en-SG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5" name="Text Box 22"/>
              <p:cNvSpPr txBox="1">
                <a:spLocks noChangeArrowheads="1"/>
              </p:cNvSpPr>
              <p:nvPr/>
            </p:nvSpPr>
            <p:spPr bwMode="auto">
              <a:xfrm>
                <a:off x="1696722" y="891372"/>
                <a:ext cx="1373199" cy="572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i="1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SG" sz="2000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SG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?</a:t>
                </a:r>
                <a:endParaRPr lang="en-SG" sz="1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2133600" y="102870"/>
                <a:ext cx="582930" cy="56388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GB" sz="2000" b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 </a:t>
                </a:r>
                <a:r>
                  <a:rPr lang="en-GB" sz="2000" b="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lang="en-SG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590550" y="396240"/>
                <a:ext cx="1543050" cy="594995"/>
              </a:xfrm>
              <a:custGeom>
                <a:avLst/>
                <a:gdLst>
                  <a:gd name="T0" fmla="*/ 0 w 2535"/>
                  <a:gd name="T1" fmla="*/ 1005 h 1005"/>
                  <a:gd name="T2" fmla="*/ 0 w 2535"/>
                  <a:gd name="T3" fmla="*/ 0 h 1005"/>
                  <a:gd name="T4" fmla="*/ 2535 w 2535"/>
                  <a:gd name="T5" fmla="*/ 0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5" h="1005">
                    <a:moveTo>
                      <a:pt x="0" y="1005"/>
                    </a:moveTo>
                    <a:lnTo>
                      <a:pt x="0" y="0"/>
                    </a:lnTo>
                    <a:lnTo>
                      <a:pt x="2535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2724150" y="392430"/>
                <a:ext cx="581025" cy="50673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79" name="Freeform 78"/>
              <p:cNvSpPr>
                <a:spLocks noChangeAspect="1"/>
              </p:cNvSpPr>
              <p:nvPr/>
            </p:nvSpPr>
            <p:spPr bwMode="auto">
              <a:xfrm rot="5400000">
                <a:off x="3139440" y="944880"/>
                <a:ext cx="320675" cy="21907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80" name="Freeform 79"/>
              <p:cNvSpPr>
                <a:spLocks/>
              </p:cNvSpPr>
              <p:nvPr/>
            </p:nvSpPr>
            <p:spPr bwMode="auto">
              <a:xfrm>
                <a:off x="3322320" y="514350"/>
                <a:ext cx="920115" cy="22733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81" name="Freeform 80"/>
              <p:cNvSpPr>
                <a:spLocks/>
              </p:cNvSpPr>
              <p:nvPr/>
            </p:nvSpPr>
            <p:spPr bwMode="auto">
              <a:xfrm flipV="1">
                <a:off x="3310890" y="1295400"/>
                <a:ext cx="931545" cy="25908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6614160" y="2689635"/>
              <a:ext cx="2194560" cy="892175"/>
            </a:xfrm>
            <a:custGeom>
              <a:avLst/>
              <a:gdLst>
                <a:gd name="T0" fmla="*/ 0 w 1056"/>
                <a:gd name="T1" fmla="*/ 165 h 768"/>
                <a:gd name="T2" fmla="*/ 0 w 1056"/>
                <a:gd name="T3" fmla="*/ 0 h 768"/>
                <a:gd name="T4" fmla="*/ 475 w 1056"/>
                <a:gd name="T5" fmla="*/ 0 h 768"/>
                <a:gd name="T6" fmla="*/ 475 w 1056"/>
                <a:gd name="T7" fmla="*/ 660 h 768"/>
                <a:gd name="T8" fmla="*/ 0 w 1056"/>
                <a:gd name="T9" fmla="*/ 660 h 768"/>
                <a:gd name="T10" fmla="*/ 0 w 1056"/>
                <a:gd name="T11" fmla="*/ 495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6"/>
                <a:gd name="T19" fmla="*/ 0 h 768"/>
                <a:gd name="T20" fmla="*/ 1056 w 1056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6" h="768">
                  <a:moveTo>
                    <a:pt x="0" y="192"/>
                  </a:moveTo>
                  <a:lnTo>
                    <a:pt x="0" y="0"/>
                  </a:lnTo>
                  <a:lnTo>
                    <a:pt x="1056" y="0"/>
                  </a:lnTo>
                  <a:lnTo>
                    <a:pt x="1056" y="768"/>
                  </a:lnTo>
                  <a:lnTo>
                    <a:pt x="0" y="768"/>
                  </a:lnTo>
                  <a:lnTo>
                    <a:pt x="0" y="57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86" name="Group 21"/>
          <p:cNvGrpSpPr>
            <a:grpSpLocks/>
          </p:cNvGrpSpPr>
          <p:nvPr/>
        </p:nvGrpSpPr>
        <p:grpSpPr bwMode="auto">
          <a:xfrm>
            <a:off x="8201978" y="2837128"/>
            <a:ext cx="2470150" cy="1517650"/>
            <a:chOff x="1622" y="2521"/>
            <a:chExt cx="1556" cy="956"/>
          </a:xfrm>
        </p:grpSpPr>
        <p:sp>
          <p:nvSpPr>
            <p:cNvPr id="87" name="Line 18"/>
            <p:cNvSpPr>
              <a:spLocks noChangeShapeType="1"/>
            </p:cNvSpPr>
            <p:nvPr/>
          </p:nvSpPr>
          <p:spPr bwMode="auto">
            <a:xfrm>
              <a:off x="1970" y="3058"/>
              <a:ext cx="84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Line 19"/>
            <p:cNvSpPr>
              <a:spLocks noChangeShapeType="1"/>
            </p:cNvSpPr>
            <p:nvPr/>
          </p:nvSpPr>
          <p:spPr bwMode="auto">
            <a:xfrm>
              <a:off x="2369" y="3065"/>
              <a:ext cx="0" cy="4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1622" y="2521"/>
              <a:ext cx="1556" cy="956"/>
            </a:xfrm>
            <a:custGeom>
              <a:avLst/>
              <a:gdLst>
                <a:gd name="T0" fmla="*/ 0 w 1820"/>
                <a:gd name="T1" fmla="*/ 591 h 1212"/>
                <a:gd name="T2" fmla="*/ 560 w 1820"/>
                <a:gd name="T3" fmla="*/ 0 h 1212"/>
                <a:gd name="T4" fmla="*/ 1137 w 1820"/>
                <a:gd name="T5" fmla="*/ 595 h 1212"/>
                <a:gd name="T6" fmla="*/ 0 w 1820"/>
                <a:gd name="T7" fmla="*/ 591 h 1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0"/>
                <a:gd name="T13" fmla="*/ 0 h 1212"/>
                <a:gd name="T14" fmla="*/ 1820 w 1820"/>
                <a:gd name="T15" fmla="*/ 1212 h 1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0" h="1212">
                  <a:moveTo>
                    <a:pt x="0" y="1204"/>
                  </a:moveTo>
                  <a:lnTo>
                    <a:pt x="896" y="0"/>
                  </a:lnTo>
                  <a:lnTo>
                    <a:pt x="1820" y="1212"/>
                  </a:lnTo>
                  <a:lnTo>
                    <a:pt x="0" y="1204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90" name="Group 9"/>
            <p:cNvGrpSpPr>
              <a:grpSpLocks/>
            </p:cNvGrpSpPr>
            <p:nvPr/>
          </p:nvGrpSpPr>
          <p:grpSpPr bwMode="auto">
            <a:xfrm>
              <a:off x="2005" y="2568"/>
              <a:ext cx="779" cy="538"/>
              <a:chOff x="3641" y="960"/>
              <a:chExt cx="911" cy="708"/>
            </a:xfrm>
          </p:grpSpPr>
          <p:sp>
            <p:nvSpPr>
              <p:cNvPr id="95" name="Freeform 10"/>
              <p:cNvSpPr>
                <a:spLocks/>
              </p:cNvSpPr>
              <p:nvPr/>
            </p:nvSpPr>
            <p:spPr bwMode="auto">
              <a:xfrm>
                <a:off x="3641" y="960"/>
                <a:ext cx="911" cy="624"/>
              </a:xfrm>
              <a:custGeom>
                <a:avLst/>
                <a:gdLst>
                  <a:gd name="T0" fmla="*/ 0 w 944"/>
                  <a:gd name="T1" fmla="*/ 620 h 624"/>
                  <a:gd name="T2" fmla="*/ 944 w 944"/>
                  <a:gd name="T3" fmla="*/ 624 h 624"/>
                  <a:gd name="T4" fmla="*/ 468 w 944"/>
                  <a:gd name="T5" fmla="*/ 0 h 624"/>
                  <a:gd name="T6" fmla="*/ 0 w 944"/>
                  <a:gd name="T7" fmla="*/ 62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4"/>
                  <a:gd name="T13" fmla="*/ 0 h 624"/>
                  <a:gd name="T14" fmla="*/ 944 w 944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4" h="624">
                    <a:moveTo>
                      <a:pt x="0" y="620"/>
                    </a:moveTo>
                    <a:lnTo>
                      <a:pt x="944" y="624"/>
                    </a:lnTo>
                    <a:lnTo>
                      <a:pt x="468" y="0"/>
                    </a:lnTo>
                    <a:lnTo>
                      <a:pt x="0" y="62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6" name="Text Box 11"/>
              <p:cNvSpPr txBox="1">
                <a:spLocks noChangeArrowheads="1"/>
              </p:cNvSpPr>
              <p:nvPr/>
            </p:nvSpPr>
            <p:spPr bwMode="auto">
              <a:xfrm>
                <a:off x="3898" y="1136"/>
                <a:ext cx="31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V</a:t>
                </a:r>
              </a:p>
            </p:txBody>
          </p:sp>
        </p:grpSp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2004" y="3062"/>
              <a:ext cx="2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GB" altLang="en-US" sz="3600" b="1" i="1" dirty="0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92" name="Group 15"/>
            <p:cNvGrpSpPr>
              <a:grpSpLocks/>
            </p:cNvGrpSpPr>
            <p:nvPr/>
          </p:nvGrpSpPr>
          <p:grpSpPr bwMode="auto">
            <a:xfrm>
              <a:off x="2388" y="3026"/>
              <a:ext cx="783" cy="441"/>
              <a:chOff x="4080" y="1580"/>
              <a:chExt cx="916" cy="580"/>
            </a:xfrm>
          </p:grpSpPr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080" y="1580"/>
                <a:ext cx="916" cy="580"/>
              </a:xfrm>
              <a:custGeom>
                <a:avLst/>
                <a:gdLst>
                  <a:gd name="T0" fmla="*/ 0 w 916"/>
                  <a:gd name="T1" fmla="*/ 0 h 580"/>
                  <a:gd name="T2" fmla="*/ 0 w 916"/>
                  <a:gd name="T3" fmla="*/ 580 h 580"/>
                  <a:gd name="T4" fmla="*/ 916 w 916"/>
                  <a:gd name="T5" fmla="*/ 580 h 580"/>
                  <a:gd name="T6" fmla="*/ 476 w 916"/>
                  <a:gd name="T7" fmla="*/ 8 h 580"/>
                  <a:gd name="T8" fmla="*/ 0 w 916"/>
                  <a:gd name="T9" fmla="*/ 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6"/>
                  <a:gd name="T16" fmla="*/ 0 h 580"/>
                  <a:gd name="T17" fmla="*/ 916 w 916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6" h="580">
                    <a:moveTo>
                      <a:pt x="0" y="0"/>
                    </a:moveTo>
                    <a:lnTo>
                      <a:pt x="0" y="580"/>
                    </a:lnTo>
                    <a:lnTo>
                      <a:pt x="916" y="580"/>
                    </a:lnTo>
                    <a:lnTo>
                      <a:pt x="476" y="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4" name="Text Box 17"/>
              <p:cNvSpPr txBox="1">
                <a:spLocks noChangeArrowheads="1"/>
              </p:cNvSpPr>
              <p:nvPr/>
            </p:nvSpPr>
            <p:spPr bwMode="auto">
              <a:xfrm>
                <a:off x="4250" y="1627"/>
                <a:ext cx="33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487"/>
            <a:ext cx="789665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Linear I-V relationship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 an experiment,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different voltage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was applied across a </a:t>
            </a:r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10 </a:t>
            </a:r>
            <a:r>
              <a:rPr lang="el-GR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resistor. The corresponding current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was measured and recorded.</a:t>
            </a:r>
          </a:p>
          <a:p>
            <a:pPr lvl="1"/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88" y="3417991"/>
            <a:ext cx="1508027" cy="211123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16397"/>
              </p:ext>
            </p:extLst>
          </p:nvPr>
        </p:nvGraphicFramePr>
        <p:xfrm>
          <a:off x="8585077" y="1170588"/>
          <a:ext cx="222738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V</a:t>
                      </a:r>
                      <a:r>
                        <a:rPr lang="en-US" sz="2000" b="1" dirty="0"/>
                        <a:t> (V)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I</a:t>
                      </a:r>
                      <a:r>
                        <a:rPr lang="en-US" sz="2000" b="1" dirty="0"/>
                        <a:t> (A)</a:t>
                      </a:r>
                      <a:endParaRPr lang="en-S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S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endParaRPr lang="en-S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  <a:endParaRPr lang="en-S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40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  <a:endParaRPr lang="en-S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  <a:endParaRPr lang="en-S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60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  <a:endParaRPr lang="en-S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70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  <a:endParaRPr lang="en-S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80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  <a:endParaRPr lang="en-S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90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  <a:endParaRPr lang="en-S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  <a:endParaRPr lang="en-S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6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10447"/>
                <a:ext cx="10517140" cy="1985159"/>
              </a:xfrm>
            </p:spPr>
            <p:txBody>
              <a:bodyPr>
                <a:spAutoFit/>
              </a:bodyPr>
              <a:lstStyle/>
              <a:p>
                <a:r>
                  <a:rPr lang="en-SG" dirty="0">
                    <a:solidFill>
                      <a:schemeClr val="accent2"/>
                    </a:solidFill>
                  </a:rPr>
                  <a:t>Linear I-V relationship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 graph of current against voltage was plotted.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∵ This is a straight line passing through the origin.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10447"/>
                <a:ext cx="10517140" cy="1985159"/>
              </a:xfrm>
              <a:blipFill>
                <a:blip r:embed="rId3"/>
                <a:stretch>
                  <a:fillRect l="-1159" t="-4294" b="-27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03" y="2277979"/>
            <a:ext cx="4805178" cy="4218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49959" y="2679032"/>
                <a:ext cx="5032586" cy="2995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36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Ohm</m:t>
                          </m:r>
                        </m:e>
                        <m:sup>
                          <m: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law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b="0" i="0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  <a:p>
                <a:pPr marL="89376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b="0" dirty="0">
                  <a:latin typeface="Cambria" panose="02040503050406030204" pitchFamily="18" charset="0"/>
                </a:endParaRPr>
              </a:p>
              <a:p>
                <a:pPr marL="265113" defTabSz="3556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onductance</m:t>
                      </m:r>
                      <m:r>
                        <a:rPr lang="en-SG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SG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b="0" i="1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  <a:p>
                <a:pPr marL="182563" defTabSz="355600"/>
                <a:r>
                  <a:rPr lang="en-SG" sz="2400" b="0" dirty="0">
                    <a:latin typeface="Cambria" panose="02040503050406030204" pitchFamily="18" charset="0"/>
                  </a:rPr>
                  <a:t>Unit of conductance is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siemen</m:t>
                    </m:r>
                    <m:r>
                      <a:rPr lang="en-SG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SG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SG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59" y="2679032"/>
                <a:ext cx="5032586" cy="2995307"/>
              </a:xfrm>
              <a:prstGeom prst="rect">
                <a:avLst/>
              </a:prstGeom>
              <a:blipFill>
                <a:blip r:embed="rId5"/>
                <a:stretch>
                  <a:fillRect b="-34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92266"/>
            <a:ext cx="9846287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I-R relationship</a:t>
            </a:r>
          </a:p>
          <a:p>
            <a:pPr lvl="1"/>
            <a:r>
              <a:rPr lang="en-SG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 the next experiment, the source voltage was kept constant at 10 V. The resistance was adjusted in steps of 10 </a:t>
            </a:r>
            <a:r>
              <a:rPr lang="el-GR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Ω</a:t>
            </a:r>
            <a:r>
              <a:rPr lang="en-SG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. The corresponding current was measured and recorded as below.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713" y="2743200"/>
            <a:ext cx="5372672" cy="398473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78265" y="2766646"/>
            <a:ext cx="4307120" cy="1000028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B050"/>
                </a:solidFill>
              </a:rPr>
              <a:t>The graph shows that current is inversely proportional to resistance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58981"/>
              </p:ext>
            </p:extLst>
          </p:nvPr>
        </p:nvGraphicFramePr>
        <p:xfrm>
          <a:off x="9244754" y="2369291"/>
          <a:ext cx="262206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i="1" dirty="0"/>
                        <a:t>R</a:t>
                      </a:r>
                      <a:r>
                        <a:rPr lang="en-US" sz="2000" dirty="0"/>
                        <a:t> (</a:t>
                      </a:r>
                      <a:r>
                        <a:rPr lang="el-GR" sz="2000" dirty="0">
                          <a:latin typeface="Arial"/>
                          <a:cs typeface="Arial"/>
                        </a:rPr>
                        <a:t>Ω</a:t>
                      </a:r>
                      <a:r>
                        <a:rPr lang="en-US" sz="2000" dirty="0">
                          <a:latin typeface="Arial"/>
                          <a:cs typeface="Arial"/>
                        </a:rPr>
                        <a:t>)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I</a:t>
                      </a:r>
                      <a:r>
                        <a:rPr lang="en-US" sz="2000" dirty="0"/>
                        <a:t> (A)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1.000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0.500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0.333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0.250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0.200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0.167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0.143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0.125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90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0.111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0.100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6740" y="2743200"/>
                <a:ext cx="1654619" cy="2144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79388">
                  <a:lnSpc>
                    <a:spcPts val="8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∵ 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8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defTabSz="179388">
                  <a:lnSpc>
                    <a:spcPts val="8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740" y="2743200"/>
                <a:ext cx="1654619" cy="2144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57921"/>
                <a:ext cx="10517140" cy="493034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You have learned that</a:t>
                </a:r>
              </a:p>
              <a:p>
                <a:pPr marL="803275" lvl="1" indent="-355600"/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Ohm</m:t>
                        </m:r>
                      </m:e>
                      <m:sup>
                        <m: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SG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SG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law</m:t>
                    </m:r>
                    <m:r>
                      <a:rPr lang="en-SG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03275" lvl="1" indent="-3556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Conductance</m:t>
                    </m:r>
                    <m:r>
                      <a:rPr lang="en-SG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  <a:p>
                <a:pPr marL="803275" lvl="1" indent="-355600"/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conductance of an object is a measure of how well the object conducts current.</a:t>
                </a:r>
              </a:p>
              <a:p>
                <a:pPr marL="803275" lvl="1" indent="-355600"/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Unit of conductance is </a:t>
                </a:r>
                <a:r>
                  <a:rPr lang="en-SG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siemen</a:t>
                </a: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(S)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57921"/>
                <a:ext cx="10517140" cy="4930346"/>
              </a:xfrm>
              <a:blipFill>
                <a:blip r:embed="rId3"/>
                <a:stretch>
                  <a:fillRect l="-1159" t="-18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800" dirty="0"/>
              <a:t>Energy and Power</a:t>
            </a:r>
            <a:endParaRPr lang="en-SG" sz="4800" dirty="0"/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53581"/>
                <a:ext cx="9268524" cy="2195473"/>
              </a:xfr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What will you learn?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Understand the relationship between voltage (</a:t>
                </a:r>
                <a:r>
                  <a:rPr lang="en-SG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), current (</a:t>
                </a:r>
                <a:r>
                  <a:rPr lang="en-SG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 and resistance (</a:t>
                </a:r>
                <a:r>
                  <a:rPr lang="en-SG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 in a basic circuit, and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apply Ohm’s Law,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53581"/>
                <a:ext cx="9268524" cy="2195473"/>
              </a:xfrm>
              <a:blipFill>
                <a:blip r:embed="rId3"/>
                <a:stretch>
                  <a:fillRect l="-1315" t="-416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Resistance and Ohm's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76" y="626466"/>
            <a:ext cx="9288788" cy="479105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Relationship between voltage and current</a:t>
            </a:r>
          </a:p>
          <a:p>
            <a:pPr lvl="1"/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 physicist and mathematician </a:t>
            </a:r>
            <a:r>
              <a:rPr lang="en-SG" sz="2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Georg Simon Ohm</a:t>
            </a:r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up an experimental circuit by connecting a conducting material of specific length and cross-sectional area (therefore a specific resistance </a:t>
            </a:r>
            <a:r>
              <a:rPr lang="en-SG" sz="2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to a voltage source (</a:t>
            </a:r>
            <a:r>
              <a:rPr lang="en-SG" sz="2600" i="1" dirty="0">
                <a:solidFill>
                  <a:srgbClr val="8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/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applied different voltages to the material and measured the different current (</a:t>
            </a:r>
            <a:r>
              <a:rPr lang="en-SG" sz="26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flowing through the circuit.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 experiment indicated that </a:t>
            </a:r>
            <a:r>
              <a:rPr lang="en-US" sz="2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voltage across a resistor is proportional to the current flowing through the resistor.</a:t>
            </a: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8" y="5225852"/>
            <a:ext cx="1047750" cy="1047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364" y="304101"/>
            <a:ext cx="2169877" cy="259347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496" y="4892952"/>
            <a:ext cx="4462304" cy="1604010"/>
            <a:chOff x="6942040" y="4001942"/>
            <a:chExt cx="4462304" cy="1604010"/>
          </a:xfrm>
        </p:grpSpPr>
        <p:grpSp>
          <p:nvGrpSpPr>
            <p:cNvPr id="124" name="Group 123"/>
            <p:cNvGrpSpPr>
              <a:grpSpLocks/>
            </p:cNvGrpSpPr>
            <p:nvPr/>
          </p:nvGrpSpPr>
          <p:grpSpPr bwMode="auto">
            <a:xfrm>
              <a:off x="7305101" y="4901367"/>
              <a:ext cx="323850" cy="202034"/>
              <a:chOff x="5932" y="3366"/>
              <a:chExt cx="510" cy="375"/>
            </a:xfrm>
          </p:grpSpPr>
          <p:cxnSp>
            <p:nvCxnSpPr>
              <p:cNvPr id="144" name="Line 12"/>
              <p:cNvCxnSpPr>
                <a:cxnSpLocks noChangeShapeType="1"/>
              </p:cNvCxnSpPr>
              <p:nvPr/>
            </p:nvCxnSpPr>
            <p:spPr bwMode="auto">
              <a:xfrm rot="5400000">
                <a:off x="6187" y="3111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Line 13"/>
              <p:cNvCxnSpPr>
                <a:cxnSpLocks noChangeShapeType="1"/>
              </p:cNvCxnSpPr>
              <p:nvPr/>
            </p:nvCxnSpPr>
            <p:spPr bwMode="auto">
              <a:xfrm rot="5400000">
                <a:off x="6197" y="3370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Line 14"/>
              <p:cNvCxnSpPr>
                <a:cxnSpLocks noChangeShapeType="1"/>
              </p:cNvCxnSpPr>
              <p:nvPr/>
            </p:nvCxnSpPr>
            <p:spPr bwMode="auto">
              <a:xfrm rot="5400000">
                <a:off x="6187" y="3357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7" name="Line 15"/>
              <p:cNvCxnSpPr>
                <a:cxnSpLocks noChangeShapeType="1"/>
              </p:cNvCxnSpPr>
              <p:nvPr/>
            </p:nvCxnSpPr>
            <p:spPr bwMode="auto">
              <a:xfrm rot="5400000">
                <a:off x="6197" y="361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5" name="Group 124"/>
            <p:cNvGrpSpPr/>
            <p:nvPr/>
          </p:nvGrpSpPr>
          <p:grpSpPr>
            <a:xfrm>
              <a:off x="6942040" y="4001942"/>
              <a:ext cx="4462304" cy="1604010"/>
              <a:chOff x="63976" y="102870"/>
              <a:chExt cx="4462304" cy="1604010"/>
            </a:xfrm>
          </p:grpSpPr>
          <p:sp>
            <p:nvSpPr>
              <p:cNvPr id="133" name="Text Box 10"/>
              <p:cNvSpPr txBox="1">
                <a:spLocks noChangeArrowheads="1"/>
              </p:cNvSpPr>
              <p:nvPr/>
            </p:nvSpPr>
            <p:spPr bwMode="auto">
              <a:xfrm>
                <a:off x="2955132" y="435770"/>
                <a:ext cx="304800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i="1" dirty="0">
                    <a:solidFill>
                      <a:srgbClr val="7030A0"/>
                    </a:solidFill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endParaRPr lang="en-SG" sz="1100" i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Freeform 133"/>
              <p:cNvSpPr>
                <a:spLocks/>
              </p:cNvSpPr>
              <p:nvPr/>
            </p:nvSpPr>
            <p:spPr bwMode="auto">
              <a:xfrm>
                <a:off x="590550" y="1207770"/>
                <a:ext cx="2714625" cy="499110"/>
              </a:xfrm>
              <a:custGeom>
                <a:avLst/>
                <a:gdLst>
                  <a:gd name="T0" fmla="*/ 0 w 5280"/>
                  <a:gd name="T1" fmla="*/ 45 h 1170"/>
                  <a:gd name="T2" fmla="*/ 0 w 5280"/>
                  <a:gd name="T3" fmla="*/ 1170 h 1170"/>
                  <a:gd name="T4" fmla="*/ 5280 w 5280"/>
                  <a:gd name="T5" fmla="*/ 1170 h 1170"/>
                  <a:gd name="T6" fmla="*/ 5280 w 5280"/>
                  <a:gd name="T7" fmla="*/ 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0" h="1170">
                    <a:moveTo>
                      <a:pt x="0" y="45"/>
                    </a:moveTo>
                    <a:lnTo>
                      <a:pt x="0" y="1170"/>
                    </a:lnTo>
                    <a:lnTo>
                      <a:pt x="5280" y="1170"/>
                    </a:lnTo>
                    <a:lnTo>
                      <a:pt x="528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3950970" y="727710"/>
                <a:ext cx="575310" cy="5257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US" sz="2000" b="0" i="1" dirty="0">
                    <a:solidFill>
                      <a:srgbClr val="FF000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endParaRPr lang="en-SG" sz="1400" b="1" i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36" name="Line 21"/>
              <p:cNvCxnSpPr>
                <a:cxnSpLocks noChangeShapeType="1"/>
              </p:cNvCxnSpPr>
              <p:nvPr/>
            </p:nvCxnSpPr>
            <p:spPr bwMode="auto">
              <a:xfrm rot="5400000">
                <a:off x="3081258" y="638761"/>
                <a:ext cx="2952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7" name="Text Box 22"/>
              <p:cNvSpPr txBox="1">
                <a:spLocks noChangeArrowheads="1"/>
              </p:cNvSpPr>
              <p:nvPr/>
            </p:nvSpPr>
            <p:spPr bwMode="auto">
              <a:xfrm>
                <a:off x="2820353" y="867174"/>
                <a:ext cx="381000" cy="377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i="1" dirty="0">
                    <a:solidFill>
                      <a:srgbClr val="C00000"/>
                    </a:solidFill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endParaRPr lang="en-SG" sz="110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2133600" y="102870"/>
                <a:ext cx="582930" cy="563880"/>
              </a:xfrm>
              <a:prstGeom prst="ellipse">
                <a:avLst/>
              </a:prstGeom>
              <a:solidFill>
                <a:srgbClr val="7030A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GB" sz="2000" b="0" dirty="0">
                    <a:solidFill>
                      <a:schemeClr val="bg1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lang="en-SG" sz="14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590550" y="396240"/>
                <a:ext cx="1543050" cy="594995"/>
              </a:xfrm>
              <a:custGeom>
                <a:avLst/>
                <a:gdLst>
                  <a:gd name="T0" fmla="*/ 0 w 2535"/>
                  <a:gd name="T1" fmla="*/ 1005 h 1005"/>
                  <a:gd name="T2" fmla="*/ 0 w 2535"/>
                  <a:gd name="T3" fmla="*/ 0 h 1005"/>
                  <a:gd name="T4" fmla="*/ 2535 w 2535"/>
                  <a:gd name="T5" fmla="*/ 0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5" h="1005">
                    <a:moveTo>
                      <a:pt x="0" y="1005"/>
                    </a:moveTo>
                    <a:lnTo>
                      <a:pt x="0" y="0"/>
                    </a:lnTo>
                    <a:lnTo>
                      <a:pt x="2535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40" name="Freeform 139"/>
              <p:cNvSpPr>
                <a:spLocks/>
              </p:cNvSpPr>
              <p:nvPr/>
            </p:nvSpPr>
            <p:spPr bwMode="auto">
              <a:xfrm>
                <a:off x="2724150" y="392430"/>
                <a:ext cx="581025" cy="50673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41" name="Freeform 140"/>
              <p:cNvSpPr>
                <a:spLocks noChangeAspect="1"/>
              </p:cNvSpPr>
              <p:nvPr/>
            </p:nvSpPr>
            <p:spPr bwMode="auto">
              <a:xfrm rot="5400000">
                <a:off x="3139440" y="944880"/>
                <a:ext cx="320675" cy="21907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42" name="Freeform 141"/>
              <p:cNvSpPr>
                <a:spLocks/>
              </p:cNvSpPr>
              <p:nvPr/>
            </p:nvSpPr>
            <p:spPr bwMode="auto">
              <a:xfrm>
                <a:off x="3322320" y="514350"/>
                <a:ext cx="920115" cy="20955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 flipV="1">
                <a:off x="3310890" y="1261110"/>
                <a:ext cx="920115" cy="29337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2" name="Text Box 3"/>
              <p:cNvSpPr txBox="1">
                <a:spLocks noChangeArrowheads="1"/>
              </p:cNvSpPr>
              <p:nvPr/>
            </p:nvSpPr>
            <p:spPr bwMode="auto">
              <a:xfrm>
                <a:off x="3241911" y="528693"/>
                <a:ext cx="438231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6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600" b="1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3"/>
              <p:cNvSpPr txBox="1">
                <a:spLocks noChangeArrowheads="1"/>
              </p:cNvSpPr>
              <p:nvPr/>
            </p:nvSpPr>
            <p:spPr bwMode="auto">
              <a:xfrm>
                <a:off x="2641193" y="105491"/>
                <a:ext cx="438231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6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−</a:t>
                </a:r>
                <a:endParaRPr lang="en-SG" sz="1600" b="1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"/>
              <p:cNvSpPr txBox="1">
                <a:spLocks noChangeArrowheads="1"/>
              </p:cNvSpPr>
              <p:nvPr/>
            </p:nvSpPr>
            <p:spPr bwMode="auto">
              <a:xfrm>
                <a:off x="1772798" y="105491"/>
                <a:ext cx="438231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6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600" b="1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3"/>
              <p:cNvSpPr txBox="1">
                <a:spLocks noChangeArrowheads="1"/>
              </p:cNvSpPr>
              <p:nvPr/>
            </p:nvSpPr>
            <p:spPr bwMode="auto">
              <a:xfrm>
                <a:off x="3241911" y="1230711"/>
                <a:ext cx="438231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6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−</a:t>
                </a:r>
                <a:endParaRPr lang="en-SG" sz="1600" b="1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63976" y="934230"/>
                <a:ext cx="381000" cy="377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i="1" dirty="0">
                    <a:solidFill>
                      <a:srgbClr val="FF0000"/>
                    </a:solidFill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endParaRPr lang="en-SG" sz="1100" i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79767"/>
            <a:ext cx="9026737" cy="4431983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Ohm’s Law: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His discovery is stated in the famous Ohm’s law.</a:t>
            </a:r>
          </a:p>
          <a:p>
            <a:pPr lvl="1">
              <a:spcBef>
                <a:spcPts val="1200"/>
              </a:spcBef>
            </a:pP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</a:t>
            </a:r>
            <a:r>
              <a:rPr lang="en-SG" dirty="0">
                <a:solidFill>
                  <a:srgbClr val="00B05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voltage across a resistor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is equal to the current in the resistor multiplies the resistance of the resistor.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Voltage (</a:t>
            </a:r>
            <a:r>
              <a:rPr lang="en-US" i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 is measured in volts (V).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Current (</a:t>
            </a:r>
            <a:r>
              <a:rPr lang="en-US" i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 is measured in amperes (A).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Resistance (</a:t>
            </a:r>
            <a:r>
              <a:rPr lang="en-US" i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 is measured in ohms (</a:t>
            </a:r>
            <a:r>
              <a:rPr lang="el-GR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Ω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364" y="304101"/>
            <a:ext cx="2169877" cy="2593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81373" y="1079767"/>
                <a:ext cx="2487496" cy="6771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92D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SG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 </m:t>
                      </m:r>
                      <m:r>
                        <a:rPr lang="en-US" sz="4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4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73" y="1079767"/>
                <a:ext cx="2487496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6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728075"/>
            <a:ext cx="10834729" cy="1415772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accent2"/>
                </a:solidFill>
              </a:rPr>
              <a:t>Ohm’s Law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formula can be displayed in pictorial form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Two alternative formula expressions can be arrived as</a:t>
            </a:r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734852" y="3867379"/>
            <a:ext cx="2470150" cy="1517650"/>
            <a:chOff x="1622" y="2521"/>
            <a:chExt cx="1556" cy="956"/>
          </a:xfrm>
        </p:grpSpPr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369" y="3065"/>
              <a:ext cx="0" cy="4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970" y="3058"/>
              <a:ext cx="84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22" y="2521"/>
              <a:ext cx="1556" cy="956"/>
            </a:xfrm>
            <a:custGeom>
              <a:avLst/>
              <a:gdLst>
                <a:gd name="T0" fmla="*/ 0 w 1820"/>
                <a:gd name="T1" fmla="*/ 591 h 1212"/>
                <a:gd name="T2" fmla="*/ 560 w 1820"/>
                <a:gd name="T3" fmla="*/ 0 h 1212"/>
                <a:gd name="T4" fmla="*/ 1137 w 1820"/>
                <a:gd name="T5" fmla="*/ 595 h 1212"/>
                <a:gd name="T6" fmla="*/ 0 w 1820"/>
                <a:gd name="T7" fmla="*/ 591 h 1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0"/>
                <a:gd name="T13" fmla="*/ 0 h 1212"/>
                <a:gd name="T14" fmla="*/ 1820 w 1820"/>
                <a:gd name="T15" fmla="*/ 1212 h 1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0" h="1212">
                  <a:moveTo>
                    <a:pt x="0" y="1204"/>
                  </a:moveTo>
                  <a:lnTo>
                    <a:pt x="896" y="0"/>
                  </a:lnTo>
                  <a:lnTo>
                    <a:pt x="1820" y="1212"/>
                  </a:lnTo>
                  <a:lnTo>
                    <a:pt x="0" y="1204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2005" y="2568"/>
              <a:ext cx="779" cy="538"/>
              <a:chOff x="3641" y="960"/>
              <a:chExt cx="911" cy="708"/>
            </a:xfrm>
          </p:grpSpPr>
          <p:sp>
            <p:nvSpPr>
              <p:cNvPr id="20" name="Freeform 10"/>
              <p:cNvSpPr>
                <a:spLocks/>
              </p:cNvSpPr>
              <p:nvPr/>
            </p:nvSpPr>
            <p:spPr bwMode="auto">
              <a:xfrm>
                <a:off x="3641" y="960"/>
                <a:ext cx="911" cy="624"/>
              </a:xfrm>
              <a:custGeom>
                <a:avLst/>
                <a:gdLst>
                  <a:gd name="T0" fmla="*/ 0 w 944"/>
                  <a:gd name="T1" fmla="*/ 620 h 624"/>
                  <a:gd name="T2" fmla="*/ 944 w 944"/>
                  <a:gd name="T3" fmla="*/ 624 h 624"/>
                  <a:gd name="T4" fmla="*/ 468 w 944"/>
                  <a:gd name="T5" fmla="*/ 0 h 624"/>
                  <a:gd name="T6" fmla="*/ 0 w 944"/>
                  <a:gd name="T7" fmla="*/ 62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4"/>
                  <a:gd name="T13" fmla="*/ 0 h 624"/>
                  <a:gd name="T14" fmla="*/ 944 w 944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4" h="624">
                    <a:moveTo>
                      <a:pt x="0" y="620"/>
                    </a:moveTo>
                    <a:lnTo>
                      <a:pt x="944" y="624"/>
                    </a:lnTo>
                    <a:lnTo>
                      <a:pt x="468" y="0"/>
                    </a:lnTo>
                    <a:lnTo>
                      <a:pt x="0" y="62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3898" y="1136"/>
                <a:ext cx="31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V</a:t>
                </a:r>
              </a:p>
            </p:txBody>
          </p:sp>
        </p:grp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004" y="3062"/>
              <a:ext cx="2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GB" altLang="en-US" sz="3600" b="1" i="1" dirty="0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388" y="3026"/>
              <a:ext cx="783" cy="441"/>
              <a:chOff x="4080" y="1580"/>
              <a:chExt cx="916" cy="580"/>
            </a:xfrm>
          </p:grpSpPr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080" y="1580"/>
                <a:ext cx="916" cy="580"/>
              </a:xfrm>
              <a:custGeom>
                <a:avLst/>
                <a:gdLst>
                  <a:gd name="T0" fmla="*/ 0 w 916"/>
                  <a:gd name="T1" fmla="*/ 0 h 580"/>
                  <a:gd name="T2" fmla="*/ 0 w 916"/>
                  <a:gd name="T3" fmla="*/ 580 h 580"/>
                  <a:gd name="T4" fmla="*/ 916 w 916"/>
                  <a:gd name="T5" fmla="*/ 580 h 580"/>
                  <a:gd name="T6" fmla="*/ 476 w 916"/>
                  <a:gd name="T7" fmla="*/ 8 h 580"/>
                  <a:gd name="T8" fmla="*/ 0 w 916"/>
                  <a:gd name="T9" fmla="*/ 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6"/>
                  <a:gd name="T16" fmla="*/ 0 h 580"/>
                  <a:gd name="T17" fmla="*/ 916 w 916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6" h="580">
                    <a:moveTo>
                      <a:pt x="0" y="0"/>
                    </a:moveTo>
                    <a:lnTo>
                      <a:pt x="0" y="580"/>
                    </a:lnTo>
                    <a:lnTo>
                      <a:pt x="916" y="580"/>
                    </a:lnTo>
                    <a:lnTo>
                      <a:pt x="476" y="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4250" y="1627"/>
                <a:ext cx="33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7835" y="3941992"/>
                <a:ext cx="3282114" cy="14449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92D050"/>
                </a:solidFill>
              </a:ln>
            </p:spPr>
            <p:txBody>
              <a:bodyPr wrap="square" lIns="0" tIns="72000" rIns="0" bIns="108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35" y="3941992"/>
                <a:ext cx="3282114" cy="1444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99904" y="3941992"/>
                <a:ext cx="3282114" cy="14449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92D050"/>
                </a:solidFill>
              </a:ln>
            </p:spPr>
            <p:txBody>
              <a:bodyPr wrap="square" lIns="0" tIns="72000" rIns="0" bIns="108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SG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SG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904" y="3941992"/>
                <a:ext cx="3282114" cy="1444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328870" y="2537286"/>
                <a:ext cx="3282114" cy="858866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92D050"/>
                </a:solidFill>
              </a:ln>
            </p:spPr>
            <p:txBody>
              <a:bodyPr wrap="square" lIns="0" tIns="72000" rIns="0" bIns="108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SG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870" y="2537286"/>
                <a:ext cx="3282114" cy="8588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96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244"/>
            <a:ext cx="4717626" cy="245899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Illustration 1: 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Calculate the current </a:t>
            </a:r>
            <a:r>
              <a:rPr lang="en-SG" i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859682" y="2226047"/>
            <a:ext cx="5336646" cy="1751132"/>
            <a:chOff x="4904634" y="1929103"/>
            <a:chExt cx="5336646" cy="175113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6141720" y="2964590"/>
              <a:ext cx="323850" cy="238125"/>
              <a:chOff x="5932" y="3366"/>
              <a:chExt cx="510" cy="375"/>
            </a:xfrm>
          </p:grpSpPr>
          <p:cxnSp>
            <p:nvCxnSpPr>
              <p:cNvPr id="10" name="Line 12"/>
              <p:cNvCxnSpPr>
                <a:cxnSpLocks noChangeShapeType="1"/>
              </p:cNvCxnSpPr>
              <p:nvPr/>
            </p:nvCxnSpPr>
            <p:spPr bwMode="auto">
              <a:xfrm rot="5400000">
                <a:off x="6187" y="3111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Line 13"/>
              <p:cNvCxnSpPr>
                <a:cxnSpLocks noChangeShapeType="1"/>
              </p:cNvCxnSpPr>
              <p:nvPr/>
            </p:nvCxnSpPr>
            <p:spPr bwMode="auto">
              <a:xfrm rot="5400000">
                <a:off x="6197" y="3370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Line 14"/>
              <p:cNvCxnSpPr>
                <a:cxnSpLocks noChangeShapeType="1"/>
              </p:cNvCxnSpPr>
              <p:nvPr/>
            </p:nvCxnSpPr>
            <p:spPr bwMode="auto">
              <a:xfrm rot="5400000">
                <a:off x="6187" y="3357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Line 15"/>
              <p:cNvCxnSpPr>
                <a:cxnSpLocks noChangeShapeType="1"/>
              </p:cNvCxnSpPr>
              <p:nvPr/>
            </p:nvCxnSpPr>
            <p:spPr bwMode="auto">
              <a:xfrm rot="5400000">
                <a:off x="6197" y="361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4904634" y="1929103"/>
              <a:ext cx="5336646" cy="1751132"/>
              <a:chOff x="-810366" y="-44252"/>
              <a:chExt cx="5336646" cy="1751132"/>
            </a:xfrm>
          </p:grpSpPr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2712426" y="-44252"/>
                <a:ext cx="323850" cy="361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8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4"/>
              <p:cNvSpPr txBox="1">
                <a:spLocks noChangeArrowheads="1"/>
              </p:cNvSpPr>
              <p:nvPr/>
            </p:nvSpPr>
            <p:spPr bwMode="auto">
              <a:xfrm>
                <a:off x="3345180" y="1061720"/>
                <a:ext cx="323850" cy="3848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6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285750" y="1101090"/>
                <a:ext cx="323850" cy="3733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8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3326130" y="579120"/>
                <a:ext cx="38100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1843162" y="37224"/>
                <a:ext cx="38100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281940" y="632460"/>
                <a:ext cx="38100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-810366" y="929640"/>
                <a:ext cx="1286616" cy="3848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i="1" dirty="0">
                    <a:solidFill>
                      <a:srgbClr val="BF8F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000" dirty="0">
                    <a:solidFill>
                      <a:srgbClr val="BF8F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100 V</a:t>
                </a:r>
                <a:endParaRPr lang="en-SG" sz="1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1059345" y="685799"/>
                <a:ext cx="1011364" cy="3498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2000" i="1" dirty="0">
                    <a:solidFill>
                      <a:srgbClr val="2E74B5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2E74B5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?</a:t>
                </a:r>
                <a:endParaRPr lang="en-SG" sz="1100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590550" y="1207770"/>
                <a:ext cx="2714625" cy="499110"/>
              </a:xfrm>
              <a:custGeom>
                <a:avLst/>
                <a:gdLst>
                  <a:gd name="T0" fmla="*/ 0 w 5280"/>
                  <a:gd name="T1" fmla="*/ 45 h 1170"/>
                  <a:gd name="T2" fmla="*/ 0 w 5280"/>
                  <a:gd name="T3" fmla="*/ 1170 h 1170"/>
                  <a:gd name="T4" fmla="*/ 5280 w 5280"/>
                  <a:gd name="T5" fmla="*/ 1170 h 1170"/>
                  <a:gd name="T6" fmla="*/ 5280 w 5280"/>
                  <a:gd name="T7" fmla="*/ 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0" h="1170">
                    <a:moveTo>
                      <a:pt x="0" y="45"/>
                    </a:moveTo>
                    <a:lnTo>
                      <a:pt x="0" y="1170"/>
                    </a:lnTo>
                    <a:lnTo>
                      <a:pt x="5280" y="1170"/>
                    </a:lnTo>
                    <a:lnTo>
                      <a:pt x="528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3950970" y="765206"/>
                <a:ext cx="57531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 </a:t>
                </a:r>
                <a:r>
                  <a:rPr lang="en-US" sz="2000" b="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endParaRPr lang="en-SG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727202" y="891372"/>
                <a:ext cx="1373199" cy="572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i="1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SG" sz="2000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10 </a:t>
                </a:r>
                <a:r>
                  <a:rPr lang="el-GR" sz="2000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Ω</a:t>
                </a:r>
                <a:endParaRPr lang="en-SG" sz="1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2133600" y="102870"/>
                <a:ext cx="582930" cy="56388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GB" sz="2000" b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 </a:t>
                </a:r>
                <a:r>
                  <a:rPr lang="en-GB" sz="2000" b="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lang="en-SG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90550" y="396240"/>
                <a:ext cx="1543050" cy="594995"/>
              </a:xfrm>
              <a:custGeom>
                <a:avLst/>
                <a:gdLst>
                  <a:gd name="T0" fmla="*/ 0 w 2535"/>
                  <a:gd name="T1" fmla="*/ 1005 h 1005"/>
                  <a:gd name="T2" fmla="*/ 0 w 2535"/>
                  <a:gd name="T3" fmla="*/ 0 h 1005"/>
                  <a:gd name="T4" fmla="*/ 2535 w 2535"/>
                  <a:gd name="T5" fmla="*/ 0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5" h="1005">
                    <a:moveTo>
                      <a:pt x="0" y="1005"/>
                    </a:moveTo>
                    <a:lnTo>
                      <a:pt x="0" y="0"/>
                    </a:lnTo>
                    <a:lnTo>
                      <a:pt x="2535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2724150" y="392430"/>
                <a:ext cx="581025" cy="50673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1" name="Freeform 30"/>
              <p:cNvSpPr>
                <a:spLocks noChangeAspect="1"/>
              </p:cNvSpPr>
              <p:nvPr/>
            </p:nvSpPr>
            <p:spPr bwMode="auto">
              <a:xfrm rot="5400000">
                <a:off x="3139440" y="944880"/>
                <a:ext cx="320675" cy="21907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322320" y="514349"/>
                <a:ext cx="920115" cy="250857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 flipV="1">
                <a:off x="3310890" y="1291590"/>
                <a:ext cx="931545" cy="26289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614160" y="2689635"/>
              <a:ext cx="2194560" cy="892175"/>
            </a:xfrm>
            <a:custGeom>
              <a:avLst/>
              <a:gdLst>
                <a:gd name="T0" fmla="*/ 0 w 1056"/>
                <a:gd name="T1" fmla="*/ 165 h 768"/>
                <a:gd name="T2" fmla="*/ 0 w 1056"/>
                <a:gd name="T3" fmla="*/ 0 h 768"/>
                <a:gd name="T4" fmla="*/ 475 w 1056"/>
                <a:gd name="T5" fmla="*/ 0 h 768"/>
                <a:gd name="T6" fmla="*/ 475 w 1056"/>
                <a:gd name="T7" fmla="*/ 660 h 768"/>
                <a:gd name="T8" fmla="*/ 0 w 1056"/>
                <a:gd name="T9" fmla="*/ 660 h 768"/>
                <a:gd name="T10" fmla="*/ 0 w 1056"/>
                <a:gd name="T11" fmla="*/ 495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6"/>
                <a:gd name="T19" fmla="*/ 0 h 768"/>
                <a:gd name="T20" fmla="*/ 1056 w 1056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6" h="768">
                  <a:moveTo>
                    <a:pt x="0" y="192"/>
                  </a:moveTo>
                  <a:lnTo>
                    <a:pt x="0" y="0"/>
                  </a:lnTo>
                  <a:lnTo>
                    <a:pt x="1056" y="0"/>
                  </a:lnTo>
                  <a:lnTo>
                    <a:pt x="1056" y="768"/>
                  </a:lnTo>
                  <a:lnTo>
                    <a:pt x="0" y="768"/>
                  </a:lnTo>
                  <a:lnTo>
                    <a:pt x="0" y="57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12315" y="4887187"/>
                <a:ext cx="347761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SG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5" y="4887187"/>
                <a:ext cx="3477619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>
          <a:xfrm>
            <a:off x="1587051" y="4344819"/>
            <a:ext cx="5728149" cy="5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Apply Ohm’s Law to the circuit.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50" name="Group 21"/>
          <p:cNvGrpSpPr>
            <a:grpSpLocks/>
          </p:cNvGrpSpPr>
          <p:nvPr/>
        </p:nvGrpSpPr>
        <p:grpSpPr bwMode="auto">
          <a:xfrm>
            <a:off x="8125758" y="2459529"/>
            <a:ext cx="2470150" cy="1517650"/>
            <a:chOff x="1622" y="2521"/>
            <a:chExt cx="1556" cy="956"/>
          </a:xfrm>
        </p:grpSpPr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1970" y="3058"/>
              <a:ext cx="84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2369" y="3065"/>
              <a:ext cx="0" cy="4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1622" y="2521"/>
              <a:ext cx="1556" cy="956"/>
            </a:xfrm>
            <a:custGeom>
              <a:avLst/>
              <a:gdLst>
                <a:gd name="T0" fmla="*/ 0 w 1820"/>
                <a:gd name="T1" fmla="*/ 591 h 1212"/>
                <a:gd name="T2" fmla="*/ 560 w 1820"/>
                <a:gd name="T3" fmla="*/ 0 h 1212"/>
                <a:gd name="T4" fmla="*/ 1137 w 1820"/>
                <a:gd name="T5" fmla="*/ 595 h 1212"/>
                <a:gd name="T6" fmla="*/ 0 w 1820"/>
                <a:gd name="T7" fmla="*/ 591 h 1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0"/>
                <a:gd name="T13" fmla="*/ 0 h 1212"/>
                <a:gd name="T14" fmla="*/ 1820 w 1820"/>
                <a:gd name="T15" fmla="*/ 1212 h 1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0" h="1212">
                  <a:moveTo>
                    <a:pt x="0" y="1204"/>
                  </a:moveTo>
                  <a:lnTo>
                    <a:pt x="896" y="0"/>
                  </a:lnTo>
                  <a:lnTo>
                    <a:pt x="1820" y="1212"/>
                  </a:lnTo>
                  <a:lnTo>
                    <a:pt x="0" y="1204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54" name="Group 9"/>
            <p:cNvGrpSpPr>
              <a:grpSpLocks/>
            </p:cNvGrpSpPr>
            <p:nvPr/>
          </p:nvGrpSpPr>
          <p:grpSpPr bwMode="auto">
            <a:xfrm>
              <a:off x="2005" y="2568"/>
              <a:ext cx="779" cy="538"/>
              <a:chOff x="3641" y="960"/>
              <a:chExt cx="911" cy="708"/>
            </a:xfrm>
          </p:grpSpPr>
          <p:sp>
            <p:nvSpPr>
              <p:cNvPr id="59" name="Freeform 10"/>
              <p:cNvSpPr>
                <a:spLocks/>
              </p:cNvSpPr>
              <p:nvPr/>
            </p:nvSpPr>
            <p:spPr bwMode="auto">
              <a:xfrm>
                <a:off x="3641" y="960"/>
                <a:ext cx="911" cy="624"/>
              </a:xfrm>
              <a:custGeom>
                <a:avLst/>
                <a:gdLst>
                  <a:gd name="T0" fmla="*/ 0 w 944"/>
                  <a:gd name="T1" fmla="*/ 620 h 624"/>
                  <a:gd name="T2" fmla="*/ 944 w 944"/>
                  <a:gd name="T3" fmla="*/ 624 h 624"/>
                  <a:gd name="T4" fmla="*/ 468 w 944"/>
                  <a:gd name="T5" fmla="*/ 0 h 624"/>
                  <a:gd name="T6" fmla="*/ 0 w 944"/>
                  <a:gd name="T7" fmla="*/ 62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4"/>
                  <a:gd name="T13" fmla="*/ 0 h 624"/>
                  <a:gd name="T14" fmla="*/ 944 w 944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4" h="624">
                    <a:moveTo>
                      <a:pt x="0" y="620"/>
                    </a:moveTo>
                    <a:lnTo>
                      <a:pt x="944" y="624"/>
                    </a:lnTo>
                    <a:lnTo>
                      <a:pt x="468" y="0"/>
                    </a:lnTo>
                    <a:lnTo>
                      <a:pt x="0" y="62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Text Box 11"/>
              <p:cNvSpPr txBox="1">
                <a:spLocks noChangeArrowheads="1"/>
              </p:cNvSpPr>
              <p:nvPr/>
            </p:nvSpPr>
            <p:spPr bwMode="auto">
              <a:xfrm>
                <a:off x="3898" y="1136"/>
                <a:ext cx="31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V</a:t>
                </a:r>
              </a:p>
            </p:txBody>
          </p:sp>
        </p:grp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2004" y="3062"/>
              <a:ext cx="2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GB" altLang="en-US" sz="3600" b="1" i="1" dirty="0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56" name="Group 15"/>
            <p:cNvGrpSpPr>
              <a:grpSpLocks/>
            </p:cNvGrpSpPr>
            <p:nvPr/>
          </p:nvGrpSpPr>
          <p:grpSpPr bwMode="auto">
            <a:xfrm>
              <a:off x="2388" y="3026"/>
              <a:ext cx="783" cy="441"/>
              <a:chOff x="4080" y="1580"/>
              <a:chExt cx="916" cy="580"/>
            </a:xfrm>
          </p:grpSpPr>
          <p:sp>
            <p:nvSpPr>
              <p:cNvPr id="57" name="Freeform 16"/>
              <p:cNvSpPr>
                <a:spLocks/>
              </p:cNvSpPr>
              <p:nvPr/>
            </p:nvSpPr>
            <p:spPr bwMode="auto">
              <a:xfrm>
                <a:off x="4080" y="1580"/>
                <a:ext cx="916" cy="580"/>
              </a:xfrm>
              <a:custGeom>
                <a:avLst/>
                <a:gdLst>
                  <a:gd name="T0" fmla="*/ 0 w 916"/>
                  <a:gd name="T1" fmla="*/ 0 h 580"/>
                  <a:gd name="T2" fmla="*/ 0 w 916"/>
                  <a:gd name="T3" fmla="*/ 580 h 580"/>
                  <a:gd name="T4" fmla="*/ 916 w 916"/>
                  <a:gd name="T5" fmla="*/ 580 h 580"/>
                  <a:gd name="T6" fmla="*/ 476 w 916"/>
                  <a:gd name="T7" fmla="*/ 8 h 580"/>
                  <a:gd name="T8" fmla="*/ 0 w 916"/>
                  <a:gd name="T9" fmla="*/ 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6"/>
                  <a:gd name="T16" fmla="*/ 0 h 580"/>
                  <a:gd name="T17" fmla="*/ 916 w 916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6" h="580">
                    <a:moveTo>
                      <a:pt x="0" y="0"/>
                    </a:moveTo>
                    <a:lnTo>
                      <a:pt x="0" y="580"/>
                    </a:lnTo>
                    <a:lnTo>
                      <a:pt x="916" y="580"/>
                    </a:lnTo>
                    <a:lnTo>
                      <a:pt x="476" y="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Text Box 17"/>
              <p:cNvSpPr txBox="1">
                <a:spLocks noChangeArrowheads="1"/>
              </p:cNvSpPr>
              <p:nvPr/>
            </p:nvSpPr>
            <p:spPr bwMode="auto">
              <a:xfrm>
                <a:off x="4250" y="1627"/>
                <a:ext cx="33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194" y="1059806"/>
            <a:ext cx="8887199" cy="245899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Illustration 2: 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Now let </a:t>
            </a:r>
            <a:r>
              <a:rPr lang="en-SG" i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= 100 </a:t>
            </a:r>
            <a:r>
              <a:rPr lang="el-GR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Ω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, calculate the new current </a:t>
            </a:r>
            <a:r>
              <a:rPr lang="en-SG" i="1" dirty="0">
                <a:solidFill>
                  <a:srgbClr val="0070C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2" y="5017751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848791" y="4638604"/>
                <a:ext cx="3298082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100 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SG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791" y="4638604"/>
                <a:ext cx="3298082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>
          <a:xfrm>
            <a:off x="1587051" y="4150170"/>
            <a:ext cx="5728149" cy="5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Apply Ohm’s Law to the circuit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1553240" y="5554432"/>
            <a:ext cx="9785320" cy="5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For a </a:t>
            </a:r>
            <a:r>
              <a:rPr lang="en-US" sz="2400" dirty="0">
                <a:solidFill>
                  <a:srgbClr val="FF0000"/>
                </a:solidFill>
              </a:rPr>
              <a:t>constant voltage</a:t>
            </a:r>
            <a:r>
              <a:rPr lang="en-US" sz="2400" dirty="0">
                <a:solidFill>
                  <a:schemeClr val="tx1"/>
                </a:solidFill>
              </a:rPr>
              <a:t>, increase in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resulted in </a:t>
            </a:r>
            <a:r>
              <a:rPr lang="en-US" sz="2400" i="1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reduction. 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48" y="5017751"/>
            <a:ext cx="1702635" cy="1463530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859682" y="2182503"/>
            <a:ext cx="5336646" cy="1751132"/>
            <a:chOff x="4904634" y="1929103"/>
            <a:chExt cx="5336646" cy="1751132"/>
          </a:xfrm>
        </p:grpSpPr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6141720" y="2964590"/>
              <a:ext cx="323850" cy="238125"/>
              <a:chOff x="5932" y="3366"/>
              <a:chExt cx="510" cy="375"/>
            </a:xfrm>
          </p:grpSpPr>
          <p:cxnSp>
            <p:nvCxnSpPr>
              <p:cNvPr id="72" name="Line 12"/>
              <p:cNvCxnSpPr>
                <a:cxnSpLocks noChangeShapeType="1"/>
              </p:cNvCxnSpPr>
              <p:nvPr/>
            </p:nvCxnSpPr>
            <p:spPr bwMode="auto">
              <a:xfrm rot="5400000">
                <a:off x="6187" y="3111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Line 13"/>
              <p:cNvCxnSpPr>
                <a:cxnSpLocks noChangeShapeType="1"/>
              </p:cNvCxnSpPr>
              <p:nvPr/>
            </p:nvCxnSpPr>
            <p:spPr bwMode="auto">
              <a:xfrm rot="5400000">
                <a:off x="6197" y="3370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Line 14"/>
              <p:cNvCxnSpPr>
                <a:cxnSpLocks noChangeShapeType="1"/>
              </p:cNvCxnSpPr>
              <p:nvPr/>
            </p:nvCxnSpPr>
            <p:spPr bwMode="auto">
              <a:xfrm rot="5400000">
                <a:off x="6187" y="3357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Line 15"/>
              <p:cNvCxnSpPr>
                <a:cxnSpLocks noChangeShapeType="1"/>
              </p:cNvCxnSpPr>
              <p:nvPr/>
            </p:nvCxnSpPr>
            <p:spPr bwMode="auto">
              <a:xfrm rot="5400000">
                <a:off x="6197" y="361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3" name="Group 52"/>
            <p:cNvGrpSpPr/>
            <p:nvPr/>
          </p:nvGrpSpPr>
          <p:grpSpPr>
            <a:xfrm>
              <a:off x="4904634" y="1929103"/>
              <a:ext cx="5336646" cy="1751132"/>
              <a:chOff x="-810366" y="-44252"/>
              <a:chExt cx="5336646" cy="1751132"/>
            </a:xfrm>
          </p:grpSpPr>
          <p:sp>
            <p:nvSpPr>
              <p:cNvPr id="55" name="Text Box 3"/>
              <p:cNvSpPr txBox="1">
                <a:spLocks noChangeArrowheads="1"/>
              </p:cNvSpPr>
              <p:nvPr/>
            </p:nvSpPr>
            <p:spPr bwMode="auto">
              <a:xfrm>
                <a:off x="2712426" y="-44252"/>
                <a:ext cx="323850" cy="361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8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3345180" y="1061720"/>
                <a:ext cx="323850" cy="3848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6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"/>
              <p:cNvSpPr txBox="1">
                <a:spLocks noChangeArrowheads="1"/>
              </p:cNvSpPr>
              <p:nvPr/>
            </p:nvSpPr>
            <p:spPr bwMode="auto">
              <a:xfrm>
                <a:off x="285750" y="1101090"/>
                <a:ext cx="323850" cy="3733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8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6"/>
              <p:cNvSpPr txBox="1">
                <a:spLocks noChangeArrowheads="1"/>
              </p:cNvSpPr>
              <p:nvPr/>
            </p:nvSpPr>
            <p:spPr bwMode="auto">
              <a:xfrm>
                <a:off x="3326130" y="579120"/>
                <a:ext cx="38100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1843162" y="37224"/>
                <a:ext cx="38100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8"/>
              <p:cNvSpPr txBox="1">
                <a:spLocks noChangeArrowheads="1"/>
              </p:cNvSpPr>
              <p:nvPr/>
            </p:nvSpPr>
            <p:spPr bwMode="auto">
              <a:xfrm>
                <a:off x="281940" y="632460"/>
                <a:ext cx="38100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 Box 9"/>
              <p:cNvSpPr txBox="1">
                <a:spLocks noChangeArrowheads="1"/>
              </p:cNvSpPr>
              <p:nvPr/>
            </p:nvSpPr>
            <p:spPr bwMode="auto">
              <a:xfrm>
                <a:off x="-810366" y="929640"/>
                <a:ext cx="1286616" cy="3848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i="1" dirty="0">
                    <a:solidFill>
                      <a:srgbClr val="BF8F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000" dirty="0">
                    <a:solidFill>
                      <a:srgbClr val="BF8F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100 V</a:t>
                </a:r>
                <a:endParaRPr lang="en-SG" sz="1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1059345" y="685799"/>
                <a:ext cx="1011364" cy="3498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2000" i="1" dirty="0">
                    <a:solidFill>
                      <a:srgbClr val="2E74B5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2E74B5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?</a:t>
                </a:r>
                <a:endParaRPr lang="en-SG" sz="1100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590550" y="1207770"/>
                <a:ext cx="2714625" cy="499110"/>
              </a:xfrm>
              <a:custGeom>
                <a:avLst/>
                <a:gdLst>
                  <a:gd name="T0" fmla="*/ 0 w 5280"/>
                  <a:gd name="T1" fmla="*/ 45 h 1170"/>
                  <a:gd name="T2" fmla="*/ 0 w 5280"/>
                  <a:gd name="T3" fmla="*/ 1170 h 1170"/>
                  <a:gd name="T4" fmla="*/ 5280 w 5280"/>
                  <a:gd name="T5" fmla="*/ 1170 h 1170"/>
                  <a:gd name="T6" fmla="*/ 5280 w 5280"/>
                  <a:gd name="T7" fmla="*/ 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0" h="1170">
                    <a:moveTo>
                      <a:pt x="0" y="45"/>
                    </a:moveTo>
                    <a:lnTo>
                      <a:pt x="0" y="1170"/>
                    </a:lnTo>
                    <a:lnTo>
                      <a:pt x="5280" y="1170"/>
                    </a:lnTo>
                    <a:lnTo>
                      <a:pt x="528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4" name="Oval 63"/>
              <p:cNvSpPr>
                <a:spLocks noChangeArrowheads="1"/>
              </p:cNvSpPr>
              <p:nvPr/>
            </p:nvSpPr>
            <p:spPr bwMode="auto">
              <a:xfrm>
                <a:off x="3950970" y="770255"/>
                <a:ext cx="575310" cy="5257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 </a:t>
                </a:r>
                <a:r>
                  <a:rPr lang="en-US" sz="2000" b="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endParaRPr lang="en-SG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1727202" y="891372"/>
                <a:ext cx="1373199" cy="572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i="1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SG" sz="2000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100 </a:t>
                </a:r>
                <a:r>
                  <a:rPr lang="el-GR" sz="2000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Ω</a:t>
                </a:r>
                <a:endParaRPr lang="en-SG" sz="1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2133600" y="102870"/>
                <a:ext cx="582930" cy="56388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GB" sz="2000" b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 </a:t>
                </a:r>
                <a:r>
                  <a:rPr lang="en-GB" sz="2000" b="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lang="en-SG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590550" y="396240"/>
                <a:ext cx="1543050" cy="594995"/>
              </a:xfrm>
              <a:custGeom>
                <a:avLst/>
                <a:gdLst>
                  <a:gd name="T0" fmla="*/ 0 w 2535"/>
                  <a:gd name="T1" fmla="*/ 1005 h 1005"/>
                  <a:gd name="T2" fmla="*/ 0 w 2535"/>
                  <a:gd name="T3" fmla="*/ 0 h 1005"/>
                  <a:gd name="T4" fmla="*/ 2535 w 2535"/>
                  <a:gd name="T5" fmla="*/ 0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5" h="1005">
                    <a:moveTo>
                      <a:pt x="0" y="1005"/>
                    </a:moveTo>
                    <a:lnTo>
                      <a:pt x="0" y="0"/>
                    </a:lnTo>
                    <a:lnTo>
                      <a:pt x="2535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2724150" y="392430"/>
                <a:ext cx="581025" cy="50673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9" name="Freeform 68"/>
              <p:cNvSpPr>
                <a:spLocks noChangeAspect="1"/>
              </p:cNvSpPr>
              <p:nvPr/>
            </p:nvSpPr>
            <p:spPr bwMode="auto">
              <a:xfrm rot="5400000">
                <a:off x="3139440" y="944880"/>
                <a:ext cx="320675" cy="21907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3322320" y="514350"/>
                <a:ext cx="920115" cy="255905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 flipV="1">
                <a:off x="3310890" y="1287780"/>
                <a:ext cx="931545" cy="26670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614160" y="2689635"/>
              <a:ext cx="2194560" cy="892175"/>
            </a:xfrm>
            <a:custGeom>
              <a:avLst/>
              <a:gdLst>
                <a:gd name="T0" fmla="*/ 0 w 1056"/>
                <a:gd name="T1" fmla="*/ 165 h 768"/>
                <a:gd name="T2" fmla="*/ 0 w 1056"/>
                <a:gd name="T3" fmla="*/ 0 h 768"/>
                <a:gd name="T4" fmla="*/ 475 w 1056"/>
                <a:gd name="T5" fmla="*/ 0 h 768"/>
                <a:gd name="T6" fmla="*/ 475 w 1056"/>
                <a:gd name="T7" fmla="*/ 660 h 768"/>
                <a:gd name="T8" fmla="*/ 0 w 1056"/>
                <a:gd name="T9" fmla="*/ 660 h 768"/>
                <a:gd name="T10" fmla="*/ 0 w 1056"/>
                <a:gd name="T11" fmla="*/ 495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6"/>
                <a:gd name="T19" fmla="*/ 0 h 768"/>
                <a:gd name="T20" fmla="*/ 1056 w 1056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6" h="768">
                  <a:moveTo>
                    <a:pt x="0" y="192"/>
                  </a:moveTo>
                  <a:lnTo>
                    <a:pt x="0" y="0"/>
                  </a:lnTo>
                  <a:lnTo>
                    <a:pt x="1056" y="0"/>
                  </a:lnTo>
                  <a:lnTo>
                    <a:pt x="1056" y="768"/>
                  </a:lnTo>
                  <a:lnTo>
                    <a:pt x="0" y="768"/>
                  </a:lnTo>
                  <a:lnTo>
                    <a:pt x="0" y="57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76" name="Group 21"/>
          <p:cNvGrpSpPr>
            <a:grpSpLocks/>
          </p:cNvGrpSpPr>
          <p:nvPr/>
        </p:nvGrpSpPr>
        <p:grpSpPr bwMode="auto">
          <a:xfrm>
            <a:off x="8125759" y="2397570"/>
            <a:ext cx="2470150" cy="1517650"/>
            <a:chOff x="1622" y="2521"/>
            <a:chExt cx="1556" cy="956"/>
          </a:xfrm>
        </p:grpSpPr>
        <p:sp>
          <p:nvSpPr>
            <p:cNvPr id="77" name="Line 18"/>
            <p:cNvSpPr>
              <a:spLocks noChangeShapeType="1"/>
            </p:cNvSpPr>
            <p:nvPr/>
          </p:nvSpPr>
          <p:spPr bwMode="auto">
            <a:xfrm>
              <a:off x="1970" y="3058"/>
              <a:ext cx="84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2369" y="3065"/>
              <a:ext cx="0" cy="4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1622" y="2521"/>
              <a:ext cx="1556" cy="956"/>
            </a:xfrm>
            <a:custGeom>
              <a:avLst/>
              <a:gdLst>
                <a:gd name="T0" fmla="*/ 0 w 1820"/>
                <a:gd name="T1" fmla="*/ 591 h 1212"/>
                <a:gd name="T2" fmla="*/ 560 w 1820"/>
                <a:gd name="T3" fmla="*/ 0 h 1212"/>
                <a:gd name="T4" fmla="*/ 1137 w 1820"/>
                <a:gd name="T5" fmla="*/ 595 h 1212"/>
                <a:gd name="T6" fmla="*/ 0 w 1820"/>
                <a:gd name="T7" fmla="*/ 591 h 1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0"/>
                <a:gd name="T13" fmla="*/ 0 h 1212"/>
                <a:gd name="T14" fmla="*/ 1820 w 1820"/>
                <a:gd name="T15" fmla="*/ 1212 h 1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0" h="1212">
                  <a:moveTo>
                    <a:pt x="0" y="1204"/>
                  </a:moveTo>
                  <a:lnTo>
                    <a:pt x="896" y="0"/>
                  </a:lnTo>
                  <a:lnTo>
                    <a:pt x="1820" y="1212"/>
                  </a:lnTo>
                  <a:lnTo>
                    <a:pt x="0" y="1204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0" name="Group 9"/>
            <p:cNvGrpSpPr>
              <a:grpSpLocks/>
            </p:cNvGrpSpPr>
            <p:nvPr/>
          </p:nvGrpSpPr>
          <p:grpSpPr bwMode="auto">
            <a:xfrm>
              <a:off x="2005" y="2568"/>
              <a:ext cx="779" cy="538"/>
              <a:chOff x="3641" y="960"/>
              <a:chExt cx="911" cy="708"/>
            </a:xfrm>
          </p:grpSpPr>
          <p:sp>
            <p:nvSpPr>
              <p:cNvPr id="85" name="Freeform 10"/>
              <p:cNvSpPr>
                <a:spLocks/>
              </p:cNvSpPr>
              <p:nvPr/>
            </p:nvSpPr>
            <p:spPr bwMode="auto">
              <a:xfrm>
                <a:off x="3641" y="960"/>
                <a:ext cx="911" cy="624"/>
              </a:xfrm>
              <a:custGeom>
                <a:avLst/>
                <a:gdLst>
                  <a:gd name="T0" fmla="*/ 0 w 944"/>
                  <a:gd name="T1" fmla="*/ 620 h 624"/>
                  <a:gd name="T2" fmla="*/ 944 w 944"/>
                  <a:gd name="T3" fmla="*/ 624 h 624"/>
                  <a:gd name="T4" fmla="*/ 468 w 944"/>
                  <a:gd name="T5" fmla="*/ 0 h 624"/>
                  <a:gd name="T6" fmla="*/ 0 w 944"/>
                  <a:gd name="T7" fmla="*/ 62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4"/>
                  <a:gd name="T13" fmla="*/ 0 h 624"/>
                  <a:gd name="T14" fmla="*/ 944 w 944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4" h="624">
                    <a:moveTo>
                      <a:pt x="0" y="620"/>
                    </a:moveTo>
                    <a:lnTo>
                      <a:pt x="944" y="624"/>
                    </a:lnTo>
                    <a:lnTo>
                      <a:pt x="468" y="0"/>
                    </a:lnTo>
                    <a:lnTo>
                      <a:pt x="0" y="62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6" name="Text Box 11"/>
              <p:cNvSpPr txBox="1">
                <a:spLocks noChangeArrowheads="1"/>
              </p:cNvSpPr>
              <p:nvPr/>
            </p:nvSpPr>
            <p:spPr bwMode="auto">
              <a:xfrm>
                <a:off x="3898" y="1136"/>
                <a:ext cx="31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V</a:t>
                </a:r>
              </a:p>
            </p:txBody>
          </p:sp>
        </p:grp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2004" y="3062"/>
              <a:ext cx="2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GB" altLang="en-US" sz="3600" b="1" i="1" dirty="0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82" name="Group 15"/>
            <p:cNvGrpSpPr>
              <a:grpSpLocks/>
            </p:cNvGrpSpPr>
            <p:nvPr/>
          </p:nvGrpSpPr>
          <p:grpSpPr bwMode="auto">
            <a:xfrm>
              <a:off x="2388" y="3026"/>
              <a:ext cx="783" cy="441"/>
              <a:chOff x="4080" y="1580"/>
              <a:chExt cx="916" cy="580"/>
            </a:xfrm>
          </p:grpSpPr>
          <p:sp>
            <p:nvSpPr>
              <p:cNvPr id="83" name="Freeform 16"/>
              <p:cNvSpPr>
                <a:spLocks/>
              </p:cNvSpPr>
              <p:nvPr/>
            </p:nvSpPr>
            <p:spPr bwMode="auto">
              <a:xfrm>
                <a:off x="4080" y="1580"/>
                <a:ext cx="916" cy="580"/>
              </a:xfrm>
              <a:custGeom>
                <a:avLst/>
                <a:gdLst>
                  <a:gd name="T0" fmla="*/ 0 w 916"/>
                  <a:gd name="T1" fmla="*/ 0 h 580"/>
                  <a:gd name="T2" fmla="*/ 0 w 916"/>
                  <a:gd name="T3" fmla="*/ 580 h 580"/>
                  <a:gd name="T4" fmla="*/ 916 w 916"/>
                  <a:gd name="T5" fmla="*/ 580 h 580"/>
                  <a:gd name="T6" fmla="*/ 476 w 916"/>
                  <a:gd name="T7" fmla="*/ 8 h 580"/>
                  <a:gd name="T8" fmla="*/ 0 w 916"/>
                  <a:gd name="T9" fmla="*/ 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6"/>
                  <a:gd name="T16" fmla="*/ 0 h 580"/>
                  <a:gd name="T17" fmla="*/ 916 w 916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6" h="580">
                    <a:moveTo>
                      <a:pt x="0" y="0"/>
                    </a:moveTo>
                    <a:lnTo>
                      <a:pt x="0" y="580"/>
                    </a:lnTo>
                    <a:lnTo>
                      <a:pt x="916" y="580"/>
                    </a:lnTo>
                    <a:lnTo>
                      <a:pt x="476" y="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4" name="Text Box 17"/>
              <p:cNvSpPr txBox="1">
                <a:spLocks noChangeArrowheads="1"/>
              </p:cNvSpPr>
              <p:nvPr/>
            </p:nvSpPr>
            <p:spPr bwMode="auto">
              <a:xfrm>
                <a:off x="4250" y="1627"/>
                <a:ext cx="33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244"/>
            <a:ext cx="9566215" cy="245899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Illustration 3: 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Calculate the voltage needed to produce a 5 A current?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2" y="5017751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396895" y="4778741"/>
                <a:ext cx="54627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)×(100 Ω)=500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95" y="4778741"/>
                <a:ext cx="546277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>
          <a:xfrm>
            <a:off x="1587051" y="4280982"/>
            <a:ext cx="5728149" cy="5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Apply Ohm’s Law to the circuit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48" y="5017751"/>
            <a:ext cx="1702635" cy="146353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2324667" y="2182503"/>
            <a:ext cx="4872351" cy="1751132"/>
            <a:chOff x="5369619" y="1929103"/>
            <a:chExt cx="4872351" cy="1751132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6141720" y="2964590"/>
              <a:ext cx="323850" cy="238125"/>
              <a:chOff x="5932" y="3366"/>
              <a:chExt cx="510" cy="375"/>
            </a:xfrm>
          </p:grpSpPr>
          <p:cxnSp>
            <p:nvCxnSpPr>
              <p:cNvPr id="71" name="Line 12"/>
              <p:cNvCxnSpPr>
                <a:cxnSpLocks noChangeShapeType="1"/>
              </p:cNvCxnSpPr>
              <p:nvPr/>
            </p:nvCxnSpPr>
            <p:spPr bwMode="auto">
              <a:xfrm rot="5400000">
                <a:off x="6187" y="3111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Line 13"/>
              <p:cNvCxnSpPr>
                <a:cxnSpLocks noChangeShapeType="1"/>
              </p:cNvCxnSpPr>
              <p:nvPr/>
            </p:nvCxnSpPr>
            <p:spPr bwMode="auto">
              <a:xfrm rot="5400000">
                <a:off x="6197" y="3370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Line 14"/>
              <p:cNvCxnSpPr>
                <a:cxnSpLocks noChangeShapeType="1"/>
              </p:cNvCxnSpPr>
              <p:nvPr/>
            </p:nvCxnSpPr>
            <p:spPr bwMode="auto">
              <a:xfrm rot="5400000">
                <a:off x="6187" y="3357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Line 15"/>
              <p:cNvCxnSpPr>
                <a:cxnSpLocks noChangeShapeType="1"/>
              </p:cNvCxnSpPr>
              <p:nvPr/>
            </p:nvCxnSpPr>
            <p:spPr bwMode="auto">
              <a:xfrm rot="5400000">
                <a:off x="6197" y="361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2" name="Group 51"/>
            <p:cNvGrpSpPr/>
            <p:nvPr/>
          </p:nvGrpSpPr>
          <p:grpSpPr>
            <a:xfrm>
              <a:off x="5369619" y="1929103"/>
              <a:ext cx="4872351" cy="1751132"/>
              <a:chOff x="-345381" y="-44252"/>
              <a:chExt cx="4872351" cy="1751132"/>
            </a:xfrm>
          </p:grpSpPr>
          <p:sp>
            <p:nvSpPr>
              <p:cNvPr id="54" name="Text Box 3"/>
              <p:cNvSpPr txBox="1">
                <a:spLocks noChangeArrowheads="1"/>
              </p:cNvSpPr>
              <p:nvPr/>
            </p:nvSpPr>
            <p:spPr bwMode="auto">
              <a:xfrm>
                <a:off x="2712426" y="-44252"/>
                <a:ext cx="323850" cy="361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8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4"/>
              <p:cNvSpPr txBox="1">
                <a:spLocks noChangeArrowheads="1"/>
              </p:cNvSpPr>
              <p:nvPr/>
            </p:nvSpPr>
            <p:spPr bwMode="auto">
              <a:xfrm>
                <a:off x="3345180" y="1061720"/>
                <a:ext cx="323850" cy="3848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6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 Box 5"/>
              <p:cNvSpPr txBox="1">
                <a:spLocks noChangeArrowheads="1"/>
              </p:cNvSpPr>
              <p:nvPr/>
            </p:nvSpPr>
            <p:spPr bwMode="auto">
              <a:xfrm>
                <a:off x="285750" y="1101090"/>
                <a:ext cx="323850" cy="3733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8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3326130" y="579120"/>
                <a:ext cx="38100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1843162" y="37224"/>
                <a:ext cx="38100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8"/>
              <p:cNvSpPr txBox="1">
                <a:spLocks noChangeArrowheads="1"/>
              </p:cNvSpPr>
              <p:nvPr/>
            </p:nvSpPr>
            <p:spPr bwMode="auto">
              <a:xfrm>
                <a:off x="281940" y="632460"/>
                <a:ext cx="38100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9"/>
              <p:cNvSpPr txBox="1">
                <a:spLocks noChangeArrowheads="1"/>
              </p:cNvSpPr>
              <p:nvPr/>
            </p:nvSpPr>
            <p:spPr bwMode="auto">
              <a:xfrm>
                <a:off x="-345381" y="929640"/>
                <a:ext cx="1286616" cy="3848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i="1" dirty="0">
                    <a:solidFill>
                      <a:srgbClr val="BF8F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000" dirty="0">
                    <a:solidFill>
                      <a:srgbClr val="BF8F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?</a:t>
                </a:r>
                <a:endParaRPr lang="en-SG" sz="1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 Box 10"/>
              <p:cNvSpPr txBox="1">
                <a:spLocks noChangeArrowheads="1"/>
              </p:cNvSpPr>
              <p:nvPr/>
            </p:nvSpPr>
            <p:spPr bwMode="auto">
              <a:xfrm>
                <a:off x="960669" y="685799"/>
                <a:ext cx="1011364" cy="3498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2000" i="1" dirty="0">
                    <a:solidFill>
                      <a:srgbClr val="2E74B5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2E74B5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5 A</a:t>
                </a:r>
                <a:endParaRPr lang="en-SG" sz="1100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590550" y="1207770"/>
                <a:ext cx="2714625" cy="499110"/>
              </a:xfrm>
              <a:custGeom>
                <a:avLst/>
                <a:gdLst>
                  <a:gd name="T0" fmla="*/ 0 w 5280"/>
                  <a:gd name="T1" fmla="*/ 45 h 1170"/>
                  <a:gd name="T2" fmla="*/ 0 w 5280"/>
                  <a:gd name="T3" fmla="*/ 1170 h 1170"/>
                  <a:gd name="T4" fmla="*/ 5280 w 5280"/>
                  <a:gd name="T5" fmla="*/ 1170 h 1170"/>
                  <a:gd name="T6" fmla="*/ 5280 w 5280"/>
                  <a:gd name="T7" fmla="*/ 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0" h="1170">
                    <a:moveTo>
                      <a:pt x="0" y="45"/>
                    </a:moveTo>
                    <a:lnTo>
                      <a:pt x="0" y="1170"/>
                    </a:lnTo>
                    <a:lnTo>
                      <a:pt x="5280" y="1170"/>
                    </a:lnTo>
                    <a:lnTo>
                      <a:pt x="528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3" name="Oval 62"/>
              <p:cNvSpPr>
                <a:spLocks noChangeArrowheads="1"/>
              </p:cNvSpPr>
              <p:nvPr/>
            </p:nvSpPr>
            <p:spPr bwMode="auto">
              <a:xfrm>
                <a:off x="3950970" y="769541"/>
                <a:ext cx="576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 </a:t>
                </a:r>
                <a:r>
                  <a:rPr lang="en-US" sz="2000" b="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endParaRPr lang="en-SG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4" name="Text Box 22"/>
              <p:cNvSpPr txBox="1">
                <a:spLocks noChangeArrowheads="1"/>
              </p:cNvSpPr>
              <p:nvPr/>
            </p:nvSpPr>
            <p:spPr bwMode="auto">
              <a:xfrm>
                <a:off x="1727202" y="891372"/>
                <a:ext cx="1373199" cy="572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i="1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SG" sz="2000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100 </a:t>
                </a:r>
                <a:r>
                  <a:rPr lang="el-GR" sz="2000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Ω</a:t>
                </a:r>
                <a:endParaRPr lang="en-SG" sz="1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2133600" y="102870"/>
                <a:ext cx="582930" cy="56388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GB" sz="2000" b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 </a:t>
                </a:r>
                <a:r>
                  <a:rPr lang="en-GB" sz="2000" b="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lang="en-SG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590550" y="396240"/>
                <a:ext cx="1543050" cy="594995"/>
              </a:xfrm>
              <a:custGeom>
                <a:avLst/>
                <a:gdLst>
                  <a:gd name="T0" fmla="*/ 0 w 2535"/>
                  <a:gd name="T1" fmla="*/ 1005 h 1005"/>
                  <a:gd name="T2" fmla="*/ 0 w 2535"/>
                  <a:gd name="T3" fmla="*/ 0 h 1005"/>
                  <a:gd name="T4" fmla="*/ 2535 w 2535"/>
                  <a:gd name="T5" fmla="*/ 0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5" h="1005">
                    <a:moveTo>
                      <a:pt x="0" y="1005"/>
                    </a:moveTo>
                    <a:lnTo>
                      <a:pt x="0" y="0"/>
                    </a:lnTo>
                    <a:lnTo>
                      <a:pt x="2535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2724150" y="392430"/>
                <a:ext cx="581025" cy="50673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8" name="Freeform 67"/>
              <p:cNvSpPr>
                <a:spLocks noChangeAspect="1"/>
              </p:cNvSpPr>
              <p:nvPr/>
            </p:nvSpPr>
            <p:spPr bwMode="auto">
              <a:xfrm rot="5400000">
                <a:off x="3139440" y="944880"/>
                <a:ext cx="320675" cy="21907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3322320" y="514349"/>
                <a:ext cx="920115" cy="254353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 flipV="1">
                <a:off x="3322319" y="1294482"/>
                <a:ext cx="920115" cy="259997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614160" y="2689635"/>
              <a:ext cx="2194560" cy="892175"/>
            </a:xfrm>
            <a:custGeom>
              <a:avLst/>
              <a:gdLst>
                <a:gd name="T0" fmla="*/ 0 w 1056"/>
                <a:gd name="T1" fmla="*/ 165 h 768"/>
                <a:gd name="T2" fmla="*/ 0 w 1056"/>
                <a:gd name="T3" fmla="*/ 0 h 768"/>
                <a:gd name="T4" fmla="*/ 475 w 1056"/>
                <a:gd name="T5" fmla="*/ 0 h 768"/>
                <a:gd name="T6" fmla="*/ 475 w 1056"/>
                <a:gd name="T7" fmla="*/ 660 h 768"/>
                <a:gd name="T8" fmla="*/ 0 w 1056"/>
                <a:gd name="T9" fmla="*/ 660 h 768"/>
                <a:gd name="T10" fmla="*/ 0 w 1056"/>
                <a:gd name="T11" fmla="*/ 495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6"/>
                <a:gd name="T19" fmla="*/ 0 h 768"/>
                <a:gd name="T20" fmla="*/ 1056 w 1056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6" h="768">
                  <a:moveTo>
                    <a:pt x="0" y="192"/>
                  </a:moveTo>
                  <a:lnTo>
                    <a:pt x="0" y="0"/>
                  </a:lnTo>
                  <a:lnTo>
                    <a:pt x="1056" y="0"/>
                  </a:lnTo>
                  <a:lnTo>
                    <a:pt x="1056" y="768"/>
                  </a:lnTo>
                  <a:lnTo>
                    <a:pt x="0" y="768"/>
                  </a:lnTo>
                  <a:lnTo>
                    <a:pt x="0" y="57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86" name="Group 21"/>
          <p:cNvGrpSpPr>
            <a:grpSpLocks/>
          </p:cNvGrpSpPr>
          <p:nvPr/>
        </p:nvGrpSpPr>
        <p:grpSpPr bwMode="auto">
          <a:xfrm>
            <a:off x="8125759" y="2397570"/>
            <a:ext cx="2470150" cy="1517650"/>
            <a:chOff x="1622" y="2521"/>
            <a:chExt cx="1556" cy="956"/>
          </a:xfrm>
        </p:grpSpPr>
        <p:sp>
          <p:nvSpPr>
            <p:cNvPr id="87" name="Line 18"/>
            <p:cNvSpPr>
              <a:spLocks noChangeShapeType="1"/>
            </p:cNvSpPr>
            <p:nvPr/>
          </p:nvSpPr>
          <p:spPr bwMode="auto">
            <a:xfrm>
              <a:off x="1970" y="3058"/>
              <a:ext cx="84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Line 19"/>
            <p:cNvSpPr>
              <a:spLocks noChangeShapeType="1"/>
            </p:cNvSpPr>
            <p:nvPr/>
          </p:nvSpPr>
          <p:spPr bwMode="auto">
            <a:xfrm>
              <a:off x="2369" y="3065"/>
              <a:ext cx="0" cy="4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1622" y="2521"/>
              <a:ext cx="1556" cy="956"/>
            </a:xfrm>
            <a:custGeom>
              <a:avLst/>
              <a:gdLst>
                <a:gd name="T0" fmla="*/ 0 w 1820"/>
                <a:gd name="T1" fmla="*/ 591 h 1212"/>
                <a:gd name="T2" fmla="*/ 560 w 1820"/>
                <a:gd name="T3" fmla="*/ 0 h 1212"/>
                <a:gd name="T4" fmla="*/ 1137 w 1820"/>
                <a:gd name="T5" fmla="*/ 595 h 1212"/>
                <a:gd name="T6" fmla="*/ 0 w 1820"/>
                <a:gd name="T7" fmla="*/ 591 h 1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0"/>
                <a:gd name="T13" fmla="*/ 0 h 1212"/>
                <a:gd name="T14" fmla="*/ 1820 w 1820"/>
                <a:gd name="T15" fmla="*/ 1212 h 1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0" h="1212">
                  <a:moveTo>
                    <a:pt x="0" y="1204"/>
                  </a:moveTo>
                  <a:lnTo>
                    <a:pt x="896" y="0"/>
                  </a:lnTo>
                  <a:lnTo>
                    <a:pt x="1820" y="1212"/>
                  </a:lnTo>
                  <a:lnTo>
                    <a:pt x="0" y="1204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90" name="Group 9"/>
            <p:cNvGrpSpPr>
              <a:grpSpLocks/>
            </p:cNvGrpSpPr>
            <p:nvPr/>
          </p:nvGrpSpPr>
          <p:grpSpPr bwMode="auto">
            <a:xfrm>
              <a:off x="2005" y="2568"/>
              <a:ext cx="779" cy="538"/>
              <a:chOff x="3641" y="960"/>
              <a:chExt cx="911" cy="708"/>
            </a:xfrm>
          </p:grpSpPr>
          <p:sp>
            <p:nvSpPr>
              <p:cNvPr id="95" name="Freeform 10"/>
              <p:cNvSpPr>
                <a:spLocks/>
              </p:cNvSpPr>
              <p:nvPr/>
            </p:nvSpPr>
            <p:spPr bwMode="auto">
              <a:xfrm>
                <a:off x="3641" y="960"/>
                <a:ext cx="911" cy="624"/>
              </a:xfrm>
              <a:custGeom>
                <a:avLst/>
                <a:gdLst>
                  <a:gd name="T0" fmla="*/ 0 w 944"/>
                  <a:gd name="T1" fmla="*/ 620 h 624"/>
                  <a:gd name="T2" fmla="*/ 944 w 944"/>
                  <a:gd name="T3" fmla="*/ 624 h 624"/>
                  <a:gd name="T4" fmla="*/ 468 w 944"/>
                  <a:gd name="T5" fmla="*/ 0 h 624"/>
                  <a:gd name="T6" fmla="*/ 0 w 944"/>
                  <a:gd name="T7" fmla="*/ 62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4"/>
                  <a:gd name="T13" fmla="*/ 0 h 624"/>
                  <a:gd name="T14" fmla="*/ 944 w 944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4" h="624">
                    <a:moveTo>
                      <a:pt x="0" y="620"/>
                    </a:moveTo>
                    <a:lnTo>
                      <a:pt x="944" y="624"/>
                    </a:lnTo>
                    <a:lnTo>
                      <a:pt x="468" y="0"/>
                    </a:lnTo>
                    <a:lnTo>
                      <a:pt x="0" y="62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6" name="Text Box 11"/>
              <p:cNvSpPr txBox="1">
                <a:spLocks noChangeArrowheads="1"/>
              </p:cNvSpPr>
              <p:nvPr/>
            </p:nvSpPr>
            <p:spPr bwMode="auto">
              <a:xfrm>
                <a:off x="3898" y="1136"/>
                <a:ext cx="31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V</a:t>
                </a:r>
              </a:p>
            </p:txBody>
          </p:sp>
        </p:grpSp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2004" y="3062"/>
              <a:ext cx="2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GB" altLang="en-US" sz="3600" b="1" i="1" dirty="0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92" name="Group 15"/>
            <p:cNvGrpSpPr>
              <a:grpSpLocks/>
            </p:cNvGrpSpPr>
            <p:nvPr/>
          </p:nvGrpSpPr>
          <p:grpSpPr bwMode="auto">
            <a:xfrm>
              <a:off x="2388" y="3026"/>
              <a:ext cx="783" cy="441"/>
              <a:chOff x="4080" y="1580"/>
              <a:chExt cx="916" cy="580"/>
            </a:xfrm>
          </p:grpSpPr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080" y="1580"/>
                <a:ext cx="916" cy="580"/>
              </a:xfrm>
              <a:custGeom>
                <a:avLst/>
                <a:gdLst>
                  <a:gd name="T0" fmla="*/ 0 w 916"/>
                  <a:gd name="T1" fmla="*/ 0 h 580"/>
                  <a:gd name="T2" fmla="*/ 0 w 916"/>
                  <a:gd name="T3" fmla="*/ 580 h 580"/>
                  <a:gd name="T4" fmla="*/ 916 w 916"/>
                  <a:gd name="T5" fmla="*/ 580 h 580"/>
                  <a:gd name="T6" fmla="*/ 476 w 916"/>
                  <a:gd name="T7" fmla="*/ 8 h 580"/>
                  <a:gd name="T8" fmla="*/ 0 w 916"/>
                  <a:gd name="T9" fmla="*/ 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6"/>
                  <a:gd name="T16" fmla="*/ 0 h 580"/>
                  <a:gd name="T17" fmla="*/ 916 w 916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6" h="580">
                    <a:moveTo>
                      <a:pt x="0" y="0"/>
                    </a:moveTo>
                    <a:lnTo>
                      <a:pt x="0" y="580"/>
                    </a:lnTo>
                    <a:lnTo>
                      <a:pt x="916" y="580"/>
                    </a:lnTo>
                    <a:lnTo>
                      <a:pt x="476" y="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4" name="Text Box 17"/>
              <p:cNvSpPr txBox="1">
                <a:spLocks noChangeArrowheads="1"/>
              </p:cNvSpPr>
              <p:nvPr/>
            </p:nvSpPr>
            <p:spPr bwMode="auto">
              <a:xfrm>
                <a:off x="4250" y="1627"/>
                <a:ext cx="33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5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244"/>
            <a:ext cx="9899523" cy="245899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Illustration 4: 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What will be the measured voltage across the resistor?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2" y="5017751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117271" y="4660745"/>
                <a:ext cx="8150949" cy="1025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56 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5×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56 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indent="266700"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280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SG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280 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lang="en-SG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71" y="4660745"/>
                <a:ext cx="8150949" cy="1025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>
          <a:xfrm>
            <a:off x="1587051" y="4218750"/>
            <a:ext cx="5728149" cy="5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Apply Ohm’s Law to the circuit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48" y="5017751"/>
            <a:ext cx="1702635" cy="1463530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2324667" y="2182503"/>
            <a:ext cx="4871661" cy="1751132"/>
            <a:chOff x="5369619" y="1929103"/>
            <a:chExt cx="4871661" cy="1751132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141720" y="2964590"/>
              <a:ext cx="323850" cy="238125"/>
              <a:chOff x="5932" y="3366"/>
              <a:chExt cx="510" cy="375"/>
            </a:xfrm>
          </p:grpSpPr>
          <p:cxnSp>
            <p:nvCxnSpPr>
              <p:cNvPr id="83" name="Line 12"/>
              <p:cNvCxnSpPr>
                <a:cxnSpLocks noChangeShapeType="1"/>
              </p:cNvCxnSpPr>
              <p:nvPr/>
            </p:nvCxnSpPr>
            <p:spPr bwMode="auto">
              <a:xfrm rot="5400000">
                <a:off x="6187" y="3111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Line 13"/>
              <p:cNvCxnSpPr>
                <a:cxnSpLocks noChangeShapeType="1"/>
              </p:cNvCxnSpPr>
              <p:nvPr/>
            </p:nvCxnSpPr>
            <p:spPr bwMode="auto">
              <a:xfrm rot="5400000">
                <a:off x="6197" y="3370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Line 14"/>
              <p:cNvCxnSpPr>
                <a:cxnSpLocks noChangeShapeType="1"/>
              </p:cNvCxnSpPr>
              <p:nvPr/>
            </p:nvCxnSpPr>
            <p:spPr bwMode="auto">
              <a:xfrm rot="5400000">
                <a:off x="6187" y="3357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Line 15"/>
              <p:cNvCxnSpPr>
                <a:cxnSpLocks noChangeShapeType="1"/>
              </p:cNvCxnSpPr>
              <p:nvPr/>
            </p:nvCxnSpPr>
            <p:spPr bwMode="auto">
              <a:xfrm rot="5400000">
                <a:off x="6197" y="361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5369619" y="1929103"/>
              <a:ext cx="4871661" cy="1751132"/>
              <a:chOff x="-345381" y="-44252"/>
              <a:chExt cx="4871661" cy="1751132"/>
            </a:xfrm>
          </p:grpSpPr>
          <p:sp>
            <p:nvSpPr>
              <p:cNvPr id="66" name="Text Box 3"/>
              <p:cNvSpPr txBox="1">
                <a:spLocks noChangeArrowheads="1"/>
              </p:cNvSpPr>
              <p:nvPr/>
            </p:nvSpPr>
            <p:spPr bwMode="auto">
              <a:xfrm>
                <a:off x="2712426" y="-44252"/>
                <a:ext cx="323850" cy="361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8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4"/>
              <p:cNvSpPr txBox="1">
                <a:spLocks noChangeArrowheads="1"/>
              </p:cNvSpPr>
              <p:nvPr/>
            </p:nvSpPr>
            <p:spPr bwMode="auto">
              <a:xfrm>
                <a:off x="3345180" y="1061720"/>
                <a:ext cx="323850" cy="3848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6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5"/>
              <p:cNvSpPr txBox="1">
                <a:spLocks noChangeArrowheads="1"/>
              </p:cNvSpPr>
              <p:nvPr/>
            </p:nvSpPr>
            <p:spPr bwMode="auto">
              <a:xfrm>
                <a:off x="285750" y="1101090"/>
                <a:ext cx="323850" cy="3733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8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 Box 6"/>
              <p:cNvSpPr txBox="1">
                <a:spLocks noChangeArrowheads="1"/>
              </p:cNvSpPr>
              <p:nvPr/>
            </p:nvSpPr>
            <p:spPr bwMode="auto">
              <a:xfrm>
                <a:off x="3326130" y="579120"/>
                <a:ext cx="38100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7"/>
              <p:cNvSpPr txBox="1">
                <a:spLocks noChangeArrowheads="1"/>
              </p:cNvSpPr>
              <p:nvPr/>
            </p:nvSpPr>
            <p:spPr bwMode="auto">
              <a:xfrm>
                <a:off x="1843162" y="37224"/>
                <a:ext cx="38100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dirty="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8"/>
              <p:cNvSpPr txBox="1">
                <a:spLocks noChangeArrowheads="1"/>
              </p:cNvSpPr>
              <p:nvPr/>
            </p:nvSpPr>
            <p:spPr bwMode="auto">
              <a:xfrm>
                <a:off x="281940" y="632460"/>
                <a:ext cx="38100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>
                    <a:effectLst/>
                    <a:latin typeface="Trebuchet MS" panose="020B0603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lang="en-SG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-345381" y="929640"/>
                <a:ext cx="1286616" cy="3848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i="1" dirty="0">
                    <a:solidFill>
                      <a:srgbClr val="BF8F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000" dirty="0">
                    <a:solidFill>
                      <a:srgbClr val="BF8F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?</a:t>
                </a:r>
                <a:endParaRPr lang="en-SG" sz="1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960669" y="685799"/>
                <a:ext cx="1156316" cy="3498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2000" i="1" dirty="0">
                    <a:solidFill>
                      <a:srgbClr val="2E74B5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2E74B5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5 mA</a:t>
                </a:r>
                <a:endParaRPr lang="en-SG" sz="1100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Freeform 73"/>
              <p:cNvSpPr>
                <a:spLocks/>
              </p:cNvSpPr>
              <p:nvPr/>
            </p:nvSpPr>
            <p:spPr bwMode="auto">
              <a:xfrm>
                <a:off x="590550" y="1207770"/>
                <a:ext cx="2714625" cy="499110"/>
              </a:xfrm>
              <a:custGeom>
                <a:avLst/>
                <a:gdLst>
                  <a:gd name="T0" fmla="*/ 0 w 5280"/>
                  <a:gd name="T1" fmla="*/ 45 h 1170"/>
                  <a:gd name="T2" fmla="*/ 0 w 5280"/>
                  <a:gd name="T3" fmla="*/ 1170 h 1170"/>
                  <a:gd name="T4" fmla="*/ 5280 w 5280"/>
                  <a:gd name="T5" fmla="*/ 1170 h 1170"/>
                  <a:gd name="T6" fmla="*/ 5280 w 5280"/>
                  <a:gd name="T7" fmla="*/ 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0" h="1170">
                    <a:moveTo>
                      <a:pt x="0" y="45"/>
                    </a:moveTo>
                    <a:lnTo>
                      <a:pt x="0" y="1170"/>
                    </a:lnTo>
                    <a:lnTo>
                      <a:pt x="5280" y="1170"/>
                    </a:lnTo>
                    <a:lnTo>
                      <a:pt x="528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3950970" y="750869"/>
                <a:ext cx="57531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 </a:t>
                </a:r>
                <a:r>
                  <a:rPr lang="en-US" sz="2000" b="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endParaRPr lang="en-SG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6" name="Text Box 22"/>
              <p:cNvSpPr txBox="1">
                <a:spLocks noChangeArrowheads="1"/>
              </p:cNvSpPr>
              <p:nvPr/>
            </p:nvSpPr>
            <p:spPr bwMode="auto">
              <a:xfrm>
                <a:off x="1727202" y="891372"/>
                <a:ext cx="1373199" cy="572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2000" i="1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SG" sz="2000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SG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56</a:t>
                </a:r>
                <a:r>
                  <a:rPr lang="en-SG" sz="2000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l-GR" sz="2000" dirty="0">
                    <a:solidFill>
                      <a:srgbClr val="C00000"/>
                    </a:solidFill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Ω</a:t>
                </a:r>
                <a:endParaRPr lang="en-SG" sz="1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2133600" y="102870"/>
                <a:ext cx="582930" cy="56388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</a:tabLst>
                </a:pPr>
                <a:r>
                  <a:rPr lang="en-GB" sz="2000" b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 </a:t>
                </a:r>
                <a:r>
                  <a:rPr lang="en-GB" sz="2000" b="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lang="en-SG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SG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590550" y="396240"/>
                <a:ext cx="1543050" cy="594995"/>
              </a:xfrm>
              <a:custGeom>
                <a:avLst/>
                <a:gdLst>
                  <a:gd name="T0" fmla="*/ 0 w 2535"/>
                  <a:gd name="T1" fmla="*/ 1005 h 1005"/>
                  <a:gd name="T2" fmla="*/ 0 w 2535"/>
                  <a:gd name="T3" fmla="*/ 0 h 1005"/>
                  <a:gd name="T4" fmla="*/ 2535 w 2535"/>
                  <a:gd name="T5" fmla="*/ 0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5" h="1005">
                    <a:moveTo>
                      <a:pt x="0" y="1005"/>
                    </a:moveTo>
                    <a:lnTo>
                      <a:pt x="0" y="0"/>
                    </a:lnTo>
                    <a:lnTo>
                      <a:pt x="2535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79" name="Freeform 78"/>
              <p:cNvSpPr>
                <a:spLocks/>
              </p:cNvSpPr>
              <p:nvPr/>
            </p:nvSpPr>
            <p:spPr bwMode="auto">
              <a:xfrm>
                <a:off x="2724150" y="392430"/>
                <a:ext cx="581025" cy="506730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80" name="Freeform 79"/>
              <p:cNvSpPr>
                <a:spLocks noChangeAspect="1"/>
              </p:cNvSpPr>
              <p:nvPr/>
            </p:nvSpPr>
            <p:spPr bwMode="auto">
              <a:xfrm rot="5400000">
                <a:off x="3139440" y="944880"/>
                <a:ext cx="320675" cy="21907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81" name="Freeform 80"/>
              <p:cNvSpPr>
                <a:spLocks/>
              </p:cNvSpPr>
              <p:nvPr/>
            </p:nvSpPr>
            <p:spPr bwMode="auto">
              <a:xfrm>
                <a:off x="3322320" y="514349"/>
                <a:ext cx="920115" cy="227683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82" name="Freeform 81"/>
              <p:cNvSpPr>
                <a:spLocks/>
              </p:cNvSpPr>
              <p:nvPr/>
            </p:nvSpPr>
            <p:spPr bwMode="auto">
              <a:xfrm flipV="1">
                <a:off x="3310890" y="1287496"/>
                <a:ext cx="931545" cy="266982"/>
              </a:xfrm>
              <a:custGeom>
                <a:avLst/>
                <a:gdLst>
                  <a:gd name="T0" fmla="*/ 0 w 1170"/>
                  <a:gd name="T1" fmla="*/ 0 h 855"/>
                  <a:gd name="T2" fmla="*/ 1170 w 1170"/>
                  <a:gd name="T3" fmla="*/ 0 h 855"/>
                  <a:gd name="T4" fmla="*/ 1170 w 1170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0" h="855">
                    <a:moveTo>
                      <a:pt x="0" y="0"/>
                    </a:moveTo>
                    <a:lnTo>
                      <a:pt x="1170" y="0"/>
                    </a:lnTo>
                    <a:lnTo>
                      <a:pt x="1170" y="85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6614160" y="2689635"/>
              <a:ext cx="2194560" cy="892175"/>
            </a:xfrm>
            <a:custGeom>
              <a:avLst/>
              <a:gdLst>
                <a:gd name="T0" fmla="*/ 0 w 1056"/>
                <a:gd name="T1" fmla="*/ 165 h 768"/>
                <a:gd name="T2" fmla="*/ 0 w 1056"/>
                <a:gd name="T3" fmla="*/ 0 h 768"/>
                <a:gd name="T4" fmla="*/ 475 w 1056"/>
                <a:gd name="T5" fmla="*/ 0 h 768"/>
                <a:gd name="T6" fmla="*/ 475 w 1056"/>
                <a:gd name="T7" fmla="*/ 660 h 768"/>
                <a:gd name="T8" fmla="*/ 0 w 1056"/>
                <a:gd name="T9" fmla="*/ 660 h 768"/>
                <a:gd name="T10" fmla="*/ 0 w 1056"/>
                <a:gd name="T11" fmla="*/ 495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6"/>
                <a:gd name="T19" fmla="*/ 0 h 768"/>
                <a:gd name="T20" fmla="*/ 1056 w 1056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6" h="768">
                  <a:moveTo>
                    <a:pt x="0" y="192"/>
                  </a:moveTo>
                  <a:lnTo>
                    <a:pt x="0" y="0"/>
                  </a:lnTo>
                  <a:lnTo>
                    <a:pt x="1056" y="0"/>
                  </a:lnTo>
                  <a:lnTo>
                    <a:pt x="1056" y="768"/>
                  </a:lnTo>
                  <a:lnTo>
                    <a:pt x="0" y="768"/>
                  </a:lnTo>
                  <a:lnTo>
                    <a:pt x="0" y="57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87" name="Group 21"/>
          <p:cNvGrpSpPr>
            <a:grpSpLocks/>
          </p:cNvGrpSpPr>
          <p:nvPr/>
        </p:nvGrpSpPr>
        <p:grpSpPr bwMode="auto">
          <a:xfrm>
            <a:off x="8117818" y="2329625"/>
            <a:ext cx="2470150" cy="1517650"/>
            <a:chOff x="1622" y="2521"/>
            <a:chExt cx="1556" cy="956"/>
          </a:xfrm>
        </p:grpSpPr>
        <p:sp>
          <p:nvSpPr>
            <p:cNvPr id="88" name="Line 18"/>
            <p:cNvSpPr>
              <a:spLocks noChangeShapeType="1"/>
            </p:cNvSpPr>
            <p:nvPr/>
          </p:nvSpPr>
          <p:spPr bwMode="auto">
            <a:xfrm>
              <a:off x="1970" y="3058"/>
              <a:ext cx="84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2369" y="3065"/>
              <a:ext cx="0" cy="4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1622" y="2521"/>
              <a:ext cx="1556" cy="956"/>
            </a:xfrm>
            <a:custGeom>
              <a:avLst/>
              <a:gdLst>
                <a:gd name="T0" fmla="*/ 0 w 1820"/>
                <a:gd name="T1" fmla="*/ 591 h 1212"/>
                <a:gd name="T2" fmla="*/ 560 w 1820"/>
                <a:gd name="T3" fmla="*/ 0 h 1212"/>
                <a:gd name="T4" fmla="*/ 1137 w 1820"/>
                <a:gd name="T5" fmla="*/ 595 h 1212"/>
                <a:gd name="T6" fmla="*/ 0 w 1820"/>
                <a:gd name="T7" fmla="*/ 591 h 1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0"/>
                <a:gd name="T13" fmla="*/ 0 h 1212"/>
                <a:gd name="T14" fmla="*/ 1820 w 1820"/>
                <a:gd name="T15" fmla="*/ 1212 h 1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0" h="1212">
                  <a:moveTo>
                    <a:pt x="0" y="1204"/>
                  </a:moveTo>
                  <a:lnTo>
                    <a:pt x="896" y="0"/>
                  </a:lnTo>
                  <a:lnTo>
                    <a:pt x="1820" y="1212"/>
                  </a:lnTo>
                  <a:lnTo>
                    <a:pt x="0" y="1204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91" name="Group 9"/>
            <p:cNvGrpSpPr>
              <a:grpSpLocks/>
            </p:cNvGrpSpPr>
            <p:nvPr/>
          </p:nvGrpSpPr>
          <p:grpSpPr bwMode="auto">
            <a:xfrm>
              <a:off x="2005" y="2568"/>
              <a:ext cx="779" cy="538"/>
              <a:chOff x="3641" y="960"/>
              <a:chExt cx="911" cy="708"/>
            </a:xfrm>
          </p:grpSpPr>
          <p:sp>
            <p:nvSpPr>
              <p:cNvPr id="96" name="Freeform 10"/>
              <p:cNvSpPr>
                <a:spLocks/>
              </p:cNvSpPr>
              <p:nvPr/>
            </p:nvSpPr>
            <p:spPr bwMode="auto">
              <a:xfrm>
                <a:off x="3641" y="960"/>
                <a:ext cx="911" cy="624"/>
              </a:xfrm>
              <a:custGeom>
                <a:avLst/>
                <a:gdLst>
                  <a:gd name="T0" fmla="*/ 0 w 944"/>
                  <a:gd name="T1" fmla="*/ 620 h 624"/>
                  <a:gd name="T2" fmla="*/ 944 w 944"/>
                  <a:gd name="T3" fmla="*/ 624 h 624"/>
                  <a:gd name="T4" fmla="*/ 468 w 944"/>
                  <a:gd name="T5" fmla="*/ 0 h 624"/>
                  <a:gd name="T6" fmla="*/ 0 w 944"/>
                  <a:gd name="T7" fmla="*/ 62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4"/>
                  <a:gd name="T13" fmla="*/ 0 h 624"/>
                  <a:gd name="T14" fmla="*/ 944 w 944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4" h="624">
                    <a:moveTo>
                      <a:pt x="0" y="620"/>
                    </a:moveTo>
                    <a:lnTo>
                      <a:pt x="944" y="624"/>
                    </a:lnTo>
                    <a:lnTo>
                      <a:pt x="468" y="0"/>
                    </a:lnTo>
                    <a:lnTo>
                      <a:pt x="0" y="62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7" name="Text Box 11"/>
              <p:cNvSpPr txBox="1">
                <a:spLocks noChangeArrowheads="1"/>
              </p:cNvSpPr>
              <p:nvPr/>
            </p:nvSpPr>
            <p:spPr bwMode="auto">
              <a:xfrm>
                <a:off x="3898" y="1136"/>
                <a:ext cx="31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V</a:t>
                </a:r>
              </a:p>
            </p:txBody>
          </p:sp>
        </p:grpSp>
        <p:sp>
          <p:nvSpPr>
            <p:cNvPr id="92" name="Text Box 14"/>
            <p:cNvSpPr txBox="1">
              <a:spLocks noChangeArrowheads="1"/>
            </p:cNvSpPr>
            <p:nvPr/>
          </p:nvSpPr>
          <p:spPr bwMode="auto">
            <a:xfrm>
              <a:off x="2004" y="3062"/>
              <a:ext cx="2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GB" altLang="en-US" sz="3600" b="1" i="1" dirty="0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93" name="Group 15"/>
            <p:cNvGrpSpPr>
              <a:grpSpLocks/>
            </p:cNvGrpSpPr>
            <p:nvPr/>
          </p:nvGrpSpPr>
          <p:grpSpPr bwMode="auto">
            <a:xfrm>
              <a:off x="2388" y="3026"/>
              <a:ext cx="783" cy="441"/>
              <a:chOff x="4080" y="1580"/>
              <a:chExt cx="916" cy="580"/>
            </a:xfrm>
          </p:grpSpPr>
          <p:sp>
            <p:nvSpPr>
              <p:cNvPr id="94" name="Freeform 16"/>
              <p:cNvSpPr>
                <a:spLocks/>
              </p:cNvSpPr>
              <p:nvPr/>
            </p:nvSpPr>
            <p:spPr bwMode="auto">
              <a:xfrm>
                <a:off x="4080" y="1580"/>
                <a:ext cx="916" cy="580"/>
              </a:xfrm>
              <a:custGeom>
                <a:avLst/>
                <a:gdLst>
                  <a:gd name="T0" fmla="*/ 0 w 916"/>
                  <a:gd name="T1" fmla="*/ 0 h 580"/>
                  <a:gd name="T2" fmla="*/ 0 w 916"/>
                  <a:gd name="T3" fmla="*/ 580 h 580"/>
                  <a:gd name="T4" fmla="*/ 916 w 916"/>
                  <a:gd name="T5" fmla="*/ 580 h 580"/>
                  <a:gd name="T6" fmla="*/ 476 w 916"/>
                  <a:gd name="T7" fmla="*/ 8 h 580"/>
                  <a:gd name="T8" fmla="*/ 0 w 916"/>
                  <a:gd name="T9" fmla="*/ 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6"/>
                  <a:gd name="T16" fmla="*/ 0 h 580"/>
                  <a:gd name="T17" fmla="*/ 916 w 916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6" h="580">
                    <a:moveTo>
                      <a:pt x="0" y="0"/>
                    </a:moveTo>
                    <a:lnTo>
                      <a:pt x="0" y="580"/>
                    </a:lnTo>
                    <a:lnTo>
                      <a:pt x="916" y="580"/>
                    </a:lnTo>
                    <a:lnTo>
                      <a:pt x="476" y="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" name="Text Box 17"/>
              <p:cNvSpPr txBox="1">
                <a:spLocks noChangeArrowheads="1"/>
              </p:cNvSpPr>
              <p:nvPr/>
            </p:nvSpPr>
            <p:spPr bwMode="auto">
              <a:xfrm>
                <a:off x="4250" y="1627"/>
                <a:ext cx="33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GB" altLang="en-US" sz="3600" b="1" i="1" dirty="0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</TotalTime>
  <Words>1407</Words>
  <Application>Microsoft Office PowerPoint</Application>
  <PresentationFormat>Widescreen</PresentationFormat>
  <Paragraphs>266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SimSun</vt:lpstr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</vt:lpstr>
      <vt:lpstr>Wingdings 3</vt:lpstr>
      <vt:lpstr>Facet</vt:lpstr>
      <vt:lpstr>Unit 3  Resistance &amp; Ohm’s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234</cp:revision>
  <dcterms:created xsi:type="dcterms:W3CDTF">2014-11-11T08:59:17Z</dcterms:created>
  <dcterms:modified xsi:type="dcterms:W3CDTF">2018-07-17T03:16:28Z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052D16DF-EFDB-4CE5-9737-B4FFEAD764D1</vt:lpwstr>
  </property>
  <property fmtid="{D5CDD505-2E9C-101B-9397-08002B2CF9AE}" pid="3" name="ArticulatePath">
    <vt:lpwstr>PPt for Video - Unit 3 Part D (Ohm’s Law) V2.0</vt:lpwstr>
  </property>
</Properties>
</file>