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96" r:id="rId5"/>
    <p:sldId id="275" r:id="rId6"/>
    <p:sldId id="297" r:id="rId7"/>
    <p:sldId id="298" r:id="rId8"/>
    <p:sldId id="276" r:id="rId9"/>
    <p:sldId id="300" r:id="rId10"/>
    <p:sldId id="299" r:id="rId11"/>
    <p:sldId id="292" r:id="rId12"/>
    <p:sldId id="272" r:id="rId1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2" autoAdjust="0"/>
    <p:restoredTop sz="94680" autoAdjust="0"/>
  </p:normalViewPr>
  <p:slideViewPr>
    <p:cSldViewPr snapToGrid="0">
      <p:cViewPr varScale="1">
        <p:scale>
          <a:sx n="75" d="100"/>
          <a:sy n="75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565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0477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2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7605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661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262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0548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1654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881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509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F-4252-4DAA-AD1B-16AA65F6E300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D9D-5FD1-4A92-A1CC-B050ABCC1B16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0F45-A709-49FC-BFE9-7AC1BFC08163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C0D9-742B-4B94-B758-D47C2DE8D04A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02AC-9E3D-4C85-91F2-B6C4D82A3DD6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8A7E-A52F-45CA-A276-8D42C5C91631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7910-07E1-4683-93E4-5AEB379649D5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1733-41CF-46F4-9D9A-06B0139E3C8E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216-34BC-4DA6-A58F-468F323AB944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7CE7-B52D-457F-94CD-C6272707A4AD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CA85-24B8-4CE3-ACD0-2FD57D2E76A9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095E-1F98-4ADC-BA2A-094EEE587705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AD4-7F78-42E0-B067-8A9168D78C78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CB5E-B92C-4E23-8FD9-C2267D591A3A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0D2D-2427-44B3-BC51-6B7C35DC95C5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EE4D-B6C0-4169-A2CB-F6E4A201099A}" type="datetime1">
              <a:rPr lang="en-US" smtClean="0"/>
              <a:t>10/30/2018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FDEB4-317E-472A-8266-9C0018717D39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14400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16.png"/><Relationship Id="rId4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</a:t>
            </a:r>
            <a:r>
              <a:rPr lang="en-SG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4 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/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Energy 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&amp; </a:t>
            </a:r>
            <a:r>
              <a:rPr lang="en-SG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Power</a:t>
            </a:r>
            <a:endParaRPr lang="en-SG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Part A: </a:t>
            </a:r>
            <a:r>
              <a:rPr lang="en-US" sz="4400" dirty="0" smtClean="0">
                <a:solidFill>
                  <a:srgbClr val="0070C0"/>
                </a:solidFill>
              </a:rPr>
              <a:t>Introduction of Energy and Power</a:t>
            </a:r>
            <a:endParaRPr lang="en-SG" sz="4400" dirty="0">
              <a:solidFill>
                <a:srgbClr val="0070C0"/>
              </a:solidFill>
            </a:endParaRPr>
          </a:p>
          <a:p>
            <a:endParaRPr lang="en-SG" sz="44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357" y="47220"/>
            <a:ext cx="3027642" cy="1347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2800"/>
            <a:ext cx="9204604" cy="1497665"/>
          </a:xfrm>
          <a:solidFill>
            <a:schemeClr val="bg1">
              <a:alpha val="71000"/>
            </a:schemeClr>
          </a:solidFill>
        </p:spPr>
        <p:txBody>
          <a:bodyPr>
            <a:normAutofit/>
          </a:bodyPr>
          <a:lstStyle/>
          <a:p>
            <a:r>
              <a:rPr lang="en-SG" sz="2800" dirty="0" smtClean="0">
                <a:solidFill>
                  <a:schemeClr val="accent2"/>
                </a:solidFill>
              </a:rPr>
              <a:t>Example 3: </a:t>
            </a:r>
            <a:r>
              <a:rPr lang="en-SG" sz="2800" dirty="0">
                <a:solidFill>
                  <a:schemeClr val="accent2"/>
                </a:solidFill>
              </a:rPr>
              <a:t>A</a:t>
            </a:r>
            <a:r>
              <a:rPr lang="en-SG" sz="2800" dirty="0" smtClean="0">
                <a:solidFill>
                  <a:schemeClr val="accent2"/>
                </a:solidFill>
              </a:rPr>
              <a:t> 1.6 kW air-conditioner operates 8 hours every day. Calculate the energy consumed for 30 days in: (a) kJ and (b) kWh.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68" y="5036865"/>
            <a:ext cx="1047750" cy="1047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897252" y="2703672"/>
                <a:ext cx="10658721" cy="34603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spcAft>
                    <a:spcPts val="1200"/>
                  </a:spcAft>
                  <a:buNone/>
                </a:pPr>
                <a:r>
                  <a:rPr lang="en-US" sz="26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(a) Power </a:t>
                </a:r>
                <a:r>
                  <a:rPr lang="en-US" sz="2600" i="1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6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= 1.6 kW and </a:t>
                </a:r>
                <a:r>
                  <a:rPr lang="en-US" sz="2600" i="1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6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= 30 × 8 </a:t>
                </a:r>
                <a:r>
                  <a:rPr lang="en-US" sz="26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×</a:t>
                </a:r>
                <a:r>
                  <a:rPr lang="en-US" sz="26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60 </a:t>
                </a:r>
                <a:r>
                  <a:rPr lang="en-US" sz="26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×</a:t>
                </a:r>
                <a:r>
                  <a:rPr lang="en-US" sz="26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60 = 864,000 s</a:t>
                </a:r>
              </a:p>
              <a:p>
                <a:pPr marL="914400" lvl="2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=1.6 </m:t>
                    </m:r>
                    <m:r>
                      <m:rPr>
                        <m:sty m:val="p"/>
                      </m:rPr>
                      <a:rPr lang="en-US" sz="2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kW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×864000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600" b="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600" b="0" u="sng" dirty="0" smtClean="0">
                    <a:solidFill>
                      <a:srgbClr val="00B05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1,382,400 </a:t>
                </a:r>
                <a:r>
                  <a:rPr lang="en-US" sz="2600" u="sng" dirty="0" smtClean="0">
                    <a:solidFill>
                      <a:srgbClr val="00B05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kJ</a:t>
                </a:r>
                <a:endParaRPr lang="en-US" sz="2600" b="0" u="sng" dirty="0" smtClean="0">
                  <a:solidFill>
                    <a:srgbClr val="00B05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spcAft>
                    <a:spcPts val="1200"/>
                  </a:spcAft>
                  <a:buNone/>
                </a:pPr>
                <a:r>
                  <a:rPr lang="en-US" sz="26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(b) </a:t>
                </a:r>
                <a:r>
                  <a:rPr lang="en-US" sz="26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Power </a:t>
                </a:r>
                <a:r>
                  <a:rPr lang="en-US" sz="2600" i="1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6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= 1.6 kW and </a:t>
                </a:r>
                <a:r>
                  <a:rPr lang="en-US" sz="2600" i="1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6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6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30</a:t>
                </a:r>
                <a:r>
                  <a:rPr lang="en-US" sz="26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× </a:t>
                </a:r>
                <a:r>
                  <a:rPr lang="en-US" sz="26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8 hours = 240 h</a:t>
                </a:r>
                <a:endParaRPr lang="en-US" sz="26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914400" lvl="2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=1.6 </m:t>
                    </m:r>
                    <m:r>
                      <m:rPr>
                        <m:sty m:val="p"/>
                      </m:rPr>
                      <a:rPr lang="en-US" sz="2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kW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×240</m:t>
                    </m:r>
                    <m:r>
                      <a:rPr lang="en-SG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600" u="sng" dirty="0" smtClean="0">
                    <a:solidFill>
                      <a:srgbClr val="00B05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384 kWh</a:t>
                </a:r>
                <a:endParaRPr lang="en-US" sz="2600" u="sng" dirty="0">
                  <a:solidFill>
                    <a:schemeClr val="tx1"/>
                  </a:solidFill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623888" lvl="1" indent="0">
                  <a:buNone/>
                </a:pPr>
                <a:r>
                  <a:rPr lang="en-US" sz="2600" dirty="0" smtClean="0">
                    <a:solidFill>
                      <a:srgbClr val="00B050"/>
                    </a:solidFill>
                    <a:latin typeface="Cambria" panose="02040503050406030204" pitchFamily="18" charset="0"/>
                    <a:sym typeface="Wingdings" panose="05000000000000000000" pitchFamily="2" charset="2"/>
                  </a:rPr>
                  <a:t>More practical to use kWh for large energy measurement.</a:t>
                </a:r>
                <a:endParaRPr lang="en-SG" sz="2600" dirty="0">
                  <a:solidFill>
                    <a:srgbClr val="00B050"/>
                  </a:solidFill>
                  <a:latin typeface="Cambria" panose="02040503050406030204" pitchFamily="18" charset="0"/>
                </a:endParaRPr>
              </a:p>
              <a:p>
                <a:pPr lvl="2"/>
                <a:endParaRPr lang="en-SG" sz="5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52" y="2703672"/>
                <a:ext cx="10658721" cy="3460394"/>
              </a:xfrm>
              <a:prstGeom prst="rect">
                <a:avLst/>
              </a:prstGeom>
              <a:blipFill>
                <a:blip r:embed="rId5"/>
                <a:stretch>
                  <a:fillRect t="-19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504" y="4743848"/>
            <a:ext cx="1702635" cy="146353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Energy and Power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6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694239"/>
                <a:ext cx="10517140" cy="4484689"/>
              </a:xfrm>
            </p:spPr>
            <p:txBody>
              <a:bodyPr>
                <a:spAutoFit/>
              </a:bodyPr>
              <a:lstStyle/>
              <a:p>
                <a:r>
                  <a:rPr lang="en-US" dirty="0" smtClean="0">
                    <a:solidFill>
                      <a:schemeClr val="accent2"/>
                    </a:solidFill>
                  </a:rPr>
                  <a:t>You have learned that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Energy (</a:t>
                </a:r>
                <a:r>
                  <a:rPr lang="en-US" i="1" dirty="0" smtClean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W</a:t>
                </a:r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) is 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the capacity to do work, generate heat or light</a:t>
                </a:r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Power </a:t>
                </a:r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(</a:t>
                </a:r>
                <a:r>
                  <a:rPr lang="en-US" i="1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) is 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the rate of doing work or consuming energy per unit </a:t>
                </a:r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time,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The unit of electrical power is watt (W).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The units of energy are joule (J), watt-hour (</a:t>
                </a:r>
                <a:r>
                  <a:rPr lang="en-US" dirty="0" err="1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Wh</a:t>
                </a:r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), and kilowatt-hour (kWh).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Electricity bill is calculated </a:t>
                </a:r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in kWh.</a:t>
                </a:r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694239"/>
                <a:ext cx="10517140" cy="4484689"/>
              </a:xfrm>
              <a:blipFill>
                <a:blip r:embed="rId2"/>
                <a:stretch>
                  <a:fillRect l="-1159" t="-2038" r="-348" b="-27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5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0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</a:t>
            </a:r>
            <a:r>
              <a:rPr lang="en-SG" dirty="0" smtClean="0">
                <a:solidFill>
                  <a:schemeClr val="accent2"/>
                </a:solidFill>
              </a:rPr>
              <a:t>Next</a:t>
            </a:r>
          </a:p>
          <a:p>
            <a:pPr marL="457200" lvl="1" indent="0"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Power </a:t>
            </a:r>
            <a:r>
              <a:rPr lang="en-US" sz="4800" smtClean="0">
                <a:solidFill>
                  <a:schemeClr val="tx1"/>
                </a:solidFill>
              </a:rPr>
              <a:t>in an Electric </a:t>
            </a:r>
            <a:r>
              <a:rPr lang="en-US" sz="4800" dirty="0" smtClean="0">
                <a:solidFill>
                  <a:schemeClr val="tx1"/>
                </a:solidFill>
              </a:rPr>
              <a:t>Circuit</a:t>
            </a:r>
            <a:endParaRPr lang="en-SG" sz="4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3581"/>
            <a:ext cx="8596668" cy="488375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What will you learn?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What energy is.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Relationship between energy and power.</a:t>
            </a:r>
          </a:p>
          <a:p>
            <a:pPr lvl="1"/>
            <a:r>
              <a:rPr lang="en-SG" dirty="0" smtClean="0">
                <a:solidFill>
                  <a:schemeClr val="tx1"/>
                </a:solidFill>
              </a:rPr>
              <a:t>Symbols and units of energy and power.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78233"/>
            <a:ext cx="10345570" cy="4611519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What is </a:t>
            </a:r>
            <a:r>
              <a:rPr lang="en-SG" dirty="0" smtClean="0">
                <a:solidFill>
                  <a:schemeClr val="accent2"/>
                </a:solidFill>
              </a:rPr>
              <a:t>“energy”?</a:t>
            </a:r>
          </a:p>
          <a:p>
            <a:pPr lvl="1"/>
            <a:r>
              <a:rPr lang="en-SG" dirty="0" smtClean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We learned about “work done” in science. For example, </a:t>
            </a:r>
            <a:r>
              <a:rPr lang="en-SG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SG" dirty="0" smtClean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force of 5 N (newton) is applied to push an object for a distance of 10</a:t>
            </a:r>
            <a:r>
              <a:rPr lang="en-SG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 </a:t>
            </a:r>
            <a:r>
              <a:rPr lang="en-SG" dirty="0" smtClean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km, work done = 5 N </a:t>
            </a:r>
            <a:r>
              <a:rPr lang="en-SG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×</a:t>
            </a:r>
            <a:r>
              <a:rPr lang="en-SG" dirty="0" smtClean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10 km = 50 kJ (kilojoules).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∴ </a:t>
            </a:r>
            <a:r>
              <a:rPr lang="en-US" dirty="0" smtClean="0">
                <a:solidFill>
                  <a:schemeClr val="tx1"/>
                </a:solidFill>
              </a:rPr>
              <a:t>50 kJ of energy is spent to do the work.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Energy is the capacity to do work, generate heat or light.</a:t>
            </a:r>
          </a:p>
          <a:p>
            <a:pPr lvl="2"/>
            <a:r>
              <a:rPr lang="en-SG" dirty="0">
                <a:solidFill>
                  <a:schemeClr val="tx1"/>
                </a:solidFill>
              </a:rPr>
              <a:t>Energy is </a:t>
            </a:r>
            <a:r>
              <a:rPr lang="en-SG" dirty="0" smtClean="0">
                <a:solidFill>
                  <a:schemeClr val="tx1"/>
                </a:solidFill>
              </a:rPr>
              <a:t>represented </a:t>
            </a:r>
            <a:r>
              <a:rPr lang="en-SG" dirty="0">
                <a:solidFill>
                  <a:schemeClr val="tx1"/>
                </a:solidFill>
              </a:rPr>
              <a:t>by the </a:t>
            </a:r>
            <a:r>
              <a:rPr lang="en-SG" dirty="0" smtClean="0">
                <a:solidFill>
                  <a:schemeClr val="tx1"/>
                </a:solidFill>
              </a:rPr>
              <a:t>symbol, </a:t>
            </a:r>
            <a:r>
              <a:rPr lang="en-SG" i="1" dirty="0">
                <a:solidFill>
                  <a:schemeClr val="tx1"/>
                </a:solidFill>
              </a:rPr>
              <a:t>W</a:t>
            </a:r>
            <a:r>
              <a:rPr lang="en-SG" dirty="0" smtClean="0">
                <a:solidFill>
                  <a:schemeClr val="tx1"/>
                </a:solidFill>
              </a:rPr>
              <a:t>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The unit of energy is joule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J).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9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009884" y="5700087"/>
            <a:ext cx="7180881" cy="1157913"/>
            <a:chOff x="0" y="4551172"/>
            <a:chExt cx="12190765" cy="230841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0355" y="4551172"/>
              <a:ext cx="2980410" cy="230682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1721" y="4551172"/>
              <a:ext cx="2938634" cy="230682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51172"/>
              <a:ext cx="3471293" cy="230841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8494" y="4551172"/>
              <a:ext cx="3462406" cy="2306828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064" y="-29938"/>
            <a:ext cx="2286972" cy="16180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858" y="0"/>
            <a:ext cx="2137907" cy="32890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858" y="3741325"/>
            <a:ext cx="2133626" cy="122091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2697"/>
            <a:ext cx="9375524" cy="4242187"/>
          </a:xfrm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What is </a:t>
            </a:r>
            <a:r>
              <a:rPr lang="en-SG" dirty="0" smtClean="0">
                <a:solidFill>
                  <a:schemeClr val="accent2"/>
                </a:solidFill>
              </a:rPr>
              <a:t>“energy”?</a:t>
            </a:r>
          </a:p>
          <a:p>
            <a:pPr lvl="1"/>
            <a:r>
              <a:rPr lang="en-SG" sz="2400" dirty="0" smtClean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Energy comes in various forms.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Energy is generated by the sun: solar energy.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Solar energy is locked in biomass through process of photosynthesis and is released when it is burned or decomposed, e.g. biogas.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Energy is stored in oceans and released through tidal waves.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Other forms include wind, hydro, geothermal, chemical and nuclear, and so forth.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3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2697"/>
            <a:ext cx="10345570" cy="4978665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What is </a:t>
            </a:r>
            <a:r>
              <a:rPr lang="en-SG" dirty="0" smtClean="0">
                <a:solidFill>
                  <a:schemeClr val="accent2"/>
                </a:solidFill>
              </a:rPr>
              <a:t>“power”?</a:t>
            </a:r>
          </a:p>
          <a:p>
            <a:pPr lvl="1"/>
            <a:r>
              <a:rPr lang="en-SG" dirty="0" smtClean="0">
                <a:solidFill>
                  <a:schemeClr val="tx1"/>
                </a:solidFill>
              </a:rPr>
              <a:t>When you release your energy, say 20 kJ, to do work, the rate of releasing that amount of energy per unit time is called power</a:t>
            </a:r>
            <a:r>
              <a:rPr lang="en-SG" dirty="0" smtClean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Power has a symbol </a:t>
            </a:r>
            <a:r>
              <a:rPr lang="en-US" i="1" dirty="0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i="1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Its relationship with Energy (</a:t>
            </a:r>
            <a:r>
              <a:rPr lang="en-US" i="1" dirty="0" smtClean="0">
                <a:solidFill>
                  <a:srgbClr val="C00000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) is</a:t>
            </a:r>
          </a:p>
          <a:p>
            <a:pPr lvl="1">
              <a:spcBef>
                <a:spcPts val="3000"/>
              </a:spcBef>
            </a:pPr>
            <a:r>
              <a:rPr lang="en-US" dirty="0" smtClean="0">
                <a:solidFill>
                  <a:schemeClr val="tx1"/>
                </a:solidFill>
              </a:rPr>
              <a:t>Its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unit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is watt (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W).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135504" y="3462524"/>
                <a:ext cx="1840616" cy="952037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92D050"/>
                </a:solidFill>
              </a:ln>
            </p:spPr>
            <p:txBody>
              <a:bodyPr wrap="square" lIns="0" tIns="72000" rIns="0" bIns="72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SG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</m:oMath>
                  </m:oMathPara>
                </a14:m>
                <a:endParaRPr lang="en-SG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504" y="3462524"/>
                <a:ext cx="1840616" cy="9520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2593"/>
            <a:ext cx="10345570" cy="4978665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What is </a:t>
            </a:r>
            <a:r>
              <a:rPr lang="en-SG" dirty="0" smtClean="0">
                <a:solidFill>
                  <a:schemeClr val="accent2"/>
                </a:solidFill>
              </a:rPr>
              <a:t>“power”?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If you release 20 kJ of energy in 10 seconds, power = 2 kW.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For the same amount of energy released in 2 seconds, power = 10 kW.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The power is increased if the same amount of energy is released in a shorter duration.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985003" y="536574"/>
                <a:ext cx="1840616" cy="952037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92D050"/>
                </a:solidFill>
              </a:ln>
            </p:spPr>
            <p:txBody>
              <a:bodyPr wrap="square" lIns="0" tIns="72000" rIns="0" bIns="72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SG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</m:oMath>
                  </m:oMathPara>
                </a14:m>
                <a:endParaRPr lang="en-SG" sz="2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003" y="536574"/>
                <a:ext cx="1840616" cy="9520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99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112800"/>
            <a:ext cx="8625397" cy="149766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SG" sz="2800" dirty="0" smtClean="0">
                <a:solidFill>
                  <a:schemeClr val="accent2"/>
                </a:solidFill>
              </a:rPr>
              <a:t>Example 1: </a:t>
            </a:r>
            <a:r>
              <a:rPr lang="en-SG" sz="2800" dirty="0">
                <a:solidFill>
                  <a:schemeClr val="accent2"/>
                </a:solidFill>
              </a:rPr>
              <a:t>A</a:t>
            </a:r>
            <a:r>
              <a:rPr lang="en-SG" sz="2800" dirty="0" smtClean="0">
                <a:solidFill>
                  <a:schemeClr val="accent2"/>
                </a:solidFill>
              </a:rPr>
              <a:t> </a:t>
            </a:r>
            <a:r>
              <a:rPr lang="en-SG" sz="2800" dirty="0">
                <a:solidFill>
                  <a:schemeClr val="accent2"/>
                </a:solidFill>
              </a:rPr>
              <a:t>1300</a:t>
            </a:r>
            <a:r>
              <a:rPr lang="en-SG" sz="2800" dirty="0">
                <a:solidFill>
                  <a:schemeClr val="accent2"/>
                </a:solidFill>
                <a:latin typeface="Cambria" panose="02040503050406030204" pitchFamily="18" charset="0"/>
              </a:rPr>
              <a:t> </a:t>
            </a:r>
            <a:r>
              <a:rPr lang="en-SG" sz="2800" dirty="0" smtClean="0">
                <a:solidFill>
                  <a:schemeClr val="accent2"/>
                </a:solidFill>
              </a:rPr>
              <a:t>W electric kettle takes 1</a:t>
            </a:r>
            <a:r>
              <a:rPr lang="en-SG" sz="2800" dirty="0" smtClean="0">
                <a:solidFill>
                  <a:schemeClr val="accent2"/>
                </a:solidFill>
                <a:latin typeface="Cambria" panose="02040503050406030204" pitchFamily="18" charset="0"/>
              </a:rPr>
              <a:t> </a:t>
            </a:r>
            <a:r>
              <a:rPr lang="en-SG" sz="2800" dirty="0" smtClean="0">
                <a:solidFill>
                  <a:schemeClr val="accent2"/>
                </a:solidFill>
              </a:rPr>
              <a:t>minute and 40 seconds to boil its water</a:t>
            </a:r>
            <a:r>
              <a:rPr lang="en-SG" sz="2800" dirty="0">
                <a:solidFill>
                  <a:schemeClr val="accent2"/>
                </a:solidFill>
              </a:rPr>
              <a:t>.</a:t>
            </a:r>
            <a:r>
              <a:rPr lang="en-SG" sz="2800" dirty="0" smtClean="0">
                <a:solidFill>
                  <a:schemeClr val="accent2"/>
                </a:solidFill>
              </a:rPr>
              <a:t> </a:t>
            </a:r>
            <a:r>
              <a:rPr lang="en-SG" sz="2800" dirty="0">
                <a:solidFill>
                  <a:schemeClr val="accent2"/>
                </a:solidFill>
              </a:rPr>
              <a:t>H</a:t>
            </a:r>
            <a:r>
              <a:rPr lang="en-SG" sz="2800" dirty="0" smtClean="0">
                <a:solidFill>
                  <a:schemeClr val="accent2"/>
                </a:solidFill>
              </a:rPr>
              <a:t>ow much energy is consumed?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8" y="5016083"/>
            <a:ext cx="1047750" cy="1047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052343" y="2610465"/>
                <a:ext cx="8171699" cy="19936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i="1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= 1300 W</a:t>
                </a:r>
              </a:p>
              <a:p>
                <a:pPr marL="457200" lvl="1" indent="0">
                  <a:buNone/>
                </a:pPr>
                <a:r>
                  <a:rPr lang="en-US" i="1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= 1 min and 40 s = (60 + 40) s = 100 s</a:t>
                </a:r>
                <a:endParaRPr lang="en-US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450850" lvl="2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b="0" u="sng" dirty="0" smtClean="0">
                    <a:solidFill>
                      <a:srgbClr val="00B05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130 k</a:t>
                </a:r>
                <a:r>
                  <a:rPr lang="en-US" sz="2800" b="0" u="sng" dirty="0" smtClean="0">
                    <a:solidFill>
                      <a:srgbClr val="00B050"/>
                    </a:solidFill>
                    <a:latin typeface="Cambria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J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43" y="2610465"/>
                <a:ext cx="8171699" cy="1993638"/>
              </a:xfrm>
              <a:prstGeom prst="rect">
                <a:avLst/>
              </a:prstGeom>
              <a:blipFill>
                <a:blip r:embed="rId4"/>
                <a:stretch>
                  <a:fillRect t="-30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839" y="4961505"/>
            <a:ext cx="1702635" cy="1463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750" y="0"/>
            <a:ext cx="2806249" cy="3480619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and Power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76218" y="4377710"/>
                <a:ext cx="1840616" cy="952037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92D050"/>
                </a:solidFill>
              </a:ln>
            </p:spPr>
            <p:txBody>
              <a:bodyPr wrap="square" lIns="0" tIns="72000" rIns="0" bIns="72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SG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</m:oMath>
                  </m:oMathPara>
                </a14:m>
                <a:endParaRPr lang="en-SG" sz="28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218" y="4377710"/>
                <a:ext cx="1840616" cy="9520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91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568790"/>
            <a:ext cx="10841157" cy="149766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SG" sz="2800" dirty="0" smtClean="0">
                <a:solidFill>
                  <a:schemeClr val="accent2"/>
                </a:solidFill>
              </a:rPr>
              <a:t>Example 2: </a:t>
            </a:r>
            <a:r>
              <a:rPr lang="en-SG" sz="2800" dirty="0" smtClean="0">
                <a:solidFill>
                  <a:srgbClr val="00B050"/>
                </a:solidFill>
              </a:rPr>
              <a:t>Appliance A </a:t>
            </a:r>
            <a:r>
              <a:rPr lang="en-SG" sz="2800" dirty="0" smtClean="0">
                <a:solidFill>
                  <a:schemeClr val="accent2"/>
                </a:solidFill>
              </a:rPr>
              <a:t>consumed 120 kJ of energy in 2 minutes while </a:t>
            </a:r>
            <a:r>
              <a:rPr lang="en-SG" sz="2800" dirty="0" smtClean="0">
                <a:solidFill>
                  <a:srgbClr val="00B050"/>
                </a:solidFill>
              </a:rPr>
              <a:t>appliance B</a:t>
            </a:r>
            <a:r>
              <a:rPr lang="en-SG" sz="2800" dirty="0" smtClean="0">
                <a:solidFill>
                  <a:schemeClr val="accent2"/>
                </a:solidFill>
              </a:rPr>
              <a:t> consumed 90 kJ of energy in 30 seconds. Which appliance has a higher power?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8" y="2135147"/>
            <a:ext cx="1047750" cy="1047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40792" y="2227745"/>
                <a:ext cx="10658721" cy="34603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spcAft>
                    <a:spcPts val="1200"/>
                  </a:spcAft>
                  <a:buNone/>
                </a:pPr>
                <a:r>
                  <a:rPr lang="en-US" sz="3000" u="sng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For appliance A</a:t>
                </a:r>
                <a:r>
                  <a:rPr lang="en-US" sz="30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3000" i="1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3000" baseline="-250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30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= 120 kJ and </a:t>
                </a:r>
                <a:r>
                  <a:rPr lang="en-US" sz="3000" i="1" dirty="0" err="1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000" baseline="-25000" dirty="0" err="1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30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= 2 minutes = 120 seconds</a:t>
                </a:r>
                <a:endParaRPr lang="en-US" sz="3000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914400" lvl="2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sz="3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den>
                    </m:f>
                    <m:r>
                      <a:rPr lang="en-US" sz="3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</m:num>
                      <m:den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</m:den>
                    </m:f>
                    <m:r>
                      <a:rPr lang="en-SG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kW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000" b="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000" b="0" u="sng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1 kW</a:t>
                </a:r>
              </a:p>
              <a:p>
                <a:pPr marL="457200" lvl="1" indent="0">
                  <a:spcAft>
                    <a:spcPts val="1200"/>
                  </a:spcAft>
                  <a:buNone/>
                </a:pPr>
                <a:r>
                  <a:rPr lang="en-US" sz="3000" u="sng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For appliance </a:t>
                </a:r>
                <a:r>
                  <a:rPr lang="en-US" sz="3000" u="sng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30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3000" i="1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3000" baseline="-250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30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= 9</a:t>
                </a:r>
                <a:r>
                  <a:rPr lang="en-US" sz="30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sz="30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kJ and </a:t>
                </a:r>
                <a:r>
                  <a:rPr lang="en-US" sz="3000" i="1" dirty="0" err="1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000" baseline="-25000" dirty="0" err="1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30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30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30 seconds</a:t>
                </a:r>
                <a:endParaRPr lang="en-US" sz="3000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914400" lvl="2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den>
                    </m:f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SG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kW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000" u="sng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3 kW</a:t>
                </a:r>
                <a:endParaRPr lang="en-US" sz="3000" u="sng" dirty="0">
                  <a:solidFill>
                    <a:schemeClr val="tx1"/>
                  </a:solidFill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3000" dirty="0" smtClean="0">
                    <a:solidFill>
                      <a:srgbClr val="00B050"/>
                    </a:solidFill>
                    <a:latin typeface="Cambria" panose="02040503050406030204" pitchFamily="18" charset="0"/>
                    <a:sym typeface="Wingdings" panose="05000000000000000000" pitchFamily="2" charset="2"/>
                  </a:rPr>
                  <a:t>∴ Appliance B has a higher power.</a:t>
                </a:r>
                <a:endParaRPr lang="en-SG" sz="3000" dirty="0">
                  <a:solidFill>
                    <a:srgbClr val="00B050"/>
                  </a:solidFill>
                  <a:latin typeface="Cambria" panose="02040503050406030204" pitchFamily="18" charset="0"/>
                </a:endParaRPr>
              </a:p>
              <a:p>
                <a:pPr lvl="2"/>
                <a:endParaRPr lang="en-SG" sz="5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92" y="2227745"/>
                <a:ext cx="10658721" cy="3460394"/>
              </a:xfrm>
              <a:prstGeom prst="rect">
                <a:avLst/>
              </a:prstGeom>
              <a:blipFill>
                <a:blip r:embed="rId4"/>
                <a:stretch>
                  <a:fillRect t="-422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165" y="4863776"/>
            <a:ext cx="1702635" cy="146353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Energy and Power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0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039788" y="4409162"/>
            <a:ext cx="9972671" cy="182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SG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112800"/>
            <a:ext cx="11335125" cy="2117097"/>
          </a:xfrm>
        </p:spPr>
        <p:txBody>
          <a:bodyPr>
            <a:normAutofit/>
          </a:bodyPr>
          <a:lstStyle/>
          <a:p>
            <a:r>
              <a:rPr lang="en-SG" dirty="0" smtClean="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Electrical power measured in kWh</a:t>
            </a:r>
          </a:p>
          <a:p>
            <a:pPr lvl="1"/>
            <a:r>
              <a:rPr lang="en-S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you pay your electricity bill, you are charged on the amount of electrical energy you have consumed over a period, say a month.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7505" y="2753278"/>
            <a:ext cx="7311389" cy="2690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</a:t>
            </a:r>
            <a:r>
              <a:rPr lang="en-US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company uses </a:t>
            </a:r>
            <a:r>
              <a:rPr lang="en-S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watt-hour (</a:t>
            </a:r>
            <a:r>
              <a:rPr lang="en-SG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</a:t>
            </a:r>
            <a:r>
              <a:rPr lang="en-S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or kilowatt-hour (</a:t>
            </a:r>
            <a:r>
              <a:rPr lang="en-SG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kWh</a:t>
            </a:r>
            <a:r>
              <a:rPr lang="en-S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as this is more practical when dealing with large quantity of energy.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time is measured in </a:t>
            </a:r>
            <a:r>
              <a:rPr lang="en-US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hours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instead of seconds.</a:t>
            </a:r>
            <a:endParaRPr lang="en-S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97" y="2791108"/>
            <a:ext cx="3931861" cy="2614688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Energy and Power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06001" y="5427278"/>
                <a:ext cx="1840616" cy="576293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92D050"/>
                </a:solidFill>
              </a:ln>
            </p:spPr>
            <p:txBody>
              <a:bodyPr wrap="square" lIns="0" tIns="72000" rIns="0" bIns="72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SG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8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SG" sz="28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SG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SG" sz="28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001" y="5427278"/>
                <a:ext cx="1840616" cy="5762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22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2652</TotalTime>
  <Words>631</Words>
  <Application>Microsoft Office PowerPoint</Application>
  <PresentationFormat>Widescreen</PresentationFormat>
  <Paragraphs>91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Cambria</vt:lpstr>
      <vt:lpstr>Cambria Math</vt:lpstr>
      <vt:lpstr>Cooper Black</vt:lpstr>
      <vt:lpstr>Times New Roman</vt:lpstr>
      <vt:lpstr>Trebuchet MS</vt:lpstr>
      <vt:lpstr>Wingdings</vt:lpstr>
      <vt:lpstr>Wingdings 3</vt:lpstr>
      <vt:lpstr>Facet</vt:lpstr>
      <vt:lpstr>Unit 4  Energy &amp; Power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362</cp:revision>
  <dcterms:created xsi:type="dcterms:W3CDTF">2014-11-11T08:59:17Z</dcterms:created>
  <dcterms:modified xsi:type="dcterms:W3CDTF">2018-10-30T15:21:49Z</dcterms:modified>
</cp:coreProperties>
</file>