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97" r:id="rId4"/>
    <p:sldId id="299" r:id="rId5"/>
    <p:sldId id="300" r:id="rId6"/>
    <p:sldId id="259" r:id="rId7"/>
    <p:sldId id="298" r:id="rId8"/>
    <p:sldId id="309" r:id="rId9"/>
    <p:sldId id="287" r:id="rId10"/>
    <p:sldId id="296" r:id="rId11"/>
    <p:sldId id="310" r:id="rId12"/>
    <p:sldId id="311" r:id="rId13"/>
    <p:sldId id="307" r:id="rId14"/>
    <p:sldId id="281" r:id="rId15"/>
    <p:sldId id="285" r:id="rId16"/>
    <p:sldId id="308" r:id="rId17"/>
    <p:sldId id="271" r:id="rId18"/>
    <p:sldId id="272" r:id="rId1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3477" userDrawn="1">
          <p15:clr>
            <a:srgbClr val="A4A3A4"/>
          </p15:clr>
        </p15:guide>
        <p15:guide id="7" orient="horz" pos="1026" userDrawn="1">
          <p15:clr>
            <a:srgbClr val="A4A3A4"/>
          </p15:clr>
        </p15:guide>
        <p15:guide id="8" pos="71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185C4"/>
    <a:srgbClr val="5399CE"/>
    <a:srgbClr val="2E83C3"/>
    <a:srgbClr val="996600"/>
    <a:srgbClr val="A87D26"/>
    <a:srgbClr val="CC0099"/>
    <a:srgbClr val="FF0000"/>
    <a:srgbClr val="CC00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94682" autoAdjust="0"/>
  </p:normalViewPr>
  <p:slideViewPr>
    <p:cSldViewPr snapToGrid="0">
      <p:cViewPr varScale="1">
        <p:scale>
          <a:sx n="62" d="100"/>
          <a:sy n="62" d="100"/>
        </p:scale>
        <p:origin x="979" y="67"/>
      </p:cViewPr>
      <p:guideLst>
        <p:guide orient="horz" pos="663"/>
        <p:guide pos="3477"/>
        <p:guide orient="horz" pos="1026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7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22/8/2018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22/8/2018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4628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668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6040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24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529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920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94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36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64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705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760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431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90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8053-8693-4639-BC68-4AAF5DEB6396}" type="datetime1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14400"/>
            <a:ext cx="6297612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0800" y="6314400"/>
            <a:ext cx="683339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B24-4623-457F-9689-AE705D156B98}" type="datetime1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6EF8-8811-4D45-A802-272BE7FF4E64}" type="datetime1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CB53-7DC4-4625-867A-707A02DC3BE1}" type="datetime1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ED81-631A-4763-8AA4-4D6C0F0E6064}" type="datetime1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27CE-E86F-4206-8B0C-D35E27C7BF6D}" type="datetime1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9354-AFEA-4015-8ADE-6A15324C4AF8}" type="datetime1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F9C9-8D56-40F7-8513-4A3109719355}" type="datetime1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90E-AFB6-4DE5-A1F0-6FC199A14EF5}" type="datetime1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5822-35F5-44F8-8701-C2A672FA8FD4}" type="datetime1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4400-CE3E-4AE2-91B1-4A221066A55E}" type="datetime1">
              <a:rPr lang="en-US" smtClean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9A2D-AF9D-40C1-ADB8-A486C1A0F21B}" type="datetime1">
              <a:rPr lang="en-US" smtClean="0"/>
              <a:t>8/22/2018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F287-F084-4012-A7EA-1ECC7DEF29DC}" type="datetime1">
              <a:rPr lang="en-US" smtClean="0"/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1FB7-2427-4A25-835F-484AA3A88B39}" type="datetime1">
              <a:rPr lang="en-US" smtClean="0"/>
              <a:t>8/22/2018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DC6F-BB15-4DDD-BDC7-764ACB465E72}" type="datetime1">
              <a:rPr lang="en-US" smtClean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FAC9-46B0-402B-8E20-A0552B29C5D0}" type="datetime1">
              <a:rPr lang="en-US" smtClean="0"/>
              <a:t>8/22/2018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08471-0031-4B6E-8816-D6184D4B2D74}" type="datetime1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14400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gif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4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/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Energy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&amp;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Power</a:t>
            </a:r>
            <a:endParaRPr lang="en-SG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</a:t>
            </a:r>
            <a:r>
              <a:rPr lang="en-US" sz="4400" dirty="0" smtClean="0">
                <a:solidFill>
                  <a:srgbClr val="0070C0"/>
                </a:solidFill>
              </a:rPr>
              <a:t>B: Power in an Electric Circuit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4697"/>
            <a:ext cx="9350585" cy="646331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Power Formula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"/>
              <p:cNvSpPr txBox="1"/>
              <p:nvPr/>
            </p:nvSpPr>
            <p:spPr>
              <a:xfrm>
                <a:off x="961984" y="1718789"/>
                <a:ext cx="3853856" cy="1112526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SG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SG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84" y="1718789"/>
                <a:ext cx="3853856" cy="1112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36321" y="2725604"/>
            <a:ext cx="429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latin typeface="Cambria" panose="02040503050406030204" pitchFamily="18" charset="0"/>
              </a:rPr>
              <a:t>where</a:t>
            </a:r>
          </a:p>
          <a:p>
            <a:pPr marL="182563"/>
            <a:r>
              <a:rPr lang="en-SG" sz="2400" i="1" dirty="0" smtClean="0">
                <a:latin typeface="Cambria" panose="02040503050406030204" pitchFamily="18" charset="0"/>
              </a:rPr>
              <a:t> W </a:t>
            </a:r>
            <a:r>
              <a:rPr lang="en-SG" sz="2400" dirty="0" smtClean="0">
                <a:latin typeface="Cambria" panose="02040503050406030204" pitchFamily="18" charset="0"/>
              </a:rPr>
              <a:t>is the work done or energy,</a:t>
            </a:r>
          </a:p>
          <a:p>
            <a:pPr marL="182563"/>
            <a:r>
              <a:rPr lang="en-SG" sz="2400" i="1" dirty="0" smtClean="0">
                <a:latin typeface="Cambria" panose="02040503050406030204" pitchFamily="18" charset="0"/>
              </a:rPr>
              <a:t> Q </a:t>
            </a:r>
            <a:r>
              <a:rPr lang="en-SG" sz="2400" dirty="0" smtClean="0">
                <a:latin typeface="Cambria" panose="02040503050406030204" pitchFamily="18" charset="0"/>
              </a:rPr>
              <a:t>is the charge.</a:t>
            </a:r>
            <a:endParaRPr lang="en-SG" sz="2400" i="1" dirty="0">
              <a:latin typeface="Cambria" panose="02040503050406030204" pitchFamily="18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65370" y="4177988"/>
            <a:ext cx="5124026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SG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Rearrange the two equations</a:t>
            </a:r>
            <a:r>
              <a:rPr lang="en-SG" sz="2400" dirty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en-SG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/>
              <p:cNvSpPr txBox="1">
                <a:spLocks/>
              </p:cNvSpPr>
              <p:nvPr/>
            </p:nvSpPr>
            <p:spPr>
              <a:xfrm>
                <a:off x="860010" y="4741205"/>
                <a:ext cx="4270790" cy="9387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lvl="2" indent="0" defTabSz="63023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 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0" y="4741205"/>
                <a:ext cx="4270790" cy="9387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/>
              <p:cNvSpPr txBox="1">
                <a:spLocks/>
              </p:cNvSpPr>
              <p:nvPr/>
            </p:nvSpPr>
            <p:spPr>
              <a:xfrm>
                <a:off x="5458055" y="973437"/>
                <a:ext cx="4044921" cy="92211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2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Therefore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 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SG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055" y="973437"/>
                <a:ext cx="4044921" cy="922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3"/>
              <p:cNvSpPr txBox="1"/>
              <p:nvPr/>
            </p:nvSpPr>
            <p:spPr>
              <a:xfrm>
                <a:off x="7083834" y="3012070"/>
                <a:ext cx="2160439" cy="525495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9933FF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SG" sz="2400" i="1">
                          <a:solidFill>
                            <a:srgbClr val="9933FF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𝑉𝐼</m:t>
                      </m:r>
                    </m:oMath>
                  </m:oMathPara>
                </a14:m>
                <a:endParaRPr lang="en-SG" sz="2400" dirty="0"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834" y="3012070"/>
                <a:ext cx="2160439" cy="5254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/>
              <p:cNvSpPr txBox="1">
                <a:spLocks/>
              </p:cNvSpPr>
              <p:nvPr/>
            </p:nvSpPr>
            <p:spPr>
              <a:xfrm>
                <a:off x="6500679" y="1913527"/>
                <a:ext cx="2797386" cy="9220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SG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 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en-SG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679" y="1913527"/>
                <a:ext cx="2797386" cy="9220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492763" y="1306324"/>
            <a:ext cx="35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lvl="2" indent="0" defTabSz="401638">
              <a:buNone/>
            </a:pPr>
            <a:r>
              <a:rPr lang="en-US" sz="2400" dirty="0">
                <a:latin typeface="Cambria" panose="02040503050406030204" pitchFamily="18" charset="0"/>
              </a:rPr>
              <a:t>In Unit 2, you </a:t>
            </a:r>
            <a:r>
              <a:rPr lang="en-US" sz="2400" dirty="0" smtClean="0">
                <a:latin typeface="Cambria" panose="02040503050406030204" pitchFamily="18" charset="0"/>
              </a:rPr>
              <a:t>learned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5686727" y="3971712"/>
            <a:ext cx="5876445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lvl="1" indent="-263525">
              <a:spcBef>
                <a:spcPts val="0"/>
              </a:spcBef>
              <a:buNone/>
            </a:pPr>
            <a:r>
              <a:rPr lang="en-SG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  <a:r>
              <a:rPr lang="en-SG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</a:t>
            </a:r>
            <a:r>
              <a:rPr lang="en-SG" sz="20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power</a:t>
            </a:r>
            <a:r>
              <a:rPr lang="en-SG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delivered from a power source</a:t>
            </a:r>
          </a:p>
          <a:p>
            <a:pPr marL="263525" lvl="1" indent="-263525">
              <a:spcBef>
                <a:spcPts val="0"/>
              </a:spcBef>
              <a:buNone/>
            </a:pPr>
            <a:r>
              <a:rPr lang="en-SG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=	</a:t>
            </a:r>
            <a:r>
              <a:rPr lang="en-SG" sz="20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Voltage</a:t>
            </a:r>
            <a:r>
              <a:rPr lang="en-SG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of the power source</a:t>
            </a:r>
            <a:br>
              <a:rPr lang="en-SG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SG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× </a:t>
            </a:r>
            <a:r>
              <a:rPr lang="en-SG" sz="20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Current </a:t>
            </a:r>
            <a:r>
              <a:rPr lang="en-SG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of the power source.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5686727" y="5079745"/>
            <a:ext cx="6039005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lvl="1" indent="-263525">
              <a:spcBef>
                <a:spcPts val="0"/>
              </a:spcBef>
              <a:buNone/>
            </a:pPr>
            <a:r>
              <a:rPr lang="en-SG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  <a:r>
              <a:rPr lang="en-SG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</a:t>
            </a:r>
            <a:r>
              <a:rPr lang="en-SG" sz="20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power</a:t>
            </a:r>
            <a:r>
              <a:rPr lang="en-SG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consumed or dissipated by a component</a:t>
            </a:r>
          </a:p>
          <a:p>
            <a:pPr marL="263525" lvl="1" indent="-263525">
              <a:spcBef>
                <a:spcPts val="0"/>
              </a:spcBef>
              <a:buNone/>
            </a:pPr>
            <a:r>
              <a:rPr lang="en-SG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=	</a:t>
            </a:r>
            <a:r>
              <a:rPr lang="en-SG" sz="20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Voltage</a:t>
            </a:r>
            <a:r>
              <a:rPr lang="en-SG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across of the component</a:t>
            </a:r>
            <a:br>
              <a:rPr lang="en-SG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SG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× </a:t>
            </a:r>
            <a:r>
              <a:rPr lang="en-SG" sz="20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Current </a:t>
            </a:r>
            <a:r>
              <a:rPr lang="en-SG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in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87118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4697"/>
            <a:ext cx="9350585" cy="646331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Power Formula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"/>
              <p:cNvSpPr txBox="1"/>
              <p:nvPr/>
            </p:nvSpPr>
            <p:spPr>
              <a:xfrm>
                <a:off x="1421577" y="1779964"/>
                <a:ext cx="4061789" cy="698378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63525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2635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SG" sz="2400" i="1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𝐼𝑅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SG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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 (1)</m:t>
                      </m:r>
                    </m:oMath>
                  </m:oMathPara>
                </a14:m>
                <a:endParaRPr lang="en-SG" sz="2400" i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77" y="1779964"/>
                <a:ext cx="4061789" cy="698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24849" y="1306324"/>
            <a:ext cx="322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defTabSz="401638">
              <a:buNone/>
            </a:pPr>
            <a:r>
              <a:rPr lang="en-US" sz="2400" dirty="0" smtClean="0">
                <a:latin typeface="Cambria" panose="02040503050406030204" pitchFamily="18" charset="0"/>
              </a:rPr>
              <a:t>Ohm’s law:</a:t>
            </a:r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"/>
              <p:cNvSpPr txBox="1"/>
              <p:nvPr/>
            </p:nvSpPr>
            <p:spPr>
              <a:xfrm>
                <a:off x="1085924" y="2295595"/>
                <a:ext cx="4603472" cy="1066043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63525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2635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or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SG" sz="2400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SG" sz="2400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  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SG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</m:t>
                      </m:r>
                      <m:r>
                        <a:rPr lang="en-SG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</m:t>
                      </m:r>
                      <m:r>
                        <a:rPr lang="en-SG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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 (2)</m:t>
                      </m:r>
                    </m:oMath>
                  </m:oMathPara>
                </a14:m>
                <a:endParaRPr lang="en-SG" sz="2400" i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24" y="2295595"/>
                <a:ext cx="4603472" cy="1066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413092" y="985559"/>
            <a:ext cx="4054663" cy="534161"/>
            <a:chOff x="1533337" y="3408434"/>
            <a:chExt cx="4054663" cy="534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3"/>
                <p:cNvSpPr txBox="1"/>
                <p:nvPr/>
              </p:nvSpPr>
              <p:spPr>
                <a:xfrm>
                  <a:off x="1533337" y="3417100"/>
                  <a:ext cx="1573676" cy="525495"/>
                </a:xfrm>
                <a:prstGeom prst="rect">
                  <a:avLst/>
                </a:prstGeom>
                <a:solidFill>
                  <a:srgbClr val="FFFF00">
                    <a:alpha val="30000"/>
                  </a:srgbClr>
                </a:solidFill>
                <a:ln w="6350">
                  <a:solidFill>
                    <a:srgbClr val="00B050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9933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SG" sz="2400" i="1">
                            <a:solidFill>
                              <a:srgbClr val="9933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𝑉𝐼</m:t>
                        </m:r>
                      </m:oMath>
                    </m:oMathPara>
                  </a14:m>
                  <a:endParaRPr lang="en-SG" sz="2400" dirty="0"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337" y="3417100"/>
                  <a:ext cx="1573676" cy="5254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>
              <a:off x="3312160" y="3679847"/>
              <a:ext cx="158496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897120" y="3408434"/>
                  <a:ext cx="6908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SG" sz="2400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120" y="3408434"/>
                  <a:ext cx="69088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6195" b="-1973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085205" y="1728113"/>
                <a:ext cx="4016790" cy="46166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Substitue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into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(3)</m:t>
                      </m:r>
                    </m:oMath>
                  </m:oMathPara>
                </a14:m>
                <a:endParaRPr lang="en-SG" sz="24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205" y="1728113"/>
                <a:ext cx="4016790" cy="461665"/>
              </a:xfrm>
              <a:prstGeom prst="rect">
                <a:avLst/>
              </a:prstGeom>
              <a:blipFill>
                <a:blip r:embed="rId7"/>
                <a:stretch>
                  <a:fillRect l="-455"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3"/>
              <p:cNvSpPr txBox="1"/>
              <p:nvPr/>
            </p:nvSpPr>
            <p:spPr>
              <a:xfrm>
                <a:off x="6328857" y="2210098"/>
                <a:ext cx="4014023" cy="69837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63525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2635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SG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𝐼𝑅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SG" sz="2400" i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857" y="2210098"/>
                <a:ext cx="4014023" cy="6983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3"/>
              <p:cNvSpPr txBox="1"/>
              <p:nvPr/>
            </p:nvSpPr>
            <p:spPr>
              <a:xfrm>
                <a:off x="6431449" y="2796716"/>
                <a:ext cx="1555319" cy="525495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9933FF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SG" sz="2400" i="1">
                          <a:solidFill>
                            <a:srgbClr val="9933FF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solidFill>
                                <a:srgbClr val="9933FF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solidFill>
                                <a:srgbClr val="9933FF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SG" sz="2400" b="0" i="1" smtClean="0">
                              <a:solidFill>
                                <a:srgbClr val="9933FF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400" b="0" i="1" smtClean="0">
                          <a:solidFill>
                            <a:srgbClr val="9933FF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SG" sz="2400" dirty="0"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449" y="2796716"/>
                <a:ext cx="1555319" cy="5254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085205" y="3726199"/>
                <a:ext cx="4016790" cy="46166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Substitue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into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(3)</m:t>
                      </m:r>
                    </m:oMath>
                  </m:oMathPara>
                </a14:m>
                <a:endParaRPr lang="en-SG" sz="24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205" y="3726199"/>
                <a:ext cx="4016790" cy="461665"/>
              </a:xfrm>
              <a:prstGeom prst="rect">
                <a:avLst/>
              </a:prstGeom>
              <a:blipFill>
                <a:blip r:embed="rId10"/>
                <a:stretch>
                  <a:fillRect l="-455"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3"/>
              <p:cNvSpPr txBox="1"/>
              <p:nvPr/>
            </p:nvSpPr>
            <p:spPr>
              <a:xfrm>
                <a:off x="6352210" y="4092096"/>
                <a:ext cx="3749785" cy="105047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36000" rIns="72000" bIns="36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63525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2635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SG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SG" sz="2400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SG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2400" i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210" y="4092096"/>
                <a:ext cx="3749785" cy="10504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3"/>
              <p:cNvSpPr txBox="1"/>
              <p:nvPr/>
            </p:nvSpPr>
            <p:spPr>
              <a:xfrm>
                <a:off x="6441371" y="5018136"/>
                <a:ext cx="1547564" cy="1026422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9933FF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SG" sz="2400" i="1">
                          <a:solidFill>
                            <a:srgbClr val="9933FF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rgbClr val="9933FF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b="0" i="1" smtClean="0">
                                  <a:solidFill>
                                    <a:srgbClr val="9933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solidFill>
                                    <a:srgbClr val="9933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SG" sz="2400" b="0" i="1" smtClean="0">
                                  <a:solidFill>
                                    <a:srgbClr val="9933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sz="2400" b="0" i="1" smtClean="0">
                              <a:solidFill>
                                <a:srgbClr val="9933FF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2400" dirty="0"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71" y="5018136"/>
                <a:ext cx="1547564" cy="102642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34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 animBg="1"/>
      <p:bldP spid="27" grpId="0"/>
      <p:bldP spid="28" grpId="0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47263"/>
            <a:ext cx="8380435" cy="3303468"/>
          </a:xfrm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Power Formula</a:t>
            </a:r>
          </a:p>
          <a:p>
            <a:pPr lvl="1"/>
            <a:r>
              <a:rPr lang="en-SG" sz="26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3 formulas </a:t>
            </a:r>
            <a:r>
              <a:rPr lang="en-SG" sz="2600" dirty="0">
                <a:solidFill>
                  <a:srgbClr val="2E83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applied to</a:t>
            </a:r>
            <a:r>
              <a:rPr lang="en-SG" sz="26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calculate</a:t>
            </a:r>
            <a:r>
              <a:rPr lang="en-SG" sz="2600" dirty="0">
                <a:solidFill>
                  <a:srgbClr val="2E83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SG" sz="26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consumption</a:t>
            </a:r>
            <a:r>
              <a:rPr lang="en-SG" sz="2600" dirty="0">
                <a:solidFill>
                  <a:srgbClr val="2E83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SG" sz="26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dissipation</a:t>
            </a:r>
            <a:r>
              <a:rPr lang="en-SG" sz="2600" dirty="0">
                <a:solidFill>
                  <a:srgbClr val="2E83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any </a:t>
            </a:r>
            <a:r>
              <a:rPr lang="en-SG" sz="26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resistive components </a:t>
            </a:r>
            <a:r>
              <a:rPr lang="en-SG" sz="2600" dirty="0">
                <a:solidFill>
                  <a:srgbClr val="2E83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devices, such as, resistor, incandescent light bulb and any resistive wire</a:t>
            </a:r>
            <a:r>
              <a:rPr lang="en-SG" sz="2600" dirty="0" smtClean="0">
                <a:solidFill>
                  <a:srgbClr val="2E83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600" i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6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 </a:t>
            </a:r>
            <a:r>
              <a:rPr lang="en-US" sz="2600" dirty="0" smtClean="0">
                <a:solidFill>
                  <a:srgbClr val="2E83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also be used to calculate the </a:t>
            </a:r>
            <a:r>
              <a:rPr lang="en-US" sz="26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power</a:t>
            </a:r>
            <a:r>
              <a:rPr lang="en-US" sz="2600" dirty="0" smtClean="0">
                <a:solidFill>
                  <a:srgbClr val="2E83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any electrical power sources.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"/>
              <p:cNvSpPr txBox="1"/>
              <p:nvPr/>
            </p:nvSpPr>
            <p:spPr>
              <a:xfrm>
                <a:off x="9295661" y="2958930"/>
                <a:ext cx="1573676" cy="525495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9933FF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SG" sz="2400" i="1">
                          <a:solidFill>
                            <a:srgbClr val="9933FF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𝑉𝐼</m:t>
                      </m:r>
                    </m:oMath>
                  </m:oMathPara>
                </a14:m>
                <a:endParaRPr lang="en-SG" sz="2400" dirty="0"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61" y="2958930"/>
                <a:ext cx="1573676" cy="525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"/>
              <p:cNvSpPr txBox="1"/>
              <p:nvPr/>
            </p:nvSpPr>
            <p:spPr>
              <a:xfrm>
                <a:off x="9295661" y="2038307"/>
                <a:ext cx="1573676" cy="525495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9933FF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SG" sz="2400" i="1">
                          <a:solidFill>
                            <a:srgbClr val="9933FF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solidFill>
                                <a:srgbClr val="9933FF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solidFill>
                                <a:srgbClr val="9933FF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SG" sz="2400" b="0" i="1" smtClean="0">
                              <a:solidFill>
                                <a:srgbClr val="9933FF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400" b="0" i="1" smtClean="0">
                          <a:solidFill>
                            <a:srgbClr val="9933FF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SG" sz="2400" dirty="0"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61" y="2038307"/>
                <a:ext cx="1573676" cy="525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"/>
              <p:cNvSpPr txBox="1"/>
              <p:nvPr/>
            </p:nvSpPr>
            <p:spPr>
              <a:xfrm>
                <a:off x="9295661" y="969655"/>
                <a:ext cx="1573676" cy="977768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0" rIns="9144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SG" sz="2400" i="1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SG" sz="24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2400" dirty="0"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61" y="969655"/>
                <a:ext cx="1573676" cy="977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2190"/>
            <a:ext cx="6688121" cy="2338871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Power Expressions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Ohm’s law and power expressions relating to </a:t>
            </a:r>
            <a:r>
              <a:rPr lang="en-SG" i="1" dirty="0">
                <a:solidFill>
                  <a:schemeClr val="tx1"/>
                </a:solidFill>
              </a:rPr>
              <a:t>V</a:t>
            </a:r>
            <a:r>
              <a:rPr lang="en-SG" dirty="0">
                <a:solidFill>
                  <a:schemeClr val="tx1"/>
                </a:solidFill>
              </a:rPr>
              <a:t>, </a:t>
            </a:r>
            <a:r>
              <a:rPr lang="en-SG" i="1" dirty="0">
                <a:solidFill>
                  <a:schemeClr val="tx1"/>
                </a:solidFill>
              </a:rPr>
              <a:t>I</a:t>
            </a:r>
            <a:r>
              <a:rPr lang="en-SG" dirty="0">
                <a:solidFill>
                  <a:schemeClr val="tx1"/>
                </a:solidFill>
              </a:rPr>
              <a:t> and </a:t>
            </a:r>
            <a:r>
              <a:rPr lang="en-SG" i="1" dirty="0">
                <a:solidFill>
                  <a:schemeClr val="tx1"/>
                </a:solidFill>
              </a:rPr>
              <a:t>R</a:t>
            </a:r>
            <a:r>
              <a:rPr lang="en-SG" dirty="0">
                <a:solidFill>
                  <a:schemeClr val="tx1"/>
                </a:solidFill>
              </a:rPr>
              <a:t> are depicted in the pictorial diagram.</a:t>
            </a:r>
            <a:endParaRPr lang="en-SG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sengpielaudio.com/FormulaWheelElectronic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21" y="962529"/>
            <a:ext cx="3990979" cy="374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8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243"/>
            <a:ext cx="10167064" cy="954107"/>
          </a:xfr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Example 1: A 12 V supply is connected across a 120 </a:t>
            </a:r>
            <a:r>
              <a:rPr lang="el-GR" sz="2800" dirty="0" smtClean="0">
                <a:solidFill>
                  <a:schemeClr val="accent2"/>
                </a:solidFill>
              </a:rPr>
              <a:t>Ω</a:t>
            </a:r>
            <a:r>
              <a:rPr lang="en-US" sz="2800" dirty="0" smtClean="0">
                <a:solidFill>
                  <a:schemeClr val="accent2"/>
                </a:solidFill>
              </a:rPr>
              <a:t> resistor. Determine the power dissipation of the resistor.</a:t>
            </a:r>
            <a:endParaRPr lang="en-SG" sz="51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4" y="2302819"/>
            <a:ext cx="1047750" cy="10477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045" y="5033432"/>
            <a:ext cx="1702635" cy="146353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974946" y="2341014"/>
            <a:ext cx="4444654" cy="1627176"/>
            <a:chOff x="5973166" y="3187023"/>
            <a:chExt cx="4444654" cy="1627176"/>
          </a:xfrm>
        </p:grpSpPr>
        <p:grpSp>
          <p:nvGrpSpPr>
            <p:cNvPr id="37" name="Group 29"/>
            <p:cNvGrpSpPr>
              <a:grpSpLocks/>
            </p:cNvGrpSpPr>
            <p:nvPr/>
          </p:nvGrpSpPr>
          <p:grpSpPr bwMode="auto">
            <a:xfrm>
              <a:off x="5973166" y="3187023"/>
              <a:ext cx="3869451" cy="1627176"/>
              <a:chOff x="384" y="2955"/>
              <a:chExt cx="2388" cy="981"/>
            </a:xfrm>
          </p:grpSpPr>
          <p:sp>
            <p:nvSpPr>
              <p:cNvPr id="46" name="Freeform 37"/>
              <p:cNvSpPr>
                <a:spLocks/>
              </p:cNvSpPr>
              <p:nvPr/>
            </p:nvSpPr>
            <p:spPr bwMode="auto">
              <a:xfrm>
                <a:off x="847" y="2955"/>
                <a:ext cx="1198" cy="399"/>
              </a:xfrm>
              <a:custGeom>
                <a:avLst/>
                <a:gdLst>
                  <a:gd name="T0" fmla="*/ 0 w 624"/>
                  <a:gd name="T1" fmla="*/ 336 h 336"/>
                  <a:gd name="T2" fmla="*/ 0 w 624"/>
                  <a:gd name="T3" fmla="*/ 0 h 336"/>
                  <a:gd name="T4" fmla="*/ 624 w 624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4" h="336">
                    <a:moveTo>
                      <a:pt x="0" y="336"/>
                    </a:moveTo>
                    <a:lnTo>
                      <a:pt x="0" y="0"/>
                    </a:lnTo>
                    <a:lnTo>
                      <a:pt x="624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7" name="Freeform 41"/>
              <p:cNvSpPr>
                <a:spLocks/>
              </p:cNvSpPr>
              <p:nvPr/>
            </p:nvSpPr>
            <p:spPr bwMode="auto">
              <a:xfrm>
                <a:off x="847" y="3554"/>
                <a:ext cx="1925" cy="382"/>
              </a:xfrm>
              <a:custGeom>
                <a:avLst/>
                <a:gdLst>
                  <a:gd name="T0" fmla="*/ 1584 w 1584"/>
                  <a:gd name="T1" fmla="*/ 0 h 288"/>
                  <a:gd name="T2" fmla="*/ 1440 w 1584"/>
                  <a:gd name="T3" fmla="*/ 0 h 288"/>
                  <a:gd name="T4" fmla="*/ 1440 w 1584"/>
                  <a:gd name="T5" fmla="*/ 288 h 288"/>
                  <a:gd name="T6" fmla="*/ 0 w 1584"/>
                  <a:gd name="T7" fmla="*/ 288 h 288"/>
                  <a:gd name="T8" fmla="*/ 0 w 1584"/>
                  <a:gd name="T9" fmla="*/ 48 h 288"/>
                  <a:gd name="connsiteX0" fmla="*/ 9091 w 9091"/>
                  <a:gd name="connsiteY0" fmla="*/ 0 h 10000"/>
                  <a:gd name="connsiteX1" fmla="*/ 9091 w 9091"/>
                  <a:gd name="connsiteY1" fmla="*/ 10000 h 10000"/>
                  <a:gd name="connsiteX2" fmla="*/ 0 w 9091"/>
                  <a:gd name="connsiteY2" fmla="*/ 10000 h 10000"/>
                  <a:gd name="connsiteX3" fmla="*/ 0 w 9091"/>
                  <a:gd name="connsiteY3" fmla="*/ 1667 h 10000"/>
                  <a:gd name="connsiteX0" fmla="*/ 10000 w 10000"/>
                  <a:gd name="connsiteY0" fmla="*/ 0 h 8501"/>
                  <a:gd name="connsiteX1" fmla="*/ 10000 w 10000"/>
                  <a:gd name="connsiteY1" fmla="*/ 8501 h 8501"/>
                  <a:gd name="connsiteX2" fmla="*/ 0 w 10000"/>
                  <a:gd name="connsiteY2" fmla="*/ 8501 h 8501"/>
                  <a:gd name="connsiteX3" fmla="*/ 0 w 10000"/>
                  <a:gd name="connsiteY3" fmla="*/ 168 h 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8501">
                    <a:moveTo>
                      <a:pt x="10000" y="0"/>
                    </a:moveTo>
                    <a:lnTo>
                      <a:pt x="10000" y="8501"/>
                    </a:lnTo>
                    <a:lnTo>
                      <a:pt x="0" y="8501"/>
                    </a:lnTo>
                    <a:lnTo>
                      <a:pt x="0" y="16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48" name="Group 31"/>
              <p:cNvGrpSpPr>
                <a:grpSpLocks/>
              </p:cNvGrpSpPr>
              <p:nvPr/>
            </p:nvGrpSpPr>
            <p:grpSpPr bwMode="auto">
              <a:xfrm>
                <a:off x="718" y="3354"/>
                <a:ext cx="273" cy="208"/>
                <a:chOff x="1488" y="3072"/>
                <a:chExt cx="204" cy="150"/>
              </a:xfrm>
            </p:grpSpPr>
            <p:sp>
              <p:nvSpPr>
                <p:cNvPr id="55" name="Line 32"/>
                <p:cNvSpPr>
                  <a:spLocks noChangeShapeType="1"/>
                </p:cNvSpPr>
                <p:nvPr/>
              </p:nvSpPr>
              <p:spPr bwMode="auto">
                <a:xfrm rot="5400000">
                  <a:off x="1590" y="297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rgbClr val="CC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6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1586" y="3074"/>
                  <a:ext cx="0" cy="100"/>
                </a:xfrm>
                <a:prstGeom prst="line">
                  <a:avLst/>
                </a:prstGeom>
                <a:noFill/>
                <a:ln w="63500">
                  <a:solidFill>
                    <a:srgbClr val="CC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7" name="Line 34"/>
                <p:cNvSpPr>
                  <a:spLocks noChangeShapeType="1"/>
                </p:cNvSpPr>
                <p:nvPr/>
              </p:nvSpPr>
              <p:spPr bwMode="auto">
                <a:xfrm rot="5400000">
                  <a:off x="1590" y="3068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rgbClr val="CC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8" name="Line 35"/>
                <p:cNvSpPr>
                  <a:spLocks noChangeShapeType="1"/>
                </p:cNvSpPr>
                <p:nvPr/>
              </p:nvSpPr>
              <p:spPr bwMode="auto">
                <a:xfrm rot="5400000">
                  <a:off x="1586" y="3172"/>
                  <a:ext cx="0" cy="100"/>
                </a:xfrm>
                <a:prstGeom prst="line">
                  <a:avLst/>
                </a:prstGeom>
                <a:noFill/>
                <a:ln w="63500">
                  <a:solidFill>
                    <a:srgbClr val="CC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49" name="Freeform 38"/>
              <p:cNvSpPr>
                <a:spLocks/>
              </p:cNvSpPr>
              <p:nvPr/>
            </p:nvSpPr>
            <p:spPr bwMode="auto">
              <a:xfrm>
                <a:off x="2045" y="2955"/>
                <a:ext cx="727" cy="361"/>
              </a:xfrm>
              <a:custGeom>
                <a:avLst/>
                <a:gdLst>
                  <a:gd name="T0" fmla="*/ 0 w 528"/>
                  <a:gd name="T1" fmla="*/ 0 h 288"/>
                  <a:gd name="T2" fmla="*/ 528 w 528"/>
                  <a:gd name="T3" fmla="*/ 0 h 288"/>
                  <a:gd name="T4" fmla="*/ 528 w 528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" h="288">
                    <a:moveTo>
                      <a:pt x="0" y="0"/>
                    </a:moveTo>
                    <a:lnTo>
                      <a:pt x="528" y="0"/>
                    </a:lnTo>
                    <a:lnTo>
                      <a:pt x="528" y="28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Text Box 44"/>
              <p:cNvSpPr txBox="1">
                <a:spLocks noChangeArrowheads="1"/>
              </p:cNvSpPr>
              <p:nvPr/>
            </p:nvSpPr>
            <p:spPr bwMode="auto">
              <a:xfrm>
                <a:off x="384" y="3323"/>
                <a:ext cx="230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i="1" dirty="0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54" name="Text Box 45"/>
              <p:cNvSpPr txBox="1">
                <a:spLocks noChangeArrowheads="1"/>
              </p:cNvSpPr>
              <p:nvPr/>
            </p:nvSpPr>
            <p:spPr bwMode="auto">
              <a:xfrm>
                <a:off x="576" y="3104"/>
                <a:ext cx="222" cy="5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0" hangingPunct="0">
                  <a:spcBef>
                    <a:spcPts val="1200"/>
                  </a:spcBef>
                </a:pPr>
                <a:r>
                  <a:rPr lang="en-GB" altLang="en-US" sz="2400" b="1" dirty="0" smtClean="0">
                    <a:latin typeface="Times New Roman" panose="02020603050405020304" pitchFamily="18" charset="0"/>
                  </a:rPr>
                  <a:t>_</a:t>
                </a:r>
                <a:endParaRPr lang="en-GB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792198" y="3266451"/>
              <a:ext cx="8645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FF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SG" sz="2400" i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85570" y="3737611"/>
              <a:ext cx="432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99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SG" sz="2400" i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770589" y="1952492"/>
                <a:ext cx="3693333" cy="1543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 defTabSz="584200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120</m:t>
                          </m:r>
                        </m:den>
                      </m:f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89" y="1952492"/>
                <a:ext cx="3693333" cy="15431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63"/>
          <p:cNvSpPr>
            <a:spLocks noChangeAspect="1"/>
          </p:cNvSpPr>
          <p:nvPr/>
        </p:nvSpPr>
        <p:spPr bwMode="auto">
          <a:xfrm rot="5280000">
            <a:off x="10631482" y="2999543"/>
            <a:ext cx="407670" cy="288925"/>
          </a:xfrm>
          <a:custGeom>
            <a:avLst/>
            <a:gdLst>
              <a:gd name="T0" fmla="*/ 0 w 1488"/>
              <a:gd name="T1" fmla="*/ 192 h 384"/>
              <a:gd name="T2" fmla="*/ 144 w 1488"/>
              <a:gd name="T3" fmla="*/ 0 h 384"/>
              <a:gd name="T4" fmla="*/ 384 w 1488"/>
              <a:gd name="T5" fmla="*/ 384 h 384"/>
              <a:gd name="T6" fmla="*/ 672 w 1488"/>
              <a:gd name="T7" fmla="*/ 0 h 384"/>
              <a:gd name="T8" fmla="*/ 912 w 1488"/>
              <a:gd name="T9" fmla="*/ 384 h 384"/>
              <a:gd name="T10" fmla="*/ 1152 w 1488"/>
              <a:gd name="T11" fmla="*/ 0 h 384"/>
              <a:gd name="T12" fmla="*/ 1392 w 1488"/>
              <a:gd name="T13" fmla="*/ 384 h 384"/>
              <a:gd name="T14" fmla="*/ 1488 w 1488"/>
              <a:gd name="T1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8" h="384">
                <a:moveTo>
                  <a:pt x="0" y="192"/>
                </a:moveTo>
                <a:lnTo>
                  <a:pt x="144" y="0"/>
                </a:lnTo>
                <a:lnTo>
                  <a:pt x="384" y="384"/>
                </a:lnTo>
                <a:lnTo>
                  <a:pt x="672" y="0"/>
                </a:lnTo>
                <a:lnTo>
                  <a:pt x="912" y="384"/>
                </a:lnTo>
                <a:lnTo>
                  <a:pt x="1152" y="0"/>
                </a:lnTo>
                <a:lnTo>
                  <a:pt x="1392" y="384"/>
                </a:lnTo>
                <a:lnTo>
                  <a:pt x="1488" y="192"/>
                </a:lnTo>
              </a:path>
            </a:pathLst>
          </a:custGeom>
          <a:noFill/>
          <a:ln w="3810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SG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844988" y="2442210"/>
            <a:ext cx="2759442" cy="1413510"/>
          </a:xfrm>
          <a:custGeom>
            <a:avLst/>
            <a:gdLst>
              <a:gd name="connsiteX0" fmla="*/ 3810 w 2552700"/>
              <a:gd name="connsiteY0" fmla="*/ 251460 h 1158240"/>
              <a:gd name="connsiteX1" fmla="*/ 3810 w 2552700"/>
              <a:gd name="connsiteY1" fmla="*/ 0 h 1158240"/>
              <a:gd name="connsiteX2" fmla="*/ 2552700 w 2552700"/>
              <a:gd name="connsiteY2" fmla="*/ 0 h 1158240"/>
              <a:gd name="connsiteX3" fmla="*/ 2552700 w 2552700"/>
              <a:gd name="connsiteY3" fmla="*/ 1158240 h 1158240"/>
              <a:gd name="connsiteX4" fmla="*/ 0 w 2552700"/>
              <a:gd name="connsiteY4" fmla="*/ 1158240 h 1158240"/>
              <a:gd name="connsiteX5" fmla="*/ 0 w 2552700"/>
              <a:gd name="connsiteY5" fmla="*/ 922020 h 1158240"/>
              <a:gd name="connsiteX6" fmla="*/ 7620 w 2552700"/>
              <a:gd name="connsiteY6" fmla="*/ 922020 h 1158240"/>
              <a:gd name="connsiteX0" fmla="*/ 3810 w 2552700"/>
              <a:gd name="connsiteY0" fmla="*/ 251460 h 1158240"/>
              <a:gd name="connsiteX1" fmla="*/ 3810 w 2552700"/>
              <a:gd name="connsiteY1" fmla="*/ 0 h 1158240"/>
              <a:gd name="connsiteX2" fmla="*/ 2552700 w 2552700"/>
              <a:gd name="connsiteY2" fmla="*/ 0 h 1158240"/>
              <a:gd name="connsiteX3" fmla="*/ 2552700 w 2552700"/>
              <a:gd name="connsiteY3" fmla="*/ 1158240 h 1158240"/>
              <a:gd name="connsiteX4" fmla="*/ 0 w 2552700"/>
              <a:gd name="connsiteY4" fmla="*/ 1158240 h 1158240"/>
              <a:gd name="connsiteX5" fmla="*/ 0 w 2552700"/>
              <a:gd name="connsiteY5" fmla="*/ 92202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700" h="1158240">
                <a:moveTo>
                  <a:pt x="3810" y="251460"/>
                </a:moveTo>
                <a:lnTo>
                  <a:pt x="3810" y="0"/>
                </a:lnTo>
                <a:lnTo>
                  <a:pt x="2552700" y="0"/>
                </a:lnTo>
                <a:lnTo>
                  <a:pt x="2552700" y="1158240"/>
                </a:lnTo>
                <a:lnTo>
                  <a:pt x="0" y="1158240"/>
                </a:lnTo>
                <a:lnTo>
                  <a:pt x="0" y="922020"/>
                </a:lnTo>
              </a:path>
            </a:pathLst>
          </a:custGeom>
          <a:noFill/>
          <a:ln>
            <a:solidFill>
              <a:srgbClr val="FF66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64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62243"/>
            <a:ext cx="10658721" cy="954107"/>
          </a:xfr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Example </a:t>
            </a:r>
            <a:r>
              <a:rPr lang="en-US" sz="2800" dirty="0">
                <a:solidFill>
                  <a:schemeClr val="accent2"/>
                </a:solidFill>
              </a:rPr>
              <a:t>2</a:t>
            </a:r>
            <a:r>
              <a:rPr lang="en-US" sz="2800" dirty="0" smtClean="0">
                <a:solidFill>
                  <a:schemeClr val="accent2"/>
                </a:solidFill>
              </a:rPr>
              <a:t>: A 100 </a:t>
            </a:r>
            <a:r>
              <a:rPr lang="en-US" sz="2800" dirty="0">
                <a:solidFill>
                  <a:schemeClr val="accent2"/>
                </a:solidFill>
              </a:rPr>
              <a:t>V supply is connected across a </a:t>
            </a:r>
            <a:r>
              <a:rPr lang="en-US" sz="2800" dirty="0" smtClean="0">
                <a:solidFill>
                  <a:schemeClr val="accent2"/>
                </a:solidFill>
              </a:rPr>
              <a:t>50 W light bulb. </a:t>
            </a:r>
            <a:r>
              <a:rPr lang="en-US" sz="2800" dirty="0">
                <a:solidFill>
                  <a:schemeClr val="accent2"/>
                </a:solidFill>
              </a:rPr>
              <a:t>Determine </a:t>
            </a:r>
            <a:r>
              <a:rPr lang="en-US" sz="2800" dirty="0" smtClean="0">
                <a:solidFill>
                  <a:schemeClr val="accent2"/>
                </a:solidFill>
              </a:rPr>
              <a:t>the current in </a:t>
            </a:r>
            <a:r>
              <a:rPr lang="en-US" sz="2800" dirty="0">
                <a:solidFill>
                  <a:schemeClr val="accent2"/>
                </a:solidFill>
              </a:rPr>
              <a:t>the </a:t>
            </a:r>
            <a:r>
              <a:rPr lang="en-US" sz="2800" dirty="0" smtClean="0">
                <a:solidFill>
                  <a:schemeClr val="accent2"/>
                </a:solidFill>
              </a:rPr>
              <a:t>circuit.</a:t>
            </a:r>
            <a:endParaRPr lang="en-US" sz="3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9" y="3543531"/>
            <a:ext cx="1047750" cy="10477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820" y="5226611"/>
            <a:ext cx="1702635" cy="146353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974946" y="2280054"/>
            <a:ext cx="5038383" cy="1627176"/>
            <a:chOff x="5973166" y="3187023"/>
            <a:chExt cx="5038383" cy="1627176"/>
          </a:xfrm>
        </p:grpSpPr>
        <p:grpSp>
          <p:nvGrpSpPr>
            <p:cNvPr id="33" name="Group 29"/>
            <p:cNvGrpSpPr>
              <a:grpSpLocks/>
            </p:cNvGrpSpPr>
            <p:nvPr/>
          </p:nvGrpSpPr>
          <p:grpSpPr bwMode="auto">
            <a:xfrm>
              <a:off x="5973166" y="3187023"/>
              <a:ext cx="4511119" cy="1627176"/>
              <a:chOff x="384" y="2955"/>
              <a:chExt cx="2784" cy="981"/>
            </a:xfrm>
          </p:grpSpPr>
          <p:sp>
            <p:nvSpPr>
              <p:cNvPr id="42" name="Freeform 37"/>
              <p:cNvSpPr>
                <a:spLocks/>
              </p:cNvSpPr>
              <p:nvPr/>
            </p:nvSpPr>
            <p:spPr bwMode="auto">
              <a:xfrm>
                <a:off x="847" y="2955"/>
                <a:ext cx="1198" cy="399"/>
              </a:xfrm>
              <a:custGeom>
                <a:avLst/>
                <a:gdLst>
                  <a:gd name="T0" fmla="*/ 0 w 624"/>
                  <a:gd name="T1" fmla="*/ 336 h 336"/>
                  <a:gd name="T2" fmla="*/ 0 w 624"/>
                  <a:gd name="T3" fmla="*/ 0 h 336"/>
                  <a:gd name="T4" fmla="*/ 624 w 624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4" h="336">
                    <a:moveTo>
                      <a:pt x="0" y="336"/>
                    </a:moveTo>
                    <a:lnTo>
                      <a:pt x="0" y="0"/>
                    </a:lnTo>
                    <a:lnTo>
                      <a:pt x="624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847" y="3504"/>
                <a:ext cx="2118" cy="432"/>
              </a:xfrm>
              <a:custGeom>
                <a:avLst/>
                <a:gdLst>
                  <a:gd name="T0" fmla="*/ 1584 w 1584"/>
                  <a:gd name="T1" fmla="*/ 0 h 288"/>
                  <a:gd name="T2" fmla="*/ 1440 w 1584"/>
                  <a:gd name="T3" fmla="*/ 0 h 288"/>
                  <a:gd name="T4" fmla="*/ 1440 w 1584"/>
                  <a:gd name="T5" fmla="*/ 288 h 288"/>
                  <a:gd name="T6" fmla="*/ 0 w 1584"/>
                  <a:gd name="T7" fmla="*/ 288 h 288"/>
                  <a:gd name="T8" fmla="*/ 0 w 1584"/>
                  <a:gd name="T9" fmla="*/ 4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4" h="288">
                    <a:moveTo>
                      <a:pt x="1584" y="0"/>
                    </a:moveTo>
                    <a:lnTo>
                      <a:pt x="1440" y="0"/>
                    </a:lnTo>
                    <a:lnTo>
                      <a:pt x="1440" y="288"/>
                    </a:lnTo>
                    <a:lnTo>
                      <a:pt x="0" y="288"/>
                    </a:lnTo>
                    <a:lnTo>
                      <a:pt x="0" y="4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44" name="Group 31"/>
              <p:cNvGrpSpPr>
                <a:grpSpLocks/>
              </p:cNvGrpSpPr>
              <p:nvPr/>
            </p:nvGrpSpPr>
            <p:grpSpPr bwMode="auto">
              <a:xfrm>
                <a:off x="718" y="3354"/>
                <a:ext cx="273" cy="208"/>
                <a:chOff x="1488" y="3072"/>
                <a:chExt cx="204" cy="150"/>
              </a:xfrm>
            </p:grpSpPr>
            <p:sp>
              <p:nvSpPr>
                <p:cNvPr id="51" name="Line 32"/>
                <p:cNvSpPr>
                  <a:spLocks noChangeShapeType="1"/>
                </p:cNvSpPr>
                <p:nvPr/>
              </p:nvSpPr>
              <p:spPr bwMode="auto">
                <a:xfrm rot="5400000">
                  <a:off x="1590" y="297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2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1586" y="3074"/>
                  <a:ext cx="0" cy="100"/>
                </a:xfrm>
                <a:prstGeom prst="line">
                  <a:avLst/>
                </a:prstGeom>
                <a:noFill/>
                <a:ln w="762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3" name="Line 34"/>
                <p:cNvSpPr>
                  <a:spLocks noChangeShapeType="1"/>
                </p:cNvSpPr>
                <p:nvPr/>
              </p:nvSpPr>
              <p:spPr bwMode="auto">
                <a:xfrm rot="5400000">
                  <a:off x="1590" y="3068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4" name="Line 35"/>
                <p:cNvSpPr>
                  <a:spLocks noChangeShapeType="1"/>
                </p:cNvSpPr>
                <p:nvPr/>
              </p:nvSpPr>
              <p:spPr bwMode="auto">
                <a:xfrm rot="5400000">
                  <a:off x="1586" y="3172"/>
                  <a:ext cx="0" cy="100"/>
                </a:xfrm>
                <a:prstGeom prst="line">
                  <a:avLst/>
                </a:prstGeom>
                <a:noFill/>
                <a:ln w="762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45" name="Freeform 38"/>
              <p:cNvSpPr>
                <a:spLocks/>
              </p:cNvSpPr>
              <p:nvPr/>
            </p:nvSpPr>
            <p:spPr bwMode="auto">
              <a:xfrm>
                <a:off x="2045" y="2955"/>
                <a:ext cx="727" cy="399"/>
              </a:xfrm>
              <a:custGeom>
                <a:avLst/>
                <a:gdLst>
                  <a:gd name="T0" fmla="*/ 0 w 528"/>
                  <a:gd name="T1" fmla="*/ 0 h 288"/>
                  <a:gd name="T2" fmla="*/ 528 w 528"/>
                  <a:gd name="T3" fmla="*/ 0 h 288"/>
                  <a:gd name="T4" fmla="*/ 528 w 528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" h="288">
                    <a:moveTo>
                      <a:pt x="0" y="0"/>
                    </a:moveTo>
                    <a:lnTo>
                      <a:pt x="528" y="0"/>
                    </a:lnTo>
                    <a:lnTo>
                      <a:pt x="528" y="28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6" name="Freeform 39"/>
              <p:cNvSpPr>
                <a:spLocks/>
              </p:cNvSpPr>
              <p:nvPr/>
            </p:nvSpPr>
            <p:spPr bwMode="auto">
              <a:xfrm>
                <a:off x="2938" y="3354"/>
                <a:ext cx="167" cy="144"/>
              </a:xfrm>
              <a:custGeom>
                <a:avLst/>
                <a:gdLst>
                  <a:gd name="T0" fmla="*/ 1 w 135"/>
                  <a:gd name="T1" fmla="*/ 0 h 158"/>
                  <a:gd name="T2" fmla="*/ 117 w 135"/>
                  <a:gd name="T3" fmla="*/ 28 h 158"/>
                  <a:gd name="T4" fmla="*/ 125 w 135"/>
                  <a:gd name="T5" fmla="*/ 52 h 158"/>
                  <a:gd name="T6" fmla="*/ 73 w 135"/>
                  <a:gd name="T7" fmla="*/ 88 h 158"/>
                  <a:gd name="T8" fmla="*/ 9 w 135"/>
                  <a:gd name="T9" fmla="*/ 84 h 158"/>
                  <a:gd name="T10" fmla="*/ 25 w 135"/>
                  <a:gd name="T11" fmla="*/ 60 h 158"/>
                  <a:gd name="T12" fmla="*/ 121 w 135"/>
                  <a:gd name="T13" fmla="*/ 84 h 158"/>
                  <a:gd name="T14" fmla="*/ 125 w 135"/>
                  <a:gd name="T15" fmla="*/ 132 h 158"/>
                  <a:gd name="T16" fmla="*/ 13 w 135"/>
                  <a:gd name="T17" fmla="*/ 15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58">
                    <a:moveTo>
                      <a:pt x="1" y="0"/>
                    </a:moveTo>
                    <a:cubicBezTo>
                      <a:pt x="39" y="10"/>
                      <a:pt x="83" y="6"/>
                      <a:pt x="117" y="28"/>
                    </a:cubicBezTo>
                    <a:cubicBezTo>
                      <a:pt x="120" y="36"/>
                      <a:pt x="128" y="44"/>
                      <a:pt x="125" y="52"/>
                    </a:cubicBezTo>
                    <a:cubicBezTo>
                      <a:pt x="118" y="72"/>
                      <a:pt x="93" y="81"/>
                      <a:pt x="73" y="88"/>
                    </a:cubicBezTo>
                    <a:cubicBezTo>
                      <a:pt x="52" y="87"/>
                      <a:pt x="29" y="92"/>
                      <a:pt x="9" y="84"/>
                    </a:cubicBezTo>
                    <a:cubicBezTo>
                      <a:pt x="0" y="80"/>
                      <a:pt x="16" y="63"/>
                      <a:pt x="25" y="60"/>
                    </a:cubicBezTo>
                    <a:cubicBezTo>
                      <a:pt x="87" y="63"/>
                      <a:pt x="89" y="52"/>
                      <a:pt x="121" y="84"/>
                    </a:cubicBezTo>
                    <a:cubicBezTo>
                      <a:pt x="127" y="102"/>
                      <a:pt x="135" y="113"/>
                      <a:pt x="125" y="132"/>
                    </a:cubicBezTo>
                    <a:cubicBezTo>
                      <a:pt x="112" y="158"/>
                      <a:pt x="22" y="152"/>
                      <a:pt x="13" y="152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7" name="Line 40"/>
              <p:cNvSpPr>
                <a:spLocks noChangeShapeType="1"/>
              </p:cNvSpPr>
              <p:nvPr/>
            </p:nvSpPr>
            <p:spPr bwMode="auto">
              <a:xfrm>
                <a:off x="2772" y="3354"/>
                <a:ext cx="1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847" y="3260"/>
                <a:ext cx="321" cy="332"/>
              </a:xfrm>
              <a:prstGeom prst="ellipse">
                <a:avLst/>
              </a:prstGeom>
              <a:noFill/>
              <a:ln w="381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384" y="3295"/>
                <a:ext cx="230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576" y="3150"/>
                <a:ext cx="222" cy="5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0" hangingPunct="0"/>
                <a:r>
                  <a:rPr lang="en-GB" altLang="en-US" sz="2400" b="1" dirty="0" smtClean="0">
                    <a:latin typeface="Times New Roman" panose="02020603050405020304" pitchFamily="18" charset="0"/>
                  </a:rPr>
                  <a:t>_</a:t>
                </a:r>
                <a:endParaRPr lang="en-GB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974946" y="3407079"/>
              <a:ext cx="2545860" cy="1180117"/>
              <a:chOff x="6974946" y="3407079"/>
              <a:chExt cx="2545860" cy="1180117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V="1">
                <a:off x="6974946" y="3407079"/>
                <a:ext cx="2532309" cy="1252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6975797" y="4574670"/>
                <a:ext cx="2532309" cy="1252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9520806" y="3407080"/>
                <a:ext cx="0" cy="11628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6976181" y="3416333"/>
                <a:ext cx="0" cy="25866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976181" y="4325031"/>
                <a:ext cx="0" cy="25866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7726379" y="3521802"/>
              <a:ext cx="8645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SG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579299" y="3681371"/>
              <a:ext cx="432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SG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77333" y="2135643"/>
                <a:ext cx="6115491" cy="1006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𝑉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SG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 </m:t>
                      </m:r>
                      <m:r>
                        <m:rPr>
                          <m:sty m:val="p"/>
                        </m:rPr>
                        <a:rPr lang="en-SG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135643"/>
                <a:ext cx="6115491" cy="10061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1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62243"/>
            <a:ext cx="10658721" cy="954107"/>
          </a:xfr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Example 3: A 100 W light bulb is </a:t>
            </a:r>
            <a:r>
              <a:rPr lang="en-US" sz="2800" dirty="0">
                <a:solidFill>
                  <a:schemeClr val="accent2"/>
                </a:solidFill>
              </a:rPr>
              <a:t>connected </a:t>
            </a:r>
            <a:r>
              <a:rPr lang="en-US" sz="2800" dirty="0" smtClean="0">
                <a:solidFill>
                  <a:schemeClr val="accent2"/>
                </a:solidFill>
              </a:rPr>
              <a:t>to a voltage supply. </a:t>
            </a:r>
            <a:r>
              <a:rPr lang="en-US" sz="2800" dirty="0">
                <a:solidFill>
                  <a:schemeClr val="accent2"/>
                </a:solidFill>
              </a:rPr>
              <a:t>T</a:t>
            </a:r>
            <a:r>
              <a:rPr lang="en-US" sz="2800" dirty="0" smtClean="0">
                <a:solidFill>
                  <a:schemeClr val="accent2"/>
                </a:solidFill>
              </a:rPr>
              <a:t>he circuit current is 500 mA. Determine </a:t>
            </a:r>
            <a:r>
              <a:rPr lang="en-US" sz="2800" dirty="0">
                <a:solidFill>
                  <a:schemeClr val="accent2"/>
                </a:solidFill>
              </a:rPr>
              <a:t>the </a:t>
            </a:r>
            <a:r>
              <a:rPr lang="en-US" sz="2800" dirty="0" smtClean="0">
                <a:solidFill>
                  <a:schemeClr val="accent2"/>
                </a:solidFill>
              </a:rPr>
              <a:t>supply voltage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endParaRPr lang="en-US" sz="3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2" y="2030770"/>
            <a:ext cx="1047750" cy="104775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798072" y="2290551"/>
            <a:ext cx="5038383" cy="1627176"/>
            <a:chOff x="5973166" y="3187023"/>
            <a:chExt cx="5038383" cy="1627176"/>
          </a:xfrm>
        </p:grpSpPr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5973166" y="3187023"/>
              <a:ext cx="4511119" cy="1627176"/>
              <a:chOff x="384" y="2955"/>
              <a:chExt cx="2784" cy="981"/>
            </a:xfrm>
          </p:grpSpPr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718" y="3354"/>
                <a:ext cx="273" cy="208"/>
                <a:chOff x="1488" y="3072"/>
                <a:chExt cx="204" cy="150"/>
              </a:xfrm>
            </p:grpSpPr>
            <p:sp>
              <p:nvSpPr>
                <p:cNvPr id="26" name="Line 32"/>
                <p:cNvSpPr>
                  <a:spLocks noChangeShapeType="1"/>
                </p:cNvSpPr>
                <p:nvPr/>
              </p:nvSpPr>
              <p:spPr bwMode="auto">
                <a:xfrm rot="5400000">
                  <a:off x="1590" y="297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7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1586" y="3074"/>
                  <a:ext cx="0" cy="100"/>
                </a:xfrm>
                <a:prstGeom prst="line">
                  <a:avLst/>
                </a:prstGeom>
                <a:noFill/>
                <a:ln w="762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8" name="Line 34"/>
                <p:cNvSpPr>
                  <a:spLocks noChangeShapeType="1"/>
                </p:cNvSpPr>
                <p:nvPr/>
              </p:nvSpPr>
              <p:spPr bwMode="auto">
                <a:xfrm rot="5400000">
                  <a:off x="1590" y="3068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9" name="Line 35"/>
                <p:cNvSpPr>
                  <a:spLocks noChangeShapeType="1"/>
                </p:cNvSpPr>
                <p:nvPr/>
              </p:nvSpPr>
              <p:spPr bwMode="auto">
                <a:xfrm rot="5400000">
                  <a:off x="1586" y="3172"/>
                  <a:ext cx="0" cy="100"/>
                </a:xfrm>
                <a:prstGeom prst="line">
                  <a:avLst/>
                </a:prstGeom>
                <a:noFill/>
                <a:ln w="762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8" name="Freeform 37"/>
              <p:cNvSpPr>
                <a:spLocks/>
              </p:cNvSpPr>
              <p:nvPr/>
            </p:nvSpPr>
            <p:spPr bwMode="auto">
              <a:xfrm>
                <a:off x="847" y="2955"/>
                <a:ext cx="1198" cy="399"/>
              </a:xfrm>
              <a:custGeom>
                <a:avLst/>
                <a:gdLst>
                  <a:gd name="T0" fmla="*/ 0 w 624"/>
                  <a:gd name="T1" fmla="*/ 336 h 336"/>
                  <a:gd name="T2" fmla="*/ 0 w 624"/>
                  <a:gd name="T3" fmla="*/ 0 h 336"/>
                  <a:gd name="T4" fmla="*/ 624 w 624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4" h="336">
                    <a:moveTo>
                      <a:pt x="0" y="336"/>
                    </a:moveTo>
                    <a:lnTo>
                      <a:pt x="0" y="0"/>
                    </a:lnTo>
                    <a:lnTo>
                      <a:pt x="624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Freeform 38"/>
              <p:cNvSpPr>
                <a:spLocks/>
              </p:cNvSpPr>
              <p:nvPr/>
            </p:nvSpPr>
            <p:spPr bwMode="auto">
              <a:xfrm>
                <a:off x="2045" y="2955"/>
                <a:ext cx="727" cy="399"/>
              </a:xfrm>
              <a:custGeom>
                <a:avLst/>
                <a:gdLst>
                  <a:gd name="T0" fmla="*/ 0 w 528"/>
                  <a:gd name="T1" fmla="*/ 0 h 288"/>
                  <a:gd name="T2" fmla="*/ 528 w 528"/>
                  <a:gd name="T3" fmla="*/ 0 h 288"/>
                  <a:gd name="T4" fmla="*/ 528 w 528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" h="288">
                    <a:moveTo>
                      <a:pt x="0" y="0"/>
                    </a:moveTo>
                    <a:lnTo>
                      <a:pt x="528" y="0"/>
                    </a:lnTo>
                    <a:lnTo>
                      <a:pt x="528" y="28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Freeform 39"/>
              <p:cNvSpPr>
                <a:spLocks/>
              </p:cNvSpPr>
              <p:nvPr/>
            </p:nvSpPr>
            <p:spPr bwMode="auto">
              <a:xfrm>
                <a:off x="2938" y="3354"/>
                <a:ext cx="167" cy="144"/>
              </a:xfrm>
              <a:custGeom>
                <a:avLst/>
                <a:gdLst>
                  <a:gd name="T0" fmla="*/ 1 w 135"/>
                  <a:gd name="T1" fmla="*/ 0 h 158"/>
                  <a:gd name="T2" fmla="*/ 117 w 135"/>
                  <a:gd name="T3" fmla="*/ 28 h 158"/>
                  <a:gd name="T4" fmla="*/ 125 w 135"/>
                  <a:gd name="T5" fmla="*/ 52 h 158"/>
                  <a:gd name="T6" fmla="*/ 73 w 135"/>
                  <a:gd name="T7" fmla="*/ 88 h 158"/>
                  <a:gd name="T8" fmla="*/ 9 w 135"/>
                  <a:gd name="T9" fmla="*/ 84 h 158"/>
                  <a:gd name="T10" fmla="*/ 25 w 135"/>
                  <a:gd name="T11" fmla="*/ 60 h 158"/>
                  <a:gd name="T12" fmla="*/ 121 w 135"/>
                  <a:gd name="T13" fmla="*/ 84 h 158"/>
                  <a:gd name="T14" fmla="*/ 125 w 135"/>
                  <a:gd name="T15" fmla="*/ 132 h 158"/>
                  <a:gd name="T16" fmla="*/ 13 w 135"/>
                  <a:gd name="T17" fmla="*/ 15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58">
                    <a:moveTo>
                      <a:pt x="1" y="0"/>
                    </a:moveTo>
                    <a:cubicBezTo>
                      <a:pt x="39" y="10"/>
                      <a:pt x="83" y="6"/>
                      <a:pt x="117" y="28"/>
                    </a:cubicBezTo>
                    <a:cubicBezTo>
                      <a:pt x="120" y="36"/>
                      <a:pt x="128" y="44"/>
                      <a:pt x="125" y="52"/>
                    </a:cubicBezTo>
                    <a:cubicBezTo>
                      <a:pt x="118" y="72"/>
                      <a:pt x="93" y="81"/>
                      <a:pt x="73" y="88"/>
                    </a:cubicBezTo>
                    <a:cubicBezTo>
                      <a:pt x="52" y="87"/>
                      <a:pt x="29" y="92"/>
                      <a:pt x="9" y="84"/>
                    </a:cubicBezTo>
                    <a:cubicBezTo>
                      <a:pt x="0" y="80"/>
                      <a:pt x="16" y="63"/>
                      <a:pt x="25" y="60"/>
                    </a:cubicBezTo>
                    <a:cubicBezTo>
                      <a:pt x="87" y="63"/>
                      <a:pt x="89" y="52"/>
                      <a:pt x="121" y="84"/>
                    </a:cubicBezTo>
                    <a:cubicBezTo>
                      <a:pt x="127" y="102"/>
                      <a:pt x="135" y="113"/>
                      <a:pt x="125" y="132"/>
                    </a:cubicBezTo>
                    <a:cubicBezTo>
                      <a:pt x="112" y="158"/>
                      <a:pt x="22" y="152"/>
                      <a:pt x="13" y="152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Line 40"/>
              <p:cNvSpPr>
                <a:spLocks noChangeShapeType="1"/>
              </p:cNvSpPr>
              <p:nvPr/>
            </p:nvSpPr>
            <p:spPr bwMode="auto">
              <a:xfrm>
                <a:off x="2772" y="3354"/>
                <a:ext cx="1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Freeform 41"/>
              <p:cNvSpPr>
                <a:spLocks/>
              </p:cNvSpPr>
              <p:nvPr/>
            </p:nvSpPr>
            <p:spPr bwMode="auto">
              <a:xfrm>
                <a:off x="847" y="3504"/>
                <a:ext cx="2118" cy="432"/>
              </a:xfrm>
              <a:custGeom>
                <a:avLst/>
                <a:gdLst>
                  <a:gd name="T0" fmla="*/ 1584 w 1584"/>
                  <a:gd name="T1" fmla="*/ 0 h 288"/>
                  <a:gd name="T2" fmla="*/ 1440 w 1584"/>
                  <a:gd name="T3" fmla="*/ 0 h 288"/>
                  <a:gd name="T4" fmla="*/ 1440 w 1584"/>
                  <a:gd name="T5" fmla="*/ 288 h 288"/>
                  <a:gd name="T6" fmla="*/ 0 w 1584"/>
                  <a:gd name="T7" fmla="*/ 288 h 288"/>
                  <a:gd name="T8" fmla="*/ 0 w 1584"/>
                  <a:gd name="T9" fmla="*/ 4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4" h="288">
                    <a:moveTo>
                      <a:pt x="1584" y="0"/>
                    </a:moveTo>
                    <a:lnTo>
                      <a:pt x="1440" y="0"/>
                    </a:lnTo>
                    <a:lnTo>
                      <a:pt x="1440" y="288"/>
                    </a:lnTo>
                    <a:lnTo>
                      <a:pt x="0" y="288"/>
                    </a:lnTo>
                    <a:lnTo>
                      <a:pt x="0" y="4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Oval 42"/>
              <p:cNvSpPr>
                <a:spLocks noChangeArrowheads="1"/>
              </p:cNvSpPr>
              <p:nvPr/>
            </p:nvSpPr>
            <p:spPr bwMode="auto">
              <a:xfrm>
                <a:off x="2847" y="3260"/>
                <a:ext cx="321" cy="332"/>
              </a:xfrm>
              <a:prstGeom prst="ellipse">
                <a:avLst/>
              </a:prstGeom>
              <a:noFill/>
              <a:ln w="381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384" y="3295"/>
                <a:ext cx="251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25" name="Text Box 45"/>
              <p:cNvSpPr txBox="1">
                <a:spLocks noChangeArrowheads="1"/>
              </p:cNvSpPr>
              <p:nvPr/>
            </p:nvSpPr>
            <p:spPr bwMode="auto">
              <a:xfrm>
                <a:off x="576" y="3150"/>
                <a:ext cx="222" cy="5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0" hangingPunct="0"/>
                <a:r>
                  <a:rPr lang="en-GB" altLang="en-US" sz="2400" b="1" dirty="0" smtClean="0">
                    <a:latin typeface="Times New Roman" panose="02020603050405020304" pitchFamily="18" charset="0"/>
                  </a:rPr>
                  <a:t>_</a:t>
                </a:r>
                <a:endParaRPr lang="en-GB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974946" y="3407079"/>
              <a:ext cx="2560474" cy="1177577"/>
              <a:chOff x="6974946" y="3407079"/>
              <a:chExt cx="2560474" cy="1177577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6974946" y="3407079"/>
                <a:ext cx="2532309" cy="12526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6988497" y="4572130"/>
                <a:ext cx="2532309" cy="12526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9520806" y="3407080"/>
                <a:ext cx="14614" cy="1177576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977416" y="3443003"/>
                <a:ext cx="0" cy="2586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6974946" y="4325031"/>
                <a:ext cx="0" cy="258669"/>
              </a:xfrm>
              <a:prstGeom prst="line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7726379" y="3521802"/>
              <a:ext cx="864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SG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79299" y="3681371"/>
              <a:ext cx="432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SG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820" y="5226611"/>
            <a:ext cx="1702635" cy="146353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62264" y="2170291"/>
                <a:ext cx="1358692" cy="898324"/>
              </a:xfrm>
              <a:prstGeom prst="rect">
                <a:avLst/>
              </a:prstGeom>
              <a:noFill/>
            </p:spPr>
            <p:txBody>
              <a:bodyPr wrap="square" tIns="46800" bIns="46800" rtlCol="0">
                <a:spAutoFit/>
              </a:bodyPr>
              <a:lstStyle/>
              <a:p>
                <a:pPr marL="0" lvl="2" defTabSz="584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264" y="2170291"/>
                <a:ext cx="1358692" cy="898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312900" y="3070473"/>
                <a:ext cx="2504977" cy="903966"/>
              </a:xfrm>
              <a:prstGeom prst="rect">
                <a:avLst/>
              </a:prstGeom>
              <a:noFill/>
            </p:spPr>
            <p:txBody>
              <a:bodyPr wrap="square" tIns="46800" bIns="46800" rtlCol="0">
                <a:spAutoFit/>
              </a:bodyPr>
              <a:lstStyle/>
              <a:p>
                <a:pPr marL="0" lvl="2" defTabSz="584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500×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900" y="3070473"/>
                <a:ext cx="2504977" cy="903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312900" y="4230000"/>
                <a:ext cx="2485861" cy="525401"/>
              </a:xfrm>
              <a:prstGeom prst="rect">
                <a:avLst/>
              </a:prstGeom>
              <a:noFill/>
            </p:spPr>
            <p:txBody>
              <a:bodyPr wrap="square" tIns="46800" bIns="46800" rtlCol="0">
                <a:spAutoFit/>
              </a:bodyPr>
              <a:lstStyle/>
              <a:p>
                <a:pPr marL="0" lvl="2" defTabSz="584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900" y="4230000"/>
                <a:ext cx="2485861" cy="5254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12900" y="4918790"/>
                <a:ext cx="2485861" cy="525401"/>
              </a:xfrm>
              <a:prstGeom prst="rect">
                <a:avLst/>
              </a:prstGeom>
              <a:noFill/>
            </p:spPr>
            <p:txBody>
              <a:bodyPr wrap="square" tIns="46800" bIns="46800" rtlCol="0">
                <a:spAutoFit/>
              </a:bodyPr>
              <a:lstStyle/>
              <a:p>
                <a:pPr marL="0" lvl="2" defTabSz="584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</m:t>
                      </m:r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900" y="4918790"/>
                <a:ext cx="2485861" cy="5254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9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519441"/>
                <a:ext cx="10517140" cy="4414157"/>
              </a:xfr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What have you learned?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 voltage or current source supplies power to an electric circuit.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V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oltage supply provides a stable output voltage regardless of the load.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Current 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supply provides a stable output 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current 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regardless of the load.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Power formulas: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𝑉𝐼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SG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519441"/>
                <a:ext cx="10517140" cy="4414157"/>
              </a:xfrm>
              <a:blipFill>
                <a:blip r:embed="rId2"/>
                <a:stretch>
                  <a:fillRect l="-1159" t="-1934" b="-6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</a:t>
            </a:r>
            <a:r>
              <a:rPr lang="en-SG" dirty="0" smtClean="0">
                <a:solidFill>
                  <a:schemeClr val="accent2"/>
                </a:solidFill>
              </a:rPr>
              <a:t>Next</a:t>
            </a:r>
          </a:p>
          <a:p>
            <a:pPr marL="457200" lvl="1" indent="0">
              <a:buNone/>
            </a:pPr>
            <a:r>
              <a:rPr lang="en-US" sz="4400" dirty="0" smtClean="0">
                <a:solidFill>
                  <a:schemeClr val="tx1"/>
                </a:solidFill>
              </a:rPr>
              <a:t>Resistor Power Ratings</a:t>
            </a:r>
            <a:endParaRPr lang="en-SG" sz="4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3581"/>
            <a:ext cx="8596668" cy="48837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will you learn?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What voltage source and current source are.</a:t>
            </a:r>
            <a:r>
              <a:rPr lang="en-SG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alculate power of a simple circuit.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7"/>
            <a:ext cx="10345570" cy="2077779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Power source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Scenario 1</a:t>
            </a:r>
            <a:r>
              <a:rPr lang="en-SG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: When you switch on your torch, it lights up...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Where is the source of energy that lights up your torch?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40" y="2958294"/>
            <a:ext cx="3923929" cy="2933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51" y="2839195"/>
            <a:ext cx="1047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7"/>
            <a:ext cx="10157680" cy="1780711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Power source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Scenario 2</a:t>
            </a:r>
            <a:r>
              <a:rPr lang="en-SG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: When you play your electric guitar, you sing to the tune …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766" y="2215019"/>
            <a:ext cx="3168428" cy="44547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66897" y="2774145"/>
            <a:ext cx="6308050" cy="2077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>
                <a:solidFill>
                  <a:schemeClr val="tx1"/>
                </a:solidFill>
              </a:rPr>
              <a:t>What is the source of energy that amplifies the sound from the strings?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8"/>
            <a:ext cx="10896715" cy="1791732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Power source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Scenario 3</a:t>
            </a:r>
            <a:r>
              <a:rPr lang="en-SG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: When you play with your toy robot at home, it moves with lights flickering and perhaps saying hello to you …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231" y="2854430"/>
            <a:ext cx="2697666" cy="3753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9423" y="2818429"/>
            <a:ext cx="7612808" cy="117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>
                <a:solidFill>
                  <a:schemeClr val="tx1"/>
                </a:solidFill>
              </a:rPr>
              <a:t>Where is the source of energy of the robot?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0483"/>
            <a:ext cx="10345570" cy="3247043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Power source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A gadget requiring electricity to operate is said to be powered by electricity.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source of the electrical energy for a circuit is referred to as the power source of the circuit.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An electrical power source can be a voltage source or a current source.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58" y="4278215"/>
            <a:ext cx="3260942" cy="2343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" name="Group 4"/>
          <p:cNvGrpSpPr/>
          <p:nvPr/>
        </p:nvGrpSpPr>
        <p:grpSpPr>
          <a:xfrm>
            <a:off x="1745591" y="5157243"/>
            <a:ext cx="5229355" cy="1114425"/>
            <a:chOff x="1745591" y="5157243"/>
            <a:chExt cx="5229355" cy="1114425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745591" y="5448608"/>
              <a:ext cx="5229355" cy="5316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accent2"/>
                </a:buClr>
                <a:buFont typeface="Wingdings" panose="05000000000000000000" pitchFamily="2" charset="2"/>
                <a:buChar char="q"/>
              </a:pPr>
              <a:r>
                <a:rPr lang="en-US" sz="2400" dirty="0" smtClean="0">
                  <a:solidFill>
                    <a:schemeClr val="tx1"/>
                  </a:solidFill>
                </a:rPr>
                <a:t>Current source</a:t>
              </a:r>
              <a:endParaRPr lang="en-SG" sz="2400" dirty="0" smtClean="0">
                <a:solidFill>
                  <a:schemeClr val="tx1"/>
                </a:solidFill>
              </a:endParaRPr>
            </a:p>
            <a:p>
              <a:pPr>
                <a:buClr>
                  <a:schemeClr val="accent2"/>
                </a:buClr>
                <a:buFont typeface="Wingdings" panose="05000000000000000000" pitchFamily="2" charset="2"/>
                <a:buChar char="q"/>
              </a:pPr>
              <a:endParaRPr lang="en-SG" dirty="0"/>
            </a:p>
          </p:txBody>
        </p:sp>
        <p:pic>
          <p:nvPicPr>
            <p:cNvPr id="1026" name="Picture 2" descr="Constant Current Sour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590" y="5157243"/>
              <a:ext cx="847725" cy="111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768690" y="3965065"/>
            <a:ext cx="5229355" cy="1122896"/>
            <a:chOff x="1768690" y="4278215"/>
            <a:chExt cx="5229355" cy="1122896"/>
          </a:xfrm>
        </p:grpSpPr>
        <p:pic>
          <p:nvPicPr>
            <p:cNvPr id="1028" name="Picture 4" descr="http://upload.wikimedia.org/wikipedia/commons/thumb/f/ff/Voltage_Source.svg/1024px-Voltage_Source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365" y="4278215"/>
              <a:ext cx="1122896" cy="112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768690" y="4566498"/>
              <a:ext cx="5229355" cy="6170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accent2"/>
                </a:buClr>
                <a:buFont typeface="Wingdings" panose="05000000000000000000" pitchFamily="2" charset="2"/>
                <a:buChar char="q"/>
              </a:pPr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dirty="0" smtClean="0">
                  <a:solidFill>
                    <a:schemeClr val="tx1"/>
                  </a:solidFill>
                </a:rPr>
                <a:t>oltage source</a:t>
              </a:r>
              <a:r>
                <a:rPr lang="en-SG" sz="2400" dirty="0" smtClean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9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7"/>
            <a:ext cx="10132106" cy="3616375"/>
          </a:xfrm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Voltage </a:t>
            </a:r>
            <a:r>
              <a:rPr lang="en-SG" dirty="0">
                <a:solidFill>
                  <a:schemeClr val="accent2"/>
                </a:solidFill>
              </a:rPr>
              <a:t>S</a:t>
            </a:r>
            <a:r>
              <a:rPr lang="en-SG" dirty="0" smtClean="0">
                <a:solidFill>
                  <a:schemeClr val="accent2"/>
                </a:solidFill>
              </a:rPr>
              <a:t>ource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An ideal </a:t>
            </a:r>
            <a:r>
              <a:rPr lang="en-US" dirty="0">
                <a:solidFill>
                  <a:srgbClr val="00B050"/>
                </a:solidFill>
                <a:cs typeface="Calibri" panose="020F0502020204030204" pitchFamily="34" charset="0"/>
              </a:rPr>
              <a:t>voltage source</a:t>
            </a:r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 is able to provide </a:t>
            </a:r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stable </a:t>
            </a:r>
            <a:r>
              <a:rPr lang="en-US" dirty="0">
                <a:solidFill>
                  <a:srgbClr val="00B050"/>
                </a:solidFill>
                <a:cs typeface="Calibri" panose="020F0502020204030204" pitchFamily="34" charset="0"/>
              </a:rPr>
              <a:t>output </a:t>
            </a:r>
            <a:r>
              <a:rPr lang="en-US" dirty="0" smtClean="0">
                <a:solidFill>
                  <a:srgbClr val="00B050"/>
                </a:solidFill>
                <a:cs typeface="Calibri" panose="020F0502020204030204" pitchFamily="34" charset="0"/>
              </a:rPr>
              <a:t>voltage with constant amplitude</a:t>
            </a:r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regardless of the power consumption of the load</a:t>
            </a:r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Examples </a:t>
            </a:r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of voltage sources: Car battery, </a:t>
            </a:r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Li-ion battery, battery charger, power adaptor for LED display, and etc. </a:t>
            </a:r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Voltage source</a:t>
            </a:r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is also called voltage supply.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440" y="361568"/>
            <a:ext cx="1382559" cy="213111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4697"/>
            <a:ext cx="10345570" cy="5473293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Current </a:t>
            </a:r>
            <a:r>
              <a:rPr lang="en-SG" dirty="0">
                <a:solidFill>
                  <a:schemeClr val="accent2"/>
                </a:solidFill>
              </a:rPr>
              <a:t>S</a:t>
            </a:r>
            <a:r>
              <a:rPr lang="en-SG" dirty="0" smtClean="0">
                <a:solidFill>
                  <a:schemeClr val="accent2"/>
                </a:solidFill>
              </a:rPr>
              <a:t>ource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An ideal </a:t>
            </a:r>
            <a:r>
              <a:rPr lang="en-US" dirty="0" smtClean="0">
                <a:solidFill>
                  <a:srgbClr val="00B050"/>
                </a:solidFill>
                <a:cs typeface="Calibri" panose="020F0502020204030204" pitchFamily="34" charset="0"/>
              </a:rPr>
              <a:t>current source</a:t>
            </a:r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 is able to provide stable </a:t>
            </a:r>
            <a:r>
              <a:rPr lang="en-US" dirty="0" smtClean="0">
                <a:solidFill>
                  <a:srgbClr val="00B050"/>
                </a:solidFill>
                <a:cs typeface="Calibri" panose="020F0502020204030204" pitchFamily="34" charset="0"/>
              </a:rPr>
              <a:t>output current with constant amplitude</a:t>
            </a:r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 regardless of the power consumption of the load.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Unlike voltage sources, a current source is in fact </a:t>
            </a:r>
            <a:r>
              <a:rPr lang="en-US" dirty="0" smtClean="0">
                <a:solidFill>
                  <a:srgbClr val="00B050"/>
                </a:solidFill>
                <a:cs typeface="Calibri" panose="020F0502020204030204" pitchFamily="34" charset="0"/>
              </a:rPr>
              <a:t>an electronic circuit</a:t>
            </a:r>
            <a:r>
              <a:rPr lang="en-US" dirty="0" smtClean="0">
                <a:solidFill>
                  <a:schemeClr val="tx1"/>
                </a:solidFill>
                <a:cs typeface="Calibri" panose="020F0502020204030204" pitchFamily="34" charset="0"/>
              </a:rPr>
              <a:t> which provides a stable output current. This electronic circuit in itself is powered by a voltage source.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Applications: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attery charger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Power up dc motor for fixed torque, </a:t>
            </a:r>
            <a:r>
              <a:rPr lang="en-US" i="1" dirty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∝ </a:t>
            </a: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8544163" y="778193"/>
            <a:ext cx="1650587" cy="2674974"/>
            <a:chOff x="8544162" y="3214978"/>
            <a:chExt cx="1650587" cy="2674974"/>
          </a:xfrm>
        </p:grpSpPr>
        <p:grpSp>
          <p:nvGrpSpPr>
            <p:cNvPr id="49" name="Group 48"/>
            <p:cNvGrpSpPr/>
            <p:nvPr/>
          </p:nvGrpSpPr>
          <p:grpSpPr>
            <a:xfrm>
              <a:off x="8544162" y="3214978"/>
              <a:ext cx="1650587" cy="2674974"/>
              <a:chOff x="6887795" y="3217560"/>
              <a:chExt cx="1905000" cy="2674974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6887795" y="3217560"/>
                <a:ext cx="1905000" cy="267497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001380" y="5170763"/>
                <a:ext cx="1516586" cy="70788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Power flow</a:t>
                </a:r>
                <a:endParaRPr lang="en-SG" sz="2000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8609349" y="4009656"/>
              <a:ext cx="1173535" cy="577313"/>
              <a:chOff x="8609349" y="4009656"/>
              <a:chExt cx="1173535" cy="577313"/>
            </a:xfrm>
          </p:grpSpPr>
          <p:sp>
            <p:nvSpPr>
              <p:cNvPr id="39" name="Right Arrow 38"/>
              <p:cNvSpPr/>
              <p:nvPr/>
            </p:nvSpPr>
            <p:spPr>
              <a:xfrm>
                <a:off x="8918384" y="4009656"/>
                <a:ext cx="864500" cy="577313"/>
              </a:xfrm>
              <a:prstGeom prst="rightArrow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rgbClr val="92D050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609349" y="4070153"/>
                <a:ext cx="534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SG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887796" y="780775"/>
            <a:ext cx="1370119" cy="2674974"/>
            <a:chOff x="6887795" y="3217560"/>
            <a:chExt cx="1905000" cy="2674974"/>
          </a:xfrm>
        </p:grpSpPr>
        <p:sp>
          <p:nvSpPr>
            <p:cNvPr id="44" name="Rectangle 43"/>
            <p:cNvSpPr/>
            <p:nvPr/>
          </p:nvSpPr>
          <p:spPr>
            <a:xfrm>
              <a:off x="6887795" y="3217560"/>
              <a:ext cx="1905000" cy="26749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28160" y="5446789"/>
              <a:ext cx="1516588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Source</a:t>
              </a:r>
              <a:endParaRPr lang="en-SG" sz="20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5044"/>
            <a:ext cx="10771456" cy="22186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Power Flow 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 smtClean="0">
                <a:solidFill>
                  <a:schemeClr val="accent2"/>
                </a:solidFill>
              </a:rPr>
              <a:t>irection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17449" y="1369296"/>
            <a:ext cx="6147234" cy="27494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lvl="2" defTabSz="360363"/>
            <a:r>
              <a:rPr 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circuit, the power source is a dc voltage source, e.g. a battery or a dc power adaptor.</a:t>
            </a:r>
          </a:p>
          <a:p>
            <a:pPr marL="720725" lvl="2" defTabSz="360363"/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power source delivers (outputs) power to the load.</a:t>
            </a:r>
          </a:p>
          <a:p>
            <a:pPr marL="720725" lvl="2" defTabSz="360363"/>
            <a:endParaRPr lang="en-US" sz="2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0429159" y="783534"/>
            <a:ext cx="1302794" cy="2674974"/>
            <a:chOff x="9674552" y="3067919"/>
            <a:chExt cx="1905000" cy="2674974"/>
          </a:xfrm>
          <a:solidFill>
            <a:srgbClr val="92D050"/>
          </a:solidFill>
        </p:grpSpPr>
        <p:sp>
          <p:nvSpPr>
            <p:cNvPr id="47" name="Rectangle 46"/>
            <p:cNvSpPr/>
            <p:nvPr/>
          </p:nvSpPr>
          <p:spPr>
            <a:xfrm>
              <a:off x="9674552" y="3067919"/>
              <a:ext cx="1905000" cy="267497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084891" y="5282246"/>
              <a:ext cx="114423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Load</a:t>
              </a:r>
              <a:endParaRPr lang="en-SG" sz="2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82948" y="1181007"/>
            <a:ext cx="4514707" cy="1570245"/>
            <a:chOff x="6974946" y="3474917"/>
            <a:chExt cx="4514707" cy="1570245"/>
          </a:xfrm>
        </p:grpSpPr>
        <p:grpSp>
          <p:nvGrpSpPr>
            <p:cNvPr id="35" name="Group 34"/>
            <p:cNvGrpSpPr/>
            <p:nvPr/>
          </p:nvGrpSpPr>
          <p:grpSpPr>
            <a:xfrm>
              <a:off x="9802570" y="3513924"/>
              <a:ext cx="1406892" cy="1200329"/>
              <a:chOff x="9802570" y="3513924"/>
              <a:chExt cx="1406892" cy="1200329"/>
            </a:xfrm>
          </p:grpSpPr>
          <p:sp>
            <p:nvSpPr>
              <p:cNvPr id="31" name="Text Box 45"/>
              <p:cNvSpPr txBox="1">
                <a:spLocks noChangeArrowheads="1"/>
              </p:cNvSpPr>
              <p:nvPr/>
            </p:nvSpPr>
            <p:spPr bwMode="auto">
              <a:xfrm>
                <a:off x="10850068" y="3513924"/>
                <a:ext cx="359394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0" hangingPunct="0"/>
                <a:endParaRPr lang="en-GB" altLang="en-US" sz="2400" b="1" dirty="0" smtClean="0">
                  <a:latin typeface="Times New Roman" panose="02020603050405020304" pitchFamily="18" charset="0"/>
                </a:endParaRPr>
              </a:p>
              <a:p>
                <a:pPr eaLnBrk="0" hangingPunct="0"/>
                <a:r>
                  <a:rPr lang="en-GB" altLang="en-US" sz="2400" b="1" dirty="0" smtClean="0">
                    <a:latin typeface="Times New Roman" panose="02020603050405020304" pitchFamily="18" charset="0"/>
                  </a:rPr>
                  <a:t>_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0548407" y="3711042"/>
                <a:ext cx="0" cy="258669"/>
              </a:xfrm>
              <a:prstGeom prst="line">
                <a:avLst/>
              </a:prstGeom>
              <a:ln w="38100">
                <a:solidFill>
                  <a:srgbClr val="00206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9802570" y="3703783"/>
                <a:ext cx="751433" cy="3717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6974946" y="3474917"/>
              <a:ext cx="4514707" cy="1570245"/>
              <a:chOff x="6974946" y="3474917"/>
              <a:chExt cx="4514707" cy="157024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74946" y="3474917"/>
                <a:ext cx="4514707" cy="1570245"/>
                <a:chOff x="6974946" y="3474917"/>
                <a:chExt cx="4514707" cy="1570245"/>
              </a:xfrm>
            </p:grpSpPr>
            <p:sp>
              <p:nvSpPr>
                <p:cNvPr id="8" name="Freeform 37"/>
                <p:cNvSpPr>
                  <a:spLocks/>
                </p:cNvSpPr>
                <p:nvPr/>
              </p:nvSpPr>
              <p:spPr bwMode="auto">
                <a:xfrm>
                  <a:off x="7725179" y="3474918"/>
                  <a:ext cx="1941207" cy="661818"/>
                </a:xfrm>
                <a:custGeom>
                  <a:avLst/>
                  <a:gdLst>
                    <a:gd name="T0" fmla="*/ 0 w 624"/>
                    <a:gd name="T1" fmla="*/ 336 h 336"/>
                    <a:gd name="T2" fmla="*/ 0 w 624"/>
                    <a:gd name="T3" fmla="*/ 0 h 336"/>
                    <a:gd name="T4" fmla="*/ 624 w 624"/>
                    <a:gd name="T5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24" h="336">
                      <a:moveTo>
                        <a:pt x="0" y="336"/>
                      </a:moveTo>
                      <a:lnTo>
                        <a:pt x="0" y="0"/>
                      </a:lnTo>
                      <a:lnTo>
                        <a:pt x="624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1057403" y="3860232"/>
                  <a:ext cx="4322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endParaRPr lang="en-SG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6974946" y="3474917"/>
                  <a:ext cx="4027863" cy="1570245"/>
                  <a:chOff x="6974946" y="3474917"/>
                  <a:chExt cx="4027863" cy="1570245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6974946" y="3474917"/>
                    <a:ext cx="3869451" cy="1397634"/>
                    <a:chOff x="6974946" y="3474917"/>
                    <a:chExt cx="3869451" cy="1397634"/>
                  </a:xfrm>
                </p:grpSpPr>
                <p:grpSp>
                  <p:nvGrpSpPr>
                    <p:cNvPr id="16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516151" y="4136736"/>
                      <a:ext cx="442362" cy="345008"/>
                      <a:chOff x="1488" y="3072"/>
                      <a:chExt cx="204" cy="150"/>
                    </a:xfrm>
                  </p:grpSpPr>
                  <p:sp>
                    <p:nvSpPr>
                      <p:cNvPr id="27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1590" y="2970"/>
                        <a:ext cx="0" cy="20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8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1586" y="3074"/>
                        <a:ext cx="0" cy="100"/>
                      </a:xfrm>
                      <a:prstGeom prst="line">
                        <a:avLst/>
                      </a:prstGeom>
                      <a:noFill/>
                      <a:ln w="762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29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1590" y="3068"/>
                        <a:ext cx="0" cy="20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0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1586" y="3172"/>
                        <a:ext cx="0" cy="100"/>
                      </a:xfrm>
                      <a:prstGeom prst="line">
                        <a:avLst/>
                      </a:prstGeom>
                      <a:noFill/>
                      <a:ln w="762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</p:grpSp>
                <p:sp>
                  <p:nvSpPr>
                    <p:cNvPr id="17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9666386" y="3474917"/>
                      <a:ext cx="1178011" cy="514649"/>
                    </a:xfrm>
                    <a:custGeom>
                      <a:avLst/>
                      <a:gdLst>
                        <a:gd name="T0" fmla="*/ 0 w 528"/>
                        <a:gd name="T1" fmla="*/ 0 h 288"/>
                        <a:gd name="T2" fmla="*/ 528 w 528"/>
                        <a:gd name="T3" fmla="*/ 0 h 288"/>
                        <a:gd name="T4" fmla="*/ 528 w 528"/>
                        <a:gd name="T5" fmla="*/ 288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28" h="288">
                          <a:moveTo>
                            <a:pt x="0" y="0"/>
                          </a:moveTo>
                          <a:lnTo>
                            <a:pt x="528" y="0"/>
                          </a:lnTo>
                          <a:lnTo>
                            <a:pt x="528" y="288"/>
                          </a:ln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8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974946" y="4038873"/>
                      <a:ext cx="406714" cy="4611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r>
                        <a:rPr lang="en-GB" alt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19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86058" y="3588638"/>
                      <a:ext cx="359394" cy="12003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eaLnBrk="0" hangingPunct="0"/>
                      <a:r>
                        <a:rPr lang="en-GB" alt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+</a:t>
                      </a:r>
                    </a:p>
                    <a:p>
                      <a:pPr eaLnBrk="0" hangingPunct="0"/>
                      <a:endParaRPr lang="en-GB" altLang="en-US" sz="2400" b="1" dirty="0" smtClean="0">
                        <a:latin typeface="Times New Roman" panose="02020603050405020304" pitchFamily="18" charset="0"/>
                      </a:endParaRPr>
                    </a:p>
                    <a:p>
                      <a:pPr eaLnBrk="0" hangingPunct="0"/>
                      <a:r>
                        <a:rPr lang="en-GB" altLang="en-US" sz="2400" b="1" dirty="0" smtClean="0">
                          <a:latin typeface="Times New Roman" panose="02020603050405020304" pitchFamily="18" charset="0"/>
                        </a:rPr>
                        <a:t>_</a:t>
                      </a:r>
                      <a:endParaRPr lang="en-GB" altLang="en-US" sz="2400" b="1" dirty="0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7976726" y="3703783"/>
                      <a:ext cx="2545860" cy="1168768"/>
                      <a:chOff x="6974946" y="3415888"/>
                      <a:chExt cx="2545860" cy="1168768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 flipV="1">
                        <a:off x="6974946" y="3415888"/>
                        <a:ext cx="751433" cy="3717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2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 flipV="1">
                        <a:off x="6988497" y="4572130"/>
                        <a:ext cx="2532309" cy="12526"/>
                      </a:xfrm>
                      <a:prstGeom prst="line">
                        <a:avLst/>
                      </a:prstGeom>
                      <a:ln w="3810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/>
                      <p:nvPr/>
                    </p:nvCxnSpPr>
                    <p:spPr>
                      <a:xfrm flipV="1">
                        <a:off x="6977416" y="3443003"/>
                        <a:ext cx="0" cy="258669"/>
                      </a:xfrm>
                      <a:prstGeom prst="line">
                        <a:avLst/>
                      </a:prstGeom>
                      <a:ln w="38100">
                        <a:solidFill>
                          <a:srgbClr val="002060"/>
                        </a:solidFill>
                        <a:headEnd type="non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6974946" y="4325031"/>
                        <a:ext cx="0" cy="258669"/>
                      </a:xfrm>
                      <a:prstGeom prst="line">
                        <a:avLst/>
                      </a:prstGeom>
                      <a:ln w="38100">
                        <a:solidFill>
                          <a:srgbClr val="00206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8198486" y="3784828"/>
                      <a:ext cx="8645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SG" sz="2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7725177" y="3969712"/>
                    <a:ext cx="3277632" cy="1075450"/>
                    <a:chOff x="7725177" y="3969712"/>
                    <a:chExt cx="3277632" cy="1075450"/>
                  </a:xfrm>
                </p:grpSpPr>
                <p:sp>
                  <p:nvSpPr>
                    <p:cNvPr id="13" name="Freeform 12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10654512" y="4029084"/>
                      <a:ext cx="407670" cy="288925"/>
                    </a:xfrm>
                    <a:custGeom>
                      <a:avLst/>
                      <a:gdLst>
                        <a:gd name="T0" fmla="*/ 0 w 1488"/>
                        <a:gd name="T1" fmla="*/ 192 h 384"/>
                        <a:gd name="T2" fmla="*/ 144 w 1488"/>
                        <a:gd name="T3" fmla="*/ 0 h 384"/>
                        <a:gd name="T4" fmla="*/ 384 w 1488"/>
                        <a:gd name="T5" fmla="*/ 384 h 384"/>
                        <a:gd name="T6" fmla="*/ 672 w 1488"/>
                        <a:gd name="T7" fmla="*/ 0 h 384"/>
                        <a:gd name="T8" fmla="*/ 912 w 1488"/>
                        <a:gd name="T9" fmla="*/ 384 h 384"/>
                        <a:gd name="T10" fmla="*/ 1152 w 1488"/>
                        <a:gd name="T11" fmla="*/ 0 h 384"/>
                        <a:gd name="T12" fmla="*/ 1392 w 1488"/>
                        <a:gd name="T13" fmla="*/ 384 h 384"/>
                        <a:gd name="T14" fmla="*/ 1488 w 1488"/>
                        <a:gd name="T15" fmla="*/ 192 h 3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488" h="384">
                          <a:moveTo>
                            <a:pt x="0" y="192"/>
                          </a:moveTo>
                          <a:lnTo>
                            <a:pt x="144" y="0"/>
                          </a:lnTo>
                          <a:lnTo>
                            <a:pt x="384" y="384"/>
                          </a:lnTo>
                          <a:lnTo>
                            <a:pt x="672" y="0"/>
                          </a:lnTo>
                          <a:lnTo>
                            <a:pt x="912" y="384"/>
                          </a:lnTo>
                          <a:lnTo>
                            <a:pt x="1152" y="0"/>
                          </a:lnTo>
                          <a:lnTo>
                            <a:pt x="1392" y="384"/>
                          </a:lnTo>
                          <a:lnTo>
                            <a:pt x="1488" y="192"/>
                          </a:lnTo>
                        </a:path>
                      </a:pathLst>
                    </a:custGeom>
                    <a:noFill/>
                    <a:ln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SG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SG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p:txBody>
                </p:sp>
                <p:sp>
                  <p:nvSpPr>
                    <p:cNvPr id="14" name="Freeform 3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8903190" y="4383344"/>
                      <a:ext cx="1941207" cy="661818"/>
                    </a:xfrm>
                    <a:custGeom>
                      <a:avLst/>
                      <a:gdLst>
                        <a:gd name="T0" fmla="*/ 0 w 624"/>
                        <a:gd name="T1" fmla="*/ 336 h 336"/>
                        <a:gd name="T2" fmla="*/ 0 w 624"/>
                        <a:gd name="T3" fmla="*/ 0 h 336"/>
                        <a:gd name="T4" fmla="*/ 624 w 624"/>
                        <a:gd name="T5" fmla="*/ 0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24" h="336">
                          <a:moveTo>
                            <a:pt x="0" y="336"/>
                          </a:moveTo>
                          <a:lnTo>
                            <a:pt x="0" y="0"/>
                          </a:lnTo>
                          <a:lnTo>
                            <a:pt x="624" y="0"/>
                          </a:ln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5" name="Freeform 3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7725177" y="4496766"/>
                      <a:ext cx="1178011" cy="548396"/>
                    </a:xfrm>
                    <a:custGeom>
                      <a:avLst/>
                      <a:gdLst>
                        <a:gd name="T0" fmla="*/ 0 w 528"/>
                        <a:gd name="T1" fmla="*/ 0 h 288"/>
                        <a:gd name="T2" fmla="*/ 528 w 528"/>
                        <a:gd name="T3" fmla="*/ 0 h 288"/>
                        <a:gd name="T4" fmla="*/ 528 w 528"/>
                        <a:gd name="T5" fmla="*/ 288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28" h="288">
                          <a:moveTo>
                            <a:pt x="0" y="0"/>
                          </a:moveTo>
                          <a:lnTo>
                            <a:pt x="528" y="0"/>
                          </a:lnTo>
                          <a:lnTo>
                            <a:pt x="528" y="288"/>
                          </a:ln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</p:grpSp>
          </p:grpSp>
          <p:cxnSp>
            <p:nvCxnSpPr>
              <p:cNvPr id="34" name="Straight Connector 33"/>
              <p:cNvCxnSpPr/>
              <p:nvPr/>
            </p:nvCxnSpPr>
            <p:spPr>
              <a:xfrm flipV="1">
                <a:off x="10519832" y="4584918"/>
                <a:ext cx="0" cy="258669"/>
              </a:xfrm>
              <a:prstGeom prst="line">
                <a:avLst/>
              </a:prstGeom>
              <a:ln w="38100">
                <a:solidFill>
                  <a:srgbClr val="00206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10027522" y="3756767"/>
              <a:ext cx="864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SG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53604" y="4384155"/>
              <a:ext cx="864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SG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17448" y="3611331"/>
            <a:ext cx="10334951" cy="49244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lvl="2" defTabSz="360363"/>
            <a:r>
              <a:rPr 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load can be a resistor, a light bulb, or an electric appliance.</a:t>
            </a:r>
          </a:p>
        </p:txBody>
      </p:sp>
    </p:spTree>
    <p:extLst>
      <p:ext uri="{BB962C8B-B14F-4D97-AF65-F5344CB8AC3E}">
        <p14:creationId xmlns:p14="http://schemas.microsoft.com/office/powerpoint/2010/main" val="2062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3235</TotalTime>
  <Words>813</Words>
  <Application>Microsoft Office PowerPoint</Application>
  <PresentationFormat>Widescreen</PresentationFormat>
  <Paragraphs>169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SimSun</vt:lpstr>
      <vt:lpstr>Arial</vt:lpstr>
      <vt:lpstr>Calibri</vt:lpstr>
      <vt:lpstr>Cambria</vt:lpstr>
      <vt:lpstr>Cambria Math</vt:lpstr>
      <vt:lpstr>Cooper Black</vt:lpstr>
      <vt:lpstr>Symbol</vt:lpstr>
      <vt:lpstr>Times New Roman</vt:lpstr>
      <vt:lpstr>Trebuchet MS</vt:lpstr>
      <vt:lpstr>Wingdings</vt:lpstr>
      <vt:lpstr>Wingdings 3</vt:lpstr>
      <vt:lpstr>Facet</vt:lpstr>
      <vt:lpstr>Unit 4  Energy &amp; Power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449</cp:revision>
  <dcterms:created xsi:type="dcterms:W3CDTF">2014-11-11T08:59:17Z</dcterms:created>
  <dcterms:modified xsi:type="dcterms:W3CDTF">2018-08-22T15:29:37Z</dcterms:modified>
</cp:coreProperties>
</file>