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97" r:id="rId4"/>
    <p:sldId id="298" r:id="rId5"/>
    <p:sldId id="259" r:id="rId6"/>
    <p:sldId id="281" r:id="rId7"/>
    <p:sldId id="275" r:id="rId8"/>
    <p:sldId id="271" r:id="rId9"/>
    <p:sldId id="272" r:id="rId1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103" d="100"/>
          <a:sy n="103" d="100"/>
        </p:scale>
        <p:origin x="29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18/7/2018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18/7/2018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Hi! Welcome to Unit 3: Resistance and Ohm’s Law,</a:t>
            </a:r>
            <a:r>
              <a:rPr lang="en-US" baseline="0" dirty="0" smtClean="0"/>
              <a:t> Part A on Resistance.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4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82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60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a camera sitting beside you. It</a:t>
            </a:r>
            <a:r>
              <a:rPr lang="en-US" baseline="0" dirty="0" smtClean="0"/>
              <a:t>s screen view indicates a low battery. You retract it and notice a label on it reads: 3.7 V, 1000 </a:t>
            </a:r>
            <a:r>
              <a:rPr lang="en-US" baseline="0" dirty="0" err="1" smtClean="0"/>
              <a:t>mAh</a:t>
            </a:r>
            <a:r>
              <a:rPr lang="en-US" baseline="0" dirty="0" smtClean="0"/>
              <a:t>; Minimum 940 </a:t>
            </a:r>
            <a:r>
              <a:rPr lang="en-US" baseline="0" dirty="0" err="1" smtClean="0"/>
              <a:t>mAh</a:t>
            </a:r>
            <a:r>
              <a:rPr lang="en-US" baseline="0" dirty="0" smtClean="0"/>
              <a:t> or 3.5 Wh. </a:t>
            </a:r>
          </a:p>
          <a:p>
            <a:r>
              <a:rPr lang="en-US" baseline="0" dirty="0" smtClean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2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26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5322-CF28-435A-949C-5C464974093C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14400"/>
            <a:ext cx="6297612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4400" y="6314400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0577-BAB0-46F8-9F5C-267E314F9847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F346-2FD7-4F03-A93A-0B08C2FB1731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157E-95C4-470D-959C-2B37AE3F8E56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B7C-52D5-4ECA-8F09-0184EAB72468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BB2-E218-4A27-BFA7-184254E7EE54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435-315B-48AF-96A4-494C617B8020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C21E-B6DB-45CB-9B5A-D4C703F1CCB2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1E8-D03D-4D95-B517-DAE6D4493AAC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94-132A-4FE2-9603-5C3F521E5C7A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4F5-C7AF-42D3-B232-38A9C57EB278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FC93-3039-485D-93BD-697EEE8E1784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AC94-09C8-4D91-A0C2-A00CB0831A84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CF9-7BAE-4A82-8EAB-A20738B497EE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52D-3726-4669-83DD-AB73E490BED8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8B31-AC24-4657-ACE7-79831697E399}" type="datetime1">
              <a:rPr lang="en-US" smtClean="0"/>
              <a:t>7/18/2018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2C7-0F13-40B1-B3F3-A7E56B28FD5F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4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Energy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&amp;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Power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</a:t>
            </a:r>
            <a:r>
              <a:rPr lang="en-US" sz="4400" dirty="0" smtClean="0">
                <a:solidFill>
                  <a:srgbClr val="0070C0"/>
                </a:solidFill>
              </a:rPr>
              <a:t>C: Resistor Power Ratings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9665547" cy="4883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What “power rating” is.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elect proper power rating of a resistor.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60542"/>
            <a:ext cx="10167064" cy="26773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When current flows through a resistor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electrical energy is converted to heat and dissipated from the surface of the resistor.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heat generated is small, you won’t be able to feel the minute increment in the temperature.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74505" y="3515499"/>
            <a:ext cx="6471167" cy="241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current is kept increasing, the surface will get warmer.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point will be reached when further increase in current eventually burns the resistor.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878045" y="2937500"/>
            <a:ext cx="4983374" cy="2858740"/>
            <a:chOff x="6777025" y="4094480"/>
            <a:chExt cx="4983374" cy="2858740"/>
          </a:xfrm>
        </p:grpSpPr>
        <p:sp>
          <p:nvSpPr>
            <p:cNvPr id="32" name="Rectangle 31"/>
            <p:cNvSpPr/>
            <p:nvPr/>
          </p:nvSpPr>
          <p:spPr>
            <a:xfrm>
              <a:off x="6777025" y="4094480"/>
              <a:ext cx="4983374" cy="2858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55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063232" y="4699418"/>
              <a:ext cx="4396429" cy="1916585"/>
              <a:chOff x="7023171" y="4687224"/>
              <a:chExt cx="4396429" cy="1916585"/>
            </a:xfrm>
          </p:grpSpPr>
          <p:sp>
            <p:nvSpPr>
              <p:cNvPr id="34" name="Freeform 37"/>
              <p:cNvSpPr>
                <a:spLocks/>
              </p:cNvSpPr>
              <p:nvPr/>
            </p:nvSpPr>
            <p:spPr bwMode="auto">
              <a:xfrm>
                <a:off x="7725179" y="4687224"/>
                <a:ext cx="1941207" cy="661818"/>
              </a:xfrm>
              <a:custGeom>
                <a:avLst/>
                <a:gdLst>
                  <a:gd name="T0" fmla="*/ 0 w 624"/>
                  <a:gd name="T1" fmla="*/ 336 h 336"/>
                  <a:gd name="T2" fmla="*/ 0 w 624"/>
                  <a:gd name="T3" fmla="*/ 0 h 336"/>
                  <a:gd name="T4" fmla="*/ 624 w 624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624" y="0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7725179" y="5680780"/>
                <a:ext cx="3119218" cy="633620"/>
              </a:xfrm>
              <a:custGeom>
                <a:avLst/>
                <a:gdLst>
                  <a:gd name="T0" fmla="*/ 1584 w 1584"/>
                  <a:gd name="T1" fmla="*/ 0 h 288"/>
                  <a:gd name="T2" fmla="*/ 1440 w 1584"/>
                  <a:gd name="T3" fmla="*/ 0 h 288"/>
                  <a:gd name="T4" fmla="*/ 1440 w 1584"/>
                  <a:gd name="T5" fmla="*/ 288 h 288"/>
                  <a:gd name="T6" fmla="*/ 0 w 1584"/>
                  <a:gd name="T7" fmla="*/ 288 h 288"/>
                  <a:gd name="T8" fmla="*/ 0 w 1584"/>
                  <a:gd name="T9" fmla="*/ 48 h 288"/>
                  <a:gd name="connsiteX0" fmla="*/ 9091 w 9091"/>
                  <a:gd name="connsiteY0" fmla="*/ 0 h 10000"/>
                  <a:gd name="connsiteX1" fmla="*/ 9091 w 9091"/>
                  <a:gd name="connsiteY1" fmla="*/ 10000 h 10000"/>
                  <a:gd name="connsiteX2" fmla="*/ 0 w 9091"/>
                  <a:gd name="connsiteY2" fmla="*/ 10000 h 10000"/>
                  <a:gd name="connsiteX3" fmla="*/ 0 w 9091"/>
                  <a:gd name="connsiteY3" fmla="*/ 1667 h 10000"/>
                  <a:gd name="connsiteX0" fmla="*/ 10000 w 10000"/>
                  <a:gd name="connsiteY0" fmla="*/ 0 h 8501"/>
                  <a:gd name="connsiteX1" fmla="*/ 10000 w 10000"/>
                  <a:gd name="connsiteY1" fmla="*/ 8501 h 8501"/>
                  <a:gd name="connsiteX2" fmla="*/ 0 w 10000"/>
                  <a:gd name="connsiteY2" fmla="*/ 8501 h 8501"/>
                  <a:gd name="connsiteX3" fmla="*/ 0 w 10000"/>
                  <a:gd name="connsiteY3" fmla="*/ 168 h 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8501">
                    <a:moveTo>
                      <a:pt x="10000" y="0"/>
                    </a:moveTo>
                    <a:lnTo>
                      <a:pt x="10000" y="8501"/>
                    </a:lnTo>
                    <a:lnTo>
                      <a:pt x="0" y="8501"/>
                    </a:lnTo>
                    <a:lnTo>
                      <a:pt x="0" y="168"/>
                    </a:ln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 rot="5400000">
                <a:off x="7737332" y="5127861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 rot="5400000">
                <a:off x="7728658" y="5360223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 rot="5400000">
                <a:off x="7737332" y="5353266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 rot="5400000">
                <a:off x="7728658" y="5585628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9666386" y="4687224"/>
                <a:ext cx="1178011" cy="598787"/>
              </a:xfrm>
              <a:custGeom>
                <a:avLst/>
                <a:gdLst>
                  <a:gd name="T0" fmla="*/ 0 w 528"/>
                  <a:gd name="T1" fmla="*/ 0 h 288"/>
                  <a:gd name="T2" fmla="*/ 528 w 528"/>
                  <a:gd name="T3" fmla="*/ 0 h 288"/>
                  <a:gd name="T4" fmla="*/ 528 w 52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288">
                    <a:moveTo>
                      <a:pt x="0" y="0"/>
                    </a:moveTo>
                    <a:lnTo>
                      <a:pt x="528" y="0"/>
                    </a:lnTo>
                    <a:lnTo>
                      <a:pt x="528" y="288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Text Box 44"/>
              <p:cNvSpPr txBox="1">
                <a:spLocks noChangeArrowheads="1"/>
              </p:cNvSpPr>
              <p:nvPr/>
            </p:nvSpPr>
            <p:spPr bwMode="auto">
              <a:xfrm>
                <a:off x="7023171" y="5297622"/>
                <a:ext cx="37221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i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V</a:t>
                </a:r>
                <a:endParaRPr lang="en-GB" altLang="en-US" sz="2400" i="1" dirty="0">
                  <a:solidFill>
                    <a:srgbClr val="CC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 Box 45"/>
              <p:cNvSpPr txBox="1">
                <a:spLocks noChangeArrowheads="1"/>
              </p:cNvSpPr>
              <p:nvPr/>
            </p:nvSpPr>
            <p:spPr bwMode="auto">
              <a:xfrm>
                <a:off x="7286058" y="4934369"/>
                <a:ext cx="359723" cy="985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>
                  <a:spcBef>
                    <a:spcPts val="1200"/>
                  </a:spcBef>
                </a:pPr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  <a:endParaRPr lang="en-GB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793978" y="4766652"/>
                <a:ext cx="8645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SG" sz="2400" i="1" dirty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987350" y="5237812"/>
                <a:ext cx="432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99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SG" sz="2400" i="1" dirty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Freeform 44"/>
              <p:cNvSpPr>
                <a:spLocks noChangeAspect="1"/>
              </p:cNvSpPr>
              <p:nvPr/>
            </p:nvSpPr>
            <p:spPr bwMode="auto">
              <a:xfrm rot="5280000">
                <a:off x="10631482" y="5345753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7844988" y="4788420"/>
                <a:ext cx="2802692" cy="1413510"/>
              </a:xfrm>
              <a:custGeom>
                <a:avLst/>
                <a:gdLst>
                  <a:gd name="connsiteX0" fmla="*/ 3810 w 2552700"/>
                  <a:gd name="connsiteY0" fmla="*/ 251460 h 1158240"/>
                  <a:gd name="connsiteX1" fmla="*/ 3810 w 2552700"/>
                  <a:gd name="connsiteY1" fmla="*/ 0 h 1158240"/>
                  <a:gd name="connsiteX2" fmla="*/ 2552700 w 2552700"/>
                  <a:gd name="connsiteY2" fmla="*/ 0 h 1158240"/>
                  <a:gd name="connsiteX3" fmla="*/ 2552700 w 2552700"/>
                  <a:gd name="connsiteY3" fmla="*/ 1158240 h 1158240"/>
                  <a:gd name="connsiteX4" fmla="*/ 0 w 2552700"/>
                  <a:gd name="connsiteY4" fmla="*/ 1158240 h 1158240"/>
                  <a:gd name="connsiteX5" fmla="*/ 0 w 2552700"/>
                  <a:gd name="connsiteY5" fmla="*/ 922020 h 1158240"/>
                  <a:gd name="connsiteX6" fmla="*/ 7620 w 2552700"/>
                  <a:gd name="connsiteY6" fmla="*/ 922020 h 1158240"/>
                  <a:gd name="connsiteX0" fmla="*/ 3810 w 2552700"/>
                  <a:gd name="connsiteY0" fmla="*/ 251460 h 1158240"/>
                  <a:gd name="connsiteX1" fmla="*/ 3810 w 2552700"/>
                  <a:gd name="connsiteY1" fmla="*/ 0 h 1158240"/>
                  <a:gd name="connsiteX2" fmla="*/ 2552700 w 2552700"/>
                  <a:gd name="connsiteY2" fmla="*/ 0 h 1158240"/>
                  <a:gd name="connsiteX3" fmla="*/ 2552700 w 2552700"/>
                  <a:gd name="connsiteY3" fmla="*/ 1158240 h 1158240"/>
                  <a:gd name="connsiteX4" fmla="*/ 0 w 2552700"/>
                  <a:gd name="connsiteY4" fmla="*/ 1158240 h 1158240"/>
                  <a:gd name="connsiteX5" fmla="*/ 0 w 2552700"/>
                  <a:gd name="connsiteY5" fmla="*/ 922020 h 1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2700" h="1158240">
                    <a:moveTo>
                      <a:pt x="3810" y="251460"/>
                    </a:moveTo>
                    <a:lnTo>
                      <a:pt x="3810" y="0"/>
                    </a:lnTo>
                    <a:lnTo>
                      <a:pt x="2552700" y="0"/>
                    </a:lnTo>
                    <a:lnTo>
                      <a:pt x="2552700" y="1158240"/>
                    </a:lnTo>
                    <a:lnTo>
                      <a:pt x="0" y="1158240"/>
                    </a:lnTo>
                    <a:lnTo>
                      <a:pt x="0" y="922020"/>
                    </a:lnTo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8" name="Line 23"/>
              <p:cNvCxnSpPr/>
              <p:nvPr/>
            </p:nvCxnSpPr>
            <p:spPr bwMode="auto">
              <a:xfrm>
                <a:off x="7581662" y="6473281"/>
                <a:ext cx="284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Line 24"/>
              <p:cNvCxnSpPr/>
              <p:nvPr/>
            </p:nvCxnSpPr>
            <p:spPr bwMode="auto">
              <a:xfrm>
                <a:off x="7628462" y="6538545"/>
                <a:ext cx="190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25"/>
              <p:cNvCxnSpPr/>
              <p:nvPr/>
            </p:nvCxnSpPr>
            <p:spPr bwMode="auto">
              <a:xfrm>
                <a:off x="7678862" y="6603809"/>
                <a:ext cx="90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23"/>
              <p:cNvCxnSpPr/>
              <p:nvPr/>
            </p:nvCxnSpPr>
            <p:spPr bwMode="auto">
              <a:xfrm>
                <a:off x="7723862" y="6314400"/>
                <a:ext cx="0" cy="15316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0083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8415580" y="2579025"/>
            <a:ext cx="3799924" cy="3363381"/>
            <a:chOff x="3307" y="1127"/>
            <a:chExt cx="2067" cy="1700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7" y="1217"/>
              <a:ext cx="2052" cy="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742" y="1474"/>
              <a:ext cx="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¼W</a:t>
              </a:r>
              <a:endParaRPr lang="en-GB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4720" y="1856"/>
              <a:ext cx="5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  <a:cs typeface="Times New Roman" pitchFamily="18" charset="0"/>
                </a:rPr>
                <a:t>½W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4710" y="1127"/>
              <a:ext cx="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⅛W</a:t>
              </a:r>
              <a:endParaRPr lang="en-GB" altLang="en-US" sz="2400" dirty="0">
                <a:latin typeface="Times New Roman" pitchFamily="18" charset="0"/>
              </a:endParaRP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4757" y="2284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GB" altLang="en-US" sz="2400" dirty="0">
                  <a:latin typeface="Times New Roman" pitchFamily="18" charset="0"/>
                </a:rPr>
                <a:t>1W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2"/>
            <a:ext cx="10069971" cy="1636345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Power rating for a resistor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maximum amount of power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resistor can dissipate without being damaged is called power rating.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74504" y="2689928"/>
            <a:ext cx="7870056" cy="314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rating is related to the resistor size: the larger the size, higher the power rating.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values are ⅛ W, ¼ W,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 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1 W</a:t>
            </a:r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57" y="4015025"/>
            <a:ext cx="2842975" cy="28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60" y="4427644"/>
            <a:ext cx="2251881" cy="22518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54" y="395461"/>
            <a:ext cx="7433394" cy="4313975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Resistor power ratings 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Resistors showing different power ratings.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power rating values are ⅛ W, </a:t>
            </a:r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¼ 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W, ½ W, and 1 W.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resistors of higher power ratings, cooling fins are attached to the resistor surface to provide greater heat dissipation </a:t>
            </a:r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rate.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://denethor.wlu.ca/pc200/resistance/resistor_powe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848" y="502988"/>
            <a:ext cx="4312948" cy="499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97119"/>
            <a:ext cx="11118427" cy="151475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1: A circuit requires 20 mA to flow through a 2.2 k</a:t>
            </a:r>
            <a:r>
              <a:rPr lang="el-GR" sz="2800" dirty="0" smtClean="0">
                <a:solidFill>
                  <a:schemeClr val="accent2"/>
                </a:solidFill>
              </a:rPr>
              <a:t>Ω</a:t>
            </a:r>
            <a:r>
              <a:rPr lang="en-US" sz="2800" dirty="0" smtClean="0">
                <a:solidFill>
                  <a:schemeClr val="accent2"/>
                </a:solidFill>
              </a:rPr>
              <a:t> resistor. Select for the resistor an appropriate power rating from the available </a:t>
            </a:r>
            <a:r>
              <a:rPr lang="en-GB" sz="2800" dirty="0" smtClean="0">
                <a:solidFill>
                  <a:srgbClr val="0070C0"/>
                </a:solidFill>
              </a:rPr>
              <a:t>ratings of </a:t>
            </a:r>
            <a:r>
              <a:rPr lang="en-GB" sz="2800" dirty="0">
                <a:solidFill>
                  <a:srgbClr val="0070C0"/>
                </a:solidFill>
              </a:rPr>
              <a:t>⅛ W, ¼ W, ½ W, and 1 W</a:t>
            </a:r>
            <a:r>
              <a:rPr lang="en-SG" sz="2800" dirty="0" smtClean="0">
                <a:solidFill>
                  <a:srgbClr val="0070C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SG" sz="51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" y="2413625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74285" y="2231771"/>
                <a:ext cx="11118427" cy="3658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Power dissipated by the resistor: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600" b="0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1260475" lvl="2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20×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2.2×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600" b="0" i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1260475" lvl="2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0.88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447675" lvl="2" indent="0">
                  <a:spcBef>
                    <a:spcPts val="600"/>
                  </a:spcBef>
                  <a:buNone/>
                </a:pPr>
                <a:r>
                  <a:rPr lang="en-US" sz="260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Therefore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, the power rating of 1 W is selected.</a:t>
                </a:r>
                <a:endParaRPr lang="en-SG" sz="5100" dirty="0">
                  <a:solidFill>
                    <a:schemeClr val="tx1"/>
                  </a:solidFill>
                </a:endParaRPr>
              </a:p>
              <a:p>
                <a:pPr lvl="2"/>
                <a:endParaRPr lang="en-SG" sz="5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" y="2231771"/>
                <a:ext cx="11118427" cy="3658216"/>
              </a:xfrm>
              <a:prstGeom prst="rect">
                <a:avLst/>
              </a:prstGeom>
              <a:blipFill>
                <a:blip r:embed="rId4"/>
                <a:stretch>
                  <a:fillRect t="-1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7334" y="6314400"/>
            <a:ext cx="6297612" cy="365125"/>
          </a:xfrm>
        </p:spPr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0800" y="6314400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159696" y="2099691"/>
            <a:ext cx="4633016" cy="2194686"/>
            <a:chOff x="6885956" y="4526900"/>
            <a:chExt cx="4633016" cy="2194686"/>
          </a:xfrm>
        </p:grpSpPr>
        <p:sp>
          <p:nvSpPr>
            <p:cNvPr id="34" name="Rectangle 33"/>
            <p:cNvSpPr/>
            <p:nvPr/>
          </p:nvSpPr>
          <p:spPr>
            <a:xfrm>
              <a:off x="6885956" y="4526900"/>
              <a:ext cx="4633016" cy="2194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SG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063232" y="4699418"/>
              <a:ext cx="4396429" cy="1916585"/>
              <a:chOff x="7023171" y="4687224"/>
              <a:chExt cx="4396429" cy="1916585"/>
            </a:xfrm>
          </p:grpSpPr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7725179" y="4687224"/>
                <a:ext cx="1941207" cy="661818"/>
              </a:xfrm>
              <a:custGeom>
                <a:avLst/>
                <a:gdLst>
                  <a:gd name="T0" fmla="*/ 0 w 624"/>
                  <a:gd name="T1" fmla="*/ 336 h 336"/>
                  <a:gd name="T2" fmla="*/ 0 w 624"/>
                  <a:gd name="T3" fmla="*/ 0 h 336"/>
                  <a:gd name="T4" fmla="*/ 624 w 624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624" y="0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SG"/>
              </a:p>
            </p:txBody>
          </p:sp>
          <p:sp>
            <p:nvSpPr>
              <p:cNvPr id="37" name="Freeform 41"/>
              <p:cNvSpPr>
                <a:spLocks/>
              </p:cNvSpPr>
              <p:nvPr/>
            </p:nvSpPr>
            <p:spPr bwMode="auto">
              <a:xfrm>
                <a:off x="7725179" y="5680780"/>
                <a:ext cx="3119218" cy="633620"/>
              </a:xfrm>
              <a:custGeom>
                <a:avLst/>
                <a:gdLst>
                  <a:gd name="T0" fmla="*/ 1584 w 1584"/>
                  <a:gd name="T1" fmla="*/ 0 h 288"/>
                  <a:gd name="T2" fmla="*/ 1440 w 1584"/>
                  <a:gd name="T3" fmla="*/ 0 h 288"/>
                  <a:gd name="T4" fmla="*/ 1440 w 1584"/>
                  <a:gd name="T5" fmla="*/ 288 h 288"/>
                  <a:gd name="T6" fmla="*/ 0 w 1584"/>
                  <a:gd name="T7" fmla="*/ 288 h 288"/>
                  <a:gd name="T8" fmla="*/ 0 w 1584"/>
                  <a:gd name="T9" fmla="*/ 48 h 288"/>
                  <a:gd name="connsiteX0" fmla="*/ 9091 w 9091"/>
                  <a:gd name="connsiteY0" fmla="*/ 0 h 10000"/>
                  <a:gd name="connsiteX1" fmla="*/ 9091 w 9091"/>
                  <a:gd name="connsiteY1" fmla="*/ 10000 h 10000"/>
                  <a:gd name="connsiteX2" fmla="*/ 0 w 9091"/>
                  <a:gd name="connsiteY2" fmla="*/ 10000 h 10000"/>
                  <a:gd name="connsiteX3" fmla="*/ 0 w 9091"/>
                  <a:gd name="connsiteY3" fmla="*/ 1667 h 10000"/>
                  <a:gd name="connsiteX0" fmla="*/ 10000 w 10000"/>
                  <a:gd name="connsiteY0" fmla="*/ 0 h 8501"/>
                  <a:gd name="connsiteX1" fmla="*/ 10000 w 10000"/>
                  <a:gd name="connsiteY1" fmla="*/ 8501 h 8501"/>
                  <a:gd name="connsiteX2" fmla="*/ 0 w 10000"/>
                  <a:gd name="connsiteY2" fmla="*/ 8501 h 8501"/>
                  <a:gd name="connsiteX3" fmla="*/ 0 w 10000"/>
                  <a:gd name="connsiteY3" fmla="*/ 168 h 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8501">
                    <a:moveTo>
                      <a:pt x="10000" y="0"/>
                    </a:moveTo>
                    <a:lnTo>
                      <a:pt x="10000" y="8501"/>
                    </a:lnTo>
                    <a:lnTo>
                      <a:pt x="0" y="8501"/>
                    </a:lnTo>
                    <a:lnTo>
                      <a:pt x="0" y="168"/>
                    </a:ln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SG"/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 rot="5400000">
                <a:off x="7737332" y="5127861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SG"/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 rot="5400000">
                <a:off x="7728658" y="5360223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SG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 rot="5400000">
                <a:off x="7737332" y="5353266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SG"/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 rot="5400000">
                <a:off x="7728658" y="5585628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SG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9666386" y="4687224"/>
                <a:ext cx="1178011" cy="598787"/>
              </a:xfrm>
              <a:custGeom>
                <a:avLst/>
                <a:gdLst>
                  <a:gd name="T0" fmla="*/ 0 w 528"/>
                  <a:gd name="T1" fmla="*/ 0 h 288"/>
                  <a:gd name="T2" fmla="*/ 528 w 528"/>
                  <a:gd name="T3" fmla="*/ 0 h 288"/>
                  <a:gd name="T4" fmla="*/ 528 w 52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288">
                    <a:moveTo>
                      <a:pt x="0" y="0"/>
                    </a:moveTo>
                    <a:lnTo>
                      <a:pt x="528" y="0"/>
                    </a:lnTo>
                    <a:lnTo>
                      <a:pt x="528" y="288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SG"/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7023171" y="5297622"/>
                <a:ext cx="372218" cy="415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GB" altLang="en-US" sz="2400" i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V</a:t>
                </a:r>
                <a:endParaRPr lang="en-GB" altLang="en-US" sz="2400" i="1" dirty="0">
                  <a:solidFill>
                    <a:srgbClr val="CC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45"/>
              <p:cNvSpPr txBox="1">
                <a:spLocks noChangeArrowheads="1"/>
              </p:cNvSpPr>
              <p:nvPr/>
            </p:nvSpPr>
            <p:spPr bwMode="auto">
              <a:xfrm>
                <a:off x="7286058" y="4934369"/>
                <a:ext cx="359394" cy="9387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0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>
                  <a:spcBef>
                    <a:spcPts val="1200"/>
                  </a:spcBef>
                </a:pPr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  <a:endParaRPr lang="en-GB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793978" y="4766652"/>
                <a:ext cx="864500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sz="2400" i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SG" sz="2400" i="1" dirty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987350" y="5237812"/>
                <a:ext cx="432250" cy="415498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99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SG" sz="2400" i="1" dirty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Freeform 46"/>
              <p:cNvSpPr>
                <a:spLocks noChangeAspect="1"/>
              </p:cNvSpPr>
              <p:nvPr/>
            </p:nvSpPr>
            <p:spPr bwMode="auto">
              <a:xfrm rot="5280000">
                <a:off x="10631482" y="5345753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7844988" y="4788420"/>
                <a:ext cx="2802692" cy="1413510"/>
              </a:xfrm>
              <a:custGeom>
                <a:avLst/>
                <a:gdLst>
                  <a:gd name="connsiteX0" fmla="*/ 3810 w 2552700"/>
                  <a:gd name="connsiteY0" fmla="*/ 251460 h 1158240"/>
                  <a:gd name="connsiteX1" fmla="*/ 3810 w 2552700"/>
                  <a:gd name="connsiteY1" fmla="*/ 0 h 1158240"/>
                  <a:gd name="connsiteX2" fmla="*/ 2552700 w 2552700"/>
                  <a:gd name="connsiteY2" fmla="*/ 0 h 1158240"/>
                  <a:gd name="connsiteX3" fmla="*/ 2552700 w 2552700"/>
                  <a:gd name="connsiteY3" fmla="*/ 1158240 h 1158240"/>
                  <a:gd name="connsiteX4" fmla="*/ 0 w 2552700"/>
                  <a:gd name="connsiteY4" fmla="*/ 1158240 h 1158240"/>
                  <a:gd name="connsiteX5" fmla="*/ 0 w 2552700"/>
                  <a:gd name="connsiteY5" fmla="*/ 922020 h 1158240"/>
                  <a:gd name="connsiteX6" fmla="*/ 7620 w 2552700"/>
                  <a:gd name="connsiteY6" fmla="*/ 922020 h 1158240"/>
                  <a:gd name="connsiteX0" fmla="*/ 3810 w 2552700"/>
                  <a:gd name="connsiteY0" fmla="*/ 251460 h 1158240"/>
                  <a:gd name="connsiteX1" fmla="*/ 3810 w 2552700"/>
                  <a:gd name="connsiteY1" fmla="*/ 0 h 1158240"/>
                  <a:gd name="connsiteX2" fmla="*/ 2552700 w 2552700"/>
                  <a:gd name="connsiteY2" fmla="*/ 0 h 1158240"/>
                  <a:gd name="connsiteX3" fmla="*/ 2552700 w 2552700"/>
                  <a:gd name="connsiteY3" fmla="*/ 1158240 h 1158240"/>
                  <a:gd name="connsiteX4" fmla="*/ 0 w 2552700"/>
                  <a:gd name="connsiteY4" fmla="*/ 1158240 h 1158240"/>
                  <a:gd name="connsiteX5" fmla="*/ 0 w 2552700"/>
                  <a:gd name="connsiteY5" fmla="*/ 922020 h 1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2700" h="1158240">
                    <a:moveTo>
                      <a:pt x="3810" y="251460"/>
                    </a:moveTo>
                    <a:lnTo>
                      <a:pt x="3810" y="0"/>
                    </a:lnTo>
                    <a:lnTo>
                      <a:pt x="2552700" y="0"/>
                    </a:lnTo>
                    <a:lnTo>
                      <a:pt x="2552700" y="1158240"/>
                    </a:lnTo>
                    <a:lnTo>
                      <a:pt x="0" y="1158240"/>
                    </a:lnTo>
                    <a:lnTo>
                      <a:pt x="0" y="922020"/>
                    </a:lnTo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9" name="Line 23"/>
              <p:cNvCxnSpPr/>
              <p:nvPr/>
            </p:nvCxnSpPr>
            <p:spPr bwMode="auto">
              <a:xfrm>
                <a:off x="7581662" y="6473281"/>
                <a:ext cx="284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24"/>
              <p:cNvCxnSpPr/>
              <p:nvPr/>
            </p:nvCxnSpPr>
            <p:spPr bwMode="auto">
              <a:xfrm>
                <a:off x="7628462" y="6538545"/>
                <a:ext cx="190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25"/>
              <p:cNvCxnSpPr/>
              <p:nvPr/>
            </p:nvCxnSpPr>
            <p:spPr bwMode="auto">
              <a:xfrm>
                <a:off x="7678862" y="6603809"/>
                <a:ext cx="90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Line 23"/>
              <p:cNvCxnSpPr/>
              <p:nvPr/>
            </p:nvCxnSpPr>
            <p:spPr bwMode="auto">
              <a:xfrm>
                <a:off x="7723862" y="6314400"/>
                <a:ext cx="0" cy="15316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8764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345570" cy="3057247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Selecting a resistor of proper power rating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T</a:t>
            </a:r>
            <a:r>
              <a:rPr lang="en-GB" dirty="0" smtClean="0">
                <a:solidFill>
                  <a:schemeClr val="tx1"/>
                </a:solidFill>
              </a:rPr>
              <a:t>he </a:t>
            </a:r>
            <a:r>
              <a:rPr lang="en-GB" dirty="0">
                <a:solidFill>
                  <a:schemeClr val="tx1"/>
                </a:solidFill>
              </a:rPr>
              <a:t>power rating selected for 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resistor </a:t>
            </a:r>
            <a:r>
              <a:rPr lang="en-GB" dirty="0" smtClean="0">
                <a:solidFill>
                  <a:schemeClr val="tx1"/>
                </a:solidFill>
              </a:rPr>
              <a:t>should be </a:t>
            </a:r>
            <a:r>
              <a:rPr lang="en-GB" dirty="0">
                <a:solidFill>
                  <a:schemeClr val="tx1"/>
                </a:solidFill>
              </a:rPr>
              <a:t>greater than the maximum power that the resistor is expected to handle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resistor dissipating 1 W or higher, a proper </a:t>
            </a:r>
            <a:r>
              <a:rPr lang="en-US" dirty="0">
                <a:solidFill>
                  <a:schemeClr val="tx1"/>
                </a:solidFill>
              </a:rPr>
              <a:t>ventilation may be required to </a:t>
            </a:r>
            <a:r>
              <a:rPr lang="en-US" dirty="0" smtClean="0">
                <a:solidFill>
                  <a:schemeClr val="tx1"/>
                </a:solidFill>
              </a:rPr>
              <a:t>dissipate heat effectively.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49303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You have learned that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power rating of a resistor indicates the maximum power the resistor can handle.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general, large the size of a resistor, higher its power rating.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SG" sz="4800" dirty="0">
                <a:solidFill>
                  <a:schemeClr val="tx1"/>
                </a:solidFill>
              </a:rPr>
              <a:t>Energy </a:t>
            </a:r>
            <a:r>
              <a:rPr lang="en-SG" sz="4800" dirty="0" smtClean="0">
                <a:solidFill>
                  <a:schemeClr val="tx1"/>
                </a:solidFill>
              </a:rPr>
              <a:t>Conversion</a:t>
            </a:r>
            <a:br>
              <a:rPr lang="en-SG" sz="4800" dirty="0" smtClean="0">
                <a:solidFill>
                  <a:schemeClr val="tx1"/>
                </a:solidFill>
              </a:rPr>
            </a:br>
            <a:r>
              <a:rPr lang="en-SG" sz="4800" dirty="0" smtClean="0">
                <a:solidFill>
                  <a:schemeClr val="tx1"/>
                </a:solidFill>
              </a:rPr>
              <a:t>and Perfect </a:t>
            </a:r>
            <a:r>
              <a:rPr lang="en-SG" sz="4800" dirty="0">
                <a:solidFill>
                  <a:schemeClr val="tx1"/>
                </a:solidFill>
              </a:rPr>
              <a:t>Conductor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2001</TotalTime>
  <Words>460</Words>
  <Application>Microsoft Office PowerPoint</Application>
  <PresentationFormat>Widescreen</PresentationFormat>
  <Paragraphs>74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 3</vt:lpstr>
      <vt:lpstr>Facet</vt:lpstr>
      <vt:lpstr>Unit 4  Energy &amp;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324</cp:revision>
  <dcterms:created xsi:type="dcterms:W3CDTF">2014-11-11T08:59:17Z</dcterms:created>
  <dcterms:modified xsi:type="dcterms:W3CDTF">2018-07-18T05:48:21Z</dcterms:modified>
</cp:coreProperties>
</file>