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301" r:id="rId4"/>
    <p:sldId id="285" r:id="rId5"/>
    <p:sldId id="296" r:id="rId6"/>
    <p:sldId id="297" r:id="rId7"/>
    <p:sldId id="292" r:id="rId8"/>
    <p:sldId id="298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3399"/>
    <a:srgbClr val="2E83C3"/>
    <a:srgbClr val="5499CE"/>
    <a:srgbClr val="CC00CC"/>
    <a:srgbClr val="0066FF"/>
    <a:srgbClr val="3333FF"/>
    <a:srgbClr val="0033CC"/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>
        <p:guide orient="horz" pos="686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18/7/2018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18/7/2018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Hi! Welcome to Unit 3: Resistance and Ohm’s Law,</a:t>
            </a:r>
            <a:r>
              <a:rPr lang="en-US" baseline="0" dirty="0" smtClean="0"/>
              <a:t> Part A on Resistance.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95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a camera sitting beside you. It</a:t>
            </a:r>
            <a:r>
              <a:rPr lang="en-US" baseline="0" dirty="0" smtClean="0"/>
              <a:t>s screen view indicates a low battery. You retract it and notice a label on it reads: 3.7 V, 1000 </a:t>
            </a:r>
            <a:r>
              <a:rPr lang="en-US" baseline="0" dirty="0" err="1" smtClean="0"/>
              <a:t>mAh</a:t>
            </a:r>
            <a:r>
              <a:rPr lang="en-US" baseline="0" dirty="0" smtClean="0"/>
              <a:t>; Minimum 940 </a:t>
            </a:r>
            <a:r>
              <a:rPr lang="en-US" baseline="0" dirty="0" err="1" smtClean="0"/>
              <a:t>mAh</a:t>
            </a:r>
            <a:r>
              <a:rPr lang="en-US" baseline="0" dirty="0" smtClean="0"/>
              <a:t> or 3.5 Wh. </a:t>
            </a:r>
          </a:p>
          <a:p>
            <a:r>
              <a:rPr lang="en-US" baseline="0" dirty="0" smtClean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9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62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27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EC9-A96C-4A37-A0AF-9919A34E9DB9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4BDB-0BEA-4578-9C9F-A0A27B649F51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BB5E-B6C7-45B6-B2F6-4A8300BFC135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E53-A57B-401B-B0B3-1EA61E48B1A9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8FC-9DB8-4C7E-A122-207729D33464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54E7-84B9-43DB-A5C1-CAC838643DE4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8D9-05D1-42F9-9C9A-57EB42569A08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5F0-5212-43DF-A778-620039E6C67B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A018-6E55-45D5-AF72-C5FF6DD14CA5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ED2E-DC7A-41DA-A30A-560751B157DF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F761-C37B-428B-99D8-E2CE68679431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78E2-1646-4A57-BC09-6AF18066837B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0B5-64BF-482D-B457-B460475ACB40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F1D-8B46-4527-B13C-89200700A87E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3319-10B6-40AD-8EE0-3445A31755DC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97E1-F5CA-4C4A-A8A4-C5FADE78B679}" type="datetime1">
              <a:rPr lang="en-US" smtClean="0"/>
              <a:t>7/18/2018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39B5-3E3C-41B9-BBD8-A768489517EE}" type="datetime1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4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Energy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&amp;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Power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D: Energy Conversion and Perfect Conductor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9584266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we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electrical energy is converted to heat in a resistive material.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lost in electrical energy results in voltage drop across a resistive material. 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Know the characteristics of perfect conductor.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63" y="493624"/>
            <a:ext cx="7511626" cy="5534849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Heat Dissipation and Voltage 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rop</a:t>
            </a:r>
            <a:endParaRPr lang="en-SG" dirty="0" smtClean="0">
              <a:solidFill>
                <a:schemeClr val="accent2"/>
              </a:solidFill>
            </a:endParaRPr>
          </a:p>
          <a:p>
            <a:pPr lvl="1"/>
            <a:r>
              <a:rPr lang="en-GB" alt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GB" alt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electron current passes </a:t>
            </a:r>
            <a:r>
              <a:rPr lang="en-GB" alt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a </a:t>
            </a:r>
            <a:r>
              <a:rPr lang="en-GB" alt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resistive material, such as a resistor,</a:t>
            </a:r>
          </a:p>
          <a:p>
            <a:pPr lvl="2"/>
            <a:r>
              <a:rPr lang="en-GB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free electrons collide with ions in the resistive material,</a:t>
            </a:r>
          </a:p>
          <a:p>
            <a:pPr lvl="2"/>
            <a:r>
              <a:rPr lang="en-GB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free electrons are scattered in random motion and do not move in the well-aligned manner as inside a conductor.</a:t>
            </a:r>
          </a:p>
          <a:p>
            <a:pPr lvl="1"/>
            <a:r>
              <a:rPr lang="en-GB" alt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causes conversion of </a:t>
            </a:r>
            <a:r>
              <a:rPr lang="en-GB" alt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electrical </a:t>
            </a:r>
            <a:r>
              <a:rPr lang="en-GB" alt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to heat energy. </a:t>
            </a:r>
          </a:p>
          <a:p>
            <a:pPr lvl="1"/>
            <a:r>
              <a:rPr lang="en-GB" alt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lost of </a:t>
            </a:r>
            <a:r>
              <a:rPr lang="en-GB" alt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electrical </a:t>
            </a:r>
            <a:r>
              <a:rPr lang="en-GB" alt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results in a voltage drop across the resistive material</a:t>
            </a:r>
            <a:r>
              <a:rPr lang="en-GB" altLang="en-US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alt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7653506" y="615576"/>
            <a:ext cx="4751437" cy="2763521"/>
            <a:chOff x="2425976" y="878623"/>
            <a:chExt cx="4751437" cy="2763521"/>
          </a:xfrm>
        </p:grpSpPr>
        <p:sp>
          <p:nvSpPr>
            <p:cNvPr id="164" name="Rectangle 163"/>
            <p:cNvSpPr/>
            <p:nvPr/>
          </p:nvSpPr>
          <p:spPr>
            <a:xfrm>
              <a:off x="2425976" y="878623"/>
              <a:ext cx="4751437" cy="2763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55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Text Box 45"/>
            <p:cNvSpPr txBox="1">
              <a:spLocks noChangeArrowheads="1"/>
            </p:cNvSpPr>
            <p:nvPr/>
          </p:nvSpPr>
          <p:spPr bwMode="auto">
            <a:xfrm>
              <a:off x="6302000" y="1580394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auto">
            <a:xfrm>
              <a:off x="3122336" y="1333249"/>
              <a:ext cx="1941207" cy="661818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5" name="Freeform 41"/>
            <p:cNvSpPr>
              <a:spLocks/>
            </p:cNvSpPr>
            <p:nvPr/>
          </p:nvSpPr>
          <p:spPr bwMode="auto">
            <a:xfrm>
              <a:off x="3122336" y="2326805"/>
              <a:ext cx="3119218" cy="633620"/>
            </a:xfrm>
            <a:custGeom>
              <a:avLst/>
              <a:gdLst>
                <a:gd name="T0" fmla="*/ 1584 w 1584"/>
                <a:gd name="T1" fmla="*/ 0 h 288"/>
                <a:gd name="T2" fmla="*/ 1440 w 1584"/>
                <a:gd name="T3" fmla="*/ 0 h 288"/>
                <a:gd name="T4" fmla="*/ 1440 w 1584"/>
                <a:gd name="T5" fmla="*/ 288 h 288"/>
                <a:gd name="T6" fmla="*/ 0 w 1584"/>
                <a:gd name="T7" fmla="*/ 288 h 288"/>
                <a:gd name="T8" fmla="*/ 0 w 1584"/>
                <a:gd name="T9" fmla="*/ 48 h 288"/>
                <a:gd name="connsiteX0" fmla="*/ 9091 w 9091"/>
                <a:gd name="connsiteY0" fmla="*/ 0 h 10000"/>
                <a:gd name="connsiteX1" fmla="*/ 9091 w 9091"/>
                <a:gd name="connsiteY1" fmla="*/ 10000 h 10000"/>
                <a:gd name="connsiteX2" fmla="*/ 0 w 9091"/>
                <a:gd name="connsiteY2" fmla="*/ 10000 h 10000"/>
                <a:gd name="connsiteX3" fmla="*/ 0 w 9091"/>
                <a:gd name="connsiteY3" fmla="*/ 1667 h 10000"/>
                <a:gd name="connsiteX0" fmla="*/ 10000 w 10000"/>
                <a:gd name="connsiteY0" fmla="*/ 0 h 8501"/>
                <a:gd name="connsiteX1" fmla="*/ 10000 w 10000"/>
                <a:gd name="connsiteY1" fmla="*/ 8501 h 8501"/>
                <a:gd name="connsiteX2" fmla="*/ 0 w 10000"/>
                <a:gd name="connsiteY2" fmla="*/ 8501 h 8501"/>
                <a:gd name="connsiteX3" fmla="*/ 0 w 10000"/>
                <a:gd name="connsiteY3" fmla="*/ 168 h 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8501">
                  <a:moveTo>
                    <a:pt x="10000" y="0"/>
                  </a:moveTo>
                  <a:lnTo>
                    <a:pt x="10000" y="8501"/>
                  </a:lnTo>
                  <a:lnTo>
                    <a:pt x="0" y="8501"/>
                  </a:lnTo>
                  <a:lnTo>
                    <a:pt x="0" y="168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6" name="Line 32"/>
            <p:cNvSpPr>
              <a:spLocks noChangeShapeType="1"/>
            </p:cNvSpPr>
            <p:nvPr/>
          </p:nvSpPr>
          <p:spPr bwMode="auto">
            <a:xfrm rot="5400000">
              <a:off x="3134489" y="1773886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7" name="Line 33"/>
            <p:cNvSpPr>
              <a:spLocks noChangeShapeType="1"/>
            </p:cNvSpPr>
            <p:nvPr/>
          </p:nvSpPr>
          <p:spPr bwMode="auto">
            <a:xfrm rot="5400000">
              <a:off x="3125815" y="2006248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8" name="Line 34"/>
            <p:cNvSpPr>
              <a:spLocks noChangeShapeType="1"/>
            </p:cNvSpPr>
            <p:nvPr/>
          </p:nvSpPr>
          <p:spPr bwMode="auto">
            <a:xfrm rot="5400000">
              <a:off x="3134489" y="1999291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9" name="Line 35"/>
            <p:cNvSpPr>
              <a:spLocks noChangeShapeType="1"/>
            </p:cNvSpPr>
            <p:nvPr/>
          </p:nvSpPr>
          <p:spPr bwMode="auto">
            <a:xfrm rot="5400000">
              <a:off x="3125815" y="2231653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5063543" y="1333249"/>
              <a:ext cx="1178011" cy="598787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1" name="Freeform 190"/>
            <p:cNvSpPr>
              <a:spLocks noChangeAspect="1"/>
            </p:cNvSpPr>
            <p:nvPr/>
          </p:nvSpPr>
          <p:spPr bwMode="auto">
            <a:xfrm rot="5280000">
              <a:off x="6028639" y="1991778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92" name="Line 23"/>
            <p:cNvCxnSpPr/>
            <p:nvPr/>
          </p:nvCxnSpPr>
          <p:spPr bwMode="auto">
            <a:xfrm>
              <a:off x="2978819" y="3119306"/>
              <a:ext cx="284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Line 24"/>
            <p:cNvCxnSpPr/>
            <p:nvPr/>
          </p:nvCxnSpPr>
          <p:spPr bwMode="auto">
            <a:xfrm>
              <a:off x="3025619" y="3184570"/>
              <a:ext cx="190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Line 25"/>
            <p:cNvCxnSpPr/>
            <p:nvPr/>
          </p:nvCxnSpPr>
          <p:spPr bwMode="auto">
            <a:xfrm>
              <a:off x="3076019" y="3249834"/>
              <a:ext cx="90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Line 23"/>
            <p:cNvCxnSpPr/>
            <p:nvPr/>
          </p:nvCxnSpPr>
          <p:spPr bwMode="auto">
            <a:xfrm>
              <a:off x="3121019" y="2960425"/>
              <a:ext cx="0" cy="15316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6196932" y="171286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6196932" y="2469619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8" name="Text Box 44"/>
            <p:cNvSpPr txBox="1">
              <a:spLocks noChangeArrowheads="1"/>
            </p:cNvSpPr>
            <p:nvPr/>
          </p:nvSpPr>
          <p:spPr bwMode="auto">
            <a:xfrm>
              <a:off x="6455396" y="1943647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i="1" dirty="0" smtClean="0">
                  <a:solidFill>
                    <a:srgbClr val="996633"/>
                  </a:solidFill>
                  <a:latin typeface="Times New Roman" panose="02020603050405020304" pitchFamily="18" charset="0"/>
                </a:rPr>
                <a:t>V</a:t>
              </a:r>
              <a:endParaRPr lang="en-GB" altLang="en-US" sz="2400" i="1" baseline="-25000" dirty="0">
                <a:solidFill>
                  <a:srgbClr val="9966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9" name="Oval 20"/>
            <p:cNvSpPr>
              <a:spLocks noChangeArrowheads="1"/>
            </p:cNvSpPr>
            <p:nvPr/>
          </p:nvSpPr>
          <p:spPr bwMode="auto">
            <a:xfrm>
              <a:off x="4516285" y="2589172"/>
              <a:ext cx="213658" cy="23177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/>
          </p:nvSpPr>
          <p:spPr bwMode="auto">
            <a:xfrm>
              <a:off x="4729943" y="2705060"/>
              <a:ext cx="240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1" name="Line 22"/>
            <p:cNvSpPr>
              <a:spLocks noChangeShapeType="1"/>
            </p:cNvSpPr>
            <p:nvPr/>
          </p:nvSpPr>
          <p:spPr bwMode="auto">
            <a:xfrm>
              <a:off x="4560114" y="2705060"/>
              <a:ext cx="126000" cy="0"/>
            </a:xfrm>
            <a:prstGeom prst="lin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202" name="Oval 24"/>
            <p:cNvSpPr>
              <a:spLocks noChangeArrowheads="1"/>
            </p:cNvSpPr>
            <p:nvPr/>
          </p:nvSpPr>
          <p:spPr bwMode="auto">
            <a:xfrm>
              <a:off x="3570483" y="2588372"/>
              <a:ext cx="214406" cy="23337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3" name="Line 25"/>
            <p:cNvSpPr>
              <a:spLocks noChangeShapeType="1"/>
            </p:cNvSpPr>
            <p:nvPr/>
          </p:nvSpPr>
          <p:spPr bwMode="auto">
            <a:xfrm>
              <a:off x="3784889" y="2705060"/>
              <a:ext cx="241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" name="Line 26"/>
            <p:cNvSpPr>
              <a:spLocks noChangeShapeType="1"/>
            </p:cNvSpPr>
            <p:nvPr/>
          </p:nvSpPr>
          <p:spPr bwMode="auto">
            <a:xfrm>
              <a:off x="3614686" y="2705060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" name="Oval 28"/>
            <p:cNvSpPr>
              <a:spLocks noChangeArrowheads="1"/>
            </p:cNvSpPr>
            <p:nvPr/>
          </p:nvSpPr>
          <p:spPr bwMode="auto">
            <a:xfrm>
              <a:off x="5460499" y="2589172"/>
              <a:ext cx="213658" cy="23177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6" name="Line 29"/>
            <p:cNvSpPr>
              <a:spLocks noChangeShapeType="1"/>
            </p:cNvSpPr>
            <p:nvPr/>
          </p:nvSpPr>
          <p:spPr bwMode="auto">
            <a:xfrm>
              <a:off x="5674157" y="2705060"/>
              <a:ext cx="240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7" name="Line 30"/>
            <p:cNvSpPr>
              <a:spLocks noChangeShapeType="1"/>
            </p:cNvSpPr>
            <p:nvPr/>
          </p:nvSpPr>
          <p:spPr bwMode="auto">
            <a:xfrm>
              <a:off x="5504328" y="2705060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8" name="Oval 32"/>
            <p:cNvSpPr>
              <a:spLocks noChangeArrowheads="1"/>
            </p:cNvSpPr>
            <p:nvPr/>
          </p:nvSpPr>
          <p:spPr bwMode="auto">
            <a:xfrm flipH="1">
              <a:off x="4756651" y="1445043"/>
              <a:ext cx="213658" cy="23177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9" name="Line 33"/>
            <p:cNvSpPr>
              <a:spLocks noChangeShapeType="1"/>
            </p:cNvSpPr>
            <p:nvPr/>
          </p:nvSpPr>
          <p:spPr bwMode="auto">
            <a:xfrm flipH="1">
              <a:off x="4516285" y="1560931"/>
              <a:ext cx="240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0" name="Line 34"/>
            <p:cNvSpPr>
              <a:spLocks noChangeShapeType="1"/>
            </p:cNvSpPr>
            <p:nvPr/>
          </p:nvSpPr>
          <p:spPr bwMode="auto">
            <a:xfrm flipH="1">
              <a:off x="4800480" y="1560931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1" name="Oval 36"/>
            <p:cNvSpPr>
              <a:spLocks noChangeArrowheads="1"/>
            </p:cNvSpPr>
            <p:nvPr/>
          </p:nvSpPr>
          <p:spPr bwMode="auto">
            <a:xfrm flipH="1">
              <a:off x="3812437" y="1445043"/>
              <a:ext cx="213658" cy="23177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2" name="Line 37"/>
            <p:cNvSpPr>
              <a:spLocks noChangeShapeType="1"/>
            </p:cNvSpPr>
            <p:nvPr/>
          </p:nvSpPr>
          <p:spPr bwMode="auto">
            <a:xfrm flipH="1">
              <a:off x="3572071" y="1560931"/>
              <a:ext cx="240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3" name="Line 38"/>
            <p:cNvSpPr>
              <a:spLocks noChangeShapeType="1"/>
            </p:cNvSpPr>
            <p:nvPr/>
          </p:nvSpPr>
          <p:spPr bwMode="auto">
            <a:xfrm flipH="1">
              <a:off x="3856266" y="1560931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4" name="Oval 40"/>
            <p:cNvSpPr>
              <a:spLocks noChangeArrowheads="1"/>
            </p:cNvSpPr>
            <p:nvPr/>
          </p:nvSpPr>
          <p:spPr bwMode="auto">
            <a:xfrm flipH="1">
              <a:off x="5700865" y="1445043"/>
              <a:ext cx="213658" cy="23177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5" name="Line 41"/>
            <p:cNvSpPr>
              <a:spLocks noChangeShapeType="1"/>
            </p:cNvSpPr>
            <p:nvPr/>
          </p:nvSpPr>
          <p:spPr bwMode="auto">
            <a:xfrm flipH="1">
              <a:off x="5460499" y="1560931"/>
              <a:ext cx="240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6" name="Line 42"/>
            <p:cNvSpPr>
              <a:spLocks noChangeShapeType="1"/>
            </p:cNvSpPr>
            <p:nvPr/>
          </p:nvSpPr>
          <p:spPr bwMode="auto">
            <a:xfrm flipH="1">
              <a:off x="5744694" y="1560931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7" name="Oval 48"/>
            <p:cNvSpPr>
              <a:spLocks noChangeArrowheads="1"/>
            </p:cNvSpPr>
            <p:nvPr/>
          </p:nvSpPr>
          <p:spPr bwMode="auto">
            <a:xfrm rot="16200000">
              <a:off x="5704846" y="2142792"/>
              <a:ext cx="232320" cy="212725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8" name="Line 49"/>
            <p:cNvSpPr>
              <a:spLocks noChangeShapeType="1"/>
            </p:cNvSpPr>
            <p:nvPr/>
          </p:nvSpPr>
          <p:spPr bwMode="auto">
            <a:xfrm rot="16200000">
              <a:off x="5690326" y="2002314"/>
              <a:ext cx="26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9" name="Line 50"/>
            <p:cNvSpPr>
              <a:spLocks noChangeShapeType="1"/>
            </p:cNvSpPr>
            <p:nvPr/>
          </p:nvSpPr>
          <p:spPr bwMode="auto">
            <a:xfrm rot="10800000">
              <a:off x="5758007" y="2249154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" name="Oval 56"/>
            <p:cNvSpPr>
              <a:spLocks noChangeArrowheads="1"/>
            </p:cNvSpPr>
            <p:nvPr/>
          </p:nvSpPr>
          <p:spPr bwMode="auto">
            <a:xfrm rot="5400000" flipV="1">
              <a:off x="3465250" y="1880638"/>
              <a:ext cx="232320" cy="21431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/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21" name="Line 57"/>
            <p:cNvSpPr>
              <a:spLocks noChangeShapeType="1"/>
            </p:cNvSpPr>
            <p:nvPr/>
          </p:nvSpPr>
          <p:spPr bwMode="auto">
            <a:xfrm rot="5400000" flipV="1">
              <a:off x="3450730" y="2234634"/>
              <a:ext cx="26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2" name="Line 58"/>
            <p:cNvSpPr>
              <a:spLocks noChangeShapeType="1"/>
            </p:cNvSpPr>
            <p:nvPr/>
          </p:nvSpPr>
          <p:spPr bwMode="auto">
            <a:xfrm rot="10800000" flipV="1">
              <a:off x="3518411" y="1987794"/>
              <a:ext cx="12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22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66144"/>
              </p:ext>
            </p:extLst>
          </p:nvPr>
        </p:nvGraphicFramePr>
        <p:xfrm>
          <a:off x="7906645" y="4901231"/>
          <a:ext cx="110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457200" imgH="419040" progId="Equation.DSMT4">
                  <p:embed/>
                </p:oleObj>
              </mc:Choice>
              <mc:Fallback>
                <p:oleObj name="Equation" r:id="rId4" imgW="457200" imgH="419040" progId="Equation.DSMT4">
                  <p:embed/>
                  <p:pic>
                    <p:nvPicPr>
                      <p:cNvPr id="63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6645" y="4901231"/>
                        <a:ext cx="1101725" cy="1011238"/>
                      </a:xfrm>
                      <a:prstGeom prst="rect">
                        <a:avLst/>
                      </a:prstGeom>
                      <a:solidFill>
                        <a:srgbClr val="FFC000">
                          <a:alpha val="67000"/>
                        </a:srgbClr>
                      </a:solidFill>
                      <a:ln w="12700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76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062243"/>
                <a:ext cx="10658721" cy="4802725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solidFill>
                      <a:schemeClr val="accent2"/>
                    </a:solidFill>
                  </a:rPr>
                  <a:t>Example 1: A resistive material has 30 ×10</a:t>
                </a:r>
                <a:r>
                  <a:rPr lang="en-US" sz="3000" baseline="30000" dirty="0" smtClean="0">
                    <a:solidFill>
                      <a:schemeClr val="accent2"/>
                    </a:solidFill>
                  </a:rPr>
                  <a:t>20</a:t>
                </a:r>
                <a:r>
                  <a:rPr lang="en-US" sz="3000" dirty="0" smtClean="0">
                    <a:solidFill>
                      <a:schemeClr val="accent2"/>
                    </a:solidFill>
                  </a:rPr>
                  <a:t> electrons flowing through it. </a:t>
                </a:r>
                <a:r>
                  <a:rPr lang="en-US" sz="3000" dirty="0">
                    <a:solidFill>
                      <a:schemeClr val="accent2"/>
                    </a:solidFill>
                  </a:rPr>
                  <a:t>T</a:t>
                </a:r>
                <a:r>
                  <a:rPr lang="en-US" sz="3000" dirty="0" smtClean="0">
                    <a:solidFill>
                      <a:schemeClr val="accent2"/>
                    </a:solidFill>
                  </a:rPr>
                  <a:t>he heat energy dissipated </a:t>
                </a:r>
                <a:r>
                  <a:rPr lang="en-US" sz="3000" dirty="0" smtClean="0">
                    <a:solidFill>
                      <a:schemeClr val="accent2"/>
                    </a:solidFill>
                  </a:rPr>
                  <a:t>from the </a:t>
                </a:r>
                <a:r>
                  <a:rPr lang="en-US" sz="3000" dirty="0" smtClean="0">
                    <a:solidFill>
                      <a:schemeClr val="accent2"/>
                    </a:solidFill>
                  </a:rPr>
                  <a:t>material is 2 kJ. Determine the resultant voltage drop.</a:t>
                </a:r>
              </a:p>
              <a:p>
                <a:pPr marL="630238" lvl="1" indent="0">
                  <a:spcBef>
                    <a:spcPts val="1800"/>
                  </a:spcBef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Recall that 6.25×10</a:t>
                </a:r>
                <a:r>
                  <a:rPr lang="en-US" sz="26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electrons carry 1 C of negative charge. </a:t>
                </a:r>
                <a:endParaRPr lang="en-SG" sz="26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630238" lvl="2" indent="0">
                  <a:lnSpc>
                    <a:spcPts val="9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Charge</m:t>
                      </m:r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6.25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sup>
                          </m:sSup>
                        </m:den>
                      </m:f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6.25</m:t>
                          </m:r>
                        </m:den>
                      </m:f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80 </m:t>
                      </m:r>
                      <m:r>
                        <m:rPr>
                          <m:sty m:val="p"/>
                        </m:rPr>
                        <a:rPr lang="en-US" sz="2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706563" lvl="2" indent="0">
                  <a:lnSpc>
                    <a:spcPts val="9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=4.17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600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3400" dirty="0">
                  <a:solidFill>
                    <a:schemeClr val="tx1"/>
                  </a:solidFill>
                </a:endParaRPr>
              </a:p>
              <a:p>
                <a:pPr lvl="2"/>
                <a:endParaRPr lang="en-US" sz="5100" dirty="0">
                  <a:solidFill>
                    <a:schemeClr val="tx1"/>
                  </a:solidFill>
                </a:endParaRPr>
              </a:p>
              <a:p>
                <a:pPr lvl="2"/>
                <a:endParaRPr lang="en-SG" sz="5100" dirty="0">
                  <a:solidFill>
                    <a:schemeClr val="tx1"/>
                  </a:solidFill>
                </a:endParaRPr>
              </a:p>
              <a:p>
                <a:pPr lvl="2"/>
                <a:endParaRPr lang="en-SG" sz="5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062243"/>
                <a:ext cx="10658721" cy="4802725"/>
              </a:xfrm>
              <a:blipFill>
                <a:blip r:embed="rId3"/>
                <a:stretch>
                  <a:fillRect l="-800" t="-15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" y="2530856"/>
            <a:ext cx="1047750" cy="10477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464245"/>
                <a:ext cx="9767147" cy="5170646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Perfect Conductor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A perfect conductor has zero resistivity, thus 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zero resistance</a:t>
                </a:r>
                <a:r>
                  <a:rPr lang="en-US" dirty="0" smtClean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 for whatever dimensions and shapes.</a:t>
                </a:r>
              </a:p>
              <a:p>
                <a:pPr lvl="1"/>
                <a:r>
                  <a:rPr lang="en-US" dirty="0" smtClean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A perfect conductor 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consumes no power.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SG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SG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×0 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SG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 smtClean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The potential difference between any two points in a piece of perfect conductor is zero (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zero voltage drop</a:t>
                </a:r>
                <a:r>
                  <a:rPr lang="en-US" dirty="0" smtClean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).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×0 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SG" b="0" i="1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rgbClr val="2E83C3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 smtClean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W</a:t>
                </a:r>
                <a:r>
                  <a:rPr lang="en-US" dirty="0" smtClean="0">
                    <a:solidFill>
                      <a:srgbClr val="2E83C3"/>
                    </a:solidFill>
                    <a:latin typeface="Cambria" panose="02040503050406030204" pitchFamily="18" charset="0"/>
                  </a:rPr>
                  <a:t>e always assume that perfect conducting wires are used unless otherwise stated.</a:t>
                </a:r>
                <a:endParaRPr lang="en-US" dirty="0">
                  <a:solidFill>
                    <a:srgbClr val="2E83C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464245"/>
                <a:ext cx="9767147" cy="5170646"/>
              </a:xfrm>
              <a:blipFill>
                <a:blip r:embed="rId3"/>
                <a:stretch>
                  <a:fillRect l="-1248" t="-1651" r="-1935" b="-2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667445"/>
            <a:ext cx="6394373" cy="2154436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Perfect Conductor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voltage at the reference ground is 0 </a:t>
            </a:r>
            <a:r>
              <a:rPr lang="en-US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V</a:t>
            </a:r>
            <a:r>
              <a:rPr lang="en-US" sz="2400" dirty="0" smtClean="0">
                <a:solidFill>
                  <a:srgbClr val="2E83C3"/>
                </a:solidFill>
                <a:latin typeface="Cambria" panose="020405030504060302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∵ The </a:t>
            </a:r>
            <a:r>
              <a:rPr lang="en-SG" sz="2400" dirty="0">
                <a:solidFill>
                  <a:schemeClr val="tx1"/>
                </a:solidFill>
                <a:latin typeface="Cambria" panose="02040503050406030204" pitchFamily="18" charset="0"/>
              </a:rPr>
              <a:t>potential difference between any two points in a piece of perfect conductor is </a:t>
            </a:r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zero.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096684" y="0"/>
            <a:ext cx="5049215" cy="2763521"/>
            <a:chOff x="6777025" y="4094480"/>
            <a:chExt cx="5049215" cy="2763521"/>
          </a:xfrm>
        </p:grpSpPr>
        <p:sp>
          <p:nvSpPr>
            <p:cNvPr id="2" name="Rectangle 1"/>
            <p:cNvSpPr/>
            <p:nvPr/>
          </p:nvSpPr>
          <p:spPr>
            <a:xfrm>
              <a:off x="6777025" y="4094480"/>
              <a:ext cx="5049215" cy="2763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55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19392" y="4295514"/>
              <a:ext cx="4640269" cy="2450402"/>
              <a:chOff x="6779331" y="4283320"/>
              <a:chExt cx="4640269" cy="2450402"/>
            </a:xfrm>
          </p:grpSpPr>
          <p:sp>
            <p:nvSpPr>
              <p:cNvPr id="6" name="Freeform 37"/>
              <p:cNvSpPr>
                <a:spLocks/>
              </p:cNvSpPr>
              <p:nvPr/>
            </p:nvSpPr>
            <p:spPr bwMode="auto">
              <a:xfrm>
                <a:off x="7725179" y="4687224"/>
                <a:ext cx="1941207" cy="661818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" name="Freeform 41"/>
              <p:cNvSpPr>
                <a:spLocks/>
              </p:cNvSpPr>
              <p:nvPr/>
            </p:nvSpPr>
            <p:spPr bwMode="auto">
              <a:xfrm>
                <a:off x="7725179" y="5680780"/>
                <a:ext cx="3119218" cy="633620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  <a:gd name="connsiteX0" fmla="*/ 9091 w 9091"/>
                  <a:gd name="connsiteY0" fmla="*/ 0 h 10000"/>
                  <a:gd name="connsiteX1" fmla="*/ 9091 w 9091"/>
                  <a:gd name="connsiteY1" fmla="*/ 10000 h 10000"/>
                  <a:gd name="connsiteX2" fmla="*/ 0 w 9091"/>
                  <a:gd name="connsiteY2" fmla="*/ 10000 h 10000"/>
                  <a:gd name="connsiteX3" fmla="*/ 0 w 9091"/>
                  <a:gd name="connsiteY3" fmla="*/ 1667 h 10000"/>
                  <a:gd name="connsiteX0" fmla="*/ 10000 w 10000"/>
                  <a:gd name="connsiteY0" fmla="*/ 0 h 8501"/>
                  <a:gd name="connsiteX1" fmla="*/ 10000 w 10000"/>
                  <a:gd name="connsiteY1" fmla="*/ 8501 h 8501"/>
                  <a:gd name="connsiteX2" fmla="*/ 0 w 10000"/>
                  <a:gd name="connsiteY2" fmla="*/ 8501 h 8501"/>
                  <a:gd name="connsiteX3" fmla="*/ 0 w 10000"/>
                  <a:gd name="connsiteY3" fmla="*/ 168 h 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8501">
                    <a:moveTo>
                      <a:pt x="10000" y="0"/>
                    </a:moveTo>
                    <a:lnTo>
                      <a:pt x="10000" y="8501"/>
                    </a:lnTo>
                    <a:lnTo>
                      <a:pt x="0" y="8501"/>
                    </a:lnTo>
                    <a:lnTo>
                      <a:pt x="0" y="168"/>
                    </a:ln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" name="Line 32"/>
              <p:cNvSpPr>
                <a:spLocks noChangeShapeType="1"/>
              </p:cNvSpPr>
              <p:nvPr/>
            </p:nvSpPr>
            <p:spPr bwMode="auto">
              <a:xfrm rot="5400000">
                <a:off x="7737332" y="5127861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Line 33"/>
              <p:cNvSpPr>
                <a:spLocks noChangeShapeType="1"/>
              </p:cNvSpPr>
              <p:nvPr/>
            </p:nvSpPr>
            <p:spPr bwMode="auto">
              <a:xfrm rot="5400000">
                <a:off x="7728658" y="5360223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" name="Line 34"/>
              <p:cNvSpPr>
                <a:spLocks noChangeShapeType="1"/>
              </p:cNvSpPr>
              <p:nvPr/>
            </p:nvSpPr>
            <p:spPr bwMode="auto">
              <a:xfrm rot="5400000">
                <a:off x="7737332" y="5353266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" name="Line 35"/>
              <p:cNvSpPr>
                <a:spLocks noChangeShapeType="1"/>
              </p:cNvSpPr>
              <p:nvPr/>
            </p:nvSpPr>
            <p:spPr bwMode="auto">
              <a:xfrm rot="5400000">
                <a:off x="7728658" y="5585628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9666386" y="4687224"/>
                <a:ext cx="1178011" cy="598787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" name="Text Box 44"/>
              <p:cNvSpPr txBox="1">
                <a:spLocks noChangeArrowheads="1"/>
              </p:cNvSpPr>
              <p:nvPr/>
            </p:nvSpPr>
            <p:spPr bwMode="auto">
              <a:xfrm>
                <a:off x="6779331" y="5297622"/>
                <a:ext cx="78662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 smtClean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12 V</a:t>
                </a:r>
                <a:endParaRPr lang="en-GB" altLang="en-US" sz="2400" dirty="0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45"/>
              <p:cNvSpPr txBox="1">
                <a:spLocks noChangeArrowheads="1"/>
              </p:cNvSpPr>
              <p:nvPr/>
            </p:nvSpPr>
            <p:spPr bwMode="auto">
              <a:xfrm>
                <a:off x="7286058" y="4934369"/>
                <a:ext cx="359723" cy="985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93978" y="4766652"/>
                <a:ext cx="8645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SG" sz="2400" i="1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987350" y="5237812"/>
                <a:ext cx="432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99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SG" sz="2400" i="1" dirty="0">
                  <a:solidFill>
                    <a:srgbClr val="99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 rot="5280000">
                <a:off x="10631482" y="5345753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844988" y="4788420"/>
                <a:ext cx="2770316" cy="1413510"/>
              </a:xfrm>
              <a:custGeom>
                <a:avLst/>
                <a:gdLst>
                  <a:gd name="connsiteX0" fmla="*/ 3810 w 2552700"/>
                  <a:gd name="connsiteY0" fmla="*/ 251460 h 1158240"/>
                  <a:gd name="connsiteX1" fmla="*/ 3810 w 2552700"/>
                  <a:gd name="connsiteY1" fmla="*/ 0 h 1158240"/>
                  <a:gd name="connsiteX2" fmla="*/ 2552700 w 2552700"/>
                  <a:gd name="connsiteY2" fmla="*/ 0 h 1158240"/>
                  <a:gd name="connsiteX3" fmla="*/ 2552700 w 2552700"/>
                  <a:gd name="connsiteY3" fmla="*/ 1158240 h 1158240"/>
                  <a:gd name="connsiteX4" fmla="*/ 0 w 2552700"/>
                  <a:gd name="connsiteY4" fmla="*/ 1158240 h 1158240"/>
                  <a:gd name="connsiteX5" fmla="*/ 0 w 2552700"/>
                  <a:gd name="connsiteY5" fmla="*/ 922020 h 1158240"/>
                  <a:gd name="connsiteX6" fmla="*/ 7620 w 2552700"/>
                  <a:gd name="connsiteY6" fmla="*/ 922020 h 1158240"/>
                  <a:gd name="connsiteX0" fmla="*/ 3810 w 2552700"/>
                  <a:gd name="connsiteY0" fmla="*/ 251460 h 1158240"/>
                  <a:gd name="connsiteX1" fmla="*/ 3810 w 2552700"/>
                  <a:gd name="connsiteY1" fmla="*/ 0 h 1158240"/>
                  <a:gd name="connsiteX2" fmla="*/ 2552700 w 2552700"/>
                  <a:gd name="connsiteY2" fmla="*/ 0 h 1158240"/>
                  <a:gd name="connsiteX3" fmla="*/ 2552700 w 2552700"/>
                  <a:gd name="connsiteY3" fmla="*/ 1158240 h 1158240"/>
                  <a:gd name="connsiteX4" fmla="*/ 0 w 2552700"/>
                  <a:gd name="connsiteY4" fmla="*/ 1158240 h 1158240"/>
                  <a:gd name="connsiteX5" fmla="*/ 0 w 2552700"/>
                  <a:gd name="connsiteY5" fmla="*/ 922020 h 1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1158240">
                    <a:moveTo>
                      <a:pt x="3810" y="251460"/>
                    </a:moveTo>
                    <a:lnTo>
                      <a:pt x="3810" y="0"/>
                    </a:lnTo>
                    <a:lnTo>
                      <a:pt x="2552700" y="0"/>
                    </a:lnTo>
                    <a:lnTo>
                      <a:pt x="2552700" y="1158240"/>
                    </a:lnTo>
                    <a:lnTo>
                      <a:pt x="0" y="1158240"/>
                    </a:lnTo>
                    <a:lnTo>
                      <a:pt x="0" y="922020"/>
                    </a:lnTo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679445" y="4889005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0" name="Line 23"/>
              <p:cNvCxnSpPr/>
              <p:nvPr/>
            </p:nvCxnSpPr>
            <p:spPr bwMode="auto">
              <a:xfrm>
                <a:off x="7581662" y="6473281"/>
                <a:ext cx="284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24"/>
              <p:cNvCxnSpPr/>
              <p:nvPr/>
            </p:nvCxnSpPr>
            <p:spPr bwMode="auto">
              <a:xfrm>
                <a:off x="7628462" y="6538545"/>
                <a:ext cx="190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25"/>
              <p:cNvCxnSpPr/>
              <p:nvPr/>
            </p:nvCxnSpPr>
            <p:spPr bwMode="auto">
              <a:xfrm>
                <a:off x="7678862" y="6603809"/>
                <a:ext cx="900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w="med" len="med"/>
                <a:tailEnd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Line 23"/>
              <p:cNvCxnSpPr/>
              <p:nvPr/>
            </p:nvCxnSpPr>
            <p:spPr bwMode="auto">
              <a:xfrm>
                <a:off x="7723862" y="6314400"/>
                <a:ext cx="0" cy="15316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7913514" y="4640083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10067033" y="4640083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10799775" y="5066837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0799775" y="58235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8960114" y="6271940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Text Box 44"/>
              <p:cNvSpPr txBox="1">
                <a:spLocks noChangeArrowheads="1"/>
              </p:cNvSpPr>
              <p:nvPr/>
            </p:nvSpPr>
            <p:spPr bwMode="auto">
              <a:xfrm>
                <a:off x="7353248" y="4702611"/>
                <a:ext cx="34496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 smtClean="0">
                    <a:latin typeface="Cambria" panose="02040503050406030204" pitchFamily="18" charset="0"/>
                  </a:rPr>
                  <a:t>A</a:t>
                </a:r>
                <a:endParaRPr lang="en-GB" altLang="en-US" sz="20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7769767" y="4283320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>
                    <a:latin typeface="Cambria" panose="02040503050406030204" pitchFamily="18" charset="0"/>
                  </a:rPr>
                  <a:t>B</a:t>
                </a:r>
              </a:p>
            </p:txBody>
          </p:sp>
          <p:sp>
            <p:nvSpPr>
              <p:cNvPr id="32" name="Text Box 44"/>
              <p:cNvSpPr txBox="1">
                <a:spLocks noChangeArrowheads="1"/>
              </p:cNvSpPr>
              <p:nvPr/>
            </p:nvSpPr>
            <p:spPr bwMode="auto">
              <a:xfrm>
                <a:off x="9926726" y="4283320"/>
                <a:ext cx="3289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>
                    <a:latin typeface="Cambria" panose="02040503050406030204" pitchFamily="18" charset="0"/>
                  </a:rPr>
                  <a:t>C</a:t>
                </a:r>
              </a:p>
            </p:txBody>
          </p:sp>
          <p:sp>
            <p:nvSpPr>
              <p:cNvPr id="33" name="Text Box 44"/>
              <p:cNvSpPr txBox="1">
                <a:spLocks noChangeArrowheads="1"/>
              </p:cNvSpPr>
              <p:nvPr/>
            </p:nvSpPr>
            <p:spPr bwMode="auto">
              <a:xfrm>
                <a:off x="10880545" y="4897512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>
                    <a:latin typeface="Cambria" panose="02040503050406030204" pitchFamily="18" charset="0"/>
                  </a:rPr>
                  <a:t>D</a:t>
                </a:r>
              </a:p>
            </p:txBody>
          </p:sp>
          <p:sp>
            <p:nvSpPr>
              <p:cNvPr id="34" name="Text Box 44"/>
              <p:cNvSpPr txBox="1">
                <a:spLocks noChangeArrowheads="1"/>
              </p:cNvSpPr>
              <p:nvPr/>
            </p:nvSpPr>
            <p:spPr bwMode="auto">
              <a:xfrm>
                <a:off x="10880545" y="5642804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>
                    <a:latin typeface="Cambria" panose="02040503050406030204" pitchFamily="18" charset="0"/>
                  </a:rPr>
                  <a:t>E</a:t>
                </a:r>
              </a:p>
            </p:txBody>
          </p:sp>
          <p:sp>
            <p:nvSpPr>
              <p:cNvPr id="35" name="Text Box 44"/>
              <p:cNvSpPr txBox="1">
                <a:spLocks noChangeArrowheads="1"/>
              </p:cNvSpPr>
              <p:nvPr/>
            </p:nvSpPr>
            <p:spPr bwMode="auto">
              <a:xfrm>
                <a:off x="8842387" y="6333612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>
                    <a:latin typeface="Cambria" panose="02040503050406030204" pitchFamily="18" charset="0"/>
                  </a:rPr>
                  <a:t>F</a:t>
                </a:r>
              </a:p>
            </p:txBody>
          </p:sp>
          <p:sp>
            <p:nvSpPr>
              <p:cNvPr id="36" name="Text Box 44"/>
              <p:cNvSpPr txBox="1">
                <a:spLocks noChangeArrowheads="1"/>
              </p:cNvSpPr>
              <p:nvPr/>
            </p:nvSpPr>
            <p:spPr bwMode="auto">
              <a:xfrm>
                <a:off x="7353248" y="6082830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000" dirty="0" smtClean="0">
                    <a:latin typeface="Cambria" panose="02040503050406030204" pitchFamily="18" charset="0"/>
                  </a:rPr>
                  <a:t>G</a:t>
                </a:r>
                <a:endParaRPr lang="en-GB" altLang="en-US" sz="2000" dirty="0">
                  <a:latin typeface="Cambria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677332" y="2763521"/>
                <a:ext cx="10528264" cy="30623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spcBef>
                    <a:spcPts val="6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∴ 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voltage at any point on the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black 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wire is 0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black wire is referred to as the ground wire. </a:t>
                </a:r>
                <a:r>
                  <a:rPr lang="en-SG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The voltage of the ground wire is 0 V.</a:t>
                </a:r>
                <a:endParaRPr lang="en-US" sz="2400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voltage at point A with respect to (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w.r.t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.) the ground is 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SG" sz="2400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12 </m:t>
                    </m:r>
                    <m:r>
                      <m:rPr>
                        <m:sty m:val="p"/>
                      </m:rPr>
                      <a:rPr lang="en-SG" sz="2400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dirty="0" smtClean="0">
                    <a:solidFill>
                      <a:srgbClr val="FF3399"/>
                    </a:solidFill>
                    <a:latin typeface="Cambria" panose="02040503050406030204" pitchFamily="18" charset="0"/>
                  </a:rPr>
                  <a:t>.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∵ The assumption of no voltage drop across a conducting wire.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∴ </a:t>
                </a:r>
                <a:r>
                  <a:rPr lang="en-US" sz="2400" dirty="0" smtClean="0">
                    <a:solidFill>
                      <a:srgbClr val="FF3399"/>
                    </a:solidFill>
                    <a:latin typeface="Cambria" panose="02040503050406030204" pitchFamily="18" charset="0"/>
                  </a:rPr>
                  <a:t>The voltage at any point on the red wire is 12 V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763521"/>
                <a:ext cx="10528264" cy="3062377"/>
              </a:xfrm>
              <a:prstGeom prst="rect">
                <a:avLst/>
              </a:prstGeom>
              <a:blipFill>
                <a:blip r:embed="rId3"/>
                <a:stretch>
                  <a:fillRect t="-1590" b="-33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90561"/>
                <a:ext cx="10517140" cy="7009868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When a current passes through a resistive material,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the electrical energy,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is converted to heat energy, and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a voltage drop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occurs across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material,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Remark: this voltage drop can also be calculated by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SG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SG" dirty="0">
                    <a:solidFill>
                      <a:schemeClr val="tx1"/>
                    </a:solidFill>
                  </a:rPr>
                  <a:t>perfect conductor has zero resistance and does not consume any power.</a:t>
                </a:r>
              </a:p>
              <a:p>
                <a:pPr lvl="1"/>
                <a:r>
                  <a:rPr lang="en-SG" dirty="0">
                    <a:solidFill>
                      <a:schemeClr val="tx1"/>
                    </a:solidFill>
                  </a:rPr>
                  <a:t>The potential difference between any two points in a piece of perfect conductor is zero.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90561"/>
                <a:ext cx="10517140" cy="7009868"/>
              </a:xfrm>
              <a:blipFill>
                <a:blip r:embed="rId2"/>
                <a:stretch>
                  <a:fillRect l="-1159" t="-1304" r="-14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Unit 5, Series Circuits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2240</TotalTime>
  <Words>442</Words>
  <Application>Microsoft Office PowerPoint</Application>
  <PresentationFormat>Widescreen</PresentationFormat>
  <Paragraphs>82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Equation</vt:lpstr>
      <vt:lpstr>Unit 4  Energy &amp;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338</cp:revision>
  <dcterms:created xsi:type="dcterms:W3CDTF">2014-11-11T08:59:17Z</dcterms:created>
  <dcterms:modified xsi:type="dcterms:W3CDTF">2018-07-18T07:37:14Z</dcterms:modified>
</cp:coreProperties>
</file>