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300" r:id="rId5"/>
    <p:sldId id="302" r:id="rId6"/>
    <p:sldId id="301" r:id="rId7"/>
    <p:sldId id="303" r:id="rId8"/>
    <p:sldId id="298" r:id="rId9"/>
    <p:sldId id="276" r:id="rId10"/>
    <p:sldId id="304" r:id="rId11"/>
    <p:sldId id="292" r:id="rId12"/>
    <p:sldId id="272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57D"/>
    <a:srgbClr val="0070C0"/>
    <a:srgbClr val="0099CC"/>
    <a:srgbClr val="33CCCC"/>
    <a:srgbClr val="CC33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80" autoAdjust="0"/>
  </p:normalViewPr>
  <p:slideViewPr>
    <p:cSldViewPr snapToGrid="0">
      <p:cViewPr varScale="1">
        <p:scale>
          <a:sx n="62" d="100"/>
          <a:sy n="62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47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81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27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3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27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65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88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DC8F-2941-45C0-B257-7865A37CA38A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0D48-2BB8-4A94-943C-B0909330F582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8374-B777-4892-A623-CA6DDBE4D66F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B525-9AD4-4BF2-9FD5-79123C6CE167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78-0BD6-4D3A-AA18-8915123A6EA3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ECC4-4C6C-499C-881D-BBDE7B345ED3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B9BA-BD67-44DD-B753-4DBC0F434FFF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7C9A-D4B6-487D-90AD-73140682018E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E-6B3D-4359-B2DE-30E4A71ADCB1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C2E-CD8F-420F-84DE-B9C1ED7AA770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EF0A-0CDA-49EF-BB7A-AB13864A0B5A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1709-E691-4183-95E6-EBC0A8778077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2769-EB76-4688-94B4-5D452C8B1474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E114-C2AE-414B-A32D-2277CB5D7D67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04A-5824-4DEE-95F5-4E341B9CF075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EBE7-FB81-4D0E-8E21-09900FF257A6}" type="datetime1">
              <a:rPr lang="en-US" smtClean="0"/>
              <a:t>10/12/2018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0C0E-372C-456D-AF19-240E0F7D80E9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5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 Circuits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</a:t>
            </a:r>
            <a:r>
              <a:rPr lang="en-US" sz="4400" dirty="0" smtClean="0">
                <a:solidFill>
                  <a:srgbClr val="0070C0"/>
                </a:solidFill>
              </a:rPr>
              <a:t>Identify Series </a:t>
            </a:r>
            <a:r>
              <a:rPr lang="en-US" sz="4400" dirty="0" smtClean="0">
                <a:solidFill>
                  <a:srgbClr val="0070C0"/>
                </a:solidFill>
              </a:rPr>
              <a:t>Circuits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697"/>
            <a:ext cx="10499747" cy="2468443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same concept also applies to connection of cells.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effective voltage and polarities at A and B depend on the connection of the cells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53" y="4441858"/>
            <a:ext cx="5111997" cy="138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512" y="4474036"/>
            <a:ext cx="5110762" cy="13533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5" y="1057921"/>
            <a:ext cx="10673466" cy="17645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series connection consists of two or more components, 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same current flows through each component.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Laws and Rules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Governing Series Circuits</a:t>
            </a:r>
            <a:endParaRPr lang="en-SG" sz="4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 a series connection.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42" y="1062696"/>
            <a:ext cx="7849446" cy="523733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have seen a Christmas tree lighting.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its power is turned on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the lights glow at the same time.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they twinkle, they twinkle together too.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Yes, they display a variety of colours.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supply voltage can be about 100 V or 200 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a few volts across each bulb).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light bulbs are wired in a string or “in series” to receive the power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0" y="2022810"/>
            <a:ext cx="3707951" cy="478861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94" y="4717636"/>
            <a:ext cx="2251801" cy="1688851"/>
          </a:xfrm>
          <a:prstGeom prst="ellipse">
            <a:avLst/>
          </a:prstGeom>
        </p:spPr>
      </p:pic>
      <p:pic>
        <p:nvPicPr>
          <p:cNvPr id="1026" name="Picture 2" descr="http://i.kinja-img.com/gawker-media/image/upload/s--w1kL5VSd--/18mie9e5yesqw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67" y="168521"/>
            <a:ext cx="4333714" cy="17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7255086" cy="3875064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have used a torch light.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light bulb receives its power from its battery pack.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pack consists of a stack of three 1.5 V batteries connected in series providing the required 4.5 V EMF.</a:t>
            </a:r>
          </a:p>
        </p:txBody>
      </p:sp>
      <p:pic>
        <p:nvPicPr>
          <p:cNvPr id="2052" name="Picture 4" descr="http://i00.i.aliimg.com/img/pb/248/255/367/367255248_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54" y="3145678"/>
            <a:ext cx="4496483" cy="326081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696"/>
            <a:ext cx="9439790" cy="2128295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many applications, batteries (or dry cells) are commonly connected in series to provide a higher voltage or EMF.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697" y="142656"/>
            <a:ext cx="3470242" cy="1694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74" y="3008429"/>
            <a:ext cx="3828122" cy="30329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10969836" cy="4978665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you come to identifying a series connection of components in a schematic diagram, you look out for the following features: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Between two chosen points (A and B) in a given circuit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There are two or more components connected.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same current flows through each component.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23" y="5001115"/>
            <a:ext cx="4200525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101" y="5026167"/>
            <a:ext cx="4152900" cy="657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60352" y="5674749"/>
            <a:ext cx="8676297" cy="390984"/>
            <a:chOff x="1560352" y="5763237"/>
            <a:chExt cx="8676297" cy="39098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60352" y="5763237"/>
              <a:ext cx="25334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703173" y="5763237"/>
              <a:ext cx="25334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93534" y="5784889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88147" y="5763237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74" y="670373"/>
            <a:ext cx="7978986" cy="2672527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Note:</a:t>
            </a:r>
          </a:p>
          <a:p>
            <a:pPr marL="1076325" lvl="2"/>
            <a:r>
              <a:rPr lang="en-US" dirty="0" smtClean="0">
                <a:solidFill>
                  <a:schemeClr val="tx1"/>
                </a:solidFill>
              </a:rPr>
              <a:t>Components need not be in a straight line.</a:t>
            </a:r>
          </a:p>
          <a:p>
            <a:pPr marL="1076325" lvl="2"/>
            <a:r>
              <a:rPr lang="en-SG" dirty="0">
                <a:solidFill>
                  <a:schemeClr val="tx1"/>
                </a:solidFill>
              </a:rPr>
              <a:t>The same current flows </a:t>
            </a:r>
            <a:r>
              <a:rPr lang="en-SG" dirty="0" smtClean="0">
                <a:solidFill>
                  <a:schemeClr val="tx1"/>
                </a:solidFill>
              </a:rPr>
              <a:t>through </a:t>
            </a:r>
            <a:r>
              <a:rPr lang="en-SG" dirty="0">
                <a:solidFill>
                  <a:schemeClr val="tx1"/>
                </a:solidFill>
              </a:rPr>
              <a:t>each component.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775" y="670373"/>
            <a:ext cx="248602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650" y="3342900"/>
            <a:ext cx="234315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66" y="3139700"/>
            <a:ext cx="4600575" cy="25812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53664"/>
            <a:ext cx="10224347" cy="1082348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1: Identify a series connection in the circuit.</a:t>
            </a:r>
          </a:p>
          <a:p>
            <a:pPr marL="355600" indent="0">
              <a:buNone/>
            </a:pPr>
            <a:r>
              <a:rPr lang="en-SG" sz="2800" dirty="0" smtClean="0">
                <a:solidFill>
                  <a:schemeClr val="accent3">
                    <a:lumMod val="75000"/>
                  </a:schemeClr>
                </a:solidFill>
              </a:rPr>
              <a:t>Can you identify another series connection in the diagram?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16083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812620"/>
            <a:ext cx="10383015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There are two resistances (24 </a:t>
            </a:r>
            <a:r>
              <a:rPr lang="el-GR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 36 </a:t>
            </a:r>
            <a:r>
              <a:rPr lang="el-GR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 having the </a:t>
            </a:r>
            <a:r>
              <a:rPr lang="en-US" sz="2400" b="1" dirty="0" smtClean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same current</a:t>
            </a:r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flowing along the path B-A-D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8" y="3228573"/>
            <a:ext cx="5538904" cy="2773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253875">
            <a:off x="3427129" y="3494986"/>
            <a:ext cx="3258744" cy="146439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Bent-Up Arrow 3"/>
          <p:cNvSpPr/>
          <p:nvPr/>
        </p:nvSpPr>
        <p:spPr>
          <a:xfrm rot="16200000">
            <a:off x="6623269" y="4092131"/>
            <a:ext cx="982980" cy="455672"/>
          </a:xfrm>
          <a:prstGeom prst="bentUpArrow">
            <a:avLst>
              <a:gd name="adj1" fmla="val 9543"/>
              <a:gd name="adj2" fmla="val 14940"/>
              <a:gd name="adj3" fmla="val 27555"/>
            </a:avLst>
          </a:prstGeom>
          <a:solidFill>
            <a:srgbClr val="CC66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>
            <a:off x="7249744" y="3274524"/>
            <a:ext cx="781314" cy="1506951"/>
          </a:xfrm>
          <a:prstGeom prst="bentUpArrow">
            <a:avLst>
              <a:gd name="adj1" fmla="val 5839"/>
              <a:gd name="adj2" fmla="val 9027"/>
              <a:gd name="adj3" fmla="val 15925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16200000">
            <a:off x="5847732" y="4082982"/>
            <a:ext cx="2846083" cy="1137264"/>
          </a:xfrm>
          <a:prstGeom prst="ellipse">
            <a:avLst/>
          </a:prstGeom>
          <a:noFill/>
          <a:ln w="38100">
            <a:solidFill>
              <a:srgbClr val="29A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680931">
            <a:off x="4170013" y="3065505"/>
            <a:ext cx="175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solidFill>
                  <a:srgbClr val="0070C0"/>
                </a:solidFill>
              </a:rPr>
              <a:t>in series</a:t>
            </a:r>
            <a:endParaRPr lang="en-SG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9050" y="2848305"/>
            <a:ext cx="175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solidFill>
                  <a:srgbClr val="29A57D"/>
                </a:solidFill>
              </a:rPr>
              <a:t>in series</a:t>
            </a:r>
            <a:endParaRPr lang="en-SG" sz="2000" dirty="0">
              <a:solidFill>
                <a:srgbClr val="29A57D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2326155">
            <a:off x="5124527" y="3195921"/>
            <a:ext cx="2846083" cy="1442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875539">
            <a:off x="5637424" y="2442298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0000"/>
                </a:solidFill>
              </a:rPr>
              <a:t>not in series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4" grpId="0" animBg="1"/>
      <p:bldP spid="14" grpId="0" animBg="1"/>
      <p:bldP spid="15" grpId="0" animBg="1"/>
      <p:bldP spid="15" grpId="1" animBg="1"/>
      <p:bldP spid="9" grpId="0"/>
      <p:bldP spid="9" grpId="1"/>
      <p:bldP spid="16" grpId="0"/>
      <p:bldP spid="16" grpId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2800"/>
            <a:ext cx="11346996" cy="11011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2: Identify the series connection in the schematic diagram.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5" y="5266650"/>
            <a:ext cx="1047750" cy="1047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057" y="1852157"/>
            <a:ext cx="6061272" cy="330385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107145" y="2641532"/>
            <a:ext cx="1337600" cy="1530545"/>
            <a:chOff x="9102429" y="3124828"/>
            <a:chExt cx="1337600" cy="1530545"/>
          </a:xfrm>
        </p:grpSpPr>
        <p:grpSp>
          <p:nvGrpSpPr>
            <p:cNvPr id="11" name="Group 10"/>
            <p:cNvGrpSpPr/>
            <p:nvPr/>
          </p:nvGrpSpPr>
          <p:grpSpPr>
            <a:xfrm>
              <a:off x="9102429" y="3124828"/>
              <a:ext cx="1337600" cy="1530545"/>
              <a:chOff x="9102429" y="3124828"/>
              <a:chExt cx="1337600" cy="1530545"/>
            </a:xfrm>
          </p:grpSpPr>
          <p:sp>
            <p:nvSpPr>
              <p:cNvPr id="5" name="Arc 4"/>
              <p:cNvSpPr/>
              <p:nvPr/>
            </p:nvSpPr>
            <p:spPr>
              <a:xfrm>
                <a:off x="9102429" y="3200655"/>
                <a:ext cx="1337600" cy="1454717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Arc 9"/>
              <p:cNvSpPr/>
              <p:nvPr/>
            </p:nvSpPr>
            <p:spPr>
              <a:xfrm rot="5400000">
                <a:off x="9005956" y="3221301"/>
                <a:ext cx="1530545" cy="1337600"/>
              </a:xfrm>
              <a:prstGeom prst="arc">
                <a:avLst>
                  <a:gd name="adj1" fmla="val 16200000"/>
                  <a:gd name="adj2" fmla="val 21563633"/>
                </a:avLst>
              </a:prstGeom>
              <a:ln w="2857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935383" y="3743767"/>
              <a:ext cx="407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I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89" y="5156013"/>
            <a:ext cx="1702635" cy="14635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2328682"/>
            <a:ext cx="5091169" cy="2087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There is one path along B-C-D-E that resistances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are receiving the same current.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4091" y="4669809"/>
            <a:ext cx="6073663" cy="112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So resistances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are </a:t>
            </a:r>
            <a:r>
              <a:rPr lang="en-US" dirty="0" smtClean="0">
                <a:solidFill>
                  <a:schemeClr val="tx1"/>
                </a:solidFill>
              </a:rPr>
              <a:t>connected in series across B and E.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07144" y="1852157"/>
            <a:ext cx="2794804" cy="31093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2577</TotalTime>
  <Words>400</Words>
  <Application>Microsoft Office PowerPoint</Application>
  <PresentationFormat>Widescreen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Cooper Black</vt:lpstr>
      <vt:lpstr>Times New Roman</vt:lpstr>
      <vt:lpstr>Trebuchet MS</vt:lpstr>
      <vt:lpstr>Wingdings 3</vt:lpstr>
      <vt:lpstr>Facet</vt:lpstr>
      <vt:lpstr>Unit 5  Series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401</cp:revision>
  <dcterms:created xsi:type="dcterms:W3CDTF">2014-11-11T08:59:17Z</dcterms:created>
  <dcterms:modified xsi:type="dcterms:W3CDTF">2018-10-12T02:13:01Z</dcterms:modified>
</cp:coreProperties>
</file>