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314" r:id="rId4"/>
    <p:sldId id="315" r:id="rId5"/>
    <p:sldId id="309" r:id="rId6"/>
    <p:sldId id="311" r:id="rId7"/>
    <p:sldId id="323" r:id="rId8"/>
    <p:sldId id="297" r:id="rId9"/>
    <p:sldId id="310" r:id="rId10"/>
    <p:sldId id="312" r:id="rId11"/>
    <p:sldId id="318" r:id="rId12"/>
    <p:sldId id="317" r:id="rId13"/>
    <p:sldId id="299" r:id="rId14"/>
    <p:sldId id="316" r:id="rId15"/>
    <p:sldId id="321" r:id="rId16"/>
    <p:sldId id="320" r:id="rId17"/>
    <p:sldId id="271" r:id="rId18"/>
    <p:sldId id="285" r:id="rId19"/>
    <p:sldId id="319" r:id="rId20"/>
    <p:sldId id="272" r:id="rId21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03" userDrawn="1">
          <p15:clr>
            <a:srgbClr val="A4A3A4"/>
          </p15:clr>
        </p15:guide>
        <p15:guide id="2" pos="1459" userDrawn="1">
          <p15:clr>
            <a:srgbClr val="A4A3A4"/>
          </p15:clr>
        </p15:guide>
        <p15:guide id="3" pos="1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009999"/>
    <a:srgbClr val="CC66FF"/>
    <a:srgbClr val="CC00CC"/>
    <a:srgbClr val="996600"/>
    <a:srgbClr val="CC6600"/>
    <a:srgbClr val="339966"/>
    <a:srgbClr val="9900CC"/>
    <a:srgbClr val="66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80" autoAdjust="0"/>
  </p:normalViewPr>
  <p:slideViewPr>
    <p:cSldViewPr snapToGrid="0">
      <p:cViewPr varScale="1">
        <p:scale>
          <a:sx n="103" d="100"/>
          <a:sy n="103" d="100"/>
        </p:scale>
        <p:origin x="826" y="77"/>
      </p:cViewPr>
      <p:guideLst>
        <p:guide orient="horz" pos="3203"/>
        <p:guide pos="1459"/>
        <p:guide pos="1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8068A-8128-48F8-AAE2-CBEAEB0BF509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71C67-AD0A-428B-AC8A-665E153F6E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7834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BB2F0-25D7-4A2F-B369-E3D6E1DBDD4A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1F09E-6CD3-4438-8238-643ED91366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302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4565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4000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4542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5760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1646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9798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2690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238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0920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26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0855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1186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1694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7018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5305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536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0723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B981-9693-43AF-AD89-B95486B23280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4090-3130-42C3-A05D-E1ACB84A9FC3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8807-A047-41FA-A8F3-BB3FAD9B1339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625A-8183-42C0-8D40-98887C9BFDE6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DFF3-E5F9-4983-9485-7F0F08193329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EC07-EC23-452F-B544-3338A21CDE6F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1582-0A34-45C8-911C-9B9E4F10CB16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C113-CE84-4B8C-94D3-035AD1CA69C9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B96A-8A0C-4BE7-BD59-D1029C7EC3EA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9EB3-B2D5-4A24-B29F-B0EB05558E60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68D1-CEDB-427D-8BBA-BE988CCED5B1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9912-A937-4771-805E-00D3E61A7439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 Circuits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8EB0-5CDB-41A4-A753-744055AFE500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 Circuits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1CEF-AA51-49F9-BF2F-339420331AE7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 Circuits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6AB5-6F87-405D-A94B-161063B20CA0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FA0B-0F77-4FF3-8F39-6808E918C41C}" type="datetime1">
              <a:rPr lang="en-US" smtClean="0"/>
              <a:t>11/2/2018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2B1BD-6F7B-40F9-BD48-4D1FB50E8141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314400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Series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0800" y="631440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png"/><Relationship Id="rId5" Type="http://schemas.openxmlformats.org/officeDocument/2006/relationships/image" Target="../media/image29.emf"/><Relationship Id="rId10" Type="http://schemas.openxmlformats.org/officeDocument/2006/relationships/image" Target="../media/image34.png"/><Relationship Id="rId4" Type="http://schemas.openxmlformats.org/officeDocument/2006/relationships/package" Target="../embeddings/Microsoft_Visio_Drawing2.vsdx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0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g"/><Relationship Id="rId5" Type="http://schemas.openxmlformats.org/officeDocument/2006/relationships/image" Target="../media/image47.png"/><Relationship Id="rId4" Type="http://schemas.openxmlformats.org/officeDocument/2006/relationships/image" Target="../media/image30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47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30.gif"/><Relationship Id="rId9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.vsd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Visio_Drawing1.vsd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Unit </a:t>
            </a:r>
            <a:r>
              <a:rPr lang="en-SG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5 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/>
            </a:r>
            <a:b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</a:br>
            <a:r>
              <a:rPr lang="en-SG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Series Circuits</a:t>
            </a:r>
            <a:endParaRPr lang="en-SG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Part </a:t>
            </a:r>
            <a:r>
              <a:rPr lang="en-US" sz="4400" dirty="0" smtClean="0">
                <a:solidFill>
                  <a:srgbClr val="0070C0"/>
                </a:solidFill>
              </a:rPr>
              <a:t>B: Laws and Rules Governing Series Circuits</a:t>
            </a:r>
            <a:endParaRPr lang="en-SG" sz="4400" dirty="0">
              <a:solidFill>
                <a:srgbClr val="0070C0"/>
              </a:solidFill>
            </a:endParaRPr>
          </a:p>
          <a:p>
            <a:endParaRPr lang="en-SG" sz="44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3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8160" y="3488675"/>
            <a:ext cx="2722880" cy="54144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rgbClr val="00B050"/>
            </a:solidFill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42937"/>
            <a:ext cx="10143066" cy="1205458"/>
          </a:xfrm>
        </p:spPr>
        <p:txBody>
          <a:bodyPr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Equivalent Resistance in Series Connection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Apply KVL to the circuit.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68"/>
              <p:cNvSpPr txBox="1"/>
              <p:nvPr/>
            </p:nvSpPr>
            <p:spPr>
              <a:xfrm>
                <a:off x="1168322" y="2237831"/>
                <a:ext cx="5603775" cy="54292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720725"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 =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SG" sz="2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SG" sz="2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SG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SG" sz="2400" b="0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SG" sz="2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SG" sz="2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SG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SG" sz="2400" b="0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SG" sz="2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SG" sz="2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SG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SG" sz="24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 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322" y="2237831"/>
                <a:ext cx="5603775" cy="54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68"/>
              <p:cNvSpPr txBox="1"/>
              <p:nvPr/>
            </p:nvSpPr>
            <p:spPr>
              <a:xfrm>
                <a:off x="1168322" y="2779278"/>
                <a:ext cx="4218325" cy="54292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720725"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 =</m:t>
                      </m:r>
                      <m:r>
                        <a:rPr lang="en-SG" sz="2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SG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SG" sz="24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 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322" y="2779278"/>
                <a:ext cx="4218325" cy="5429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8613" y="1122991"/>
            <a:ext cx="3800475" cy="2857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677334" y="3488675"/>
                <a:ext cx="7511626" cy="954107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Let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SG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sub>
                    </m:sSub>
                    <m:r>
                      <a:rPr lang="en-SG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SG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SG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SG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SG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SG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SG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SG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 be the </a:t>
                </a:r>
                <a:r>
                  <a:rPr lang="en-US" dirty="0" smtClean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total resistance</a:t>
                </a:r>
                <a:r>
                  <a:rPr lang="en-US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or </a:t>
                </a:r>
                <a:r>
                  <a:rPr lang="en-US" dirty="0" smtClean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equivalent resistance</a:t>
                </a:r>
                <a:r>
                  <a:rPr lang="en-US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, then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3488675"/>
                <a:ext cx="7511626" cy="954107"/>
              </a:xfrm>
              <a:prstGeom prst="rect">
                <a:avLst/>
              </a:prstGeom>
              <a:blipFill>
                <a:blip r:embed="rId6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44"/>
              <p:cNvSpPr txBox="1"/>
              <p:nvPr/>
            </p:nvSpPr>
            <p:spPr>
              <a:xfrm>
                <a:off x="1698181" y="4525831"/>
                <a:ext cx="1538663" cy="101198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rgbClr val="00B050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𝐓</m:t>
                          </m:r>
                        </m:sub>
                      </m:sSub>
                      <m:r>
                        <a:rPr lang="en-SG" sz="2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b="1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400" b="1" i="0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𝐒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𝑰</m:t>
                          </m:r>
                        </m:den>
                      </m:f>
                    </m:oMath>
                  </m:oMathPara>
                </a14:m>
                <a:endParaRPr lang="en-SG" sz="24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181" y="4525831"/>
                <a:ext cx="1538663" cy="10119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8612" y="4208024"/>
            <a:ext cx="3800475" cy="215687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68"/>
              <p:cNvSpPr txBox="1"/>
              <p:nvPr/>
            </p:nvSpPr>
            <p:spPr>
              <a:xfrm>
                <a:off x="1197109" y="1694906"/>
                <a:ext cx="5603775" cy="54292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55600"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b="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400" b="0" i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S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G" sz="24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 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109" y="1694906"/>
                <a:ext cx="5603775" cy="5429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49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062696"/>
            <a:ext cx="9713574" cy="3135232"/>
          </a:xfrm>
        </p:spPr>
        <p:txBody>
          <a:bodyPr>
            <a:normAutofit lnSpcReduction="10000"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Equivalent Resistance in Series Connection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In general, the equivalent resistance is the sum of all resistances connected in 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series.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20725" lvl="1" indent="0" defTabSz="538163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where </a:t>
            </a:r>
            <a:r>
              <a:rPr lang="en-US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 is the total number of resistances.</a:t>
            </a:r>
            <a:endParaRPr lang="en-US" baseline="-250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70"/>
              <p:cNvSpPr txBox="1"/>
              <p:nvPr/>
            </p:nvSpPr>
            <p:spPr>
              <a:xfrm>
                <a:off x="2019149" y="2730613"/>
                <a:ext cx="4862540" cy="54292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rgbClr val="00B050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SG" sz="2400" b="1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1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SG" sz="2400" b="1" i="0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𝐓</m:t>
                              </m:r>
                            </m:sub>
                          </m:sSub>
                          <m:r>
                            <a:rPr lang="en-SG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SG" sz="2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SG" sz="2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SG" sz="2400" b="1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SG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SG" sz="24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 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149" y="2730613"/>
                <a:ext cx="4862540" cy="54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1903" y="2209459"/>
            <a:ext cx="3800475" cy="28575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77334" y="4181133"/>
            <a:ext cx="7318586" cy="990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If all </a:t>
            </a:r>
            <a:r>
              <a:rPr lang="en-US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 resistances are of the same value </a:t>
            </a:r>
            <a:r>
              <a:rPr lang="en-US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R,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 then the equivalent resistance is </a:t>
            </a:r>
          </a:p>
          <a:p>
            <a:pPr marL="457200" lvl="1" indent="0">
              <a:buFont typeface="Wingdings 3" charset="2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457200" lvl="1" indent="0">
              <a:buFont typeface="Wingdings 3" charset="2"/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44"/>
              <p:cNvSpPr txBox="1"/>
              <p:nvPr/>
            </p:nvSpPr>
            <p:spPr>
              <a:xfrm>
                <a:off x="2027238" y="5249966"/>
                <a:ext cx="2504122" cy="54292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rgbClr val="00B050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0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𝐓</m:t>
                          </m:r>
                        </m:sub>
                      </m:sSub>
                      <m:r>
                        <a:rPr lang="en-SG" sz="2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SG" sz="2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2400" b="1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𝑹</m:t>
                      </m:r>
                    </m:oMath>
                  </m:oMathPara>
                </a14:m>
                <a:endParaRPr lang="en-SG" sz="24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238" y="5249966"/>
                <a:ext cx="2504122" cy="5429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5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1062243"/>
                <a:ext cx="10658721" cy="562789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chemeClr val="accent2"/>
                    </a:solidFill>
                  </a:rPr>
                  <a:t>Example 2: Determine resistance </a:t>
                </a:r>
                <a:r>
                  <a:rPr lang="en-US" i="1" dirty="0" smtClean="0">
                    <a:solidFill>
                      <a:schemeClr val="accent2"/>
                    </a:solidFill>
                  </a:rPr>
                  <a:t>R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 in the circuit.</a:t>
                </a:r>
              </a:p>
              <a:p>
                <a:pPr marL="457200" lvl="1" indent="0">
                  <a:spcAft>
                    <a:spcPts val="1200"/>
                  </a:spcAft>
                  <a:buNone/>
                </a:pPr>
                <a:r>
                  <a:rPr lang="en-SG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The total resistance </a:t>
                </a:r>
                <a:r>
                  <a:rPr lang="en-SG" i="1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SG" baseline="-250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SG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is given as 80 </a:t>
                </a:r>
                <a:r>
                  <a:rPr lang="el-GR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SG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524000" lvl="2" indent="0">
                  <a:lnSpc>
                    <a:spcPts val="45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SG" sz="28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SG" sz="28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SG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40−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15</m:t>
                      </m:r>
                    </m:oMath>
                  </m:oMathPara>
                </a14:m>
                <a:endParaRPr lang="en-SG" sz="2800" dirty="0" smtClean="0">
                  <a:solidFill>
                    <a:schemeClr val="tx1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1798638" lvl="2" indent="0">
                  <a:lnSpc>
                    <a:spcPts val="45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 </m:t>
                      </m:r>
                      <m:r>
                        <a:rPr lang="en-SG" sz="28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SG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8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SG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−40 −15</m:t>
                      </m:r>
                    </m:oMath>
                  </m:oMathPara>
                </a14:m>
                <a:endParaRPr lang="en-SG" sz="2800" b="0" dirty="0" smtClean="0">
                  <a:solidFill>
                    <a:srgbClr val="002060"/>
                  </a:solidFill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798638" lvl="2" indent="0">
                  <a:lnSpc>
                    <a:spcPts val="45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 =25 </m:t>
                      </m:r>
                      <m:r>
                        <m:rPr>
                          <m:sty m:val="p"/>
                        </m:rPr>
                        <a:rPr lang="en-SG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062243"/>
                <a:ext cx="10658721" cy="5627898"/>
              </a:xfrm>
              <a:blipFill>
                <a:blip r:embed="rId3"/>
                <a:stretch>
                  <a:fillRect l="-1144" t="-15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654" y="1974739"/>
            <a:ext cx="4429815" cy="339411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26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14057"/>
            <a:ext cx="10157680" cy="900327"/>
          </a:xfrm>
        </p:spPr>
        <p:txBody>
          <a:bodyPr>
            <a:norm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Voltage Divider Rule (VDR)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79893" y="1394993"/>
            <a:ext cx="6308050" cy="52322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By Ohm’s Law,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489553"/>
              </p:ext>
            </p:extLst>
          </p:nvPr>
        </p:nvGraphicFramePr>
        <p:xfrm>
          <a:off x="7841386" y="1078825"/>
          <a:ext cx="4154871" cy="3833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Visio" r:id="rId4" imgW="1973389" imgH="2255710" progId="Visio.Drawing.15">
                  <p:embed/>
                </p:oleObj>
              </mc:Choice>
              <mc:Fallback>
                <p:oleObj name="Visio" r:id="rId4" imgW="1973389" imgH="225571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41386" y="1078825"/>
                        <a:ext cx="4154871" cy="38337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44"/>
              <p:cNvSpPr txBox="1"/>
              <p:nvPr/>
            </p:nvSpPr>
            <p:spPr>
              <a:xfrm>
                <a:off x="1929017" y="1825691"/>
                <a:ext cx="1245850" cy="99043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SG" sz="2400" b="0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400" b="0" i="0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SG" sz="240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400" b="0" i="0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SG" sz="24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017" y="1825691"/>
                <a:ext cx="1245850" cy="9904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44"/>
              <p:cNvSpPr txBox="1"/>
              <p:nvPr/>
            </p:nvSpPr>
            <p:spPr>
              <a:xfrm>
                <a:off x="3828310" y="1814915"/>
                <a:ext cx="1211505" cy="1011982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SG" sz="2400" b="0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SG" sz="24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310" y="1814915"/>
                <a:ext cx="1211505" cy="10119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44"/>
              <p:cNvSpPr txBox="1"/>
              <p:nvPr/>
            </p:nvSpPr>
            <p:spPr>
              <a:xfrm>
                <a:off x="1580410" y="3387957"/>
                <a:ext cx="2247900" cy="1011982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40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400" b="0" i="0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SG" sz="240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400" b="0" i="0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b>
                          </m:sSub>
                        </m:den>
                      </m:f>
                      <m:r>
                        <a:rPr lang="en-SG" sz="2400" b="0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SG" sz="24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410" y="3387957"/>
                <a:ext cx="2247900" cy="10119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44"/>
              <p:cNvSpPr txBox="1"/>
              <p:nvPr/>
            </p:nvSpPr>
            <p:spPr>
              <a:xfrm>
                <a:off x="1880564" y="5081479"/>
                <a:ext cx="2247900" cy="101198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rgbClr val="00B050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SG" sz="2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b="1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0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𝐓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0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𝐒</m:t>
                          </m:r>
                        </m:sub>
                      </m:sSub>
                    </m:oMath>
                  </m:oMathPara>
                </a14:m>
                <a:endParaRPr lang="en-SG" sz="24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564" y="5081479"/>
                <a:ext cx="2247900" cy="10119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09908" y="2059296"/>
            <a:ext cx="98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 smtClean="0">
                <a:latin typeface="Cambria" panose="02040503050406030204" pitchFamily="18" charset="0"/>
              </a:rPr>
              <a:t>and</a:t>
            </a:r>
            <a:endParaRPr lang="en-SG" sz="2800" dirty="0"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1506" y="2957204"/>
            <a:ext cx="1854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 smtClean="0">
                <a:latin typeface="Cambria" panose="02040503050406030204" pitchFamily="18" charset="0"/>
              </a:rPr>
              <a:t>Therefore</a:t>
            </a:r>
            <a:endParaRPr lang="en-SG" sz="2800" dirty="0">
              <a:latin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1506" y="4580635"/>
            <a:ext cx="2027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 smtClean="0">
                <a:latin typeface="Cambria" panose="02040503050406030204" pitchFamily="18" charset="0"/>
              </a:rPr>
              <a:t>VDR:</a:t>
            </a:r>
            <a:endParaRPr lang="en-SG" sz="28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ular Callout 3"/>
              <p:cNvSpPr/>
              <p:nvPr/>
            </p:nvSpPr>
            <p:spPr>
              <a:xfrm>
                <a:off x="5198185" y="5081479"/>
                <a:ext cx="3210560" cy="989606"/>
              </a:xfrm>
              <a:prstGeom prst="wedgeRoundRectCallout">
                <a:avLst>
                  <a:gd name="adj1" fmla="val 69501"/>
                  <a:gd name="adj2" fmla="val -234661"/>
                  <a:gd name="adj3" fmla="val 16667"/>
                </a:avLst>
              </a:prstGeom>
              <a:solidFill>
                <a:schemeClr val="accent6">
                  <a:lumMod val="60000"/>
                  <a:lumOff val="40000"/>
                  <a:alpha val="82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SG" sz="2400" b="0" i="0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SG" sz="2400" b="0" i="0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SG" sz="2400" b="0" i="0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ground</m:t>
                      </m:r>
                      <m:r>
                        <a:rPr lang="en-SG" sz="2400" b="0" i="1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b="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SG" sz="2400" b="0" i="0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sz="2400" b="0" dirty="0" smtClean="0">
                  <a:solidFill>
                    <a:srgbClr val="CC0000"/>
                  </a:solidFill>
                  <a:latin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But</m:t>
                      </m:r>
                      <m:r>
                        <a:rPr lang="en-SG" sz="2400" b="0" i="0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SG" sz="2400" b="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400" b="0" i="0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SG" sz="2400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SG" sz="2400" b="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sz="2400" b="0" dirty="0" smtClean="0">
                  <a:solidFill>
                    <a:srgbClr val="CC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ounded Rectangular Callou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185" y="5081479"/>
                <a:ext cx="3210560" cy="989606"/>
              </a:xfrm>
              <a:prstGeom prst="wedgeRoundRectCallout">
                <a:avLst>
                  <a:gd name="adj1" fmla="val 69501"/>
                  <a:gd name="adj2" fmla="val -234661"/>
                  <a:gd name="adj3" fmla="val 16667"/>
                </a:avLst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83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2" grpId="0"/>
      <p:bldP spid="14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707096"/>
                <a:ext cx="8466666" cy="1143903"/>
              </a:xfrm>
            </p:spPr>
            <p:txBody>
              <a:bodyPr wrap="square">
                <a:spAutoFit/>
              </a:bodyPr>
              <a:lstStyle/>
              <a:p>
                <a:r>
                  <a:rPr lang="en-SG" dirty="0" smtClean="0">
                    <a:solidFill>
                      <a:schemeClr val="accent2"/>
                    </a:solidFill>
                  </a:rPr>
                  <a:t>Voltage Divider Rule (VDR)</a:t>
                </a:r>
              </a:p>
              <a:p>
                <a:pPr lvl="1"/>
                <a:r>
                  <a:rPr lang="en-US" sz="2400" dirty="0" smtClean="0">
                    <a:latin typeface="Cambria" panose="02040503050406030204" pitchFamily="18" charset="0"/>
                  </a:rPr>
                  <a:t>In general, the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Cambria" panose="02040503050406030204" pitchFamily="18" charset="0"/>
                  </a:rPr>
                  <a:t> across any series resistor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Cambria" panose="02040503050406030204" pitchFamily="18" charset="0"/>
                  </a:rPr>
                  <a:t> is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707096"/>
                <a:ext cx="8466666" cy="1143903"/>
              </a:xfrm>
              <a:blipFill>
                <a:blip r:embed="rId3"/>
                <a:stretch>
                  <a:fillRect l="-1440" t="-7979" b="-106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44"/>
              <p:cNvSpPr txBox="1"/>
              <p:nvPr/>
            </p:nvSpPr>
            <p:spPr>
              <a:xfrm>
                <a:off x="2138130" y="1931513"/>
                <a:ext cx="2247900" cy="101198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rgbClr val="00B050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SG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SG" sz="2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b="1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SG" sz="2400" b="1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0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𝐓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SG" sz="2400" b="1" i="0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𝐒</m:t>
                          </m:r>
                        </m:sub>
                      </m:sSub>
                    </m:oMath>
                  </m:oMathPara>
                </a14:m>
                <a:endParaRPr lang="en-SG" sz="24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130" y="1931513"/>
                <a:ext cx="2247900" cy="10119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732833" y="3320083"/>
                <a:ext cx="9602293" cy="830997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400" dirty="0" smtClean="0">
                    <a:latin typeface="Cambria" panose="02040503050406030204" pitchFamily="18" charset="0"/>
                  </a:rPr>
                  <a:t>The VDR allows to calculate the voltage drop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Cambria" panose="02040503050406030204" pitchFamily="18" charset="0"/>
                  </a:rPr>
                  <a:t> across a series resistor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Cambria" panose="02040503050406030204" pitchFamily="18" charset="0"/>
                  </a:rPr>
                  <a:t> without calculating the circuit current as shown below:</a:t>
                </a:r>
                <a:endParaRPr lang="en-US" sz="2400" dirty="0" smtClean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33" y="3320083"/>
                <a:ext cx="9602293" cy="830997"/>
              </a:xfrm>
              <a:prstGeom prst="rect">
                <a:avLst/>
              </a:prstGeom>
              <a:blipFill>
                <a:blip r:embed="rId5"/>
                <a:stretch>
                  <a:fillRect t="-5882" r="-571" b="-161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8"/>
              <p:cNvSpPr txBox="1"/>
              <p:nvPr/>
            </p:nvSpPr>
            <p:spPr>
              <a:xfrm>
                <a:off x="2090002" y="4293215"/>
                <a:ext cx="4384632" cy="110103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5000"/>
                      <a:lumOff val="95000"/>
                    </a:schemeClr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2700000" scaled="1"/>
                <a:tileRect/>
              </a:gradFill>
              <a:ln w="6350">
                <a:noFill/>
              </a:ln>
              <a:effectLst>
                <a:softEdge rad="50800"/>
              </a:effec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SG" sz="24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SG" sz="24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b="0" i="1" smtClean="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400" b="0" i="0" smtClean="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SG" sz="2400" b="0" i="1" smtClean="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400" b="0" i="0" smtClean="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b>
                          </m:sSub>
                        </m:den>
                      </m:f>
                      <m:r>
                        <a:rPr lang="en-SG" sz="24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and</m:t>
                      </m:r>
                      <m:r>
                        <a:rPr lang="en-SG" sz="2400" b="0" i="0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SG" sz="24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SG" sz="24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SG" sz="24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SG" sz="24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SG" sz="24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sz="24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SG" sz="24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 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002" y="4293215"/>
                <a:ext cx="4384632" cy="11010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6350">
                <a:noFill/>
              </a:ln>
              <a:effectLst>
                <a:softEdge rad="50800"/>
              </a:effec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2787655" y="4293215"/>
            <a:ext cx="518880" cy="121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Arc 3"/>
          <p:cNvSpPr/>
          <p:nvPr/>
        </p:nvSpPr>
        <p:spPr>
          <a:xfrm rot="20512030">
            <a:off x="3054663" y="4410023"/>
            <a:ext cx="2288980" cy="1493520"/>
          </a:xfrm>
          <a:prstGeom prst="arc">
            <a:avLst>
              <a:gd name="adj1" fmla="val 510836"/>
              <a:gd name="adj2" fmla="val 10667276"/>
            </a:avLst>
          </a:prstGeom>
          <a:ln w="25400"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211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 animBg="1"/>
      <p:bldP spid="2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62696"/>
            <a:ext cx="8475810" cy="1882567"/>
          </a:xfrm>
        </p:spPr>
        <p:txBody>
          <a:bodyPr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Voltage Divider Rule (VDR)</a:t>
            </a:r>
          </a:p>
          <a:p>
            <a:pPr lvl="1"/>
            <a:r>
              <a:rPr lang="en-US" sz="2400" dirty="0" smtClean="0">
                <a:latin typeface="Cambria" panose="02040503050406030204" pitchFamily="18" charset="0"/>
                <a:cs typeface="Arial" pitchFamily="34" charset="0"/>
              </a:rPr>
              <a:t>Voltage </a:t>
            </a:r>
            <a:r>
              <a:rPr lang="en-US" sz="2400" dirty="0">
                <a:latin typeface="Cambria" panose="02040503050406030204" pitchFamily="18" charset="0"/>
                <a:cs typeface="Arial" pitchFamily="34" charset="0"/>
              </a:rPr>
              <a:t>is divided among the components in a series circuit based on the </a:t>
            </a:r>
            <a:r>
              <a:rPr lang="en-US" sz="2400" dirty="0">
                <a:solidFill>
                  <a:srgbClr val="00B050"/>
                </a:solidFill>
                <a:latin typeface="Cambria" panose="02040503050406030204" pitchFamily="18" charset="0"/>
                <a:cs typeface="Arial" pitchFamily="34" charset="0"/>
              </a:rPr>
              <a:t>ratio</a:t>
            </a:r>
            <a:r>
              <a:rPr lang="en-US" sz="2400" dirty="0">
                <a:latin typeface="Cambria" panose="02040503050406030204" pitchFamily="18" charset="0"/>
                <a:cs typeface="Arial" pitchFamily="34" charset="0"/>
              </a:rPr>
              <a:t> of individual resistance to total </a:t>
            </a:r>
            <a:r>
              <a:rPr lang="en-US" sz="2400" dirty="0" smtClean="0">
                <a:latin typeface="Cambria" panose="02040503050406030204" pitchFamily="18" charset="0"/>
                <a:cs typeface="Arial" pitchFamily="34" charset="0"/>
              </a:rPr>
              <a:t>resistance.</a:t>
            </a:r>
            <a:endParaRPr lang="en-US" sz="2400" dirty="0" smtClean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44"/>
              <p:cNvSpPr txBox="1"/>
              <p:nvPr/>
            </p:nvSpPr>
            <p:spPr>
              <a:xfrm>
                <a:off x="9418320" y="686947"/>
                <a:ext cx="2247900" cy="101198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rgbClr val="00B050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SG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SG" sz="2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b="1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SG" sz="2400" b="1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0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𝐓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0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𝐒</m:t>
                          </m:r>
                        </m:sub>
                      </m:sSub>
                    </m:oMath>
                  </m:oMathPara>
                </a14:m>
                <a:endParaRPr lang="en-SG" sz="24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320" y="686947"/>
                <a:ext cx="2247900" cy="10119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44"/>
              <p:cNvSpPr txBox="1"/>
              <p:nvPr/>
            </p:nvSpPr>
            <p:spPr>
              <a:xfrm>
                <a:off x="9418320" y="1936550"/>
                <a:ext cx="2247900" cy="101198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rgbClr val="00B050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b="1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SG" sz="2400" b="1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SG" sz="2400" b="1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400" b="1" i="0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𝐒</m:t>
                              </m:r>
                            </m:sub>
                          </m:sSub>
                        </m:den>
                      </m:f>
                      <m:r>
                        <a:rPr lang="en-SG" sz="2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b="1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SG" sz="2400" b="1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0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SG" sz="24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320" y="1936550"/>
                <a:ext cx="2247900" cy="10119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587381" y="3145595"/>
            <a:ext cx="4010472" cy="3078668"/>
            <a:chOff x="3481052" y="3600853"/>
            <a:chExt cx="4010472" cy="3078668"/>
          </a:xfrm>
        </p:grpSpPr>
        <p:sp>
          <p:nvSpPr>
            <p:cNvPr id="28" name="Freeform 37"/>
            <p:cNvSpPr>
              <a:spLocks/>
            </p:cNvSpPr>
            <p:nvPr/>
          </p:nvSpPr>
          <p:spPr bwMode="auto">
            <a:xfrm>
              <a:off x="4546351" y="3600853"/>
              <a:ext cx="893476" cy="1301448"/>
            </a:xfrm>
            <a:custGeom>
              <a:avLst/>
              <a:gdLst>
                <a:gd name="T0" fmla="*/ 0 w 624"/>
                <a:gd name="T1" fmla="*/ 336 h 336"/>
                <a:gd name="T2" fmla="*/ 0 w 624"/>
                <a:gd name="T3" fmla="*/ 0 h 336"/>
                <a:gd name="T4" fmla="*/ 624 w 624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4" h="336">
                  <a:moveTo>
                    <a:pt x="0" y="336"/>
                  </a:moveTo>
                  <a:lnTo>
                    <a:pt x="0" y="0"/>
                  </a:lnTo>
                  <a:lnTo>
                    <a:pt x="624" y="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1" name="Freeform 38"/>
            <p:cNvSpPr>
              <a:spLocks/>
            </p:cNvSpPr>
            <p:nvPr/>
          </p:nvSpPr>
          <p:spPr bwMode="auto">
            <a:xfrm>
              <a:off x="5439826" y="3600854"/>
              <a:ext cx="1178011" cy="598787"/>
            </a:xfrm>
            <a:custGeom>
              <a:avLst/>
              <a:gdLst>
                <a:gd name="T0" fmla="*/ 0 w 528"/>
                <a:gd name="T1" fmla="*/ 0 h 288"/>
                <a:gd name="T2" fmla="*/ 528 w 528"/>
                <a:gd name="T3" fmla="*/ 0 h 288"/>
                <a:gd name="T4" fmla="*/ 528 w 528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8" h="288">
                  <a:moveTo>
                    <a:pt x="0" y="0"/>
                  </a:moveTo>
                  <a:lnTo>
                    <a:pt x="528" y="0"/>
                  </a:lnTo>
                  <a:lnTo>
                    <a:pt x="528" y="28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481052" y="4487804"/>
              <a:ext cx="1291992" cy="985263"/>
              <a:chOff x="2439961" y="4487804"/>
              <a:chExt cx="1291992" cy="985263"/>
            </a:xfrm>
          </p:grpSpPr>
          <p:sp>
            <p:nvSpPr>
              <p:cNvPr id="34" name="Line 32"/>
              <p:cNvSpPr>
                <a:spLocks noChangeShapeType="1"/>
              </p:cNvSpPr>
              <p:nvPr/>
            </p:nvSpPr>
            <p:spPr bwMode="auto">
              <a:xfrm rot="5400000">
                <a:off x="3510772" y="4681296"/>
                <a:ext cx="0" cy="442362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" name="Line 33"/>
              <p:cNvSpPr>
                <a:spLocks noChangeShapeType="1"/>
              </p:cNvSpPr>
              <p:nvPr/>
            </p:nvSpPr>
            <p:spPr bwMode="auto">
              <a:xfrm rot="5400000">
                <a:off x="3502098" y="4913658"/>
                <a:ext cx="0" cy="216844"/>
              </a:xfrm>
              <a:prstGeom prst="line">
                <a:avLst/>
              </a:prstGeom>
              <a:noFill/>
              <a:ln w="635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6" name="Line 34"/>
              <p:cNvSpPr>
                <a:spLocks noChangeShapeType="1"/>
              </p:cNvSpPr>
              <p:nvPr/>
            </p:nvSpPr>
            <p:spPr bwMode="auto">
              <a:xfrm rot="5400000">
                <a:off x="3510772" y="4906701"/>
                <a:ext cx="0" cy="442362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7" name="Line 35"/>
              <p:cNvSpPr>
                <a:spLocks noChangeShapeType="1"/>
              </p:cNvSpPr>
              <p:nvPr/>
            </p:nvSpPr>
            <p:spPr bwMode="auto">
              <a:xfrm rot="5400000">
                <a:off x="3502098" y="5139063"/>
                <a:ext cx="0" cy="216844"/>
              </a:xfrm>
              <a:prstGeom prst="line">
                <a:avLst/>
              </a:prstGeom>
              <a:noFill/>
              <a:ln w="635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2" name="Text Box 44"/>
              <p:cNvSpPr txBox="1">
                <a:spLocks noChangeArrowheads="1"/>
              </p:cNvSpPr>
              <p:nvPr/>
            </p:nvSpPr>
            <p:spPr bwMode="auto">
              <a:xfrm>
                <a:off x="2439961" y="4851057"/>
                <a:ext cx="78662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altLang="en-US" sz="2400" dirty="0" smtClean="0">
                    <a:solidFill>
                      <a:srgbClr val="CC0099"/>
                    </a:solidFill>
                    <a:latin typeface="Cambria" panose="02040503050406030204" pitchFamily="18" charset="0"/>
                  </a:rPr>
                  <a:t>10 V</a:t>
                </a:r>
                <a:endParaRPr lang="en-GB" altLang="en-US" sz="2400" dirty="0">
                  <a:solidFill>
                    <a:srgbClr val="CC0099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33" name="Text Box 45"/>
              <p:cNvSpPr txBox="1">
                <a:spLocks noChangeArrowheads="1"/>
              </p:cNvSpPr>
              <p:nvPr/>
            </p:nvSpPr>
            <p:spPr bwMode="auto">
              <a:xfrm>
                <a:off x="3059498" y="4487804"/>
                <a:ext cx="359723" cy="985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</a:p>
              <a:p>
                <a:pPr eaLnBrk="0" hangingPunct="0">
                  <a:spcBef>
                    <a:spcPts val="1200"/>
                  </a:spcBef>
                </a:pPr>
                <a:r>
                  <a:rPr lang="en-GB" altLang="en-US" sz="2400" b="1" dirty="0" smtClean="0">
                    <a:latin typeface="Times New Roman" panose="02020603050405020304" pitchFamily="18" charset="0"/>
                  </a:rPr>
                  <a:t>_</a:t>
                </a:r>
                <a:endParaRPr lang="en-GB" altLang="en-US" sz="2400" b="1" dirty="0">
                  <a:latin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709344" y="3980419"/>
                  <a:ext cx="43225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400" b="0" i="1" smtClean="0">
                                <a:solidFill>
                                  <a:srgbClr val="66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solidFill>
                                  <a:srgbClr val="66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SG" sz="2400" b="0" i="1" smtClean="0">
                                <a:solidFill>
                                  <a:srgbClr val="66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SG" sz="2400" i="1" dirty="0">
                    <a:solidFill>
                      <a:srgbClr val="6600FF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9344" y="3980419"/>
                  <a:ext cx="432250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4225" r="-9859" b="-394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Freeform 37"/>
            <p:cNvSpPr>
              <a:spLocks noChangeAspect="1"/>
            </p:cNvSpPr>
            <p:nvPr/>
          </p:nvSpPr>
          <p:spPr bwMode="auto">
            <a:xfrm rot="5280000">
              <a:off x="6404922" y="4259383"/>
              <a:ext cx="407670" cy="288925"/>
            </a:xfrm>
            <a:custGeom>
              <a:avLst/>
              <a:gdLst>
                <a:gd name="T0" fmla="*/ 0 w 1488"/>
                <a:gd name="T1" fmla="*/ 192 h 384"/>
                <a:gd name="T2" fmla="*/ 144 w 1488"/>
                <a:gd name="T3" fmla="*/ 0 h 384"/>
                <a:gd name="T4" fmla="*/ 384 w 1488"/>
                <a:gd name="T5" fmla="*/ 384 h 384"/>
                <a:gd name="T6" fmla="*/ 672 w 1488"/>
                <a:gd name="T7" fmla="*/ 0 h 384"/>
                <a:gd name="T8" fmla="*/ 912 w 1488"/>
                <a:gd name="T9" fmla="*/ 384 h 384"/>
                <a:gd name="T10" fmla="*/ 1152 w 1488"/>
                <a:gd name="T11" fmla="*/ 0 h 384"/>
                <a:gd name="T12" fmla="*/ 1392 w 1488"/>
                <a:gd name="T13" fmla="*/ 384 h 384"/>
                <a:gd name="T14" fmla="*/ 1488 w 1488"/>
                <a:gd name="T15" fmla="*/ 192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8" h="384">
                  <a:moveTo>
                    <a:pt x="0" y="192"/>
                  </a:moveTo>
                  <a:lnTo>
                    <a:pt x="144" y="0"/>
                  </a:lnTo>
                  <a:lnTo>
                    <a:pt x="384" y="384"/>
                  </a:lnTo>
                  <a:lnTo>
                    <a:pt x="672" y="0"/>
                  </a:lnTo>
                  <a:lnTo>
                    <a:pt x="912" y="384"/>
                  </a:lnTo>
                  <a:lnTo>
                    <a:pt x="1152" y="0"/>
                  </a:lnTo>
                  <a:lnTo>
                    <a:pt x="1392" y="384"/>
                  </a:lnTo>
                  <a:lnTo>
                    <a:pt x="1488" y="192"/>
                  </a:lnTo>
                </a:path>
              </a:pathLst>
            </a:custGeom>
            <a:noFill/>
            <a:ln w="38100" cap="flat" cmpd="sng">
              <a:solidFill>
                <a:srgbClr val="6600F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SG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en-SG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0" name="Freeform 39"/>
            <p:cNvSpPr>
              <a:spLocks noChangeAspect="1"/>
            </p:cNvSpPr>
            <p:nvPr/>
          </p:nvSpPr>
          <p:spPr bwMode="auto">
            <a:xfrm rot="5280000">
              <a:off x="6404922" y="5511026"/>
              <a:ext cx="407670" cy="288925"/>
            </a:xfrm>
            <a:custGeom>
              <a:avLst/>
              <a:gdLst>
                <a:gd name="T0" fmla="*/ 0 w 1488"/>
                <a:gd name="T1" fmla="*/ 192 h 384"/>
                <a:gd name="T2" fmla="*/ 144 w 1488"/>
                <a:gd name="T3" fmla="*/ 0 h 384"/>
                <a:gd name="T4" fmla="*/ 384 w 1488"/>
                <a:gd name="T5" fmla="*/ 384 h 384"/>
                <a:gd name="T6" fmla="*/ 672 w 1488"/>
                <a:gd name="T7" fmla="*/ 0 h 384"/>
                <a:gd name="T8" fmla="*/ 912 w 1488"/>
                <a:gd name="T9" fmla="*/ 384 h 384"/>
                <a:gd name="T10" fmla="*/ 1152 w 1488"/>
                <a:gd name="T11" fmla="*/ 0 h 384"/>
                <a:gd name="T12" fmla="*/ 1392 w 1488"/>
                <a:gd name="T13" fmla="*/ 384 h 384"/>
                <a:gd name="T14" fmla="*/ 1488 w 1488"/>
                <a:gd name="T15" fmla="*/ 192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8" h="384">
                  <a:moveTo>
                    <a:pt x="0" y="192"/>
                  </a:moveTo>
                  <a:lnTo>
                    <a:pt x="144" y="0"/>
                  </a:lnTo>
                  <a:lnTo>
                    <a:pt x="384" y="384"/>
                  </a:lnTo>
                  <a:lnTo>
                    <a:pt x="672" y="0"/>
                  </a:lnTo>
                  <a:lnTo>
                    <a:pt x="912" y="384"/>
                  </a:lnTo>
                  <a:lnTo>
                    <a:pt x="1152" y="0"/>
                  </a:lnTo>
                  <a:lnTo>
                    <a:pt x="1392" y="384"/>
                  </a:lnTo>
                  <a:lnTo>
                    <a:pt x="1488" y="192"/>
                  </a:ln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SG" sz="1100" dirty="0">
                  <a:solidFill>
                    <a:srgbClr val="CC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en-SG" sz="1200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1" name="Text Box 45"/>
            <p:cNvSpPr txBox="1">
              <a:spLocks noChangeArrowheads="1"/>
            </p:cNvSpPr>
            <p:nvPr/>
          </p:nvSpPr>
          <p:spPr bwMode="auto">
            <a:xfrm>
              <a:off x="6760246" y="3846806"/>
              <a:ext cx="359723" cy="985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GB" altLang="en-US" sz="2400" b="1" dirty="0">
                  <a:solidFill>
                    <a:srgbClr val="6600FF"/>
                  </a:solidFill>
                  <a:latin typeface="Times New Roman" panose="02020603050405020304" pitchFamily="18" charset="0"/>
                </a:rPr>
                <a:t>+</a:t>
              </a:r>
            </a:p>
            <a:p>
              <a:pPr algn="ctr" eaLnBrk="0" hangingPunct="0">
                <a:spcBef>
                  <a:spcPts val="1200"/>
                </a:spcBef>
              </a:pPr>
              <a:r>
                <a:rPr lang="en-GB" altLang="en-US" sz="2400" b="1" dirty="0" smtClean="0">
                  <a:solidFill>
                    <a:srgbClr val="6600FF"/>
                  </a:solidFill>
                  <a:latin typeface="Times New Roman" panose="02020603050405020304" pitchFamily="18" charset="0"/>
                </a:rPr>
                <a:t>_</a:t>
              </a:r>
              <a:endParaRPr lang="en-GB" altLang="en-US" sz="2400" b="1" dirty="0">
                <a:solidFill>
                  <a:srgbClr val="66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Text Box 44"/>
            <p:cNvSpPr txBox="1">
              <a:spLocks noChangeArrowheads="1"/>
            </p:cNvSpPr>
            <p:nvPr/>
          </p:nvSpPr>
          <p:spPr bwMode="auto">
            <a:xfrm>
              <a:off x="5444408" y="4339437"/>
              <a:ext cx="96212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400" dirty="0" smtClean="0">
                  <a:solidFill>
                    <a:srgbClr val="6600FF"/>
                  </a:solidFill>
                  <a:latin typeface="Cambria" panose="02040503050406030204" pitchFamily="18" charset="0"/>
                </a:rPr>
                <a:t>20 k</a:t>
              </a:r>
              <a:r>
                <a:rPr lang="el-GR" altLang="en-US" sz="2400" dirty="0" smtClean="0">
                  <a:solidFill>
                    <a:srgbClr val="6600FF"/>
                  </a:solidFill>
                  <a:latin typeface="Cambria" panose="02040503050406030204" pitchFamily="18" charset="0"/>
                </a:rPr>
                <a:t>Ω</a:t>
              </a:r>
              <a:endParaRPr lang="en-GB" altLang="en-US" sz="2400" dirty="0">
                <a:solidFill>
                  <a:srgbClr val="6600FF"/>
                </a:solidFill>
                <a:latin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709344" y="5247401"/>
                  <a:ext cx="43225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400" b="0" i="1" smtClean="0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SG" sz="2400" b="0" i="1" smtClean="0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SG" sz="2400" i="1" dirty="0">
                    <a:solidFill>
                      <a:srgbClr val="CC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9344" y="5247401"/>
                  <a:ext cx="43225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4225" r="-11268" b="-394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5444408" y="5606419"/>
              <a:ext cx="96212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400" dirty="0">
                  <a:solidFill>
                    <a:srgbClr val="CC0000"/>
                  </a:solidFill>
                  <a:latin typeface="Cambria" panose="02040503050406030204" pitchFamily="18" charset="0"/>
                </a:rPr>
                <a:t>8</a:t>
              </a:r>
              <a:r>
                <a:rPr lang="en-GB" altLang="en-US" sz="2400" dirty="0" smtClean="0">
                  <a:solidFill>
                    <a:srgbClr val="CC0000"/>
                  </a:solidFill>
                  <a:latin typeface="Cambria" panose="02040503050406030204" pitchFamily="18" charset="0"/>
                </a:rPr>
                <a:t>0 k</a:t>
              </a:r>
              <a:r>
                <a:rPr lang="el-GR" altLang="en-US" sz="2400" dirty="0" smtClean="0">
                  <a:solidFill>
                    <a:srgbClr val="CC0000"/>
                  </a:solidFill>
                  <a:latin typeface="Cambria" panose="02040503050406030204" pitchFamily="18" charset="0"/>
                </a:rPr>
                <a:t>Ω</a:t>
              </a:r>
              <a:endParaRPr lang="en-GB" altLang="en-US" sz="2400" dirty="0">
                <a:solidFill>
                  <a:srgbClr val="CC00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60245" y="4195093"/>
              <a:ext cx="646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 smtClean="0">
                  <a:solidFill>
                    <a:srgbClr val="6600FF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2 V </a:t>
              </a:r>
              <a:endParaRPr lang="en-SG" sz="2400" dirty="0">
                <a:solidFill>
                  <a:srgbClr val="6600FF"/>
                </a:solidFill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 Box 45"/>
            <p:cNvSpPr txBox="1">
              <a:spLocks noChangeArrowheads="1"/>
            </p:cNvSpPr>
            <p:nvPr/>
          </p:nvSpPr>
          <p:spPr bwMode="auto">
            <a:xfrm>
              <a:off x="6760246" y="5093945"/>
              <a:ext cx="359723" cy="985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GB" altLang="en-US" sz="24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+</a:t>
              </a:r>
            </a:p>
            <a:p>
              <a:pPr algn="ctr" eaLnBrk="0" hangingPunct="0">
                <a:spcBef>
                  <a:spcPts val="1200"/>
                </a:spcBef>
              </a:pPr>
              <a:r>
                <a:rPr lang="en-GB" altLang="en-US" sz="2400" b="1" dirty="0" smtClean="0">
                  <a:solidFill>
                    <a:srgbClr val="CC0000"/>
                  </a:solidFill>
                  <a:latin typeface="Times New Roman" panose="02020603050405020304" pitchFamily="18" charset="0"/>
                </a:rPr>
                <a:t>_</a:t>
              </a:r>
              <a:endParaRPr lang="en-GB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75155" y="5442232"/>
              <a:ext cx="7163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 smtClean="0">
                  <a:solidFill>
                    <a:srgbClr val="CC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8 V</a:t>
              </a:r>
              <a:endParaRPr lang="en-SG" sz="2400" dirty="0">
                <a:solidFill>
                  <a:srgbClr val="CC0000"/>
                </a:solidFill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617837" y="4602028"/>
              <a:ext cx="0" cy="846000"/>
            </a:xfrm>
            <a:prstGeom prst="line">
              <a:avLst/>
            </a:prstGeom>
            <a:ln w="25400">
              <a:solidFill>
                <a:srgbClr val="99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 37"/>
            <p:cNvSpPr>
              <a:spLocks/>
            </p:cNvSpPr>
            <p:nvPr/>
          </p:nvSpPr>
          <p:spPr bwMode="auto">
            <a:xfrm flipV="1">
              <a:off x="4546350" y="5277714"/>
              <a:ext cx="951688" cy="1401807"/>
            </a:xfrm>
            <a:custGeom>
              <a:avLst/>
              <a:gdLst>
                <a:gd name="T0" fmla="*/ 0 w 624"/>
                <a:gd name="T1" fmla="*/ 336 h 336"/>
                <a:gd name="T2" fmla="*/ 0 w 624"/>
                <a:gd name="T3" fmla="*/ 0 h 336"/>
                <a:gd name="T4" fmla="*/ 624 w 624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4" h="336">
                  <a:moveTo>
                    <a:pt x="0" y="336"/>
                  </a:moveTo>
                  <a:lnTo>
                    <a:pt x="0" y="0"/>
                  </a:lnTo>
                  <a:lnTo>
                    <a:pt x="624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9" name="Freeform 38"/>
            <p:cNvSpPr>
              <a:spLocks/>
            </p:cNvSpPr>
            <p:nvPr/>
          </p:nvSpPr>
          <p:spPr bwMode="auto">
            <a:xfrm flipV="1">
              <a:off x="5439826" y="5858899"/>
              <a:ext cx="1178011" cy="820622"/>
            </a:xfrm>
            <a:custGeom>
              <a:avLst/>
              <a:gdLst>
                <a:gd name="T0" fmla="*/ 0 w 528"/>
                <a:gd name="T1" fmla="*/ 0 h 288"/>
                <a:gd name="T2" fmla="*/ 528 w 528"/>
                <a:gd name="T3" fmla="*/ 0 h 288"/>
                <a:gd name="T4" fmla="*/ 528 w 528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8" h="288">
                  <a:moveTo>
                    <a:pt x="0" y="0"/>
                  </a:moveTo>
                  <a:lnTo>
                    <a:pt x="528" y="0"/>
                  </a:lnTo>
                  <a:lnTo>
                    <a:pt x="528" y="288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447850" y="3509504"/>
                <a:ext cx="3136739" cy="846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400" b="0" i="1" smtClean="0">
                              <a:solidFill>
                                <a:srgbClr val="66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b="0" i="1" smtClean="0">
                                  <a:solidFill>
                                    <a:srgbClr val="66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solidFill>
                                    <a:srgbClr val="66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SG" sz="2400" b="0" i="1" smtClean="0">
                                  <a:solidFill>
                                    <a:srgbClr val="66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SG" sz="2400" b="0" i="1" smtClean="0">
                                  <a:solidFill>
                                    <a:srgbClr val="66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solidFill>
                                    <a:srgbClr val="66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400" b="0" i="0" smtClean="0">
                                  <a:solidFill>
                                    <a:srgbClr val="6600FF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den>
                      </m:f>
                      <m:r>
                        <a:rPr lang="en-SG" sz="2400" b="0" i="1" smtClean="0">
                          <a:solidFill>
                            <a:srgbClr val="66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0" i="1" smtClean="0">
                              <a:solidFill>
                                <a:srgbClr val="66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solidFill>
                                <a:srgbClr val="6600FF"/>
                              </a:solidFill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m:rPr>
                              <m:sty m:val="p"/>
                            </m:rPr>
                            <a:rPr lang="en-SG" sz="2400" b="0" i="0" smtClean="0">
                              <a:solidFill>
                                <a:srgbClr val="6600FF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num>
                        <m:den>
                          <m:r>
                            <a:rPr lang="en-SG" sz="2400" b="0" i="1" smtClean="0">
                              <a:solidFill>
                                <a:srgbClr val="6600FF"/>
                              </a:solidFill>
                              <a:latin typeface="Cambria Math" panose="02040503050406030204" pitchFamily="18" charset="0"/>
                            </a:rPr>
                            <m:t>10 </m:t>
                          </m:r>
                          <m:r>
                            <m:rPr>
                              <m:sty m:val="p"/>
                            </m:rPr>
                            <a:rPr lang="en-SG" sz="2400" b="0" i="0" smtClean="0">
                              <a:solidFill>
                                <a:srgbClr val="6600FF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den>
                      </m:f>
                      <m:r>
                        <a:rPr lang="en-SG" sz="2400" b="0" i="1" smtClean="0">
                          <a:solidFill>
                            <a:srgbClr val="6600FF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SG" sz="2400" dirty="0">
                  <a:solidFill>
                    <a:srgbClr val="6600FF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850" y="3509504"/>
                <a:ext cx="3136739" cy="8467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214149" y="3505785"/>
                <a:ext cx="3136739" cy="854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400" b="0" i="1" smtClean="0">
                              <a:solidFill>
                                <a:srgbClr val="66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b="0" i="1" smtClean="0">
                                  <a:solidFill>
                                    <a:srgbClr val="66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solidFill>
                                    <a:srgbClr val="66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smtClean="0">
                                  <a:solidFill>
                                    <a:srgbClr val="66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SG" sz="2400" b="0" i="1" smtClean="0">
                                  <a:solidFill>
                                    <a:srgbClr val="66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solidFill>
                                    <a:srgbClr val="66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400" b="0" i="0" smtClean="0">
                                  <a:solidFill>
                                    <a:srgbClr val="6600FF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den>
                      </m:f>
                      <m:r>
                        <a:rPr lang="en-SG" sz="2400" b="0" i="1" smtClean="0">
                          <a:solidFill>
                            <a:srgbClr val="66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0" i="1" smtClean="0">
                              <a:solidFill>
                                <a:srgbClr val="66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solidFill>
                                <a:srgbClr val="6600FF"/>
                              </a:solidFill>
                              <a:latin typeface="Cambria Math" panose="02040503050406030204" pitchFamily="18" charset="0"/>
                            </a:rPr>
                            <m:t>20 </m:t>
                          </m:r>
                          <m:r>
                            <m:rPr>
                              <m:sty m:val="p"/>
                            </m:rPr>
                            <a:rPr lang="en-SG" sz="2400" b="0" i="0" smtClean="0">
                              <a:solidFill>
                                <a:srgbClr val="6600FF"/>
                              </a:solidFill>
                              <a:latin typeface="Cambria Math" panose="02040503050406030204" pitchFamily="18" charset="0"/>
                            </a:rPr>
                            <m:t>kΩ</m:t>
                          </m:r>
                        </m:num>
                        <m:den>
                          <m:r>
                            <a:rPr lang="en-SG" sz="2400" b="0" i="1" smtClean="0">
                              <a:solidFill>
                                <a:srgbClr val="6600FF"/>
                              </a:solidFill>
                              <a:latin typeface="Cambria Math" panose="02040503050406030204" pitchFamily="18" charset="0"/>
                            </a:rPr>
                            <m:t>100 </m:t>
                          </m:r>
                          <m:r>
                            <m:rPr>
                              <m:sty m:val="p"/>
                            </m:rPr>
                            <a:rPr lang="en-SG" sz="2400" b="0" i="0" smtClean="0">
                              <a:solidFill>
                                <a:srgbClr val="6600FF"/>
                              </a:solidFill>
                              <a:latin typeface="Cambria Math" panose="02040503050406030204" pitchFamily="18" charset="0"/>
                            </a:rPr>
                            <m:t>kΩ</m:t>
                          </m:r>
                        </m:den>
                      </m:f>
                      <m:r>
                        <a:rPr lang="en-SG" sz="2400" b="0" i="1" smtClean="0">
                          <a:solidFill>
                            <a:srgbClr val="6600FF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SG" sz="2400" dirty="0">
                  <a:solidFill>
                    <a:srgbClr val="6600FF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49" y="3505785"/>
                <a:ext cx="3136739" cy="8541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8447850" y="4727807"/>
                <a:ext cx="3136739" cy="846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400" b="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b="0" i="1" smtClean="0">
                                  <a:solidFill>
                                    <a:srgbClr val="CC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solidFill>
                                    <a:srgbClr val="CC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SG" sz="2400" b="0" i="1" smtClean="0">
                                  <a:solidFill>
                                    <a:srgbClr val="CC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SG" sz="2400" b="0" i="1" smtClean="0">
                                  <a:solidFill>
                                    <a:srgbClr val="CC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solidFill>
                                    <a:srgbClr val="CC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400" b="0" i="0" smtClean="0">
                                  <a:solidFill>
                                    <a:srgbClr val="CC00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den>
                      </m:f>
                      <m:r>
                        <a:rPr lang="en-SG" sz="2400" b="0" i="1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8 </m:t>
                          </m:r>
                          <m:r>
                            <m:rPr>
                              <m:sty m:val="p"/>
                            </m:rPr>
                            <a:rPr lang="en-SG" sz="2400" b="0" i="0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num>
                        <m:den>
                          <m:r>
                            <a:rPr lang="en-SG" sz="2400" b="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10 </m:t>
                          </m:r>
                          <m:r>
                            <m:rPr>
                              <m:sty m:val="p"/>
                            </m:rPr>
                            <a:rPr lang="en-SG" sz="2400" b="0" i="0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den>
                      </m:f>
                      <m:r>
                        <a:rPr lang="en-SG" sz="2400" b="0" i="1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SG" sz="2400" dirty="0">
                  <a:solidFill>
                    <a:srgbClr val="CC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850" y="4727807"/>
                <a:ext cx="3136739" cy="8467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214149" y="4724088"/>
                <a:ext cx="3136739" cy="854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400" b="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b="0" i="1" smtClean="0">
                                  <a:solidFill>
                                    <a:srgbClr val="CC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solidFill>
                                    <a:srgbClr val="CC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smtClean="0">
                                  <a:solidFill>
                                    <a:srgbClr val="CC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SG" sz="2400" b="0" i="1" smtClean="0">
                                  <a:solidFill>
                                    <a:srgbClr val="CC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solidFill>
                                    <a:srgbClr val="CC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400" b="0" i="0" smtClean="0">
                                  <a:solidFill>
                                    <a:srgbClr val="CC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den>
                      </m:f>
                      <m:r>
                        <a:rPr lang="en-SG" sz="2400" b="0" i="1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80 </m:t>
                          </m:r>
                          <m:r>
                            <m:rPr>
                              <m:sty m:val="p"/>
                            </m:rPr>
                            <a:rPr lang="en-SG" sz="2400" b="0" i="0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kΩ</m:t>
                          </m:r>
                        </m:num>
                        <m:den>
                          <m:r>
                            <a:rPr lang="en-SG" sz="2400" b="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100 </m:t>
                          </m:r>
                          <m:r>
                            <m:rPr>
                              <m:sty m:val="p"/>
                            </m:rPr>
                            <a:rPr lang="en-SG" sz="2400" b="0" i="0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kΩ</m:t>
                          </m:r>
                        </m:den>
                      </m:f>
                      <m:r>
                        <a:rPr lang="en-SG" sz="2400" b="0" i="1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SG" sz="2400" dirty="0">
                  <a:solidFill>
                    <a:srgbClr val="CC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49" y="4724088"/>
                <a:ext cx="3136739" cy="8541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81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847795"/>
                <a:ext cx="10658721" cy="5236113"/>
              </a:xfrm>
            </p:spPr>
            <p:txBody>
              <a:bodyPr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2"/>
                    </a:solidFill>
                  </a:rPr>
                  <a:t>Example 3: Apply VDR to determine 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the </a:t>
                </a:r>
                <a:r>
                  <a:rPr lang="en-US" sz="2800" dirty="0" smtClean="0">
                    <a:solidFill>
                      <a:schemeClr val="accent2"/>
                    </a:solidFill>
                  </a:rPr>
                  <a:t>voltage drops in 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the </a:t>
                </a:r>
                <a:r>
                  <a:rPr lang="en-US" sz="2800" dirty="0" smtClean="0">
                    <a:solidFill>
                      <a:schemeClr val="accent2"/>
                    </a:solidFill>
                  </a:rPr>
                  <a:t>circuit.</a:t>
                </a:r>
              </a:p>
              <a:p>
                <a:pPr marL="722313" lvl="1" indent="0">
                  <a:spcBef>
                    <a:spcPts val="1200"/>
                  </a:spcBef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Total resistance 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baseline="-250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baseline="-250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baseline="-250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baseline="-250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3</a:t>
                </a:r>
                <a:endParaRPr lang="en-SG" sz="2400" baseline="-25000" dirty="0" smtClean="0">
                  <a:solidFill>
                    <a:schemeClr val="tx1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722313" lvl="1" indent="0">
                  <a:buNone/>
                </a:pPr>
                <a:r>
                  <a:rPr lang="en-US" sz="2400" i="1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baseline="-25000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= 10 </a:t>
                </a:r>
                <a:r>
                  <a:rPr lang="el-GR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+ 20 </a:t>
                </a:r>
                <a:r>
                  <a:rPr lang="el-GR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+ 30 </a:t>
                </a:r>
                <a:r>
                  <a:rPr lang="el-GR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Ω</a:t>
                </a:r>
                <a:endParaRPr lang="en-SG" sz="2400" dirty="0" smtClean="0">
                  <a:solidFill>
                    <a:schemeClr val="tx1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1071563" lvl="1" indent="0"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 = 60 </a:t>
                </a:r>
                <a:r>
                  <a:rPr lang="el-GR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Ω</a:t>
                </a:r>
                <a:endParaRPr lang="en-SG" sz="2400" dirty="0" smtClean="0">
                  <a:solidFill>
                    <a:schemeClr val="tx1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722313" lvl="1" indent="0">
                  <a:spcBef>
                    <a:spcPts val="1200"/>
                  </a:spcBef>
                  <a:buNone/>
                </a:pPr>
                <a:r>
                  <a:rPr lang="en-SG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Apply VDR to the circuit</a:t>
                </a:r>
              </a:p>
              <a:p>
                <a:pPr marL="722313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SG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SG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T</m:t>
                            </m:r>
                          </m:sub>
                        </m:sSub>
                      </m:den>
                    </m:f>
                    <m:r>
                      <a:rPr lang="en-US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  <m:r>
                          <a:rPr lang="en-SG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l-GR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60</m:t>
                        </m:r>
                        <m:r>
                          <a:rPr lang="en-SG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l-GR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×120</m:t>
                    </m:r>
                    <m:r>
                      <a:rPr lang="en-SG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SG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SG" sz="2400" u="sng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20 V</a:t>
                </a:r>
                <a:endParaRPr lang="en-SG" sz="2400" u="sng" dirty="0">
                  <a:solidFill>
                    <a:schemeClr val="tx1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722313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SG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SG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T</m:t>
                            </m:r>
                          </m:sub>
                        </m:sSub>
                      </m:den>
                    </m:f>
                    <m:r>
                      <a:rPr lang="en-US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sub>
                    </m:sSub>
                    <m:r>
                      <a:rPr lang="en-US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SG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l-GR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60</m:t>
                        </m:r>
                        <m:r>
                          <a:rPr lang="en-SG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l-GR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</m:den>
                    </m:f>
                    <m:r>
                      <a:rPr lang="en-US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×120</m:t>
                    </m:r>
                    <m:r>
                      <a:rPr lang="en-SG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SG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SG" sz="2400" u="sng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SG" sz="2400" u="sng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0 V</a:t>
                </a:r>
              </a:p>
              <a:p>
                <a:pPr marL="722313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SG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SG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T</m:t>
                            </m:r>
                          </m:sub>
                        </m:sSub>
                      </m:den>
                    </m:f>
                    <m:r>
                      <a:rPr lang="en-US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sub>
                    </m:sSub>
                    <m:r>
                      <a:rPr lang="en-US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SG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l-GR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60</m:t>
                        </m:r>
                        <m:r>
                          <a:rPr lang="en-SG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l-GR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</m:den>
                    </m:f>
                    <m:r>
                      <a:rPr lang="en-US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×120</m:t>
                    </m:r>
                    <m:r>
                      <a:rPr lang="en-SG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SG" sz="2400" u="sng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6</a:t>
                </a:r>
                <a:r>
                  <a:rPr lang="en-SG" sz="2400" u="sng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en-SG" sz="2400" u="sng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V</a:t>
                </a:r>
                <a:endParaRPr lang="en-US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847795"/>
                <a:ext cx="10658721" cy="5236113"/>
              </a:xfrm>
              <a:blipFill>
                <a:blip r:embed="rId3"/>
                <a:stretch>
                  <a:fillRect l="-686" t="-104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05" y="1802259"/>
            <a:ext cx="1047750" cy="10477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4946" y="1574683"/>
            <a:ext cx="4861509" cy="359389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358" y="4850870"/>
            <a:ext cx="1702635" cy="146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5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206" y="1057920"/>
            <a:ext cx="7997436" cy="4975721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Power dissipated in a series circuit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The total amount of power dissipated </a:t>
            </a:r>
            <a:r>
              <a:rPr lang="en-US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P</a:t>
            </a:r>
            <a:r>
              <a:rPr lang="en-US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 in a series circuit is the sum of all individual amount of power dissipated.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w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here </a:t>
            </a:r>
            <a:r>
              <a:rPr lang="en-US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P</a:t>
            </a:r>
            <a:r>
              <a:rPr lang="en-US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P</a:t>
            </a:r>
            <a:r>
              <a:rPr lang="en-US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P</a:t>
            </a:r>
            <a:r>
              <a:rPr lang="en-US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 are individual power dissipated.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1"/>
            <a:r>
              <a:rPr lang="en-SG" dirty="0" smtClean="0">
                <a:solidFill>
                  <a:schemeClr val="tx1"/>
                </a:solidFill>
                <a:latin typeface="Cambria" panose="02040503050406030204" pitchFamily="18" charset="0"/>
              </a:rPr>
              <a:t>The power delivered from the source </a:t>
            </a:r>
            <a:r>
              <a:rPr lang="en-SG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P</a:t>
            </a:r>
            <a:r>
              <a:rPr lang="en-SG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S</a:t>
            </a:r>
            <a:r>
              <a:rPr lang="en-SG" dirty="0" smtClean="0">
                <a:solidFill>
                  <a:schemeClr val="tx1"/>
                </a:solidFill>
                <a:latin typeface="Cambria" panose="02040503050406030204" pitchFamily="18" charset="0"/>
              </a:rPr>
              <a:t> is the product of source voltage </a:t>
            </a:r>
            <a:r>
              <a:rPr lang="en-SG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V</a:t>
            </a:r>
            <a:r>
              <a:rPr lang="en-SG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S</a:t>
            </a:r>
            <a:r>
              <a:rPr lang="en-SG" dirty="0" smtClean="0">
                <a:solidFill>
                  <a:schemeClr val="tx1"/>
                </a:solidFill>
                <a:latin typeface="Cambria" panose="02040503050406030204" pitchFamily="18" charset="0"/>
              </a:rPr>
              <a:t> and source current </a:t>
            </a:r>
            <a:r>
              <a:rPr lang="en-SG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SG" dirty="0">
                <a:solidFill>
                  <a:schemeClr val="tx1"/>
                </a:solidFill>
                <a:latin typeface="Cambria" panose="02040503050406030204" pitchFamily="18" charset="0"/>
              </a:rPr>
              <a:t>.</a:t>
            </a:r>
            <a:endParaRPr lang="en-SG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In a closed circuit, the power supplied is equals to total power dissipated in the circuit.</a:t>
            </a:r>
            <a:endParaRPr lang="en-SG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4"/>
              <p:cNvSpPr txBox="1"/>
              <p:nvPr/>
            </p:nvSpPr>
            <p:spPr>
              <a:xfrm>
                <a:off x="8804126" y="3726118"/>
                <a:ext cx="2247900" cy="54292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rgbClr val="00B050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0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𝐒</m:t>
                          </m:r>
                        </m:sub>
                      </m:sSub>
                      <m:r>
                        <a:rPr lang="en-SG" sz="2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𝐒</m:t>
                          </m:r>
                        </m:sub>
                      </m:sSub>
                      <m:r>
                        <a:rPr lang="en-SG" sz="2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2400" b="1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𝑰</m:t>
                      </m:r>
                    </m:oMath>
                  </m:oMathPara>
                </a14:m>
                <a:endParaRPr lang="en-SG" sz="24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4126" y="3726118"/>
                <a:ext cx="2247900" cy="5429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70"/>
              <p:cNvSpPr txBox="1"/>
              <p:nvPr/>
            </p:nvSpPr>
            <p:spPr>
              <a:xfrm>
                <a:off x="8804126" y="1782363"/>
                <a:ext cx="2915434" cy="54292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rgbClr val="00B050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SG" sz="2400" b="1" i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𝐓</m:t>
                          </m:r>
                        </m:sub>
                      </m:sSub>
                      <m:r>
                        <a:rPr lang="en-SG" sz="2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SG" sz="2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SG" sz="2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SG" sz="24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 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4126" y="1782363"/>
                <a:ext cx="2915434" cy="54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44"/>
              <p:cNvSpPr txBox="1"/>
              <p:nvPr/>
            </p:nvSpPr>
            <p:spPr>
              <a:xfrm>
                <a:off x="8804126" y="5152967"/>
                <a:ext cx="2247900" cy="54292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rgbClr val="00B050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0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𝐒</m:t>
                          </m:r>
                        </m:sub>
                      </m:sSub>
                      <m:r>
                        <a:rPr lang="en-SG" sz="2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𝐓</m:t>
                          </m:r>
                        </m:sub>
                      </m:sSub>
                    </m:oMath>
                  </m:oMathPara>
                </a14:m>
                <a:endParaRPr lang="en-SG" sz="24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4126" y="5152967"/>
                <a:ext cx="2247900" cy="5429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4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555" y="1356462"/>
            <a:ext cx="4497733" cy="33249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580" y="375905"/>
            <a:ext cx="11084411" cy="954107"/>
          </a:xfr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Example 4: (a) Calculate the power dissipation of each resistor. (b) Calculate the total power delivered from the voltage source.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9" y="1490867"/>
            <a:ext cx="1047750" cy="10477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62990" y="1490867"/>
                <a:ext cx="50581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SG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=10+20+30=60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990" y="1490867"/>
                <a:ext cx="5058137" cy="461665"/>
              </a:xfrm>
              <a:prstGeom prst="rect">
                <a:avLst/>
              </a:prstGeom>
              <a:blipFill>
                <a:blip r:embed="rId5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27619" y="2045770"/>
                <a:ext cx="2964072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120 </m:t>
                          </m:r>
                          <m:r>
                            <m:rPr>
                              <m:sty m:val="p"/>
                            </m:rPr>
                            <a:rPr lang="en-SG" sz="24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num>
                        <m:den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60 </m:t>
                          </m:r>
                          <m:r>
                            <m:rPr>
                              <m:sty m:val="p"/>
                            </m:rPr>
                            <a:rPr lang="en-SG" sz="24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619" y="2045770"/>
                <a:ext cx="2964072" cy="7861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64970" y="2928145"/>
                <a:ext cx="50581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×10=40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970" y="2928145"/>
                <a:ext cx="5058137" cy="461665"/>
              </a:xfrm>
              <a:prstGeom prst="rect">
                <a:avLst/>
              </a:prstGeom>
              <a:blipFill>
                <a:blip r:embed="rId7"/>
                <a:stretch>
                  <a:fillRect l="-241" b="-3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64969" y="3477620"/>
                <a:ext cx="50581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×20=80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969" y="3477620"/>
                <a:ext cx="5058137" cy="461665"/>
              </a:xfrm>
              <a:prstGeom prst="rect">
                <a:avLst/>
              </a:prstGeom>
              <a:blipFill>
                <a:blip r:embed="rId8"/>
                <a:stretch>
                  <a:fillRect l="-241" b="-3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64968" y="4036015"/>
                <a:ext cx="50581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×30=120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968" y="4036015"/>
                <a:ext cx="5058137" cy="461665"/>
              </a:xfrm>
              <a:prstGeom prst="rect">
                <a:avLst/>
              </a:prstGeom>
              <a:blipFill>
                <a:blip r:embed="rId9"/>
                <a:stretch>
                  <a:fillRect l="-241" b="-3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62990" y="4748120"/>
                <a:ext cx="103750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SG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SG" sz="24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</a:rPr>
                        <m:t>Total</m:t>
                      </m:r>
                      <m:r>
                        <a:rPr lang="en-SG" sz="2400" b="0" i="0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</a:rPr>
                        <m:t>power</m:t>
                      </m:r>
                      <m:r>
                        <a:rPr lang="en-SG" sz="2400" b="0" i="0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</a:rPr>
                        <m:t>delivered</m:t>
                      </m:r>
                      <m:r>
                        <a:rPr lang="en-SG" sz="2400" b="0" i="0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</a:rPr>
                        <m:t>from</m:t>
                      </m:r>
                      <m:r>
                        <a:rPr lang="en-SG" sz="2400" b="0" i="0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SG" sz="2400" b="0" i="0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</a:rPr>
                        <m:t>voltage</m:t>
                      </m:r>
                      <m:r>
                        <a:rPr lang="en-SG" sz="2400" b="0" i="0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</a:rPr>
                        <m:t>source</m:t>
                      </m:r>
                      <m:r>
                        <a:rPr lang="en-SG" sz="2400" b="0" i="0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4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400" b="0" i="0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SG" sz="24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</a:rPr>
                        <m:t>=120×2=240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990" y="4748120"/>
                <a:ext cx="10375001" cy="461665"/>
              </a:xfrm>
              <a:prstGeom prst="rect">
                <a:avLst/>
              </a:prstGeom>
              <a:blipFill>
                <a:blip r:embed="rId10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38818" y="5636102"/>
                <a:ext cx="103750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rgbClr val="CC66FF"/>
                          </a:solidFill>
                          <a:latin typeface="Cambria Math" panose="02040503050406030204" pitchFamily="18" charset="0"/>
                        </a:rPr>
                        <m:t>Total</m:t>
                      </m:r>
                      <m:r>
                        <a:rPr lang="en-SG" sz="2400" b="0" i="0" smtClean="0">
                          <a:solidFill>
                            <a:srgbClr val="CC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rgbClr val="CC66FF"/>
                          </a:solidFill>
                          <a:latin typeface="Cambria Math" panose="02040503050406030204" pitchFamily="18" charset="0"/>
                        </a:rPr>
                        <m:t>power</m:t>
                      </m:r>
                      <m:r>
                        <a:rPr lang="en-SG" sz="2400" b="0" i="0" smtClean="0">
                          <a:solidFill>
                            <a:srgbClr val="CC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rgbClr val="CC66FF"/>
                          </a:solidFill>
                          <a:latin typeface="Cambria Math" panose="02040503050406030204" pitchFamily="18" charset="0"/>
                        </a:rPr>
                        <m:t>delivered</m:t>
                      </m:r>
                      <m:r>
                        <a:rPr lang="en-SG" sz="2400" b="0" i="0" smtClean="0">
                          <a:solidFill>
                            <a:srgbClr val="CC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rgbClr val="CC66FF"/>
                          </a:solidFill>
                          <a:latin typeface="Cambria Math" panose="02040503050406030204" pitchFamily="18" charset="0"/>
                        </a:rPr>
                        <m:t>Total</m:t>
                      </m:r>
                      <m:r>
                        <a:rPr lang="en-SG" sz="2400" b="0" i="0" smtClean="0">
                          <a:solidFill>
                            <a:srgbClr val="CC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rgbClr val="CC66FF"/>
                          </a:solidFill>
                          <a:latin typeface="Cambria Math" panose="02040503050406030204" pitchFamily="18" charset="0"/>
                        </a:rPr>
                        <m:t>power</m:t>
                      </m:r>
                      <m:r>
                        <a:rPr lang="en-SG" sz="2400" b="0" i="0" smtClean="0">
                          <a:solidFill>
                            <a:srgbClr val="CC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rgbClr val="CC66FF"/>
                          </a:solidFill>
                          <a:latin typeface="Cambria Math" panose="02040503050406030204" pitchFamily="18" charset="0"/>
                        </a:rPr>
                        <m:t>dissipated</m:t>
                      </m:r>
                    </m:oMath>
                  </m:oMathPara>
                </a14:m>
                <a:endParaRPr lang="en-SG" sz="2400" dirty="0">
                  <a:solidFill>
                    <a:srgbClr val="CC66FF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818" y="5636102"/>
                <a:ext cx="10375001" cy="461665"/>
              </a:xfrm>
              <a:prstGeom prst="rect">
                <a:avLst/>
              </a:prstGeom>
              <a:blipFill>
                <a:blip r:embed="rId11"/>
                <a:stretch>
                  <a:fillRect l="-176" b="-21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38819" y="5237469"/>
                <a:ext cx="18359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rgbClr val="CC66FF"/>
                          </a:solidFill>
                          <a:latin typeface="Cambria Math" panose="02040503050406030204" pitchFamily="18" charset="0"/>
                        </a:rPr>
                        <m:t>Alternatively</m:t>
                      </m:r>
                      <m:r>
                        <a:rPr lang="en-SG" sz="2400" b="0" i="0" smtClean="0">
                          <a:solidFill>
                            <a:srgbClr val="CC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sz="2400" dirty="0">
                  <a:solidFill>
                    <a:srgbClr val="CC66FF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819" y="5237469"/>
                <a:ext cx="1835902" cy="461665"/>
              </a:xfrm>
              <a:prstGeom prst="rect">
                <a:avLst/>
              </a:prstGeom>
              <a:blipFill>
                <a:blip r:embed="rId12"/>
                <a:stretch>
                  <a:fillRect l="-2990" r="-3987" b="-197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562411" y="6074546"/>
                <a:ext cx="34005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0" smtClean="0">
                          <a:solidFill>
                            <a:srgbClr val="CC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b="0" i="1" smtClean="0">
                              <a:solidFill>
                                <a:srgbClr val="CC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rgbClr val="CC66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rgbClr val="CC66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rgbClr val="CC66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sz="2400" b="0" i="1" smtClean="0">
                              <a:solidFill>
                                <a:srgbClr val="CC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rgbClr val="CC66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rgbClr val="CC66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rgbClr val="CC66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sz="2400" b="0" i="1" smtClean="0">
                              <a:solidFill>
                                <a:srgbClr val="CC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rgbClr val="CC66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rgbClr val="CC66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rgbClr val="CC66FF"/>
                          </a:solidFill>
                          <a:latin typeface="Cambria Math" panose="02040503050406030204" pitchFamily="18" charset="0"/>
                        </a:rPr>
                        <m:t>=240</m:t>
                      </m:r>
                      <m:r>
                        <a:rPr lang="en-SG" sz="2400" b="0" i="0" smtClean="0">
                          <a:solidFill>
                            <a:srgbClr val="CC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rgbClr val="CC66FF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SG" sz="2400" dirty="0">
                  <a:solidFill>
                    <a:srgbClr val="CC66FF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411" y="6074546"/>
                <a:ext cx="3400542" cy="461665"/>
              </a:xfrm>
              <a:prstGeom prst="rect">
                <a:avLst/>
              </a:prstGeom>
              <a:blipFill>
                <a:blip r:embed="rId1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11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823142"/>
                <a:ext cx="10517140" cy="493034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>
                    <a:solidFill>
                      <a:schemeClr val="accent2"/>
                    </a:solidFill>
                  </a:rPr>
                  <a:t>You have learned that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Concepts of circuit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nodes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and circuit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loops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are used to define Kirchhoff’s Voltage Law (KVL).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SG" dirty="0" smtClean="0">
                    <a:solidFill>
                      <a:srgbClr val="00B050"/>
                    </a:solidFill>
                  </a:rPr>
                  <a:t>KVL</a:t>
                </a:r>
                <a:r>
                  <a:rPr lang="en-SG" dirty="0" smtClean="0">
                    <a:solidFill>
                      <a:schemeClr val="tx1"/>
                    </a:solidFill>
                  </a:rPr>
                  <a:t> </a:t>
                </a:r>
                <a:r>
                  <a:rPr lang="en-SG" dirty="0">
                    <a:solidFill>
                      <a:schemeClr val="tx1"/>
                    </a:solidFill>
                  </a:rPr>
                  <a:t>states that in a closed circuit loop, the </a:t>
                </a:r>
                <a:r>
                  <a:rPr lang="en-SG" dirty="0" smtClean="0">
                    <a:solidFill>
                      <a:schemeClr val="tx1"/>
                    </a:solidFill>
                  </a:rPr>
                  <a:t>sum </a:t>
                </a:r>
                <a:r>
                  <a:rPr lang="en-SG" dirty="0">
                    <a:solidFill>
                      <a:schemeClr val="tx1"/>
                    </a:solidFill>
                  </a:rPr>
                  <a:t>of </a:t>
                </a:r>
                <a:r>
                  <a:rPr lang="en-SG" dirty="0" smtClean="0">
                    <a:solidFill>
                      <a:schemeClr val="tx1"/>
                    </a:solidFill>
                  </a:rPr>
                  <a:t>all voltage </a:t>
                </a:r>
                <a:r>
                  <a:rPr lang="en-SG" dirty="0">
                    <a:solidFill>
                      <a:schemeClr val="tx1"/>
                    </a:solidFill>
                  </a:rPr>
                  <a:t>rises = the </a:t>
                </a:r>
                <a:r>
                  <a:rPr lang="en-SG" dirty="0" smtClean="0">
                    <a:solidFill>
                      <a:schemeClr val="tx1"/>
                    </a:solidFill>
                  </a:rPr>
                  <a:t>sum </a:t>
                </a:r>
                <a:r>
                  <a:rPr lang="en-SG" dirty="0">
                    <a:solidFill>
                      <a:schemeClr val="tx1"/>
                    </a:solidFill>
                  </a:rPr>
                  <a:t>of </a:t>
                </a:r>
                <a:r>
                  <a:rPr lang="en-SG" dirty="0" smtClean="0">
                    <a:solidFill>
                      <a:schemeClr val="tx1"/>
                    </a:solidFill>
                  </a:rPr>
                  <a:t>all voltage </a:t>
                </a:r>
                <a:r>
                  <a:rPr lang="en-SG" dirty="0">
                    <a:solidFill>
                      <a:schemeClr val="tx1"/>
                    </a:solidFill>
                  </a:rPr>
                  <a:t>drops.</a:t>
                </a:r>
              </a:p>
              <a:p>
                <a:pPr lvl="1"/>
                <a:r>
                  <a:rPr lang="en-US" dirty="0" smtClean="0">
                    <a:solidFill>
                      <a:srgbClr val="00B050"/>
                    </a:solidFill>
                  </a:rPr>
                  <a:t>Equivalent resistance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or total resistance of a series circuit,</a:t>
                </a:r>
              </a:p>
              <a:p>
                <a:pPr marL="1260475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SG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SG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𝐓</m:t>
                              </m:r>
                            </m:sub>
                          </m:sSub>
                          <m:r>
                            <a:rPr lang="en-SG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SG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SG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SG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SG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SG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SG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SG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SG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SG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n-SG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𝐚𝐧𝐝</m:t>
                      </m:r>
                      <m:r>
                        <a:rPr lang="en-SG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en-SG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𝐓</m:t>
                          </m:r>
                        </m:sub>
                      </m:sSub>
                      <m:r>
                        <a:rPr lang="en-SG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𝐒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𝑰</m:t>
                          </m:r>
                        </m:den>
                      </m:f>
                    </m:oMath>
                  </m:oMathPara>
                </a14:m>
                <a:endParaRPr lang="en-SG" dirty="0"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Voltage </a:t>
                </a:r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ivider </a:t>
                </a:r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ule (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VDR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 calculates the voltage of any series resistor:</a:t>
                </a:r>
              </a:p>
              <a:p>
                <a:pPr marL="1260475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SG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SG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𝐓</m:t>
                              </m:r>
                            </m:sub>
                          </m:sSub>
                        </m:den>
                      </m:f>
                      <m:r>
                        <a:rPr lang="en-US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SG" sz="2400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𝐒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rgbClr val="00B050"/>
                    </a:solidFill>
                  </a:rPr>
                  <a:t>Total power dissipated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is the sum of all individual amount of power dissipated.</a:t>
                </a:r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823142"/>
                <a:ext cx="10517140" cy="4930346"/>
              </a:xfrm>
              <a:blipFill>
                <a:blip r:embed="rId2"/>
                <a:stretch>
                  <a:fillRect l="-870" t="-3461" r="-290" b="-271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6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3581"/>
            <a:ext cx="9957138" cy="488375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What will you learn?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What a circuit node is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What a circuit loop is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Kirchhoff’s Voltage Law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Equivalent or total resistance</a:t>
            </a:r>
          </a:p>
          <a:p>
            <a:pPr lvl="1"/>
            <a:r>
              <a:rPr lang="en-SG" dirty="0" smtClean="0">
                <a:solidFill>
                  <a:schemeClr val="tx1"/>
                </a:solidFill>
              </a:rPr>
              <a:t>Voltage Divider Rule</a:t>
            </a:r>
          </a:p>
          <a:p>
            <a:pPr lvl="1"/>
            <a:r>
              <a:rPr lang="en-SG" dirty="0" smtClean="0">
                <a:solidFill>
                  <a:schemeClr val="tx1"/>
                </a:solidFill>
              </a:rPr>
              <a:t>Relationship of the power delivery and power dissipation of the circuit components.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1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7920"/>
            <a:ext cx="10517140" cy="493034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Coming Up </a:t>
            </a:r>
            <a:r>
              <a:rPr lang="en-SG" dirty="0" smtClean="0">
                <a:solidFill>
                  <a:schemeClr val="accent2"/>
                </a:solidFill>
              </a:rPr>
              <a:t>Next</a:t>
            </a:r>
          </a:p>
          <a:p>
            <a:pPr marL="457200" lvl="1" indent="0">
              <a:buNone/>
            </a:pPr>
            <a:r>
              <a:rPr lang="en-US" sz="4400" dirty="0" smtClean="0">
                <a:solidFill>
                  <a:schemeClr val="tx1"/>
                </a:solidFill>
              </a:rPr>
              <a:t>Analysis of Series Circuits</a:t>
            </a:r>
            <a:endParaRPr lang="en-SG" sz="44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5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233177" y="3242604"/>
            <a:ext cx="2342367" cy="1039660"/>
          </a:xfrm>
          <a:prstGeom prst="ellipse">
            <a:avLst/>
          </a:prstGeom>
          <a:solidFill>
            <a:srgbClr val="FFC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73" y="542690"/>
            <a:ext cx="10621143" cy="263149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What is a node in a circuit?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 a given electrical circuit, there are connecting points where elements meet. 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circuit </a:t>
            </a:r>
            <a:r>
              <a:rPr lang="en-US" dirty="0" smtClean="0">
                <a:solidFill>
                  <a:schemeClr val="tx1"/>
                </a:solidFill>
              </a:rPr>
              <a:t>here shows these meeting points as A, B, C and D. 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A meeting point has same voltage level throughout.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4773" y="3242604"/>
            <a:ext cx="5961461" cy="83099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 smtClean="0">
                <a:solidFill>
                  <a:schemeClr val="tx1"/>
                </a:solidFill>
              </a:rPr>
              <a:t>Example: Node B is the meeting point for </a:t>
            </a:r>
            <a:r>
              <a:rPr lang="en-US" i="1" dirty="0" smtClean="0">
                <a:solidFill>
                  <a:schemeClr val="tx1"/>
                </a:solidFill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i="1" dirty="0" smtClean="0">
                <a:solidFill>
                  <a:schemeClr val="tx1"/>
                </a:solidFill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i="1" dirty="0" smtClean="0">
                <a:solidFill>
                  <a:schemeClr val="tx1"/>
                </a:solidFill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i="1" dirty="0" smtClean="0">
                <a:solidFill>
                  <a:schemeClr val="tx1"/>
                </a:solidFill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812386" y="5689142"/>
            <a:ext cx="4887201" cy="51935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SG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14773" y="4142025"/>
            <a:ext cx="5637742" cy="82919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 smtClean="0">
                <a:solidFill>
                  <a:schemeClr val="tx1"/>
                </a:solidFill>
              </a:rPr>
              <a:t>Node D is the ground and is often not named.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093866"/>
              </p:ext>
            </p:extLst>
          </p:nvPr>
        </p:nvGraphicFramePr>
        <p:xfrm>
          <a:off x="6681291" y="3443020"/>
          <a:ext cx="5245590" cy="2798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Visio" r:id="rId4" imgW="4945190" imgH="2659189" progId="Visio.Drawing.15">
                  <p:embed/>
                </p:oleObj>
              </mc:Choice>
              <mc:Fallback>
                <p:oleObj name="Visio" r:id="rId4" imgW="4945190" imgH="265918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81291" y="3443020"/>
                        <a:ext cx="5245590" cy="27989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00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8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799581"/>
            <a:ext cx="10621143" cy="32759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What is a loop in a circuit?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loop in an electrical circuit is a closed path </a:t>
            </a:r>
            <a:r>
              <a:rPr lang="en-US" dirty="0" smtClean="0">
                <a:solidFill>
                  <a:schemeClr val="tx1"/>
                </a:solidFill>
              </a:rPr>
              <a:t>that </a:t>
            </a:r>
            <a:r>
              <a:rPr lang="en-US" dirty="0">
                <a:solidFill>
                  <a:schemeClr val="tx1"/>
                </a:solidFill>
              </a:rPr>
              <a:t>starts at a node, proceeds through some circuit </a:t>
            </a:r>
            <a:r>
              <a:rPr lang="en-US" dirty="0" smtClean="0">
                <a:solidFill>
                  <a:schemeClr val="tx1"/>
                </a:solidFill>
              </a:rPr>
              <a:t>elements (</a:t>
            </a:r>
            <a:r>
              <a:rPr lang="en-US" dirty="0">
                <a:solidFill>
                  <a:schemeClr val="tx1"/>
                </a:solidFill>
              </a:rPr>
              <a:t>branches</a:t>
            </a:r>
            <a:r>
              <a:rPr lang="en-US" dirty="0" smtClean="0">
                <a:solidFill>
                  <a:schemeClr val="tx1"/>
                </a:solidFill>
              </a:rPr>
              <a:t>), </a:t>
            </a:r>
            <a:r>
              <a:rPr lang="en-US" dirty="0">
                <a:solidFill>
                  <a:schemeClr val="tx1"/>
                </a:solidFill>
              </a:rPr>
              <a:t>and returns to the starting </a:t>
            </a:r>
            <a:r>
              <a:rPr lang="en-US" dirty="0" smtClean="0">
                <a:solidFill>
                  <a:schemeClr val="tx1"/>
                </a:solidFill>
              </a:rPr>
              <a:t>node.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loop </a:t>
            </a:r>
            <a:r>
              <a:rPr lang="en-US" dirty="0" smtClean="0">
                <a:solidFill>
                  <a:schemeClr val="tx1"/>
                </a:solidFill>
              </a:rPr>
              <a:t>cannot </a:t>
            </a:r>
            <a:r>
              <a:rPr lang="en-US" dirty="0">
                <a:solidFill>
                  <a:schemeClr val="tx1"/>
                </a:solidFill>
              </a:rPr>
              <a:t>pass through any node more than </a:t>
            </a:r>
            <a:r>
              <a:rPr lang="en-US" dirty="0" smtClean="0">
                <a:solidFill>
                  <a:schemeClr val="tx1"/>
                </a:solidFill>
              </a:rPr>
              <a:t>once.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Loop </a:t>
            </a:r>
            <a:r>
              <a:rPr lang="en-US" dirty="0">
                <a:solidFill>
                  <a:schemeClr val="tx1"/>
                </a:solidFill>
              </a:rPr>
              <a:t>X &amp; Y </a:t>
            </a:r>
            <a:r>
              <a:rPr lang="en-US" dirty="0" smtClean="0">
                <a:solidFill>
                  <a:schemeClr val="tx1"/>
                </a:solidFill>
              </a:rPr>
              <a:t>are </a:t>
            </a:r>
            <a:r>
              <a:rPr lang="en-US" dirty="0">
                <a:solidFill>
                  <a:schemeClr val="tx1"/>
                </a:solidFill>
              </a:rPr>
              <a:t>valid </a:t>
            </a:r>
            <a:r>
              <a:rPr lang="en-US" dirty="0" smtClean="0">
                <a:solidFill>
                  <a:schemeClr val="tx1"/>
                </a:solidFill>
              </a:rPr>
              <a:t>loops. 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71697" y="3240302"/>
            <a:ext cx="7987211" cy="1514317"/>
            <a:chOff x="671697" y="3240302"/>
            <a:chExt cx="7987211" cy="1514317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671697" y="3923622"/>
              <a:ext cx="5064086" cy="830997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3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2"/>
              <a:r>
                <a:rPr lang="en-US" dirty="0" smtClean="0">
                  <a:solidFill>
                    <a:schemeClr val="tx1"/>
                  </a:solidFill>
                </a:rPr>
                <a:t>But </a:t>
              </a:r>
              <a:r>
                <a:rPr lang="en-US" dirty="0" smtClean="0">
                  <a:solidFill>
                    <a:srgbClr val="FF0000"/>
                  </a:solidFill>
                </a:rPr>
                <a:t>not </a:t>
              </a:r>
              <a:r>
                <a:rPr lang="en-US" b="1" dirty="0" smtClean="0">
                  <a:solidFill>
                    <a:srgbClr val="FF0000"/>
                  </a:solidFill>
                </a:rPr>
                <a:t>Z</a:t>
              </a:r>
              <a:r>
                <a:rPr lang="en-US" dirty="0" smtClean="0">
                  <a:solidFill>
                    <a:schemeClr val="tx1"/>
                  </a:solidFill>
                </a:rPr>
                <a:t> which passes by </a:t>
              </a:r>
              <a:r>
                <a:rPr lang="en-US" dirty="0" smtClean="0">
                  <a:solidFill>
                    <a:srgbClr val="FF0000"/>
                  </a:solidFill>
                </a:rPr>
                <a:t>Node B twice.</a:t>
              </a:r>
            </a:p>
          </p:txBody>
        </p:sp>
        <p:sp>
          <p:nvSpPr>
            <p:cNvPr id="2" name="Oval 1"/>
            <p:cNvSpPr/>
            <p:nvPr/>
          </p:nvSpPr>
          <p:spPr>
            <a:xfrm rot="2570407">
              <a:off x="7841490" y="3240302"/>
              <a:ext cx="817418" cy="125638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640846"/>
              </p:ext>
            </p:extLst>
          </p:nvPr>
        </p:nvGraphicFramePr>
        <p:xfrm>
          <a:off x="5982268" y="3393664"/>
          <a:ext cx="6209732" cy="3313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" name="Visio" r:id="rId4" imgW="4945190" imgH="2659189" progId="Visio.Drawing.15">
                  <p:embed/>
                </p:oleObj>
              </mc:Choice>
              <mc:Fallback>
                <p:oleObj name="Visio" r:id="rId4" imgW="4945190" imgH="265918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82268" y="3393664"/>
                        <a:ext cx="6209732" cy="33134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640497" y="4078694"/>
            <a:ext cx="656948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671697" y="4763618"/>
            <a:ext cx="5064086" cy="83099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 smtClean="0">
                <a:solidFill>
                  <a:schemeClr val="tx1"/>
                </a:solidFill>
              </a:rPr>
              <a:t>The circuit has 6 valid loops in total.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03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89"/>
              <p:cNvSpPr txBox="1"/>
              <p:nvPr/>
            </p:nvSpPr>
            <p:spPr>
              <a:xfrm>
                <a:off x="2127252" y="3098480"/>
                <a:ext cx="5551202" cy="82487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5000"/>
                      <a:lumOff val="95000"/>
                    </a:schemeClr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6350">
                <a:noFill/>
              </a:ln>
              <a:effectLst>
                <a:softEdge rad="50800"/>
              </a:effec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SG" sz="20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SG" sz="20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𝑽𝒐𝒍𝒕𝒂𝒈𝒆</m:t>
                          </m:r>
                          <m:r>
                            <a:rPr lang="en-SG" sz="20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SG" sz="20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𝒓𝒊𝒔𝒆𝒔</m:t>
                          </m:r>
                        </m:e>
                      </m:nary>
                      <m:r>
                        <a:rPr lang="en-SG" sz="20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SG" sz="2000" b="1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SG" sz="20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SG" sz="20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𝑽𝒐𝒍𝒕𝒂𝒈𝒆</m:t>
                          </m:r>
                          <m:r>
                            <a:rPr lang="en-SG" sz="20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SG" sz="20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𝒅𝒓𝒐𝒑𝒔</m:t>
                          </m:r>
                          <m:r>
                            <a:rPr lang="en-SG" sz="20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</m:nary>
                      <m:r>
                        <a:rPr lang="en-SG" sz="20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SG" sz="20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 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252" y="3098480"/>
                <a:ext cx="5551202" cy="8248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noFill/>
              </a:ln>
              <a:effectLst>
                <a:softEdge rad="50800"/>
              </a:effec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ular Callout 3"/>
          <p:cNvSpPr/>
          <p:nvPr/>
        </p:nvSpPr>
        <p:spPr>
          <a:xfrm>
            <a:off x="262355" y="4477890"/>
            <a:ext cx="2214880" cy="1026160"/>
          </a:xfrm>
          <a:prstGeom prst="wedgeRoundRectCallout">
            <a:avLst>
              <a:gd name="adj1" fmla="val 49220"/>
              <a:gd name="adj2" fmla="val -109777"/>
              <a:gd name="adj3" fmla="val 16667"/>
            </a:avLst>
          </a:prstGeom>
          <a:solidFill>
            <a:srgbClr val="CC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bg1"/>
                </a:solidFill>
              </a:rPr>
              <a:t>Summation Sign: The total sum of …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12800"/>
            <a:ext cx="7431279" cy="4622982"/>
          </a:xfrm>
        </p:spPr>
        <p:txBody>
          <a:bodyPr>
            <a:normAutofit lnSpcReduction="10000"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Kirchhoff’s Voltage Law (KVL)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Kirchhoff’s Voltage Law states that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The algebraic sum of all the voltages </a:t>
            </a:r>
            <a:r>
              <a:rPr lang="en-US" dirty="0" smtClean="0">
                <a:solidFill>
                  <a:srgbClr val="CC3300"/>
                </a:solidFill>
              </a:rPr>
              <a:t>in a closed loop</a:t>
            </a:r>
            <a:r>
              <a:rPr lang="en-US" dirty="0" smtClean="0">
                <a:solidFill>
                  <a:schemeClr val="tx1"/>
                </a:solidFill>
              </a:rPr>
              <a:t> or circuit is zero</a:t>
            </a:r>
          </a:p>
          <a:p>
            <a:pPr marL="914400" lvl="2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That is, if a voltage rise is considered positive, and a voltage drop is negative, then</a:t>
            </a: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613" y="2178979"/>
            <a:ext cx="3800475" cy="2857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68"/>
              <p:cNvSpPr txBox="1"/>
              <p:nvPr/>
            </p:nvSpPr>
            <p:spPr>
              <a:xfrm>
                <a:off x="2590714" y="5504050"/>
                <a:ext cx="4384632" cy="5429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5000"/>
                      <a:lumOff val="95000"/>
                    </a:schemeClr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2700000" scaled="1"/>
                <a:tileRect/>
              </a:gradFill>
              <a:ln w="6350">
                <a:noFill/>
              </a:ln>
              <a:effectLst>
                <a:softEdge rad="50800"/>
              </a:effec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SG" sz="2400" b="1" i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𝐒</m:t>
                          </m:r>
                        </m:sub>
                      </m:sSub>
                      <m:r>
                        <a:rPr lang="en-SG" sz="2400" b="1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SG" sz="2400" b="1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SG" sz="2400" b="1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SG" sz="2400" b="1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en-SG" sz="24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 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714" y="5504050"/>
                <a:ext cx="4384632" cy="5429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6350">
                <a:noFill/>
              </a:ln>
              <a:effectLst>
                <a:softEdge rad="50800"/>
              </a:effec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35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" grpId="0" uiExpand="1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44536"/>
            <a:ext cx="7038699" cy="4348547"/>
          </a:xfrm>
        </p:spPr>
        <p:txBody>
          <a:bodyPr>
            <a:norm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Kirchhoff’s Voltage Law (KVL)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Alternatively KVL states that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The sum of all voltage rises equal to the sum of voltage drops 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68"/>
              <p:cNvSpPr txBox="1"/>
              <p:nvPr/>
            </p:nvSpPr>
            <p:spPr>
              <a:xfrm>
                <a:off x="2004367" y="2081426"/>
                <a:ext cx="4384632" cy="54292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rgbClr val="00B050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538163" marR="0"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SG" sz="2400" b="1" i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𝐒</m:t>
                          </m:r>
                        </m:sub>
                      </m:sSub>
                      <m:r>
                        <a:rPr lang="en-SG" sz="2400" b="1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SG" sz="2400" b="1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SG" sz="2400" b="1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SG" sz="24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 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367" y="2081426"/>
                <a:ext cx="4384632" cy="54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994" y="1109876"/>
            <a:ext cx="3800475" cy="2857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89"/>
              <p:cNvSpPr txBox="1"/>
              <p:nvPr/>
            </p:nvSpPr>
            <p:spPr>
              <a:xfrm>
                <a:off x="2004367" y="4480647"/>
                <a:ext cx="5551202" cy="82487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rgbClr val="00B050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SG" sz="20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SG" sz="20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𝑽𝒐𝒍𝒕𝒂𝒈𝒆</m:t>
                          </m:r>
                          <m:r>
                            <a:rPr lang="en-SG" sz="20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SG" sz="20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𝒓𝒊𝒔𝒆𝒔</m:t>
                          </m:r>
                        </m:e>
                      </m:nary>
                      <m:r>
                        <a:rPr lang="en-SG" sz="20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SG" sz="20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SG" sz="20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𝑽𝒐𝒍𝒕𝒂𝒈𝒆</m:t>
                          </m:r>
                          <m:r>
                            <a:rPr lang="en-SG" sz="20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SG" sz="20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𝒅𝒓𝒐𝒑𝒔</m:t>
                          </m:r>
                        </m:e>
                      </m:nary>
                      <m:r>
                        <a:rPr lang="en-SG" sz="20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SG" sz="20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 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367" y="4480647"/>
                <a:ext cx="5551202" cy="8248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68"/>
              <p:cNvSpPr txBox="1"/>
              <p:nvPr/>
            </p:nvSpPr>
            <p:spPr>
              <a:xfrm>
                <a:off x="2004367" y="1318130"/>
                <a:ext cx="4384632" cy="5429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5000"/>
                      <a:lumOff val="95000"/>
                    </a:schemeClr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6350">
                <a:noFill/>
              </a:ln>
              <a:effectLst>
                <a:softEdge rad="50800"/>
              </a:effec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630238" marR="0" indent="-92075"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SG" sz="2400" b="1" i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𝐒</m:t>
                          </m:r>
                        </m:sub>
                      </m:sSub>
                      <m:r>
                        <a:rPr lang="en-SG" sz="2400" b="1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SG" sz="2400" b="1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SG" sz="2400" b="1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SG" sz="2400" b="1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en-SG" sz="24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 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367" y="1318130"/>
                <a:ext cx="4384632" cy="5429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6350">
                <a:noFill/>
              </a:ln>
              <a:effectLst>
                <a:softEdge rad="50800"/>
              </a:effec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ular Callout 9"/>
          <p:cNvSpPr/>
          <p:nvPr/>
        </p:nvSpPr>
        <p:spPr>
          <a:xfrm>
            <a:off x="233411" y="5243943"/>
            <a:ext cx="2214880" cy="1026160"/>
          </a:xfrm>
          <a:prstGeom prst="wedgeRoundRectCallout">
            <a:avLst>
              <a:gd name="adj1" fmla="val 50631"/>
              <a:gd name="adj2" fmla="val -80378"/>
              <a:gd name="adj3" fmla="val 16667"/>
            </a:avLst>
          </a:prstGeom>
          <a:solidFill>
            <a:srgbClr val="CC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bg1"/>
                </a:solidFill>
              </a:rPr>
              <a:t>Summation Sign: The sum of …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0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512329"/>
            <a:ext cx="10658721" cy="954107"/>
          </a:xfrm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Example 1: Apply KVL to determine voltage drop </a:t>
            </a:r>
            <a:r>
              <a:rPr lang="en-US" sz="2800" i="1" dirty="0" smtClean="0">
                <a:solidFill>
                  <a:schemeClr val="accent2"/>
                </a:solidFill>
              </a:rPr>
              <a:t>V</a:t>
            </a:r>
            <a:r>
              <a:rPr lang="en-US" sz="2800" baseline="-25000" dirty="0" smtClean="0">
                <a:solidFill>
                  <a:schemeClr val="accent2"/>
                </a:solidFill>
              </a:rPr>
              <a:t>3</a:t>
            </a:r>
            <a:r>
              <a:rPr lang="en-US" sz="2800" dirty="0" smtClean="0">
                <a:solidFill>
                  <a:schemeClr val="accent2"/>
                </a:solidFill>
              </a:rPr>
              <a:t> in the circuit.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528469" y="1466436"/>
                <a:ext cx="5994251" cy="2700739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spcAft>
                    <a:spcPts val="1200"/>
                  </a:spcAft>
                </a:pPr>
                <a:r>
                  <a:rPr lang="en-SG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KVL </a:t>
                </a:r>
                <a:r>
                  <a:rPr lang="en-SG" sz="2400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states that the algebraic sum of all the voltages in </a:t>
                </a:r>
                <a:r>
                  <a:rPr lang="en-SG" sz="2400" dirty="0">
                    <a:solidFill>
                      <a:srgbClr val="00B05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a closed loop</a:t>
                </a:r>
                <a:r>
                  <a:rPr lang="en-SG" sz="2400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or circuit is </a:t>
                </a:r>
                <a:r>
                  <a:rPr lang="en-SG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zero.</a:t>
                </a:r>
              </a:p>
              <a:p>
                <a:pPr marL="982663" lvl="2" indent="0">
                  <a:lnSpc>
                    <a:spcPts val="35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45</m:t>
                      </m:r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V</m:t>
                      </m:r>
                      <m:r>
                        <a:rPr lang="en-SG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15</m:t>
                      </m:r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V</m:t>
                      </m:r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8</m:t>
                      </m:r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V</m:t>
                      </m:r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SG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SG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SG" dirty="0" smtClean="0">
                  <a:solidFill>
                    <a:schemeClr val="tx1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982663" lvl="2" indent="0">
                  <a:lnSpc>
                    <a:spcPts val="35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45</m:t>
                      </m:r>
                      <m:r>
                        <a:rPr lang="en-SG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V</m:t>
                      </m:r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15</m:t>
                      </m:r>
                      <m:r>
                        <a:rPr lang="en-SG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en-SG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V</m:t>
                      </m:r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8</m:t>
                      </m:r>
                      <m:r>
                        <a:rPr lang="en-SG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V</m:t>
                      </m:r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SG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G" dirty="0" smtClean="0">
                  <a:solidFill>
                    <a:schemeClr val="tx1"/>
                  </a:solidFill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257300" lvl="2" indent="0">
                  <a:lnSpc>
                    <a:spcPts val="35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 </m:t>
                      </m:r>
                      <m:sSub>
                        <m:sSubPr>
                          <m:ctrlPr>
                            <a:rPr lang="en-SG" b="0" i="1" smtClean="0">
                              <a:solidFill>
                                <a:srgbClr val="FF2B2B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solidFill>
                                <a:srgbClr val="FF2B2B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FF2B2B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=12 </m:t>
                      </m:r>
                      <m:r>
                        <m:rPr>
                          <m:sty m:val="p"/>
                        </m:rPr>
                        <a:rPr lang="en-SG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V</m:t>
                      </m:r>
                    </m:oMath>
                  </m:oMathPara>
                </a14:m>
                <a:endParaRPr lang="en-SG" dirty="0" smtClean="0">
                  <a:solidFill>
                    <a:schemeClr val="tx1"/>
                  </a:solidFill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69" y="1466436"/>
                <a:ext cx="5994251" cy="2700739"/>
              </a:xfrm>
              <a:prstGeom prst="rect">
                <a:avLst/>
              </a:prstGeom>
              <a:blipFill>
                <a:blip r:embed="rId3"/>
                <a:stretch>
                  <a:fillRect t="-1806" r="-19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6751062" y="1466436"/>
            <a:ext cx="5149502" cy="3096972"/>
            <a:chOff x="6740902" y="1182738"/>
            <a:chExt cx="5149502" cy="309697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0902" y="1182738"/>
              <a:ext cx="5149502" cy="3053982"/>
            </a:xfrm>
            <a:prstGeom prst="rect">
              <a:avLst/>
            </a:prstGeom>
          </p:spPr>
        </p:pic>
        <p:sp>
          <p:nvSpPr>
            <p:cNvPr id="2" name="Oval 1"/>
            <p:cNvSpPr/>
            <p:nvPr/>
          </p:nvSpPr>
          <p:spPr>
            <a:xfrm>
              <a:off x="8526780" y="3907790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8526780" y="2837180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8526780" y="1776110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193780" y="3907790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1193780" y="1776110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069190" y="1475720"/>
              <a:ext cx="563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 smtClean="0">
                  <a:latin typeface="Cambria" panose="02040503050406030204" pitchFamily="18" charset="0"/>
                </a:rPr>
                <a:t>A</a:t>
              </a:r>
              <a:endParaRPr lang="en-SG" sz="2000" dirty="0">
                <a:latin typeface="Cambria" panose="020405030504060302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69190" y="3879600"/>
              <a:ext cx="563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 smtClean="0">
                  <a:latin typeface="Cambria" panose="02040503050406030204" pitchFamily="18" charset="0"/>
                </a:rPr>
                <a:t>D</a:t>
              </a:r>
              <a:endParaRPr lang="en-SG" sz="2000" dirty="0">
                <a:latin typeface="Cambria" panose="020405030504060302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167920" y="1475720"/>
              <a:ext cx="563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latin typeface="Cambria" panose="02040503050406030204" pitchFamily="18" charset="0"/>
                </a:rPr>
                <a:t>B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167920" y="3879600"/>
              <a:ext cx="563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latin typeface="Cambria" panose="02040503050406030204" pitchFamily="18" charset="0"/>
                </a:rPr>
                <a:t>C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06182" y="2691125"/>
              <a:ext cx="563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latin typeface="Cambria" panose="02040503050406030204" pitchFamily="18" charset="0"/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456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62697"/>
            <a:ext cx="10345570" cy="2067233"/>
          </a:xfrm>
        </p:spPr>
        <p:txBody>
          <a:bodyPr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Equivalent Resistance in Series Connection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Recall Ohm’s Law: </a:t>
            </a:r>
            <a:r>
              <a:rPr lang="en-SG" dirty="0" smtClean="0">
                <a:solidFill>
                  <a:schemeClr val="tx1"/>
                </a:solidFill>
              </a:rPr>
              <a:t>Voltage </a:t>
            </a:r>
            <a:r>
              <a:rPr lang="en-SG" dirty="0">
                <a:solidFill>
                  <a:schemeClr val="tx1"/>
                </a:solidFill>
              </a:rPr>
              <a:t>drop across a resistor is equal to the current flowing through the resistor × the resistance of the resistor</a:t>
            </a:r>
            <a:r>
              <a:rPr lang="en-SG" dirty="0" smtClean="0">
                <a:solidFill>
                  <a:schemeClr val="tx1"/>
                </a:solidFill>
              </a:rPr>
              <a:t>.</a:t>
            </a:r>
            <a:endParaRPr lang="en-SG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4"/>
              <p:cNvSpPr txBox="1"/>
              <p:nvPr/>
            </p:nvSpPr>
            <p:spPr>
              <a:xfrm>
                <a:off x="2406750" y="3440129"/>
                <a:ext cx="2247900" cy="54292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rgbClr val="00B050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1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𝑽</m:t>
                      </m:r>
                      <m:r>
                        <a:rPr lang="en-SG" sz="2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SG" sz="2400" b="1" i="1" smtClean="0">
                          <a:solidFill>
                            <a:srgbClr val="FF00FF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𝑰</m:t>
                      </m:r>
                      <m:r>
                        <a:rPr lang="en-SG" sz="2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SG" sz="2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𝑹</m:t>
                      </m:r>
                    </m:oMath>
                  </m:oMathPara>
                </a14:m>
                <a:endParaRPr lang="en-SG" sz="24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750" y="3440129"/>
                <a:ext cx="2247900" cy="54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2095932" y="4328765"/>
            <a:ext cx="3065598" cy="1356072"/>
            <a:chOff x="5550332" y="2596900"/>
            <a:chExt cx="3065598" cy="1356072"/>
          </a:xfrm>
        </p:grpSpPr>
        <p:sp>
          <p:nvSpPr>
            <p:cNvPr id="9" name="Text Box 45"/>
            <p:cNvSpPr txBox="1">
              <a:spLocks noChangeArrowheads="1"/>
            </p:cNvSpPr>
            <p:nvPr/>
          </p:nvSpPr>
          <p:spPr bwMode="auto">
            <a:xfrm>
              <a:off x="6439311" y="2753621"/>
              <a:ext cx="35939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GB" altLang="en-US" sz="2400" b="1" dirty="0" smtClean="0">
                  <a:latin typeface="Times New Roman" panose="02020603050405020304" pitchFamily="18" charset="0"/>
                </a:rPr>
                <a:t>+</a:t>
              </a:r>
              <a:endParaRPr lang="en-GB" altLang="en-US" sz="2400" b="1" dirty="0">
                <a:latin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6875354" y="2742336"/>
                  <a:ext cx="5537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oMath>
                    </m:oMathPara>
                  </a14:m>
                  <a:endParaRPr lang="en-SG" sz="24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5354" y="2742336"/>
                  <a:ext cx="55372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6855034" y="3491307"/>
                  <a:ext cx="5537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oMath>
                    </m:oMathPara>
                  </a14:m>
                  <a:endParaRPr lang="en-SG" sz="2400" b="1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5034" y="3491307"/>
                  <a:ext cx="55372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Connector 54"/>
            <p:cNvCxnSpPr/>
            <p:nvPr/>
          </p:nvCxnSpPr>
          <p:spPr>
            <a:xfrm rot="16200000" flipV="1">
              <a:off x="6060333" y="2910450"/>
              <a:ext cx="0" cy="640223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 rot="16200000">
              <a:off x="6938668" y="1787923"/>
              <a:ext cx="288925" cy="3065598"/>
              <a:chOff x="9617517" y="2164080"/>
              <a:chExt cx="288925" cy="3065598"/>
            </a:xfrm>
          </p:grpSpPr>
          <p:sp>
            <p:nvSpPr>
              <p:cNvPr id="17" name="Freeform 16"/>
              <p:cNvSpPr>
                <a:spLocks noChangeAspect="1"/>
              </p:cNvSpPr>
              <p:nvPr/>
            </p:nvSpPr>
            <p:spPr bwMode="auto">
              <a:xfrm rot="5280000">
                <a:off x="9558145" y="3551556"/>
                <a:ext cx="407670" cy="288925"/>
              </a:xfrm>
              <a:custGeom>
                <a:avLst/>
                <a:gdLst>
                  <a:gd name="T0" fmla="*/ 0 w 1488"/>
                  <a:gd name="T1" fmla="*/ 192 h 384"/>
                  <a:gd name="T2" fmla="*/ 144 w 1488"/>
                  <a:gd name="T3" fmla="*/ 0 h 384"/>
                  <a:gd name="T4" fmla="*/ 384 w 1488"/>
                  <a:gd name="T5" fmla="*/ 384 h 384"/>
                  <a:gd name="T6" fmla="*/ 672 w 1488"/>
                  <a:gd name="T7" fmla="*/ 0 h 384"/>
                  <a:gd name="T8" fmla="*/ 912 w 1488"/>
                  <a:gd name="T9" fmla="*/ 384 h 384"/>
                  <a:gd name="T10" fmla="*/ 1152 w 1488"/>
                  <a:gd name="T11" fmla="*/ 0 h 384"/>
                  <a:gd name="T12" fmla="*/ 1392 w 1488"/>
                  <a:gd name="T13" fmla="*/ 384 h 384"/>
                  <a:gd name="T14" fmla="*/ 1488 w 1488"/>
                  <a:gd name="T15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88" h="384">
                    <a:moveTo>
                      <a:pt x="0" y="192"/>
                    </a:moveTo>
                    <a:lnTo>
                      <a:pt x="144" y="0"/>
                    </a:lnTo>
                    <a:lnTo>
                      <a:pt x="384" y="384"/>
                    </a:lnTo>
                    <a:lnTo>
                      <a:pt x="672" y="0"/>
                    </a:lnTo>
                    <a:lnTo>
                      <a:pt x="912" y="384"/>
                    </a:lnTo>
                    <a:lnTo>
                      <a:pt x="1152" y="0"/>
                    </a:lnTo>
                    <a:lnTo>
                      <a:pt x="1392" y="384"/>
                    </a:lnTo>
                    <a:lnTo>
                      <a:pt x="1488" y="192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SG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 </a:t>
                </a:r>
                <a:endParaRPr lang="en-SG" sz="1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cxnSp>
            <p:nvCxnSpPr>
              <p:cNvPr id="49" name="Straight Connector 48"/>
              <p:cNvCxnSpPr>
                <a:stCxn id="17" idx="0"/>
              </p:cNvCxnSpPr>
              <p:nvPr/>
            </p:nvCxnSpPr>
            <p:spPr>
              <a:xfrm flipV="1">
                <a:off x="9754866" y="2164080"/>
                <a:ext cx="0" cy="13282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1">
                <a:off x="9754866" y="3901450"/>
                <a:ext cx="0" cy="13282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5861150" y="2807161"/>
                  <a:ext cx="5537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2400" b="1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oMath>
                    </m:oMathPara>
                  </a14:m>
                  <a:endParaRPr lang="en-SG" sz="2400" b="1" dirty="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1150" y="2807161"/>
                  <a:ext cx="553720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 Box 45"/>
            <p:cNvSpPr txBox="1">
              <a:spLocks noChangeArrowheads="1"/>
            </p:cNvSpPr>
            <p:nvPr/>
          </p:nvSpPr>
          <p:spPr bwMode="auto">
            <a:xfrm>
              <a:off x="7367617" y="2596900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spcBef>
                  <a:spcPts val="1200"/>
                </a:spcBef>
              </a:pPr>
              <a:r>
                <a:rPr lang="en-GB" altLang="en-US" sz="2400" b="1" dirty="0" smtClean="0">
                  <a:latin typeface="Times New Roman" panose="02020603050405020304" pitchFamily="18" charset="0"/>
                </a:rPr>
                <a:t>_</a:t>
              </a:r>
              <a:endParaRPr lang="en-GB" altLang="en-US" sz="2400" b="1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784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62696"/>
            <a:ext cx="10345570" cy="2757741"/>
          </a:xfrm>
        </p:spPr>
        <p:txBody>
          <a:bodyPr>
            <a:norm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Equivalent Resistance in Series Connection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When there are more resistances connected in the circuit,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pplying Ohm’s Law to each resistance yields the following voltage drops:</a:t>
            </a:r>
            <a:endParaRPr lang="en-SG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4"/>
              <p:cNvSpPr txBox="1"/>
              <p:nvPr/>
            </p:nvSpPr>
            <p:spPr>
              <a:xfrm>
                <a:off x="2702190" y="3314845"/>
                <a:ext cx="2247900" cy="542925"/>
              </a:xfrm>
              <a:prstGeom prst="rect">
                <a:avLst/>
              </a:prstGeom>
              <a:noFill/>
              <a:ln w="6350">
                <a:noFill/>
              </a:ln>
              <a:effectLst>
                <a:softEdge rad="50800"/>
              </a:effec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SG" sz="2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SG" sz="2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𝑰</m:t>
                      </m:r>
                      <m:r>
                        <a:rPr lang="en-SG" sz="2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SG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SG" sz="24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190" y="3314845"/>
                <a:ext cx="2247900" cy="54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noFill/>
              </a:ln>
              <a:effectLst>
                <a:softEdge rad="50800"/>
              </a:effec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4190" y="3041422"/>
            <a:ext cx="3857625" cy="2876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44"/>
              <p:cNvSpPr txBox="1"/>
              <p:nvPr/>
            </p:nvSpPr>
            <p:spPr>
              <a:xfrm>
                <a:off x="2702190" y="3857770"/>
                <a:ext cx="2247900" cy="542925"/>
              </a:xfrm>
              <a:prstGeom prst="rect">
                <a:avLst/>
              </a:prstGeom>
              <a:noFill/>
              <a:ln w="6350">
                <a:noFill/>
              </a:ln>
              <a:effectLst>
                <a:softEdge rad="50800"/>
              </a:effec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SG" sz="2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SG" sz="2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𝑰</m:t>
                      </m:r>
                      <m:r>
                        <a:rPr lang="en-SG" sz="2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SG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SG" sz="24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190" y="3857770"/>
                <a:ext cx="2247900" cy="5429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6350">
                <a:noFill/>
              </a:ln>
              <a:effectLst>
                <a:softEdge rad="50800"/>
              </a:effec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44"/>
              <p:cNvSpPr txBox="1"/>
              <p:nvPr/>
            </p:nvSpPr>
            <p:spPr>
              <a:xfrm>
                <a:off x="2702190" y="4400695"/>
                <a:ext cx="2247900" cy="542925"/>
              </a:xfrm>
              <a:prstGeom prst="rect">
                <a:avLst/>
              </a:prstGeom>
              <a:noFill/>
              <a:ln w="6350">
                <a:noFill/>
              </a:ln>
              <a:effectLst>
                <a:softEdge rad="50800"/>
              </a:effec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SG" sz="2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SG" sz="2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𝑰</m:t>
                      </m:r>
                      <m:r>
                        <a:rPr lang="en-SG" sz="2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SG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SG" sz="24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190" y="4400695"/>
                <a:ext cx="2247900" cy="5429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6350">
                <a:noFill/>
              </a:ln>
              <a:effectLst>
                <a:softEdge rad="50800"/>
              </a:effec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0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3782</TotalTime>
  <Words>817</Words>
  <Application>Microsoft Office PowerPoint</Application>
  <PresentationFormat>Widescreen</PresentationFormat>
  <Paragraphs>198</Paragraphs>
  <Slides>20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SimSun</vt:lpstr>
      <vt:lpstr>Arial</vt:lpstr>
      <vt:lpstr>Calibri</vt:lpstr>
      <vt:lpstr>Cambria</vt:lpstr>
      <vt:lpstr>Cambria Math</vt:lpstr>
      <vt:lpstr>Cooper Black</vt:lpstr>
      <vt:lpstr>Times New Roman</vt:lpstr>
      <vt:lpstr>Trebuchet MS</vt:lpstr>
      <vt:lpstr>Wingdings 3</vt:lpstr>
      <vt:lpstr>Facet</vt:lpstr>
      <vt:lpstr>Visio</vt:lpstr>
      <vt:lpstr>Unit 5  Series Circuits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Kai Meng</dc:creator>
  <cp:lastModifiedBy>David Li Chung Ping</cp:lastModifiedBy>
  <cp:revision>521</cp:revision>
  <dcterms:created xsi:type="dcterms:W3CDTF">2014-11-11T08:59:17Z</dcterms:created>
  <dcterms:modified xsi:type="dcterms:W3CDTF">2018-11-02T03:29:21Z</dcterms:modified>
</cp:coreProperties>
</file>