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98" r:id="rId4"/>
    <p:sldId id="299" r:id="rId5"/>
    <p:sldId id="304" r:id="rId6"/>
    <p:sldId id="305" r:id="rId7"/>
    <p:sldId id="307" r:id="rId8"/>
    <p:sldId id="308" r:id="rId9"/>
    <p:sldId id="309" r:id="rId10"/>
    <p:sldId id="303" r:id="rId11"/>
    <p:sldId id="271" r:id="rId12"/>
    <p:sldId id="272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56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99"/>
    <a:srgbClr val="FF00FF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80" autoAdjust="0"/>
  </p:normalViewPr>
  <p:slideViewPr>
    <p:cSldViewPr snapToGrid="0">
      <p:cViewPr varScale="1">
        <p:scale>
          <a:sx n="114" d="100"/>
          <a:sy n="114" d="100"/>
        </p:scale>
        <p:origin x="322" y="82"/>
      </p:cViewPr>
      <p:guideLst>
        <p:guide pos="4656"/>
        <p:guide orient="horz" pos="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25/4/2019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25/4/2019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Hi! Welcome to Unit 3: Resistance and Ohm’s Law,</a:t>
            </a:r>
            <a:r>
              <a:rPr lang="en-US" baseline="0" dirty="0" smtClean="0"/>
              <a:t> Part A on Resistance.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754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07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82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875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7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78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16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51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96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E547-88EB-44B9-9F0A-EC6C661EE2B5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AF17-2DCA-4CEF-976C-B1592C266CFF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EAFF-2D33-4CD5-AE70-CDE4E27C65F6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1A47-561B-4CD4-B34B-6634506D01BF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18D-FE4C-4C80-B5D4-446C6410FEA1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B6F4-46FB-4523-98B9-D76F1399FDDB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D49-738C-4369-AAE4-138F0CC1DAB1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C7CC-15BA-429C-B739-B3AEEB257556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555-271F-486F-AA6B-0665D1C5092D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FDC-309C-44D0-84EA-565D34835407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D33-88F0-4C59-A377-5FE2C4BF9CBB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5BD4-6F1E-4F47-86F2-743EF6B15B29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0CE-CEEB-4F90-87E3-6579BEBEA51A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0A7D-9FCE-4759-BDDC-D56E212D2D24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D10-FBF4-4F54-B230-77D76A3453B5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Series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E67C-F54A-40DE-9E72-F65680BD1BD3}" type="datetime1">
              <a:rPr lang="en-US" smtClean="0"/>
              <a:t>4/25/2019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A23E-D5AD-4154-9613-823653E94984}" type="datetime1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14400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Series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5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Series Circuits</a:t>
            </a:r>
            <a:endParaRPr lang="en-SG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</a:t>
            </a:r>
            <a:r>
              <a:rPr lang="en-US" sz="4400" dirty="0" smtClean="0">
                <a:solidFill>
                  <a:srgbClr val="0070C0"/>
                </a:solidFill>
              </a:rPr>
              <a:t>C: Analysis of Series Circuits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94782"/>
            <a:ext cx="10608618" cy="182740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Example 4: What is the maximum and minimum voltage across A-B in this circuit?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8" y="1595700"/>
            <a:ext cx="1047750" cy="104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20" y="4967015"/>
            <a:ext cx="1702635" cy="146353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77333" y="1767438"/>
            <a:ext cx="6956522" cy="230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Total resistance 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400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400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+ 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400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+ 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400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</a:p>
          <a:p>
            <a:pPr marL="720725" lvl="2" indent="0">
              <a:buNone/>
            </a:pP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= 470 + 1000 + 330 = 1800 </a:t>
            </a:r>
            <a:r>
              <a:rPr lang="el-GR" dirty="0" smtClean="0">
                <a:solidFill>
                  <a:schemeClr val="tx1"/>
                </a:solidFill>
                <a:latin typeface="Cambria" panose="02040503050406030204" pitchFamily="18" charset="0"/>
              </a:rPr>
              <a:t>Ω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720725" lvl="2" indent="0"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Minimum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AB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= 330 </a:t>
            </a:r>
            <a:r>
              <a:rPr lang="el-GR" dirty="0" smtClean="0">
                <a:solidFill>
                  <a:schemeClr val="tx1"/>
                </a:solidFill>
                <a:latin typeface="Cambria" panose="02040503050406030204" pitchFamily="18" charset="0"/>
              </a:rPr>
              <a:t>Ω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720725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Maximum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AB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= 1000 + 330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768725" lvl="2" indent="0"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 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= 1330 </a:t>
            </a:r>
            <a:r>
              <a:rPr lang="el-GR" dirty="0" smtClean="0">
                <a:solidFill>
                  <a:schemeClr val="tx1"/>
                </a:solidFill>
                <a:latin typeface="Cambria" panose="02040503050406030204" pitchFamily="18" charset="0"/>
              </a:rPr>
              <a:t>Ω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77333" y="4283612"/>
                <a:ext cx="6956522" cy="19319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Apply VDR to the series circuit</a:t>
                </a:r>
              </a:p>
              <a:p>
                <a:pPr marL="720725" lvl="2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AB</m:t>
                        </m:r>
                      </m:sub>
                    </m:sSub>
                    <m:r>
                      <a:rPr lang="en-SG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330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1800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×20</m:t>
                    </m:r>
                    <m:r>
                      <a:rPr lang="en-SG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</a:t>
                </a:r>
                <a:r>
                  <a:rPr lang="en-US" u="sng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3.67 V</a:t>
                </a:r>
              </a:p>
              <a:p>
                <a:pPr marL="720725" lvl="2" indent="0">
                  <a:spcBef>
                    <a:spcPts val="1800"/>
                  </a:spcBef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AB</m:t>
                        </m:r>
                      </m:sub>
                    </m:sSub>
                    <m:r>
                      <a:rPr lang="en-SG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330</m:t>
                        </m:r>
                      </m:num>
                      <m:den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1800</m:t>
                        </m:r>
                      </m:den>
                    </m:f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×20</m:t>
                    </m:r>
                    <m:r>
                      <a:rPr lang="en-SG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= </a:t>
                </a:r>
                <a:r>
                  <a:rPr lang="en-US" u="sng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14.78 </a:t>
                </a:r>
                <a:r>
                  <a:rPr lang="en-US" u="sn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4283612"/>
                <a:ext cx="6956522" cy="1931939"/>
              </a:xfrm>
              <a:prstGeom prst="rect">
                <a:avLst/>
              </a:prstGeom>
              <a:blipFill>
                <a:blip r:embed="rId5"/>
                <a:stretch>
                  <a:fillRect t="-25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1148688"/>
            <a:ext cx="4105275" cy="34766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831998" y="2775793"/>
            <a:ext cx="1620000" cy="201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/>
          <p:cNvGrpSpPr/>
          <p:nvPr/>
        </p:nvGrpSpPr>
        <p:grpSpPr>
          <a:xfrm>
            <a:off x="9708808" y="2686549"/>
            <a:ext cx="1792154" cy="353943"/>
            <a:chOff x="6075680" y="2962837"/>
            <a:chExt cx="1792154" cy="35394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075680" y="3139809"/>
              <a:ext cx="13157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7345020" y="308580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48734" y="2962837"/>
              <a:ext cx="4191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SG" sz="1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708808" y="3036803"/>
            <a:ext cx="1792154" cy="353943"/>
            <a:chOff x="6075680" y="2962837"/>
            <a:chExt cx="1792154" cy="353943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6075680" y="3139809"/>
              <a:ext cx="13157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7345020" y="308580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48734" y="2962837"/>
              <a:ext cx="4191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7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SG" sz="1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5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1.66667E-6 0.0516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1.66667E-6 -0.081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1"/>
            <a:ext cx="10517140" cy="49303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You have learned to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apply </a:t>
            </a:r>
            <a:r>
              <a:rPr lang="en-SG" dirty="0">
                <a:solidFill>
                  <a:schemeClr val="tx1"/>
                </a:solidFill>
              </a:rPr>
              <a:t>Ohm’s law, KVL, concepts of total resistance, and VDR for circuit calculations.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Voltage Measurement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with respect to Circuit Ground</a:t>
            </a:r>
            <a:endParaRPr lang="en-SG" sz="3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9431867" cy="249812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you learn?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S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concepts of circuit nodes and circuit loops, voltage rise and voltage drop, equivalent resistance, Ohm's law, </a:t>
            </a:r>
            <a:r>
              <a:rPr lang="en-S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Kirchhoff's Voltage Law (KVL), 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S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Voltage Divider Rule (VDR) 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circuit calculations.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2"/>
            <a:ext cx="10069971" cy="42198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Recapitulation of Part B: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oncepts </a:t>
            </a:r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of 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circuit </a:t>
            </a:r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node, circuit loop, voltage rise and voltage drop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These concepts are used to define Kirchhoff’s Voltage 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Law.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KVL: 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In </a:t>
            </a:r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a closed circuit loop, the 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sum </a:t>
            </a:r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of 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all voltage </a:t>
            </a:r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rises 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= the sum </a:t>
            </a:r>
            <a:r>
              <a:rPr lang="en-SG" dirty="0">
                <a:solidFill>
                  <a:schemeClr val="tx1"/>
                </a:solidFill>
                <a:latin typeface="Cambria" panose="02040503050406030204" pitchFamily="18" charset="0"/>
              </a:rPr>
              <a:t>of 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all voltage drops.</a:t>
            </a:r>
          </a:p>
          <a:p>
            <a:pPr lvl="1"/>
            <a:endParaRPr lang="en-SG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6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34598"/>
            <a:ext cx="8689089" cy="523220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 1: </a:t>
            </a:r>
            <a:r>
              <a:rPr lang="en-SG" sz="2800" dirty="0" smtClean="0">
                <a:solidFill>
                  <a:schemeClr val="accent2"/>
                </a:solidFill>
              </a:rPr>
              <a:t>Calculate </a:t>
            </a:r>
            <a:r>
              <a:rPr lang="en-SG" sz="2800" i="1" dirty="0" smtClean="0">
                <a:solidFill>
                  <a:schemeClr val="accent2"/>
                </a:solidFill>
              </a:rPr>
              <a:t>R</a:t>
            </a:r>
            <a:r>
              <a:rPr lang="en-SG" sz="2800" baseline="-25000" dirty="0" smtClean="0">
                <a:solidFill>
                  <a:schemeClr val="accent2"/>
                </a:solidFill>
              </a:rPr>
              <a:t>1</a:t>
            </a:r>
            <a:r>
              <a:rPr lang="en-SG" sz="2800" dirty="0" smtClean="0">
                <a:solidFill>
                  <a:schemeClr val="accent2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67304" y="1116640"/>
            <a:ext cx="56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Cambria" panose="02040503050406030204" pitchFamily="18" charset="0"/>
              </a:rPr>
              <a:t>By KVL,</a:t>
            </a:r>
            <a:endParaRPr lang="en-SG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267304" y="1622898"/>
                <a:ext cx="563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04" y="1622898"/>
                <a:ext cx="5635800" cy="461665"/>
              </a:xfrm>
              <a:prstGeom prst="rect">
                <a:avLst/>
              </a:prstGeom>
              <a:blipFill>
                <a:blip r:embed="rId3"/>
                <a:stretch>
                  <a:fillRect l="-325" b="-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267304" y="2131366"/>
                <a:ext cx="563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12=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+2+4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04" y="2131366"/>
                <a:ext cx="5635800" cy="461665"/>
              </a:xfrm>
              <a:prstGeom prst="rect">
                <a:avLst/>
              </a:prstGeom>
              <a:blipFill>
                <a:blip r:embed="rId4"/>
                <a:stretch>
                  <a:fillRect l="-325"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030489" y="459852"/>
            <a:ext cx="4936794" cy="3804692"/>
            <a:chOff x="463905" y="1057818"/>
            <a:chExt cx="4936794" cy="3804692"/>
          </a:xfrm>
        </p:grpSpPr>
        <p:sp>
          <p:nvSpPr>
            <p:cNvPr id="10" name="Freeform 37"/>
            <p:cNvSpPr>
              <a:spLocks/>
            </p:cNvSpPr>
            <p:nvPr/>
          </p:nvSpPr>
          <p:spPr bwMode="auto">
            <a:xfrm>
              <a:off x="1529203" y="1783842"/>
              <a:ext cx="1401982" cy="1301448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auto">
            <a:xfrm>
              <a:off x="3333704" y="1783843"/>
              <a:ext cx="1193308" cy="598787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63905" y="2670793"/>
              <a:ext cx="1291992" cy="985263"/>
              <a:chOff x="2439961" y="4487804"/>
              <a:chExt cx="1291992" cy="985263"/>
            </a:xfrm>
          </p:grpSpPr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 rot="5400000">
                <a:off x="3510772" y="4681296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Line 33"/>
              <p:cNvSpPr>
                <a:spLocks noChangeShapeType="1"/>
              </p:cNvSpPr>
              <p:nvPr/>
            </p:nvSpPr>
            <p:spPr bwMode="auto">
              <a:xfrm rot="5400000">
                <a:off x="3502098" y="4913658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 rot="5400000">
                <a:off x="3510772" y="4906701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 rot="5400000">
                <a:off x="3502098" y="5139063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Text Box 44"/>
              <p:cNvSpPr txBox="1">
                <a:spLocks noChangeArrowheads="1"/>
              </p:cNvSpPr>
              <p:nvPr/>
            </p:nvSpPr>
            <p:spPr bwMode="auto">
              <a:xfrm>
                <a:off x="2439961" y="4851057"/>
                <a:ext cx="77777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dirty="0" smtClean="0">
                    <a:solidFill>
                      <a:srgbClr val="CC0099"/>
                    </a:solidFill>
                    <a:latin typeface="Cambria" panose="02040503050406030204" pitchFamily="18" charset="0"/>
                  </a:rPr>
                  <a:t>12 V</a:t>
                </a:r>
                <a:endParaRPr lang="en-GB" altLang="en-US" sz="2400" dirty="0">
                  <a:solidFill>
                    <a:srgbClr val="CC0099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33" name="Text Box 45"/>
              <p:cNvSpPr txBox="1">
                <a:spLocks noChangeArrowheads="1"/>
              </p:cNvSpPr>
              <p:nvPr/>
            </p:nvSpPr>
            <p:spPr bwMode="auto">
              <a:xfrm>
                <a:off x="3059498" y="4487804"/>
                <a:ext cx="359723" cy="985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0" hangingPunct="0">
                  <a:spcBef>
                    <a:spcPts val="1200"/>
                  </a:spcBef>
                </a:pPr>
                <a:r>
                  <a:rPr lang="en-GB" altLang="en-US" sz="2400" b="1" dirty="0" smtClean="0">
                    <a:latin typeface="Times New Roman" panose="02020603050405020304" pitchFamily="18" charset="0"/>
                  </a:rPr>
                  <a:t>_</a:t>
                </a:r>
                <a:endParaRPr lang="en-GB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4669421" y="2029795"/>
              <a:ext cx="359723" cy="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 eaLnBrk="0" hangingPunct="0">
                <a:spcBef>
                  <a:spcPts val="1200"/>
                </a:spcBef>
              </a:pPr>
              <a:r>
                <a:rPr lang="en-GB" altLang="en-US" sz="2400" b="1" dirty="0" smtClean="0">
                  <a:solidFill>
                    <a:srgbClr val="008000"/>
                  </a:solidFill>
                  <a:latin typeface="Times New Roman" panose="02020603050405020304" pitchFamily="18" charset="0"/>
                </a:rPr>
                <a:t>_</a:t>
              </a:r>
              <a:endParaRPr lang="en-GB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06280" y="2214208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008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280" y="2214208"/>
                  <a:ext cx="43225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817" r="-11268"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/>
            <p:cNvSpPr>
              <a:spLocks noChangeAspect="1"/>
            </p:cNvSpPr>
            <p:nvPr/>
          </p:nvSpPr>
          <p:spPr bwMode="auto">
            <a:xfrm rot="5280000">
              <a:off x="4314097" y="2442372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3526303" y="2573226"/>
              <a:ext cx="7922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1</a:t>
              </a:r>
              <a:r>
                <a:rPr lang="en-GB" altLang="en-US" sz="2400" dirty="0" smtClean="0">
                  <a:solidFill>
                    <a:srgbClr val="008000"/>
                  </a:solidFill>
                  <a:latin typeface="Cambria" panose="02040503050406030204" pitchFamily="18" charset="0"/>
                </a:rPr>
                <a:t> k</a:t>
              </a:r>
              <a:r>
                <a:rPr lang="el-GR" altLang="en-US" sz="2400" dirty="0" smtClean="0">
                  <a:solidFill>
                    <a:srgbClr val="008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008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69420" y="2378082"/>
              <a:ext cx="646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 smtClean="0">
                  <a:solidFill>
                    <a:srgbClr val="008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2 V </a:t>
              </a:r>
              <a:endParaRPr lang="en-SG" sz="2400" dirty="0">
                <a:solidFill>
                  <a:srgbClr val="008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 bwMode="auto">
            <a:xfrm rot="5280000">
              <a:off x="4314097" y="3694015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solidFill>
                    <a:srgbClr val="CC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4669421" y="3276934"/>
              <a:ext cx="359723" cy="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 eaLnBrk="0" hangingPunct="0">
                <a:spcBef>
                  <a:spcPts val="1200"/>
                </a:spcBef>
              </a:pPr>
              <a:r>
                <a:rPr lang="en-GB" altLang="en-US" sz="2400" b="1" dirty="0" smtClean="0">
                  <a:solidFill>
                    <a:srgbClr val="CC0000"/>
                  </a:solidFill>
                  <a:latin typeface="Times New Roman" panose="02020603050405020304" pitchFamily="18" charset="0"/>
                </a:rPr>
                <a:t>_</a:t>
              </a:r>
              <a:endParaRPr lang="en-GB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706280" y="3430390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CC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280" y="3430390"/>
                  <a:ext cx="43225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817" r="-11268" b="-4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3526303" y="3789408"/>
              <a:ext cx="7922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CC0000"/>
                  </a:solidFill>
                  <a:latin typeface="Cambria" panose="02040503050406030204" pitchFamily="18" charset="0"/>
                </a:rPr>
                <a:t>2</a:t>
              </a:r>
              <a:r>
                <a:rPr lang="en-GB" altLang="en-US" sz="2400" dirty="0" smtClean="0">
                  <a:solidFill>
                    <a:srgbClr val="CC0000"/>
                  </a:solidFill>
                  <a:latin typeface="Cambria" panose="02040503050406030204" pitchFamily="18" charset="0"/>
                </a:rPr>
                <a:t> k</a:t>
              </a:r>
              <a:r>
                <a:rPr lang="el-GR" altLang="en-US" sz="2400" dirty="0" smtClean="0">
                  <a:solidFill>
                    <a:srgbClr val="CC0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CC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4330" y="3625221"/>
              <a:ext cx="716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rgbClr val="CC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4</a:t>
              </a:r>
              <a:r>
                <a:rPr lang="en-SG" sz="2400" dirty="0" smtClean="0">
                  <a:solidFill>
                    <a:srgbClr val="CC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V</a:t>
              </a:r>
              <a:endParaRPr lang="en-SG" sz="2400" dirty="0">
                <a:solidFill>
                  <a:srgbClr val="CC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27012" y="2785017"/>
              <a:ext cx="0" cy="846000"/>
            </a:xfrm>
            <a:prstGeom prst="line">
              <a:avLst/>
            </a:prstGeom>
            <a:ln w="25400">
              <a:solidFill>
                <a:srgbClr val="99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37"/>
            <p:cNvSpPr>
              <a:spLocks/>
            </p:cNvSpPr>
            <p:nvPr/>
          </p:nvSpPr>
          <p:spPr bwMode="auto">
            <a:xfrm flipV="1">
              <a:off x="1529202" y="3460702"/>
              <a:ext cx="1854691" cy="1401807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 flipV="1">
              <a:off x="3349001" y="4041888"/>
              <a:ext cx="1178011" cy="820622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2523111" y="1217972"/>
              <a:ext cx="359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 b="1" dirty="0" smtClean="0">
                  <a:solidFill>
                    <a:srgbClr val="6600FF"/>
                  </a:solidFill>
                  <a:latin typeface="Times New Roman" panose="02020603050405020304" pitchFamily="18" charset="0"/>
                </a:rPr>
                <a:t>+</a:t>
              </a:r>
              <a:endParaRPr lang="en-GB" altLang="en-US" sz="2400" b="1" dirty="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01410" y="1941157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66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66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66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6600FF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410" y="1941157"/>
                  <a:ext cx="43225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817" r="-9859"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 37"/>
            <p:cNvSpPr>
              <a:spLocks noChangeAspect="1"/>
            </p:cNvSpPr>
            <p:nvPr/>
          </p:nvSpPr>
          <p:spPr bwMode="auto">
            <a:xfrm rot="21424733">
              <a:off x="2918936" y="1640031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66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799527" y="1169795"/>
                  <a:ext cx="6464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SG" sz="2400" dirty="0" smtClean="0">
                      <a:solidFill>
                        <a:srgbClr val="6600FF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endParaRPr lang="en-SG" sz="2400" dirty="0">
                    <a:solidFill>
                      <a:srgbClr val="6600FF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527" y="1169795"/>
                  <a:ext cx="64648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3340367" y="105781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ts val="1200"/>
                </a:spcBef>
              </a:pPr>
              <a:r>
                <a:rPr lang="en-GB" altLang="en-US" sz="2400" b="1" dirty="0" smtClean="0">
                  <a:solidFill>
                    <a:srgbClr val="6600FF"/>
                  </a:solidFill>
                  <a:latin typeface="Times New Roman" panose="02020603050405020304" pitchFamily="18" charset="0"/>
                </a:rPr>
                <a:t>_</a:t>
              </a:r>
              <a:endParaRPr lang="en-GB" altLang="en-US" sz="2400" b="1" dirty="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152" y="1159732"/>
              <a:ext cx="1446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i="1" dirty="0" smtClean="0">
                  <a:solidFill>
                    <a:srgbClr val="FF00FF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SG" sz="2400" dirty="0" smtClean="0">
                  <a:solidFill>
                    <a:srgbClr val="FF00FF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 = 2 mA</a:t>
              </a:r>
              <a:endParaRPr lang="en-SG" sz="2400" dirty="0">
                <a:solidFill>
                  <a:srgbClr val="FF00FF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526042" y="1629831"/>
              <a:ext cx="789930" cy="0"/>
            </a:xfrm>
            <a:prstGeom prst="straightConnector1">
              <a:avLst/>
            </a:prstGeom>
            <a:ln w="349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267304" y="2639834"/>
                <a:ext cx="563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04" y="2639834"/>
                <a:ext cx="5635800" cy="461665"/>
              </a:xfrm>
              <a:prstGeom prst="rect">
                <a:avLst/>
              </a:prstGeom>
              <a:blipFill>
                <a:blip r:embed="rId9"/>
                <a:stretch>
                  <a:fillRect l="-325"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267304" y="3134376"/>
                <a:ext cx="563580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04" y="3134376"/>
                <a:ext cx="5635800" cy="7838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9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534598"/>
                <a:ext cx="8689089" cy="5851089"/>
              </a:xfr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</a:rPr>
                  <a:t>Two common sets of units for applying Ohm’s law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V, A, 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Ω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 SI units: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985838" lvl="2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eg</m:t>
                      </m:r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     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0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985838" lvl="2" indent="0">
                  <a:lnSpc>
                    <a:spcPts val="65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eg</m:t>
                      </m:r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     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 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5×</m:t>
                          </m:r>
                          <m:sSup>
                            <m:sSupPr>
                              <m:ctrlPr>
                                <a:rPr lang="en-SG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SG" sz="20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985838" lvl="2" indent="0">
                  <a:lnSpc>
                    <a:spcPts val="65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eg</m:t>
                      </m:r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   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SG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en-SG" sz="20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V,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mA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k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Ω</a:t>
                </a: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: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85838" lvl="2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eg</m:t>
                      </m:r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     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 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985838" lvl="2" indent="0">
                  <a:lnSpc>
                    <a:spcPts val="65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eg</m:t>
                      </m:r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     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 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SG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kΩ</m:t>
                          </m:r>
                        </m:den>
                      </m:f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985838" lvl="2" indent="0">
                  <a:lnSpc>
                    <a:spcPts val="65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eg</m:t>
                      </m:r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    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  <m: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534598"/>
                <a:ext cx="8689089" cy="5851089"/>
              </a:xfrm>
              <a:blipFill>
                <a:blip r:embed="rId3"/>
                <a:stretch>
                  <a:fillRect l="-842" t="-1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Line Callout 1 (Accent Bar) 1"/>
          <p:cNvSpPr/>
          <p:nvPr/>
        </p:nvSpPr>
        <p:spPr>
          <a:xfrm>
            <a:off x="6395339" y="3798488"/>
            <a:ext cx="3561461" cy="1169752"/>
          </a:xfrm>
          <a:prstGeom prst="accentCallout1">
            <a:avLst>
              <a:gd name="adj1" fmla="val 20313"/>
              <a:gd name="adj2" fmla="val -1987"/>
              <a:gd name="adj3" fmla="val 13373"/>
              <a:gd name="adj4" fmla="val -94541"/>
            </a:avLst>
          </a:prstGeom>
          <a:solidFill>
            <a:srgbClr val="FF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SG" sz="2800" dirty="0" smtClean="0">
                <a:solidFill>
                  <a:schemeClr val="accent4">
                    <a:lumMod val="75000"/>
                  </a:schemeClr>
                </a:solidFill>
              </a:rPr>
              <a:t>ore convenient sometimes</a:t>
            </a:r>
            <a:endParaRPr lang="en-SG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19078"/>
            <a:ext cx="9948226" cy="523220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 2: </a:t>
            </a:r>
            <a:r>
              <a:rPr lang="en-SG" sz="2800" dirty="0" smtClean="0">
                <a:solidFill>
                  <a:schemeClr val="accent2"/>
                </a:solidFill>
              </a:rPr>
              <a:t>Calculate the voltage drop across the resistor.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279526" y="1562709"/>
            <a:ext cx="563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Cambria" panose="02040503050406030204" pitchFamily="18" charset="0"/>
              </a:rPr>
              <a:t>By KVL,</a:t>
            </a:r>
            <a:endParaRPr lang="en-SG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279526" y="2068967"/>
                <a:ext cx="5635800" cy="98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𝑣𝑜𝑙𝑡𝑎𝑔𝑒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𝑟𝑖𝑠𝑒𝑠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𝑣𝑜𝑙𝑡𝑎𝑔𝑒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𝑑𝑟𝑜𝑝𝑠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SG" sz="2400" b="0" dirty="0" smtClean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526" y="2068967"/>
                <a:ext cx="5635800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0935264" y="4927248"/>
            <a:ext cx="563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83297" y="4927248"/>
            <a:ext cx="563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9487" y="1577268"/>
            <a:ext cx="563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 smtClean="0">
                <a:latin typeface="Cambria" panose="02040503050406030204" pitchFamily="18" charset="0"/>
              </a:rPr>
              <a:t>A</a:t>
            </a:r>
            <a:endParaRPr lang="en-SG" sz="2000" dirty="0">
              <a:latin typeface="Cambria" panose="02040503050406030204" pitchFamily="18" charset="0"/>
            </a:endParaRPr>
          </a:p>
        </p:txBody>
      </p:sp>
      <p:sp>
        <p:nvSpPr>
          <p:cNvPr id="53" name="Text Box 45"/>
          <p:cNvSpPr txBox="1">
            <a:spLocks noChangeArrowheads="1"/>
          </p:cNvSpPr>
          <p:nvPr/>
        </p:nvSpPr>
        <p:spPr bwMode="auto">
          <a:xfrm>
            <a:off x="7383297" y="3636344"/>
            <a:ext cx="359723" cy="9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b="1" dirty="0">
                <a:latin typeface="Times New Roman" panose="02020603050405020304" pitchFamily="18" charset="0"/>
              </a:rPr>
              <a:t>+</a:t>
            </a:r>
          </a:p>
          <a:p>
            <a:pPr eaLnBrk="0" hangingPunct="0">
              <a:spcBef>
                <a:spcPts val="1200"/>
              </a:spcBef>
            </a:pPr>
            <a:r>
              <a:rPr lang="en-GB" altLang="en-US" sz="2400" b="1" dirty="0" smtClean="0">
                <a:latin typeface="Times New Roman" panose="02020603050405020304" pitchFamily="18" charset="0"/>
              </a:rPr>
              <a:t>_</a:t>
            </a:r>
            <a:endParaRPr lang="en-GB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49827" y="2522979"/>
            <a:ext cx="64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en-SG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V </a:t>
            </a:r>
            <a:endParaRPr lang="en-SG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 flipV="1">
            <a:off x="11025183" y="3085119"/>
            <a:ext cx="359723" cy="9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GB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+</a:t>
            </a:r>
          </a:p>
          <a:p>
            <a:pPr algn="ctr" eaLnBrk="0" hangingPunct="0">
              <a:spcBef>
                <a:spcPts val="1200"/>
              </a:spcBef>
            </a:pPr>
            <a:r>
              <a:rPr lang="en-GB" altLang="en-US" sz="24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_</a:t>
            </a:r>
            <a:endParaRPr lang="en-GB" altLang="en-US" sz="2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290487" y="3289406"/>
                <a:ext cx="432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SG" sz="2400" i="1" dirty="0">
                  <a:solidFill>
                    <a:srgbClr val="CC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487" y="3289406"/>
                <a:ext cx="4322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0976100" y="3289406"/>
                <a:ext cx="7163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SG" sz="2400" dirty="0">
                  <a:solidFill>
                    <a:srgbClr val="CC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100" y="3289406"/>
                <a:ext cx="716369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eform 37"/>
          <p:cNvSpPr>
            <a:spLocks/>
          </p:cNvSpPr>
          <p:nvPr/>
        </p:nvSpPr>
        <p:spPr bwMode="auto">
          <a:xfrm flipH="1" flipV="1">
            <a:off x="9487796" y="3710341"/>
            <a:ext cx="1401982" cy="1301448"/>
          </a:xfrm>
          <a:custGeom>
            <a:avLst/>
            <a:gdLst>
              <a:gd name="T0" fmla="*/ 0 w 624"/>
              <a:gd name="T1" fmla="*/ 336 h 336"/>
              <a:gd name="T2" fmla="*/ 0 w 624"/>
              <a:gd name="T3" fmla="*/ 0 h 336"/>
              <a:gd name="T4" fmla="*/ 624 w 624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36">
                <a:moveTo>
                  <a:pt x="0" y="336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9" name="Freeform 38"/>
          <p:cNvSpPr>
            <a:spLocks/>
          </p:cNvSpPr>
          <p:nvPr/>
        </p:nvSpPr>
        <p:spPr bwMode="auto">
          <a:xfrm flipH="1" flipV="1">
            <a:off x="7891969" y="4396162"/>
            <a:ext cx="1193308" cy="615625"/>
          </a:xfrm>
          <a:custGeom>
            <a:avLst/>
            <a:gdLst>
              <a:gd name="T0" fmla="*/ 0 w 528"/>
              <a:gd name="T1" fmla="*/ 0 h 288"/>
              <a:gd name="T2" fmla="*/ 528 w 528"/>
              <a:gd name="T3" fmla="*/ 0 h 288"/>
              <a:gd name="T4" fmla="*/ 528 w 52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8">
                <a:moveTo>
                  <a:pt x="0" y="0"/>
                </a:moveTo>
                <a:lnTo>
                  <a:pt x="528" y="0"/>
                </a:lnTo>
                <a:lnTo>
                  <a:pt x="528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0" name="Freeform 59"/>
          <p:cNvSpPr>
            <a:spLocks noChangeAspect="1"/>
          </p:cNvSpPr>
          <p:nvPr/>
        </p:nvSpPr>
        <p:spPr bwMode="auto">
          <a:xfrm rot="5280000" flipH="1" flipV="1">
            <a:off x="10684768" y="3375776"/>
            <a:ext cx="407670" cy="288925"/>
          </a:xfrm>
          <a:custGeom>
            <a:avLst/>
            <a:gdLst>
              <a:gd name="T0" fmla="*/ 0 w 1488"/>
              <a:gd name="T1" fmla="*/ 192 h 384"/>
              <a:gd name="T2" fmla="*/ 144 w 1488"/>
              <a:gd name="T3" fmla="*/ 0 h 384"/>
              <a:gd name="T4" fmla="*/ 384 w 1488"/>
              <a:gd name="T5" fmla="*/ 384 h 384"/>
              <a:gd name="T6" fmla="*/ 672 w 1488"/>
              <a:gd name="T7" fmla="*/ 0 h 384"/>
              <a:gd name="T8" fmla="*/ 912 w 1488"/>
              <a:gd name="T9" fmla="*/ 384 h 384"/>
              <a:gd name="T10" fmla="*/ 1152 w 1488"/>
              <a:gd name="T11" fmla="*/ 0 h 384"/>
              <a:gd name="T12" fmla="*/ 1392 w 1488"/>
              <a:gd name="T13" fmla="*/ 384 h 384"/>
              <a:gd name="T14" fmla="*/ 1488 w 1488"/>
              <a:gd name="T1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8" h="384">
                <a:moveTo>
                  <a:pt x="0" y="192"/>
                </a:moveTo>
                <a:lnTo>
                  <a:pt x="144" y="0"/>
                </a:lnTo>
                <a:lnTo>
                  <a:pt x="384" y="384"/>
                </a:lnTo>
                <a:lnTo>
                  <a:pt x="672" y="0"/>
                </a:lnTo>
                <a:lnTo>
                  <a:pt x="912" y="384"/>
                </a:lnTo>
                <a:lnTo>
                  <a:pt x="1152" y="0"/>
                </a:lnTo>
                <a:lnTo>
                  <a:pt x="1392" y="384"/>
                </a:lnTo>
                <a:lnTo>
                  <a:pt x="1488" y="192"/>
                </a:ln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100" dirty="0">
                <a:solidFill>
                  <a:srgbClr val="CC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SG" sz="1200" dirty="0">
              <a:solidFill>
                <a:srgbClr val="CC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7891969" y="2912430"/>
            <a:ext cx="0" cy="10992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37"/>
          <p:cNvSpPr>
            <a:spLocks/>
          </p:cNvSpPr>
          <p:nvPr/>
        </p:nvSpPr>
        <p:spPr bwMode="auto">
          <a:xfrm flipH="1">
            <a:off x="9035088" y="1933122"/>
            <a:ext cx="1854691" cy="1401807"/>
          </a:xfrm>
          <a:custGeom>
            <a:avLst/>
            <a:gdLst>
              <a:gd name="T0" fmla="*/ 0 w 624"/>
              <a:gd name="T1" fmla="*/ 336 h 336"/>
              <a:gd name="T2" fmla="*/ 0 w 624"/>
              <a:gd name="T3" fmla="*/ 0 h 336"/>
              <a:gd name="T4" fmla="*/ 624 w 624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36">
                <a:moveTo>
                  <a:pt x="0" y="336"/>
                </a:move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3" name="Freeform 38"/>
          <p:cNvSpPr>
            <a:spLocks/>
          </p:cNvSpPr>
          <p:nvPr/>
        </p:nvSpPr>
        <p:spPr bwMode="auto">
          <a:xfrm flipH="1">
            <a:off x="7891967" y="1933120"/>
            <a:ext cx="1178011" cy="606227"/>
          </a:xfrm>
          <a:custGeom>
            <a:avLst/>
            <a:gdLst>
              <a:gd name="T0" fmla="*/ 0 w 528"/>
              <a:gd name="T1" fmla="*/ 0 h 288"/>
              <a:gd name="T2" fmla="*/ 528 w 528"/>
              <a:gd name="T3" fmla="*/ 0 h 288"/>
              <a:gd name="T4" fmla="*/ 528 w 52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8">
                <a:moveTo>
                  <a:pt x="0" y="0"/>
                </a:moveTo>
                <a:lnTo>
                  <a:pt x="528" y="0"/>
                </a:lnTo>
                <a:lnTo>
                  <a:pt x="528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7670788" y="2553384"/>
            <a:ext cx="442362" cy="345008"/>
            <a:chOff x="3508095" y="3544606"/>
            <a:chExt cx="442362" cy="345008"/>
          </a:xfrm>
        </p:grpSpPr>
        <p:sp>
          <p:nvSpPr>
            <p:cNvPr id="86" name="Line 32"/>
            <p:cNvSpPr>
              <a:spLocks noChangeShapeType="1"/>
            </p:cNvSpPr>
            <p:nvPr/>
          </p:nvSpPr>
          <p:spPr bwMode="auto">
            <a:xfrm rot="5400000">
              <a:off x="3729276" y="3323425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 rot="5400000">
              <a:off x="3720602" y="3555787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Line 34"/>
            <p:cNvSpPr>
              <a:spLocks noChangeShapeType="1"/>
            </p:cNvSpPr>
            <p:nvPr/>
          </p:nvSpPr>
          <p:spPr bwMode="auto">
            <a:xfrm rot="5400000">
              <a:off x="3729276" y="3548830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Line 35"/>
            <p:cNvSpPr>
              <a:spLocks noChangeShapeType="1"/>
            </p:cNvSpPr>
            <p:nvPr/>
          </p:nvSpPr>
          <p:spPr bwMode="auto">
            <a:xfrm rot="5400000">
              <a:off x="3720602" y="3781192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5" name="Group 64"/>
          <p:cNvGrpSpPr/>
          <p:nvPr/>
        </p:nvGrpSpPr>
        <p:grpSpPr>
          <a:xfrm rot="5400000" flipH="1">
            <a:off x="9065355" y="4839284"/>
            <a:ext cx="442362" cy="345008"/>
            <a:chOff x="3508095" y="3544606"/>
            <a:chExt cx="442362" cy="345008"/>
          </a:xfrm>
        </p:grpSpPr>
        <p:sp>
          <p:nvSpPr>
            <p:cNvPr id="82" name="Line 32"/>
            <p:cNvSpPr>
              <a:spLocks noChangeShapeType="1"/>
            </p:cNvSpPr>
            <p:nvPr/>
          </p:nvSpPr>
          <p:spPr bwMode="auto">
            <a:xfrm rot="5400000">
              <a:off x="3729276" y="3323425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rot="5400000">
              <a:off x="3720602" y="3555787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Line 34"/>
            <p:cNvSpPr>
              <a:spLocks noChangeShapeType="1"/>
            </p:cNvSpPr>
            <p:nvPr/>
          </p:nvSpPr>
          <p:spPr bwMode="auto">
            <a:xfrm rot="5400000">
              <a:off x="3729276" y="3548830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 rot="5400000">
              <a:off x="3720602" y="3781192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6" name="Text Box 45"/>
          <p:cNvSpPr txBox="1">
            <a:spLocks noChangeArrowheads="1"/>
          </p:cNvSpPr>
          <p:nvPr/>
        </p:nvSpPr>
        <p:spPr bwMode="auto">
          <a:xfrm flipV="1">
            <a:off x="7383297" y="2366230"/>
            <a:ext cx="359723" cy="9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b="1" dirty="0">
                <a:latin typeface="Times New Roman" panose="02020603050405020304" pitchFamily="18" charset="0"/>
              </a:rPr>
              <a:t>+</a:t>
            </a:r>
          </a:p>
          <a:p>
            <a:pPr eaLnBrk="0" hangingPunct="0">
              <a:spcBef>
                <a:spcPts val="1200"/>
              </a:spcBef>
            </a:pPr>
            <a:r>
              <a:rPr lang="en-GB" altLang="en-US" sz="2400" b="1" dirty="0" smtClean="0">
                <a:latin typeface="Times New Roman" panose="02020603050405020304" pitchFamily="18" charset="0"/>
              </a:rPr>
              <a:t>_</a:t>
            </a:r>
            <a:endParaRPr lang="en-GB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978278" y="5229055"/>
            <a:ext cx="64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9 V</a:t>
            </a:r>
            <a:endParaRPr lang="en-SG" sz="2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8708042" y="4924929"/>
            <a:ext cx="1155810" cy="621819"/>
            <a:chOff x="8758842" y="4833489"/>
            <a:chExt cx="1155810" cy="621819"/>
          </a:xfrm>
        </p:grpSpPr>
        <p:sp>
          <p:nvSpPr>
            <p:cNvPr id="79" name="Text Box 45"/>
            <p:cNvSpPr txBox="1">
              <a:spLocks noChangeArrowheads="1"/>
            </p:cNvSpPr>
            <p:nvPr/>
          </p:nvSpPr>
          <p:spPr bwMode="auto">
            <a:xfrm>
              <a:off x="8758842" y="4993643"/>
              <a:ext cx="359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 b="1" dirty="0" smtClean="0">
                  <a:latin typeface="Times New Roman" panose="02020603050405020304" pitchFamily="18" charset="0"/>
                </a:rPr>
                <a:t>+</a:t>
              </a:r>
              <a:endParaRPr lang="en-GB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45"/>
            <p:cNvSpPr txBox="1">
              <a:spLocks noChangeArrowheads="1"/>
            </p:cNvSpPr>
            <p:nvPr/>
          </p:nvSpPr>
          <p:spPr bwMode="auto">
            <a:xfrm>
              <a:off x="9576098" y="4833489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ts val="1200"/>
                </a:spcBef>
              </a:pPr>
              <a:r>
                <a:rPr lang="en-GB" altLang="en-US" sz="2400" b="1" dirty="0" smtClean="0">
                  <a:latin typeface="Times New Roman" panose="02020603050405020304" pitchFamily="18" charset="0"/>
                </a:rPr>
                <a:t>_</a:t>
              </a:r>
              <a:endParaRPr lang="en-GB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748852" y="3971742"/>
            <a:ext cx="84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12 V </a:t>
            </a:r>
            <a:endParaRPr lang="en-SG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 flipH="1">
            <a:off x="7670788" y="4032324"/>
            <a:ext cx="442362" cy="345008"/>
            <a:chOff x="3508095" y="3544606"/>
            <a:chExt cx="442362" cy="345008"/>
          </a:xfrm>
        </p:grpSpPr>
        <p:sp>
          <p:nvSpPr>
            <p:cNvPr id="75" name="Line 32"/>
            <p:cNvSpPr>
              <a:spLocks noChangeShapeType="1"/>
            </p:cNvSpPr>
            <p:nvPr/>
          </p:nvSpPr>
          <p:spPr bwMode="auto">
            <a:xfrm rot="5400000">
              <a:off x="3729276" y="3323425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Line 33"/>
            <p:cNvSpPr>
              <a:spLocks noChangeShapeType="1"/>
            </p:cNvSpPr>
            <p:nvPr/>
          </p:nvSpPr>
          <p:spPr bwMode="auto">
            <a:xfrm rot="5400000">
              <a:off x="3720602" y="3555787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Line 34"/>
            <p:cNvSpPr>
              <a:spLocks noChangeShapeType="1"/>
            </p:cNvSpPr>
            <p:nvPr/>
          </p:nvSpPr>
          <p:spPr bwMode="auto">
            <a:xfrm rot="5400000">
              <a:off x="3729276" y="3548830"/>
              <a:ext cx="0" cy="442362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Line 35"/>
            <p:cNvSpPr>
              <a:spLocks noChangeShapeType="1"/>
            </p:cNvSpPr>
            <p:nvPr/>
          </p:nvSpPr>
          <p:spPr bwMode="auto">
            <a:xfrm rot="5400000">
              <a:off x="3720602" y="3781192"/>
              <a:ext cx="0" cy="216844"/>
            </a:xfrm>
            <a:prstGeom prst="line">
              <a:avLst/>
            </a:prstGeom>
            <a:noFill/>
            <a:ln w="6350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0" name="Oval 69"/>
          <p:cNvSpPr/>
          <p:nvPr/>
        </p:nvSpPr>
        <p:spPr>
          <a:xfrm>
            <a:off x="7840887" y="495543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37077" y="34526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837077" y="187765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839249" y="495662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16479" y="3306613"/>
            <a:ext cx="563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mbria" panose="02040503050406030204" pitchFamily="18" charset="0"/>
              </a:rPr>
              <a:t>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751693" y="5009438"/>
            <a:ext cx="284400" cy="289409"/>
            <a:chOff x="3206085" y="4202087"/>
            <a:chExt cx="284400" cy="289409"/>
          </a:xfrm>
        </p:grpSpPr>
        <p:cxnSp>
          <p:nvCxnSpPr>
            <p:cNvPr id="94" name="Line 23"/>
            <p:cNvCxnSpPr/>
            <p:nvPr/>
          </p:nvCxnSpPr>
          <p:spPr bwMode="auto">
            <a:xfrm>
              <a:off x="3206085" y="4360968"/>
              <a:ext cx="284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w="med" len="med"/>
              <a:tailEnd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Line 24"/>
            <p:cNvCxnSpPr/>
            <p:nvPr/>
          </p:nvCxnSpPr>
          <p:spPr bwMode="auto">
            <a:xfrm>
              <a:off x="3252885" y="4426232"/>
              <a:ext cx="190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w="med" len="med"/>
              <a:tailEnd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25"/>
            <p:cNvCxnSpPr/>
            <p:nvPr/>
          </p:nvCxnSpPr>
          <p:spPr bwMode="auto">
            <a:xfrm>
              <a:off x="3303285" y="4491496"/>
              <a:ext cx="900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w="med" len="med"/>
              <a:tailEnd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23"/>
            <p:cNvCxnSpPr/>
            <p:nvPr/>
          </p:nvCxnSpPr>
          <p:spPr bwMode="auto">
            <a:xfrm>
              <a:off x="3348285" y="4202087"/>
              <a:ext cx="0" cy="15316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8" name="Group 97"/>
          <p:cNvGrpSpPr/>
          <p:nvPr/>
        </p:nvGrpSpPr>
        <p:grpSpPr>
          <a:xfrm>
            <a:off x="8944472" y="1342298"/>
            <a:ext cx="789930" cy="470099"/>
            <a:chOff x="1294597" y="1159732"/>
            <a:chExt cx="789930" cy="470099"/>
          </a:xfrm>
        </p:grpSpPr>
        <p:sp>
          <p:nvSpPr>
            <p:cNvPr id="99" name="TextBox 98"/>
            <p:cNvSpPr txBox="1"/>
            <p:nvPr/>
          </p:nvSpPr>
          <p:spPr>
            <a:xfrm>
              <a:off x="1403906" y="1159732"/>
              <a:ext cx="571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 smtClean="0">
                  <a:solidFill>
                    <a:srgbClr val="FF00FF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SG" sz="2400" dirty="0" smtClean="0">
                  <a:solidFill>
                    <a:srgbClr val="FF00FF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 </a:t>
              </a:r>
              <a:endParaRPr lang="en-SG" sz="2400" dirty="0">
                <a:solidFill>
                  <a:srgbClr val="FF00FF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>
              <a:off x="1294597" y="1629831"/>
              <a:ext cx="789930" cy="0"/>
            </a:xfrm>
            <a:prstGeom prst="straightConnector1">
              <a:avLst/>
            </a:prstGeom>
            <a:ln w="349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315924" y="2991003"/>
                <a:ext cx="3333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+9 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+12 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924" y="2991003"/>
                <a:ext cx="3333114" cy="461665"/>
              </a:xfrm>
              <a:prstGeom prst="rect">
                <a:avLst/>
              </a:prstGeom>
              <a:blipFill>
                <a:blip r:embed="rId6"/>
                <a:stretch>
                  <a:fillRect l="-548"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240484" y="3539739"/>
                <a:ext cx="14839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84" y="3539739"/>
                <a:ext cx="1483994" cy="461665"/>
              </a:xfrm>
              <a:prstGeom prst="rect">
                <a:avLst/>
              </a:prstGeom>
              <a:blipFill>
                <a:blip r:embed="rId7"/>
                <a:stretch>
                  <a:fillRect l="-1235"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053582"/>
                <a:ext cx="10069971" cy="5130572"/>
              </a:xfr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Recapitulation of Part B: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C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oncepts </a:t>
                </a:r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of 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circuit </a:t>
                </a:r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node, circuit loop, voltage rise and voltage drop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1"/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These concepts are used to define Kirchhoff’s Voltage 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Law.</a:t>
                </a:r>
              </a:p>
              <a:p>
                <a:pPr lvl="1"/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KVL: 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In </a:t>
                </a:r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a closed circuit loop, the 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sum </a:t>
                </a:r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of 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all voltage </a:t>
                </a:r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rises 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= the sum </a:t>
                </a:r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of 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all voltage drops.</a:t>
                </a:r>
              </a:p>
              <a:p>
                <a:pPr lvl="1"/>
                <a:r>
                  <a:rPr lang="en-SG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</a:t>
                </a:r>
                <a:r>
                  <a:rPr lang="en-SG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quivalent or total resistance of series resistors.</a:t>
                </a:r>
              </a:p>
              <a:p>
                <a:pPr marL="11684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  <m:r>
                        <a:rPr lang="en-SG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den>
                      </m:f>
                      <m:sSub>
                        <m:sSub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SG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SG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lvl="1"/>
                <a:endParaRPr lang="en-SG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053582"/>
                <a:ext cx="10069971" cy="5130572"/>
              </a:xfrm>
              <a:blipFill>
                <a:blip r:embed="rId3"/>
                <a:stretch>
                  <a:fillRect l="-1211" t="-17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34598"/>
            <a:ext cx="8689089" cy="523220"/>
          </a:xfr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 3: </a:t>
            </a:r>
            <a:r>
              <a:rPr lang="en-SG" sz="2800" dirty="0" smtClean="0">
                <a:solidFill>
                  <a:schemeClr val="accent2"/>
                </a:solidFill>
              </a:rPr>
              <a:t>Calculate </a:t>
            </a:r>
            <a:r>
              <a:rPr lang="en-SG" sz="2800" i="1" dirty="0" smtClean="0">
                <a:solidFill>
                  <a:schemeClr val="accent2"/>
                </a:solidFill>
              </a:rPr>
              <a:t>R</a:t>
            </a:r>
            <a:r>
              <a:rPr lang="en-SG" sz="2800" baseline="-25000" dirty="0" smtClean="0">
                <a:solidFill>
                  <a:schemeClr val="accent2"/>
                </a:solidFill>
              </a:rPr>
              <a:t>1</a:t>
            </a:r>
            <a:r>
              <a:rPr lang="en-SG" sz="2800" dirty="0" smtClean="0">
                <a:solidFill>
                  <a:schemeClr val="accent2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43310" y="1323977"/>
                <a:ext cx="563580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SG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</a:rPr>
                            <m:t>mA</m:t>
                          </m:r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0" y="1323977"/>
                <a:ext cx="5635800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400290" y="785691"/>
            <a:ext cx="4936794" cy="3804692"/>
            <a:chOff x="463905" y="1057818"/>
            <a:chExt cx="4936794" cy="3804692"/>
          </a:xfrm>
        </p:grpSpPr>
        <p:sp>
          <p:nvSpPr>
            <p:cNvPr id="10" name="Freeform 37"/>
            <p:cNvSpPr>
              <a:spLocks/>
            </p:cNvSpPr>
            <p:nvPr/>
          </p:nvSpPr>
          <p:spPr bwMode="auto">
            <a:xfrm>
              <a:off x="1529203" y="1783842"/>
              <a:ext cx="1401982" cy="1301448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Freeform 38"/>
            <p:cNvSpPr>
              <a:spLocks/>
            </p:cNvSpPr>
            <p:nvPr/>
          </p:nvSpPr>
          <p:spPr bwMode="auto">
            <a:xfrm>
              <a:off x="3333704" y="1783843"/>
              <a:ext cx="1193308" cy="598787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63905" y="2670793"/>
              <a:ext cx="1291992" cy="985263"/>
              <a:chOff x="2439961" y="4487804"/>
              <a:chExt cx="1291992" cy="985263"/>
            </a:xfrm>
          </p:grpSpPr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 rot="5400000">
                <a:off x="3510772" y="4681296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Line 33"/>
              <p:cNvSpPr>
                <a:spLocks noChangeShapeType="1"/>
              </p:cNvSpPr>
              <p:nvPr/>
            </p:nvSpPr>
            <p:spPr bwMode="auto">
              <a:xfrm rot="5400000">
                <a:off x="3502098" y="4913658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 rot="5400000">
                <a:off x="3510772" y="4906701"/>
                <a:ext cx="0" cy="442362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 rot="5400000">
                <a:off x="3502098" y="5139063"/>
                <a:ext cx="0" cy="216844"/>
              </a:xfrm>
              <a:prstGeom prst="line">
                <a:avLst/>
              </a:prstGeom>
              <a:noFill/>
              <a:ln w="635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Text Box 44"/>
              <p:cNvSpPr txBox="1">
                <a:spLocks noChangeArrowheads="1"/>
              </p:cNvSpPr>
              <p:nvPr/>
            </p:nvSpPr>
            <p:spPr bwMode="auto">
              <a:xfrm>
                <a:off x="2439961" y="4851057"/>
                <a:ext cx="77777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dirty="0" smtClean="0">
                    <a:solidFill>
                      <a:srgbClr val="CC0099"/>
                    </a:solidFill>
                    <a:latin typeface="Cambria" panose="02040503050406030204" pitchFamily="18" charset="0"/>
                  </a:rPr>
                  <a:t>12 V</a:t>
                </a:r>
                <a:endParaRPr lang="en-GB" altLang="en-US" sz="2400" dirty="0">
                  <a:solidFill>
                    <a:srgbClr val="CC0099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33" name="Text Box 45"/>
              <p:cNvSpPr txBox="1">
                <a:spLocks noChangeArrowheads="1"/>
              </p:cNvSpPr>
              <p:nvPr/>
            </p:nvSpPr>
            <p:spPr bwMode="auto">
              <a:xfrm>
                <a:off x="3059498" y="4487804"/>
                <a:ext cx="359723" cy="985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</a:p>
              <a:p>
                <a:pPr eaLnBrk="0" hangingPunct="0">
                  <a:spcBef>
                    <a:spcPts val="1200"/>
                  </a:spcBef>
                </a:pPr>
                <a:r>
                  <a:rPr lang="en-GB" altLang="en-US" sz="2400" b="1" dirty="0" smtClean="0">
                    <a:latin typeface="Times New Roman" panose="02020603050405020304" pitchFamily="18" charset="0"/>
                  </a:rPr>
                  <a:t>_</a:t>
                </a:r>
                <a:endParaRPr lang="en-GB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4669421" y="2029795"/>
              <a:ext cx="359723" cy="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 eaLnBrk="0" hangingPunct="0">
                <a:spcBef>
                  <a:spcPts val="1200"/>
                </a:spcBef>
              </a:pPr>
              <a:r>
                <a:rPr lang="en-GB" altLang="en-US" sz="2400" b="1" dirty="0" smtClean="0">
                  <a:solidFill>
                    <a:srgbClr val="008000"/>
                  </a:solidFill>
                  <a:latin typeface="Times New Roman" panose="02020603050405020304" pitchFamily="18" charset="0"/>
                </a:rPr>
                <a:t>_</a:t>
              </a:r>
              <a:endParaRPr lang="en-GB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06280" y="2214208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008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280" y="2214208"/>
                  <a:ext cx="43225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225" r="-11268" b="-4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/>
            <p:cNvSpPr>
              <a:spLocks noChangeAspect="1"/>
            </p:cNvSpPr>
            <p:nvPr/>
          </p:nvSpPr>
          <p:spPr bwMode="auto">
            <a:xfrm rot="5280000">
              <a:off x="4314097" y="2442372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solidFill>
                    <a:srgbClr val="008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3526303" y="2573226"/>
              <a:ext cx="7922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008000"/>
                  </a:solidFill>
                  <a:latin typeface="Cambria" panose="02040503050406030204" pitchFamily="18" charset="0"/>
                </a:rPr>
                <a:t>1</a:t>
              </a:r>
              <a:r>
                <a:rPr lang="en-GB" altLang="en-US" sz="2400" dirty="0" smtClean="0">
                  <a:solidFill>
                    <a:srgbClr val="008000"/>
                  </a:solidFill>
                  <a:latin typeface="Cambria" panose="02040503050406030204" pitchFamily="18" charset="0"/>
                </a:rPr>
                <a:t> k</a:t>
              </a:r>
              <a:r>
                <a:rPr lang="el-GR" altLang="en-US" sz="2400" dirty="0" smtClean="0">
                  <a:solidFill>
                    <a:srgbClr val="008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008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69420" y="2378082"/>
              <a:ext cx="646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 smtClean="0">
                  <a:solidFill>
                    <a:srgbClr val="008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2 V </a:t>
              </a:r>
              <a:endParaRPr lang="en-SG" sz="2400" dirty="0">
                <a:solidFill>
                  <a:srgbClr val="008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 bwMode="auto">
            <a:xfrm rot="5280000">
              <a:off x="4314097" y="3694015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solidFill>
                    <a:srgbClr val="CC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4669421" y="3276934"/>
              <a:ext cx="359723" cy="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 eaLnBrk="0" hangingPunct="0">
                <a:spcBef>
                  <a:spcPts val="1200"/>
                </a:spcBef>
              </a:pPr>
              <a:r>
                <a:rPr lang="en-GB" altLang="en-US" sz="2400" b="1" dirty="0" smtClean="0">
                  <a:solidFill>
                    <a:srgbClr val="CC0000"/>
                  </a:solidFill>
                  <a:latin typeface="Times New Roman" panose="02020603050405020304" pitchFamily="18" charset="0"/>
                </a:rPr>
                <a:t>_</a:t>
              </a:r>
              <a:endParaRPr lang="en-GB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706280" y="3430390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CC000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280" y="3430390"/>
                  <a:ext cx="43225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225" r="-11268"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3526303" y="3789408"/>
              <a:ext cx="7922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altLang="en-US" sz="2400" dirty="0">
                  <a:solidFill>
                    <a:srgbClr val="CC0000"/>
                  </a:solidFill>
                  <a:latin typeface="Cambria" panose="02040503050406030204" pitchFamily="18" charset="0"/>
                </a:rPr>
                <a:t>2</a:t>
              </a:r>
              <a:r>
                <a:rPr lang="en-GB" altLang="en-US" sz="2400" dirty="0" smtClean="0">
                  <a:solidFill>
                    <a:srgbClr val="CC0000"/>
                  </a:solidFill>
                  <a:latin typeface="Cambria" panose="02040503050406030204" pitchFamily="18" charset="0"/>
                </a:rPr>
                <a:t> k</a:t>
              </a:r>
              <a:r>
                <a:rPr lang="el-GR" altLang="en-US" sz="2400" dirty="0" smtClean="0">
                  <a:solidFill>
                    <a:srgbClr val="CC0000"/>
                  </a:solidFill>
                  <a:latin typeface="Cambria" panose="02040503050406030204" pitchFamily="18" charset="0"/>
                </a:rPr>
                <a:t>Ω</a:t>
              </a:r>
              <a:endParaRPr lang="en-GB" altLang="en-US" sz="2400" dirty="0">
                <a:solidFill>
                  <a:srgbClr val="CC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4330" y="3625221"/>
              <a:ext cx="716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rgbClr val="CC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4</a:t>
              </a:r>
              <a:r>
                <a:rPr lang="en-SG" sz="2400" dirty="0" smtClean="0">
                  <a:solidFill>
                    <a:srgbClr val="CC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 V</a:t>
              </a:r>
              <a:endParaRPr lang="en-SG" sz="2400" dirty="0">
                <a:solidFill>
                  <a:srgbClr val="CC0000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27012" y="2785017"/>
              <a:ext cx="0" cy="846000"/>
            </a:xfrm>
            <a:prstGeom prst="line">
              <a:avLst/>
            </a:prstGeom>
            <a:ln w="25400">
              <a:solidFill>
                <a:srgbClr val="99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37"/>
            <p:cNvSpPr>
              <a:spLocks/>
            </p:cNvSpPr>
            <p:nvPr/>
          </p:nvSpPr>
          <p:spPr bwMode="auto">
            <a:xfrm flipV="1">
              <a:off x="1529202" y="3460702"/>
              <a:ext cx="1854691" cy="1401807"/>
            </a:xfrm>
            <a:custGeom>
              <a:avLst/>
              <a:gdLst>
                <a:gd name="T0" fmla="*/ 0 w 624"/>
                <a:gd name="T1" fmla="*/ 336 h 336"/>
                <a:gd name="T2" fmla="*/ 0 w 624"/>
                <a:gd name="T3" fmla="*/ 0 h 336"/>
                <a:gd name="T4" fmla="*/ 624 w 624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336">
                  <a:moveTo>
                    <a:pt x="0" y="336"/>
                  </a:moveTo>
                  <a:lnTo>
                    <a:pt x="0" y="0"/>
                  </a:lnTo>
                  <a:lnTo>
                    <a:pt x="62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 flipV="1">
              <a:off x="3349001" y="4041888"/>
              <a:ext cx="1178011" cy="820622"/>
            </a:xfrm>
            <a:custGeom>
              <a:avLst/>
              <a:gdLst>
                <a:gd name="T0" fmla="*/ 0 w 528"/>
                <a:gd name="T1" fmla="*/ 0 h 288"/>
                <a:gd name="T2" fmla="*/ 528 w 528"/>
                <a:gd name="T3" fmla="*/ 0 h 288"/>
                <a:gd name="T4" fmla="*/ 528 w 52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288">
                  <a:moveTo>
                    <a:pt x="0" y="0"/>
                  </a:move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2523111" y="1217972"/>
              <a:ext cx="359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GB" altLang="en-US" sz="2400" b="1" dirty="0" smtClean="0">
                  <a:solidFill>
                    <a:srgbClr val="6600FF"/>
                  </a:solidFill>
                  <a:latin typeface="Times New Roman" panose="02020603050405020304" pitchFamily="18" charset="0"/>
                </a:rPr>
                <a:t>+</a:t>
              </a:r>
              <a:endParaRPr lang="en-GB" altLang="en-US" sz="2400" b="1" dirty="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01410" y="1941157"/>
                  <a:ext cx="4322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solidFill>
                                  <a:srgbClr val="66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solidFill>
                                  <a:srgbClr val="66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400" b="0" i="1" smtClean="0">
                                <a:solidFill>
                                  <a:srgbClr val="66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SG" sz="2400" i="1" dirty="0">
                    <a:solidFill>
                      <a:srgbClr val="6600FF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410" y="1941157"/>
                  <a:ext cx="43225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225" r="-9859" b="-263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 37"/>
            <p:cNvSpPr>
              <a:spLocks noChangeAspect="1"/>
            </p:cNvSpPr>
            <p:nvPr/>
          </p:nvSpPr>
          <p:spPr bwMode="auto">
            <a:xfrm rot="21424733">
              <a:off x="2918936" y="1640031"/>
              <a:ext cx="407670" cy="288925"/>
            </a:xfrm>
            <a:custGeom>
              <a:avLst/>
              <a:gdLst>
                <a:gd name="T0" fmla="*/ 0 w 1488"/>
                <a:gd name="T1" fmla="*/ 192 h 384"/>
                <a:gd name="T2" fmla="*/ 144 w 1488"/>
                <a:gd name="T3" fmla="*/ 0 h 384"/>
                <a:gd name="T4" fmla="*/ 384 w 1488"/>
                <a:gd name="T5" fmla="*/ 384 h 384"/>
                <a:gd name="T6" fmla="*/ 672 w 1488"/>
                <a:gd name="T7" fmla="*/ 0 h 384"/>
                <a:gd name="T8" fmla="*/ 912 w 1488"/>
                <a:gd name="T9" fmla="*/ 384 h 384"/>
                <a:gd name="T10" fmla="*/ 1152 w 1488"/>
                <a:gd name="T11" fmla="*/ 0 h 384"/>
                <a:gd name="T12" fmla="*/ 1392 w 1488"/>
                <a:gd name="T13" fmla="*/ 384 h 384"/>
                <a:gd name="T14" fmla="*/ 1488 w 1488"/>
                <a:gd name="T15" fmla="*/ 19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384">
                  <a:moveTo>
                    <a:pt x="0" y="192"/>
                  </a:moveTo>
                  <a:lnTo>
                    <a:pt x="144" y="0"/>
                  </a:lnTo>
                  <a:lnTo>
                    <a:pt x="384" y="384"/>
                  </a:lnTo>
                  <a:lnTo>
                    <a:pt x="672" y="0"/>
                  </a:lnTo>
                  <a:lnTo>
                    <a:pt x="912" y="384"/>
                  </a:lnTo>
                  <a:lnTo>
                    <a:pt x="1152" y="0"/>
                  </a:lnTo>
                  <a:lnTo>
                    <a:pt x="1392" y="384"/>
                  </a:lnTo>
                  <a:lnTo>
                    <a:pt x="1488" y="192"/>
                  </a:lnTo>
                </a:path>
              </a:pathLst>
            </a:custGeom>
            <a:noFill/>
            <a:ln w="38100" cap="flat" cmpd="sng">
              <a:solidFill>
                <a:srgbClr val="66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 </a:t>
              </a:r>
              <a:endParaRPr lang="en-SG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799527" y="1169795"/>
                  <a:ext cx="6464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SG" sz="2400" dirty="0" smtClean="0">
                      <a:solidFill>
                        <a:srgbClr val="6600FF"/>
                      </a:solidFill>
                      <a:latin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endParaRPr lang="en-SG" sz="2400" dirty="0">
                    <a:solidFill>
                      <a:srgbClr val="6600FF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527" y="1169795"/>
                  <a:ext cx="64648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3340367" y="105781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ts val="1200"/>
                </a:spcBef>
              </a:pPr>
              <a:r>
                <a:rPr lang="en-GB" altLang="en-US" sz="2400" b="1" dirty="0" smtClean="0">
                  <a:solidFill>
                    <a:srgbClr val="6600FF"/>
                  </a:solidFill>
                  <a:latin typeface="Times New Roman" panose="02020603050405020304" pitchFamily="18" charset="0"/>
                </a:rPr>
                <a:t>_</a:t>
              </a:r>
              <a:endParaRPr lang="en-GB" altLang="en-US" sz="2400" b="1" dirty="0">
                <a:solidFill>
                  <a:srgbClr val="66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152" y="1159732"/>
              <a:ext cx="1446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i="1" dirty="0" smtClean="0">
                  <a:solidFill>
                    <a:srgbClr val="FF00FF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SG" sz="2400" dirty="0" smtClean="0">
                  <a:solidFill>
                    <a:srgbClr val="FF00FF"/>
                  </a:solidFill>
                  <a:latin typeface="Cambria" panose="02040503050406030204" pitchFamily="18" charset="0"/>
                  <a:cs typeface="Times New Roman" panose="02020603050405020304" pitchFamily="18" charset="0"/>
                </a:rPr>
                <a:t> = 2 mA</a:t>
              </a:r>
              <a:endParaRPr lang="en-SG" sz="2400" dirty="0">
                <a:solidFill>
                  <a:srgbClr val="FF00FF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526042" y="1629831"/>
              <a:ext cx="789930" cy="0"/>
            </a:xfrm>
            <a:prstGeom prst="straightConnector1">
              <a:avLst/>
            </a:prstGeom>
            <a:ln w="349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443310" y="2688037"/>
                <a:ext cx="563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0" y="2688037"/>
                <a:ext cx="5635800" cy="461665"/>
              </a:xfrm>
              <a:prstGeom prst="rect">
                <a:avLst/>
              </a:prstGeom>
              <a:blipFill>
                <a:blip r:embed="rId8"/>
                <a:stretch>
                  <a:fillRect l="-325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179458" y="2179943"/>
                <a:ext cx="563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en-SG" sz="240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SG" sz="2400" b="0" i="0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m:rPr>
                          <m:sty m:val="p"/>
                        </m:rPr>
                        <a:rPr lang="en-SG" sz="2400">
                          <a:latin typeface="Cambria Math" panose="02040503050406030204" pitchFamily="18" charset="0"/>
                        </a:rPr>
                        <m:t>kΩ</m:t>
                      </m:r>
                    </m:oMath>
                  </m:oMathPara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58" y="2179943"/>
                <a:ext cx="5635800" cy="46166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2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433822"/>
                <a:ext cx="10069971" cy="6032805"/>
              </a:xfr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Recapitulation of Part B: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C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oncepts </a:t>
                </a:r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of 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circuit </a:t>
                </a:r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node, circuit loop, voltage rise and voltage drop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1"/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These concepts are used to define Kirchhoff’s Voltage </a:t>
                </a:r>
                <a:r>
                  <a:rPr lang="en-SG" dirty="0" smtClean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Law.</a:t>
                </a:r>
              </a:p>
              <a:p>
                <a:pPr lvl="1"/>
                <a:r>
                  <a:rPr lang="en-SG" dirty="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pitchFamily="18" charset="0"/>
                  </a:rPr>
                  <a:t>KVL: In a closed circuit loop, the sum of all voltage rises = the sum of all voltage drops.</a:t>
                </a:r>
                <a:endParaRPr lang="en-SG" dirty="0" smtClean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  <a:p>
                <a:pPr lvl="1"/>
                <a:r>
                  <a:rPr lang="en-SG" dirty="0" smtClean="0">
                    <a:solidFill>
                      <a:srgbClr val="7F7F7F"/>
                    </a:solidFill>
                    <a:latin typeface="Cambria" panose="02040503050406030204" pitchFamily="18" charset="0"/>
                  </a:rPr>
                  <a:t>Equivalent or total resistance of series resistors.</a:t>
                </a:r>
              </a:p>
              <a:p>
                <a:pPr marL="11684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𝐓</m:t>
                          </m:r>
                        </m:sub>
                      </m:sSub>
                      <m:r>
                        <a:rPr lang="en-SG" b="1" i="1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b="1" i="1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</m:den>
                      </m:f>
                      <m:sSub>
                        <m:sSubPr>
                          <m:ctrlP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SG" b="1" i="1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SG" b="1" i="1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SG" b="1" i="1">
                          <a:solidFill>
                            <a:srgbClr val="7F7F7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SG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SG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lvl="1"/>
                <a:r>
                  <a:rPr lang="en-SG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Voltage Divider Rule (VDR)</a:t>
                </a:r>
              </a:p>
              <a:p>
                <a:pPr marL="11684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SG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SG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SG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𝐒</m:t>
                          </m:r>
                        </m:sub>
                      </m:sSub>
                    </m:oMath>
                  </m:oMathPara>
                </a14:m>
                <a:endParaRPr lang="en-SG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433822"/>
                <a:ext cx="10069971" cy="6032805"/>
              </a:xfrm>
              <a:blipFill>
                <a:blip r:embed="rId3"/>
                <a:stretch>
                  <a:fillRect l="-1211" t="-14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2351</TotalTime>
  <Words>444</Words>
  <Application>Microsoft Office PowerPoint</Application>
  <PresentationFormat>Widescreen</PresentationFormat>
  <Paragraphs>146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SimSun</vt:lpstr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 3</vt:lpstr>
      <vt:lpstr>Facet</vt:lpstr>
      <vt:lpstr>Unit 5  Series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374</cp:revision>
  <dcterms:created xsi:type="dcterms:W3CDTF">2014-11-11T08:59:17Z</dcterms:created>
  <dcterms:modified xsi:type="dcterms:W3CDTF">2019-04-25T08:33:36Z</dcterms:modified>
</cp:coreProperties>
</file>