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7" r:id="rId3"/>
    <p:sldId id="295" r:id="rId4"/>
    <p:sldId id="297" r:id="rId5"/>
    <p:sldId id="303" r:id="rId6"/>
    <p:sldId id="307" r:id="rId7"/>
    <p:sldId id="308" r:id="rId8"/>
    <p:sldId id="310" r:id="rId9"/>
    <p:sldId id="311" r:id="rId10"/>
    <p:sldId id="312" r:id="rId11"/>
    <p:sldId id="313" r:id="rId12"/>
    <p:sldId id="292" r:id="rId13"/>
    <p:sldId id="315" r:id="rId14"/>
    <p:sldId id="314" r:id="rId15"/>
    <p:sldId id="272" r:id="rId16"/>
  </p:sldIdLst>
  <p:sldSz cx="12192000" cy="6858000"/>
  <p:notesSz cx="6797675" cy="9926638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6" userDrawn="1">
          <p15:clr>
            <a:srgbClr val="A4A3A4"/>
          </p15:clr>
        </p15:guide>
        <p15:guide id="2" orient="horz" pos="3702" userDrawn="1">
          <p15:clr>
            <a:srgbClr val="A4A3A4"/>
          </p15:clr>
        </p15:guide>
        <p15:guide id="3" orient="horz" pos="1979" userDrawn="1">
          <p15:clr>
            <a:srgbClr val="A4A3A4"/>
          </p15:clr>
        </p15:guide>
        <p15:guide id="4" pos="4861" userDrawn="1">
          <p15:clr>
            <a:srgbClr val="A4A3A4"/>
          </p15:clr>
        </p15:guide>
        <p15:guide id="5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7FF"/>
    <a:srgbClr val="9933FF"/>
    <a:srgbClr val="0000FF"/>
    <a:srgbClr val="FFFFCC"/>
    <a:srgbClr val="008000"/>
    <a:srgbClr val="2E83C3"/>
    <a:srgbClr val="FF00FF"/>
    <a:srgbClr val="6600FF"/>
    <a:srgbClr val="FF19C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549" autoAdjust="0"/>
  </p:normalViewPr>
  <p:slideViewPr>
    <p:cSldViewPr snapToGrid="0">
      <p:cViewPr varScale="1">
        <p:scale>
          <a:sx n="105" d="100"/>
          <a:sy n="105" d="100"/>
        </p:scale>
        <p:origin x="730" y="67"/>
      </p:cViewPr>
      <p:guideLst>
        <p:guide pos="756"/>
        <p:guide orient="horz" pos="3702"/>
        <p:guide orient="horz" pos="1979"/>
        <p:guide pos="4861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25/4/2019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25/4/2019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51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84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142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6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356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00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597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19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2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B6BB-C455-471A-90A5-6CE4572DECF9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005C-1898-4413-9713-0A740E27363B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6C21-5635-4858-B022-F2410A2B1259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5C8E-4831-4E3C-BE2E-56DEEC2CEC5E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38D2-53C2-4CA5-80E0-F833112E0C31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9538-D571-4138-8960-CA6E8CA11CC6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F38-F10F-45AB-BFB7-88662BB0602D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2123-7873-4EE3-9A96-59712DCBFBC9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9FE7-C18C-4B54-A516-7827820A6DE4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0E5A-35C5-48D7-814B-26DCCDD96363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7BB-E763-43BA-9CAB-FD90D6EF1A75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791-0290-4800-AA9F-DFFD5504ABF8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560A-8D76-4B2F-82C6-B86A2AAC83D1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9F2E-6B29-4503-A2F6-8DC28350C0C0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380-86FE-439B-BA76-80210128694F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1C6B-F1ED-44A5-8E58-2355EDADAEAD}" type="datetime1">
              <a:rPr lang="en-US" smtClean="0"/>
              <a:t>4/25/2019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E52A-17B0-448E-B91B-161CA49AD775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1440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Series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tags" Target="../tags/tag5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gi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3.gif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gi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.gif"/><Relationship Id="rId9" Type="http://schemas.openxmlformats.org/officeDocument/2006/relationships/image" Target="../media/image31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gif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46.png"/><Relationship Id="rId4" Type="http://schemas.openxmlformats.org/officeDocument/2006/relationships/image" Target="../media/image4.jp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248417"/>
            <a:ext cx="7766936" cy="1646302"/>
          </a:xfrm>
        </p:spPr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5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Series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D: Voltage Measurement with respect to Circuit Ground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34250"/>
            <a:ext cx="10550028" cy="2144177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Effects of Changing Reference Ground</a:t>
            </a:r>
            <a:endParaRPr lang="en-SG" dirty="0">
              <a:solidFill>
                <a:schemeClr val="accent2"/>
              </a:solidFill>
            </a:endParaRPr>
          </a:p>
          <a:p>
            <a:pPr lvl="1">
              <a:spcBef>
                <a:spcPts val="800"/>
              </a:spcBef>
            </a:pP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No change in: circuit current and voltage difference across a component. </a:t>
            </a:r>
          </a:p>
          <a:p>
            <a:pPr lvl="1">
              <a:spcBef>
                <a:spcPts val="800"/>
              </a:spcBef>
            </a:pP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All node voltages change.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27" name="Freeform 38"/>
          <p:cNvSpPr>
            <a:spLocks/>
          </p:cNvSpPr>
          <p:nvPr/>
        </p:nvSpPr>
        <p:spPr bwMode="auto">
          <a:xfrm>
            <a:off x="3030338" y="3564233"/>
            <a:ext cx="1231432" cy="485170"/>
          </a:xfrm>
          <a:custGeom>
            <a:avLst/>
            <a:gdLst>
              <a:gd name="T0" fmla="*/ 0 w 528"/>
              <a:gd name="T1" fmla="*/ 0 h 288"/>
              <a:gd name="T2" fmla="*/ 528 w 528"/>
              <a:gd name="T3" fmla="*/ 0 h 288"/>
              <a:gd name="T4" fmla="*/ 528 w 52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8">
                <a:moveTo>
                  <a:pt x="0" y="0"/>
                </a:moveTo>
                <a:lnTo>
                  <a:pt x="528" y="0"/>
                </a:lnTo>
                <a:lnTo>
                  <a:pt x="528" y="288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263270" y="4396372"/>
            <a:ext cx="0" cy="806981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37"/>
          <p:cNvSpPr>
            <a:spLocks/>
          </p:cNvSpPr>
          <p:nvPr/>
        </p:nvSpPr>
        <p:spPr bwMode="auto">
          <a:xfrm>
            <a:off x="1408750" y="3564233"/>
            <a:ext cx="1242790" cy="485974"/>
          </a:xfrm>
          <a:custGeom>
            <a:avLst/>
            <a:gdLst>
              <a:gd name="T0" fmla="*/ 0 w 624"/>
              <a:gd name="T1" fmla="*/ 336 h 336"/>
              <a:gd name="T2" fmla="*/ 0 w 624"/>
              <a:gd name="T3" fmla="*/ 0 h 336"/>
              <a:gd name="T4" fmla="*/ 624 w 624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36">
                <a:moveTo>
                  <a:pt x="0" y="336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414055" y="3994718"/>
            <a:ext cx="7777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 dirty="0">
                <a:solidFill>
                  <a:srgbClr val="CC0099"/>
                </a:solidFill>
                <a:latin typeface="Cambria" panose="02040503050406030204" pitchFamily="18" charset="0"/>
              </a:rPr>
              <a:t>30 V</a:t>
            </a: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4484236" y="3994718"/>
            <a:ext cx="7777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 dirty="0">
                <a:solidFill>
                  <a:srgbClr val="FF19C3"/>
                </a:solidFill>
                <a:latin typeface="Cambria" panose="02040503050406030204" pitchFamily="18" charset="0"/>
              </a:rPr>
              <a:t>24</a:t>
            </a:r>
            <a:r>
              <a:rPr lang="en-GB" altLang="en-US" sz="2400" dirty="0">
                <a:solidFill>
                  <a:srgbClr val="FF33CC"/>
                </a:solidFill>
                <a:latin typeface="Cambria" panose="02040503050406030204" pitchFamily="18" charset="0"/>
              </a:rPr>
              <a:t> V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043089" y="4050383"/>
            <a:ext cx="442362" cy="345008"/>
            <a:chOff x="3947146" y="3405829"/>
            <a:chExt cx="442362" cy="345008"/>
          </a:xfrm>
        </p:grpSpPr>
        <p:sp>
          <p:nvSpPr>
            <p:cNvPr id="66" name="Line 32"/>
            <p:cNvSpPr>
              <a:spLocks noChangeShapeType="1"/>
            </p:cNvSpPr>
            <p:nvPr/>
          </p:nvSpPr>
          <p:spPr bwMode="auto">
            <a:xfrm rot="5400000">
              <a:off x="4168327" y="3184648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 rot="5400000">
              <a:off x="4159653" y="3417010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 rot="5400000">
              <a:off x="4168327" y="3410053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 rot="5400000">
              <a:off x="4159653" y="3642415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75566" y="3423786"/>
            <a:ext cx="970137" cy="1077396"/>
            <a:chOff x="5077235" y="2482181"/>
            <a:chExt cx="970137" cy="1077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09644" y="2783307"/>
                  <a:ext cx="4322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2400" i="1" dirty="0">
                    <a:solidFill>
                      <a:srgbClr val="C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644" y="2783307"/>
                  <a:ext cx="43225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225" r="-9859" b="-3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Freeform 63"/>
            <p:cNvSpPr>
              <a:spLocks noChangeAspect="1"/>
            </p:cNvSpPr>
            <p:nvPr/>
          </p:nvSpPr>
          <p:spPr bwMode="auto">
            <a:xfrm rot="21424733">
              <a:off x="5327170" y="2482181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5" name="Text Box 44"/>
            <p:cNvSpPr txBox="1">
              <a:spLocks noChangeArrowheads="1"/>
            </p:cNvSpPr>
            <p:nvPr/>
          </p:nvSpPr>
          <p:spPr bwMode="auto">
            <a:xfrm>
              <a:off x="5077235" y="3097912"/>
              <a:ext cx="970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latin typeface="Cambria" panose="02040503050406030204" pitchFamily="18" charset="0"/>
                </a:rPr>
                <a:t>100 </a:t>
              </a:r>
              <a:r>
                <a:rPr lang="el-GR" altLang="en-US" sz="2400" dirty="0"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latin typeface="Cambria" panose="02040503050406030204" pitchFamily="18" charset="0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4209675" y="351065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356579" y="351065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209336" y="470399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3194527" y="5342396"/>
            <a:ext cx="970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 dirty="0">
                <a:latin typeface="Cambria" panose="02040503050406030204" pitchFamily="18" charset="0"/>
              </a:rPr>
              <a:t>200 </a:t>
            </a:r>
            <a:r>
              <a:rPr lang="el-GR" altLang="en-US" sz="2400" dirty="0">
                <a:latin typeface="Cambria" panose="02040503050406030204" pitchFamily="18" charset="0"/>
              </a:rPr>
              <a:t>Ω</a:t>
            </a:r>
            <a:endParaRPr lang="en-GB" altLang="en-US" sz="2400" dirty="0">
              <a:latin typeface="Cambria" panose="02040503050406030204" pitchFamily="18" charset="0"/>
            </a:endParaRPr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 flipV="1">
            <a:off x="1408750" y="4411981"/>
            <a:ext cx="1272292" cy="1562512"/>
          </a:xfrm>
          <a:custGeom>
            <a:avLst/>
            <a:gdLst>
              <a:gd name="T0" fmla="*/ 0 w 624"/>
              <a:gd name="T1" fmla="*/ 336 h 336"/>
              <a:gd name="T2" fmla="*/ 0 w 624"/>
              <a:gd name="T3" fmla="*/ 0 h 336"/>
              <a:gd name="T4" fmla="*/ 624 w 624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36">
                <a:moveTo>
                  <a:pt x="0" y="336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 flipV="1">
            <a:off x="3040225" y="5613870"/>
            <a:ext cx="1221545" cy="360618"/>
          </a:xfrm>
          <a:custGeom>
            <a:avLst/>
            <a:gdLst>
              <a:gd name="T0" fmla="*/ 0 w 528"/>
              <a:gd name="T1" fmla="*/ 0 h 288"/>
              <a:gd name="T2" fmla="*/ 528 w 528"/>
              <a:gd name="T3" fmla="*/ 0 h 288"/>
              <a:gd name="T4" fmla="*/ 528 w 52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8">
                <a:moveTo>
                  <a:pt x="0" y="0"/>
                </a:moveTo>
                <a:lnTo>
                  <a:pt x="528" y="0"/>
                </a:lnTo>
                <a:lnTo>
                  <a:pt x="528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463470" y="4972521"/>
                <a:ext cx="432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2400" i="1" dirty="0">
                  <a:solidFill>
                    <a:srgbClr val="008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470" y="4972521"/>
                <a:ext cx="432250" cy="461665"/>
              </a:xfrm>
              <a:prstGeom prst="rect">
                <a:avLst/>
              </a:prstGeom>
              <a:blipFill>
                <a:blip r:embed="rId5"/>
                <a:stretch>
                  <a:fillRect l="-2817" r="-11268"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/>
          <p:cNvSpPr>
            <a:spLocks noChangeAspect="1"/>
          </p:cNvSpPr>
          <p:nvPr/>
        </p:nvSpPr>
        <p:spPr bwMode="auto">
          <a:xfrm rot="16200000">
            <a:off x="4063927" y="5273595"/>
            <a:ext cx="407670" cy="288925"/>
          </a:xfrm>
          <a:custGeom>
            <a:avLst/>
            <a:gdLst>
              <a:gd name="T0" fmla="*/ 0 w 1488"/>
              <a:gd name="T1" fmla="*/ 192 h 384"/>
              <a:gd name="T2" fmla="*/ 144 w 1488"/>
              <a:gd name="T3" fmla="*/ 0 h 384"/>
              <a:gd name="T4" fmla="*/ 384 w 1488"/>
              <a:gd name="T5" fmla="*/ 384 h 384"/>
              <a:gd name="T6" fmla="*/ 672 w 1488"/>
              <a:gd name="T7" fmla="*/ 0 h 384"/>
              <a:gd name="T8" fmla="*/ 912 w 1488"/>
              <a:gd name="T9" fmla="*/ 384 h 384"/>
              <a:gd name="T10" fmla="*/ 1152 w 1488"/>
              <a:gd name="T11" fmla="*/ 0 h 384"/>
              <a:gd name="T12" fmla="*/ 1392 w 1488"/>
              <a:gd name="T13" fmla="*/ 384 h 384"/>
              <a:gd name="T14" fmla="*/ 1488 w 1488"/>
              <a:gd name="T1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8" h="384">
                <a:moveTo>
                  <a:pt x="0" y="192"/>
                </a:moveTo>
                <a:lnTo>
                  <a:pt x="144" y="0"/>
                </a:lnTo>
                <a:lnTo>
                  <a:pt x="384" y="384"/>
                </a:lnTo>
                <a:lnTo>
                  <a:pt x="672" y="0"/>
                </a:lnTo>
                <a:lnTo>
                  <a:pt x="912" y="384"/>
                </a:lnTo>
                <a:lnTo>
                  <a:pt x="1152" y="0"/>
                </a:lnTo>
                <a:lnTo>
                  <a:pt x="1392" y="384"/>
                </a:lnTo>
                <a:lnTo>
                  <a:pt x="1488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1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SG" sz="1200" dirty="0">
              <a:solidFill>
                <a:srgbClr val="008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265831" y="5977442"/>
            <a:ext cx="284400" cy="289409"/>
            <a:chOff x="3206085" y="4202087"/>
            <a:chExt cx="284400" cy="289409"/>
          </a:xfrm>
        </p:grpSpPr>
        <p:cxnSp>
          <p:nvCxnSpPr>
            <p:cNvPr id="59" name="Line 23"/>
            <p:cNvCxnSpPr/>
            <p:nvPr/>
          </p:nvCxnSpPr>
          <p:spPr bwMode="auto">
            <a:xfrm>
              <a:off x="3206085" y="4360968"/>
              <a:ext cx="284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w="med" len="med"/>
              <a:tailEnd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Line 24"/>
            <p:cNvCxnSpPr/>
            <p:nvPr/>
          </p:nvCxnSpPr>
          <p:spPr bwMode="auto">
            <a:xfrm>
              <a:off x="3252885" y="4426232"/>
              <a:ext cx="190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w="med" len="med"/>
              <a:tailEnd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Line 25"/>
            <p:cNvCxnSpPr/>
            <p:nvPr/>
          </p:nvCxnSpPr>
          <p:spPr bwMode="auto">
            <a:xfrm>
              <a:off x="3303285" y="4491496"/>
              <a:ext cx="90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w="med" len="med"/>
              <a:tailEnd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Line 23"/>
            <p:cNvCxnSpPr/>
            <p:nvPr/>
          </p:nvCxnSpPr>
          <p:spPr bwMode="auto">
            <a:xfrm>
              <a:off x="3348285" y="4202087"/>
              <a:ext cx="0" cy="15316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 rot="5400000">
            <a:off x="2639453" y="5813617"/>
            <a:ext cx="442362" cy="345008"/>
            <a:chOff x="3947146" y="3405829"/>
            <a:chExt cx="442362" cy="345008"/>
          </a:xfrm>
        </p:grpSpPr>
        <p:sp>
          <p:nvSpPr>
            <p:cNvPr id="55" name="Line 32"/>
            <p:cNvSpPr>
              <a:spLocks noChangeShapeType="1"/>
            </p:cNvSpPr>
            <p:nvPr/>
          </p:nvSpPr>
          <p:spPr bwMode="auto">
            <a:xfrm rot="5400000">
              <a:off x="4168327" y="3184648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 rot="5400000">
              <a:off x="4159653" y="3417010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 rot="5400000">
              <a:off x="4168327" y="3410053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Line 35"/>
            <p:cNvSpPr>
              <a:spLocks noChangeShapeType="1"/>
            </p:cNvSpPr>
            <p:nvPr/>
          </p:nvSpPr>
          <p:spPr bwMode="auto">
            <a:xfrm rot="5400000">
              <a:off x="4159653" y="3642415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92565" y="4050383"/>
            <a:ext cx="442362" cy="345008"/>
            <a:chOff x="3947146" y="3405829"/>
            <a:chExt cx="442362" cy="345008"/>
          </a:xfrm>
        </p:grpSpPr>
        <p:sp>
          <p:nvSpPr>
            <p:cNvPr id="51" name="Line 32"/>
            <p:cNvSpPr>
              <a:spLocks noChangeShapeType="1"/>
            </p:cNvSpPr>
            <p:nvPr/>
          </p:nvSpPr>
          <p:spPr bwMode="auto">
            <a:xfrm rot="5400000">
              <a:off x="4168327" y="3184648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Line 33"/>
            <p:cNvSpPr>
              <a:spLocks noChangeShapeType="1"/>
            </p:cNvSpPr>
            <p:nvPr/>
          </p:nvSpPr>
          <p:spPr bwMode="auto">
            <a:xfrm rot="5400000">
              <a:off x="4159653" y="3417010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Line 34"/>
            <p:cNvSpPr>
              <a:spLocks noChangeShapeType="1"/>
            </p:cNvSpPr>
            <p:nvPr/>
          </p:nvSpPr>
          <p:spPr bwMode="auto">
            <a:xfrm rot="5400000">
              <a:off x="4168327" y="3410053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35"/>
            <p:cNvSpPr>
              <a:spLocks noChangeShapeType="1"/>
            </p:cNvSpPr>
            <p:nvPr/>
          </p:nvSpPr>
          <p:spPr bwMode="auto">
            <a:xfrm rot="5400000">
              <a:off x="4159653" y="3642415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2434981" y="5303275"/>
            <a:ext cx="7777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 dirty="0">
                <a:solidFill>
                  <a:srgbClr val="FF19C3"/>
                </a:solidFill>
                <a:latin typeface="Cambria" panose="02040503050406030204" pitchFamily="18" charset="0"/>
              </a:rPr>
              <a:t>12</a:t>
            </a:r>
            <a:r>
              <a:rPr lang="en-GB" altLang="en-US" sz="2400" dirty="0">
                <a:solidFill>
                  <a:srgbClr val="FF33CC"/>
                </a:solidFill>
                <a:latin typeface="Cambria" panose="02040503050406030204" pitchFamily="18" charset="0"/>
              </a:rPr>
              <a:t> V</a:t>
            </a:r>
          </a:p>
        </p:txBody>
      </p:sp>
      <p:sp>
        <p:nvSpPr>
          <p:cNvPr id="50" name="Oval 49"/>
          <p:cNvSpPr/>
          <p:nvPr/>
        </p:nvSpPr>
        <p:spPr>
          <a:xfrm>
            <a:off x="4209336" y="591647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375218" y="3128428"/>
            <a:ext cx="5276888" cy="3286211"/>
            <a:chOff x="375218" y="3128428"/>
            <a:chExt cx="5276888" cy="32862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829795" y="3128428"/>
                  <a:ext cx="14376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=30 </m:t>
                        </m:r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SG" sz="2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95" y="3128428"/>
                  <a:ext cx="1437647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645194" y="3128428"/>
                  <a:ext cx="14376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=32 </m:t>
                        </m:r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SG" sz="2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194" y="3128428"/>
                  <a:ext cx="1437647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214459" y="4519554"/>
                  <a:ext cx="14376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=8 </m:t>
                        </m:r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SG" sz="2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459" y="4519554"/>
                  <a:ext cx="1437647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679595" y="6014529"/>
                  <a:ext cx="14376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=12 </m:t>
                        </m:r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SG" sz="2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9595" y="6014529"/>
                  <a:ext cx="1437647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75218" y="5764940"/>
                  <a:ext cx="14376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SG" sz="2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18" y="5764940"/>
                  <a:ext cx="143764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Group 204"/>
          <p:cNvGrpSpPr/>
          <p:nvPr/>
        </p:nvGrpSpPr>
        <p:grpSpPr>
          <a:xfrm>
            <a:off x="874473" y="2842318"/>
            <a:ext cx="5006984" cy="3133340"/>
            <a:chOff x="874473" y="2842318"/>
            <a:chExt cx="5006984" cy="3133340"/>
          </a:xfrm>
        </p:grpSpPr>
        <p:grpSp>
          <p:nvGrpSpPr>
            <p:cNvPr id="199" name="Group 198"/>
            <p:cNvGrpSpPr/>
            <p:nvPr/>
          </p:nvGrpSpPr>
          <p:grpSpPr>
            <a:xfrm>
              <a:off x="2025312" y="2842318"/>
              <a:ext cx="1598452" cy="818668"/>
              <a:chOff x="2025312" y="2842318"/>
              <a:chExt cx="1598452" cy="8186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025312" y="2842318"/>
                    <a:ext cx="15984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 </m:t>
                        </m:r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oMath>
                    </a14:m>
                    <a:r>
                      <a:rPr lang="en-SG" sz="2400" dirty="0">
                        <a:solidFill>
                          <a:srgbClr val="0000FF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312" y="2842318"/>
                    <a:ext cx="1598452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Text Box 45"/>
              <p:cNvSpPr txBox="1">
                <a:spLocks noChangeArrowheads="1"/>
              </p:cNvSpPr>
              <p:nvPr/>
            </p:nvSpPr>
            <p:spPr bwMode="auto">
              <a:xfrm>
                <a:off x="2258419" y="3039167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ts val="1200"/>
                  </a:spcBef>
                </a:pPr>
                <a:r>
                  <a:rPr lang="en-GB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78" name="Text Box 45"/>
              <p:cNvSpPr txBox="1">
                <a:spLocks noChangeArrowheads="1"/>
              </p:cNvSpPr>
              <p:nvPr/>
            </p:nvSpPr>
            <p:spPr bwMode="auto">
              <a:xfrm>
                <a:off x="3014830" y="3199321"/>
                <a:ext cx="3593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GB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283005" y="4671610"/>
              <a:ext cx="1598452" cy="1304048"/>
              <a:chOff x="4283005" y="4671610"/>
              <a:chExt cx="1598452" cy="1304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283005" y="5152206"/>
                    <a:ext cx="15984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=4 </m:t>
                        </m:r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oMath>
                    </a14:m>
                    <a:r>
                      <a:rPr lang="en-SG" sz="2400" dirty="0">
                        <a:solidFill>
                          <a:srgbClr val="0000FF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3005" y="5152206"/>
                    <a:ext cx="1598452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Text Box 45"/>
              <p:cNvSpPr txBox="1">
                <a:spLocks noChangeArrowheads="1"/>
              </p:cNvSpPr>
              <p:nvPr/>
            </p:nvSpPr>
            <p:spPr bwMode="auto">
              <a:xfrm>
                <a:off x="4353431" y="467161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ts val="1200"/>
                  </a:spcBef>
                </a:pPr>
                <a:r>
                  <a:rPr lang="en-GB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81" name="Text Box 45"/>
              <p:cNvSpPr txBox="1">
                <a:spLocks noChangeArrowheads="1"/>
              </p:cNvSpPr>
              <p:nvPr/>
            </p:nvSpPr>
            <p:spPr bwMode="auto">
              <a:xfrm>
                <a:off x="4354629" y="5513993"/>
                <a:ext cx="3593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GB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874473" y="4480456"/>
              <a:ext cx="440050" cy="1437647"/>
              <a:chOff x="874473" y="4480456"/>
              <a:chExt cx="440050" cy="1437647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>
                <a:off x="1314523" y="4795164"/>
                <a:ext cx="0" cy="86249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TextBox 189"/>
                  <p:cNvSpPr txBox="1"/>
                  <p:nvPr/>
                </p:nvSpPr>
                <p:spPr>
                  <a:xfrm rot="16200000">
                    <a:off x="355704" y="4999225"/>
                    <a:ext cx="14376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SG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=20 </m:t>
                          </m:r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mA</m:t>
                          </m:r>
                        </m:oMath>
                      </m:oMathPara>
                    </a14:m>
                    <a:endParaRPr lang="en-SG" sz="2000" dirty="0">
                      <a:solidFill>
                        <a:srgbClr val="008000"/>
                      </a:solidFill>
                      <a:latin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0" name="TextBox 1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55704" y="4999225"/>
                    <a:ext cx="1437647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93" name="Oval 192"/>
          <p:cNvSpPr>
            <a:spLocks noChangeAspect="1"/>
          </p:cNvSpPr>
          <p:nvPr/>
        </p:nvSpPr>
        <p:spPr>
          <a:xfrm>
            <a:off x="666844" y="5441286"/>
            <a:ext cx="1306256" cy="1296000"/>
          </a:xfrm>
          <a:prstGeom prst="ellipse">
            <a:avLst/>
          </a:prstGeom>
          <a:solidFill>
            <a:srgbClr val="FFC000">
              <a:alpha val="54000"/>
            </a:srgbClr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Freeform 38"/>
          <p:cNvSpPr>
            <a:spLocks/>
          </p:cNvSpPr>
          <p:nvPr/>
        </p:nvSpPr>
        <p:spPr bwMode="auto">
          <a:xfrm>
            <a:off x="8513636" y="3565867"/>
            <a:ext cx="1231432" cy="485170"/>
          </a:xfrm>
          <a:custGeom>
            <a:avLst/>
            <a:gdLst>
              <a:gd name="T0" fmla="*/ 0 w 528"/>
              <a:gd name="T1" fmla="*/ 0 h 288"/>
              <a:gd name="T2" fmla="*/ 528 w 528"/>
              <a:gd name="T3" fmla="*/ 0 h 288"/>
              <a:gd name="T4" fmla="*/ 528 w 52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8">
                <a:moveTo>
                  <a:pt x="0" y="0"/>
                </a:moveTo>
                <a:lnTo>
                  <a:pt x="528" y="0"/>
                </a:lnTo>
                <a:lnTo>
                  <a:pt x="528" y="288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9746568" y="4398006"/>
            <a:ext cx="0" cy="806981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eform 37"/>
          <p:cNvSpPr>
            <a:spLocks/>
          </p:cNvSpPr>
          <p:nvPr/>
        </p:nvSpPr>
        <p:spPr bwMode="auto">
          <a:xfrm>
            <a:off x="6892048" y="3565867"/>
            <a:ext cx="1242790" cy="485974"/>
          </a:xfrm>
          <a:custGeom>
            <a:avLst/>
            <a:gdLst>
              <a:gd name="T0" fmla="*/ 0 w 624"/>
              <a:gd name="T1" fmla="*/ 336 h 336"/>
              <a:gd name="T2" fmla="*/ 0 w 624"/>
              <a:gd name="T3" fmla="*/ 0 h 336"/>
              <a:gd name="T4" fmla="*/ 624 w 624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36">
                <a:moveTo>
                  <a:pt x="0" y="336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8" name="Text Box 44"/>
          <p:cNvSpPr txBox="1">
            <a:spLocks noChangeArrowheads="1"/>
          </p:cNvSpPr>
          <p:nvPr/>
        </p:nvSpPr>
        <p:spPr bwMode="auto">
          <a:xfrm>
            <a:off x="5897353" y="3996352"/>
            <a:ext cx="7777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 dirty="0">
                <a:solidFill>
                  <a:srgbClr val="CC0099"/>
                </a:solidFill>
                <a:latin typeface="Cambria" panose="02040503050406030204" pitchFamily="18" charset="0"/>
              </a:rPr>
              <a:t>30 V</a:t>
            </a:r>
          </a:p>
        </p:txBody>
      </p:sp>
      <p:sp>
        <p:nvSpPr>
          <p:cNvPr id="139" name="Text Box 44"/>
          <p:cNvSpPr txBox="1">
            <a:spLocks noChangeArrowheads="1"/>
          </p:cNvSpPr>
          <p:nvPr/>
        </p:nvSpPr>
        <p:spPr bwMode="auto">
          <a:xfrm>
            <a:off x="9967534" y="3996352"/>
            <a:ext cx="7777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 dirty="0">
                <a:solidFill>
                  <a:srgbClr val="FF19C3"/>
                </a:solidFill>
                <a:latin typeface="Cambria" panose="02040503050406030204" pitchFamily="18" charset="0"/>
              </a:rPr>
              <a:t>24</a:t>
            </a:r>
            <a:r>
              <a:rPr lang="en-GB" altLang="en-US" sz="2400" dirty="0">
                <a:solidFill>
                  <a:srgbClr val="FF33CC"/>
                </a:solidFill>
                <a:latin typeface="Cambria" panose="02040503050406030204" pitchFamily="18" charset="0"/>
              </a:rPr>
              <a:t> V</a:t>
            </a:r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 rot="5400000">
            <a:off x="9747568" y="3830836"/>
            <a:ext cx="0" cy="442362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 rot="5400000">
            <a:off x="9738894" y="4063198"/>
            <a:ext cx="0" cy="216844"/>
          </a:xfrm>
          <a:prstGeom prst="line">
            <a:avLst/>
          </a:prstGeom>
          <a:noFill/>
          <a:ln w="635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 rot="5400000">
            <a:off x="9747568" y="4056241"/>
            <a:ext cx="0" cy="442362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 rot="5400000">
            <a:off x="9738894" y="4288603"/>
            <a:ext cx="0" cy="216844"/>
          </a:xfrm>
          <a:prstGeom prst="line">
            <a:avLst/>
          </a:prstGeom>
          <a:noFill/>
          <a:ln w="635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8091273" y="3726546"/>
                <a:ext cx="432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2400" i="1" dirty="0">
                  <a:solidFill>
                    <a:srgbClr val="C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273" y="3726546"/>
                <a:ext cx="432250" cy="461665"/>
              </a:xfrm>
              <a:prstGeom prst="rect">
                <a:avLst/>
              </a:prstGeom>
              <a:blipFill>
                <a:blip r:embed="rId14"/>
                <a:stretch>
                  <a:fillRect l="-2817" r="-9859"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Freeform 180"/>
          <p:cNvSpPr>
            <a:spLocks noChangeAspect="1"/>
          </p:cNvSpPr>
          <p:nvPr/>
        </p:nvSpPr>
        <p:spPr bwMode="auto">
          <a:xfrm rot="21424733">
            <a:off x="8108799" y="3425420"/>
            <a:ext cx="407670" cy="288925"/>
          </a:xfrm>
          <a:custGeom>
            <a:avLst/>
            <a:gdLst>
              <a:gd name="T0" fmla="*/ 0 w 1488"/>
              <a:gd name="T1" fmla="*/ 192 h 384"/>
              <a:gd name="T2" fmla="*/ 144 w 1488"/>
              <a:gd name="T3" fmla="*/ 0 h 384"/>
              <a:gd name="T4" fmla="*/ 384 w 1488"/>
              <a:gd name="T5" fmla="*/ 384 h 384"/>
              <a:gd name="T6" fmla="*/ 672 w 1488"/>
              <a:gd name="T7" fmla="*/ 0 h 384"/>
              <a:gd name="T8" fmla="*/ 912 w 1488"/>
              <a:gd name="T9" fmla="*/ 384 h 384"/>
              <a:gd name="T10" fmla="*/ 1152 w 1488"/>
              <a:gd name="T11" fmla="*/ 0 h 384"/>
              <a:gd name="T12" fmla="*/ 1392 w 1488"/>
              <a:gd name="T13" fmla="*/ 384 h 384"/>
              <a:gd name="T14" fmla="*/ 1488 w 1488"/>
              <a:gd name="T1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8" h="384">
                <a:moveTo>
                  <a:pt x="0" y="192"/>
                </a:moveTo>
                <a:lnTo>
                  <a:pt x="144" y="0"/>
                </a:lnTo>
                <a:lnTo>
                  <a:pt x="384" y="384"/>
                </a:lnTo>
                <a:lnTo>
                  <a:pt x="672" y="0"/>
                </a:lnTo>
                <a:lnTo>
                  <a:pt x="912" y="384"/>
                </a:lnTo>
                <a:lnTo>
                  <a:pt x="1152" y="0"/>
                </a:lnTo>
                <a:lnTo>
                  <a:pt x="1392" y="384"/>
                </a:lnTo>
                <a:lnTo>
                  <a:pt x="1488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SG" sz="1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2" name="Text Box 44"/>
          <p:cNvSpPr txBox="1">
            <a:spLocks noChangeArrowheads="1"/>
          </p:cNvSpPr>
          <p:nvPr/>
        </p:nvSpPr>
        <p:spPr bwMode="auto">
          <a:xfrm>
            <a:off x="7858864" y="4041151"/>
            <a:ext cx="970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 dirty="0">
                <a:latin typeface="Cambria" panose="02040503050406030204" pitchFamily="18" charset="0"/>
              </a:rPr>
              <a:t>100 </a:t>
            </a:r>
            <a:r>
              <a:rPr lang="el-GR" altLang="en-US" sz="2400" dirty="0">
                <a:latin typeface="Cambria" panose="02040503050406030204" pitchFamily="18" charset="0"/>
              </a:rPr>
              <a:t>Ω</a:t>
            </a:r>
            <a:endParaRPr lang="en-GB" altLang="en-US" sz="2400" dirty="0">
              <a:latin typeface="Cambria" panose="02040503050406030204" pitchFamily="18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9692973" y="351228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6839877" y="351228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9692634" y="470562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5" name="Text Box 44"/>
          <p:cNvSpPr txBox="1">
            <a:spLocks noChangeArrowheads="1"/>
          </p:cNvSpPr>
          <p:nvPr/>
        </p:nvSpPr>
        <p:spPr bwMode="auto">
          <a:xfrm>
            <a:off x="8677825" y="5344030"/>
            <a:ext cx="970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 dirty="0">
                <a:latin typeface="Cambria" panose="02040503050406030204" pitchFamily="18" charset="0"/>
              </a:rPr>
              <a:t>200 </a:t>
            </a:r>
            <a:r>
              <a:rPr lang="el-GR" altLang="en-US" sz="2400" dirty="0">
                <a:latin typeface="Cambria" panose="02040503050406030204" pitchFamily="18" charset="0"/>
              </a:rPr>
              <a:t>Ω</a:t>
            </a:r>
            <a:endParaRPr lang="en-GB" altLang="en-US" sz="2400" dirty="0">
              <a:latin typeface="Cambria" panose="02040503050406030204" pitchFamily="18" charset="0"/>
            </a:endParaRPr>
          </a:p>
        </p:txBody>
      </p:sp>
      <p:sp>
        <p:nvSpPr>
          <p:cNvPr id="146" name="Freeform 37"/>
          <p:cNvSpPr>
            <a:spLocks/>
          </p:cNvSpPr>
          <p:nvPr/>
        </p:nvSpPr>
        <p:spPr bwMode="auto">
          <a:xfrm flipV="1">
            <a:off x="6892048" y="4413615"/>
            <a:ext cx="1272292" cy="1562512"/>
          </a:xfrm>
          <a:custGeom>
            <a:avLst/>
            <a:gdLst>
              <a:gd name="T0" fmla="*/ 0 w 624"/>
              <a:gd name="T1" fmla="*/ 336 h 336"/>
              <a:gd name="T2" fmla="*/ 0 w 624"/>
              <a:gd name="T3" fmla="*/ 0 h 336"/>
              <a:gd name="T4" fmla="*/ 624 w 624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36">
                <a:moveTo>
                  <a:pt x="0" y="336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7" name="Freeform 38"/>
          <p:cNvSpPr>
            <a:spLocks/>
          </p:cNvSpPr>
          <p:nvPr/>
        </p:nvSpPr>
        <p:spPr bwMode="auto">
          <a:xfrm flipV="1">
            <a:off x="8523523" y="5615504"/>
            <a:ext cx="1221545" cy="360618"/>
          </a:xfrm>
          <a:custGeom>
            <a:avLst/>
            <a:gdLst>
              <a:gd name="T0" fmla="*/ 0 w 528"/>
              <a:gd name="T1" fmla="*/ 0 h 288"/>
              <a:gd name="T2" fmla="*/ 528 w 528"/>
              <a:gd name="T3" fmla="*/ 0 h 288"/>
              <a:gd name="T4" fmla="*/ 528 w 52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8">
                <a:moveTo>
                  <a:pt x="0" y="0"/>
                </a:moveTo>
                <a:lnTo>
                  <a:pt x="528" y="0"/>
                </a:lnTo>
                <a:lnTo>
                  <a:pt x="528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8946768" y="4974155"/>
                <a:ext cx="432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2400" i="1" dirty="0">
                  <a:solidFill>
                    <a:srgbClr val="008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768" y="4974155"/>
                <a:ext cx="432250" cy="461665"/>
              </a:xfrm>
              <a:prstGeom prst="rect">
                <a:avLst/>
              </a:prstGeom>
              <a:blipFill>
                <a:blip r:embed="rId15"/>
                <a:stretch>
                  <a:fillRect l="-4225" r="-11268"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Freeform 148"/>
          <p:cNvSpPr>
            <a:spLocks noChangeAspect="1"/>
          </p:cNvSpPr>
          <p:nvPr/>
        </p:nvSpPr>
        <p:spPr bwMode="auto">
          <a:xfrm rot="16200000">
            <a:off x="9547225" y="5275229"/>
            <a:ext cx="407670" cy="288925"/>
          </a:xfrm>
          <a:custGeom>
            <a:avLst/>
            <a:gdLst>
              <a:gd name="T0" fmla="*/ 0 w 1488"/>
              <a:gd name="T1" fmla="*/ 192 h 384"/>
              <a:gd name="T2" fmla="*/ 144 w 1488"/>
              <a:gd name="T3" fmla="*/ 0 h 384"/>
              <a:gd name="T4" fmla="*/ 384 w 1488"/>
              <a:gd name="T5" fmla="*/ 384 h 384"/>
              <a:gd name="T6" fmla="*/ 672 w 1488"/>
              <a:gd name="T7" fmla="*/ 0 h 384"/>
              <a:gd name="T8" fmla="*/ 912 w 1488"/>
              <a:gd name="T9" fmla="*/ 384 h 384"/>
              <a:gd name="T10" fmla="*/ 1152 w 1488"/>
              <a:gd name="T11" fmla="*/ 0 h 384"/>
              <a:gd name="T12" fmla="*/ 1392 w 1488"/>
              <a:gd name="T13" fmla="*/ 384 h 384"/>
              <a:gd name="T14" fmla="*/ 1488 w 1488"/>
              <a:gd name="T1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8" h="384">
                <a:moveTo>
                  <a:pt x="0" y="192"/>
                </a:moveTo>
                <a:lnTo>
                  <a:pt x="144" y="0"/>
                </a:lnTo>
                <a:lnTo>
                  <a:pt x="384" y="384"/>
                </a:lnTo>
                <a:lnTo>
                  <a:pt x="672" y="0"/>
                </a:lnTo>
                <a:lnTo>
                  <a:pt x="912" y="384"/>
                </a:lnTo>
                <a:lnTo>
                  <a:pt x="1152" y="0"/>
                </a:lnTo>
                <a:lnTo>
                  <a:pt x="1392" y="384"/>
                </a:lnTo>
                <a:lnTo>
                  <a:pt x="1488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1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SG" sz="1200" dirty="0">
              <a:solidFill>
                <a:srgbClr val="008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176" name="Line 23"/>
          <p:cNvCxnSpPr/>
          <p:nvPr/>
        </p:nvCxnSpPr>
        <p:spPr bwMode="auto">
          <a:xfrm>
            <a:off x="9611123" y="6130466"/>
            <a:ext cx="28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w="med" len="med"/>
            <a:tailEnd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Line 24"/>
          <p:cNvCxnSpPr/>
          <p:nvPr/>
        </p:nvCxnSpPr>
        <p:spPr bwMode="auto">
          <a:xfrm>
            <a:off x="9657923" y="6195730"/>
            <a:ext cx="190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w="med" len="med"/>
            <a:tailEnd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Line 25"/>
          <p:cNvCxnSpPr/>
          <p:nvPr/>
        </p:nvCxnSpPr>
        <p:spPr bwMode="auto">
          <a:xfrm>
            <a:off x="9708323" y="6260994"/>
            <a:ext cx="90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w="med" len="med"/>
            <a:tailEnd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Line 23"/>
          <p:cNvCxnSpPr/>
          <p:nvPr/>
        </p:nvCxnSpPr>
        <p:spPr bwMode="auto">
          <a:xfrm>
            <a:off x="9753323" y="5971585"/>
            <a:ext cx="0" cy="15316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" name="Line 32"/>
          <p:cNvSpPr>
            <a:spLocks noChangeShapeType="1"/>
          </p:cNvSpPr>
          <p:nvPr/>
        </p:nvSpPr>
        <p:spPr bwMode="auto">
          <a:xfrm rot="10800000">
            <a:off x="8516436" y="5766574"/>
            <a:ext cx="0" cy="442362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73" name="Line 33"/>
          <p:cNvSpPr>
            <a:spLocks noChangeShapeType="1"/>
          </p:cNvSpPr>
          <p:nvPr/>
        </p:nvSpPr>
        <p:spPr bwMode="auto">
          <a:xfrm rot="10800000">
            <a:off x="8396833" y="5870659"/>
            <a:ext cx="0" cy="216844"/>
          </a:xfrm>
          <a:prstGeom prst="line">
            <a:avLst/>
          </a:prstGeom>
          <a:noFill/>
          <a:ln w="635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74" name="Line 34"/>
          <p:cNvSpPr>
            <a:spLocks noChangeShapeType="1"/>
          </p:cNvSpPr>
          <p:nvPr/>
        </p:nvSpPr>
        <p:spPr bwMode="auto">
          <a:xfrm rot="10800000">
            <a:off x="8291031" y="5766574"/>
            <a:ext cx="0" cy="442362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75" name="Line 35"/>
          <p:cNvSpPr>
            <a:spLocks noChangeShapeType="1"/>
          </p:cNvSpPr>
          <p:nvPr/>
        </p:nvSpPr>
        <p:spPr bwMode="auto">
          <a:xfrm rot="10800000">
            <a:off x="8171428" y="5870659"/>
            <a:ext cx="0" cy="216844"/>
          </a:xfrm>
          <a:prstGeom prst="line">
            <a:avLst/>
          </a:prstGeom>
          <a:noFill/>
          <a:ln w="635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8" name="Line 32"/>
          <p:cNvSpPr>
            <a:spLocks noChangeShapeType="1"/>
          </p:cNvSpPr>
          <p:nvPr/>
        </p:nvSpPr>
        <p:spPr bwMode="auto">
          <a:xfrm rot="5400000">
            <a:off x="6897044" y="3830836"/>
            <a:ext cx="0" cy="442362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9" name="Line 33"/>
          <p:cNvSpPr>
            <a:spLocks noChangeShapeType="1"/>
          </p:cNvSpPr>
          <p:nvPr/>
        </p:nvSpPr>
        <p:spPr bwMode="auto">
          <a:xfrm rot="5400000">
            <a:off x="6888370" y="4063198"/>
            <a:ext cx="0" cy="216844"/>
          </a:xfrm>
          <a:prstGeom prst="line">
            <a:avLst/>
          </a:prstGeom>
          <a:noFill/>
          <a:ln w="635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70" name="Line 34"/>
          <p:cNvSpPr>
            <a:spLocks noChangeShapeType="1"/>
          </p:cNvSpPr>
          <p:nvPr/>
        </p:nvSpPr>
        <p:spPr bwMode="auto">
          <a:xfrm rot="5400000">
            <a:off x="6897044" y="4056241"/>
            <a:ext cx="0" cy="442362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71" name="Line 35"/>
          <p:cNvSpPr>
            <a:spLocks noChangeShapeType="1"/>
          </p:cNvSpPr>
          <p:nvPr/>
        </p:nvSpPr>
        <p:spPr bwMode="auto">
          <a:xfrm rot="5400000">
            <a:off x="6888370" y="4288603"/>
            <a:ext cx="0" cy="216844"/>
          </a:xfrm>
          <a:prstGeom prst="line">
            <a:avLst/>
          </a:prstGeom>
          <a:noFill/>
          <a:ln w="635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3" name="Text Box 44"/>
          <p:cNvSpPr txBox="1">
            <a:spLocks noChangeArrowheads="1"/>
          </p:cNvSpPr>
          <p:nvPr/>
        </p:nvSpPr>
        <p:spPr bwMode="auto">
          <a:xfrm>
            <a:off x="7918279" y="5304909"/>
            <a:ext cx="7777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 dirty="0">
                <a:solidFill>
                  <a:srgbClr val="FF19C3"/>
                </a:solidFill>
                <a:latin typeface="Cambria" panose="02040503050406030204" pitchFamily="18" charset="0"/>
              </a:rPr>
              <a:t>12</a:t>
            </a:r>
            <a:r>
              <a:rPr lang="en-GB" altLang="en-US" sz="2400" dirty="0">
                <a:solidFill>
                  <a:srgbClr val="FF33CC"/>
                </a:solidFill>
                <a:latin typeface="Cambria" panose="02040503050406030204" pitchFamily="18" charset="0"/>
              </a:rPr>
              <a:t> V</a:t>
            </a:r>
          </a:p>
        </p:txBody>
      </p:sp>
      <p:sp>
        <p:nvSpPr>
          <p:cNvPr id="154" name="Oval 153"/>
          <p:cNvSpPr/>
          <p:nvPr/>
        </p:nvSpPr>
        <p:spPr>
          <a:xfrm>
            <a:off x="6839877" y="591810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6054140" y="3130062"/>
            <a:ext cx="5122401" cy="3284577"/>
            <a:chOff x="6054140" y="3130062"/>
            <a:chExt cx="5122401" cy="3284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6313093" y="3130062"/>
                  <a:ext cx="14376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=18 </m:t>
                        </m:r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SG" sz="2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093" y="3130062"/>
                  <a:ext cx="1437647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9128492" y="3130062"/>
                  <a:ext cx="14376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=20 </m:t>
                        </m:r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SG" sz="2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492" y="3130062"/>
                  <a:ext cx="1437647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9738894" y="4551370"/>
                  <a:ext cx="14376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=−4 </m:t>
                        </m:r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SG" sz="2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4" y="4551370"/>
                  <a:ext cx="1437647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6054140" y="6014529"/>
                  <a:ext cx="16697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=−12 </m:t>
                        </m:r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SG" sz="2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4140" y="6014529"/>
                  <a:ext cx="1669732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9394978" y="5813200"/>
                  <a:ext cx="14376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SG" sz="2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4978" y="5813200"/>
                  <a:ext cx="1437647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Group R DV"/>
          <p:cNvGrpSpPr/>
          <p:nvPr/>
        </p:nvGrpSpPr>
        <p:grpSpPr>
          <a:xfrm>
            <a:off x="6339898" y="2843952"/>
            <a:ext cx="5024857" cy="3133340"/>
            <a:chOff x="6339898" y="2843952"/>
            <a:chExt cx="5024857" cy="3133340"/>
          </a:xfrm>
        </p:grpSpPr>
        <p:grpSp>
          <p:nvGrpSpPr>
            <p:cNvPr id="200" name="Group 199"/>
            <p:cNvGrpSpPr/>
            <p:nvPr/>
          </p:nvGrpSpPr>
          <p:grpSpPr>
            <a:xfrm>
              <a:off x="7508610" y="2843952"/>
              <a:ext cx="1598452" cy="818668"/>
              <a:chOff x="7508610" y="2843952"/>
              <a:chExt cx="1598452" cy="8186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7508610" y="2843952"/>
                    <a:ext cx="15984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 </m:t>
                        </m:r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oMath>
                    </a14:m>
                    <a:r>
                      <a:rPr lang="en-SG" sz="2400" dirty="0">
                        <a:solidFill>
                          <a:srgbClr val="0000FF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8610" y="2843952"/>
                    <a:ext cx="1598452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1" name="Text Box 45"/>
              <p:cNvSpPr txBox="1">
                <a:spLocks noChangeArrowheads="1"/>
              </p:cNvSpPr>
              <p:nvPr/>
            </p:nvSpPr>
            <p:spPr bwMode="auto">
              <a:xfrm>
                <a:off x="7741717" y="304080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ts val="1200"/>
                  </a:spcBef>
                </a:pPr>
                <a:r>
                  <a:rPr lang="en-GB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62" name="Text Box 45"/>
              <p:cNvSpPr txBox="1">
                <a:spLocks noChangeArrowheads="1"/>
              </p:cNvSpPr>
              <p:nvPr/>
            </p:nvSpPr>
            <p:spPr bwMode="auto">
              <a:xfrm>
                <a:off x="8498128" y="3200955"/>
                <a:ext cx="3593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GB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9766303" y="4673244"/>
              <a:ext cx="1598452" cy="1304048"/>
              <a:chOff x="9766303" y="4673244"/>
              <a:chExt cx="1598452" cy="1304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9766303" y="5153840"/>
                    <a:ext cx="15984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=4 </m:t>
                        </m:r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oMath>
                    </a14:m>
                    <a:r>
                      <a:rPr lang="en-SG" sz="2400" dirty="0">
                        <a:solidFill>
                          <a:srgbClr val="0000FF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303" y="5153840"/>
                    <a:ext cx="1598452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4" name="Text Box 45"/>
              <p:cNvSpPr txBox="1">
                <a:spLocks noChangeArrowheads="1"/>
              </p:cNvSpPr>
              <p:nvPr/>
            </p:nvSpPr>
            <p:spPr bwMode="auto">
              <a:xfrm>
                <a:off x="9836729" y="4673244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ts val="1200"/>
                  </a:spcBef>
                </a:pPr>
                <a:r>
                  <a:rPr lang="en-GB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65" name="Text Box 45"/>
              <p:cNvSpPr txBox="1">
                <a:spLocks noChangeArrowheads="1"/>
              </p:cNvSpPr>
              <p:nvPr/>
            </p:nvSpPr>
            <p:spPr bwMode="auto">
              <a:xfrm>
                <a:off x="9837927" y="5515627"/>
                <a:ext cx="3593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GB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6339898" y="4480456"/>
              <a:ext cx="440050" cy="1437647"/>
              <a:chOff x="6339898" y="4480456"/>
              <a:chExt cx="440050" cy="143764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>
                <a:off x="6779948" y="4795164"/>
                <a:ext cx="0" cy="86249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/>
                  <p:cNvSpPr txBox="1"/>
                  <p:nvPr/>
                </p:nvSpPr>
                <p:spPr>
                  <a:xfrm rot="16200000">
                    <a:off x="5821129" y="4999225"/>
                    <a:ext cx="14376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SG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=20 </m:t>
                          </m:r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mA</m:t>
                          </m:r>
                        </m:oMath>
                      </m:oMathPara>
                    </a14:m>
                    <a:endParaRPr lang="en-SG" sz="2000" dirty="0">
                      <a:solidFill>
                        <a:srgbClr val="008000"/>
                      </a:solidFill>
                      <a:latin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7" name="TextBox 1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821129" y="4999225"/>
                    <a:ext cx="1437647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94" name="Oval 193"/>
          <p:cNvSpPr>
            <a:spLocks noChangeAspect="1"/>
          </p:cNvSpPr>
          <p:nvPr/>
        </p:nvSpPr>
        <p:spPr>
          <a:xfrm>
            <a:off x="9160433" y="5441286"/>
            <a:ext cx="1306256" cy="1296000"/>
          </a:xfrm>
          <a:prstGeom prst="ellipse">
            <a:avLst/>
          </a:prstGeom>
          <a:solidFill>
            <a:srgbClr val="FFC000">
              <a:alpha val="54000"/>
            </a:srgbClr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5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8" grpId="0"/>
      <p:bldP spid="138" grpId="0"/>
      <p:bldP spid="139" grpId="0"/>
      <p:bldP spid="1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21" y="455833"/>
            <a:ext cx="10550028" cy="646331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Two ways to Measure Voltages </a:t>
            </a:r>
            <a:endParaRPr lang="en-SG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5652" y="1207398"/>
            <a:ext cx="6509604" cy="2800350"/>
            <a:chOff x="5048123" y="3052915"/>
            <a:chExt cx="6509604" cy="28003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9792" y="3052915"/>
              <a:ext cx="5295900" cy="280035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5048123" y="3540349"/>
              <a:ext cx="3089620" cy="1307224"/>
              <a:chOff x="0" y="0"/>
              <a:chExt cx="2252503" cy="786032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9455" y="460443"/>
                <a:ext cx="390198" cy="32558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A5C"/>
                      </a:outerShdw>
                    </a:effectLst>
                  </a14:hiddenEffects>
                </a:ext>
              </a:extLst>
            </p:spPr>
            <p:txBody>
              <a:bodyPr rot="0" vert="horz" wrap="square" lIns="76810" tIns="38405" rIns="76810" bIns="38405" anchor="ctr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200">
                    <a:solidFill>
                      <a:srgbClr val="757868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2726"/>
              <p:cNvSpPr txBox="1">
                <a:spLocks noChangeArrowheads="1"/>
              </p:cNvSpPr>
              <p:nvPr/>
            </p:nvSpPr>
            <p:spPr bwMode="auto">
              <a:xfrm>
                <a:off x="0" y="512323"/>
                <a:ext cx="436849" cy="2698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AC2C0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76810" tIns="38405" rIns="76810" bIns="38405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SG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R1</a:t>
                </a:r>
                <a:endParaRPr lang="en-SG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Curved Connector 10"/>
              <p:cNvCxnSpPr/>
              <p:nvPr/>
            </p:nvCxnSpPr>
            <p:spPr>
              <a:xfrm flipV="1">
                <a:off x="278860" y="12970"/>
                <a:ext cx="742898" cy="454657"/>
              </a:xfrm>
              <a:prstGeom prst="curvedConnector3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/>
              <p:nvPr/>
            </p:nvCxnSpPr>
            <p:spPr>
              <a:xfrm flipV="1">
                <a:off x="285345" y="0"/>
                <a:ext cx="1967158" cy="767262"/>
              </a:xfrm>
              <a:prstGeom prst="curvedConnector3">
                <a:avLst>
                  <a:gd name="adj1" fmla="val 99450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8188022" y="3532820"/>
              <a:ext cx="1707540" cy="1146634"/>
              <a:chOff x="0" y="16811"/>
              <a:chExt cx="1079556" cy="641497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219618" y="329630"/>
                <a:ext cx="367448" cy="3183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A5C"/>
                      </a:outerShdw>
                    </a:effectLst>
                  </a14:hiddenEffects>
                </a:ext>
              </a:extLst>
            </p:spPr>
            <p:txBody>
              <a:bodyPr rot="0" vert="horz" wrap="square" lIns="76810" tIns="38405" rIns="76810" bIns="38405" anchor="ctr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200">
                    <a:solidFill>
                      <a:srgbClr val="757868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2726"/>
              <p:cNvSpPr txBox="1">
                <a:spLocks noChangeArrowheads="1"/>
              </p:cNvSpPr>
              <p:nvPr/>
            </p:nvSpPr>
            <p:spPr bwMode="auto">
              <a:xfrm>
                <a:off x="161252" y="387996"/>
                <a:ext cx="437077" cy="270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AC2C0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76810" tIns="38405" rIns="76810" bIns="38405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SG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R2</a:t>
                </a:r>
                <a:endParaRPr lang="en-SG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Curved Connector 15"/>
              <p:cNvCxnSpPr>
                <a:stCxn id="15" idx="3"/>
              </p:cNvCxnSpPr>
              <p:nvPr/>
            </p:nvCxnSpPr>
            <p:spPr>
              <a:xfrm flipV="1">
                <a:off x="598329" y="16811"/>
                <a:ext cx="481227" cy="506342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/>
              <p:nvPr/>
            </p:nvCxnSpPr>
            <p:spPr>
              <a:xfrm rot="16200000" flipV="1">
                <a:off x="-36543" y="60498"/>
                <a:ext cx="351066" cy="277979"/>
              </a:xfrm>
              <a:prstGeom prst="curvedConnector3">
                <a:avLst>
                  <a:gd name="adj1" fmla="val 24139"/>
                </a:avLst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0081791" y="3532820"/>
              <a:ext cx="1475936" cy="1912016"/>
              <a:chOff x="0" y="0"/>
              <a:chExt cx="1014941" cy="1131658"/>
            </a:xfrm>
          </p:grpSpPr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622570" y="363166"/>
                <a:ext cx="383304" cy="31830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A5C"/>
                      </a:outerShdw>
                    </a:effectLst>
                  </a14:hiddenEffects>
                </a:ext>
              </a:extLst>
            </p:spPr>
            <p:txBody>
              <a:bodyPr rot="0" vert="horz" wrap="square" lIns="76810" tIns="38405" rIns="76810" bIns="38405" anchor="ctr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200">
                    <a:solidFill>
                      <a:srgbClr val="757868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728"/>
              <p:cNvSpPr txBox="1">
                <a:spLocks noChangeArrowheads="1"/>
              </p:cNvSpPr>
              <p:nvPr/>
            </p:nvSpPr>
            <p:spPr bwMode="auto">
              <a:xfrm>
                <a:off x="577174" y="395591"/>
                <a:ext cx="437767" cy="269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AC2C0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76810" tIns="38405" rIns="76810" bIns="38405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SG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R3</a:t>
                </a:r>
                <a:endParaRPr lang="en-SG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Curved Connector 21"/>
              <p:cNvCxnSpPr/>
              <p:nvPr/>
            </p:nvCxnSpPr>
            <p:spPr>
              <a:xfrm rot="10800000">
                <a:off x="0" y="0"/>
                <a:ext cx="859730" cy="364488"/>
              </a:xfrm>
              <a:prstGeom prst="curvedConnector3">
                <a:avLst>
                  <a:gd name="adj1" fmla="val 23412"/>
                </a:avLst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/>
              <p:nvPr/>
            </p:nvCxnSpPr>
            <p:spPr>
              <a:xfrm rot="10800000" flipV="1">
                <a:off x="0" y="687421"/>
                <a:ext cx="814331" cy="444237"/>
              </a:xfrm>
              <a:prstGeom prst="curvedConnector3">
                <a:avLst>
                  <a:gd name="adj1" fmla="val 625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46927" y="3650843"/>
            <a:ext cx="7231887" cy="3198047"/>
            <a:chOff x="4489055" y="3023077"/>
            <a:chExt cx="7231887" cy="3198047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2889" y="3023077"/>
              <a:ext cx="5974730" cy="319804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7952510" y="3588328"/>
              <a:ext cx="3768432" cy="2119747"/>
              <a:chOff x="-328266" y="0"/>
              <a:chExt cx="2666169" cy="1261919"/>
            </a:xfrm>
          </p:grpSpPr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1939047" y="363166"/>
                <a:ext cx="383304" cy="31830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A5C"/>
                      </a:outerShdw>
                    </a:effectLst>
                  </a14:hiddenEffects>
                </a:ext>
              </a:extLst>
            </p:spPr>
            <p:txBody>
              <a:bodyPr rot="0" vert="horz" wrap="square" lIns="76810" tIns="38405" rIns="76810" bIns="38405" anchor="ctr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200">
                    <a:solidFill>
                      <a:srgbClr val="757868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728"/>
              <p:cNvSpPr txBox="1">
                <a:spLocks noChangeArrowheads="1"/>
              </p:cNvSpPr>
              <p:nvPr/>
            </p:nvSpPr>
            <p:spPr bwMode="auto">
              <a:xfrm>
                <a:off x="1900136" y="395591"/>
                <a:ext cx="437767" cy="269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AC2C0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76810" tIns="38405" rIns="76810" bIns="38405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SG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en-SG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Curved Connector 28"/>
              <p:cNvCxnSpPr/>
              <p:nvPr/>
            </p:nvCxnSpPr>
            <p:spPr>
              <a:xfrm rot="10800000">
                <a:off x="1257661" y="0"/>
                <a:ext cx="859730" cy="364488"/>
              </a:xfrm>
              <a:prstGeom prst="curvedConnector3">
                <a:avLst>
                  <a:gd name="adj1" fmla="val 23412"/>
                </a:avLst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/>
              <p:cNvCxnSpPr>
                <a:stCxn id="27" idx="4"/>
              </p:cNvCxnSpPr>
              <p:nvPr/>
            </p:nvCxnSpPr>
            <p:spPr>
              <a:xfrm rot="5400000">
                <a:off x="610991" y="-257790"/>
                <a:ext cx="580452" cy="245896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7855527" y="3588327"/>
              <a:ext cx="692728" cy="2119747"/>
              <a:chOff x="0" y="0"/>
              <a:chExt cx="437077" cy="1272985"/>
            </a:xfrm>
          </p:grpSpPr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45396" y="414435"/>
                <a:ext cx="367448" cy="3183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A5C"/>
                      </a:outerShdw>
                    </a:effectLst>
                  </a14:hiddenEffects>
                </a:ext>
              </a:extLst>
            </p:spPr>
            <p:txBody>
              <a:bodyPr rot="0" vert="horz" wrap="square" lIns="76810" tIns="38405" rIns="76810" bIns="38405" anchor="ctr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200">
                    <a:solidFill>
                      <a:srgbClr val="757868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726"/>
              <p:cNvSpPr txBox="1">
                <a:spLocks noChangeArrowheads="1"/>
              </p:cNvSpPr>
              <p:nvPr/>
            </p:nvSpPr>
            <p:spPr bwMode="auto">
              <a:xfrm>
                <a:off x="0" y="446860"/>
                <a:ext cx="437077" cy="270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AC2C0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76810" tIns="38405" rIns="76810" bIns="38405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SG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SG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Curved Connector 33"/>
              <p:cNvCxnSpPr/>
              <p:nvPr/>
            </p:nvCxnSpPr>
            <p:spPr>
              <a:xfrm rot="5400000">
                <a:off x="-129702" y="926758"/>
                <a:ext cx="528317" cy="164137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/>
              <p:nvPr/>
            </p:nvCxnSpPr>
            <p:spPr>
              <a:xfrm rot="16200000" flipV="1">
                <a:off x="-77822" y="135576"/>
                <a:ext cx="417192" cy="146040"/>
              </a:xfrm>
              <a:prstGeom prst="curvedConnector3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4489055" y="3588326"/>
              <a:ext cx="3400014" cy="2117741"/>
              <a:chOff x="0" y="0"/>
              <a:chExt cx="2282675" cy="1295650"/>
            </a:xfrm>
          </p:grpSpPr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53625" y="453957"/>
                <a:ext cx="356029" cy="32558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A5C"/>
                      </a:outerShdw>
                    </a:effectLst>
                  </a14:hiddenEffects>
                </a:ext>
              </a:extLst>
            </p:spPr>
            <p:txBody>
              <a:bodyPr rot="0" vert="horz" wrap="square" lIns="76810" tIns="38405" rIns="76810" bIns="38405" anchor="ctr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200">
                    <a:solidFill>
                      <a:srgbClr val="757868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726"/>
              <p:cNvSpPr txBox="1">
                <a:spLocks noChangeArrowheads="1"/>
              </p:cNvSpPr>
              <p:nvPr/>
            </p:nvSpPr>
            <p:spPr bwMode="auto">
              <a:xfrm>
                <a:off x="0" y="505838"/>
                <a:ext cx="436849" cy="2698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AC2C0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76810" tIns="38405" rIns="76810" bIns="38405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SG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SG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Curved Connector 38"/>
              <p:cNvCxnSpPr/>
              <p:nvPr/>
            </p:nvCxnSpPr>
            <p:spPr>
              <a:xfrm flipV="1">
                <a:off x="259404" y="0"/>
                <a:ext cx="742898" cy="454657"/>
              </a:xfrm>
              <a:prstGeom prst="curvedConnector3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/>
              <p:cNvCxnSpPr/>
              <p:nvPr/>
            </p:nvCxnSpPr>
            <p:spPr>
              <a:xfrm>
                <a:off x="201038" y="778213"/>
                <a:ext cx="2081637" cy="517437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Rounded Rectangular Callout 17"/>
          <p:cNvSpPr/>
          <p:nvPr/>
        </p:nvSpPr>
        <p:spPr>
          <a:xfrm>
            <a:off x="7684491" y="666041"/>
            <a:ext cx="2970729" cy="1557992"/>
          </a:xfrm>
          <a:prstGeom prst="wedgeRoundRectCallout">
            <a:avLst>
              <a:gd name="adj1" fmla="val -136553"/>
              <a:gd name="adj2" fmla="val 491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Measure </a:t>
            </a:r>
            <a:r>
              <a:rPr lang="en-SG" b="1" dirty="0">
                <a:solidFill>
                  <a:srgbClr val="0000FF"/>
                </a:solidFill>
              </a:rPr>
              <a:t>voltage difference </a:t>
            </a:r>
            <a:r>
              <a:rPr lang="en-SG" dirty="0">
                <a:solidFill>
                  <a:schemeClr val="tx1"/>
                </a:solidFill>
              </a:rPr>
              <a:t>across a component without using reference ground.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823801" y="4179089"/>
            <a:ext cx="3174935" cy="1897620"/>
          </a:xfrm>
          <a:prstGeom prst="wedgeRoundRectCallout">
            <a:avLst>
              <a:gd name="adj1" fmla="val 168055"/>
              <a:gd name="adj2" fmla="val 78009"/>
              <a:gd name="adj3" fmla="val 16667"/>
            </a:avLst>
          </a:prstGeom>
          <a:solidFill>
            <a:srgbClr val="FFC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Measure </a:t>
            </a:r>
            <a:r>
              <a:rPr lang="en-SG" b="1" dirty="0">
                <a:solidFill>
                  <a:srgbClr val="0000FF"/>
                </a:solidFill>
              </a:rPr>
              <a:t>node voltage </a:t>
            </a:r>
            <a:r>
              <a:rPr lang="en-SG" dirty="0">
                <a:solidFill>
                  <a:schemeClr val="tx1"/>
                </a:solidFill>
              </a:rPr>
              <a:t>using reference ground. If the reference ground is changed to node B, connection of the meters will all be changed.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00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1"/>
            <a:ext cx="10517140" cy="584775"/>
          </a:xfrm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Advantages of using Node Voltage &amp; Reference Ground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6396473" y="1642696"/>
            <a:ext cx="5637666" cy="4178241"/>
            <a:chOff x="6396473" y="1642696"/>
            <a:chExt cx="5637666" cy="4178241"/>
          </a:xfrm>
        </p:grpSpPr>
        <p:sp>
          <p:nvSpPr>
            <p:cNvPr id="64" name="Rectangle 63"/>
            <p:cNvSpPr/>
            <p:nvPr/>
          </p:nvSpPr>
          <p:spPr>
            <a:xfrm>
              <a:off x="6480411" y="1642696"/>
              <a:ext cx="5553728" cy="4178241"/>
            </a:xfrm>
            <a:prstGeom prst="rect">
              <a:avLst/>
            </a:prstGeom>
            <a:solidFill>
              <a:schemeClr val="bg1"/>
            </a:solidFill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396473" y="2034328"/>
              <a:ext cx="4847958" cy="3459014"/>
              <a:chOff x="414055" y="2955625"/>
              <a:chExt cx="4847958" cy="3459014"/>
            </a:xfrm>
          </p:grpSpPr>
          <p:sp>
            <p:nvSpPr>
              <p:cNvPr id="4" name="Freeform 38"/>
              <p:cNvSpPr>
                <a:spLocks/>
              </p:cNvSpPr>
              <p:nvPr/>
            </p:nvSpPr>
            <p:spPr bwMode="auto">
              <a:xfrm>
                <a:off x="3030338" y="3564233"/>
                <a:ext cx="1231432" cy="485170"/>
              </a:xfrm>
              <a:custGeom>
                <a:avLst/>
                <a:gdLst>
                  <a:gd name="T0" fmla="*/ 0 w 528"/>
                  <a:gd name="T1" fmla="*/ 0 h 288"/>
                  <a:gd name="T2" fmla="*/ 528 w 528"/>
                  <a:gd name="T3" fmla="*/ 0 h 288"/>
                  <a:gd name="T4" fmla="*/ 528 w 528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" h="288">
                    <a:moveTo>
                      <a:pt x="0" y="0"/>
                    </a:moveTo>
                    <a:lnTo>
                      <a:pt x="528" y="0"/>
                    </a:lnTo>
                    <a:lnTo>
                      <a:pt x="528" y="288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4263270" y="4396372"/>
                <a:ext cx="0" cy="806981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Freeform 37"/>
              <p:cNvSpPr>
                <a:spLocks/>
              </p:cNvSpPr>
              <p:nvPr/>
            </p:nvSpPr>
            <p:spPr bwMode="auto">
              <a:xfrm>
                <a:off x="1408750" y="3564233"/>
                <a:ext cx="1242790" cy="485974"/>
              </a:xfrm>
              <a:custGeom>
                <a:avLst/>
                <a:gdLst>
                  <a:gd name="T0" fmla="*/ 0 w 624"/>
                  <a:gd name="T1" fmla="*/ 336 h 336"/>
                  <a:gd name="T2" fmla="*/ 0 w 624"/>
                  <a:gd name="T3" fmla="*/ 0 h 336"/>
                  <a:gd name="T4" fmla="*/ 624 w 624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4" h="336">
                    <a:moveTo>
                      <a:pt x="0" y="336"/>
                    </a:moveTo>
                    <a:lnTo>
                      <a:pt x="0" y="0"/>
                    </a:lnTo>
                    <a:lnTo>
                      <a:pt x="624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" name="Text Box 44"/>
              <p:cNvSpPr txBox="1">
                <a:spLocks noChangeArrowheads="1"/>
              </p:cNvSpPr>
              <p:nvPr/>
            </p:nvSpPr>
            <p:spPr bwMode="auto">
              <a:xfrm>
                <a:off x="414055" y="3994718"/>
                <a:ext cx="77777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30 V</a:t>
                </a:r>
              </a:p>
            </p:txBody>
          </p:sp>
          <p:sp>
            <p:nvSpPr>
              <p:cNvPr id="9" name="Text Box 44"/>
              <p:cNvSpPr txBox="1">
                <a:spLocks noChangeArrowheads="1"/>
              </p:cNvSpPr>
              <p:nvPr/>
            </p:nvSpPr>
            <p:spPr bwMode="auto">
              <a:xfrm>
                <a:off x="4484236" y="3994718"/>
                <a:ext cx="77777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24 V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043089" y="4050383"/>
                <a:ext cx="442362" cy="345008"/>
                <a:chOff x="3947146" y="3405829"/>
                <a:chExt cx="442362" cy="345008"/>
              </a:xfrm>
            </p:grpSpPr>
            <p:sp>
              <p:nvSpPr>
                <p:cNvPr id="11" name="Line 32"/>
                <p:cNvSpPr>
                  <a:spLocks noChangeShapeType="1"/>
                </p:cNvSpPr>
                <p:nvPr/>
              </p:nvSpPr>
              <p:spPr bwMode="auto">
                <a:xfrm rot="5400000">
                  <a:off x="4168327" y="3184648"/>
                  <a:ext cx="0" cy="442362"/>
                </a:xfrm>
                <a:prstGeom prst="line">
                  <a:avLst/>
                </a:prstGeom>
                <a:noFill/>
                <a:ln w="381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4159653" y="3417010"/>
                  <a:ext cx="0" cy="216844"/>
                </a:xfrm>
                <a:prstGeom prst="line">
                  <a:avLst/>
                </a:prstGeom>
                <a:noFill/>
                <a:ln w="635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" name="Line 34"/>
                <p:cNvSpPr>
                  <a:spLocks noChangeShapeType="1"/>
                </p:cNvSpPr>
                <p:nvPr/>
              </p:nvSpPr>
              <p:spPr bwMode="auto">
                <a:xfrm rot="5400000">
                  <a:off x="4168327" y="3410053"/>
                  <a:ext cx="0" cy="442362"/>
                </a:xfrm>
                <a:prstGeom prst="line">
                  <a:avLst/>
                </a:prstGeom>
                <a:noFill/>
                <a:ln w="381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" name="Line 35"/>
                <p:cNvSpPr>
                  <a:spLocks noChangeShapeType="1"/>
                </p:cNvSpPr>
                <p:nvPr/>
              </p:nvSpPr>
              <p:spPr bwMode="auto">
                <a:xfrm rot="5400000">
                  <a:off x="4159653" y="3642415"/>
                  <a:ext cx="0" cy="216844"/>
                </a:xfrm>
                <a:prstGeom prst="line">
                  <a:avLst/>
                </a:prstGeom>
                <a:noFill/>
                <a:ln w="635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7" name="Freeform 16"/>
              <p:cNvSpPr>
                <a:spLocks noChangeAspect="1"/>
              </p:cNvSpPr>
              <p:nvPr/>
            </p:nvSpPr>
            <p:spPr bwMode="auto">
              <a:xfrm rot="21424733">
                <a:off x="2625501" y="3423786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209675" y="351065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356579" y="351065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209336" y="470399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auto">
              <a:xfrm flipV="1">
                <a:off x="1408750" y="4411981"/>
                <a:ext cx="1272292" cy="1562512"/>
              </a:xfrm>
              <a:custGeom>
                <a:avLst/>
                <a:gdLst>
                  <a:gd name="T0" fmla="*/ 0 w 624"/>
                  <a:gd name="T1" fmla="*/ 336 h 336"/>
                  <a:gd name="T2" fmla="*/ 0 w 624"/>
                  <a:gd name="T3" fmla="*/ 0 h 336"/>
                  <a:gd name="T4" fmla="*/ 624 w 624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4" h="336">
                    <a:moveTo>
                      <a:pt x="0" y="336"/>
                    </a:moveTo>
                    <a:lnTo>
                      <a:pt x="0" y="0"/>
                    </a:lnTo>
                    <a:lnTo>
                      <a:pt x="624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auto">
              <a:xfrm flipV="1">
                <a:off x="3040225" y="5613870"/>
                <a:ext cx="1221545" cy="360618"/>
              </a:xfrm>
              <a:custGeom>
                <a:avLst/>
                <a:gdLst>
                  <a:gd name="T0" fmla="*/ 0 w 528"/>
                  <a:gd name="T1" fmla="*/ 0 h 288"/>
                  <a:gd name="T2" fmla="*/ 528 w 528"/>
                  <a:gd name="T3" fmla="*/ 0 h 288"/>
                  <a:gd name="T4" fmla="*/ 528 w 528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" h="288">
                    <a:moveTo>
                      <a:pt x="0" y="0"/>
                    </a:moveTo>
                    <a:lnTo>
                      <a:pt x="528" y="0"/>
                    </a:lnTo>
                    <a:lnTo>
                      <a:pt x="528" y="28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Freeform 25"/>
              <p:cNvSpPr>
                <a:spLocks noChangeAspect="1"/>
              </p:cNvSpPr>
              <p:nvPr/>
            </p:nvSpPr>
            <p:spPr bwMode="auto">
              <a:xfrm rot="16200000">
                <a:off x="4063927" y="5273595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solidFill>
                      <a:srgbClr val="008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solidFill>
                    <a:srgbClr val="008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265831" y="5977442"/>
                <a:ext cx="284400" cy="289409"/>
                <a:chOff x="3206085" y="4202087"/>
                <a:chExt cx="284400" cy="289409"/>
              </a:xfrm>
            </p:grpSpPr>
            <p:cxnSp>
              <p:nvCxnSpPr>
                <p:cNvPr id="28" name="Line 23"/>
                <p:cNvCxnSpPr/>
                <p:nvPr/>
              </p:nvCxnSpPr>
              <p:spPr bwMode="auto">
                <a:xfrm>
                  <a:off x="3206085" y="4360968"/>
                  <a:ext cx="284400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w="med" len="med"/>
                  <a:tailEnd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" name="Line 24"/>
                <p:cNvCxnSpPr/>
                <p:nvPr/>
              </p:nvCxnSpPr>
              <p:spPr bwMode="auto">
                <a:xfrm>
                  <a:off x="3252885" y="4426232"/>
                  <a:ext cx="190800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w="med" len="med"/>
                  <a:tailEnd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" name="Line 25"/>
                <p:cNvCxnSpPr/>
                <p:nvPr/>
              </p:nvCxnSpPr>
              <p:spPr bwMode="auto">
                <a:xfrm>
                  <a:off x="3303285" y="4491496"/>
                  <a:ext cx="90000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w="med" len="med"/>
                  <a:tailEnd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" name="Line 23"/>
                <p:cNvCxnSpPr/>
                <p:nvPr/>
              </p:nvCxnSpPr>
              <p:spPr bwMode="auto">
                <a:xfrm>
                  <a:off x="3348285" y="4202087"/>
                  <a:ext cx="0" cy="15316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 type="oval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2" name="Group 31"/>
              <p:cNvGrpSpPr/>
              <p:nvPr/>
            </p:nvGrpSpPr>
            <p:grpSpPr>
              <a:xfrm rot="5400000">
                <a:off x="2639453" y="5813617"/>
                <a:ext cx="442362" cy="345008"/>
                <a:chOff x="3947146" y="3405829"/>
                <a:chExt cx="442362" cy="345008"/>
              </a:xfrm>
            </p:grpSpPr>
            <p:sp>
              <p:nvSpPr>
                <p:cNvPr id="33" name="Line 32"/>
                <p:cNvSpPr>
                  <a:spLocks noChangeShapeType="1"/>
                </p:cNvSpPr>
                <p:nvPr/>
              </p:nvSpPr>
              <p:spPr bwMode="auto">
                <a:xfrm rot="5400000">
                  <a:off x="4168327" y="3184648"/>
                  <a:ext cx="0" cy="442362"/>
                </a:xfrm>
                <a:prstGeom prst="line">
                  <a:avLst/>
                </a:prstGeom>
                <a:noFill/>
                <a:ln w="381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4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4159653" y="3417010"/>
                  <a:ext cx="0" cy="216844"/>
                </a:xfrm>
                <a:prstGeom prst="line">
                  <a:avLst/>
                </a:prstGeom>
                <a:noFill/>
                <a:ln w="635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5" name="Line 34"/>
                <p:cNvSpPr>
                  <a:spLocks noChangeShapeType="1"/>
                </p:cNvSpPr>
                <p:nvPr/>
              </p:nvSpPr>
              <p:spPr bwMode="auto">
                <a:xfrm rot="5400000">
                  <a:off x="4168327" y="3410053"/>
                  <a:ext cx="0" cy="442362"/>
                </a:xfrm>
                <a:prstGeom prst="line">
                  <a:avLst/>
                </a:prstGeom>
                <a:noFill/>
                <a:ln w="381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6" name="Line 35"/>
                <p:cNvSpPr>
                  <a:spLocks noChangeShapeType="1"/>
                </p:cNvSpPr>
                <p:nvPr/>
              </p:nvSpPr>
              <p:spPr bwMode="auto">
                <a:xfrm rot="5400000">
                  <a:off x="4159653" y="3642415"/>
                  <a:ext cx="0" cy="216844"/>
                </a:xfrm>
                <a:prstGeom prst="line">
                  <a:avLst/>
                </a:prstGeom>
                <a:noFill/>
                <a:ln w="635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192565" y="4050383"/>
                <a:ext cx="442362" cy="345008"/>
                <a:chOff x="3947146" y="3405829"/>
                <a:chExt cx="442362" cy="345008"/>
              </a:xfrm>
            </p:grpSpPr>
            <p:sp>
              <p:nvSpPr>
                <p:cNvPr id="38" name="Line 32"/>
                <p:cNvSpPr>
                  <a:spLocks noChangeShapeType="1"/>
                </p:cNvSpPr>
                <p:nvPr/>
              </p:nvSpPr>
              <p:spPr bwMode="auto">
                <a:xfrm rot="5400000">
                  <a:off x="4168327" y="3184648"/>
                  <a:ext cx="0" cy="442362"/>
                </a:xfrm>
                <a:prstGeom prst="line">
                  <a:avLst/>
                </a:prstGeom>
                <a:noFill/>
                <a:ln w="381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4159653" y="3417010"/>
                  <a:ext cx="0" cy="216844"/>
                </a:xfrm>
                <a:prstGeom prst="line">
                  <a:avLst/>
                </a:prstGeom>
                <a:noFill/>
                <a:ln w="635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0" name="Line 34"/>
                <p:cNvSpPr>
                  <a:spLocks noChangeShapeType="1"/>
                </p:cNvSpPr>
                <p:nvPr/>
              </p:nvSpPr>
              <p:spPr bwMode="auto">
                <a:xfrm rot="5400000">
                  <a:off x="4168327" y="3410053"/>
                  <a:ext cx="0" cy="442362"/>
                </a:xfrm>
                <a:prstGeom prst="line">
                  <a:avLst/>
                </a:prstGeom>
                <a:noFill/>
                <a:ln w="381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" name="Line 35"/>
                <p:cNvSpPr>
                  <a:spLocks noChangeShapeType="1"/>
                </p:cNvSpPr>
                <p:nvPr/>
              </p:nvSpPr>
              <p:spPr bwMode="auto">
                <a:xfrm rot="5400000">
                  <a:off x="4159653" y="3642415"/>
                  <a:ext cx="0" cy="216844"/>
                </a:xfrm>
                <a:prstGeom prst="line">
                  <a:avLst/>
                </a:prstGeom>
                <a:noFill/>
                <a:ln w="635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42" name="Text Box 44"/>
              <p:cNvSpPr txBox="1">
                <a:spLocks noChangeArrowheads="1"/>
              </p:cNvSpPr>
              <p:nvPr/>
            </p:nvSpPr>
            <p:spPr bwMode="auto">
              <a:xfrm>
                <a:off x="2434981" y="5303275"/>
                <a:ext cx="77777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12 V</a:t>
                </a: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209336" y="591647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762889" y="3128428"/>
                <a:ext cx="4354353" cy="3286211"/>
                <a:chOff x="762889" y="3128428"/>
                <a:chExt cx="4354353" cy="32862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762889" y="3128428"/>
                      <a:ext cx="14376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30 </m:t>
                            </m:r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oMath>
                        </m:oMathPara>
                      </a14:m>
                      <a:endParaRPr lang="en-SG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2889" y="3128428"/>
                      <a:ext cx="1437647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3645194" y="3128428"/>
                      <a:ext cx="14376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32 </m:t>
                            </m:r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oMath>
                        </m:oMathPara>
                      </a14:m>
                      <a:endParaRPr lang="en-SG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5194" y="3128428"/>
                      <a:ext cx="1437647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583688" y="4564823"/>
                      <a:ext cx="59686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8 </m:t>
                            </m:r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oMath>
                        </m:oMathPara>
                      </a14:m>
                      <a:endParaRPr lang="en-SG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83688" y="4564823"/>
                      <a:ext cx="596861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3679595" y="6014529"/>
                      <a:ext cx="14376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12 </m:t>
                            </m:r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oMath>
                        </m:oMathPara>
                      </a14:m>
                      <a:endParaRPr lang="en-SG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79595" y="6014529"/>
                      <a:ext cx="1437647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0" name="Group 49"/>
              <p:cNvGrpSpPr/>
              <p:nvPr/>
            </p:nvGrpSpPr>
            <p:grpSpPr>
              <a:xfrm>
                <a:off x="926251" y="2955625"/>
                <a:ext cx="4176955" cy="3084705"/>
                <a:chOff x="926251" y="2955625"/>
                <a:chExt cx="4176955" cy="3084705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2057893" y="2955625"/>
                  <a:ext cx="1598452" cy="3084705"/>
                  <a:chOff x="2057893" y="2955625"/>
                  <a:chExt cx="1598452" cy="308470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2057893" y="2955625"/>
                        <a:ext cx="159845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oMath>
                        </a14:m>
                        <a:r>
                          <a:rPr lang="en-SG" sz="2400" dirty="0">
                            <a:solidFill>
                              <a:srgbClr val="0000FF"/>
                            </a:solidFill>
                            <a:latin typeface="Cambria" panose="020405030504060302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57893" y="2955625"/>
                        <a:ext cx="1598452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0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9211" y="5407360"/>
                    <a:ext cx="33855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spcBef>
                        <a:spcPts val="1200"/>
                      </a:spcBef>
                    </a:pPr>
                    <a:r>
                      <a:rPr lang="en-GB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_</a:t>
                    </a:r>
                  </a:p>
                </p:txBody>
              </p:sp>
              <p:sp>
                <p:nvSpPr>
                  <p:cNvPr id="6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038" y="5578665"/>
                    <a:ext cx="35939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GB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926251" y="3644344"/>
                  <a:ext cx="4176955" cy="2331314"/>
                  <a:chOff x="926251" y="3644344"/>
                  <a:chExt cx="4176955" cy="233131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>
                        <a:off x="4439119" y="5152206"/>
                        <a:ext cx="664087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4 </m:t>
                            </m:r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oMath>
                        </a14:m>
                        <a:r>
                          <a:rPr lang="en-SG" sz="2400" dirty="0">
                            <a:solidFill>
                              <a:srgbClr val="0000FF"/>
                            </a:solidFill>
                            <a:latin typeface="Cambria" panose="020405030504060302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56" name="TextBox 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39119" y="5152206"/>
                        <a:ext cx="664087" cy="4616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27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20337" y="4671610"/>
                    <a:ext cx="33855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spcBef>
                        <a:spcPts val="1200"/>
                      </a:spcBef>
                    </a:pPr>
                    <a:r>
                      <a:rPr lang="en-GB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_</a:t>
                    </a:r>
                  </a:p>
                </p:txBody>
              </p:sp>
              <p:sp>
                <p:nvSpPr>
                  <p:cNvPr id="58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21535" y="5513993"/>
                    <a:ext cx="35939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GB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67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2194" y="4185070"/>
                    <a:ext cx="33855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spcBef>
                        <a:spcPts val="1200"/>
                      </a:spcBef>
                    </a:pPr>
                    <a:r>
                      <a:rPr lang="en-GB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_</a:t>
                    </a:r>
                  </a:p>
                </p:txBody>
              </p:sp>
              <p:sp>
                <p:nvSpPr>
                  <p:cNvPr id="68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6251" y="3644344"/>
                    <a:ext cx="35939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GB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6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20337" y="4185070"/>
                    <a:ext cx="33855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spcBef>
                        <a:spcPts val="1200"/>
                      </a:spcBef>
                    </a:pPr>
                    <a:r>
                      <a:rPr lang="en-GB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_</a:t>
                    </a:r>
                  </a:p>
                </p:txBody>
              </p:sp>
              <p:sp>
                <p:nvSpPr>
                  <p:cNvPr id="70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04394" y="3644344"/>
                    <a:ext cx="35939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GB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</p:grpSp>
          </p:grpSp>
        </p:grpSp>
      </p:grpSp>
      <p:sp>
        <p:nvSpPr>
          <p:cNvPr id="63" name="Content Placeholder 2"/>
          <p:cNvSpPr txBox="1">
            <a:spLocks/>
          </p:cNvSpPr>
          <p:nvPr/>
        </p:nvSpPr>
        <p:spPr>
          <a:xfrm>
            <a:off x="803993" y="1817863"/>
            <a:ext cx="5768295" cy="30623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</a:rPr>
              <a:t>Easy and fast measurement.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Easy to compare voltages at different nodes.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Straight forward to record voltage values.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Easy for circuit analysis.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55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1"/>
            <a:ext cx="10517140" cy="35641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Uses of Ohm’s law, KVL and VDR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Circuit Analysis: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Calculate voltages and currents in a circuit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Understand how the components affects the circuit operation and performance.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Repair and Maintenance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Circuit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61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1"/>
            <a:ext cx="10517140" cy="356418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</a:t>
            </a:r>
            <a:r>
              <a:rPr lang="en-US">
                <a:solidFill>
                  <a:schemeClr val="accent2"/>
                </a:solidFill>
              </a:rPr>
              <a:t>have learned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differences between voltage across a component and voltage at a node </a:t>
            </a:r>
            <a:r>
              <a:rPr lang="en-US" dirty="0" err="1">
                <a:solidFill>
                  <a:schemeClr val="tx1"/>
                </a:solidFill>
              </a:rPr>
              <a:t>w.r.t</a:t>
            </a:r>
            <a:r>
              <a:rPr lang="en-US" dirty="0">
                <a:solidFill>
                  <a:schemeClr val="tx1"/>
                </a:solidFill>
              </a:rPr>
              <a:t>. a reference ground.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Connections of voltmeter to measure voltage across a component and node voltage.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i="1" baseline="-25000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AB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−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i="1" dirty="0">
                <a:solidFill>
                  <a:srgbClr val="FF17FF"/>
                </a:solidFill>
              </a:rPr>
              <a:t>I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endParaRPr lang="en-US" i="1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Apply node voltages and a reference ground for circuit analysis.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Advantages of using node voltage and reference ground.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78562" y="4512468"/>
            <a:ext cx="3065599" cy="1209369"/>
            <a:chOff x="2168122" y="4885848"/>
            <a:chExt cx="3065599" cy="1209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493144" y="4915359"/>
                  <a:ext cx="553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SG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3144" y="4915359"/>
                  <a:ext cx="55372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472824" y="5664330"/>
                  <a:ext cx="55372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SG" sz="2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824" y="5664330"/>
                  <a:ext cx="553720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/>
            <p:nvPr/>
          </p:nvCxnSpPr>
          <p:spPr>
            <a:xfrm rot="16200000" flipV="1">
              <a:off x="2502143" y="5083473"/>
              <a:ext cx="0" cy="640223"/>
            </a:xfrm>
            <a:prstGeom prst="line">
              <a:avLst/>
            </a:prstGeom>
            <a:ln w="25400">
              <a:solidFill>
                <a:srgbClr val="FF17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 rot="16200000">
              <a:off x="3556459" y="3962851"/>
              <a:ext cx="288925" cy="3065599"/>
              <a:chOff x="9615612" y="2164080"/>
              <a:chExt cx="288925" cy="3065599"/>
            </a:xfrm>
          </p:grpSpPr>
          <p:sp>
            <p:nvSpPr>
              <p:cNvPr id="13" name="Freeform 12"/>
              <p:cNvSpPr>
                <a:spLocks noChangeAspect="1"/>
              </p:cNvSpPr>
              <p:nvPr/>
            </p:nvSpPr>
            <p:spPr bwMode="auto">
              <a:xfrm rot="5280000">
                <a:off x="9556240" y="3551557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9754867" y="2164080"/>
                <a:ext cx="0" cy="13282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754866" y="3901451"/>
                <a:ext cx="0" cy="13282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302960" y="4980184"/>
                  <a:ext cx="553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20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SG" sz="2000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2960" y="4980184"/>
                  <a:ext cx="553720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>
              <a:off x="2947204" y="5042569"/>
              <a:ext cx="553720" cy="873675"/>
              <a:chOff x="2830364" y="5042569"/>
              <a:chExt cx="553720" cy="873675"/>
            </a:xfrm>
          </p:grpSpPr>
          <p:sp>
            <p:nvSpPr>
              <p:cNvPr id="6" name="Text Box 45"/>
              <p:cNvSpPr txBox="1">
                <a:spLocks noChangeArrowheads="1"/>
              </p:cNvSpPr>
              <p:nvPr/>
            </p:nvSpPr>
            <p:spPr bwMode="auto">
              <a:xfrm>
                <a:off x="2900891" y="5042569"/>
                <a:ext cx="35939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GB" altLang="en-US" sz="2400" b="1" dirty="0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3042844" y="54659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830364" y="5546912"/>
                    <a:ext cx="5537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0364" y="5546912"/>
                    <a:ext cx="5537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3951464" y="4885848"/>
              <a:ext cx="553720" cy="1030396"/>
              <a:chOff x="4098784" y="4885848"/>
              <a:chExt cx="553720" cy="1030396"/>
            </a:xfrm>
          </p:grpSpPr>
          <p:sp>
            <p:nvSpPr>
              <p:cNvPr id="12" name="Text Box 45"/>
              <p:cNvSpPr txBox="1">
                <a:spLocks noChangeArrowheads="1"/>
              </p:cNvSpPr>
              <p:nvPr/>
            </p:nvSpPr>
            <p:spPr bwMode="auto">
              <a:xfrm>
                <a:off x="4168287" y="4885848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ts val="1200"/>
                  </a:spcBef>
                </a:pPr>
                <a:r>
                  <a:rPr lang="en-GB" altLang="en-US" sz="2400" b="1" dirty="0"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4301395" y="54659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098784" y="5546912"/>
                    <a:ext cx="5537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8784" y="5546912"/>
                    <a:ext cx="55372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038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4800" dirty="0">
                <a:solidFill>
                  <a:schemeClr val="tx1"/>
                </a:solidFill>
              </a:rPr>
              <a:t>Parallel Circuits</a:t>
            </a:r>
            <a:endParaRPr lang="en-SG" sz="4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1"/>
            <a:ext cx="10517140" cy="3564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differences between voltage across a component and voltage at a node </a:t>
            </a:r>
            <a:r>
              <a:rPr lang="en-US" dirty="0" err="1">
                <a:solidFill>
                  <a:schemeClr val="tx1"/>
                </a:solidFill>
              </a:rPr>
              <a:t>w.r.t</a:t>
            </a:r>
            <a:r>
              <a:rPr lang="en-US" dirty="0">
                <a:solidFill>
                  <a:schemeClr val="tx1"/>
                </a:solidFill>
              </a:rPr>
              <a:t>. a reference ground.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Apply node voltage and reference ground for circuit analysis.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Advantages of using node voltage and reference ground.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1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4261"/>
            <a:ext cx="10550028" cy="1636345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Measure Voltage across Components </a:t>
            </a:r>
            <a:endParaRPr lang="en-SG" dirty="0">
              <a:solidFill>
                <a:schemeClr val="accent2"/>
              </a:solidFill>
            </a:endParaRP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To measure voltage drops across resistors </a:t>
            </a:r>
            <a:r>
              <a:rPr lang="en-GB" altLang="en-US" i="1" dirty="0">
                <a:solidFill>
                  <a:schemeClr val="tx1"/>
                </a:solidFill>
              </a:rPr>
              <a:t>R</a:t>
            </a:r>
            <a:r>
              <a:rPr lang="en-GB" altLang="en-US" baseline="-25000" dirty="0">
                <a:solidFill>
                  <a:schemeClr val="tx1"/>
                </a:solidFill>
              </a:rPr>
              <a:t>1</a:t>
            </a:r>
            <a:r>
              <a:rPr lang="en-GB" altLang="en-US" dirty="0">
                <a:solidFill>
                  <a:schemeClr val="tx1"/>
                </a:solidFill>
              </a:rPr>
              <a:t>, </a:t>
            </a:r>
            <a:r>
              <a:rPr lang="en-GB" altLang="en-US" i="1" dirty="0">
                <a:solidFill>
                  <a:schemeClr val="tx1"/>
                </a:solidFill>
              </a:rPr>
              <a:t>R</a:t>
            </a:r>
            <a:r>
              <a:rPr lang="en-GB" altLang="en-US" baseline="-25000" dirty="0">
                <a:solidFill>
                  <a:schemeClr val="tx1"/>
                </a:solidFill>
              </a:rPr>
              <a:t>2</a:t>
            </a:r>
            <a:r>
              <a:rPr lang="en-GB" altLang="en-US" dirty="0">
                <a:solidFill>
                  <a:schemeClr val="tx1"/>
                </a:solidFill>
              </a:rPr>
              <a:t> and </a:t>
            </a:r>
            <a:r>
              <a:rPr lang="en-GB" altLang="en-US" i="1" dirty="0">
                <a:solidFill>
                  <a:schemeClr val="tx1"/>
                </a:solidFill>
              </a:rPr>
              <a:t>R</a:t>
            </a:r>
            <a:r>
              <a:rPr lang="en-GB" altLang="en-US" baseline="-25000" dirty="0">
                <a:solidFill>
                  <a:schemeClr val="tx1"/>
                </a:solidFill>
              </a:rPr>
              <a:t>3</a:t>
            </a:r>
            <a:r>
              <a:rPr lang="en-GB" altLang="en-US" dirty="0">
                <a:solidFill>
                  <a:schemeClr val="tx1"/>
                </a:solidFill>
              </a:rPr>
              <a:t>, connect a voltmeter in turn as shown below.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601" y="3094480"/>
            <a:ext cx="5295900" cy="28003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36932" y="3581914"/>
            <a:ext cx="3089620" cy="1307224"/>
            <a:chOff x="0" y="0"/>
            <a:chExt cx="2252503" cy="786032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9455" y="460443"/>
              <a:ext cx="390198" cy="32558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A5C"/>
                    </a:outerShdw>
                  </a:effectLst>
                </a14:hiddenEffects>
              </a:ext>
            </a:extLst>
          </p:spPr>
          <p:txBody>
            <a:bodyPr rot="0" vert="horz" wrap="square" lIns="76810" tIns="38405" rIns="76810" bIns="38405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200">
                  <a:solidFill>
                    <a:srgbClr val="757868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726"/>
            <p:cNvSpPr txBox="1">
              <a:spLocks noChangeArrowheads="1"/>
            </p:cNvSpPr>
            <p:nvPr/>
          </p:nvSpPr>
          <p:spPr bwMode="auto">
            <a:xfrm>
              <a:off x="0" y="512323"/>
              <a:ext cx="436849" cy="269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AC2C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76810" tIns="38405" rIns="76810" bIns="38405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SG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R1</a:t>
              </a:r>
              <a:endParaRPr lang="en-S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278860" y="12970"/>
              <a:ext cx="742898" cy="454657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285345" y="0"/>
              <a:ext cx="1967158" cy="767262"/>
            </a:xfrm>
            <a:prstGeom prst="curvedConnector3">
              <a:avLst>
                <a:gd name="adj1" fmla="val 9945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076831" y="3574385"/>
            <a:ext cx="1707540" cy="1146634"/>
            <a:chOff x="0" y="16811"/>
            <a:chExt cx="1079556" cy="641497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19618" y="329630"/>
              <a:ext cx="367448" cy="3183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A5C"/>
                    </a:outerShdw>
                  </a:effectLst>
                </a14:hiddenEffects>
              </a:ext>
            </a:extLst>
          </p:spPr>
          <p:txBody>
            <a:bodyPr rot="0" vert="horz" wrap="square" lIns="76810" tIns="38405" rIns="76810" bIns="38405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200">
                  <a:solidFill>
                    <a:srgbClr val="757868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726"/>
            <p:cNvSpPr txBox="1">
              <a:spLocks noChangeArrowheads="1"/>
            </p:cNvSpPr>
            <p:nvPr/>
          </p:nvSpPr>
          <p:spPr bwMode="auto">
            <a:xfrm>
              <a:off x="161252" y="387996"/>
              <a:ext cx="437077" cy="270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AC2C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76810" tIns="38405" rIns="76810" bIns="38405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SG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R2</a:t>
              </a:r>
              <a:endParaRPr lang="en-S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Curved Connector 15"/>
            <p:cNvCxnSpPr>
              <a:stCxn id="15" idx="3"/>
            </p:cNvCxnSpPr>
            <p:nvPr/>
          </p:nvCxnSpPr>
          <p:spPr>
            <a:xfrm flipV="1">
              <a:off x="598329" y="16811"/>
              <a:ext cx="481227" cy="50634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-36543" y="60498"/>
              <a:ext cx="351066" cy="277979"/>
            </a:xfrm>
            <a:prstGeom prst="curvedConnector3">
              <a:avLst>
                <a:gd name="adj1" fmla="val 24139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970600" y="3574385"/>
            <a:ext cx="1475936" cy="1912016"/>
            <a:chOff x="0" y="0"/>
            <a:chExt cx="1014941" cy="1131658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22570" y="363166"/>
              <a:ext cx="383304" cy="3183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666A5C"/>
                    </a:outerShdw>
                  </a:effectLst>
                </a14:hiddenEffects>
              </a:ext>
            </a:extLst>
          </p:spPr>
          <p:txBody>
            <a:bodyPr rot="0" vert="horz" wrap="square" lIns="76810" tIns="38405" rIns="76810" bIns="38405" anchor="ctr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200">
                  <a:solidFill>
                    <a:srgbClr val="757868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728"/>
            <p:cNvSpPr txBox="1">
              <a:spLocks noChangeArrowheads="1"/>
            </p:cNvSpPr>
            <p:nvPr/>
          </p:nvSpPr>
          <p:spPr bwMode="auto">
            <a:xfrm>
              <a:off x="577174" y="395591"/>
              <a:ext cx="437767" cy="269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AC2C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76810" tIns="38405" rIns="76810" bIns="38405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SG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R3</a:t>
              </a:r>
              <a:endParaRPr lang="en-S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10800000">
              <a:off x="0" y="0"/>
              <a:ext cx="859730" cy="364488"/>
            </a:xfrm>
            <a:prstGeom prst="curvedConnector3">
              <a:avLst>
                <a:gd name="adj1" fmla="val 23412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0800000" flipV="1">
              <a:off x="0" y="687421"/>
              <a:ext cx="814331" cy="444237"/>
            </a:xfrm>
            <a:prstGeom prst="curvedConnector3">
              <a:avLst>
                <a:gd name="adj1" fmla="val 625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6337"/>
            <a:ext cx="10260284" cy="2323713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Measure Note Voltage </a:t>
            </a:r>
            <a:r>
              <a:rPr lang="en-US" dirty="0" err="1">
                <a:solidFill>
                  <a:schemeClr val="accent2"/>
                </a:solidFill>
              </a:rPr>
              <a:t>w.r.t</a:t>
            </a:r>
            <a:r>
              <a:rPr lang="en-US" dirty="0">
                <a:solidFill>
                  <a:schemeClr val="accent2"/>
                </a:solidFill>
              </a:rPr>
              <a:t>. Ground</a:t>
            </a:r>
            <a:endParaRPr lang="en-SG" dirty="0">
              <a:solidFill>
                <a:schemeClr val="accent2"/>
              </a:solidFill>
            </a:endParaRPr>
          </a:p>
          <a:p>
            <a:pPr lvl="1"/>
            <a:r>
              <a:rPr lang="en-GB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V</a:t>
            </a:r>
            <a:r>
              <a:rPr lang="en-GB" alt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A</a:t>
            </a: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= the voltage at node A with respect to the ground.</a:t>
            </a:r>
          </a:p>
          <a:p>
            <a:pPr lvl="1"/>
            <a:r>
              <a:rPr lang="en-GB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V</a:t>
            </a:r>
            <a:r>
              <a:rPr lang="en-GB" alt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B</a:t>
            </a: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= the voltage at node B with respect to the ground.</a:t>
            </a:r>
          </a:p>
          <a:p>
            <a:pPr lvl="1"/>
            <a:r>
              <a:rPr lang="en-GB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V</a:t>
            </a:r>
            <a:r>
              <a:rPr lang="en-GB" alt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= the voltage at node C </a:t>
            </a:r>
            <a:r>
              <a:rPr lang="en-GB" altLang="en-US" dirty="0" err="1">
                <a:solidFill>
                  <a:schemeClr val="tx1"/>
                </a:solidFill>
                <a:latin typeface="Cambria" panose="02040503050406030204" pitchFamily="18" charset="0"/>
              </a:rPr>
              <a:t>w.r.t</a:t>
            </a: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. the ground.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26" y="3213100"/>
            <a:ext cx="5974730" cy="3198047"/>
          </a:xfrm>
          <a:prstGeom prst="rect">
            <a:avLst/>
          </a:prstGeom>
        </p:spPr>
      </p:pic>
      <p:cxnSp>
        <p:nvCxnSpPr>
          <p:cNvPr id="31" name="Curved Connector 30"/>
          <p:cNvCxnSpPr/>
          <p:nvPr/>
        </p:nvCxnSpPr>
        <p:spPr>
          <a:xfrm rot="5400000">
            <a:off x="8473940" y="5341834"/>
            <a:ext cx="836918" cy="2756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38" idx="0"/>
          </p:cNvCxnSpPr>
          <p:nvPr/>
        </p:nvCxnSpPr>
        <p:spPr>
          <a:xfrm rot="5400000" flipH="1" flipV="1">
            <a:off x="9668981" y="3127301"/>
            <a:ext cx="690104" cy="1992209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38" idx="0"/>
          </p:cNvCxnSpPr>
          <p:nvPr/>
        </p:nvCxnSpPr>
        <p:spPr>
          <a:xfrm rot="16200000" flipV="1">
            <a:off x="8545463" y="3995991"/>
            <a:ext cx="690106" cy="254826"/>
          </a:xfrm>
          <a:prstGeom prst="curved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38" idx="0"/>
          </p:cNvCxnSpPr>
          <p:nvPr/>
        </p:nvCxnSpPr>
        <p:spPr>
          <a:xfrm rot="16200000" flipV="1">
            <a:off x="7649474" y="3100002"/>
            <a:ext cx="695916" cy="2040994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VC"/>
          <p:cNvSpPr txBox="1">
            <a:spLocks noChangeArrowheads="1"/>
          </p:cNvSpPr>
          <p:nvPr/>
        </p:nvSpPr>
        <p:spPr bwMode="auto">
          <a:xfrm>
            <a:off x="8671564" y="4531398"/>
            <a:ext cx="692728" cy="4501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rot="0" vert="horz" wrap="square" lIns="76810" tIns="38405" rIns="76810" bIns="38405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SG" baseline="-25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SG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Text Box VB"/>
          <p:cNvSpPr txBox="1">
            <a:spLocks noChangeArrowheads="1"/>
          </p:cNvSpPr>
          <p:nvPr/>
        </p:nvSpPr>
        <p:spPr bwMode="auto">
          <a:xfrm>
            <a:off x="8671564" y="4531398"/>
            <a:ext cx="692728" cy="450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rot="0" vert="horz" wrap="square" lIns="76810" tIns="38405" rIns="76810" bIns="38405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SG" baseline="-25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SG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Text Box VA"/>
          <p:cNvSpPr txBox="1">
            <a:spLocks noChangeArrowheads="1"/>
          </p:cNvSpPr>
          <p:nvPr/>
        </p:nvSpPr>
        <p:spPr bwMode="auto">
          <a:xfrm>
            <a:off x="8671564" y="4531398"/>
            <a:ext cx="692728" cy="4501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rot="0" vert="horz" wrap="square" lIns="76810" tIns="38405" rIns="76810" bIns="38405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SG" baseline="-25000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SG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8729929" y="4468457"/>
            <a:ext cx="575999" cy="5760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rot="0" vert="horz" wrap="square" lIns="76810" tIns="38405" rIns="76810" bIns="38405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>
                <a:solidFill>
                  <a:srgbClr val="757868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1157864" y="4106203"/>
                <a:ext cx="4340579" cy="46166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lang="en-GB" alt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64" y="4106203"/>
                <a:ext cx="4340579" cy="461665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/>
              <p:cNvSpPr txBox="1">
                <a:spLocks/>
              </p:cNvSpPr>
              <p:nvPr/>
            </p:nvSpPr>
            <p:spPr>
              <a:xfrm>
                <a:off x="1157864" y="4673456"/>
                <a:ext cx="4340579" cy="46166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BC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endParaRPr lang="en-GB" alt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64" y="4673456"/>
                <a:ext cx="4340579" cy="461665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1157864" y="5239098"/>
                <a:ext cx="4340579" cy="46166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endParaRPr lang="en-GB" alt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64" y="5239098"/>
                <a:ext cx="4340579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677334" y="2721208"/>
            <a:ext cx="5350042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Voltage difference across a component can be calculated from node voltages.</a:t>
            </a:r>
          </a:p>
        </p:txBody>
      </p:sp>
    </p:spTree>
    <p:extLst>
      <p:ext uri="{BB962C8B-B14F-4D97-AF65-F5344CB8AC3E}">
        <p14:creationId xmlns:p14="http://schemas.microsoft.com/office/powerpoint/2010/main" val="104574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6" grpId="1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77330" y="557663"/>
            <a:ext cx="10247335" cy="10772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2"/>
                </a:solidFill>
                <a:latin typeface="Cambria" panose="02040503050406030204" pitchFamily="18" charset="0"/>
              </a:rPr>
              <a:t>Example 1: </a:t>
            </a:r>
            <a:r>
              <a:rPr lang="en-SG" sz="32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(a) Determine or calculate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V</a:t>
            </a:r>
            <a:r>
              <a:rPr lang="en-SG" sz="3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D 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,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V</a:t>
            </a:r>
            <a:r>
              <a:rPr lang="en-SG" sz="3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A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,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V</a:t>
            </a:r>
            <a:r>
              <a:rPr lang="en-SG" sz="3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C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, and the circuit current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I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. (b) calculate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V</a:t>
            </a:r>
            <a:r>
              <a:rPr lang="en-SG" sz="3200" i="1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R</a:t>
            </a:r>
            <a:r>
              <a:rPr lang="en-SG" sz="3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1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,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V</a:t>
            </a:r>
            <a:r>
              <a:rPr lang="en-SG" sz="3200" i="1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R</a:t>
            </a:r>
            <a:r>
              <a:rPr lang="en-SG" sz="3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2 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and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V</a:t>
            </a:r>
            <a:r>
              <a:rPr lang="en-SG" sz="3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B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.</a:t>
            </a:r>
            <a:endParaRPr lang="en-US" sz="3200" dirty="0">
              <a:solidFill>
                <a:srgbClr val="2E83C3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3" y="1579006"/>
            <a:ext cx="1047750" cy="10477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661515" y="5502288"/>
                <a:ext cx="3848699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−3 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0.3 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kΩ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+1.2 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kΩ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6 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15" y="5502288"/>
                <a:ext cx="3848699" cy="792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6588488" y="4690299"/>
            <a:ext cx="5074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Cambria" panose="02040503050406030204" pitchFamily="18" charset="0"/>
              </a:rPr>
              <a:t>∵ 12 V &gt; 3 V, ∴ the circuit current flows out from the +</a:t>
            </a:r>
            <a:r>
              <a:rPr lang="en-SG" sz="2400" dirty="0" err="1">
                <a:latin typeface="Cambria" panose="02040503050406030204" pitchFamily="18" charset="0"/>
              </a:rPr>
              <a:t>ve</a:t>
            </a:r>
            <a:r>
              <a:rPr lang="en-SG" sz="2400" dirty="0">
                <a:latin typeface="Cambria" panose="02040503050406030204" pitchFamily="18" charset="0"/>
              </a:rPr>
              <a:t> terminal of the 12 V supply and returns to its −</a:t>
            </a:r>
            <a:r>
              <a:rPr lang="en-SG" sz="2400" dirty="0" err="1">
                <a:latin typeface="Cambria" panose="02040503050406030204" pitchFamily="18" charset="0"/>
              </a:rPr>
              <a:t>ve</a:t>
            </a:r>
            <a:r>
              <a:rPr lang="en-SG" sz="2400" dirty="0">
                <a:latin typeface="Cambria" panose="02040503050406030204" pitchFamily="18" charset="0"/>
              </a:rPr>
              <a:t> terminal.</a:t>
            </a:r>
            <a:endParaRPr lang="en-SG" sz="2400" i="1" dirty="0">
              <a:latin typeface="Cambria" panose="02040503050406030204" pitchFamily="18" charset="0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6519205" y="1615511"/>
            <a:ext cx="5013320" cy="2902924"/>
            <a:chOff x="6823135" y="1773778"/>
            <a:chExt cx="5013320" cy="2902924"/>
          </a:xfrm>
        </p:grpSpPr>
        <p:sp>
          <p:nvSpPr>
            <p:cNvPr id="129" name="Freeform 38"/>
            <p:cNvSpPr>
              <a:spLocks/>
            </p:cNvSpPr>
            <p:nvPr/>
          </p:nvSpPr>
          <p:spPr bwMode="auto">
            <a:xfrm>
              <a:off x="10212594" y="2499803"/>
              <a:ext cx="722416" cy="735244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cxnSp>
          <p:nvCxnSpPr>
            <p:cNvPr id="130" name="Straight Connector 129"/>
            <p:cNvCxnSpPr>
              <a:stCxn id="171" idx="7"/>
              <a:endCxn id="162" idx="0"/>
            </p:cNvCxnSpPr>
            <p:nvPr/>
          </p:nvCxnSpPr>
          <p:spPr>
            <a:xfrm>
              <a:off x="8943747" y="2490066"/>
              <a:ext cx="881845" cy="1038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 Box 44"/>
            <p:cNvSpPr txBox="1">
              <a:spLocks noChangeArrowheads="1"/>
            </p:cNvSpPr>
            <p:nvPr/>
          </p:nvSpPr>
          <p:spPr bwMode="auto">
            <a:xfrm>
              <a:off x="9506774" y="2971722"/>
              <a:ext cx="102463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008000"/>
                  </a:solidFill>
                  <a:latin typeface="Cambria" panose="02040503050406030204" pitchFamily="18" charset="0"/>
                </a:rPr>
                <a:t>1.2 k</a:t>
              </a:r>
              <a:r>
                <a:rPr lang="el-GR" altLang="en-US" sz="2400" dirty="0">
                  <a:solidFill>
                    <a:srgbClr val="008000"/>
                  </a:solidFill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solidFill>
                  <a:srgbClr val="008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2" name="Freeform 37"/>
            <p:cNvSpPr>
              <a:spLocks/>
            </p:cNvSpPr>
            <p:nvPr/>
          </p:nvSpPr>
          <p:spPr bwMode="auto">
            <a:xfrm flipV="1">
              <a:off x="7896776" y="3611413"/>
              <a:ext cx="1895115" cy="767216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" name="Freeform 38"/>
            <p:cNvSpPr>
              <a:spLocks/>
            </p:cNvSpPr>
            <p:nvPr/>
          </p:nvSpPr>
          <p:spPr bwMode="auto">
            <a:xfrm flipV="1">
              <a:off x="9756999" y="3611413"/>
              <a:ext cx="1178011" cy="767216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7896776" y="2499802"/>
              <a:ext cx="639301" cy="757481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8140517" y="1773778"/>
              <a:ext cx="1155810" cy="1345004"/>
              <a:chOff x="5156722" y="1378181"/>
              <a:chExt cx="1155810" cy="1345004"/>
            </a:xfrm>
          </p:grpSpPr>
          <p:sp>
            <p:nvSpPr>
              <p:cNvPr id="169" name="Text Box 45"/>
              <p:cNvSpPr txBox="1">
                <a:spLocks noChangeArrowheads="1"/>
              </p:cNvSpPr>
              <p:nvPr/>
            </p:nvSpPr>
            <p:spPr bwMode="auto">
              <a:xfrm>
                <a:off x="5156722" y="1538335"/>
                <a:ext cx="3593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GB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5535021" y="2261520"/>
                    <a:ext cx="4322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i="1" dirty="0">
                      <a:solidFill>
                        <a:srgbClr val="C00000"/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0" name="TextBox 1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5021" y="2261520"/>
                    <a:ext cx="43225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286" r="-11429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1" name="Freeform 170"/>
              <p:cNvSpPr>
                <a:spLocks noChangeAspect="1"/>
              </p:cNvSpPr>
              <p:nvPr/>
            </p:nvSpPr>
            <p:spPr bwMode="auto">
              <a:xfrm rot="21424733">
                <a:off x="5552547" y="1960394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5433138" y="1490158"/>
                    <a:ext cx="64648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SG" sz="240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72" name="TextBox 1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3138" y="1490158"/>
                    <a:ext cx="64648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Text Box 45"/>
              <p:cNvSpPr txBox="1">
                <a:spLocks noChangeArrowheads="1"/>
              </p:cNvSpPr>
              <p:nvPr/>
            </p:nvSpPr>
            <p:spPr bwMode="auto">
              <a:xfrm>
                <a:off x="5973978" y="137818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ts val="1200"/>
                  </a:spcBef>
                </a:pPr>
                <a:r>
                  <a:rPr lang="en-GB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7672765" y="3257459"/>
              <a:ext cx="442362" cy="345008"/>
              <a:chOff x="3947146" y="3405829"/>
              <a:chExt cx="442362" cy="345008"/>
            </a:xfrm>
          </p:grpSpPr>
          <p:sp>
            <p:nvSpPr>
              <p:cNvPr id="165" name="Line 32"/>
              <p:cNvSpPr>
                <a:spLocks noChangeShapeType="1"/>
              </p:cNvSpPr>
              <p:nvPr/>
            </p:nvSpPr>
            <p:spPr bwMode="auto">
              <a:xfrm rot="5400000">
                <a:off x="4168327" y="3184648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6" name="Line 33"/>
              <p:cNvSpPr>
                <a:spLocks noChangeShapeType="1"/>
              </p:cNvSpPr>
              <p:nvPr/>
            </p:nvSpPr>
            <p:spPr bwMode="auto">
              <a:xfrm rot="5400000">
                <a:off x="4159653" y="3417010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7" name="Line 34"/>
              <p:cNvSpPr>
                <a:spLocks noChangeShapeType="1"/>
              </p:cNvSpPr>
              <p:nvPr/>
            </p:nvSpPr>
            <p:spPr bwMode="auto">
              <a:xfrm rot="5400000">
                <a:off x="4168327" y="3410053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8" name="Line 35"/>
              <p:cNvSpPr>
                <a:spLocks noChangeShapeType="1"/>
              </p:cNvSpPr>
              <p:nvPr/>
            </p:nvSpPr>
            <p:spPr bwMode="auto">
              <a:xfrm rot="5400000">
                <a:off x="4159653" y="3642415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7" name="Text Box 44"/>
            <p:cNvSpPr txBox="1">
              <a:spLocks noChangeArrowheads="1"/>
            </p:cNvSpPr>
            <p:nvPr/>
          </p:nvSpPr>
          <p:spPr bwMode="auto">
            <a:xfrm>
              <a:off x="6823135" y="3206039"/>
              <a:ext cx="7777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CC0099"/>
                  </a:solidFill>
                  <a:latin typeface="Cambria" panose="02040503050406030204" pitchFamily="18" charset="0"/>
                </a:rPr>
                <a:t>12 V</a:t>
              </a:r>
            </a:p>
          </p:txBody>
        </p:sp>
        <p:sp>
          <p:nvSpPr>
            <p:cNvPr id="138" name="Text Box 45"/>
            <p:cNvSpPr txBox="1">
              <a:spLocks noChangeArrowheads="1"/>
            </p:cNvSpPr>
            <p:nvPr/>
          </p:nvSpPr>
          <p:spPr bwMode="auto">
            <a:xfrm>
              <a:off x="7442672" y="2842786"/>
              <a:ext cx="359723" cy="985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eaLnBrk="0" hangingPunct="0">
                <a:spcBef>
                  <a:spcPts val="1200"/>
                </a:spcBef>
              </a:pPr>
              <a:r>
                <a:rPr lang="en-GB" altLang="en-US" sz="2400" b="1" dirty="0">
                  <a:latin typeface="Times New Roman" panose="02020603050405020304" pitchFamily="18" charset="0"/>
                </a:rPr>
                <a:t>_</a:t>
              </a: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429767" y="1773778"/>
              <a:ext cx="1155810" cy="1345004"/>
              <a:chOff x="5156722" y="1378181"/>
              <a:chExt cx="1155810" cy="1345004"/>
            </a:xfrm>
          </p:grpSpPr>
          <p:sp>
            <p:nvSpPr>
              <p:cNvPr id="160" name="Text Box 45"/>
              <p:cNvSpPr txBox="1">
                <a:spLocks noChangeArrowheads="1"/>
              </p:cNvSpPr>
              <p:nvPr/>
            </p:nvSpPr>
            <p:spPr bwMode="auto">
              <a:xfrm>
                <a:off x="5156722" y="1538335"/>
                <a:ext cx="3593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GB" altLang="en-US" sz="2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5535021" y="2261520"/>
                    <a:ext cx="4322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i="1" dirty="0">
                      <a:solidFill>
                        <a:srgbClr val="008000"/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5021" y="2261520"/>
                    <a:ext cx="432250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17" r="-11268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Freeform 161"/>
              <p:cNvSpPr>
                <a:spLocks noChangeAspect="1"/>
              </p:cNvSpPr>
              <p:nvPr/>
            </p:nvSpPr>
            <p:spPr bwMode="auto">
              <a:xfrm>
                <a:off x="5552547" y="1960394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solidFill>
                      <a:srgbClr val="008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solidFill>
                    <a:srgbClr val="008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433138" y="1490158"/>
                    <a:ext cx="64648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SG" sz="2400" dirty="0">
                        <a:solidFill>
                          <a:srgbClr val="008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3138" y="1490158"/>
                    <a:ext cx="64648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4" name="Text Box 45"/>
              <p:cNvSpPr txBox="1">
                <a:spLocks noChangeArrowheads="1"/>
              </p:cNvSpPr>
              <p:nvPr/>
            </p:nvSpPr>
            <p:spPr bwMode="auto">
              <a:xfrm>
                <a:off x="5973978" y="137818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ts val="1200"/>
                  </a:spcBef>
                </a:pPr>
                <a:r>
                  <a:rPr lang="en-GB" altLang="en-US" sz="2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</p:grp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11228596" y="3206039"/>
              <a:ext cx="60785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FF19C3"/>
                  </a:solidFill>
                  <a:latin typeface="Cambria" panose="02040503050406030204" pitchFamily="18" charset="0"/>
                </a:rPr>
                <a:t>3</a:t>
              </a:r>
              <a:r>
                <a:rPr lang="en-GB" altLang="en-US" sz="2400" dirty="0">
                  <a:solidFill>
                    <a:srgbClr val="FF33CC"/>
                  </a:solidFill>
                  <a:latin typeface="Cambria" panose="02040503050406030204" pitchFamily="18" charset="0"/>
                </a:rPr>
                <a:t> V</a:t>
              </a:r>
            </a:p>
          </p:txBody>
        </p:sp>
        <p:sp>
          <p:nvSpPr>
            <p:cNvPr id="141" name="Text Box 45"/>
            <p:cNvSpPr txBox="1">
              <a:spLocks noChangeArrowheads="1"/>
            </p:cNvSpPr>
            <p:nvPr/>
          </p:nvSpPr>
          <p:spPr bwMode="auto">
            <a:xfrm>
              <a:off x="11035787" y="2842786"/>
              <a:ext cx="359723" cy="985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eaLnBrk="0" hangingPunct="0">
                <a:spcBef>
                  <a:spcPts val="1200"/>
                </a:spcBef>
              </a:pPr>
              <a:r>
                <a:rPr lang="en-GB" altLang="en-US" sz="2400" b="1" dirty="0">
                  <a:latin typeface="Times New Roman" panose="02020603050405020304" pitchFamily="18" charset="0"/>
                </a:rPr>
                <a:t>_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10716329" y="3257459"/>
              <a:ext cx="442362" cy="345008"/>
              <a:chOff x="3947146" y="3405829"/>
              <a:chExt cx="442362" cy="345008"/>
            </a:xfrm>
          </p:grpSpPr>
          <p:sp>
            <p:nvSpPr>
              <p:cNvPr id="156" name="Line 32"/>
              <p:cNvSpPr>
                <a:spLocks noChangeShapeType="1"/>
              </p:cNvSpPr>
              <p:nvPr/>
            </p:nvSpPr>
            <p:spPr bwMode="auto">
              <a:xfrm rot="5400000">
                <a:off x="4168327" y="3184648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7" name="Line 33"/>
              <p:cNvSpPr>
                <a:spLocks noChangeShapeType="1"/>
              </p:cNvSpPr>
              <p:nvPr/>
            </p:nvSpPr>
            <p:spPr bwMode="auto">
              <a:xfrm rot="5400000">
                <a:off x="4159653" y="3417010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8" name="Line 34"/>
              <p:cNvSpPr>
                <a:spLocks noChangeShapeType="1"/>
              </p:cNvSpPr>
              <p:nvPr/>
            </p:nvSpPr>
            <p:spPr bwMode="auto">
              <a:xfrm rot="5400000">
                <a:off x="4168327" y="3410053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9" name="Line 35"/>
              <p:cNvSpPr>
                <a:spLocks noChangeShapeType="1"/>
              </p:cNvSpPr>
              <p:nvPr/>
            </p:nvSpPr>
            <p:spPr bwMode="auto">
              <a:xfrm rot="5400000">
                <a:off x="4159653" y="3642415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9260464" y="4387293"/>
              <a:ext cx="284400" cy="289409"/>
              <a:chOff x="3206085" y="4202087"/>
              <a:chExt cx="284400" cy="289409"/>
            </a:xfrm>
          </p:grpSpPr>
          <p:cxnSp>
            <p:nvCxnSpPr>
              <p:cNvPr id="152" name="Line 23"/>
              <p:cNvCxnSpPr/>
              <p:nvPr/>
            </p:nvCxnSpPr>
            <p:spPr bwMode="auto">
              <a:xfrm>
                <a:off x="3206085" y="4360968"/>
                <a:ext cx="2844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" name="Line 24"/>
              <p:cNvCxnSpPr/>
              <p:nvPr/>
            </p:nvCxnSpPr>
            <p:spPr bwMode="auto">
              <a:xfrm>
                <a:off x="3252885" y="4426232"/>
                <a:ext cx="1908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" name="Line 25"/>
              <p:cNvCxnSpPr/>
              <p:nvPr/>
            </p:nvCxnSpPr>
            <p:spPr bwMode="auto">
              <a:xfrm>
                <a:off x="3303285" y="4491496"/>
                <a:ext cx="90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5" name="Line 23"/>
              <p:cNvCxnSpPr/>
              <p:nvPr/>
            </p:nvCxnSpPr>
            <p:spPr bwMode="auto">
              <a:xfrm>
                <a:off x="3348285" y="4202087"/>
                <a:ext cx="0" cy="15316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4" name="Text Box 44"/>
            <p:cNvSpPr txBox="1">
              <a:spLocks noChangeArrowheads="1"/>
            </p:cNvSpPr>
            <p:nvPr/>
          </p:nvSpPr>
          <p:spPr bwMode="auto">
            <a:xfrm>
              <a:off x="8286407" y="2971722"/>
              <a:ext cx="970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C00000"/>
                  </a:solidFill>
                  <a:latin typeface="Cambria" panose="02040503050406030204" pitchFamily="18" charset="0"/>
                </a:rPr>
                <a:t>300 </a:t>
              </a:r>
              <a:r>
                <a:rPr lang="el-GR" altLang="en-US" sz="2400" dirty="0">
                  <a:solidFill>
                    <a:srgbClr val="C00000"/>
                  </a:solidFill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120724" y="2594602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0856536" y="2228511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413585" y="2228511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148" name="Oval 147"/>
            <p:cNvSpPr/>
            <p:nvPr/>
          </p:nvSpPr>
          <p:spPr>
            <a:xfrm>
              <a:off x="10871762" y="246496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7857734" y="247021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9348664" y="245695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120724" y="3981377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1082614" y="1637305"/>
                <a:ext cx="58634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reference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ground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SG" sz="240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SG" sz="2400" i="1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SG" sz="240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14" y="1637305"/>
                <a:ext cx="5863466" cy="461665"/>
              </a:xfrm>
              <a:prstGeom prst="rect">
                <a:avLst/>
              </a:prstGeom>
              <a:blipFill>
                <a:blip r:embed="rId10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1661515" y="3265567"/>
                <a:ext cx="4721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=12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15" y="3265567"/>
                <a:ext cx="4721492" cy="461665"/>
              </a:xfrm>
              <a:prstGeom prst="rect">
                <a:avLst/>
              </a:prstGeom>
              <a:blipFill>
                <a:blip r:embed="rId11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1661515" y="4912241"/>
                <a:ext cx="310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=3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15" y="4912241"/>
                <a:ext cx="3107255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/>
          <p:cNvSpPr txBox="1"/>
          <p:nvPr/>
        </p:nvSpPr>
        <p:spPr>
          <a:xfrm>
            <a:off x="1661515" y="2153944"/>
            <a:ext cx="4721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Cambria" panose="02040503050406030204" pitchFamily="18" charset="0"/>
              </a:rPr>
              <a:t>The 12 V supply provides a voltage rise of 12 V from its −</a:t>
            </a:r>
            <a:r>
              <a:rPr lang="en-SG" sz="2400" dirty="0" err="1">
                <a:latin typeface="Cambria" panose="02040503050406030204" pitchFamily="18" charset="0"/>
              </a:rPr>
              <a:t>ve</a:t>
            </a:r>
            <a:r>
              <a:rPr lang="en-SG" sz="2400" dirty="0">
                <a:latin typeface="Cambria" panose="02040503050406030204" pitchFamily="18" charset="0"/>
              </a:rPr>
              <a:t> terminal to its +</a:t>
            </a:r>
            <a:r>
              <a:rPr lang="en-SG" sz="2400" dirty="0" err="1">
                <a:latin typeface="Cambria" panose="02040503050406030204" pitchFamily="18" charset="0"/>
              </a:rPr>
              <a:t>ve</a:t>
            </a:r>
            <a:r>
              <a:rPr lang="en-SG" sz="2400" dirty="0">
                <a:latin typeface="Cambria" panose="02040503050406030204" pitchFamily="18" charset="0"/>
              </a:rPr>
              <a:t> terminal.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661515" y="3817712"/>
            <a:ext cx="4721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Cambria" panose="02040503050406030204" pitchFamily="18" charset="0"/>
              </a:rPr>
              <a:t>The 3 V supply provides a voltage rise of 3 V from its −</a:t>
            </a:r>
            <a:r>
              <a:rPr lang="en-SG" sz="2400" dirty="0" err="1">
                <a:latin typeface="Cambria" panose="02040503050406030204" pitchFamily="18" charset="0"/>
              </a:rPr>
              <a:t>ve</a:t>
            </a:r>
            <a:r>
              <a:rPr lang="en-SG" sz="2400" dirty="0">
                <a:latin typeface="Cambria" panose="02040503050406030204" pitchFamily="18" charset="0"/>
              </a:rPr>
              <a:t> terminal to its +</a:t>
            </a:r>
            <a:r>
              <a:rPr lang="en-SG" sz="2400" dirty="0" err="1">
                <a:latin typeface="Cambria" panose="02040503050406030204" pitchFamily="18" charset="0"/>
              </a:rPr>
              <a:t>ve</a:t>
            </a:r>
            <a:r>
              <a:rPr lang="en-SG" sz="2400" dirty="0">
                <a:latin typeface="Cambria" panose="02040503050406030204" pitchFamily="18" charset="0"/>
              </a:rPr>
              <a:t> terminal.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782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179" grpId="0"/>
      <p:bldP spid="181" grpId="0"/>
      <p:bldP spid="182" grpId="0"/>
      <p:bldP spid="1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77330" y="557663"/>
            <a:ext cx="10247335" cy="10772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2"/>
                </a:solidFill>
                <a:latin typeface="Cambria" panose="02040503050406030204" pitchFamily="18" charset="0"/>
              </a:rPr>
              <a:t>Example 1: </a:t>
            </a:r>
            <a:r>
              <a:rPr lang="en-SG" sz="32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(a) Determine or calculate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V</a:t>
            </a:r>
            <a:r>
              <a:rPr lang="en-SG" sz="3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D 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,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V</a:t>
            </a:r>
            <a:r>
              <a:rPr lang="en-SG" sz="3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A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,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V</a:t>
            </a:r>
            <a:r>
              <a:rPr lang="en-SG" sz="3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C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, and the circuit current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I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. (b) calculate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V</a:t>
            </a:r>
            <a:r>
              <a:rPr lang="en-SG" sz="3200" i="1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R</a:t>
            </a:r>
            <a:r>
              <a:rPr lang="en-SG" sz="3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1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,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V</a:t>
            </a:r>
            <a:r>
              <a:rPr lang="en-SG" sz="3200" i="1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R</a:t>
            </a:r>
            <a:r>
              <a:rPr lang="en-SG" sz="3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2 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and </a:t>
            </a:r>
            <a:r>
              <a:rPr lang="en-SG" sz="3200" i="1" dirty="0">
                <a:solidFill>
                  <a:srgbClr val="2E83C3"/>
                </a:solidFill>
                <a:latin typeface="Cambria" panose="02040503050406030204" pitchFamily="18" charset="0"/>
              </a:rPr>
              <a:t>V</a:t>
            </a:r>
            <a:r>
              <a:rPr lang="en-SG" sz="3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B</a:t>
            </a:r>
            <a:r>
              <a:rPr lang="en-SG" sz="3200" dirty="0">
                <a:solidFill>
                  <a:srgbClr val="2E83C3"/>
                </a:solidFill>
                <a:latin typeface="Cambria" panose="02040503050406030204" pitchFamily="18" charset="0"/>
              </a:rPr>
              <a:t>.</a:t>
            </a:r>
            <a:endParaRPr lang="en-US" sz="3200" dirty="0">
              <a:solidFill>
                <a:srgbClr val="2E83C3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3" y="1579006"/>
            <a:ext cx="1047750" cy="10477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634955" y="1680049"/>
            <a:ext cx="5013320" cy="2902924"/>
            <a:chOff x="6823135" y="1773778"/>
            <a:chExt cx="5013320" cy="2902924"/>
          </a:xfrm>
        </p:grpSpPr>
        <p:sp>
          <p:nvSpPr>
            <p:cNvPr id="129" name="Freeform 38"/>
            <p:cNvSpPr>
              <a:spLocks/>
            </p:cNvSpPr>
            <p:nvPr/>
          </p:nvSpPr>
          <p:spPr bwMode="auto">
            <a:xfrm>
              <a:off x="10212594" y="2499803"/>
              <a:ext cx="722416" cy="735244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cxnSp>
          <p:nvCxnSpPr>
            <p:cNvPr id="130" name="Straight Connector 129"/>
            <p:cNvCxnSpPr>
              <a:stCxn id="171" idx="7"/>
              <a:endCxn id="162" idx="0"/>
            </p:cNvCxnSpPr>
            <p:nvPr/>
          </p:nvCxnSpPr>
          <p:spPr>
            <a:xfrm>
              <a:off x="8943747" y="2490066"/>
              <a:ext cx="881845" cy="1038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 Box 44"/>
            <p:cNvSpPr txBox="1">
              <a:spLocks noChangeArrowheads="1"/>
            </p:cNvSpPr>
            <p:nvPr/>
          </p:nvSpPr>
          <p:spPr bwMode="auto">
            <a:xfrm>
              <a:off x="9506774" y="2971722"/>
              <a:ext cx="102463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008000"/>
                  </a:solidFill>
                  <a:latin typeface="Cambria" panose="02040503050406030204" pitchFamily="18" charset="0"/>
                </a:rPr>
                <a:t>1.2 k</a:t>
              </a:r>
              <a:r>
                <a:rPr lang="el-GR" altLang="en-US" sz="2400" dirty="0">
                  <a:solidFill>
                    <a:srgbClr val="008000"/>
                  </a:solidFill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solidFill>
                  <a:srgbClr val="008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2" name="Freeform 37"/>
            <p:cNvSpPr>
              <a:spLocks/>
            </p:cNvSpPr>
            <p:nvPr/>
          </p:nvSpPr>
          <p:spPr bwMode="auto">
            <a:xfrm flipV="1">
              <a:off x="7896776" y="3611413"/>
              <a:ext cx="1895115" cy="767216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" name="Freeform 38"/>
            <p:cNvSpPr>
              <a:spLocks/>
            </p:cNvSpPr>
            <p:nvPr/>
          </p:nvSpPr>
          <p:spPr bwMode="auto">
            <a:xfrm flipV="1">
              <a:off x="9756999" y="3611413"/>
              <a:ext cx="1178011" cy="767216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7896776" y="2499802"/>
              <a:ext cx="639301" cy="757481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8140517" y="1773778"/>
              <a:ext cx="1155810" cy="1345004"/>
              <a:chOff x="5156722" y="1378181"/>
              <a:chExt cx="1155810" cy="1345004"/>
            </a:xfrm>
          </p:grpSpPr>
          <p:sp>
            <p:nvSpPr>
              <p:cNvPr id="169" name="Text Box 45"/>
              <p:cNvSpPr txBox="1">
                <a:spLocks noChangeArrowheads="1"/>
              </p:cNvSpPr>
              <p:nvPr/>
            </p:nvSpPr>
            <p:spPr bwMode="auto">
              <a:xfrm>
                <a:off x="5156722" y="1538335"/>
                <a:ext cx="3593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GB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5535021" y="2261520"/>
                    <a:ext cx="4322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i="1" dirty="0">
                      <a:solidFill>
                        <a:srgbClr val="C00000"/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0" name="TextBox 1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5021" y="2261520"/>
                    <a:ext cx="43225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86" r="-11429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1" name="Freeform 170"/>
              <p:cNvSpPr>
                <a:spLocks noChangeAspect="1"/>
              </p:cNvSpPr>
              <p:nvPr/>
            </p:nvSpPr>
            <p:spPr bwMode="auto">
              <a:xfrm rot="21424733">
                <a:off x="5552547" y="1960394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5433138" y="1490158"/>
                    <a:ext cx="64648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SG" sz="240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72" name="TextBox 1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3138" y="1490158"/>
                    <a:ext cx="64648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Text Box 45"/>
              <p:cNvSpPr txBox="1">
                <a:spLocks noChangeArrowheads="1"/>
              </p:cNvSpPr>
              <p:nvPr/>
            </p:nvSpPr>
            <p:spPr bwMode="auto">
              <a:xfrm>
                <a:off x="5973978" y="137818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ts val="1200"/>
                  </a:spcBef>
                </a:pPr>
                <a:r>
                  <a:rPr lang="en-GB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7672765" y="3257459"/>
              <a:ext cx="442362" cy="345008"/>
              <a:chOff x="3947146" y="3405829"/>
              <a:chExt cx="442362" cy="345008"/>
            </a:xfrm>
          </p:grpSpPr>
          <p:sp>
            <p:nvSpPr>
              <p:cNvPr id="165" name="Line 32"/>
              <p:cNvSpPr>
                <a:spLocks noChangeShapeType="1"/>
              </p:cNvSpPr>
              <p:nvPr/>
            </p:nvSpPr>
            <p:spPr bwMode="auto">
              <a:xfrm rot="5400000">
                <a:off x="4168327" y="3184648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6" name="Line 33"/>
              <p:cNvSpPr>
                <a:spLocks noChangeShapeType="1"/>
              </p:cNvSpPr>
              <p:nvPr/>
            </p:nvSpPr>
            <p:spPr bwMode="auto">
              <a:xfrm rot="5400000">
                <a:off x="4159653" y="3417010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7" name="Line 34"/>
              <p:cNvSpPr>
                <a:spLocks noChangeShapeType="1"/>
              </p:cNvSpPr>
              <p:nvPr/>
            </p:nvSpPr>
            <p:spPr bwMode="auto">
              <a:xfrm rot="5400000">
                <a:off x="4168327" y="3410053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8" name="Line 35"/>
              <p:cNvSpPr>
                <a:spLocks noChangeShapeType="1"/>
              </p:cNvSpPr>
              <p:nvPr/>
            </p:nvSpPr>
            <p:spPr bwMode="auto">
              <a:xfrm rot="5400000">
                <a:off x="4159653" y="3642415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7" name="Text Box 44"/>
            <p:cNvSpPr txBox="1">
              <a:spLocks noChangeArrowheads="1"/>
            </p:cNvSpPr>
            <p:nvPr/>
          </p:nvSpPr>
          <p:spPr bwMode="auto">
            <a:xfrm>
              <a:off x="6823135" y="3206039"/>
              <a:ext cx="7777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CC0099"/>
                  </a:solidFill>
                  <a:latin typeface="Cambria" panose="02040503050406030204" pitchFamily="18" charset="0"/>
                </a:rPr>
                <a:t>12 V</a:t>
              </a:r>
            </a:p>
          </p:txBody>
        </p:sp>
        <p:sp>
          <p:nvSpPr>
            <p:cNvPr id="138" name="Text Box 45"/>
            <p:cNvSpPr txBox="1">
              <a:spLocks noChangeArrowheads="1"/>
            </p:cNvSpPr>
            <p:nvPr/>
          </p:nvSpPr>
          <p:spPr bwMode="auto">
            <a:xfrm>
              <a:off x="7442672" y="2842786"/>
              <a:ext cx="359723" cy="985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eaLnBrk="0" hangingPunct="0">
                <a:spcBef>
                  <a:spcPts val="1200"/>
                </a:spcBef>
              </a:pPr>
              <a:r>
                <a:rPr lang="en-GB" altLang="en-US" sz="2400" b="1" dirty="0">
                  <a:latin typeface="Times New Roman" panose="02020603050405020304" pitchFamily="18" charset="0"/>
                </a:rPr>
                <a:t>_</a:t>
              </a: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429767" y="1773778"/>
              <a:ext cx="1155810" cy="1345004"/>
              <a:chOff x="5156722" y="1378181"/>
              <a:chExt cx="1155810" cy="1345004"/>
            </a:xfrm>
          </p:grpSpPr>
          <p:sp>
            <p:nvSpPr>
              <p:cNvPr id="160" name="Text Box 45"/>
              <p:cNvSpPr txBox="1">
                <a:spLocks noChangeArrowheads="1"/>
              </p:cNvSpPr>
              <p:nvPr/>
            </p:nvSpPr>
            <p:spPr bwMode="auto">
              <a:xfrm>
                <a:off x="5156722" y="1538335"/>
                <a:ext cx="3593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GB" altLang="en-US" sz="2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5535021" y="2261520"/>
                    <a:ext cx="4322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i="1" dirty="0">
                      <a:solidFill>
                        <a:srgbClr val="008000"/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5021" y="2261520"/>
                    <a:ext cx="43225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17" r="-11268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Freeform 161"/>
              <p:cNvSpPr>
                <a:spLocks noChangeAspect="1"/>
              </p:cNvSpPr>
              <p:nvPr/>
            </p:nvSpPr>
            <p:spPr bwMode="auto">
              <a:xfrm>
                <a:off x="5552547" y="1960394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solidFill>
                      <a:srgbClr val="008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solidFill>
                    <a:srgbClr val="008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433138" y="1490158"/>
                    <a:ext cx="64648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SG" sz="2400" dirty="0">
                        <a:solidFill>
                          <a:srgbClr val="008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3138" y="1490158"/>
                    <a:ext cx="64648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4" name="Text Box 45"/>
              <p:cNvSpPr txBox="1">
                <a:spLocks noChangeArrowheads="1"/>
              </p:cNvSpPr>
              <p:nvPr/>
            </p:nvSpPr>
            <p:spPr bwMode="auto">
              <a:xfrm>
                <a:off x="5973978" y="137818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ts val="1200"/>
                  </a:spcBef>
                </a:pPr>
                <a:r>
                  <a:rPr lang="en-GB" altLang="en-US" sz="2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</p:grp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11228596" y="3206039"/>
              <a:ext cx="60785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FF19C3"/>
                  </a:solidFill>
                  <a:latin typeface="Cambria" panose="02040503050406030204" pitchFamily="18" charset="0"/>
                </a:rPr>
                <a:t>3</a:t>
              </a:r>
              <a:r>
                <a:rPr lang="en-GB" altLang="en-US" sz="2400" dirty="0">
                  <a:solidFill>
                    <a:srgbClr val="FF33CC"/>
                  </a:solidFill>
                  <a:latin typeface="Cambria" panose="02040503050406030204" pitchFamily="18" charset="0"/>
                </a:rPr>
                <a:t> V</a:t>
              </a:r>
            </a:p>
          </p:txBody>
        </p:sp>
        <p:sp>
          <p:nvSpPr>
            <p:cNvPr id="141" name="Text Box 45"/>
            <p:cNvSpPr txBox="1">
              <a:spLocks noChangeArrowheads="1"/>
            </p:cNvSpPr>
            <p:nvPr/>
          </p:nvSpPr>
          <p:spPr bwMode="auto">
            <a:xfrm>
              <a:off x="11035787" y="2842786"/>
              <a:ext cx="359723" cy="985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eaLnBrk="0" hangingPunct="0">
                <a:spcBef>
                  <a:spcPts val="1200"/>
                </a:spcBef>
              </a:pPr>
              <a:r>
                <a:rPr lang="en-GB" altLang="en-US" sz="2400" b="1" dirty="0">
                  <a:latin typeface="Times New Roman" panose="02020603050405020304" pitchFamily="18" charset="0"/>
                </a:rPr>
                <a:t>_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10716329" y="3257459"/>
              <a:ext cx="442362" cy="345008"/>
              <a:chOff x="3947146" y="3405829"/>
              <a:chExt cx="442362" cy="345008"/>
            </a:xfrm>
          </p:grpSpPr>
          <p:sp>
            <p:nvSpPr>
              <p:cNvPr id="156" name="Line 32"/>
              <p:cNvSpPr>
                <a:spLocks noChangeShapeType="1"/>
              </p:cNvSpPr>
              <p:nvPr/>
            </p:nvSpPr>
            <p:spPr bwMode="auto">
              <a:xfrm rot="5400000">
                <a:off x="4168327" y="3184648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7" name="Line 33"/>
              <p:cNvSpPr>
                <a:spLocks noChangeShapeType="1"/>
              </p:cNvSpPr>
              <p:nvPr/>
            </p:nvSpPr>
            <p:spPr bwMode="auto">
              <a:xfrm rot="5400000">
                <a:off x="4159653" y="3417010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8" name="Line 34"/>
              <p:cNvSpPr>
                <a:spLocks noChangeShapeType="1"/>
              </p:cNvSpPr>
              <p:nvPr/>
            </p:nvSpPr>
            <p:spPr bwMode="auto">
              <a:xfrm rot="5400000">
                <a:off x="4168327" y="3410053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9" name="Line 35"/>
              <p:cNvSpPr>
                <a:spLocks noChangeShapeType="1"/>
              </p:cNvSpPr>
              <p:nvPr/>
            </p:nvSpPr>
            <p:spPr bwMode="auto">
              <a:xfrm rot="5400000">
                <a:off x="4159653" y="3642415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9260464" y="4387293"/>
              <a:ext cx="284400" cy="289409"/>
              <a:chOff x="3206085" y="4202087"/>
              <a:chExt cx="284400" cy="289409"/>
            </a:xfrm>
          </p:grpSpPr>
          <p:cxnSp>
            <p:nvCxnSpPr>
              <p:cNvPr id="152" name="Line 23"/>
              <p:cNvCxnSpPr/>
              <p:nvPr/>
            </p:nvCxnSpPr>
            <p:spPr bwMode="auto">
              <a:xfrm>
                <a:off x="3206085" y="4360968"/>
                <a:ext cx="2844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" name="Line 24"/>
              <p:cNvCxnSpPr/>
              <p:nvPr/>
            </p:nvCxnSpPr>
            <p:spPr bwMode="auto">
              <a:xfrm>
                <a:off x="3252885" y="4426232"/>
                <a:ext cx="1908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" name="Line 25"/>
              <p:cNvCxnSpPr/>
              <p:nvPr/>
            </p:nvCxnSpPr>
            <p:spPr bwMode="auto">
              <a:xfrm>
                <a:off x="3303285" y="4491496"/>
                <a:ext cx="90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5" name="Line 23"/>
              <p:cNvCxnSpPr/>
              <p:nvPr/>
            </p:nvCxnSpPr>
            <p:spPr bwMode="auto">
              <a:xfrm>
                <a:off x="3348285" y="4202087"/>
                <a:ext cx="0" cy="15316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4" name="Text Box 44"/>
            <p:cNvSpPr txBox="1">
              <a:spLocks noChangeArrowheads="1"/>
            </p:cNvSpPr>
            <p:nvPr/>
          </p:nvSpPr>
          <p:spPr bwMode="auto">
            <a:xfrm>
              <a:off x="8286407" y="2971722"/>
              <a:ext cx="970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C00000"/>
                  </a:solidFill>
                  <a:latin typeface="Cambria" panose="02040503050406030204" pitchFamily="18" charset="0"/>
                </a:rPr>
                <a:t>300 </a:t>
              </a:r>
              <a:r>
                <a:rPr lang="el-GR" altLang="en-US" sz="2400" dirty="0">
                  <a:solidFill>
                    <a:srgbClr val="C00000"/>
                  </a:solidFill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120724" y="2594602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0856536" y="2228511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413585" y="2228511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148" name="Oval 147"/>
            <p:cNvSpPr/>
            <p:nvPr/>
          </p:nvSpPr>
          <p:spPr>
            <a:xfrm>
              <a:off x="10871762" y="246496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7857734" y="247021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9348664" y="245695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120724" y="3981377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84230" y="1727481"/>
                <a:ext cx="5520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×0.3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1.8 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0" y="1727481"/>
                <a:ext cx="5520999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267411" y="2166991"/>
                <a:ext cx="5520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×1.2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7.2 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11" y="2166991"/>
                <a:ext cx="5520999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667249" y="3144093"/>
                <a:ext cx="25771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−1.8 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49" y="3144093"/>
                <a:ext cx="2577197" cy="461665"/>
              </a:xfrm>
              <a:prstGeom prst="rect">
                <a:avLst/>
              </a:prstGeom>
              <a:blipFill>
                <a:blip r:embed="rId1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33378" y="3997085"/>
                <a:ext cx="1959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10.2 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78" y="3997085"/>
                <a:ext cx="195974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1661514" y="2720695"/>
            <a:ext cx="511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Cambria" panose="02040503050406030204" pitchFamily="18" charset="0"/>
              </a:rPr>
              <a:t>∵ From A to B, a voltage drop of 1.8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333378" y="3579124"/>
                <a:ext cx="2189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1.8 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78" y="3579124"/>
                <a:ext cx="218984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67248" y="5333685"/>
                <a:ext cx="3584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SG" sz="24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+7.2 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48" y="5333685"/>
                <a:ext cx="3584975" cy="461665"/>
              </a:xfrm>
              <a:prstGeom prst="rect">
                <a:avLst/>
              </a:prstGeom>
              <a:blipFill>
                <a:blip r:embed="rId1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340456" y="6186677"/>
                <a:ext cx="1959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10.2 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56" y="6186677"/>
                <a:ext cx="1959745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1661514" y="4910287"/>
            <a:ext cx="516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∵ From C to B, a voltage rise of 7.2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40456" y="5768716"/>
                <a:ext cx="2189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7.2 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56" y="5768716"/>
                <a:ext cx="218984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661514" y="4505050"/>
            <a:ext cx="493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Another way: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28" y="4979737"/>
            <a:ext cx="1702635" cy="14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77330" y="557663"/>
            <a:ext cx="10247335" cy="13849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Example 2: </a:t>
            </a:r>
            <a:r>
              <a:rPr lang="en-SG" sz="2800" dirty="0">
                <a:solidFill>
                  <a:srgbClr val="2E83C3"/>
                </a:solidFill>
                <a:latin typeface="Cambria" panose="02040503050406030204" pitchFamily="18" charset="0"/>
              </a:rPr>
              <a:t>(a) Calculate the total resistance and the circuit current. (b) Calculate the voltages drops across the resistors and the voltages at nodes A to E.</a:t>
            </a:r>
            <a:endParaRPr lang="en-US" sz="2800" dirty="0">
              <a:solidFill>
                <a:srgbClr val="2E83C3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3" y="1579006"/>
            <a:ext cx="1047750" cy="10477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84230" y="2100090"/>
                <a:ext cx="5520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=100+200=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300 </m:t>
                      </m:r>
                      <m:r>
                        <m:rPr>
                          <m:sty m:val="p"/>
                        </m:rP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SG" sz="2400" b="0" i="0" dirty="0">
                  <a:solidFill>
                    <a:srgbClr val="9933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0" y="2100090"/>
                <a:ext cx="5520999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084229" y="4567916"/>
                <a:ext cx="5520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20 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×0.1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29" y="4567916"/>
                <a:ext cx="5520999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1620874" y="3585665"/>
            <a:ext cx="511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Cambria" panose="02040503050406030204" pitchFamily="18" charset="0"/>
              </a:rPr>
              <a:t>The 20 mA circuit current flows </a:t>
            </a:r>
            <a:r>
              <a:rPr lang="en-SG" sz="2400" dirty="0">
                <a:solidFill>
                  <a:srgbClr val="9933FF"/>
                </a:solidFill>
                <a:latin typeface="Cambria" panose="02040503050406030204" pitchFamily="18" charset="0"/>
              </a:rPr>
              <a:t>counter-clockwise</a:t>
            </a:r>
            <a:r>
              <a:rPr lang="en-SG" sz="2400" dirty="0">
                <a:latin typeface="Cambria" panose="02040503050406030204" pitchFamily="18" charset="0"/>
              </a:rPr>
              <a:t>.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6843739" y="1536486"/>
            <a:ext cx="4847958" cy="3062979"/>
            <a:chOff x="3878123" y="2537138"/>
            <a:chExt cx="4847958" cy="3062979"/>
          </a:xfrm>
        </p:grpSpPr>
        <p:sp>
          <p:nvSpPr>
            <p:cNvPr id="117" name="TextBox 116"/>
            <p:cNvSpPr txBox="1"/>
            <p:nvPr/>
          </p:nvSpPr>
          <p:spPr>
            <a:xfrm>
              <a:off x="4355726" y="2537138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118" name="Freeform 38"/>
            <p:cNvSpPr>
              <a:spLocks/>
            </p:cNvSpPr>
            <p:nvPr/>
          </p:nvSpPr>
          <p:spPr bwMode="auto">
            <a:xfrm>
              <a:off x="6494406" y="2897499"/>
              <a:ext cx="1231432" cy="485170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V="1">
              <a:off x="7727338" y="3729638"/>
              <a:ext cx="0" cy="67250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Freeform 37"/>
            <p:cNvSpPr>
              <a:spLocks/>
            </p:cNvSpPr>
            <p:nvPr/>
          </p:nvSpPr>
          <p:spPr bwMode="auto">
            <a:xfrm>
              <a:off x="4872818" y="2897499"/>
              <a:ext cx="1242790" cy="485974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878123" y="3327984"/>
              <a:ext cx="7777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CC0099"/>
                  </a:solidFill>
                  <a:latin typeface="Cambria" panose="02040503050406030204" pitchFamily="18" charset="0"/>
                </a:rPr>
                <a:t>30 V</a:t>
              </a:r>
            </a:p>
          </p:txBody>
        </p:sp>
        <p:sp>
          <p:nvSpPr>
            <p:cNvPr id="122" name="Text Box 44"/>
            <p:cNvSpPr txBox="1">
              <a:spLocks noChangeArrowheads="1"/>
            </p:cNvSpPr>
            <p:nvPr/>
          </p:nvSpPr>
          <p:spPr bwMode="auto">
            <a:xfrm>
              <a:off x="7948304" y="3327984"/>
              <a:ext cx="7777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FF19C3"/>
                  </a:solidFill>
                  <a:latin typeface="Cambria" panose="02040503050406030204" pitchFamily="18" charset="0"/>
                </a:rPr>
                <a:t>24</a:t>
              </a:r>
              <a:r>
                <a:rPr lang="en-GB" altLang="en-US" sz="2400" dirty="0">
                  <a:solidFill>
                    <a:srgbClr val="FF33CC"/>
                  </a:solidFill>
                  <a:latin typeface="Cambria" panose="02040503050406030204" pitchFamily="18" charset="0"/>
                </a:rPr>
                <a:t> V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7507157" y="3383649"/>
              <a:ext cx="442362" cy="345008"/>
              <a:chOff x="3947146" y="3405829"/>
              <a:chExt cx="442362" cy="345008"/>
            </a:xfrm>
          </p:grpSpPr>
          <p:sp>
            <p:nvSpPr>
              <p:cNvPr id="203" name="Line 32"/>
              <p:cNvSpPr>
                <a:spLocks noChangeShapeType="1"/>
              </p:cNvSpPr>
              <p:nvPr/>
            </p:nvSpPr>
            <p:spPr bwMode="auto">
              <a:xfrm rot="5400000">
                <a:off x="4168327" y="3184648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4" name="Line 33"/>
              <p:cNvSpPr>
                <a:spLocks noChangeShapeType="1"/>
              </p:cNvSpPr>
              <p:nvPr/>
            </p:nvSpPr>
            <p:spPr bwMode="auto">
              <a:xfrm rot="5400000">
                <a:off x="4159653" y="3417010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" name="Line 34"/>
              <p:cNvSpPr>
                <a:spLocks noChangeShapeType="1"/>
              </p:cNvSpPr>
              <p:nvPr/>
            </p:nvSpPr>
            <p:spPr bwMode="auto">
              <a:xfrm rot="5400000">
                <a:off x="4168327" y="3410053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6" name="Line 35"/>
              <p:cNvSpPr>
                <a:spLocks noChangeShapeType="1"/>
              </p:cNvSpPr>
              <p:nvPr/>
            </p:nvSpPr>
            <p:spPr bwMode="auto">
              <a:xfrm rot="5400000">
                <a:off x="4159653" y="3642415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5839634" y="2757052"/>
              <a:ext cx="970137" cy="1077396"/>
              <a:chOff x="5077235" y="2482181"/>
              <a:chExt cx="970137" cy="1077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5309644" y="2783307"/>
                    <a:ext cx="4322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i="1" dirty="0">
                      <a:solidFill>
                        <a:srgbClr val="C00000"/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0" name="TextBox 1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9644" y="2783307"/>
                    <a:ext cx="43225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286" r="-11429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1" name="Freeform 200"/>
              <p:cNvSpPr>
                <a:spLocks noChangeAspect="1"/>
              </p:cNvSpPr>
              <p:nvPr/>
            </p:nvSpPr>
            <p:spPr bwMode="auto">
              <a:xfrm rot="21424733">
                <a:off x="5327170" y="2482181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02" name="Text Box 44"/>
              <p:cNvSpPr txBox="1">
                <a:spLocks noChangeArrowheads="1"/>
              </p:cNvSpPr>
              <p:nvPr/>
            </p:nvSpPr>
            <p:spPr bwMode="auto">
              <a:xfrm>
                <a:off x="5077235" y="3097912"/>
                <a:ext cx="97013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100 </a:t>
                </a:r>
                <a:r>
                  <a:rPr lang="el-GR" altLang="en-US" sz="24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Ω</a:t>
                </a:r>
                <a:endParaRPr lang="en-GB" altLang="en-US" sz="2400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7677718" y="2537138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77718" y="3875528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127" name="Oval 126"/>
            <p:cNvSpPr/>
            <p:nvPr/>
          </p:nvSpPr>
          <p:spPr>
            <a:xfrm>
              <a:off x="7673743" y="284391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4820647" y="284391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7673404" y="403726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6" name="Text Box 44"/>
            <p:cNvSpPr txBox="1">
              <a:spLocks noChangeArrowheads="1"/>
            </p:cNvSpPr>
            <p:nvPr/>
          </p:nvSpPr>
          <p:spPr bwMode="auto">
            <a:xfrm>
              <a:off x="6658595" y="4529358"/>
              <a:ext cx="970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008000"/>
                  </a:solidFill>
                  <a:latin typeface="Cambria" panose="02040503050406030204" pitchFamily="18" charset="0"/>
                </a:rPr>
                <a:t>200 </a:t>
              </a:r>
              <a:r>
                <a:rPr lang="el-GR" altLang="en-US" sz="2400" dirty="0">
                  <a:solidFill>
                    <a:srgbClr val="008000"/>
                  </a:solidFill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solidFill>
                  <a:srgbClr val="008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77" name="Freeform 37"/>
            <p:cNvSpPr>
              <a:spLocks/>
            </p:cNvSpPr>
            <p:nvPr/>
          </p:nvSpPr>
          <p:spPr bwMode="auto">
            <a:xfrm flipV="1">
              <a:off x="4872818" y="3745247"/>
              <a:ext cx="1272292" cy="1562512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8" name="Freeform 38"/>
            <p:cNvSpPr>
              <a:spLocks/>
            </p:cNvSpPr>
            <p:nvPr/>
          </p:nvSpPr>
          <p:spPr bwMode="auto">
            <a:xfrm flipV="1">
              <a:off x="6504293" y="4789960"/>
              <a:ext cx="1221545" cy="517795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6927538" y="4159483"/>
                  <a:ext cx="4322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sz="2400" i="1" dirty="0">
                    <a:solidFill>
                      <a:srgbClr val="008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38" y="4159483"/>
                  <a:ext cx="43225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4225" r="-11268" b="-3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Freeform 179"/>
            <p:cNvSpPr>
              <a:spLocks noChangeAspect="1"/>
            </p:cNvSpPr>
            <p:nvPr/>
          </p:nvSpPr>
          <p:spPr bwMode="auto">
            <a:xfrm rot="16200000">
              <a:off x="7527995" y="4460557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4729899" y="5310708"/>
              <a:ext cx="284400" cy="289409"/>
              <a:chOff x="3206085" y="4202087"/>
              <a:chExt cx="284400" cy="289409"/>
            </a:xfrm>
          </p:grpSpPr>
          <p:cxnSp>
            <p:nvCxnSpPr>
              <p:cNvPr id="196" name="Line 23"/>
              <p:cNvCxnSpPr/>
              <p:nvPr/>
            </p:nvCxnSpPr>
            <p:spPr bwMode="auto">
              <a:xfrm>
                <a:off x="3206085" y="4360968"/>
                <a:ext cx="2844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7" name="Line 24"/>
              <p:cNvCxnSpPr/>
              <p:nvPr/>
            </p:nvCxnSpPr>
            <p:spPr bwMode="auto">
              <a:xfrm>
                <a:off x="3252885" y="4426232"/>
                <a:ext cx="1908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8" name="Line 25"/>
              <p:cNvCxnSpPr/>
              <p:nvPr/>
            </p:nvCxnSpPr>
            <p:spPr bwMode="auto">
              <a:xfrm>
                <a:off x="3303285" y="4491496"/>
                <a:ext cx="90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9" name="Line 23"/>
              <p:cNvCxnSpPr/>
              <p:nvPr/>
            </p:nvCxnSpPr>
            <p:spPr bwMode="auto">
              <a:xfrm>
                <a:off x="3348285" y="4202087"/>
                <a:ext cx="0" cy="15316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2" name="TextBox 181"/>
            <p:cNvSpPr txBox="1"/>
            <p:nvPr/>
          </p:nvSpPr>
          <p:spPr>
            <a:xfrm>
              <a:off x="4355726" y="5098206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E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 rot="5400000">
              <a:off x="6103521" y="5146883"/>
              <a:ext cx="442362" cy="345008"/>
              <a:chOff x="3947146" y="3405829"/>
              <a:chExt cx="442362" cy="345008"/>
            </a:xfrm>
          </p:grpSpPr>
          <p:sp>
            <p:nvSpPr>
              <p:cNvPr id="192" name="Line 32"/>
              <p:cNvSpPr>
                <a:spLocks noChangeShapeType="1"/>
              </p:cNvSpPr>
              <p:nvPr/>
            </p:nvSpPr>
            <p:spPr bwMode="auto">
              <a:xfrm rot="5400000">
                <a:off x="4168327" y="3184648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3" name="Line 33"/>
              <p:cNvSpPr>
                <a:spLocks noChangeShapeType="1"/>
              </p:cNvSpPr>
              <p:nvPr/>
            </p:nvSpPr>
            <p:spPr bwMode="auto">
              <a:xfrm rot="5400000">
                <a:off x="4159653" y="3417010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" name="Line 34"/>
              <p:cNvSpPr>
                <a:spLocks noChangeShapeType="1"/>
              </p:cNvSpPr>
              <p:nvPr/>
            </p:nvSpPr>
            <p:spPr bwMode="auto">
              <a:xfrm rot="5400000">
                <a:off x="4168327" y="3410053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" name="Line 35"/>
              <p:cNvSpPr>
                <a:spLocks noChangeShapeType="1"/>
              </p:cNvSpPr>
              <p:nvPr/>
            </p:nvSpPr>
            <p:spPr bwMode="auto">
              <a:xfrm rot="5400000">
                <a:off x="4159653" y="3642415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656633" y="3383649"/>
              <a:ext cx="442362" cy="345008"/>
              <a:chOff x="3947146" y="3405829"/>
              <a:chExt cx="442362" cy="345008"/>
            </a:xfrm>
          </p:grpSpPr>
          <p:sp>
            <p:nvSpPr>
              <p:cNvPr id="188" name="Line 32"/>
              <p:cNvSpPr>
                <a:spLocks noChangeShapeType="1"/>
              </p:cNvSpPr>
              <p:nvPr/>
            </p:nvSpPr>
            <p:spPr bwMode="auto">
              <a:xfrm rot="5400000">
                <a:off x="4168327" y="3184648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9" name="Line 33"/>
              <p:cNvSpPr>
                <a:spLocks noChangeShapeType="1"/>
              </p:cNvSpPr>
              <p:nvPr/>
            </p:nvSpPr>
            <p:spPr bwMode="auto">
              <a:xfrm rot="5400000">
                <a:off x="4159653" y="3417010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0" name="Line 34"/>
              <p:cNvSpPr>
                <a:spLocks noChangeShapeType="1"/>
              </p:cNvSpPr>
              <p:nvPr/>
            </p:nvSpPr>
            <p:spPr bwMode="auto">
              <a:xfrm rot="5400000">
                <a:off x="4168327" y="3410053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1" name="Line 35"/>
              <p:cNvSpPr>
                <a:spLocks noChangeShapeType="1"/>
              </p:cNvSpPr>
              <p:nvPr/>
            </p:nvSpPr>
            <p:spPr bwMode="auto">
              <a:xfrm rot="5400000">
                <a:off x="4159653" y="3642415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5" name="Text Box 44"/>
            <p:cNvSpPr txBox="1">
              <a:spLocks noChangeArrowheads="1"/>
            </p:cNvSpPr>
            <p:nvPr/>
          </p:nvSpPr>
          <p:spPr bwMode="auto">
            <a:xfrm>
              <a:off x="5899049" y="4636541"/>
              <a:ext cx="7777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FF19C3"/>
                  </a:solidFill>
                  <a:latin typeface="Cambria" panose="02040503050406030204" pitchFamily="18" charset="0"/>
                </a:rPr>
                <a:t>12</a:t>
              </a:r>
              <a:r>
                <a:rPr lang="en-GB" altLang="en-US" sz="2400" dirty="0">
                  <a:solidFill>
                    <a:srgbClr val="FF33CC"/>
                  </a:solidFill>
                  <a:latin typeface="Cambria" panose="02040503050406030204" pitchFamily="18" charset="0"/>
                </a:rPr>
                <a:t> V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677718" y="5088003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187" name="Oval 186"/>
            <p:cNvSpPr/>
            <p:nvPr/>
          </p:nvSpPr>
          <p:spPr>
            <a:xfrm>
              <a:off x="7673404" y="524973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852012" y="2763884"/>
                <a:ext cx="384869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  <m: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+24−3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0.3 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kΩ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012" y="2763884"/>
                <a:ext cx="384869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587421" y="4991921"/>
                <a:ext cx="5520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20 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×0.2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21" y="4991921"/>
                <a:ext cx="5520999" cy="461665"/>
              </a:xfrm>
              <a:prstGeom prst="rect">
                <a:avLst/>
              </a:prstGeom>
              <a:blipFill>
                <a:blip r:embed="rId9"/>
                <a:stretch>
                  <a:fillRect l="-221"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2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207" grpId="0"/>
      <p:bldP spid="2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77330" y="557663"/>
            <a:ext cx="10247335" cy="13849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Example 2: </a:t>
            </a:r>
            <a:r>
              <a:rPr lang="en-SG" sz="2800" dirty="0">
                <a:solidFill>
                  <a:srgbClr val="2E83C3"/>
                </a:solidFill>
                <a:latin typeface="Cambria" panose="02040503050406030204" pitchFamily="18" charset="0"/>
              </a:rPr>
              <a:t>(a) Calculate the total resistance and the circuit current. (b) Calculate </a:t>
            </a:r>
            <a:r>
              <a:rPr lang="en-SG" sz="2800">
                <a:solidFill>
                  <a:srgbClr val="2E83C3"/>
                </a:solidFill>
                <a:latin typeface="Cambria" panose="02040503050406030204" pitchFamily="18" charset="0"/>
              </a:rPr>
              <a:t>the voltage </a:t>
            </a:r>
            <a:r>
              <a:rPr lang="en-SG" sz="2800" dirty="0">
                <a:solidFill>
                  <a:srgbClr val="2E83C3"/>
                </a:solidFill>
                <a:latin typeface="Cambria" panose="02040503050406030204" pitchFamily="18" charset="0"/>
              </a:rPr>
              <a:t>drops across the resistors and the voltages at nodes A to E.</a:t>
            </a:r>
            <a:endParaRPr lang="en-US" sz="2800" dirty="0">
              <a:solidFill>
                <a:srgbClr val="2E83C3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3" y="1579006"/>
            <a:ext cx="1047750" cy="10477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996794" y="4924795"/>
                <a:ext cx="25771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−4 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794" y="4924795"/>
                <a:ext cx="2577197" cy="461665"/>
              </a:xfrm>
              <a:prstGeom prst="rect">
                <a:avLst/>
              </a:prstGeom>
              <a:blipFill>
                <a:blip r:embed="rId5"/>
                <a:stretch>
                  <a:fillRect l="-711"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84147" y="5815677"/>
                <a:ext cx="1959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147" y="5815677"/>
                <a:ext cx="195974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1605986" y="3671852"/>
            <a:ext cx="511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Cambria" panose="02040503050406030204" pitchFamily="18" charset="0"/>
              </a:rPr>
              <a:t>∵ Current flows counter-clockwise.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384147" y="5378481"/>
                <a:ext cx="2189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147" y="5378481"/>
                <a:ext cx="218984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/>
          <p:cNvGrpSpPr/>
          <p:nvPr/>
        </p:nvGrpSpPr>
        <p:grpSpPr>
          <a:xfrm>
            <a:off x="6843739" y="1536486"/>
            <a:ext cx="4847958" cy="3062979"/>
            <a:chOff x="3878123" y="2537138"/>
            <a:chExt cx="4847958" cy="3062979"/>
          </a:xfrm>
        </p:grpSpPr>
        <p:sp>
          <p:nvSpPr>
            <p:cNvPr id="117" name="TextBox 116"/>
            <p:cNvSpPr txBox="1"/>
            <p:nvPr/>
          </p:nvSpPr>
          <p:spPr>
            <a:xfrm>
              <a:off x="4355726" y="2537138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118" name="Freeform 38"/>
            <p:cNvSpPr>
              <a:spLocks/>
            </p:cNvSpPr>
            <p:nvPr/>
          </p:nvSpPr>
          <p:spPr bwMode="auto">
            <a:xfrm>
              <a:off x="6494406" y="2897499"/>
              <a:ext cx="1231432" cy="485170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V="1">
              <a:off x="7727338" y="3729638"/>
              <a:ext cx="0" cy="67250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Freeform 37"/>
            <p:cNvSpPr>
              <a:spLocks/>
            </p:cNvSpPr>
            <p:nvPr/>
          </p:nvSpPr>
          <p:spPr bwMode="auto">
            <a:xfrm>
              <a:off x="4872818" y="2897499"/>
              <a:ext cx="1242790" cy="485974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878123" y="3327984"/>
              <a:ext cx="7777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CC0099"/>
                  </a:solidFill>
                  <a:latin typeface="Cambria" panose="02040503050406030204" pitchFamily="18" charset="0"/>
                </a:rPr>
                <a:t>30 V</a:t>
              </a:r>
            </a:p>
          </p:txBody>
        </p:sp>
        <p:sp>
          <p:nvSpPr>
            <p:cNvPr id="122" name="Text Box 44"/>
            <p:cNvSpPr txBox="1">
              <a:spLocks noChangeArrowheads="1"/>
            </p:cNvSpPr>
            <p:nvPr/>
          </p:nvSpPr>
          <p:spPr bwMode="auto">
            <a:xfrm>
              <a:off x="7948304" y="3327984"/>
              <a:ext cx="7777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FF19C3"/>
                  </a:solidFill>
                  <a:latin typeface="Cambria" panose="02040503050406030204" pitchFamily="18" charset="0"/>
                </a:rPr>
                <a:t>24</a:t>
              </a:r>
              <a:r>
                <a:rPr lang="en-GB" altLang="en-US" sz="2400" dirty="0">
                  <a:solidFill>
                    <a:srgbClr val="FF33CC"/>
                  </a:solidFill>
                  <a:latin typeface="Cambria" panose="02040503050406030204" pitchFamily="18" charset="0"/>
                </a:rPr>
                <a:t> V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7507157" y="3383649"/>
              <a:ext cx="442362" cy="345008"/>
              <a:chOff x="3947146" y="3405829"/>
              <a:chExt cx="442362" cy="345008"/>
            </a:xfrm>
          </p:grpSpPr>
          <p:sp>
            <p:nvSpPr>
              <p:cNvPr id="203" name="Line 32"/>
              <p:cNvSpPr>
                <a:spLocks noChangeShapeType="1"/>
              </p:cNvSpPr>
              <p:nvPr/>
            </p:nvSpPr>
            <p:spPr bwMode="auto">
              <a:xfrm rot="5400000">
                <a:off x="4168327" y="3184648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4" name="Line 33"/>
              <p:cNvSpPr>
                <a:spLocks noChangeShapeType="1"/>
              </p:cNvSpPr>
              <p:nvPr/>
            </p:nvSpPr>
            <p:spPr bwMode="auto">
              <a:xfrm rot="5400000">
                <a:off x="4159653" y="3417010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" name="Line 34"/>
              <p:cNvSpPr>
                <a:spLocks noChangeShapeType="1"/>
              </p:cNvSpPr>
              <p:nvPr/>
            </p:nvSpPr>
            <p:spPr bwMode="auto">
              <a:xfrm rot="5400000">
                <a:off x="4168327" y="3410053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6" name="Line 35"/>
              <p:cNvSpPr>
                <a:spLocks noChangeShapeType="1"/>
              </p:cNvSpPr>
              <p:nvPr/>
            </p:nvSpPr>
            <p:spPr bwMode="auto">
              <a:xfrm rot="5400000">
                <a:off x="4159653" y="3642415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5839634" y="2757052"/>
              <a:ext cx="970137" cy="1077396"/>
              <a:chOff x="5077235" y="2482181"/>
              <a:chExt cx="970137" cy="1077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5309644" y="2783307"/>
                    <a:ext cx="4322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i="1" dirty="0">
                      <a:solidFill>
                        <a:srgbClr val="C00000"/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0" name="TextBox 1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9644" y="2783307"/>
                    <a:ext cx="432250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286" r="-11429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1" name="Freeform 200"/>
              <p:cNvSpPr>
                <a:spLocks noChangeAspect="1"/>
              </p:cNvSpPr>
              <p:nvPr/>
            </p:nvSpPr>
            <p:spPr bwMode="auto">
              <a:xfrm rot="21424733">
                <a:off x="5327170" y="2482181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02" name="Text Box 44"/>
              <p:cNvSpPr txBox="1">
                <a:spLocks noChangeArrowheads="1"/>
              </p:cNvSpPr>
              <p:nvPr/>
            </p:nvSpPr>
            <p:spPr bwMode="auto">
              <a:xfrm>
                <a:off x="5077235" y="3097912"/>
                <a:ext cx="97013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100 </a:t>
                </a:r>
                <a:r>
                  <a:rPr lang="el-GR" altLang="en-US" sz="24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Ω</a:t>
                </a:r>
                <a:endParaRPr lang="en-GB" altLang="en-US" sz="2400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7677718" y="2537138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77718" y="3875528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127" name="Oval 126"/>
            <p:cNvSpPr/>
            <p:nvPr/>
          </p:nvSpPr>
          <p:spPr>
            <a:xfrm>
              <a:off x="7673743" y="284391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4820647" y="284391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7673404" y="403726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6" name="Text Box 44"/>
            <p:cNvSpPr txBox="1">
              <a:spLocks noChangeArrowheads="1"/>
            </p:cNvSpPr>
            <p:nvPr/>
          </p:nvSpPr>
          <p:spPr bwMode="auto">
            <a:xfrm>
              <a:off x="6658595" y="4529358"/>
              <a:ext cx="970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008000"/>
                  </a:solidFill>
                  <a:latin typeface="Cambria" panose="02040503050406030204" pitchFamily="18" charset="0"/>
                </a:rPr>
                <a:t>200 </a:t>
              </a:r>
              <a:r>
                <a:rPr lang="el-GR" altLang="en-US" sz="2400" dirty="0">
                  <a:solidFill>
                    <a:srgbClr val="008000"/>
                  </a:solidFill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solidFill>
                  <a:srgbClr val="008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77" name="Freeform 37"/>
            <p:cNvSpPr>
              <a:spLocks/>
            </p:cNvSpPr>
            <p:nvPr/>
          </p:nvSpPr>
          <p:spPr bwMode="auto">
            <a:xfrm flipV="1">
              <a:off x="4872818" y="3745247"/>
              <a:ext cx="1272292" cy="1562512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8" name="Freeform 38"/>
            <p:cNvSpPr>
              <a:spLocks/>
            </p:cNvSpPr>
            <p:nvPr/>
          </p:nvSpPr>
          <p:spPr bwMode="auto">
            <a:xfrm flipV="1">
              <a:off x="6504293" y="4789960"/>
              <a:ext cx="1221545" cy="517795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6927538" y="4159483"/>
                  <a:ext cx="4322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sz="2400" i="1" dirty="0">
                    <a:solidFill>
                      <a:srgbClr val="008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38" y="4159483"/>
                  <a:ext cx="43225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25" r="-11268" b="-3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Freeform 179"/>
            <p:cNvSpPr>
              <a:spLocks noChangeAspect="1"/>
            </p:cNvSpPr>
            <p:nvPr/>
          </p:nvSpPr>
          <p:spPr bwMode="auto">
            <a:xfrm rot="16200000">
              <a:off x="7527995" y="4460557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4729899" y="5310708"/>
              <a:ext cx="284400" cy="289409"/>
              <a:chOff x="3206085" y="4202087"/>
              <a:chExt cx="284400" cy="289409"/>
            </a:xfrm>
          </p:grpSpPr>
          <p:cxnSp>
            <p:nvCxnSpPr>
              <p:cNvPr id="196" name="Line 23"/>
              <p:cNvCxnSpPr/>
              <p:nvPr/>
            </p:nvCxnSpPr>
            <p:spPr bwMode="auto">
              <a:xfrm>
                <a:off x="3206085" y="4360968"/>
                <a:ext cx="2844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7" name="Line 24"/>
              <p:cNvCxnSpPr/>
              <p:nvPr/>
            </p:nvCxnSpPr>
            <p:spPr bwMode="auto">
              <a:xfrm>
                <a:off x="3252885" y="4426232"/>
                <a:ext cx="1908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8" name="Line 25"/>
              <p:cNvCxnSpPr/>
              <p:nvPr/>
            </p:nvCxnSpPr>
            <p:spPr bwMode="auto">
              <a:xfrm>
                <a:off x="3303285" y="4491496"/>
                <a:ext cx="90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9" name="Line 23"/>
              <p:cNvCxnSpPr/>
              <p:nvPr/>
            </p:nvCxnSpPr>
            <p:spPr bwMode="auto">
              <a:xfrm>
                <a:off x="3348285" y="4202087"/>
                <a:ext cx="0" cy="15316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2" name="TextBox 181"/>
            <p:cNvSpPr txBox="1"/>
            <p:nvPr/>
          </p:nvSpPr>
          <p:spPr>
            <a:xfrm>
              <a:off x="4355726" y="5098206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E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 rot="5400000">
              <a:off x="6103521" y="5146883"/>
              <a:ext cx="442362" cy="345008"/>
              <a:chOff x="3947146" y="3405829"/>
              <a:chExt cx="442362" cy="345008"/>
            </a:xfrm>
          </p:grpSpPr>
          <p:sp>
            <p:nvSpPr>
              <p:cNvPr id="192" name="Line 32"/>
              <p:cNvSpPr>
                <a:spLocks noChangeShapeType="1"/>
              </p:cNvSpPr>
              <p:nvPr/>
            </p:nvSpPr>
            <p:spPr bwMode="auto">
              <a:xfrm rot="5400000">
                <a:off x="4168327" y="3184648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3" name="Line 33"/>
              <p:cNvSpPr>
                <a:spLocks noChangeShapeType="1"/>
              </p:cNvSpPr>
              <p:nvPr/>
            </p:nvSpPr>
            <p:spPr bwMode="auto">
              <a:xfrm rot="5400000">
                <a:off x="4159653" y="3417010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" name="Line 34"/>
              <p:cNvSpPr>
                <a:spLocks noChangeShapeType="1"/>
              </p:cNvSpPr>
              <p:nvPr/>
            </p:nvSpPr>
            <p:spPr bwMode="auto">
              <a:xfrm rot="5400000">
                <a:off x="4168327" y="3410053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" name="Line 35"/>
              <p:cNvSpPr>
                <a:spLocks noChangeShapeType="1"/>
              </p:cNvSpPr>
              <p:nvPr/>
            </p:nvSpPr>
            <p:spPr bwMode="auto">
              <a:xfrm rot="5400000">
                <a:off x="4159653" y="3642415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656633" y="3383649"/>
              <a:ext cx="442362" cy="345008"/>
              <a:chOff x="3947146" y="3405829"/>
              <a:chExt cx="442362" cy="345008"/>
            </a:xfrm>
          </p:grpSpPr>
          <p:sp>
            <p:nvSpPr>
              <p:cNvPr id="188" name="Line 32"/>
              <p:cNvSpPr>
                <a:spLocks noChangeShapeType="1"/>
              </p:cNvSpPr>
              <p:nvPr/>
            </p:nvSpPr>
            <p:spPr bwMode="auto">
              <a:xfrm rot="5400000">
                <a:off x="4168327" y="3184648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9" name="Line 33"/>
              <p:cNvSpPr>
                <a:spLocks noChangeShapeType="1"/>
              </p:cNvSpPr>
              <p:nvPr/>
            </p:nvSpPr>
            <p:spPr bwMode="auto">
              <a:xfrm rot="5400000">
                <a:off x="4159653" y="3417010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0" name="Line 34"/>
              <p:cNvSpPr>
                <a:spLocks noChangeShapeType="1"/>
              </p:cNvSpPr>
              <p:nvPr/>
            </p:nvSpPr>
            <p:spPr bwMode="auto">
              <a:xfrm rot="5400000">
                <a:off x="4168327" y="3410053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1" name="Line 35"/>
              <p:cNvSpPr>
                <a:spLocks noChangeShapeType="1"/>
              </p:cNvSpPr>
              <p:nvPr/>
            </p:nvSpPr>
            <p:spPr bwMode="auto">
              <a:xfrm rot="5400000">
                <a:off x="4159653" y="3642415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5" name="Text Box 44"/>
            <p:cNvSpPr txBox="1">
              <a:spLocks noChangeArrowheads="1"/>
            </p:cNvSpPr>
            <p:nvPr/>
          </p:nvSpPr>
          <p:spPr bwMode="auto">
            <a:xfrm>
              <a:off x="5899049" y="4636541"/>
              <a:ext cx="7777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FF19C3"/>
                  </a:solidFill>
                  <a:latin typeface="Cambria" panose="02040503050406030204" pitchFamily="18" charset="0"/>
                </a:rPr>
                <a:t>12</a:t>
              </a:r>
              <a:r>
                <a:rPr lang="en-GB" altLang="en-US" sz="2400" dirty="0">
                  <a:solidFill>
                    <a:srgbClr val="FF33CC"/>
                  </a:solidFill>
                  <a:latin typeface="Cambria" panose="02040503050406030204" pitchFamily="18" charset="0"/>
                </a:rPr>
                <a:t> V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677718" y="5088003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187" name="Oval 186"/>
            <p:cNvSpPr/>
            <p:nvPr/>
          </p:nvSpPr>
          <p:spPr>
            <a:xfrm>
              <a:off x="7673404" y="524973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15377" y="2081020"/>
                <a:ext cx="58634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reference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ground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SG" sz="240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SG" sz="2400" i="1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SG" sz="240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77" y="2081020"/>
                <a:ext cx="5863466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615377" y="2629354"/>
                <a:ext cx="58634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SG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SG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SG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source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77" y="2629354"/>
                <a:ext cx="5863466" cy="461665"/>
              </a:xfrm>
              <a:prstGeom prst="rect">
                <a:avLst/>
              </a:prstGeom>
              <a:blipFill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619624" y="3076710"/>
                <a:ext cx="25771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=12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24" y="3076710"/>
                <a:ext cx="2577197" cy="461665"/>
              </a:xfrm>
              <a:prstGeom prst="rect">
                <a:avLst/>
              </a:prstGeom>
              <a:blipFill>
                <a:blip r:embed="rId1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615377" y="9814568"/>
                <a:ext cx="58634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SG" sz="240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SG" sz="2400" i="1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SG" sz="240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source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77" y="9814568"/>
                <a:ext cx="5863466" cy="461665"/>
              </a:xfrm>
              <a:prstGeom prst="rect">
                <a:avLst/>
              </a:prstGeom>
              <a:blipFill>
                <a:blip r:embed="rId1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619624" y="10261924"/>
                <a:ext cx="25771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∴</m:t>
                          </m:r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=12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24" y="10261924"/>
                <a:ext cx="2577197" cy="461665"/>
              </a:xfrm>
              <a:prstGeom prst="rect">
                <a:avLst/>
              </a:prstGeom>
              <a:blipFill>
                <a:blip r:embed="rId1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1605986" y="4055250"/>
            <a:ext cx="511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Cambria" panose="02040503050406030204" pitchFamily="18" charset="0"/>
              </a:rPr>
              <a:t>∴ A voltage drop occurs from D to 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854554" y="4467460"/>
                <a:ext cx="5520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20 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×0.2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554" y="4467460"/>
                <a:ext cx="5520999" cy="461665"/>
              </a:xfrm>
              <a:prstGeom prst="rect">
                <a:avLst/>
              </a:prstGeom>
              <a:blipFill>
                <a:blip r:embed="rId15"/>
                <a:stretch>
                  <a:fillRect l="-221"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471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5" grpId="0"/>
      <p:bldP spid="66" grpId="0"/>
      <p:bldP spid="71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77330" y="557663"/>
            <a:ext cx="10247335" cy="13849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Example 2: </a:t>
            </a:r>
            <a:r>
              <a:rPr lang="en-SG" sz="2800" dirty="0">
                <a:solidFill>
                  <a:srgbClr val="2E83C3"/>
                </a:solidFill>
                <a:latin typeface="Cambria" panose="02040503050406030204" pitchFamily="18" charset="0"/>
              </a:rPr>
              <a:t>(a) Calculate the total resistance and the circuit current. (b) Calculate the voltages drops across the resistors and the voltages at nodes A to E.</a:t>
            </a:r>
            <a:endParaRPr lang="en-US" sz="2800" dirty="0">
              <a:solidFill>
                <a:srgbClr val="2E83C3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3" y="1579006"/>
            <a:ext cx="1047750" cy="10477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56" y="4160939"/>
            <a:ext cx="1702635" cy="1463530"/>
          </a:xfrm>
          <a:prstGeom prst="rect">
            <a:avLst/>
          </a:prstGeom>
        </p:spPr>
      </p:pic>
      <p:grpSp>
        <p:nvGrpSpPr>
          <p:cNvPr id="116" name="Group 115"/>
          <p:cNvGrpSpPr/>
          <p:nvPr/>
        </p:nvGrpSpPr>
        <p:grpSpPr>
          <a:xfrm>
            <a:off x="6843739" y="1536486"/>
            <a:ext cx="4847958" cy="3062979"/>
            <a:chOff x="3878123" y="2537138"/>
            <a:chExt cx="4847958" cy="3062979"/>
          </a:xfrm>
        </p:grpSpPr>
        <p:sp>
          <p:nvSpPr>
            <p:cNvPr id="117" name="TextBox 116"/>
            <p:cNvSpPr txBox="1"/>
            <p:nvPr/>
          </p:nvSpPr>
          <p:spPr>
            <a:xfrm>
              <a:off x="4355726" y="2537138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118" name="Freeform 38"/>
            <p:cNvSpPr>
              <a:spLocks/>
            </p:cNvSpPr>
            <p:nvPr/>
          </p:nvSpPr>
          <p:spPr bwMode="auto">
            <a:xfrm>
              <a:off x="6494406" y="2897499"/>
              <a:ext cx="1231432" cy="485170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V="1">
              <a:off x="7727338" y="3729638"/>
              <a:ext cx="0" cy="67250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Freeform 37"/>
            <p:cNvSpPr>
              <a:spLocks/>
            </p:cNvSpPr>
            <p:nvPr/>
          </p:nvSpPr>
          <p:spPr bwMode="auto">
            <a:xfrm>
              <a:off x="4872818" y="2897499"/>
              <a:ext cx="1242790" cy="485974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878123" y="3327984"/>
              <a:ext cx="7777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CC0099"/>
                  </a:solidFill>
                  <a:latin typeface="Cambria" panose="02040503050406030204" pitchFamily="18" charset="0"/>
                </a:rPr>
                <a:t>30 V</a:t>
              </a:r>
            </a:p>
          </p:txBody>
        </p:sp>
        <p:sp>
          <p:nvSpPr>
            <p:cNvPr id="122" name="Text Box 44"/>
            <p:cNvSpPr txBox="1">
              <a:spLocks noChangeArrowheads="1"/>
            </p:cNvSpPr>
            <p:nvPr/>
          </p:nvSpPr>
          <p:spPr bwMode="auto">
            <a:xfrm>
              <a:off x="7948304" y="3327984"/>
              <a:ext cx="7777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FF19C3"/>
                  </a:solidFill>
                  <a:latin typeface="Cambria" panose="02040503050406030204" pitchFamily="18" charset="0"/>
                </a:rPr>
                <a:t>24</a:t>
              </a:r>
              <a:r>
                <a:rPr lang="en-GB" altLang="en-US" sz="2400" dirty="0">
                  <a:solidFill>
                    <a:srgbClr val="FF33CC"/>
                  </a:solidFill>
                  <a:latin typeface="Cambria" panose="02040503050406030204" pitchFamily="18" charset="0"/>
                </a:rPr>
                <a:t> V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7507157" y="3383649"/>
              <a:ext cx="442362" cy="345008"/>
              <a:chOff x="3947146" y="3405829"/>
              <a:chExt cx="442362" cy="345008"/>
            </a:xfrm>
          </p:grpSpPr>
          <p:sp>
            <p:nvSpPr>
              <p:cNvPr id="203" name="Line 32"/>
              <p:cNvSpPr>
                <a:spLocks noChangeShapeType="1"/>
              </p:cNvSpPr>
              <p:nvPr/>
            </p:nvSpPr>
            <p:spPr bwMode="auto">
              <a:xfrm rot="5400000">
                <a:off x="4168327" y="3184648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4" name="Line 33"/>
              <p:cNvSpPr>
                <a:spLocks noChangeShapeType="1"/>
              </p:cNvSpPr>
              <p:nvPr/>
            </p:nvSpPr>
            <p:spPr bwMode="auto">
              <a:xfrm rot="5400000">
                <a:off x="4159653" y="3417010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" name="Line 34"/>
              <p:cNvSpPr>
                <a:spLocks noChangeShapeType="1"/>
              </p:cNvSpPr>
              <p:nvPr/>
            </p:nvSpPr>
            <p:spPr bwMode="auto">
              <a:xfrm rot="5400000">
                <a:off x="4168327" y="3410053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6" name="Line 35"/>
              <p:cNvSpPr>
                <a:spLocks noChangeShapeType="1"/>
              </p:cNvSpPr>
              <p:nvPr/>
            </p:nvSpPr>
            <p:spPr bwMode="auto">
              <a:xfrm rot="5400000">
                <a:off x="4159653" y="3642415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5839634" y="2757052"/>
              <a:ext cx="970137" cy="1077396"/>
              <a:chOff x="5077235" y="2482181"/>
              <a:chExt cx="970137" cy="1077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5309644" y="2783307"/>
                    <a:ext cx="4322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i="1" dirty="0">
                      <a:solidFill>
                        <a:srgbClr val="C00000"/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0" name="TextBox 1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9644" y="2783307"/>
                    <a:ext cx="43225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86" r="-11429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1" name="Freeform 200"/>
              <p:cNvSpPr>
                <a:spLocks noChangeAspect="1"/>
              </p:cNvSpPr>
              <p:nvPr/>
            </p:nvSpPr>
            <p:spPr bwMode="auto">
              <a:xfrm rot="21424733">
                <a:off x="5327170" y="2482181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02" name="Text Box 44"/>
              <p:cNvSpPr txBox="1">
                <a:spLocks noChangeArrowheads="1"/>
              </p:cNvSpPr>
              <p:nvPr/>
            </p:nvSpPr>
            <p:spPr bwMode="auto">
              <a:xfrm>
                <a:off x="5077235" y="3097912"/>
                <a:ext cx="97013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100 </a:t>
                </a:r>
                <a:r>
                  <a:rPr lang="el-GR" altLang="en-US" sz="24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Ω</a:t>
                </a:r>
                <a:endParaRPr lang="en-GB" altLang="en-US" sz="2400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7677718" y="2537138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77718" y="3875528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127" name="Oval 126"/>
            <p:cNvSpPr/>
            <p:nvPr/>
          </p:nvSpPr>
          <p:spPr>
            <a:xfrm>
              <a:off x="7673743" y="284391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4820647" y="284391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7673404" y="403726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6" name="Text Box 44"/>
            <p:cNvSpPr txBox="1">
              <a:spLocks noChangeArrowheads="1"/>
            </p:cNvSpPr>
            <p:nvPr/>
          </p:nvSpPr>
          <p:spPr bwMode="auto">
            <a:xfrm>
              <a:off x="6658595" y="4529358"/>
              <a:ext cx="970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008000"/>
                  </a:solidFill>
                  <a:latin typeface="Cambria" panose="02040503050406030204" pitchFamily="18" charset="0"/>
                </a:rPr>
                <a:t>200 </a:t>
              </a:r>
              <a:r>
                <a:rPr lang="el-GR" altLang="en-US" sz="2400" dirty="0">
                  <a:solidFill>
                    <a:srgbClr val="008000"/>
                  </a:solidFill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solidFill>
                  <a:srgbClr val="008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77" name="Freeform 37"/>
            <p:cNvSpPr>
              <a:spLocks/>
            </p:cNvSpPr>
            <p:nvPr/>
          </p:nvSpPr>
          <p:spPr bwMode="auto">
            <a:xfrm flipV="1">
              <a:off x="4872818" y="3745247"/>
              <a:ext cx="1272292" cy="1562512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8" name="Freeform 38"/>
            <p:cNvSpPr>
              <a:spLocks/>
            </p:cNvSpPr>
            <p:nvPr/>
          </p:nvSpPr>
          <p:spPr bwMode="auto">
            <a:xfrm flipV="1">
              <a:off x="6504293" y="4789960"/>
              <a:ext cx="1221545" cy="517795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6927538" y="4159483"/>
                  <a:ext cx="4322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sz="2400" i="1" dirty="0">
                    <a:solidFill>
                      <a:srgbClr val="008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38" y="4159483"/>
                  <a:ext cx="43225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4225" r="-11268" b="-3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Freeform 179"/>
            <p:cNvSpPr>
              <a:spLocks noChangeAspect="1"/>
            </p:cNvSpPr>
            <p:nvPr/>
          </p:nvSpPr>
          <p:spPr bwMode="auto">
            <a:xfrm rot="16200000">
              <a:off x="7527995" y="4460557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4729899" y="5310708"/>
              <a:ext cx="284400" cy="289409"/>
              <a:chOff x="3206085" y="4202087"/>
              <a:chExt cx="284400" cy="289409"/>
            </a:xfrm>
          </p:grpSpPr>
          <p:cxnSp>
            <p:nvCxnSpPr>
              <p:cNvPr id="196" name="Line 23"/>
              <p:cNvCxnSpPr/>
              <p:nvPr/>
            </p:nvCxnSpPr>
            <p:spPr bwMode="auto">
              <a:xfrm>
                <a:off x="3206085" y="4360968"/>
                <a:ext cx="2844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7" name="Line 24"/>
              <p:cNvCxnSpPr/>
              <p:nvPr/>
            </p:nvCxnSpPr>
            <p:spPr bwMode="auto">
              <a:xfrm>
                <a:off x="3252885" y="4426232"/>
                <a:ext cx="1908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8" name="Line 25"/>
              <p:cNvCxnSpPr/>
              <p:nvPr/>
            </p:nvCxnSpPr>
            <p:spPr bwMode="auto">
              <a:xfrm>
                <a:off x="3303285" y="4491496"/>
                <a:ext cx="90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9" name="Line 23"/>
              <p:cNvCxnSpPr/>
              <p:nvPr/>
            </p:nvCxnSpPr>
            <p:spPr bwMode="auto">
              <a:xfrm>
                <a:off x="3348285" y="4202087"/>
                <a:ext cx="0" cy="15316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2" name="TextBox 181"/>
            <p:cNvSpPr txBox="1"/>
            <p:nvPr/>
          </p:nvSpPr>
          <p:spPr>
            <a:xfrm>
              <a:off x="4355726" y="5098206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E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 rot="5400000">
              <a:off x="6103521" y="5146883"/>
              <a:ext cx="442362" cy="345008"/>
              <a:chOff x="3947146" y="3405829"/>
              <a:chExt cx="442362" cy="345008"/>
            </a:xfrm>
          </p:grpSpPr>
          <p:sp>
            <p:nvSpPr>
              <p:cNvPr id="192" name="Line 32"/>
              <p:cNvSpPr>
                <a:spLocks noChangeShapeType="1"/>
              </p:cNvSpPr>
              <p:nvPr/>
            </p:nvSpPr>
            <p:spPr bwMode="auto">
              <a:xfrm rot="5400000">
                <a:off x="4168327" y="3184648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3" name="Line 33"/>
              <p:cNvSpPr>
                <a:spLocks noChangeShapeType="1"/>
              </p:cNvSpPr>
              <p:nvPr/>
            </p:nvSpPr>
            <p:spPr bwMode="auto">
              <a:xfrm rot="5400000">
                <a:off x="4159653" y="3417010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" name="Line 34"/>
              <p:cNvSpPr>
                <a:spLocks noChangeShapeType="1"/>
              </p:cNvSpPr>
              <p:nvPr/>
            </p:nvSpPr>
            <p:spPr bwMode="auto">
              <a:xfrm rot="5400000">
                <a:off x="4168327" y="3410053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" name="Line 35"/>
              <p:cNvSpPr>
                <a:spLocks noChangeShapeType="1"/>
              </p:cNvSpPr>
              <p:nvPr/>
            </p:nvSpPr>
            <p:spPr bwMode="auto">
              <a:xfrm rot="5400000">
                <a:off x="4159653" y="3642415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656633" y="3383649"/>
              <a:ext cx="442362" cy="345008"/>
              <a:chOff x="3947146" y="3405829"/>
              <a:chExt cx="442362" cy="345008"/>
            </a:xfrm>
          </p:grpSpPr>
          <p:sp>
            <p:nvSpPr>
              <p:cNvPr id="188" name="Line 32"/>
              <p:cNvSpPr>
                <a:spLocks noChangeShapeType="1"/>
              </p:cNvSpPr>
              <p:nvPr/>
            </p:nvSpPr>
            <p:spPr bwMode="auto">
              <a:xfrm rot="5400000">
                <a:off x="4168327" y="3184648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9" name="Line 33"/>
              <p:cNvSpPr>
                <a:spLocks noChangeShapeType="1"/>
              </p:cNvSpPr>
              <p:nvPr/>
            </p:nvSpPr>
            <p:spPr bwMode="auto">
              <a:xfrm rot="5400000">
                <a:off x="4159653" y="3417010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0" name="Line 34"/>
              <p:cNvSpPr>
                <a:spLocks noChangeShapeType="1"/>
              </p:cNvSpPr>
              <p:nvPr/>
            </p:nvSpPr>
            <p:spPr bwMode="auto">
              <a:xfrm rot="5400000">
                <a:off x="4168327" y="3410053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1" name="Line 35"/>
              <p:cNvSpPr>
                <a:spLocks noChangeShapeType="1"/>
              </p:cNvSpPr>
              <p:nvPr/>
            </p:nvSpPr>
            <p:spPr bwMode="auto">
              <a:xfrm rot="5400000">
                <a:off x="4159653" y="3642415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5" name="Text Box 44"/>
            <p:cNvSpPr txBox="1">
              <a:spLocks noChangeArrowheads="1"/>
            </p:cNvSpPr>
            <p:nvPr/>
          </p:nvSpPr>
          <p:spPr bwMode="auto">
            <a:xfrm>
              <a:off x="5899049" y="4636541"/>
              <a:ext cx="7777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FF19C3"/>
                  </a:solidFill>
                  <a:latin typeface="Cambria" panose="02040503050406030204" pitchFamily="18" charset="0"/>
                </a:rPr>
                <a:t>12</a:t>
              </a:r>
              <a:r>
                <a:rPr lang="en-GB" altLang="en-US" sz="2400" dirty="0">
                  <a:solidFill>
                    <a:srgbClr val="FF33CC"/>
                  </a:solidFill>
                  <a:latin typeface="Cambria" panose="02040503050406030204" pitchFamily="18" charset="0"/>
                </a:rPr>
                <a:t> V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677718" y="5088003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187" name="Oval 186"/>
            <p:cNvSpPr/>
            <p:nvPr/>
          </p:nvSpPr>
          <p:spPr>
            <a:xfrm>
              <a:off x="7673404" y="524973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419075" y="2141298"/>
                <a:ext cx="58634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SG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SG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SG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24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source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75" y="2141298"/>
                <a:ext cx="5863466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443642" y="2588654"/>
                <a:ext cx="3318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∴</m:t>
                          </m:r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=8+24</m:t>
                      </m:r>
                      <m: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=32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42" y="2588654"/>
                <a:ext cx="3318136" cy="461665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57143" y="3251918"/>
                <a:ext cx="58634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SG" sz="240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SG" sz="2400" i="1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SG" sz="240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source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43" y="3251918"/>
                <a:ext cx="5863466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72541" y="3699274"/>
                <a:ext cx="25771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30 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41" y="3699274"/>
                <a:ext cx="2577197" cy="461665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86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3567</TotalTime>
  <Words>879</Words>
  <Application>Microsoft Office PowerPoint</Application>
  <PresentationFormat>Widescreen</PresentationFormat>
  <Paragraphs>285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SimSun</vt:lpstr>
      <vt:lpstr>Arial</vt:lpstr>
      <vt:lpstr>Calibri</vt:lpstr>
      <vt:lpstr>Cambria</vt:lpstr>
      <vt:lpstr>Cambria Math</vt:lpstr>
      <vt:lpstr>Cooper Black</vt:lpstr>
      <vt:lpstr>Times New Roman</vt:lpstr>
      <vt:lpstr>Trebuchet MS</vt:lpstr>
      <vt:lpstr>Wingdings 3</vt:lpstr>
      <vt:lpstr>Facet</vt:lpstr>
      <vt:lpstr>Unit 5  Series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430</cp:revision>
  <dcterms:created xsi:type="dcterms:W3CDTF">2014-11-11T08:59:17Z</dcterms:created>
  <dcterms:modified xsi:type="dcterms:W3CDTF">2019-04-25T08:33:53Z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1069E51D-B508-4D26-8C81-63AE036E95E8</vt:lpwstr>
  </property>
  <property fmtid="{D5CDD505-2E9C-101B-9397-08002B2CF9AE}" pid="3" name="ArticulatePath">
    <vt:lpwstr>PPt for Video - Unit 5 Part D (Voltage w.r.t ground) V2.0 (1)</vt:lpwstr>
  </property>
</Properties>
</file>