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314" r:id="rId4"/>
    <p:sldId id="321" r:id="rId5"/>
    <p:sldId id="309" r:id="rId6"/>
    <p:sldId id="311" r:id="rId7"/>
    <p:sldId id="323" r:id="rId8"/>
    <p:sldId id="281" r:id="rId9"/>
    <p:sldId id="297" r:id="rId10"/>
    <p:sldId id="310" r:id="rId11"/>
    <p:sldId id="312" r:id="rId12"/>
    <p:sldId id="322" r:id="rId13"/>
    <p:sldId id="318" r:id="rId14"/>
    <p:sldId id="317" r:id="rId15"/>
    <p:sldId id="299" r:id="rId16"/>
    <p:sldId id="316" r:id="rId17"/>
    <p:sldId id="320" r:id="rId18"/>
    <p:sldId id="271" r:id="rId19"/>
    <p:sldId id="324" r:id="rId20"/>
    <p:sldId id="319" r:id="rId21"/>
    <p:sldId id="272" r:id="rId22"/>
  </p:sldIdLst>
  <p:sldSz cx="12192000" cy="6858000"/>
  <p:notesSz cx="6797675" cy="9926638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2" userDrawn="1">
          <p15:clr>
            <a:srgbClr val="A4A3A4"/>
          </p15:clr>
        </p15:guide>
        <p15:guide id="2" pos="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FFE389"/>
    <a:srgbClr val="2E83C3"/>
    <a:srgbClr val="0000FF"/>
    <a:srgbClr val="022261"/>
    <a:srgbClr val="052463"/>
    <a:srgbClr val="506692"/>
    <a:srgbClr val="002060"/>
    <a:srgbClr val="9933FF"/>
    <a:srgbClr val="25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80" autoAdjust="0"/>
  </p:normalViewPr>
  <p:slideViewPr>
    <p:cSldViewPr snapToGrid="0">
      <p:cViewPr varScale="1">
        <p:scale>
          <a:sx n="75" d="100"/>
          <a:sy n="75" d="100"/>
        </p:scale>
        <p:origin x="902" y="67"/>
      </p:cViewPr>
      <p:guideLst>
        <p:guide orient="horz" pos="2682"/>
        <p:guide pos="8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385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723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400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0091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542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5760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646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9798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238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581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85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289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169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01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148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5529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3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7E80-BE5A-4DE6-AA04-2137165F0718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8DC7-D123-48AA-8B28-A6010F769D0E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004A-1F35-4F13-9C06-EAEB0A67FDD2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33DA-352E-4401-8F18-69523622C342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7098-D2BC-4CBA-8B63-6550C122FEEA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082E-9897-40C4-AE10-7CC5E8A3EC0F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7893-322E-4668-8EB7-FDB711FF0A89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FD20-C14F-4C58-B721-F28B385A7642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6EBB-F215-4A8F-AFA4-0B61C8EC5B7F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BE20-6339-4000-98A4-ED5F0CDD9D05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4EF-DC86-4FF7-9C5F-32ACDD584828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8025-49A6-4D1F-8A3C-B69C6F4A9E5C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68F4-0ED8-4D1C-A1F7-CA7DF527E3C1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F1D1-E68E-4B43-B167-EAABC7DE0C3A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787-772E-4DE0-BB6F-48C54D638FDA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0965-946D-4814-93AC-09B020710789}" type="datetime1">
              <a:rPr lang="en-US" smtClean="0"/>
              <a:t>5/6/2019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476E0-D11B-475D-8B8B-B1190A197069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7.gif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slideLayout" Target="../slideLayouts/slideLayout2.xml"/><Relationship Id="rId7" Type="http://schemas.openxmlformats.org/officeDocument/2006/relationships/package" Target="../embeddings/Microsoft_Visio_Drawing.vsdx"/><Relationship Id="rId2" Type="http://schemas.openxmlformats.org/officeDocument/2006/relationships/tags" Target="../tags/tag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36.png"/><Relationship Id="rId5" Type="http://schemas.openxmlformats.org/officeDocument/2006/relationships/image" Target="../media/image350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27.gif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28.jpg"/><Relationship Id="rId5" Type="http://schemas.openxmlformats.org/officeDocument/2006/relationships/image" Target="../media/image27.gif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6 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Parallel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B: Laws and Rules Governing Parallel Circuits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5657"/>
            <a:ext cx="10345570" cy="1231106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Equivalent Resistance in Parallel Connection</a:t>
            </a:r>
          </a:p>
          <a:p>
            <a:pPr marL="900113" lvl="2" indent="-365125">
              <a:spcBef>
                <a:spcPts val="1200"/>
              </a:spcBef>
            </a:pPr>
            <a:r>
              <a:rPr lang="en-US" sz="2800" dirty="0">
                <a:solidFill>
                  <a:schemeClr val="tx1"/>
                </a:solidFill>
              </a:rPr>
              <a:t>Apply Ohm’s law to each resistor.</a:t>
            </a:r>
            <a:endParaRPr lang="en-SG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4"/>
              <p:cNvSpPr txBox="1"/>
              <p:nvPr/>
            </p:nvSpPr>
            <p:spPr>
              <a:xfrm>
                <a:off x="1928816" y="1927452"/>
                <a:ext cx="2247900" cy="90316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16" y="1927452"/>
                <a:ext cx="2247900" cy="903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4"/>
              <p:cNvSpPr txBox="1"/>
              <p:nvPr/>
            </p:nvSpPr>
            <p:spPr>
              <a:xfrm>
                <a:off x="1928816" y="2997305"/>
                <a:ext cx="2247900" cy="946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16" y="2997305"/>
                <a:ext cx="2247900" cy="9468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4"/>
              <p:cNvSpPr txBox="1"/>
              <p:nvPr/>
            </p:nvSpPr>
            <p:spPr>
              <a:xfrm>
                <a:off x="1928816" y="4110886"/>
                <a:ext cx="2247900" cy="90768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16" y="4110886"/>
                <a:ext cx="2247900" cy="9076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716" y="2249966"/>
            <a:ext cx="5228648" cy="2938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4"/>
              <p:cNvSpPr txBox="1"/>
              <p:nvPr/>
            </p:nvSpPr>
            <p:spPr>
              <a:xfrm>
                <a:off x="1928816" y="5185253"/>
                <a:ext cx="2247900" cy="90768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16" y="5185253"/>
                <a:ext cx="2247900" cy="90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00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642780"/>
                <a:ext cx="10143066" cy="4549130"/>
              </a:xfrm>
            </p:spPr>
            <p:txBody>
              <a:bodyPr>
                <a:spAutoFit/>
              </a:bodyPr>
              <a:lstStyle/>
              <a:p>
                <a:r>
                  <a:rPr lang="en-SG" dirty="0">
                    <a:solidFill>
                      <a:schemeClr val="accent2"/>
                    </a:solidFill>
                  </a:rPr>
                  <a:t>Equivalent Resistance in Parallel Connection</a:t>
                </a:r>
              </a:p>
              <a:p>
                <a:pPr marL="623888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Total current </a:t>
                </a:r>
                <a:r>
                  <a:rPr lang="en-US" sz="2200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I</a:t>
                </a:r>
                <a:r>
                  <a:rPr lang="en-US" sz="22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</a:t>
                </a:r>
                <a:r>
                  <a:rPr lang="en-US" sz="2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is</a:t>
                </a:r>
              </a:p>
              <a:p>
                <a:pPr marL="914400" lvl="2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914400" lvl="2" indent="0">
                  <a:spcBef>
                    <a:spcPts val="160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where </a:t>
                </a:r>
                <a:r>
                  <a:rPr lang="en-US" sz="2200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sz="22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</a:t>
                </a:r>
                <a:r>
                  <a:rPr lang="en-US" sz="2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is the equivalent resistance</a:t>
                </a:r>
              </a:p>
              <a:p>
                <a:pPr marL="623888" lvl="1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Apply KCL at node A</a:t>
                </a:r>
              </a:p>
              <a:p>
                <a:pPr marL="11340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2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2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2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2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2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2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sz="22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2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989013" lvl="1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  </m:t>
                      </m:r>
                      <m:f>
                        <m:fPr>
                          <m:ctrlPr>
                            <a:rPr lang="en-SG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en-SG" sz="22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SG" sz="22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SG" sz="22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642780"/>
                <a:ext cx="10143066" cy="4549130"/>
              </a:xfrm>
              <a:blipFill>
                <a:blip r:embed="rId4"/>
                <a:stretch>
                  <a:fillRect l="-1202" t="-18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4"/>
              <p:cNvSpPr txBox="1"/>
              <p:nvPr/>
            </p:nvSpPr>
            <p:spPr>
              <a:xfrm>
                <a:off x="1572443" y="1786076"/>
                <a:ext cx="2247900" cy="9468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𝐓</m:t>
                          </m:r>
                        </m:sub>
                      </m:sSub>
                      <m:r>
                        <a:rPr lang="en-SG" sz="20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443" y="1786076"/>
                <a:ext cx="2247900" cy="9468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152" y="2252970"/>
            <a:ext cx="5228648" cy="2938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68"/>
              <p:cNvSpPr txBox="1"/>
              <p:nvPr/>
            </p:nvSpPr>
            <p:spPr>
              <a:xfrm>
                <a:off x="1550141" y="5214955"/>
                <a:ext cx="3426692" cy="8406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b>
                          </m:sSub>
                        </m:den>
                      </m:f>
                      <m:r>
                        <a:rPr lang="en-SG" sz="20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SG" sz="20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SG" sz="20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1" y="5214955"/>
                <a:ext cx="3426692" cy="8406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349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801" y="2268175"/>
            <a:ext cx="5411321" cy="26716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9052"/>
            <a:ext cx="10143066" cy="294588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Equivalent Resistance in Parallel Connection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For </a:t>
            </a:r>
            <a:r>
              <a:rPr lang="en-US" sz="2200" i="1" dirty="0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 branches of parallel resistors, we have this general formula.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The reciprocal of </a:t>
            </a:r>
            <a:r>
              <a:rPr lang="en-US" sz="2200" i="1" dirty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200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T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 is the sum of all reciprocals of individual resistances.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1"/>
              <p:cNvSpPr txBox="1"/>
              <p:nvPr/>
            </p:nvSpPr>
            <p:spPr>
              <a:xfrm>
                <a:off x="1676532" y="2288686"/>
                <a:ext cx="4221018" cy="90252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SG" sz="20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SG" sz="2000" b="1" i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b>
                          </m:sSub>
                        </m:den>
                      </m:f>
                      <m:r>
                        <a:rPr lang="en-SG" sz="20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SG" sz="20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SG" sz="20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SG" sz="20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SG" sz="20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SG" sz="20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SG" sz="20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SG" sz="20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SG" sz="20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SG" sz="20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...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SG" sz="20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SG" sz="20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32" y="2288686"/>
                <a:ext cx="4221018" cy="9025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3386445"/>
            <a:ext cx="5388186" cy="191334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SG" sz="2200" dirty="0">
                <a:solidFill>
                  <a:schemeClr val="tx1"/>
                </a:solidFill>
                <a:latin typeface="Cambria" panose="02040503050406030204" pitchFamily="18" charset="0"/>
              </a:rPr>
              <a:t>More resistors connected in parallel, lower the total resistance.</a:t>
            </a:r>
          </a:p>
          <a:p>
            <a:pPr lvl="1"/>
            <a:r>
              <a:rPr lang="en-SG" sz="2200" dirty="0">
                <a:solidFill>
                  <a:schemeClr val="tx1"/>
                </a:solidFill>
                <a:latin typeface="Cambria" panose="02040503050406030204" pitchFamily="18" charset="0"/>
              </a:rPr>
              <a:t>The total resistance is always smaller than the smallest component resistance.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8886" y="5384063"/>
                <a:ext cx="1426029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SG" sz="2400" dirty="0">
                  <a:solidFill>
                    <a:srgbClr val="99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86" y="5384063"/>
                <a:ext cx="1426029" cy="781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39396" y="5378196"/>
                <a:ext cx="1426029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24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SG" sz="2400" dirty="0">
                  <a:solidFill>
                    <a:srgbClr val="99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396" y="5378196"/>
                <a:ext cx="1426029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8340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3998061"/>
            <a:ext cx="7607130" cy="990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436563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arenR" startAt="2"/>
            </a:pP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If all </a:t>
            </a:r>
            <a:r>
              <a:rPr lang="en-US" sz="2200" i="1" dirty="0">
                <a:solidFill>
                  <a:srgbClr val="00B050"/>
                </a:solidFill>
                <a:latin typeface="Cambria" panose="02040503050406030204" pitchFamily="18" charset="0"/>
              </a:rPr>
              <a:t>n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 resistors are of the same value </a:t>
            </a:r>
            <a:r>
              <a:rPr lang="en-US" sz="2200" i="1" dirty="0">
                <a:solidFill>
                  <a:srgbClr val="00B050"/>
                </a:solidFill>
                <a:latin typeface="Cambria" panose="02040503050406030204" pitchFamily="18" charset="0"/>
              </a:rPr>
              <a:t>R,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 then the equivalent resistance is </a:t>
            </a:r>
          </a:p>
          <a:p>
            <a:pPr marL="457200" lvl="1" indent="0">
              <a:buFont typeface="Wingdings 3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Font typeface="Wingdings 3" charset="2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631515"/>
                <a:ext cx="9713574" cy="2035365"/>
              </a:xfrm>
            </p:spPr>
            <p:txBody>
              <a:bodyPr>
                <a:spAutoFit/>
              </a:bodyPr>
              <a:lstStyle/>
              <a:p>
                <a:r>
                  <a:rPr lang="en-SG" dirty="0">
                    <a:solidFill>
                      <a:schemeClr val="accent2"/>
                    </a:solidFill>
                  </a:rPr>
                  <a:t>Special Cases in Parallel Connection</a:t>
                </a:r>
              </a:p>
              <a:p>
                <a:pPr marL="971550" lvl="1" indent="-436563">
                  <a:spcAft>
                    <a:spcPts val="1200"/>
                  </a:spcAft>
                  <a:buClrTx/>
                  <a:buSzPct val="100000"/>
                  <a:buFont typeface="+mj-lt"/>
                  <a:buAutoNum type="arabicParenR"/>
                </a:pPr>
                <a:r>
                  <a:rPr lang="en-US" sz="2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If there are only two branches, </a:t>
                </a:r>
              </a:p>
              <a:p>
                <a:pPr marL="1255713" lvl="2" indent="0" defTabSz="536575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en-SG" sz="22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SG" sz="22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631515"/>
                <a:ext cx="9713574" cy="2035365"/>
              </a:xfrm>
              <a:blipFill>
                <a:blip r:embed="rId4"/>
                <a:stretch>
                  <a:fillRect l="-1255" t="-45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4"/>
              <p:cNvSpPr txBox="1"/>
              <p:nvPr/>
            </p:nvSpPr>
            <p:spPr>
              <a:xfrm>
                <a:off x="2327512" y="4869947"/>
                <a:ext cx="2247900" cy="891519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200" b="1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𝐓</m:t>
                          </m:r>
                        </m:sub>
                      </m:sSub>
                      <m:r>
                        <a:rPr lang="en-SG" sz="22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sz="22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SG" sz="22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12" y="4869947"/>
                <a:ext cx="2247900" cy="891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4"/>
              <p:cNvSpPr txBox="1"/>
              <p:nvPr/>
            </p:nvSpPr>
            <p:spPr>
              <a:xfrm>
                <a:off x="2327512" y="2726353"/>
                <a:ext cx="2311396" cy="1042760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200" b="1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𝐓</m:t>
                          </m:r>
                        </m:sub>
                      </m:sSub>
                      <m:r>
                        <a:rPr lang="en-SG" sz="22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2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12" y="2726353"/>
                <a:ext cx="2311396" cy="10427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/>
              <p:cNvSpPr/>
              <p:nvPr/>
            </p:nvSpPr>
            <p:spPr>
              <a:xfrm>
                <a:off x="5900622" y="4633834"/>
                <a:ext cx="4238368" cy="1482810"/>
              </a:xfrm>
              <a:prstGeom prst="wedgeRoundRectCallout">
                <a:avLst>
                  <a:gd name="adj1" fmla="val -80017"/>
                  <a:gd name="adj2" fmla="val -3333"/>
                  <a:gd name="adj3" fmla="val 1666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When 2 resistors of the same resistance are connected in parallel,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sSub>
                        <m:sSub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" name="Rounded 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622" y="4633834"/>
                <a:ext cx="4238368" cy="1482810"/>
              </a:xfrm>
              <a:prstGeom prst="wedgeRoundRectCallout">
                <a:avLst>
                  <a:gd name="adj1" fmla="val -80017"/>
                  <a:gd name="adj2" fmla="val -3333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7305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466" y="1483122"/>
            <a:ext cx="5211420" cy="2788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497248"/>
                <a:ext cx="10658721" cy="389159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dirty="0">
                    <a:solidFill>
                      <a:schemeClr val="accent2"/>
                    </a:solidFill>
                  </a:rPr>
                  <a:t>Example 2: Determine equivalent resistance </a:t>
                </a:r>
                <a:r>
                  <a:rPr lang="en-US" sz="2800" i="1" dirty="0">
                    <a:solidFill>
                      <a:schemeClr val="accent2"/>
                    </a:solidFill>
                  </a:rPr>
                  <a:t>R</a:t>
                </a:r>
                <a:r>
                  <a:rPr lang="en-US" sz="2800" baseline="-25000" dirty="0">
                    <a:solidFill>
                      <a:schemeClr val="accent2"/>
                    </a:solidFill>
                  </a:rPr>
                  <a:t>T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of the circuit. Hence, find currents </a:t>
                </a:r>
                <a:r>
                  <a:rPr lang="en-US" sz="2800" i="1" dirty="0">
                    <a:solidFill>
                      <a:schemeClr val="accent2"/>
                    </a:solidFill>
                    <a:latin typeface="Cambria" panose="02040503050406030204" pitchFamily="18" charset="0"/>
                  </a:rPr>
                  <a:t>I</a:t>
                </a:r>
                <a:r>
                  <a:rPr lang="en-US" sz="2800" baseline="-25000" dirty="0">
                    <a:solidFill>
                      <a:schemeClr val="accent2"/>
                    </a:solidFill>
                    <a:latin typeface="Cambria" panose="02040503050406030204" pitchFamily="18" charset="0"/>
                  </a:rPr>
                  <a:t>T</a:t>
                </a:r>
                <a:r>
                  <a:rPr lang="en-US" sz="2800" dirty="0">
                    <a:solidFill>
                      <a:schemeClr val="accent2"/>
                    </a:solidFill>
                    <a:latin typeface="Cambria" panose="02040503050406030204" pitchFamily="18" charset="0"/>
                  </a:rPr>
                  <a:t>, </a:t>
                </a:r>
                <a:r>
                  <a:rPr lang="en-US" sz="2800" i="1" dirty="0">
                    <a:solidFill>
                      <a:schemeClr val="accent2"/>
                    </a:solidFill>
                    <a:latin typeface="Cambria" panose="02040503050406030204" pitchFamily="18" charset="0"/>
                  </a:rPr>
                  <a:t>I</a:t>
                </a:r>
                <a:r>
                  <a:rPr lang="en-US" sz="2800" baseline="-25000" dirty="0">
                    <a:solidFill>
                      <a:schemeClr val="accent2"/>
                    </a:solidFill>
                    <a:latin typeface="Cambria" panose="02040503050406030204" pitchFamily="18" charset="0"/>
                  </a:rPr>
                  <a:t>1</a:t>
                </a:r>
                <a:r>
                  <a:rPr lang="en-US" sz="2800" dirty="0">
                    <a:solidFill>
                      <a:schemeClr val="accent2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and </a:t>
                </a:r>
                <a:r>
                  <a:rPr lang="en-US" sz="2800" i="1" dirty="0">
                    <a:solidFill>
                      <a:schemeClr val="accent2"/>
                    </a:solidFill>
                    <a:latin typeface="Cambria" panose="02040503050406030204" pitchFamily="18" charset="0"/>
                  </a:rPr>
                  <a:t>I</a:t>
                </a:r>
                <a:r>
                  <a:rPr lang="en-US" sz="2800" baseline="-25000" dirty="0">
                    <a:solidFill>
                      <a:schemeClr val="accent2"/>
                    </a:solidFill>
                    <a:latin typeface="Cambria" panose="02040503050406030204" pitchFamily="18" charset="0"/>
                  </a:rPr>
                  <a:t>2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.</a:t>
                </a:r>
              </a:p>
              <a:p>
                <a:pPr marL="9144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2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sz="2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l-GR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120×360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120+360</m:t>
                          </m:r>
                        </m:den>
                      </m:f>
                      <m:r>
                        <a:rPr lang="en-SG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2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90 </m:t>
                      </m:r>
                      <m:r>
                        <a:rPr lang="el-GR" sz="22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240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By Ohm’s law</a:t>
                </a:r>
                <a:endParaRPr lang="en-US" sz="2200" baseline="-25000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12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2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n-SG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90</m:t>
                          </m:r>
                          <m:r>
                            <a:rPr lang="en-SG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l-GR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0.222 </m:t>
                      </m:r>
                      <m:r>
                        <m:rPr>
                          <m:sty m:val="p"/>
                        </m:rPr>
                        <a:rPr lang="en-SG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SG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2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222 </m:t>
                      </m:r>
                      <m:r>
                        <m:rPr>
                          <m:sty m:val="p"/>
                        </m:rPr>
                        <a:rPr lang="en-SG" sz="22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mA</m:t>
                      </m:r>
                    </m:oMath>
                  </m:oMathPara>
                </a14:m>
                <a:endParaRPr lang="en-SG" sz="2200" u="sng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497248"/>
                <a:ext cx="10658721" cy="3891598"/>
              </a:xfrm>
              <a:blipFill>
                <a:blip r:embed="rId5"/>
                <a:stretch>
                  <a:fillRect l="-686" t="-15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" y="1516295"/>
            <a:ext cx="1047750" cy="10477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191" y="4539029"/>
            <a:ext cx="1702635" cy="14635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54274" y="3996975"/>
                <a:ext cx="5270761" cy="783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SG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2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SG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m:rPr>
                              <m:sty m:val="p"/>
                            </m:rPr>
                            <a:rPr lang="en-SG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SG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120 </m:t>
                          </m:r>
                          <m:r>
                            <m:rPr>
                              <m:sty m:val="p"/>
                            </m:rPr>
                            <a:rPr lang="en-SG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SG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=0.167 </m:t>
                      </m:r>
                      <m:r>
                        <m:rPr>
                          <m:sty m:val="p"/>
                        </m:rPr>
                        <a:rPr lang="en-SG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SG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=167 </m:t>
                      </m:r>
                      <m:r>
                        <m:rPr>
                          <m:sty m:val="p"/>
                        </m:rPr>
                        <a:rPr lang="en-SG" sz="22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SG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74" y="3996975"/>
                <a:ext cx="5270761" cy="7837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4705" y="4923653"/>
                <a:ext cx="5270761" cy="783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SG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2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SG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m:rPr>
                              <m:sty m:val="p"/>
                            </m:rPr>
                            <a:rPr lang="en-SG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SG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360 </m:t>
                          </m:r>
                          <m:r>
                            <m:rPr>
                              <m:sty m:val="p"/>
                            </m:rPr>
                            <a:rPr lang="en-SG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SG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=0.055 </m:t>
                      </m:r>
                      <m:r>
                        <m:rPr>
                          <m:sty m:val="p"/>
                        </m:rPr>
                        <a:rPr lang="en-SG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SG" sz="2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=55 </m:t>
                      </m:r>
                      <m:r>
                        <m:rPr>
                          <m:sty m:val="p"/>
                        </m:rPr>
                        <a:rPr lang="en-SG" sz="22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SG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05" y="4923653"/>
                <a:ext cx="5270761" cy="7837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148064" y="5898713"/>
            <a:ext cx="3297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dirty="0">
                <a:solidFill>
                  <a:srgbClr val="2E83C3"/>
                </a:solidFill>
                <a:latin typeface="Cambria" panose="02040503050406030204" pitchFamily="18" charset="0"/>
              </a:rPr>
              <a:t>KCL holds?    </a:t>
            </a:r>
            <a:r>
              <a:rPr lang="en-SG" sz="2200" i="1" dirty="0">
                <a:solidFill>
                  <a:srgbClr val="2E83C3"/>
                </a:solidFill>
                <a:latin typeface="Cambria" panose="02040503050406030204" pitchFamily="18" charset="0"/>
              </a:rPr>
              <a:t>I</a:t>
            </a:r>
            <a:r>
              <a:rPr lang="en-SG" sz="2200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T</a:t>
            </a:r>
            <a:r>
              <a:rPr lang="en-SG" sz="2200" dirty="0">
                <a:solidFill>
                  <a:srgbClr val="2E83C3"/>
                </a:solidFill>
                <a:latin typeface="Cambria" panose="02040503050406030204" pitchFamily="18" charset="0"/>
              </a:rPr>
              <a:t> </a:t>
            </a:r>
            <a:r>
              <a:rPr lang="en-SG" sz="2200" dirty="0">
                <a:solidFill>
                  <a:srgbClr val="2E83C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SG" sz="2200" dirty="0">
                <a:solidFill>
                  <a:srgbClr val="2E83C3"/>
                </a:solidFill>
                <a:latin typeface="Cambria" panose="02040503050406030204" pitchFamily="18" charset="0"/>
              </a:rPr>
              <a:t> </a:t>
            </a:r>
            <a:r>
              <a:rPr lang="en-SG" sz="2200" i="1" dirty="0">
                <a:solidFill>
                  <a:srgbClr val="2E83C3"/>
                </a:solidFill>
                <a:latin typeface="Cambria" panose="02040503050406030204" pitchFamily="18" charset="0"/>
              </a:rPr>
              <a:t>I</a:t>
            </a:r>
            <a:r>
              <a:rPr lang="en-SG" sz="2200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1</a:t>
            </a:r>
            <a:r>
              <a:rPr lang="en-SG" sz="2200" dirty="0">
                <a:solidFill>
                  <a:srgbClr val="2E83C3"/>
                </a:solidFill>
                <a:latin typeface="Cambria" panose="02040503050406030204" pitchFamily="18" charset="0"/>
              </a:rPr>
              <a:t> + </a:t>
            </a:r>
            <a:r>
              <a:rPr lang="en-SG" sz="2200" i="1" dirty="0">
                <a:solidFill>
                  <a:srgbClr val="2E83C3"/>
                </a:solidFill>
                <a:latin typeface="Cambria" panose="02040503050406030204" pitchFamily="18" charset="0"/>
              </a:rPr>
              <a:t>I</a:t>
            </a:r>
            <a:r>
              <a:rPr lang="en-SG" sz="2200" baseline="-25000" dirty="0">
                <a:solidFill>
                  <a:srgbClr val="2E83C3"/>
                </a:solidFill>
                <a:latin typeface="Cambria" panose="02040503050406030204" pitchFamily="18" charset="0"/>
              </a:rPr>
              <a:t>2</a:t>
            </a:r>
            <a:r>
              <a:rPr lang="en-SG" sz="2200" dirty="0">
                <a:solidFill>
                  <a:srgbClr val="2E83C3"/>
                </a:solidFill>
                <a:latin typeface="Cambria" panose="02040503050406030204" pitchFamily="18" charset="0"/>
              </a:rPr>
              <a:t> 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726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730" y="572043"/>
            <a:ext cx="10157680" cy="90032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Current Divider Rule (CDR)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1289" y="1452979"/>
            <a:ext cx="9319184" cy="43088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 branch resistances share the same voltage </a:t>
            </a:r>
            <a:r>
              <a:rPr lang="en-US" sz="22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2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44"/>
              <p:cNvSpPr txBox="1"/>
              <p:nvPr/>
            </p:nvSpPr>
            <p:spPr>
              <a:xfrm>
                <a:off x="1612356" y="3259707"/>
                <a:ext cx="2247900" cy="10119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200" b="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2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SG" sz="22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356" y="3259707"/>
                <a:ext cx="2247900" cy="10119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4"/>
              <p:cNvSpPr txBox="1"/>
              <p:nvPr/>
            </p:nvSpPr>
            <p:spPr>
              <a:xfrm>
                <a:off x="1612356" y="4157464"/>
                <a:ext cx="2247900" cy="10119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sz="2200" b="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2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SG" sz="22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356" y="4157464"/>
                <a:ext cx="2247900" cy="1011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164575"/>
              </p:ext>
            </p:extLst>
          </p:nvPr>
        </p:nvGraphicFramePr>
        <p:xfrm>
          <a:off x="5213597" y="2353306"/>
          <a:ext cx="4595502" cy="2671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Visio" r:id="rId7" imgW="4353145" imgH="2495353" progId="Visio.Drawing.15">
                  <p:embed/>
                </p:oleObj>
              </mc:Choice>
              <mc:Fallback>
                <p:oleObj name="Visio" r:id="rId7" imgW="4353145" imgH="249535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13597" y="2353306"/>
                        <a:ext cx="4595502" cy="2671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44"/>
              <p:cNvSpPr txBox="1"/>
              <p:nvPr/>
            </p:nvSpPr>
            <p:spPr>
              <a:xfrm>
                <a:off x="1013792" y="1899001"/>
                <a:ext cx="5000432" cy="101460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2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200" b="0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SG" sz="22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200" b="0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200" b="0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SG" sz="2200" b="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2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SG" sz="22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92" y="1899001"/>
                <a:ext cx="5000432" cy="10146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4028" y="2872128"/>
            <a:ext cx="22302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Similarly,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62831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646136"/>
                <a:ext cx="8362589" cy="2857192"/>
              </a:xfr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dirty="0">
                    <a:solidFill>
                      <a:schemeClr val="accent2"/>
                    </a:solidFill>
                  </a:rPr>
                  <a:t>Current Divider Rule (CDR)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general, the branch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any branch resistor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given by</a:t>
                </a:r>
                <a:endParaRPr lang="en-US" dirty="0"/>
              </a:p>
              <a:p>
                <a:pPr lvl="1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Currents ratio is </a:t>
                </a:r>
                <a:r>
                  <a:rPr lang="en-US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inversely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proportional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 to corresponding resistances ratio.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646136"/>
                <a:ext cx="8362589" cy="2857192"/>
              </a:xfrm>
              <a:blipFill>
                <a:blip r:embed="rId4"/>
                <a:stretch>
                  <a:fillRect l="-1458" t="-3198" b="-49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4"/>
              <p:cNvSpPr txBox="1"/>
              <p:nvPr/>
            </p:nvSpPr>
            <p:spPr>
              <a:xfrm>
                <a:off x="8793852" y="1329396"/>
                <a:ext cx="2247900" cy="101198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852" y="1329396"/>
                <a:ext cx="2247900" cy="10119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4"/>
              <p:cNvSpPr txBox="1"/>
              <p:nvPr/>
            </p:nvSpPr>
            <p:spPr>
              <a:xfrm>
                <a:off x="8793852" y="2589676"/>
                <a:ext cx="2247900" cy="101198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b>
                          </m:sSub>
                        </m:den>
                      </m:f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852" y="2589676"/>
                <a:ext cx="2247900" cy="1011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/>
          <p:cNvSpPr txBox="1">
            <a:spLocks/>
          </p:cNvSpPr>
          <p:nvPr/>
        </p:nvSpPr>
        <p:spPr>
          <a:xfrm>
            <a:off x="668190" y="3697804"/>
            <a:ext cx="10682610" cy="9541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CDR allows the determination of any branch current without </a:t>
            </a:r>
            <a:r>
              <a:rPr lang="en-SG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knowing the voltage across the parallel connection.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988560" y="2092960"/>
            <a:ext cx="361696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7211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139" y="1126299"/>
            <a:ext cx="4067175" cy="3152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400604"/>
                <a:ext cx="10658721" cy="5425203"/>
              </a:xfrm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solidFill>
                      <a:schemeClr val="accent2"/>
                    </a:solidFill>
                  </a:rPr>
                  <a:t>Example 3: Given that </a:t>
                </a:r>
                <a:r>
                  <a:rPr lang="en-US" sz="2800" i="1" dirty="0">
                    <a:solidFill>
                      <a:schemeClr val="accent2"/>
                    </a:solidFill>
                  </a:rPr>
                  <a:t>I</a:t>
                </a:r>
                <a:r>
                  <a:rPr lang="en-US" sz="2800" baseline="-25000" dirty="0">
                    <a:solidFill>
                      <a:schemeClr val="accent2"/>
                    </a:solidFill>
                  </a:rPr>
                  <a:t>T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= 120 mA. Apply CDR to determine the branch currents in the circuit.</a:t>
                </a:r>
              </a:p>
              <a:p>
                <a:pPr marL="45720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Total resistance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914400" lvl="2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330</m:t>
                          </m:r>
                        </m:den>
                      </m:f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47</m:t>
                          </m:r>
                          <m:r>
                            <a:rPr lang="en-US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72</m:t>
                          </m:r>
                          <m:r>
                            <a:rPr lang="en-US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=0.006546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solidFill>
                                <a:srgbClr val="05246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rgbClr val="05246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rgbClr val="05246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rgbClr val="052463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=152.7 </m:t>
                      </m:r>
                      <m:r>
                        <m:rPr>
                          <m:sty m:val="p"/>
                        </m:rPr>
                        <a:rPr lang="en-SG" sz="2000" b="0" i="1" smtClean="0">
                          <a:solidFill>
                            <a:srgbClr val="052463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en-SG" sz="2000" b="0" dirty="0">
                  <a:solidFill>
                    <a:srgbClr val="052463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SG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Apply CDR to the circuit</a:t>
                </a:r>
              </a:p>
              <a:p>
                <a:pPr marL="914400" lvl="2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152.8</m:t>
                          </m:r>
                          <m:r>
                            <a:rPr lang="en-SG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l-G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330</m:t>
                          </m:r>
                          <m:r>
                            <a:rPr lang="en-SG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l-G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×120</m:t>
                      </m:r>
                      <m:r>
                        <a:rPr lang="en-SG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mA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55.5</m:t>
                      </m:r>
                      <m:r>
                        <a:rPr lang="en-SG" sz="20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mA</m:t>
                      </m:r>
                    </m:oMath>
                  </m:oMathPara>
                </a14:m>
                <a:endParaRPr lang="en-SG" sz="2000" u="sng" dirty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152.8</m:t>
                          </m:r>
                          <m:r>
                            <a:rPr lang="en-SG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l-GR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470</m:t>
                          </m:r>
                          <m:r>
                            <a:rPr lang="en-SG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l-GR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120</m:t>
                      </m:r>
                      <m:r>
                        <a:rPr lang="en-SG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mA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39.0 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mA</m:t>
                      </m:r>
                    </m:oMath>
                  </m:oMathPara>
                </a14:m>
                <a:endParaRPr lang="en-SG" sz="2000" u="sng" dirty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152.8</m:t>
                          </m:r>
                          <m:r>
                            <a:rPr lang="en-SG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l-GR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720</m:t>
                          </m:r>
                          <m:r>
                            <a:rPr lang="en-SG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l-GR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120</m:t>
                      </m:r>
                      <m:r>
                        <a:rPr lang="en-SG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mA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25.5 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mA</m:t>
                      </m:r>
                    </m:oMath>
                  </m:oMathPara>
                </a14:m>
                <a:endParaRPr lang="en-SG" sz="2000" u="sng" dirty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400604"/>
                <a:ext cx="10658721" cy="5425203"/>
              </a:xfrm>
              <a:blipFill>
                <a:blip r:embed="rId5"/>
                <a:stretch>
                  <a:fillRect l="-686" t="-1124" r="-2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32" y="1363364"/>
            <a:ext cx="1047750" cy="10477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66" y="4564972"/>
            <a:ext cx="1702635" cy="146353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69198" y="5929987"/>
            <a:ext cx="6906600" cy="54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What is the voltage across the resistors?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35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7920"/>
            <a:ext cx="8392775" cy="52608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Power dissipated in a parallel circuit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total amount of power dissipated </a:t>
            </a:r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baseline="-25000" dirty="0">
                <a:solidFill>
                  <a:srgbClr val="00B05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a parallel circuit is the sum of all individual amount of power dissipated.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baseline="-25000" dirty="0">
                <a:solidFill>
                  <a:srgbClr val="00B05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baseline="-25000" dirty="0">
                <a:solidFill>
                  <a:srgbClr val="00B05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baseline="-25000" dirty="0">
                <a:solidFill>
                  <a:srgbClr val="00B05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individual power dissipated.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closed circuit, the power supply equals to total power dissipated in the circuit.</a:t>
            </a:r>
            <a:endParaRPr lang="en-S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0"/>
              <p:cNvSpPr txBox="1"/>
              <p:nvPr/>
            </p:nvSpPr>
            <p:spPr>
              <a:xfrm>
                <a:off x="9137014" y="1902921"/>
                <a:ext cx="2915434" cy="54292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SG" sz="24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𝐓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014" y="1902921"/>
                <a:ext cx="2915434" cy="54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4"/>
              <p:cNvSpPr txBox="1"/>
              <p:nvPr/>
            </p:nvSpPr>
            <p:spPr>
              <a:xfrm>
                <a:off x="9137014" y="3806718"/>
                <a:ext cx="2247900" cy="54292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𝐒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014" y="3806718"/>
                <a:ext cx="2247900" cy="542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54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499" y="1836193"/>
            <a:ext cx="3893345" cy="301802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05971"/>
            <a:ext cx="10658721" cy="954107"/>
          </a:xfr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Example 4: Given that </a:t>
            </a:r>
            <a:r>
              <a:rPr lang="en-US" sz="2800" i="1" dirty="0">
                <a:solidFill>
                  <a:schemeClr val="accent2"/>
                </a:solidFill>
              </a:rPr>
              <a:t>I</a:t>
            </a:r>
            <a:r>
              <a:rPr lang="en-US" sz="2800" baseline="-25000" dirty="0">
                <a:solidFill>
                  <a:schemeClr val="accent2"/>
                </a:solidFill>
              </a:rPr>
              <a:t>T</a:t>
            </a:r>
            <a:r>
              <a:rPr lang="en-US" sz="2800" dirty="0">
                <a:solidFill>
                  <a:schemeClr val="accent2"/>
                </a:solidFill>
              </a:rPr>
              <a:t> = 120 mA. Determine the total power dissipated in the circuit.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1" y="2063776"/>
            <a:ext cx="1047750" cy="10477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853" y="5217384"/>
            <a:ext cx="1702635" cy="14635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7823" y="3530008"/>
                <a:ext cx="7175217" cy="41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solidFill>
                                <a:srgbClr val="02226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rgbClr val="02226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rgbClr val="02226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000" b="0" i="0" smtClean="0">
                          <a:solidFill>
                            <a:srgbClr val="02226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SG" sz="2000" b="0" i="1" smtClean="0">
                              <a:solidFill>
                                <a:srgbClr val="02226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b="0" i="1" smtClean="0">
                              <a:solidFill>
                                <a:srgbClr val="02226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rgbClr val="02226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a:rPr lang="en-SG" sz="2000" b="0" i="0" smtClean="0">
                              <a:solidFill>
                                <a:srgbClr val="02226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2000" b="0" i="1" smtClean="0">
                          <a:solidFill>
                            <a:srgbClr val="02226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SG" sz="2000" b="0" i="1" smtClean="0">
                              <a:solidFill>
                                <a:srgbClr val="02226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rgbClr val="02226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rgbClr val="02226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rgbClr val="02226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000" b="0" i="1" smtClean="0">
                              <a:solidFill>
                                <a:srgbClr val="02226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000" b="0" i="1" smtClean="0">
                                  <a:solidFill>
                                    <a:srgbClr val="0222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solidFill>
                                    <a:srgbClr val="022261"/>
                                  </a:solidFill>
                                  <a:latin typeface="Cambria Math" panose="02040503050406030204" pitchFamily="18" charset="0"/>
                                </a:rPr>
                                <m:t>120×</m:t>
                              </m:r>
                              <m:sSup>
                                <m:sSupPr>
                                  <m:ctrlPr>
                                    <a:rPr lang="en-SG" sz="2000" b="0" i="1" smtClean="0">
                                      <a:solidFill>
                                        <a:srgbClr val="0222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000" b="0" i="1" smtClean="0">
                                      <a:solidFill>
                                        <a:srgbClr val="02226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SG" sz="2000" b="0" i="1" smtClean="0">
                                      <a:solidFill>
                                        <a:srgbClr val="02226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SG" sz="2000" b="0" i="0" smtClean="0">
                              <a:solidFill>
                                <a:srgbClr val="02226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000" b="0" i="1" smtClean="0">
                          <a:solidFill>
                            <a:srgbClr val="022261"/>
                          </a:solidFill>
                          <a:latin typeface="Cambria Math" panose="02040503050406030204" pitchFamily="18" charset="0"/>
                        </a:rPr>
                        <m:t>×152.7=</m:t>
                      </m:r>
                      <m:r>
                        <a:rPr lang="en-SG" sz="20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2.2 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SG" sz="2000" dirty="0">
                  <a:solidFill>
                    <a:srgbClr val="02226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23" y="3530008"/>
                <a:ext cx="7175217" cy="410625"/>
              </a:xfrm>
              <a:prstGeom prst="rect">
                <a:avLst/>
              </a:prstGeom>
              <a:blipFill>
                <a:blip r:embed="rId7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63942" y="1968048"/>
                <a:ext cx="6940538" cy="1585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en-US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Total resistance </a:t>
                </a:r>
                <a:r>
                  <a:rPr lang="en-US" sz="2000" i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2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330</m:t>
                          </m:r>
                        </m:den>
                      </m:f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470</m:t>
                          </m:r>
                        </m:den>
                      </m:f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720</m:t>
                          </m:r>
                        </m:den>
                      </m:f>
                      <m:r>
                        <a:rPr lang="en-SG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=0.006546 </m:t>
                      </m:r>
                      <m:r>
                        <m:rPr>
                          <m:sty m:val="p"/>
                        </m:rPr>
                        <a:rPr lang="en-SG" sz="2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>
                              <a:solidFill>
                                <a:srgbClr val="05246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solidFill>
                                <a:srgbClr val="05246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000">
                              <a:solidFill>
                                <a:srgbClr val="05246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000" i="1">
                          <a:solidFill>
                            <a:srgbClr val="052463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=152.7 </m:t>
                      </m:r>
                      <m:r>
                        <m:rPr>
                          <m:sty m:val="p"/>
                        </m:rPr>
                        <a:rPr lang="en-SG" sz="2000" i="1">
                          <a:solidFill>
                            <a:srgbClr val="052463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42" y="1968048"/>
                <a:ext cx="6940538" cy="1585690"/>
              </a:xfrm>
              <a:prstGeom prst="rect">
                <a:avLst/>
              </a:prstGeom>
              <a:blipFill>
                <a:blip r:embed="rId8"/>
                <a:stretch>
                  <a:fillRect t="-23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0855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3581"/>
            <a:ext cx="10087310" cy="48837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What a circuit branch is.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Calculate equivalent resistance of a parallel connection.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Apply Kirchhoff’s Current Law (KCL) and </a:t>
            </a:r>
            <a:r>
              <a:rPr lang="en-SG" dirty="0">
                <a:solidFill>
                  <a:schemeClr val="tx1"/>
                </a:solidFill>
              </a:rPr>
              <a:t>Current Divider Rule (CDR) for circuit calculations.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057921"/>
                <a:ext cx="10517140" cy="5093574"/>
              </a:xfrm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solidFill>
                      <a:schemeClr val="accent2"/>
                    </a:solidFill>
                  </a:rPr>
                  <a:t>You have learned that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Kirchhoff’s Current Law (KCL): </a:t>
                </a:r>
              </a:p>
              <a:p>
                <a:pPr marL="1077913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SG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𝑰𝒏𝒄𝒐𝒎𝒊𝒏𝒈</m:t>
                          </m:r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𝒄𝒖𝒓𝒓𝒆𝒏𝒕𝒔</m:t>
                          </m:r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SG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𝑶𝒖𝒕𝒈𝒐𝒊𝒏𝒈</m:t>
                          </m:r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𝒄𝒖𝒓𝒓𝒆𝒏𝒕𝒔</m:t>
                          </m:r>
                          <m:r>
                            <a:rPr lang="en-SG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SG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SG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SG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SG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SG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SG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SG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SG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SG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SG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SG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SG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...</m:t>
                    </m:r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SG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SG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SG" sz="2400" dirty="0">
                  <a:solidFill>
                    <a:schemeClr val="tx1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lvl="2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The equivalent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 is always smaller than the smallest component resistance.</a:t>
                </a:r>
                <a:endParaRPr lang="en-SG" sz="2000" dirty="0">
                  <a:solidFill>
                    <a:schemeClr val="tx1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Current Divider Rule (CDR):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SG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T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SG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sSub>
                      <m:sSubPr>
                        <m:ctrlP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For both serial and parallel connections, the total power dissipated is the sum of all power dissipations of individual components.</a:t>
                </a:r>
              </a:p>
              <a:p>
                <a:pPr marL="1077913" lvl="1" indent="0">
                  <a:lnSpc>
                    <a:spcPct val="13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sub>
                      </m:sSub>
                      <m:r>
                        <a:rPr lang="en-SG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sz="2200" dirty="0"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spcBef>
                    <a:spcPts val="60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057921"/>
                <a:ext cx="10517140" cy="5093574"/>
              </a:xfrm>
              <a:blipFill>
                <a:blip r:embed="rId3"/>
                <a:stretch>
                  <a:fillRect l="-696" t="-1198" r="-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64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Analysis of Parallel Circuits</a:t>
            </a:r>
            <a:endParaRPr lang="en-SG" sz="4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449" b="-449"/>
          <a:stretch/>
        </p:blipFill>
        <p:spPr>
          <a:xfrm>
            <a:off x="7563627" y="2659311"/>
            <a:ext cx="4516520" cy="40044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1"/>
            <a:ext cx="10621143" cy="16057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is a branch in a circuit?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given electrical circuit, there are nodes where two or more currents meet.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0220" y="2567031"/>
            <a:ext cx="7680340" cy="263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The circuit here shows these nodes at A and B. 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There are currents entering a node, and there are currents leaving that same node.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At node A, current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enters the node. All other currents (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) leave the node.</a:t>
            </a:r>
            <a:endParaRPr lang="en-US" baseline="-25000" dirty="0">
              <a:solidFill>
                <a:schemeClr val="tx1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393" y="4875039"/>
            <a:ext cx="6419753" cy="829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would you think of the directions of current flows at node B?</a:t>
            </a:r>
            <a:endParaRPr lang="en-US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800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449" b="-449"/>
          <a:stretch/>
        </p:blipFill>
        <p:spPr>
          <a:xfrm>
            <a:off x="7416800" y="1053580"/>
            <a:ext cx="4516520" cy="40044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0"/>
            <a:ext cx="6739467" cy="2626360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is a branch in a circuit?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parallel path in a parallel connection is called a branch.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current flowing through a branch is a branch current.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12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833" b="-833"/>
          <a:stretch/>
        </p:blipFill>
        <p:spPr>
          <a:xfrm>
            <a:off x="7479065" y="2197749"/>
            <a:ext cx="4516520" cy="40044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4" y="3460920"/>
            <a:ext cx="7431279" cy="1335874"/>
          </a:xfrm>
        </p:spPr>
        <p:txBody>
          <a:bodyPr>
            <a:normAutofit/>
          </a:bodyPr>
          <a:lstStyle/>
          <a:p>
            <a:pPr lvl="2"/>
            <a:r>
              <a:rPr lang="en-US" dirty="0">
                <a:solidFill>
                  <a:schemeClr val="tx1"/>
                </a:solidFill>
              </a:rPr>
              <a:t>That is, if an incoming current is considered positive, and an outgoing current is negative, then at node A,</a:t>
            </a:r>
            <a:endParaRPr lang="en-SG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92"/>
              <p:cNvSpPr txBox="1"/>
              <p:nvPr/>
            </p:nvSpPr>
            <p:spPr>
              <a:xfrm>
                <a:off x="1060228" y="2280457"/>
                <a:ext cx="6814705" cy="95732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𝑰𝒏𝒄𝒐𝒎𝒊𝒏𝒈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𝒄𝒖𝒓𝒓𝒆𝒏𝒕𝒔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𝒂𝒏𝒅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𝒐𝒖𝒕𝒈𝒐𝒊𝒏𝒈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𝒄𝒖𝒓𝒓𝒆𝒏𝒕𝒔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SG" sz="20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0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SG" sz="20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SG" sz="2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28" y="2280457"/>
                <a:ext cx="6814705" cy="957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443654" y="503200"/>
            <a:ext cx="11250413" cy="213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accent2"/>
                </a:solidFill>
              </a:rPr>
              <a:t>Kirchhoff’s Current Law </a:t>
            </a:r>
            <a:r>
              <a:rPr lang="en-SG">
                <a:solidFill>
                  <a:schemeClr val="accent2"/>
                </a:solidFill>
              </a:rPr>
              <a:t>(</a:t>
            </a:r>
            <a:r>
              <a:rPr lang="en-SG" smtClean="0">
                <a:solidFill>
                  <a:schemeClr val="accent2"/>
                </a:solidFill>
              </a:rPr>
              <a:t>KCL</a:t>
            </a:r>
            <a:r>
              <a:rPr lang="en-SG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Kirchhoff’s Current Law states that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The algebraic sum of all the currents at a node is zero.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94"/>
              <p:cNvSpPr txBox="1"/>
              <p:nvPr/>
            </p:nvSpPr>
            <p:spPr>
              <a:xfrm>
                <a:off x="2095731" y="4763946"/>
                <a:ext cx="4581237" cy="542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SG" sz="24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𝐓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(−</m:t>
                          </m:r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(−</m:t>
                          </m:r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)+</m:t>
                      </m:r>
                      <m:d>
                        <m:d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sz="2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SG" sz="2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731" y="4763946"/>
                <a:ext cx="4581237" cy="5429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35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6"/>
            <a:ext cx="7038699" cy="3447098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Kirchhoff’s Current Law (KCL)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Rearranging the equation yields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3000"/>
              </a:spcBef>
            </a:pPr>
            <a:r>
              <a:rPr lang="en-US" dirty="0">
                <a:solidFill>
                  <a:schemeClr val="tx1"/>
                </a:solidFill>
              </a:rPr>
              <a:t>Alternatively KCL states that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the sum of incoming currents equals the sum of outgoing currents.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610" b="-610"/>
          <a:stretch/>
        </p:blipFill>
        <p:spPr>
          <a:xfrm>
            <a:off x="7543307" y="1188000"/>
            <a:ext cx="4516520" cy="4004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95"/>
              <p:cNvSpPr txBox="1"/>
              <p:nvPr/>
            </p:nvSpPr>
            <p:spPr>
              <a:xfrm>
                <a:off x="2244003" y="2334810"/>
                <a:ext cx="3020724" cy="542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003" y="2334810"/>
                <a:ext cx="3020724" cy="542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91"/>
              <p:cNvSpPr txBox="1"/>
              <p:nvPr/>
            </p:nvSpPr>
            <p:spPr>
              <a:xfrm>
                <a:off x="911605" y="4589495"/>
                <a:ext cx="6834908" cy="90158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𝑰𝒏𝒄𝒐𝒎𝒊𝒏𝒈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𝒄𝒖𝒓𝒓𝒆𝒏𝒕𝒔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SG" sz="20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𝑶𝒖𝒕𝒈𝒐𝒊𝒏𝒈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𝒄𝒖𝒓𝒓𝒆𝒏𝒕𝒔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SG" sz="20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SG" sz="2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05" y="4589495"/>
                <a:ext cx="6834908" cy="901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7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2970"/>
            <a:ext cx="7038699" cy="2368329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Kirchhoff’s Current Law (KCL)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As an illustration, at node A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Incoming current =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S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= 40 mA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Outgoing currents =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+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+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= 40 mA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95"/>
              <p:cNvSpPr txBox="1"/>
              <p:nvPr/>
            </p:nvSpPr>
            <p:spPr>
              <a:xfrm>
                <a:off x="1879743" y="2899658"/>
                <a:ext cx="3020724" cy="542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∴</m:t>
                          </m:r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𝐒</m:t>
                          </m:r>
                        </m:sub>
                      </m:sSub>
                      <m:r>
                        <a:rPr lang="en-SG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743" y="2899658"/>
                <a:ext cx="3020724" cy="542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221946" y="3275242"/>
            <a:ext cx="8984534" cy="3039158"/>
            <a:chOff x="125260" y="3737029"/>
            <a:chExt cx="8984534" cy="3039158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047" y="3737029"/>
              <a:ext cx="3432831" cy="3039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4159366" y="4307982"/>
              <a:ext cx="1209362" cy="7916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08384" y="3938876"/>
              <a:ext cx="1074759" cy="383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 A</a:t>
              </a:r>
              <a:endParaRPr lang="en-SG" dirty="0"/>
            </a:p>
          </p:txBody>
        </p:sp>
        <p:cxnSp>
          <p:nvCxnSpPr>
            <p:cNvPr id="14" name="Straight Arrow Connector 13"/>
            <p:cNvCxnSpPr>
              <a:endCxn id="8" idx="1"/>
            </p:cNvCxnSpPr>
            <p:nvPr/>
          </p:nvCxnSpPr>
          <p:spPr>
            <a:xfrm>
              <a:off x="1336579" y="5203779"/>
              <a:ext cx="2540468" cy="528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5260" y="4902665"/>
              <a:ext cx="14725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Incoming current</a:t>
              </a:r>
              <a:endParaRPr lang="en-SG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651047" y="4396411"/>
              <a:ext cx="1894929" cy="110295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593462" y="5098019"/>
              <a:ext cx="2485826" cy="97656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6486565" y="4682182"/>
              <a:ext cx="1059411" cy="449745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38418" y="4239419"/>
              <a:ext cx="14713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Outgoing currents</a:t>
              </a:r>
              <a:endParaRPr lang="en-SG" sz="20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60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440" y="1690083"/>
            <a:ext cx="4781781" cy="29894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7401" y="437775"/>
                <a:ext cx="9299787" cy="562789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chemeClr val="accent2"/>
                    </a:solidFill>
                  </a:rPr>
                  <a:t>Example 1: Apply KCL to determine current </a:t>
                </a:r>
                <a:r>
                  <a:rPr lang="en-US" sz="3200" i="1" dirty="0">
                    <a:solidFill>
                      <a:srgbClr val="2E83C3"/>
                    </a:solidFill>
                    <a:latin typeface="Cambria" panose="02040503050406030204" pitchFamily="18" charset="0"/>
                  </a:rPr>
                  <a:t>I</a:t>
                </a:r>
                <a:r>
                  <a:rPr lang="en-US" sz="3200" baseline="-25000" dirty="0">
                    <a:solidFill>
                      <a:srgbClr val="2E83C3"/>
                    </a:solidFill>
                    <a:latin typeface="Cambria" panose="02040503050406030204" pitchFamily="18" charset="0"/>
                  </a:rPr>
                  <a:t>1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at the node.</a:t>
                </a:r>
              </a:p>
              <a:p>
                <a:pPr lvl="1">
                  <a:spcBef>
                    <a:spcPts val="2400"/>
                  </a:spcBef>
                  <a:spcAft>
                    <a:spcPts val="800"/>
                  </a:spcAft>
                </a:pPr>
                <a:r>
                  <a:rPr lang="en-SG" sz="2400" dirty="0">
                    <a:solidFill>
                      <a:schemeClr val="tx1"/>
                    </a:solidFill>
                    <a:latin typeface="Trebuchet MS" panose="020B0603020202020204" pitchFamily="34" charset="0"/>
                    <a:cs typeface="Times New Roman" panose="02020603050405020304" pitchFamily="18" charset="0"/>
                  </a:rPr>
                  <a:t>Apply KCL at the node</a:t>
                </a:r>
              </a:p>
              <a:p>
                <a:pPr marL="1435100" lvl="2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SG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SG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SG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SG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tx1"/>
                  </a:solidFill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  <a:p>
                <a:pPr marL="914400" lvl="2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25.7</m:t>
                      </m:r>
                      <m:r>
                        <a:rPr lang="en-SG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SG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4.6</m:t>
                      </m:r>
                      <m:r>
                        <a:rPr lang="en-SG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12.7</m:t>
                      </m:r>
                      <m:r>
                        <a:rPr lang="en-SG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8.3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58988" lvl="2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.7</m:t>
                      </m:r>
                      <m:r>
                        <a:rPr lang="en-SG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4.6</m:t>
                      </m:r>
                      <m:r>
                        <a:rPr lang="en-SG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2.7</m:t>
                      </m:r>
                      <m:r>
                        <a:rPr lang="en-SG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58988" lvl="2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=9.3 </m:t>
                      </m:r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SG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401" y="437775"/>
                <a:ext cx="9299787" cy="5627898"/>
              </a:xfrm>
              <a:blipFill>
                <a:blip r:embed="rId5"/>
                <a:stretch>
                  <a:fillRect l="-1049" t="-14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48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7096"/>
            <a:ext cx="10345570" cy="138499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Equivalent Resistance in parallel Connection</a:t>
            </a:r>
          </a:p>
          <a:p>
            <a:pPr marL="720725" lvl="1" indent="0"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By Ohm’s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4"/>
              <p:cNvSpPr txBox="1"/>
              <p:nvPr/>
            </p:nvSpPr>
            <p:spPr>
              <a:xfrm>
                <a:off x="1469651" y="2262464"/>
                <a:ext cx="2247900" cy="11007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𝑰</m:t>
                      </m:r>
                      <m:r>
                        <a:rPr lang="en-SG" sz="28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51" y="2262464"/>
                <a:ext cx="2247900" cy="1100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732" y="1560317"/>
            <a:ext cx="3762375" cy="25050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78401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4050</TotalTime>
  <Words>683</Words>
  <Application>Microsoft Office PowerPoint</Application>
  <PresentationFormat>Widescreen</PresentationFormat>
  <Paragraphs>164</Paragraphs>
  <Slides>21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SimSun</vt:lpstr>
      <vt:lpstr>Arial</vt:lpstr>
      <vt:lpstr>Calibri</vt:lpstr>
      <vt:lpstr>Cambria</vt:lpstr>
      <vt:lpstr>Cambria Math</vt:lpstr>
      <vt:lpstr>Cooper Black</vt:lpstr>
      <vt:lpstr>Times New Roman</vt:lpstr>
      <vt:lpstr>Trebuchet MS</vt:lpstr>
      <vt:lpstr>Wingdings</vt:lpstr>
      <vt:lpstr>Wingdings 3</vt:lpstr>
      <vt:lpstr>Facet</vt:lpstr>
      <vt:lpstr>Visio</vt:lpstr>
      <vt:lpstr>Unit 6  Parallel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612</cp:revision>
  <dcterms:created xsi:type="dcterms:W3CDTF">2014-11-11T08:59:17Z</dcterms:created>
  <dcterms:modified xsi:type="dcterms:W3CDTF">2019-05-06T02:25:07Z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8EE92DA4-F65C-4772-ABAC-8BAAED2DE0FA</vt:lpwstr>
  </property>
  <property fmtid="{D5CDD505-2E9C-101B-9397-08002B2CF9AE}" pid="3" name="ArticulatePath">
    <vt:lpwstr>PPt for Video - Unit 6 Part B (KCL Tot_R &amp; CDR) V2.0</vt:lpwstr>
  </property>
</Properties>
</file>