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306" r:id="rId4"/>
    <p:sldId id="299" r:id="rId5"/>
    <p:sldId id="304" r:id="rId6"/>
    <p:sldId id="301" r:id="rId7"/>
    <p:sldId id="308" r:id="rId8"/>
    <p:sldId id="307" r:id="rId9"/>
    <p:sldId id="303" r:id="rId10"/>
    <p:sldId id="271" r:id="rId11"/>
    <p:sldId id="272" r:id="rId12"/>
  </p:sldIdLst>
  <p:sldSz cx="12192000" cy="6858000"/>
  <p:notesSz cx="6797675" cy="9926638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1050" userDrawn="1">
          <p15:clr>
            <a:srgbClr val="A4A3A4"/>
          </p15:clr>
        </p15:guide>
        <p15:guide id="4" pos="1255" userDrawn="1">
          <p15:clr>
            <a:srgbClr val="A4A3A4"/>
          </p15:clr>
        </p15:guide>
        <p15:guide id="5" pos="483" userDrawn="1">
          <p15:clr>
            <a:srgbClr val="A4A3A4"/>
          </p15:clr>
        </p15:guide>
        <p15:guide id="6" pos="7537" userDrawn="1">
          <p15:clr>
            <a:srgbClr val="A4A3A4"/>
          </p15:clr>
        </p15:guide>
        <p15:guide id="7" orient="horz" pos="1162" userDrawn="1">
          <p15:clr>
            <a:srgbClr val="A4A3A4"/>
          </p15:clr>
        </p15:guide>
        <p15:guide id="8" orient="horz" pos="1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80" autoAdjust="0"/>
  </p:normalViewPr>
  <p:slideViewPr>
    <p:cSldViewPr snapToGrid="0">
      <p:cViewPr varScale="1">
        <p:scale>
          <a:sx n="109" d="100"/>
          <a:sy n="109" d="100"/>
        </p:scale>
        <p:origin x="108" y="432"/>
      </p:cViewPr>
      <p:guideLst>
        <p:guide orient="horz" pos="572"/>
        <p:guide pos="869"/>
        <p:guide pos="1050"/>
        <p:guide pos="1255"/>
        <p:guide pos="483"/>
        <p:guide pos="7537"/>
        <p:guide orient="horz" pos="1162"/>
        <p:guide orient="horz" pos="16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30/7/2018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30/7/2018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Hi! Welcome to Unit 3: Resistance and Ohm’s Law,</a:t>
            </a:r>
            <a:r>
              <a:rPr lang="en-US" baseline="0" dirty="0"/>
              <a:t> Part A on Resistance.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875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45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020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20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575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7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40B6-ED3A-4561-A8A7-F5FDC8F52C94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853E-C562-4D25-A7FE-5CF80C7758DC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6202-54F2-4A90-8351-A8A52590948E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982B-F0F1-48CC-A892-8724187D44DC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63D9-2833-4FE3-B1B8-705B2FE8F120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75A1-3982-4622-A7CE-8C27EA3B27F7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B1A5-93A8-4C12-A81A-60C67C2CD342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03A7-D407-4555-AEAF-164D5843DC22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74ED-8277-41B0-895F-345587748B38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DAFD-C763-4D06-AFD9-2D9F2D1E93EA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451-68CD-42CD-901F-DADFE4C73C9B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9490-5995-4346-8C55-84724A241645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0A1D-C591-4E5A-B440-64BE50F8EE63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66A-6B35-45DB-B462-731C426AA4C4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64E7-A2CF-4BEE-AD1F-0A20090C62F5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0928-D190-409B-93DC-737A6E397166}" type="datetime1">
              <a:rPr lang="en-US" smtClean="0"/>
              <a:t>7/30/2018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4873-B6C9-4EF7-8A4F-A64225DEF483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.gif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3.gi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.gif"/><Relationship Id="rId5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6 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Parallel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C: Analysis of Parallel Circuits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2161"/>
            <a:ext cx="10517140" cy="4930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have learned to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apply Ohm’s Law, concepts of equivalent or total resistance of a parallel connection, Kirchhoff’s Current Law (KCL) and Current Divider Rule (CDR) for circuit analysis.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SG" sz="4000" dirty="0">
                <a:solidFill>
                  <a:schemeClr val="tx1"/>
                </a:solidFill>
              </a:rPr>
              <a:t>Effects of Adding Parallel Branches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1"/>
            <a:ext cx="9762807" cy="2067233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Apply Ohm’s law, concepts of total resistance of a parallel connection, Kirchhoff’s Current Law (KCL) and Current Divider Rule (CDR) for circuit analysis.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525261"/>
                <a:ext cx="10020258" cy="2596673"/>
              </a:xfr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accent2"/>
                    </a:solidFill>
                  </a:rPr>
                  <a:t>Recapitulation of Part A &amp; Part B: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SG" sz="2200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The same voltage is applied across each component in a parallel connection.</a:t>
                </a:r>
                <a:endParaRPr lang="en-US" sz="2200" dirty="0">
                  <a:solidFill>
                    <a:schemeClr val="tx1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Kirchhoff’s Current Law (KCL): </a:t>
                </a:r>
              </a:p>
              <a:p>
                <a:pPr marL="1077913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SG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𝑰𝒏𝒄𝒐𝒎𝒊𝒏𝒈</m:t>
                          </m:r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𝒄𝒖𝒓𝒓𝒆𝒏𝒕𝒔</m:t>
                          </m:r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SG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𝑶𝒖𝒕𝒈𝒐𝒊𝒏𝒈</m:t>
                          </m:r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𝒄𝒖𝒓𝒓𝒆𝒏𝒕𝒔</m:t>
                          </m:r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SG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SG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SG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SG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SG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SG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SG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...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SG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SG" sz="2400" dirty="0">
                  <a:solidFill>
                    <a:schemeClr val="tx1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525261"/>
                <a:ext cx="10020258" cy="2596673"/>
              </a:xfrm>
              <a:blipFill>
                <a:blip r:embed="rId3"/>
                <a:stretch>
                  <a:fillRect l="-730" t="-2113" r="-1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8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320" y="2423071"/>
            <a:ext cx="6342502" cy="2737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293" y="513777"/>
            <a:ext cx="11354529" cy="954107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 1: Find the branch resistances </a:t>
            </a:r>
            <a:r>
              <a:rPr lang="en-US" sz="2800" i="1" dirty="0">
                <a:solidFill>
                  <a:schemeClr val="accent2"/>
                </a:solidFill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</a:rPr>
              <a:t>2</a:t>
            </a:r>
            <a:r>
              <a:rPr lang="en-US" sz="2800" dirty="0">
                <a:solidFill>
                  <a:schemeClr val="accent2"/>
                </a:solidFill>
              </a:rPr>
              <a:t>, </a:t>
            </a:r>
            <a:r>
              <a:rPr lang="en-US" sz="2800" i="1" dirty="0">
                <a:solidFill>
                  <a:schemeClr val="accent2"/>
                </a:solidFill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</a:rPr>
              <a:t>3</a:t>
            </a:r>
            <a:r>
              <a:rPr lang="en-US" sz="2800" dirty="0">
                <a:solidFill>
                  <a:schemeClr val="accent2"/>
                </a:solidFill>
              </a:rPr>
              <a:t> and </a:t>
            </a:r>
            <a:r>
              <a:rPr lang="en-US" sz="2800" i="1" dirty="0">
                <a:solidFill>
                  <a:schemeClr val="accent2"/>
                </a:solidFill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</a:rPr>
              <a:t>4</a:t>
            </a:r>
            <a:r>
              <a:rPr lang="en-US" sz="2800" dirty="0">
                <a:solidFill>
                  <a:schemeClr val="accent2"/>
                </a:solidFill>
              </a:rPr>
              <a:t>, and the total resistance </a:t>
            </a:r>
            <a:r>
              <a:rPr lang="en-US" sz="2800" i="1" dirty="0">
                <a:solidFill>
                  <a:schemeClr val="accent2"/>
                </a:solidFill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</a:rPr>
              <a:t>T</a:t>
            </a:r>
            <a:r>
              <a:rPr lang="en-US" sz="2800" dirty="0">
                <a:solidFill>
                  <a:schemeClr val="accent2"/>
                </a:solidFill>
              </a:rPr>
              <a:t> across nodes A &amp; B.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25294" y="3141048"/>
            <a:ext cx="6161878" cy="113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29480" y="4888822"/>
            <a:ext cx="4361835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Apply Ohm’s Law to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4607" y="2631810"/>
            <a:ext cx="5576200" cy="21441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Apply KCL at node A to find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</a:p>
          <a:p>
            <a:pPr marL="1252538" lvl="3" indent="0">
              <a:buNone/>
            </a:pP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+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+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+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endParaRPr lang="en-US" sz="20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1252538" lvl="3" indent="0">
              <a:buNone/>
            </a:pP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–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−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−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  <a:p>
            <a:pPr marL="1438275" lvl="4" indent="0">
              <a:buNone/>
              <a:tabLst>
                <a:tab pos="1438275" algn="l"/>
              </a:tabLst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 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 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12.1 – 1 − 3.11 − 5.6 </a:t>
            </a:r>
          </a:p>
          <a:p>
            <a:pPr marL="1438275" lvl="4" indent="0">
              <a:buNone/>
              <a:tabLst>
                <a:tab pos="1438275" algn="l"/>
              </a:tabLst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 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2.39 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1929" y="5287793"/>
                <a:ext cx="57755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mA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×0.56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=0.56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 sz="2000" b="0" i="0" smtClean="0">
                          <a:latin typeface="Cambria Math" panose="02040503050406030204" pitchFamily="18" charset="0"/>
                        </a:rPr>
                        <m:t>=560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929" y="5287793"/>
                <a:ext cx="5775516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78382" y="1564126"/>
                <a:ext cx="5747833" cy="99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>
                    <a:latin typeface="Cambria" panose="02040503050406030204" pitchFamily="18" charset="0"/>
                  </a:rPr>
                  <a:t>KCL states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   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SG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SG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𝑰𝒏𝒄𝒐𝒎𝒊𝒏𝒈</m:t>
                          </m:r>
                          <m:r>
                            <a:rPr lang="en-SG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𝒄𝒖𝒓𝒓𝒆𝒏𝒕𝒔</m:t>
                          </m:r>
                          <m:r>
                            <a:rPr lang="en-SG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SG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SG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SG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𝑶𝒖𝒕𝒈𝒐𝒊𝒏𝒈</m:t>
                          </m:r>
                          <m:r>
                            <a:rPr lang="en-SG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𝒄𝒖𝒓𝒓𝒆𝒏𝒕𝒔</m:t>
                          </m:r>
                          <m:r>
                            <a:rPr lang="en-SG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SG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382" y="1564126"/>
                <a:ext cx="5747833" cy="996363"/>
              </a:xfrm>
              <a:prstGeom prst="rect">
                <a:avLst/>
              </a:prstGeom>
              <a:blipFill>
                <a:blip r:embed="rId6"/>
                <a:stretch>
                  <a:fillRect l="-1166" t="-36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393571"/>
            <a:ext cx="1047750" cy="104775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6875362" y="2417911"/>
            <a:ext cx="4770402" cy="1343949"/>
          </a:xfrm>
          <a:custGeom>
            <a:avLst/>
            <a:gdLst>
              <a:gd name="connsiteX0" fmla="*/ 34433 w 4799337"/>
              <a:gd name="connsiteY0" fmla="*/ 1278458 h 1383321"/>
              <a:gd name="connsiteX1" fmla="*/ 42053 w 4799337"/>
              <a:gd name="connsiteY1" fmla="*/ 135458 h 1383321"/>
              <a:gd name="connsiteX2" fmla="*/ 529733 w 4799337"/>
              <a:gd name="connsiteY2" fmla="*/ 13538 h 1383321"/>
              <a:gd name="connsiteX3" fmla="*/ 1116473 w 4799337"/>
              <a:gd name="connsiteY3" fmla="*/ 59258 h 1383321"/>
              <a:gd name="connsiteX4" fmla="*/ 2770013 w 4799337"/>
              <a:gd name="connsiteY4" fmla="*/ 74498 h 1383321"/>
              <a:gd name="connsiteX5" fmla="*/ 3219593 w 4799337"/>
              <a:gd name="connsiteY5" fmla="*/ 112598 h 1383321"/>
              <a:gd name="connsiteX6" fmla="*/ 3311033 w 4799337"/>
              <a:gd name="connsiteY6" fmla="*/ 341198 h 1383321"/>
              <a:gd name="connsiteX7" fmla="*/ 3333893 w 4799337"/>
              <a:gd name="connsiteY7" fmla="*/ 554558 h 1383321"/>
              <a:gd name="connsiteX8" fmla="*/ 3570113 w 4799337"/>
              <a:gd name="connsiteY8" fmla="*/ 592658 h 1383321"/>
              <a:gd name="connsiteX9" fmla="*/ 4469273 w 4799337"/>
              <a:gd name="connsiteY9" fmla="*/ 585038 h 1383321"/>
              <a:gd name="connsiteX10" fmla="*/ 4766453 w 4799337"/>
              <a:gd name="connsiteY10" fmla="*/ 638378 h 1383321"/>
              <a:gd name="connsiteX11" fmla="*/ 4789313 w 4799337"/>
              <a:gd name="connsiteY11" fmla="*/ 950798 h 1383321"/>
              <a:gd name="connsiteX12" fmla="*/ 4743593 w 4799337"/>
              <a:gd name="connsiteY12" fmla="*/ 1278458 h 1383321"/>
              <a:gd name="connsiteX13" fmla="*/ 4431173 w 4799337"/>
              <a:gd name="connsiteY13" fmla="*/ 1347038 h 1383321"/>
              <a:gd name="connsiteX14" fmla="*/ 3257693 w 4799337"/>
              <a:gd name="connsiteY14" fmla="*/ 1263218 h 1383321"/>
              <a:gd name="connsiteX15" fmla="*/ 3006233 w 4799337"/>
              <a:gd name="connsiteY15" fmla="*/ 1049858 h 1383321"/>
              <a:gd name="connsiteX16" fmla="*/ 3036713 w 4799337"/>
              <a:gd name="connsiteY16" fmla="*/ 592658 h 1383321"/>
              <a:gd name="connsiteX17" fmla="*/ 3029093 w 4799337"/>
              <a:gd name="connsiteY17" fmla="*/ 287858 h 1383321"/>
              <a:gd name="connsiteX18" fmla="*/ 2556653 w 4799337"/>
              <a:gd name="connsiteY18" fmla="*/ 219278 h 1383321"/>
              <a:gd name="connsiteX19" fmla="*/ 1771793 w 4799337"/>
              <a:gd name="connsiteY19" fmla="*/ 234518 h 1383321"/>
              <a:gd name="connsiteX20" fmla="*/ 1581293 w 4799337"/>
              <a:gd name="connsiteY20" fmla="*/ 493598 h 1383321"/>
              <a:gd name="connsiteX21" fmla="*/ 1543193 w 4799337"/>
              <a:gd name="connsiteY21" fmla="*/ 851738 h 1383321"/>
              <a:gd name="connsiteX22" fmla="*/ 1474613 w 4799337"/>
              <a:gd name="connsiteY22" fmla="*/ 1202258 h 1383321"/>
              <a:gd name="connsiteX23" fmla="*/ 1329833 w 4799337"/>
              <a:gd name="connsiteY23" fmla="*/ 1247978 h 1383321"/>
              <a:gd name="connsiteX24" fmla="*/ 1253633 w 4799337"/>
              <a:gd name="connsiteY24" fmla="*/ 1255598 h 1383321"/>
              <a:gd name="connsiteX25" fmla="*/ 308753 w 4799337"/>
              <a:gd name="connsiteY25" fmla="*/ 1331798 h 1383321"/>
              <a:gd name="connsiteX26" fmla="*/ 118253 w 4799337"/>
              <a:gd name="connsiteY26" fmla="*/ 1339418 h 1383321"/>
              <a:gd name="connsiteX27" fmla="*/ 34433 w 4799337"/>
              <a:gd name="connsiteY27" fmla="*/ 1278458 h 1383321"/>
              <a:gd name="connsiteX0" fmla="*/ 22055 w 4809819"/>
              <a:gd name="connsiteY0" fmla="*/ 1157698 h 1346544"/>
              <a:gd name="connsiteX1" fmla="*/ 52535 w 4809819"/>
              <a:gd name="connsiteY1" fmla="*/ 128998 h 1346544"/>
              <a:gd name="connsiteX2" fmla="*/ 540215 w 4809819"/>
              <a:gd name="connsiteY2" fmla="*/ 7078 h 1346544"/>
              <a:gd name="connsiteX3" fmla="*/ 1126955 w 4809819"/>
              <a:gd name="connsiteY3" fmla="*/ 52798 h 1346544"/>
              <a:gd name="connsiteX4" fmla="*/ 2780495 w 4809819"/>
              <a:gd name="connsiteY4" fmla="*/ 68038 h 1346544"/>
              <a:gd name="connsiteX5" fmla="*/ 3230075 w 4809819"/>
              <a:gd name="connsiteY5" fmla="*/ 106138 h 1346544"/>
              <a:gd name="connsiteX6" fmla="*/ 3321515 w 4809819"/>
              <a:gd name="connsiteY6" fmla="*/ 334738 h 1346544"/>
              <a:gd name="connsiteX7" fmla="*/ 3344375 w 4809819"/>
              <a:gd name="connsiteY7" fmla="*/ 548098 h 1346544"/>
              <a:gd name="connsiteX8" fmla="*/ 3580595 w 4809819"/>
              <a:gd name="connsiteY8" fmla="*/ 586198 h 1346544"/>
              <a:gd name="connsiteX9" fmla="*/ 4479755 w 4809819"/>
              <a:gd name="connsiteY9" fmla="*/ 578578 h 1346544"/>
              <a:gd name="connsiteX10" fmla="*/ 4776935 w 4809819"/>
              <a:gd name="connsiteY10" fmla="*/ 631918 h 1346544"/>
              <a:gd name="connsiteX11" fmla="*/ 4799795 w 4809819"/>
              <a:gd name="connsiteY11" fmla="*/ 944338 h 1346544"/>
              <a:gd name="connsiteX12" fmla="*/ 4754075 w 4809819"/>
              <a:gd name="connsiteY12" fmla="*/ 1271998 h 1346544"/>
              <a:gd name="connsiteX13" fmla="*/ 4441655 w 4809819"/>
              <a:gd name="connsiteY13" fmla="*/ 1340578 h 1346544"/>
              <a:gd name="connsiteX14" fmla="*/ 3268175 w 4809819"/>
              <a:gd name="connsiteY14" fmla="*/ 1256758 h 1346544"/>
              <a:gd name="connsiteX15" fmla="*/ 3016715 w 4809819"/>
              <a:gd name="connsiteY15" fmla="*/ 1043398 h 1346544"/>
              <a:gd name="connsiteX16" fmla="*/ 3047195 w 4809819"/>
              <a:gd name="connsiteY16" fmla="*/ 586198 h 1346544"/>
              <a:gd name="connsiteX17" fmla="*/ 3039575 w 4809819"/>
              <a:gd name="connsiteY17" fmla="*/ 281398 h 1346544"/>
              <a:gd name="connsiteX18" fmla="*/ 2567135 w 4809819"/>
              <a:gd name="connsiteY18" fmla="*/ 212818 h 1346544"/>
              <a:gd name="connsiteX19" fmla="*/ 1782275 w 4809819"/>
              <a:gd name="connsiteY19" fmla="*/ 228058 h 1346544"/>
              <a:gd name="connsiteX20" fmla="*/ 1591775 w 4809819"/>
              <a:gd name="connsiteY20" fmla="*/ 487138 h 1346544"/>
              <a:gd name="connsiteX21" fmla="*/ 1553675 w 4809819"/>
              <a:gd name="connsiteY21" fmla="*/ 845278 h 1346544"/>
              <a:gd name="connsiteX22" fmla="*/ 1485095 w 4809819"/>
              <a:gd name="connsiteY22" fmla="*/ 1195798 h 1346544"/>
              <a:gd name="connsiteX23" fmla="*/ 1340315 w 4809819"/>
              <a:gd name="connsiteY23" fmla="*/ 1241518 h 1346544"/>
              <a:gd name="connsiteX24" fmla="*/ 1264115 w 4809819"/>
              <a:gd name="connsiteY24" fmla="*/ 1249138 h 1346544"/>
              <a:gd name="connsiteX25" fmla="*/ 319235 w 4809819"/>
              <a:gd name="connsiteY25" fmla="*/ 1325338 h 1346544"/>
              <a:gd name="connsiteX26" fmla="*/ 128735 w 4809819"/>
              <a:gd name="connsiteY26" fmla="*/ 1332958 h 1346544"/>
              <a:gd name="connsiteX27" fmla="*/ 22055 w 4809819"/>
              <a:gd name="connsiteY27" fmla="*/ 1157698 h 1346544"/>
              <a:gd name="connsiteX0" fmla="*/ 34077 w 4821841"/>
              <a:gd name="connsiteY0" fmla="*/ 1157698 h 1341071"/>
              <a:gd name="connsiteX1" fmla="*/ 64557 w 4821841"/>
              <a:gd name="connsiteY1" fmla="*/ 128998 h 1341071"/>
              <a:gd name="connsiteX2" fmla="*/ 552237 w 4821841"/>
              <a:gd name="connsiteY2" fmla="*/ 7078 h 1341071"/>
              <a:gd name="connsiteX3" fmla="*/ 1138977 w 4821841"/>
              <a:gd name="connsiteY3" fmla="*/ 52798 h 1341071"/>
              <a:gd name="connsiteX4" fmla="*/ 2792517 w 4821841"/>
              <a:gd name="connsiteY4" fmla="*/ 68038 h 1341071"/>
              <a:gd name="connsiteX5" fmla="*/ 3242097 w 4821841"/>
              <a:gd name="connsiteY5" fmla="*/ 106138 h 1341071"/>
              <a:gd name="connsiteX6" fmla="*/ 3333537 w 4821841"/>
              <a:gd name="connsiteY6" fmla="*/ 334738 h 1341071"/>
              <a:gd name="connsiteX7" fmla="*/ 3356397 w 4821841"/>
              <a:gd name="connsiteY7" fmla="*/ 548098 h 1341071"/>
              <a:gd name="connsiteX8" fmla="*/ 3592617 w 4821841"/>
              <a:gd name="connsiteY8" fmla="*/ 586198 h 1341071"/>
              <a:gd name="connsiteX9" fmla="*/ 4491777 w 4821841"/>
              <a:gd name="connsiteY9" fmla="*/ 578578 h 1341071"/>
              <a:gd name="connsiteX10" fmla="*/ 4788957 w 4821841"/>
              <a:gd name="connsiteY10" fmla="*/ 631918 h 1341071"/>
              <a:gd name="connsiteX11" fmla="*/ 4811817 w 4821841"/>
              <a:gd name="connsiteY11" fmla="*/ 944338 h 1341071"/>
              <a:gd name="connsiteX12" fmla="*/ 4766097 w 4821841"/>
              <a:gd name="connsiteY12" fmla="*/ 1271998 h 1341071"/>
              <a:gd name="connsiteX13" fmla="*/ 4453677 w 4821841"/>
              <a:gd name="connsiteY13" fmla="*/ 1340578 h 1341071"/>
              <a:gd name="connsiteX14" fmla="*/ 3280197 w 4821841"/>
              <a:gd name="connsiteY14" fmla="*/ 1256758 h 1341071"/>
              <a:gd name="connsiteX15" fmla="*/ 3028737 w 4821841"/>
              <a:gd name="connsiteY15" fmla="*/ 1043398 h 1341071"/>
              <a:gd name="connsiteX16" fmla="*/ 3059217 w 4821841"/>
              <a:gd name="connsiteY16" fmla="*/ 586198 h 1341071"/>
              <a:gd name="connsiteX17" fmla="*/ 3051597 w 4821841"/>
              <a:gd name="connsiteY17" fmla="*/ 281398 h 1341071"/>
              <a:gd name="connsiteX18" fmla="*/ 2579157 w 4821841"/>
              <a:gd name="connsiteY18" fmla="*/ 212818 h 1341071"/>
              <a:gd name="connsiteX19" fmla="*/ 1794297 w 4821841"/>
              <a:gd name="connsiteY19" fmla="*/ 228058 h 1341071"/>
              <a:gd name="connsiteX20" fmla="*/ 1603797 w 4821841"/>
              <a:gd name="connsiteY20" fmla="*/ 487138 h 1341071"/>
              <a:gd name="connsiteX21" fmla="*/ 1565697 w 4821841"/>
              <a:gd name="connsiteY21" fmla="*/ 845278 h 1341071"/>
              <a:gd name="connsiteX22" fmla="*/ 1497117 w 4821841"/>
              <a:gd name="connsiteY22" fmla="*/ 1195798 h 1341071"/>
              <a:gd name="connsiteX23" fmla="*/ 1352337 w 4821841"/>
              <a:gd name="connsiteY23" fmla="*/ 1241518 h 1341071"/>
              <a:gd name="connsiteX24" fmla="*/ 1276137 w 4821841"/>
              <a:gd name="connsiteY24" fmla="*/ 1249138 h 1341071"/>
              <a:gd name="connsiteX25" fmla="*/ 331257 w 4821841"/>
              <a:gd name="connsiteY25" fmla="*/ 1325338 h 1341071"/>
              <a:gd name="connsiteX26" fmla="*/ 34077 w 4821841"/>
              <a:gd name="connsiteY26" fmla="*/ 1157698 h 1341071"/>
              <a:gd name="connsiteX0" fmla="*/ 32540 w 4820304"/>
              <a:gd name="connsiteY0" fmla="*/ 1157698 h 1341071"/>
              <a:gd name="connsiteX1" fmla="*/ 63020 w 4820304"/>
              <a:gd name="connsiteY1" fmla="*/ 128998 h 1341071"/>
              <a:gd name="connsiteX2" fmla="*/ 550700 w 4820304"/>
              <a:gd name="connsiteY2" fmla="*/ 7078 h 1341071"/>
              <a:gd name="connsiteX3" fmla="*/ 1137440 w 4820304"/>
              <a:gd name="connsiteY3" fmla="*/ 52798 h 1341071"/>
              <a:gd name="connsiteX4" fmla="*/ 2790980 w 4820304"/>
              <a:gd name="connsiteY4" fmla="*/ 68038 h 1341071"/>
              <a:gd name="connsiteX5" fmla="*/ 3240560 w 4820304"/>
              <a:gd name="connsiteY5" fmla="*/ 106138 h 1341071"/>
              <a:gd name="connsiteX6" fmla="*/ 3332000 w 4820304"/>
              <a:gd name="connsiteY6" fmla="*/ 334738 h 1341071"/>
              <a:gd name="connsiteX7" fmla="*/ 3354860 w 4820304"/>
              <a:gd name="connsiteY7" fmla="*/ 548098 h 1341071"/>
              <a:gd name="connsiteX8" fmla="*/ 3591080 w 4820304"/>
              <a:gd name="connsiteY8" fmla="*/ 586198 h 1341071"/>
              <a:gd name="connsiteX9" fmla="*/ 4490240 w 4820304"/>
              <a:gd name="connsiteY9" fmla="*/ 578578 h 1341071"/>
              <a:gd name="connsiteX10" fmla="*/ 4787420 w 4820304"/>
              <a:gd name="connsiteY10" fmla="*/ 631918 h 1341071"/>
              <a:gd name="connsiteX11" fmla="*/ 4810280 w 4820304"/>
              <a:gd name="connsiteY11" fmla="*/ 944338 h 1341071"/>
              <a:gd name="connsiteX12" fmla="*/ 4764560 w 4820304"/>
              <a:gd name="connsiteY12" fmla="*/ 1271998 h 1341071"/>
              <a:gd name="connsiteX13" fmla="*/ 4452140 w 4820304"/>
              <a:gd name="connsiteY13" fmla="*/ 1340578 h 1341071"/>
              <a:gd name="connsiteX14" fmla="*/ 3278660 w 4820304"/>
              <a:gd name="connsiteY14" fmla="*/ 1256758 h 1341071"/>
              <a:gd name="connsiteX15" fmla="*/ 3027200 w 4820304"/>
              <a:gd name="connsiteY15" fmla="*/ 1043398 h 1341071"/>
              <a:gd name="connsiteX16" fmla="*/ 3057680 w 4820304"/>
              <a:gd name="connsiteY16" fmla="*/ 586198 h 1341071"/>
              <a:gd name="connsiteX17" fmla="*/ 3050060 w 4820304"/>
              <a:gd name="connsiteY17" fmla="*/ 281398 h 1341071"/>
              <a:gd name="connsiteX18" fmla="*/ 2577620 w 4820304"/>
              <a:gd name="connsiteY18" fmla="*/ 212818 h 1341071"/>
              <a:gd name="connsiteX19" fmla="*/ 1792760 w 4820304"/>
              <a:gd name="connsiteY19" fmla="*/ 228058 h 1341071"/>
              <a:gd name="connsiteX20" fmla="*/ 1602260 w 4820304"/>
              <a:gd name="connsiteY20" fmla="*/ 487138 h 1341071"/>
              <a:gd name="connsiteX21" fmla="*/ 1564160 w 4820304"/>
              <a:gd name="connsiteY21" fmla="*/ 845278 h 1341071"/>
              <a:gd name="connsiteX22" fmla="*/ 1495580 w 4820304"/>
              <a:gd name="connsiteY22" fmla="*/ 1195798 h 1341071"/>
              <a:gd name="connsiteX23" fmla="*/ 1350800 w 4820304"/>
              <a:gd name="connsiteY23" fmla="*/ 1241518 h 1341071"/>
              <a:gd name="connsiteX24" fmla="*/ 1274600 w 4820304"/>
              <a:gd name="connsiteY24" fmla="*/ 1249138 h 1341071"/>
              <a:gd name="connsiteX25" fmla="*/ 306570 w 4820304"/>
              <a:gd name="connsiteY25" fmla="*/ 1255890 h 1341071"/>
              <a:gd name="connsiteX26" fmla="*/ 32540 w 4820304"/>
              <a:gd name="connsiteY26" fmla="*/ 1157698 h 1341071"/>
              <a:gd name="connsiteX0" fmla="*/ 28289 w 4827628"/>
              <a:gd name="connsiteY0" fmla="*/ 1002263 h 1336107"/>
              <a:gd name="connsiteX1" fmla="*/ 70344 w 4827628"/>
              <a:gd name="connsiteY1" fmla="*/ 124034 h 1336107"/>
              <a:gd name="connsiteX2" fmla="*/ 558024 w 4827628"/>
              <a:gd name="connsiteY2" fmla="*/ 2114 h 1336107"/>
              <a:gd name="connsiteX3" fmla="*/ 1144764 w 4827628"/>
              <a:gd name="connsiteY3" fmla="*/ 47834 h 1336107"/>
              <a:gd name="connsiteX4" fmla="*/ 2798304 w 4827628"/>
              <a:gd name="connsiteY4" fmla="*/ 63074 h 1336107"/>
              <a:gd name="connsiteX5" fmla="*/ 3247884 w 4827628"/>
              <a:gd name="connsiteY5" fmla="*/ 101174 h 1336107"/>
              <a:gd name="connsiteX6" fmla="*/ 3339324 w 4827628"/>
              <a:gd name="connsiteY6" fmla="*/ 329774 h 1336107"/>
              <a:gd name="connsiteX7" fmla="*/ 3362184 w 4827628"/>
              <a:gd name="connsiteY7" fmla="*/ 543134 h 1336107"/>
              <a:gd name="connsiteX8" fmla="*/ 3598404 w 4827628"/>
              <a:gd name="connsiteY8" fmla="*/ 581234 h 1336107"/>
              <a:gd name="connsiteX9" fmla="*/ 4497564 w 4827628"/>
              <a:gd name="connsiteY9" fmla="*/ 573614 h 1336107"/>
              <a:gd name="connsiteX10" fmla="*/ 4794744 w 4827628"/>
              <a:gd name="connsiteY10" fmla="*/ 626954 h 1336107"/>
              <a:gd name="connsiteX11" fmla="*/ 4817604 w 4827628"/>
              <a:gd name="connsiteY11" fmla="*/ 939374 h 1336107"/>
              <a:gd name="connsiteX12" fmla="*/ 4771884 w 4827628"/>
              <a:gd name="connsiteY12" fmla="*/ 1267034 h 1336107"/>
              <a:gd name="connsiteX13" fmla="*/ 4459464 w 4827628"/>
              <a:gd name="connsiteY13" fmla="*/ 1335614 h 1336107"/>
              <a:gd name="connsiteX14" fmla="*/ 3285984 w 4827628"/>
              <a:gd name="connsiteY14" fmla="*/ 1251794 h 1336107"/>
              <a:gd name="connsiteX15" fmla="*/ 3034524 w 4827628"/>
              <a:gd name="connsiteY15" fmla="*/ 1038434 h 1336107"/>
              <a:gd name="connsiteX16" fmla="*/ 3065004 w 4827628"/>
              <a:gd name="connsiteY16" fmla="*/ 581234 h 1336107"/>
              <a:gd name="connsiteX17" fmla="*/ 3057384 w 4827628"/>
              <a:gd name="connsiteY17" fmla="*/ 276434 h 1336107"/>
              <a:gd name="connsiteX18" fmla="*/ 2584944 w 4827628"/>
              <a:gd name="connsiteY18" fmla="*/ 207854 h 1336107"/>
              <a:gd name="connsiteX19" fmla="*/ 1800084 w 4827628"/>
              <a:gd name="connsiteY19" fmla="*/ 223094 h 1336107"/>
              <a:gd name="connsiteX20" fmla="*/ 1609584 w 4827628"/>
              <a:gd name="connsiteY20" fmla="*/ 482174 h 1336107"/>
              <a:gd name="connsiteX21" fmla="*/ 1571484 w 4827628"/>
              <a:gd name="connsiteY21" fmla="*/ 840314 h 1336107"/>
              <a:gd name="connsiteX22" fmla="*/ 1502904 w 4827628"/>
              <a:gd name="connsiteY22" fmla="*/ 1190834 h 1336107"/>
              <a:gd name="connsiteX23" fmla="*/ 1358124 w 4827628"/>
              <a:gd name="connsiteY23" fmla="*/ 1236554 h 1336107"/>
              <a:gd name="connsiteX24" fmla="*/ 1281924 w 4827628"/>
              <a:gd name="connsiteY24" fmla="*/ 1244174 h 1336107"/>
              <a:gd name="connsiteX25" fmla="*/ 313894 w 4827628"/>
              <a:gd name="connsiteY25" fmla="*/ 1250926 h 1336107"/>
              <a:gd name="connsiteX26" fmla="*/ 28289 w 4827628"/>
              <a:gd name="connsiteY26" fmla="*/ 1002263 h 1336107"/>
              <a:gd name="connsiteX0" fmla="*/ 28289 w 4827628"/>
              <a:gd name="connsiteY0" fmla="*/ 1121144 h 1339241"/>
              <a:gd name="connsiteX1" fmla="*/ 70344 w 4827628"/>
              <a:gd name="connsiteY1" fmla="*/ 127168 h 1339241"/>
              <a:gd name="connsiteX2" fmla="*/ 558024 w 4827628"/>
              <a:gd name="connsiteY2" fmla="*/ 5248 h 1339241"/>
              <a:gd name="connsiteX3" fmla="*/ 1144764 w 4827628"/>
              <a:gd name="connsiteY3" fmla="*/ 50968 h 1339241"/>
              <a:gd name="connsiteX4" fmla="*/ 2798304 w 4827628"/>
              <a:gd name="connsiteY4" fmla="*/ 66208 h 1339241"/>
              <a:gd name="connsiteX5" fmla="*/ 3247884 w 4827628"/>
              <a:gd name="connsiteY5" fmla="*/ 104308 h 1339241"/>
              <a:gd name="connsiteX6" fmla="*/ 3339324 w 4827628"/>
              <a:gd name="connsiteY6" fmla="*/ 332908 h 1339241"/>
              <a:gd name="connsiteX7" fmla="*/ 3362184 w 4827628"/>
              <a:gd name="connsiteY7" fmla="*/ 546268 h 1339241"/>
              <a:gd name="connsiteX8" fmla="*/ 3598404 w 4827628"/>
              <a:gd name="connsiteY8" fmla="*/ 584368 h 1339241"/>
              <a:gd name="connsiteX9" fmla="*/ 4497564 w 4827628"/>
              <a:gd name="connsiteY9" fmla="*/ 576748 h 1339241"/>
              <a:gd name="connsiteX10" fmla="*/ 4794744 w 4827628"/>
              <a:gd name="connsiteY10" fmla="*/ 630088 h 1339241"/>
              <a:gd name="connsiteX11" fmla="*/ 4817604 w 4827628"/>
              <a:gd name="connsiteY11" fmla="*/ 942508 h 1339241"/>
              <a:gd name="connsiteX12" fmla="*/ 4771884 w 4827628"/>
              <a:gd name="connsiteY12" fmla="*/ 1270168 h 1339241"/>
              <a:gd name="connsiteX13" fmla="*/ 4459464 w 4827628"/>
              <a:gd name="connsiteY13" fmla="*/ 1338748 h 1339241"/>
              <a:gd name="connsiteX14" fmla="*/ 3285984 w 4827628"/>
              <a:gd name="connsiteY14" fmla="*/ 1254928 h 1339241"/>
              <a:gd name="connsiteX15" fmla="*/ 3034524 w 4827628"/>
              <a:gd name="connsiteY15" fmla="*/ 1041568 h 1339241"/>
              <a:gd name="connsiteX16" fmla="*/ 3065004 w 4827628"/>
              <a:gd name="connsiteY16" fmla="*/ 584368 h 1339241"/>
              <a:gd name="connsiteX17" fmla="*/ 3057384 w 4827628"/>
              <a:gd name="connsiteY17" fmla="*/ 279568 h 1339241"/>
              <a:gd name="connsiteX18" fmla="*/ 2584944 w 4827628"/>
              <a:gd name="connsiteY18" fmla="*/ 210988 h 1339241"/>
              <a:gd name="connsiteX19" fmla="*/ 1800084 w 4827628"/>
              <a:gd name="connsiteY19" fmla="*/ 226228 h 1339241"/>
              <a:gd name="connsiteX20" fmla="*/ 1609584 w 4827628"/>
              <a:gd name="connsiteY20" fmla="*/ 485308 h 1339241"/>
              <a:gd name="connsiteX21" fmla="*/ 1571484 w 4827628"/>
              <a:gd name="connsiteY21" fmla="*/ 843448 h 1339241"/>
              <a:gd name="connsiteX22" fmla="*/ 1502904 w 4827628"/>
              <a:gd name="connsiteY22" fmla="*/ 1193968 h 1339241"/>
              <a:gd name="connsiteX23" fmla="*/ 1358124 w 4827628"/>
              <a:gd name="connsiteY23" fmla="*/ 1239688 h 1339241"/>
              <a:gd name="connsiteX24" fmla="*/ 1281924 w 4827628"/>
              <a:gd name="connsiteY24" fmla="*/ 1247308 h 1339241"/>
              <a:gd name="connsiteX25" fmla="*/ 313894 w 4827628"/>
              <a:gd name="connsiteY25" fmla="*/ 1254060 h 1339241"/>
              <a:gd name="connsiteX26" fmla="*/ 28289 w 4827628"/>
              <a:gd name="connsiteY26" fmla="*/ 1121144 h 1339241"/>
              <a:gd name="connsiteX0" fmla="*/ 28289 w 4827628"/>
              <a:gd name="connsiteY0" fmla="*/ 1121144 h 1341433"/>
              <a:gd name="connsiteX1" fmla="*/ 70344 w 4827628"/>
              <a:gd name="connsiteY1" fmla="*/ 127168 h 1341433"/>
              <a:gd name="connsiteX2" fmla="*/ 558024 w 4827628"/>
              <a:gd name="connsiteY2" fmla="*/ 5248 h 1341433"/>
              <a:gd name="connsiteX3" fmla="*/ 1144764 w 4827628"/>
              <a:gd name="connsiteY3" fmla="*/ 50968 h 1341433"/>
              <a:gd name="connsiteX4" fmla="*/ 2798304 w 4827628"/>
              <a:gd name="connsiteY4" fmla="*/ 66208 h 1341433"/>
              <a:gd name="connsiteX5" fmla="*/ 3247884 w 4827628"/>
              <a:gd name="connsiteY5" fmla="*/ 104308 h 1341433"/>
              <a:gd name="connsiteX6" fmla="*/ 3339324 w 4827628"/>
              <a:gd name="connsiteY6" fmla="*/ 332908 h 1341433"/>
              <a:gd name="connsiteX7" fmla="*/ 3362184 w 4827628"/>
              <a:gd name="connsiteY7" fmla="*/ 546268 h 1341433"/>
              <a:gd name="connsiteX8" fmla="*/ 3598404 w 4827628"/>
              <a:gd name="connsiteY8" fmla="*/ 584368 h 1341433"/>
              <a:gd name="connsiteX9" fmla="*/ 4497564 w 4827628"/>
              <a:gd name="connsiteY9" fmla="*/ 576748 h 1341433"/>
              <a:gd name="connsiteX10" fmla="*/ 4794744 w 4827628"/>
              <a:gd name="connsiteY10" fmla="*/ 630088 h 1341433"/>
              <a:gd name="connsiteX11" fmla="*/ 4817604 w 4827628"/>
              <a:gd name="connsiteY11" fmla="*/ 942508 h 1341433"/>
              <a:gd name="connsiteX12" fmla="*/ 4771884 w 4827628"/>
              <a:gd name="connsiteY12" fmla="*/ 1165996 h 1341433"/>
              <a:gd name="connsiteX13" fmla="*/ 4459464 w 4827628"/>
              <a:gd name="connsiteY13" fmla="*/ 1338748 h 1341433"/>
              <a:gd name="connsiteX14" fmla="*/ 3285984 w 4827628"/>
              <a:gd name="connsiteY14" fmla="*/ 1254928 h 1341433"/>
              <a:gd name="connsiteX15" fmla="*/ 3034524 w 4827628"/>
              <a:gd name="connsiteY15" fmla="*/ 1041568 h 1341433"/>
              <a:gd name="connsiteX16" fmla="*/ 3065004 w 4827628"/>
              <a:gd name="connsiteY16" fmla="*/ 584368 h 1341433"/>
              <a:gd name="connsiteX17" fmla="*/ 3057384 w 4827628"/>
              <a:gd name="connsiteY17" fmla="*/ 279568 h 1341433"/>
              <a:gd name="connsiteX18" fmla="*/ 2584944 w 4827628"/>
              <a:gd name="connsiteY18" fmla="*/ 210988 h 1341433"/>
              <a:gd name="connsiteX19" fmla="*/ 1800084 w 4827628"/>
              <a:gd name="connsiteY19" fmla="*/ 226228 h 1341433"/>
              <a:gd name="connsiteX20" fmla="*/ 1609584 w 4827628"/>
              <a:gd name="connsiteY20" fmla="*/ 485308 h 1341433"/>
              <a:gd name="connsiteX21" fmla="*/ 1571484 w 4827628"/>
              <a:gd name="connsiteY21" fmla="*/ 843448 h 1341433"/>
              <a:gd name="connsiteX22" fmla="*/ 1502904 w 4827628"/>
              <a:gd name="connsiteY22" fmla="*/ 1193968 h 1341433"/>
              <a:gd name="connsiteX23" fmla="*/ 1358124 w 4827628"/>
              <a:gd name="connsiteY23" fmla="*/ 1239688 h 1341433"/>
              <a:gd name="connsiteX24" fmla="*/ 1281924 w 4827628"/>
              <a:gd name="connsiteY24" fmla="*/ 1247308 h 1341433"/>
              <a:gd name="connsiteX25" fmla="*/ 313894 w 4827628"/>
              <a:gd name="connsiteY25" fmla="*/ 1254060 h 1341433"/>
              <a:gd name="connsiteX26" fmla="*/ 28289 w 4827628"/>
              <a:gd name="connsiteY26" fmla="*/ 1121144 h 1341433"/>
              <a:gd name="connsiteX0" fmla="*/ 28289 w 4827628"/>
              <a:gd name="connsiteY0" fmla="*/ 1121144 h 1281962"/>
              <a:gd name="connsiteX1" fmla="*/ 70344 w 4827628"/>
              <a:gd name="connsiteY1" fmla="*/ 127168 h 1281962"/>
              <a:gd name="connsiteX2" fmla="*/ 558024 w 4827628"/>
              <a:gd name="connsiteY2" fmla="*/ 5248 h 1281962"/>
              <a:gd name="connsiteX3" fmla="*/ 1144764 w 4827628"/>
              <a:gd name="connsiteY3" fmla="*/ 50968 h 1281962"/>
              <a:gd name="connsiteX4" fmla="*/ 2798304 w 4827628"/>
              <a:gd name="connsiteY4" fmla="*/ 66208 h 1281962"/>
              <a:gd name="connsiteX5" fmla="*/ 3247884 w 4827628"/>
              <a:gd name="connsiteY5" fmla="*/ 104308 h 1281962"/>
              <a:gd name="connsiteX6" fmla="*/ 3339324 w 4827628"/>
              <a:gd name="connsiteY6" fmla="*/ 332908 h 1281962"/>
              <a:gd name="connsiteX7" fmla="*/ 3362184 w 4827628"/>
              <a:gd name="connsiteY7" fmla="*/ 546268 h 1281962"/>
              <a:gd name="connsiteX8" fmla="*/ 3598404 w 4827628"/>
              <a:gd name="connsiteY8" fmla="*/ 584368 h 1281962"/>
              <a:gd name="connsiteX9" fmla="*/ 4497564 w 4827628"/>
              <a:gd name="connsiteY9" fmla="*/ 576748 h 1281962"/>
              <a:gd name="connsiteX10" fmla="*/ 4794744 w 4827628"/>
              <a:gd name="connsiteY10" fmla="*/ 630088 h 1281962"/>
              <a:gd name="connsiteX11" fmla="*/ 4817604 w 4827628"/>
              <a:gd name="connsiteY11" fmla="*/ 942508 h 1281962"/>
              <a:gd name="connsiteX12" fmla="*/ 4771884 w 4827628"/>
              <a:gd name="connsiteY12" fmla="*/ 1165996 h 1281962"/>
              <a:gd name="connsiteX13" fmla="*/ 4459464 w 4827628"/>
              <a:gd name="connsiteY13" fmla="*/ 1269300 h 1281962"/>
              <a:gd name="connsiteX14" fmla="*/ 3285984 w 4827628"/>
              <a:gd name="connsiteY14" fmla="*/ 1254928 h 1281962"/>
              <a:gd name="connsiteX15" fmla="*/ 3034524 w 4827628"/>
              <a:gd name="connsiteY15" fmla="*/ 1041568 h 1281962"/>
              <a:gd name="connsiteX16" fmla="*/ 3065004 w 4827628"/>
              <a:gd name="connsiteY16" fmla="*/ 584368 h 1281962"/>
              <a:gd name="connsiteX17" fmla="*/ 3057384 w 4827628"/>
              <a:gd name="connsiteY17" fmla="*/ 279568 h 1281962"/>
              <a:gd name="connsiteX18" fmla="*/ 2584944 w 4827628"/>
              <a:gd name="connsiteY18" fmla="*/ 210988 h 1281962"/>
              <a:gd name="connsiteX19" fmla="*/ 1800084 w 4827628"/>
              <a:gd name="connsiteY19" fmla="*/ 226228 h 1281962"/>
              <a:gd name="connsiteX20" fmla="*/ 1609584 w 4827628"/>
              <a:gd name="connsiteY20" fmla="*/ 485308 h 1281962"/>
              <a:gd name="connsiteX21" fmla="*/ 1571484 w 4827628"/>
              <a:gd name="connsiteY21" fmla="*/ 843448 h 1281962"/>
              <a:gd name="connsiteX22" fmla="*/ 1502904 w 4827628"/>
              <a:gd name="connsiteY22" fmla="*/ 1193968 h 1281962"/>
              <a:gd name="connsiteX23" fmla="*/ 1358124 w 4827628"/>
              <a:gd name="connsiteY23" fmla="*/ 1239688 h 1281962"/>
              <a:gd name="connsiteX24" fmla="*/ 1281924 w 4827628"/>
              <a:gd name="connsiteY24" fmla="*/ 1247308 h 1281962"/>
              <a:gd name="connsiteX25" fmla="*/ 313894 w 4827628"/>
              <a:gd name="connsiteY25" fmla="*/ 1254060 h 1281962"/>
              <a:gd name="connsiteX26" fmla="*/ 28289 w 4827628"/>
              <a:gd name="connsiteY26" fmla="*/ 1121144 h 1281962"/>
              <a:gd name="connsiteX0" fmla="*/ 28289 w 4827628"/>
              <a:gd name="connsiteY0" fmla="*/ 1121144 h 1287225"/>
              <a:gd name="connsiteX1" fmla="*/ 70344 w 4827628"/>
              <a:gd name="connsiteY1" fmla="*/ 127168 h 1287225"/>
              <a:gd name="connsiteX2" fmla="*/ 558024 w 4827628"/>
              <a:gd name="connsiteY2" fmla="*/ 5248 h 1287225"/>
              <a:gd name="connsiteX3" fmla="*/ 1144764 w 4827628"/>
              <a:gd name="connsiteY3" fmla="*/ 50968 h 1287225"/>
              <a:gd name="connsiteX4" fmla="*/ 2798304 w 4827628"/>
              <a:gd name="connsiteY4" fmla="*/ 66208 h 1287225"/>
              <a:gd name="connsiteX5" fmla="*/ 3247884 w 4827628"/>
              <a:gd name="connsiteY5" fmla="*/ 104308 h 1287225"/>
              <a:gd name="connsiteX6" fmla="*/ 3339324 w 4827628"/>
              <a:gd name="connsiteY6" fmla="*/ 332908 h 1287225"/>
              <a:gd name="connsiteX7" fmla="*/ 3362184 w 4827628"/>
              <a:gd name="connsiteY7" fmla="*/ 546268 h 1287225"/>
              <a:gd name="connsiteX8" fmla="*/ 3598404 w 4827628"/>
              <a:gd name="connsiteY8" fmla="*/ 584368 h 1287225"/>
              <a:gd name="connsiteX9" fmla="*/ 4497564 w 4827628"/>
              <a:gd name="connsiteY9" fmla="*/ 576748 h 1287225"/>
              <a:gd name="connsiteX10" fmla="*/ 4794744 w 4827628"/>
              <a:gd name="connsiteY10" fmla="*/ 630088 h 1287225"/>
              <a:gd name="connsiteX11" fmla="*/ 4817604 w 4827628"/>
              <a:gd name="connsiteY11" fmla="*/ 942508 h 1287225"/>
              <a:gd name="connsiteX12" fmla="*/ 4771884 w 4827628"/>
              <a:gd name="connsiteY12" fmla="*/ 1165996 h 1287225"/>
              <a:gd name="connsiteX13" fmla="*/ 4459464 w 4827628"/>
              <a:gd name="connsiteY13" fmla="*/ 1269300 h 1287225"/>
              <a:gd name="connsiteX14" fmla="*/ 3959174 w 4827628"/>
              <a:gd name="connsiteY14" fmla="*/ 1285988 h 1287225"/>
              <a:gd name="connsiteX15" fmla="*/ 3285984 w 4827628"/>
              <a:gd name="connsiteY15" fmla="*/ 1254928 h 1287225"/>
              <a:gd name="connsiteX16" fmla="*/ 3034524 w 4827628"/>
              <a:gd name="connsiteY16" fmla="*/ 1041568 h 1287225"/>
              <a:gd name="connsiteX17" fmla="*/ 3065004 w 4827628"/>
              <a:gd name="connsiteY17" fmla="*/ 584368 h 1287225"/>
              <a:gd name="connsiteX18" fmla="*/ 3057384 w 4827628"/>
              <a:gd name="connsiteY18" fmla="*/ 279568 h 1287225"/>
              <a:gd name="connsiteX19" fmla="*/ 2584944 w 4827628"/>
              <a:gd name="connsiteY19" fmla="*/ 210988 h 1287225"/>
              <a:gd name="connsiteX20" fmla="*/ 1800084 w 4827628"/>
              <a:gd name="connsiteY20" fmla="*/ 226228 h 1287225"/>
              <a:gd name="connsiteX21" fmla="*/ 1609584 w 4827628"/>
              <a:gd name="connsiteY21" fmla="*/ 485308 h 1287225"/>
              <a:gd name="connsiteX22" fmla="*/ 1571484 w 4827628"/>
              <a:gd name="connsiteY22" fmla="*/ 843448 h 1287225"/>
              <a:gd name="connsiteX23" fmla="*/ 1502904 w 4827628"/>
              <a:gd name="connsiteY23" fmla="*/ 1193968 h 1287225"/>
              <a:gd name="connsiteX24" fmla="*/ 1358124 w 4827628"/>
              <a:gd name="connsiteY24" fmla="*/ 1239688 h 1287225"/>
              <a:gd name="connsiteX25" fmla="*/ 1281924 w 4827628"/>
              <a:gd name="connsiteY25" fmla="*/ 1247308 h 1287225"/>
              <a:gd name="connsiteX26" fmla="*/ 313894 w 4827628"/>
              <a:gd name="connsiteY26" fmla="*/ 1254060 h 1287225"/>
              <a:gd name="connsiteX27" fmla="*/ 28289 w 4827628"/>
              <a:gd name="connsiteY27" fmla="*/ 1121144 h 1287225"/>
              <a:gd name="connsiteX0" fmla="*/ 28289 w 4827628"/>
              <a:gd name="connsiteY0" fmla="*/ 1121144 h 1343949"/>
              <a:gd name="connsiteX1" fmla="*/ 70344 w 4827628"/>
              <a:gd name="connsiteY1" fmla="*/ 127168 h 1343949"/>
              <a:gd name="connsiteX2" fmla="*/ 558024 w 4827628"/>
              <a:gd name="connsiteY2" fmla="*/ 5248 h 1343949"/>
              <a:gd name="connsiteX3" fmla="*/ 1144764 w 4827628"/>
              <a:gd name="connsiteY3" fmla="*/ 50968 h 1343949"/>
              <a:gd name="connsiteX4" fmla="*/ 2798304 w 4827628"/>
              <a:gd name="connsiteY4" fmla="*/ 66208 h 1343949"/>
              <a:gd name="connsiteX5" fmla="*/ 3247884 w 4827628"/>
              <a:gd name="connsiteY5" fmla="*/ 104308 h 1343949"/>
              <a:gd name="connsiteX6" fmla="*/ 3339324 w 4827628"/>
              <a:gd name="connsiteY6" fmla="*/ 332908 h 1343949"/>
              <a:gd name="connsiteX7" fmla="*/ 3362184 w 4827628"/>
              <a:gd name="connsiteY7" fmla="*/ 546268 h 1343949"/>
              <a:gd name="connsiteX8" fmla="*/ 3598404 w 4827628"/>
              <a:gd name="connsiteY8" fmla="*/ 584368 h 1343949"/>
              <a:gd name="connsiteX9" fmla="*/ 4497564 w 4827628"/>
              <a:gd name="connsiteY9" fmla="*/ 576748 h 1343949"/>
              <a:gd name="connsiteX10" fmla="*/ 4794744 w 4827628"/>
              <a:gd name="connsiteY10" fmla="*/ 630088 h 1343949"/>
              <a:gd name="connsiteX11" fmla="*/ 4817604 w 4827628"/>
              <a:gd name="connsiteY11" fmla="*/ 942508 h 1343949"/>
              <a:gd name="connsiteX12" fmla="*/ 4771884 w 4827628"/>
              <a:gd name="connsiteY12" fmla="*/ 1165996 h 1343949"/>
              <a:gd name="connsiteX13" fmla="*/ 4459464 w 4827628"/>
              <a:gd name="connsiteY13" fmla="*/ 1269300 h 1343949"/>
              <a:gd name="connsiteX14" fmla="*/ 3959174 w 4827628"/>
              <a:gd name="connsiteY14" fmla="*/ 1343862 h 1343949"/>
              <a:gd name="connsiteX15" fmla="*/ 3285984 w 4827628"/>
              <a:gd name="connsiteY15" fmla="*/ 1254928 h 1343949"/>
              <a:gd name="connsiteX16" fmla="*/ 3034524 w 4827628"/>
              <a:gd name="connsiteY16" fmla="*/ 1041568 h 1343949"/>
              <a:gd name="connsiteX17" fmla="*/ 3065004 w 4827628"/>
              <a:gd name="connsiteY17" fmla="*/ 584368 h 1343949"/>
              <a:gd name="connsiteX18" fmla="*/ 3057384 w 4827628"/>
              <a:gd name="connsiteY18" fmla="*/ 279568 h 1343949"/>
              <a:gd name="connsiteX19" fmla="*/ 2584944 w 4827628"/>
              <a:gd name="connsiteY19" fmla="*/ 210988 h 1343949"/>
              <a:gd name="connsiteX20" fmla="*/ 1800084 w 4827628"/>
              <a:gd name="connsiteY20" fmla="*/ 226228 h 1343949"/>
              <a:gd name="connsiteX21" fmla="*/ 1609584 w 4827628"/>
              <a:gd name="connsiteY21" fmla="*/ 485308 h 1343949"/>
              <a:gd name="connsiteX22" fmla="*/ 1571484 w 4827628"/>
              <a:gd name="connsiteY22" fmla="*/ 843448 h 1343949"/>
              <a:gd name="connsiteX23" fmla="*/ 1502904 w 4827628"/>
              <a:gd name="connsiteY23" fmla="*/ 1193968 h 1343949"/>
              <a:gd name="connsiteX24" fmla="*/ 1358124 w 4827628"/>
              <a:gd name="connsiteY24" fmla="*/ 1239688 h 1343949"/>
              <a:gd name="connsiteX25" fmla="*/ 1281924 w 4827628"/>
              <a:gd name="connsiteY25" fmla="*/ 1247308 h 1343949"/>
              <a:gd name="connsiteX26" fmla="*/ 313894 w 4827628"/>
              <a:gd name="connsiteY26" fmla="*/ 1254060 h 1343949"/>
              <a:gd name="connsiteX27" fmla="*/ 28289 w 4827628"/>
              <a:gd name="connsiteY27" fmla="*/ 1121144 h 1343949"/>
              <a:gd name="connsiteX0" fmla="*/ 28289 w 4827628"/>
              <a:gd name="connsiteY0" fmla="*/ 1121144 h 1343949"/>
              <a:gd name="connsiteX1" fmla="*/ 70344 w 4827628"/>
              <a:gd name="connsiteY1" fmla="*/ 127168 h 1343949"/>
              <a:gd name="connsiteX2" fmla="*/ 558024 w 4827628"/>
              <a:gd name="connsiteY2" fmla="*/ 5248 h 1343949"/>
              <a:gd name="connsiteX3" fmla="*/ 1144764 w 4827628"/>
              <a:gd name="connsiteY3" fmla="*/ 50968 h 1343949"/>
              <a:gd name="connsiteX4" fmla="*/ 2798304 w 4827628"/>
              <a:gd name="connsiteY4" fmla="*/ 66208 h 1343949"/>
              <a:gd name="connsiteX5" fmla="*/ 3247884 w 4827628"/>
              <a:gd name="connsiteY5" fmla="*/ 104308 h 1343949"/>
              <a:gd name="connsiteX6" fmla="*/ 3339324 w 4827628"/>
              <a:gd name="connsiteY6" fmla="*/ 332908 h 1343949"/>
              <a:gd name="connsiteX7" fmla="*/ 3362184 w 4827628"/>
              <a:gd name="connsiteY7" fmla="*/ 546268 h 1343949"/>
              <a:gd name="connsiteX8" fmla="*/ 3598404 w 4827628"/>
              <a:gd name="connsiteY8" fmla="*/ 584368 h 1343949"/>
              <a:gd name="connsiteX9" fmla="*/ 4497564 w 4827628"/>
              <a:gd name="connsiteY9" fmla="*/ 576748 h 1343949"/>
              <a:gd name="connsiteX10" fmla="*/ 4794744 w 4827628"/>
              <a:gd name="connsiteY10" fmla="*/ 630088 h 1343949"/>
              <a:gd name="connsiteX11" fmla="*/ 4817604 w 4827628"/>
              <a:gd name="connsiteY11" fmla="*/ 942508 h 1343949"/>
              <a:gd name="connsiteX12" fmla="*/ 4771884 w 4827628"/>
              <a:gd name="connsiteY12" fmla="*/ 1165996 h 1343949"/>
              <a:gd name="connsiteX13" fmla="*/ 4459464 w 4827628"/>
              <a:gd name="connsiteY13" fmla="*/ 1269300 h 1343949"/>
              <a:gd name="connsiteX14" fmla="*/ 3959174 w 4827628"/>
              <a:gd name="connsiteY14" fmla="*/ 1343862 h 1343949"/>
              <a:gd name="connsiteX15" fmla="*/ 3285984 w 4827628"/>
              <a:gd name="connsiteY15" fmla="*/ 1254928 h 1343949"/>
              <a:gd name="connsiteX16" fmla="*/ 3034524 w 4827628"/>
              <a:gd name="connsiteY16" fmla="*/ 1041568 h 1343949"/>
              <a:gd name="connsiteX17" fmla="*/ 3065004 w 4827628"/>
              <a:gd name="connsiteY17" fmla="*/ 584368 h 1343949"/>
              <a:gd name="connsiteX18" fmla="*/ 3057384 w 4827628"/>
              <a:gd name="connsiteY18" fmla="*/ 279568 h 1343949"/>
              <a:gd name="connsiteX19" fmla="*/ 2584944 w 4827628"/>
              <a:gd name="connsiteY19" fmla="*/ 210988 h 1343949"/>
              <a:gd name="connsiteX20" fmla="*/ 1800084 w 4827628"/>
              <a:gd name="connsiteY20" fmla="*/ 226228 h 1343949"/>
              <a:gd name="connsiteX21" fmla="*/ 1609584 w 4827628"/>
              <a:gd name="connsiteY21" fmla="*/ 485308 h 1343949"/>
              <a:gd name="connsiteX22" fmla="*/ 1571484 w 4827628"/>
              <a:gd name="connsiteY22" fmla="*/ 843448 h 1343949"/>
              <a:gd name="connsiteX23" fmla="*/ 1502904 w 4827628"/>
              <a:gd name="connsiteY23" fmla="*/ 1193968 h 1343949"/>
              <a:gd name="connsiteX24" fmla="*/ 1281924 w 4827628"/>
              <a:gd name="connsiteY24" fmla="*/ 1247308 h 1343949"/>
              <a:gd name="connsiteX25" fmla="*/ 313894 w 4827628"/>
              <a:gd name="connsiteY25" fmla="*/ 1254060 h 1343949"/>
              <a:gd name="connsiteX26" fmla="*/ 28289 w 4827628"/>
              <a:gd name="connsiteY26" fmla="*/ 1121144 h 1343949"/>
              <a:gd name="connsiteX0" fmla="*/ 28289 w 4827628"/>
              <a:gd name="connsiteY0" fmla="*/ 1121144 h 1343949"/>
              <a:gd name="connsiteX1" fmla="*/ 70344 w 4827628"/>
              <a:gd name="connsiteY1" fmla="*/ 127168 h 1343949"/>
              <a:gd name="connsiteX2" fmla="*/ 558024 w 4827628"/>
              <a:gd name="connsiteY2" fmla="*/ 5248 h 1343949"/>
              <a:gd name="connsiteX3" fmla="*/ 1144764 w 4827628"/>
              <a:gd name="connsiteY3" fmla="*/ 50968 h 1343949"/>
              <a:gd name="connsiteX4" fmla="*/ 2798304 w 4827628"/>
              <a:gd name="connsiteY4" fmla="*/ 66208 h 1343949"/>
              <a:gd name="connsiteX5" fmla="*/ 3247884 w 4827628"/>
              <a:gd name="connsiteY5" fmla="*/ 104308 h 1343949"/>
              <a:gd name="connsiteX6" fmla="*/ 3339324 w 4827628"/>
              <a:gd name="connsiteY6" fmla="*/ 332908 h 1343949"/>
              <a:gd name="connsiteX7" fmla="*/ 3362184 w 4827628"/>
              <a:gd name="connsiteY7" fmla="*/ 546268 h 1343949"/>
              <a:gd name="connsiteX8" fmla="*/ 3598404 w 4827628"/>
              <a:gd name="connsiteY8" fmla="*/ 584368 h 1343949"/>
              <a:gd name="connsiteX9" fmla="*/ 4497564 w 4827628"/>
              <a:gd name="connsiteY9" fmla="*/ 576748 h 1343949"/>
              <a:gd name="connsiteX10" fmla="*/ 4794744 w 4827628"/>
              <a:gd name="connsiteY10" fmla="*/ 630088 h 1343949"/>
              <a:gd name="connsiteX11" fmla="*/ 4817604 w 4827628"/>
              <a:gd name="connsiteY11" fmla="*/ 942508 h 1343949"/>
              <a:gd name="connsiteX12" fmla="*/ 4771884 w 4827628"/>
              <a:gd name="connsiteY12" fmla="*/ 1165996 h 1343949"/>
              <a:gd name="connsiteX13" fmla="*/ 4459464 w 4827628"/>
              <a:gd name="connsiteY13" fmla="*/ 1269300 h 1343949"/>
              <a:gd name="connsiteX14" fmla="*/ 3959174 w 4827628"/>
              <a:gd name="connsiteY14" fmla="*/ 1343862 h 1343949"/>
              <a:gd name="connsiteX15" fmla="*/ 3285984 w 4827628"/>
              <a:gd name="connsiteY15" fmla="*/ 1254928 h 1343949"/>
              <a:gd name="connsiteX16" fmla="*/ 3034524 w 4827628"/>
              <a:gd name="connsiteY16" fmla="*/ 1041568 h 1343949"/>
              <a:gd name="connsiteX17" fmla="*/ 3065004 w 4827628"/>
              <a:gd name="connsiteY17" fmla="*/ 584368 h 1343949"/>
              <a:gd name="connsiteX18" fmla="*/ 3057384 w 4827628"/>
              <a:gd name="connsiteY18" fmla="*/ 279568 h 1343949"/>
              <a:gd name="connsiteX19" fmla="*/ 2584944 w 4827628"/>
              <a:gd name="connsiteY19" fmla="*/ 210988 h 1343949"/>
              <a:gd name="connsiteX20" fmla="*/ 1800084 w 4827628"/>
              <a:gd name="connsiteY20" fmla="*/ 226228 h 1343949"/>
              <a:gd name="connsiteX21" fmla="*/ 1609584 w 4827628"/>
              <a:gd name="connsiteY21" fmla="*/ 485308 h 1343949"/>
              <a:gd name="connsiteX22" fmla="*/ 1571484 w 4827628"/>
              <a:gd name="connsiteY22" fmla="*/ 843448 h 1343949"/>
              <a:gd name="connsiteX23" fmla="*/ 1502904 w 4827628"/>
              <a:gd name="connsiteY23" fmla="*/ 1124520 h 1343949"/>
              <a:gd name="connsiteX24" fmla="*/ 1281924 w 4827628"/>
              <a:gd name="connsiteY24" fmla="*/ 1247308 h 1343949"/>
              <a:gd name="connsiteX25" fmla="*/ 313894 w 4827628"/>
              <a:gd name="connsiteY25" fmla="*/ 1254060 h 1343949"/>
              <a:gd name="connsiteX26" fmla="*/ 28289 w 4827628"/>
              <a:gd name="connsiteY26" fmla="*/ 1121144 h 1343949"/>
              <a:gd name="connsiteX0" fmla="*/ 28289 w 4827628"/>
              <a:gd name="connsiteY0" fmla="*/ 1121144 h 1343949"/>
              <a:gd name="connsiteX1" fmla="*/ 70344 w 4827628"/>
              <a:gd name="connsiteY1" fmla="*/ 127168 h 1343949"/>
              <a:gd name="connsiteX2" fmla="*/ 558024 w 4827628"/>
              <a:gd name="connsiteY2" fmla="*/ 5248 h 1343949"/>
              <a:gd name="connsiteX3" fmla="*/ 1144764 w 4827628"/>
              <a:gd name="connsiteY3" fmla="*/ 50968 h 1343949"/>
              <a:gd name="connsiteX4" fmla="*/ 2798304 w 4827628"/>
              <a:gd name="connsiteY4" fmla="*/ 66208 h 1343949"/>
              <a:gd name="connsiteX5" fmla="*/ 3247884 w 4827628"/>
              <a:gd name="connsiteY5" fmla="*/ 104308 h 1343949"/>
              <a:gd name="connsiteX6" fmla="*/ 3339324 w 4827628"/>
              <a:gd name="connsiteY6" fmla="*/ 332908 h 1343949"/>
              <a:gd name="connsiteX7" fmla="*/ 3362184 w 4827628"/>
              <a:gd name="connsiteY7" fmla="*/ 546268 h 1343949"/>
              <a:gd name="connsiteX8" fmla="*/ 3598404 w 4827628"/>
              <a:gd name="connsiteY8" fmla="*/ 584368 h 1343949"/>
              <a:gd name="connsiteX9" fmla="*/ 4497564 w 4827628"/>
              <a:gd name="connsiteY9" fmla="*/ 576748 h 1343949"/>
              <a:gd name="connsiteX10" fmla="*/ 4794744 w 4827628"/>
              <a:gd name="connsiteY10" fmla="*/ 630088 h 1343949"/>
              <a:gd name="connsiteX11" fmla="*/ 4817604 w 4827628"/>
              <a:gd name="connsiteY11" fmla="*/ 942508 h 1343949"/>
              <a:gd name="connsiteX12" fmla="*/ 4771884 w 4827628"/>
              <a:gd name="connsiteY12" fmla="*/ 1165996 h 1343949"/>
              <a:gd name="connsiteX13" fmla="*/ 4459464 w 4827628"/>
              <a:gd name="connsiteY13" fmla="*/ 1269300 h 1343949"/>
              <a:gd name="connsiteX14" fmla="*/ 3959174 w 4827628"/>
              <a:gd name="connsiteY14" fmla="*/ 1343862 h 1343949"/>
              <a:gd name="connsiteX15" fmla="*/ 3285984 w 4827628"/>
              <a:gd name="connsiteY15" fmla="*/ 1254928 h 1343949"/>
              <a:gd name="connsiteX16" fmla="*/ 3034524 w 4827628"/>
              <a:gd name="connsiteY16" fmla="*/ 1041568 h 1343949"/>
              <a:gd name="connsiteX17" fmla="*/ 3065004 w 4827628"/>
              <a:gd name="connsiteY17" fmla="*/ 584368 h 1343949"/>
              <a:gd name="connsiteX18" fmla="*/ 3057384 w 4827628"/>
              <a:gd name="connsiteY18" fmla="*/ 279568 h 1343949"/>
              <a:gd name="connsiteX19" fmla="*/ 2584944 w 4827628"/>
              <a:gd name="connsiteY19" fmla="*/ 210988 h 1343949"/>
              <a:gd name="connsiteX20" fmla="*/ 1800084 w 4827628"/>
              <a:gd name="connsiteY20" fmla="*/ 226228 h 1343949"/>
              <a:gd name="connsiteX21" fmla="*/ 1609584 w 4827628"/>
              <a:gd name="connsiteY21" fmla="*/ 485308 h 1343949"/>
              <a:gd name="connsiteX22" fmla="*/ 1571484 w 4827628"/>
              <a:gd name="connsiteY22" fmla="*/ 843448 h 1343949"/>
              <a:gd name="connsiteX23" fmla="*/ 1502904 w 4827628"/>
              <a:gd name="connsiteY23" fmla="*/ 1124520 h 1343949"/>
              <a:gd name="connsiteX24" fmla="*/ 1141362 w 4827628"/>
              <a:gd name="connsiteY24" fmla="*/ 1247308 h 1343949"/>
              <a:gd name="connsiteX25" fmla="*/ 313894 w 4827628"/>
              <a:gd name="connsiteY25" fmla="*/ 1254060 h 1343949"/>
              <a:gd name="connsiteX26" fmla="*/ 28289 w 4827628"/>
              <a:gd name="connsiteY26" fmla="*/ 1121144 h 1343949"/>
              <a:gd name="connsiteX0" fmla="*/ 28289 w 4827628"/>
              <a:gd name="connsiteY0" fmla="*/ 1121144 h 1343949"/>
              <a:gd name="connsiteX1" fmla="*/ 70344 w 4827628"/>
              <a:gd name="connsiteY1" fmla="*/ 127168 h 1343949"/>
              <a:gd name="connsiteX2" fmla="*/ 558024 w 4827628"/>
              <a:gd name="connsiteY2" fmla="*/ 5248 h 1343949"/>
              <a:gd name="connsiteX3" fmla="*/ 1144764 w 4827628"/>
              <a:gd name="connsiteY3" fmla="*/ 50968 h 1343949"/>
              <a:gd name="connsiteX4" fmla="*/ 2798304 w 4827628"/>
              <a:gd name="connsiteY4" fmla="*/ 66208 h 1343949"/>
              <a:gd name="connsiteX5" fmla="*/ 3247884 w 4827628"/>
              <a:gd name="connsiteY5" fmla="*/ 104308 h 1343949"/>
              <a:gd name="connsiteX6" fmla="*/ 3339324 w 4827628"/>
              <a:gd name="connsiteY6" fmla="*/ 332908 h 1343949"/>
              <a:gd name="connsiteX7" fmla="*/ 3362184 w 4827628"/>
              <a:gd name="connsiteY7" fmla="*/ 546268 h 1343949"/>
              <a:gd name="connsiteX8" fmla="*/ 3598404 w 4827628"/>
              <a:gd name="connsiteY8" fmla="*/ 584368 h 1343949"/>
              <a:gd name="connsiteX9" fmla="*/ 4497564 w 4827628"/>
              <a:gd name="connsiteY9" fmla="*/ 576748 h 1343949"/>
              <a:gd name="connsiteX10" fmla="*/ 4794744 w 4827628"/>
              <a:gd name="connsiteY10" fmla="*/ 630088 h 1343949"/>
              <a:gd name="connsiteX11" fmla="*/ 4817604 w 4827628"/>
              <a:gd name="connsiteY11" fmla="*/ 942508 h 1343949"/>
              <a:gd name="connsiteX12" fmla="*/ 4771884 w 4827628"/>
              <a:gd name="connsiteY12" fmla="*/ 1165996 h 1343949"/>
              <a:gd name="connsiteX13" fmla="*/ 4459464 w 4827628"/>
              <a:gd name="connsiteY13" fmla="*/ 1269300 h 1343949"/>
              <a:gd name="connsiteX14" fmla="*/ 3959174 w 4827628"/>
              <a:gd name="connsiteY14" fmla="*/ 1343862 h 1343949"/>
              <a:gd name="connsiteX15" fmla="*/ 3285984 w 4827628"/>
              <a:gd name="connsiteY15" fmla="*/ 1254928 h 1343949"/>
              <a:gd name="connsiteX16" fmla="*/ 3034524 w 4827628"/>
              <a:gd name="connsiteY16" fmla="*/ 1041568 h 1343949"/>
              <a:gd name="connsiteX17" fmla="*/ 3065004 w 4827628"/>
              <a:gd name="connsiteY17" fmla="*/ 584368 h 1343949"/>
              <a:gd name="connsiteX18" fmla="*/ 3057384 w 4827628"/>
              <a:gd name="connsiteY18" fmla="*/ 279568 h 1343949"/>
              <a:gd name="connsiteX19" fmla="*/ 2584944 w 4827628"/>
              <a:gd name="connsiteY19" fmla="*/ 210988 h 1343949"/>
              <a:gd name="connsiteX20" fmla="*/ 1800084 w 4827628"/>
              <a:gd name="connsiteY20" fmla="*/ 226228 h 1343949"/>
              <a:gd name="connsiteX21" fmla="*/ 1539303 w 4827628"/>
              <a:gd name="connsiteY21" fmla="*/ 485308 h 1343949"/>
              <a:gd name="connsiteX22" fmla="*/ 1571484 w 4827628"/>
              <a:gd name="connsiteY22" fmla="*/ 843448 h 1343949"/>
              <a:gd name="connsiteX23" fmla="*/ 1502904 w 4827628"/>
              <a:gd name="connsiteY23" fmla="*/ 1124520 h 1343949"/>
              <a:gd name="connsiteX24" fmla="*/ 1141362 w 4827628"/>
              <a:gd name="connsiteY24" fmla="*/ 1247308 h 1343949"/>
              <a:gd name="connsiteX25" fmla="*/ 313894 w 4827628"/>
              <a:gd name="connsiteY25" fmla="*/ 1254060 h 1343949"/>
              <a:gd name="connsiteX26" fmla="*/ 28289 w 4827628"/>
              <a:gd name="connsiteY26" fmla="*/ 1121144 h 1343949"/>
              <a:gd name="connsiteX0" fmla="*/ 28289 w 4827628"/>
              <a:gd name="connsiteY0" fmla="*/ 1121144 h 1343949"/>
              <a:gd name="connsiteX1" fmla="*/ 70344 w 4827628"/>
              <a:gd name="connsiteY1" fmla="*/ 127168 h 1343949"/>
              <a:gd name="connsiteX2" fmla="*/ 558024 w 4827628"/>
              <a:gd name="connsiteY2" fmla="*/ 5248 h 1343949"/>
              <a:gd name="connsiteX3" fmla="*/ 1144764 w 4827628"/>
              <a:gd name="connsiteY3" fmla="*/ 50968 h 1343949"/>
              <a:gd name="connsiteX4" fmla="*/ 2798304 w 4827628"/>
              <a:gd name="connsiteY4" fmla="*/ 66208 h 1343949"/>
              <a:gd name="connsiteX5" fmla="*/ 3247884 w 4827628"/>
              <a:gd name="connsiteY5" fmla="*/ 104308 h 1343949"/>
              <a:gd name="connsiteX6" fmla="*/ 3339324 w 4827628"/>
              <a:gd name="connsiteY6" fmla="*/ 332908 h 1343949"/>
              <a:gd name="connsiteX7" fmla="*/ 3362184 w 4827628"/>
              <a:gd name="connsiteY7" fmla="*/ 546268 h 1343949"/>
              <a:gd name="connsiteX8" fmla="*/ 3598404 w 4827628"/>
              <a:gd name="connsiteY8" fmla="*/ 584368 h 1343949"/>
              <a:gd name="connsiteX9" fmla="*/ 4497564 w 4827628"/>
              <a:gd name="connsiteY9" fmla="*/ 576748 h 1343949"/>
              <a:gd name="connsiteX10" fmla="*/ 4794744 w 4827628"/>
              <a:gd name="connsiteY10" fmla="*/ 630088 h 1343949"/>
              <a:gd name="connsiteX11" fmla="*/ 4817604 w 4827628"/>
              <a:gd name="connsiteY11" fmla="*/ 942508 h 1343949"/>
              <a:gd name="connsiteX12" fmla="*/ 4771884 w 4827628"/>
              <a:gd name="connsiteY12" fmla="*/ 1165996 h 1343949"/>
              <a:gd name="connsiteX13" fmla="*/ 4459464 w 4827628"/>
              <a:gd name="connsiteY13" fmla="*/ 1269300 h 1343949"/>
              <a:gd name="connsiteX14" fmla="*/ 3959174 w 4827628"/>
              <a:gd name="connsiteY14" fmla="*/ 1343862 h 1343949"/>
              <a:gd name="connsiteX15" fmla="*/ 3285984 w 4827628"/>
              <a:gd name="connsiteY15" fmla="*/ 1254928 h 1343949"/>
              <a:gd name="connsiteX16" fmla="*/ 3034524 w 4827628"/>
              <a:gd name="connsiteY16" fmla="*/ 1041568 h 1343949"/>
              <a:gd name="connsiteX17" fmla="*/ 3065004 w 4827628"/>
              <a:gd name="connsiteY17" fmla="*/ 584368 h 1343949"/>
              <a:gd name="connsiteX18" fmla="*/ 3057384 w 4827628"/>
              <a:gd name="connsiteY18" fmla="*/ 279568 h 1343949"/>
              <a:gd name="connsiteX19" fmla="*/ 2584944 w 4827628"/>
              <a:gd name="connsiteY19" fmla="*/ 210988 h 1343949"/>
              <a:gd name="connsiteX20" fmla="*/ 1800084 w 4827628"/>
              <a:gd name="connsiteY20" fmla="*/ 226228 h 1343949"/>
              <a:gd name="connsiteX21" fmla="*/ 1539303 w 4827628"/>
              <a:gd name="connsiteY21" fmla="*/ 485308 h 1343949"/>
              <a:gd name="connsiteX22" fmla="*/ 1501202 w 4827628"/>
              <a:gd name="connsiteY22" fmla="*/ 843448 h 1343949"/>
              <a:gd name="connsiteX23" fmla="*/ 1502904 w 4827628"/>
              <a:gd name="connsiteY23" fmla="*/ 1124520 h 1343949"/>
              <a:gd name="connsiteX24" fmla="*/ 1141362 w 4827628"/>
              <a:gd name="connsiteY24" fmla="*/ 1247308 h 1343949"/>
              <a:gd name="connsiteX25" fmla="*/ 313894 w 4827628"/>
              <a:gd name="connsiteY25" fmla="*/ 1254060 h 1343949"/>
              <a:gd name="connsiteX26" fmla="*/ 28289 w 4827628"/>
              <a:gd name="connsiteY26" fmla="*/ 1121144 h 1343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27628" h="1343949">
                <a:moveTo>
                  <a:pt x="28289" y="1121144"/>
                </a:moveTo>
                <a:cubicBezTo>
                  <a:pt x="-12303" y="933329"/>
                  <a:pt x="-17945" y="313151"/>
                  <a:pt x="70344" y="127168"/>
                </a:cubicBezTo>
                <a:cubicBezTo>
                  <a:pt x="158633" y="-58815"/>
                  <a:pt x="378954" y="17948"/>
                  <a:pt x="558024" y="5248"/>
                </a:cubicBezTo>
                <a:cubicBezTo>
                  <a:pt x="737094" y="-7452"/>
                  <a:pt x="771384" y="40808"/>
                  <a:pt x="1144764" y="50968"/>
                </a:cubicBezTo>
                <a:cubicBezTo>
                  <a:pt x="1518144" y="61128"/>
                  <a:pt x="2447784" y="57318"/>
                  <a:pt x="2798304" y="66208"/>
                </a:cubicBezTo>
                <a:cubicBezTo>
                  <a:pt x="3148824" y="75098"/>
                  <a:pt x="3157714" y="59858"/>
                  <a:pt x="3247884" y="104308"/>
                </a:cubicBezTo>
                <a:cubicBezTo>
                  <a:pt x="3338054" y="148758"/>
                  <a:pt x="3320274" y="259248"/>
                  <a:pt x="3339324" y="332908"/>
                </a:cubicBezTo>
                <a:cubicBezTo>
                  <a:pt x="3358374" y="406568"/>
                  <a:pt x="3319004" y="504358"/>
                  <a:pt x="3362184" y="546268"/>
                </a:cubicBezTo>
                <a:cubicBezTo>
                  <a:pt x="3405364" y="588178"/>
                  <a:pt x="3409174" y="579288"/>
                  <a:pt x="3598404" y="584368"/>
                </a:cubicBezTo>
                <a:cubicBezTo>
                  <a:pt x="3787634" y="589448"/>
                  <a:pt x="4298174" y="569128"/>
                  <a:pt x="4497564" y="576748"/>
                </a:cubicBezTo>
                <a:cubicBezTo>
                  <a:pt x="4696954" y="584368"/>
                  <a:pt x="4741404" y="569128"/>
                  <a:pt x="4794744" y="630088"/>
                </a:cubicBezTo>
                <a:cubicBezTo>
                  <a:pt x="4848084" y="691048"/>
                  <a:pt x="4821414" y="853190"/>
                  <a:pt x="4817604" y="942508"/>
                </a:cubicBezTo>
                <a:cubicBezTo>
                  <a:pt x="4813794" y="1031826"/>
                  <a:pt x="4831574" y="1111531"/>
                  <a:pt x="4771884" y="1165996"/>
                </a:cubicBezTo>
                <a:cubicBezTo>
                  <a:pt x="4712194" y="1220461"/>
                  <a:pt x="4594916" y="1239656"/>
                  <a:pt x="4459464" y="1269300"/>
                </a:cubicBezTo>
                <a:cubicBezTo>
                  <a:pt x="4324012" y="1298944"/>
                  <a:pt x="4154754" y="1346257"/>
                  <a:pt x="3959174" y="1343862"/>
                </a:cubicBezTo>
                <a:cubicBezTo>
                  <a:pt x="3763594" y="1341467"/>
                  <a:pt x="3440092" y="1305310"/>
                  <a:pt x="3285984" y="1254928"/>
                </a:cubicBezTo>
                <a:cubicBezTo>
                  <a:pt x="3131876" y="1204546"/>
                  <a:pt x="3071354" y="1153328"/>
                  <a:pt x="3034524" y="1041568"/>
                </a:cubicBezTo>
                <a:cubicBezTo>
                  <a:pt x="2997694" y="929808"/>
                  <a:pt x="3061194" y="711368"/>
                  <a:pt x="3065004" y="584368"/>
                </a:cubicBezTo>
                <a:cubicBezTo>
                  <a:pt x="3068814" y="457368"/>
                  <a:pt x="3137394" y="341798"/>
                  <a:pt x="3057384" y="279568"/>
                </a:cubicBezTo>
                <a:cubicBezTo>
                  <a:pt x="2977374" y="217338"/>
                  <a:pt x="2794494" y="219878"/>
                  <a:pt x="2584944" y="210988"/>
                </a:cubicBezTo>
                <a:cubicBezTo>
                  <a:pt x="2375394" y="202098"/>
                  <a:pt x="1974358" y="180508"/>
                  <a:pt x="1800084" y="226228"/>
                </a:cubicBezTo>
                <a:cubicBezTo>
                  <a:pt x="1625811" y="271948"/>
                  <a:pt x="1589117" y="382438"/>
                  <a:pt x="1539303" y="485308"/>
                </a:cubicBezTo>
                <a:cubicBezTo>
                  <a:pt x="1489489" y="588178"/>
                  <a:pt x="1507269" y="736913"/>
                  <a:pt x="1501202" y="843448"/>
                </a:cubicBezTo>
                <a:cubicBezTo>
                  <a:pt x="1495136" y="949983"/>
                  <a:pt x="1562877" y="1057210"/>
                  <a:pt x="1502904" y="1124520"/>
                </a:cubicBezTo>
                <a:cubicBezTo>
                  <a:pt x="1442931" y="1191830"/>
                  <a:pt x="1339530" y="1225718"/>
                  <a:pt x="1141362" y="1247308"/>
                </a:cubicBezTo>
                <a:cubicBezTo>
                  <a:pt x="943194" y="1268898"/>
                  <a:pt x="636571" y="1251809"/>
                  <a:pt x="313894" y="1254060"/>
                </a:cubicBezTo>
                <a:cubicBezTo>
                  <a:pt x="106884" y="1238820"/>
                  <a:pt x="68881" y="1308959"/>
                  <a:pt x="28289" y="1121144"/>
                </a:cubicBezTo>
                <a:close/>
              </a:path>
            </a:pathLst>
          </a:custGeom>
          <a:solidFill>
            <a:srgbClr val="FFC000">
              <a:alpha val="2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92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-1852" b="1852"/>
          <a:stretch/>
        </p:blipFill>
        <p:spPr>
          <a:xfrm>
            <a:off x="5181214" y="1655016"/>
            <a:ext cx="6788507" cy="293004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42" y="503168"/>
            <a:ext cx="11332046" cy="954107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 1: For circuit shown, find branch resistances </a:t>
            </a:r>
            <a:r>
              <a:rPr lang="en-US" sz="2800" i="1" dirty="0">
                <a:solidFill>
                  <a:schemeClr val="accent2"/>
                </a:solidFill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</a:rPr>
              <a:t>2</a:t>
            </a:r>
            <a:r>
              <a:rPr lang="en-US" sz="2800" dirty="0">
                <a:solidFill>
                  <a:schemeClr val="accent2"/>
                </a:solidFill>
              </a:rPr>
              <a:t>, </a:t>
            </a:r>
            <a:r>
              <a:rPr lang="en-US" sz="2800" i="1" dirty="0">
                <a:solidFill>
                  <a:schemeClr val="accent2"/>
                </a:solidFill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</a:rPr>
              <a:t>3</a:t>
            </a:r>
            <a:r>
              <a:rPr lang="en-US" sz="2800" dirty="0">
                <a:solidFill>
                  <a:schemeClr val="accent2"/>
                </a:solidFill>
              </a:rPr>
              <a:t> and </a:t>
            </a:r>
            <a:r>
              <a:rPr lang="en-US" sz="2800" i="1" dirty="0">
                <a:solidFill>
                  <a:schemeClr val="accent2"/>
                </a:solidFill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</a:rPr>
              <a:t>4</a:t>
            </a:r>
            <a:r>
              <a:rPr lang="en-US" sz="2800" dirty="0">
                <a:solidFill>
                  <a:schemeClr val="accent2"/>
                </a:solidFill>
              </a:rPr>
              <a:t> and hence the total resistance (</a:t>
            </a:r>
            <a:r>
              <a:rPr lang="en-US" sz="2800" i="1" dirty="0">
                <a:solidFill>
                  <a:schemeClr val="accent2"/>
                </a:solidFill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</a:rPr>
              <a:t>T</a:t>
            </a:r>
            <a:r>
              <a:rPr lang="en-US" sz="2800" dirty="0">
                <a:solidFill>
                  <a:schemeClr val="accent2"/>
                </a:solidFill>
              </a:rPr>
              <a:t>) across A-B.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677333" y="1555459"/>
                <a:ext cx="5270987" cy="26872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30238" lvl="1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All resistances share same voltage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AB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914400" lvl="2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AB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560 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mV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2.39</m:t>
                          </m:r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234 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AB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560 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mV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3.11</m:t>
                          </m:r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</m:t>
                          </m:r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180 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u="sng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AB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560 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mV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</m:t>
                          </m:r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1555459"/>
                <a:ext cx="5270987" cy="2687274"/>
              </a:xfrm>
              <a:prstGeom prst="rect">
                <a:avLst/>
              </a:prstGeom>
              <a:blipFill>
                <a:blip r:embed="rId5"/>
                <a:stretch>
                  <a:fillRect t="-11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393571"/>
            <a:ext cx="1047750" cy="1047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57" y="4866708"/>
            <a:ext cx="1702635" cy="14635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663265" y="4357704"/>
                <a:ext cx="7779399" cy="15531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30238" lvl="1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Total resistance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is given by</a:t>
                </a:r>
              </a:p>
              <a:p>
                <a:pPr marL="896938" lvl="2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560</m:t>
                          </m:r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234</m:t>
                          </m:r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0.0216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8038" lvl="2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SG" sz="20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 </m:t>
                        </m:r>
                        <m:r>
                          <a:rPr lang="en-SG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0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SG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SG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46.3 </m:t>
                    </m:r>
                    <m:r>
                      <m:rPr>
                        <m:sty m:val="p"/>
                      </m:rPr>
                      <a:rPr lang="en-SG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5" y="4357704"/>
                <a:ext cx="7779399" cy="1553117"/>
              </a:xfrm>
              <a:prstGeom prst="rect">
                <a:avLst/>
              </a:prstGeom>
              <a:blipFill>
                <a:blip r:embed="rId8"/>
                <a:stretch>
                  <a:fillRect t="-2353" b="-27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/>
          <p:cNvSpPr txBox="1">
            <a:spLocks/>
          </p:cNvSpPr>
          <p:nvPr/>
        </p:nvSpPr>
        <p:spPr>
          <a:xfrm>
            <a:off x="820031" y="5910821"/>
            <a:ext cx="6711654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How would you check the answer for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86255" y="1553752"/>
            <a:ext cx="2878732" cy="230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430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068" y="520476"/>
            <a:ext cx="11340920" cy="115828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 2: Find the unknown branch currents in the circuit network.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19378" y="1512004"/>
            <a:ext cx="6956522" cy="83612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Apply KCL at node A</a:t>
            </a:r>
          </a:p>
          <a:p>
            <a:pPr marL="808038" lvl="2" indent="0">
              <a:buNone/>
            </a:pP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–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230 mA – 45 mA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ambria" panose="02040503050406030204" pitchFamily="18" charset="0"/>
              </a:rPr>
              <a:t>185 mA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19380" y="2466563"/>
            <a:ext cx="6297614" cy="31700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At node B,</a:t>
            </a:r>
          </a:p>
          <a:p>
            <a:pPr marL="808038" lvl="2" indent="0">
              <a:spcBef>
                <a:spcPts val="600"/>
              </a:spcBef>
              <a:buNone/>
            </a:pP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45 mA is entering node B.</a:t>
            </a:r>
          </a:p>
          <a:p>
            <a:pPr marL="808038" lvl="2" indent="0">
              <a:spcBef>
                <a:spcPts val="600"/>
              </a:spcBef>
              <a:buNone/>
            </a:pP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90 mA is leaving node B.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  <a:p>
            <a:pPr marL="808038" lvl="2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∵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&gt;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3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∴ The current in branch BC must be entering node B.</a:t>
            </a:r>
          </a:p>
          <a:p>
            <a:pPr marL="808038" lvl="2" indent="0">
              <a:buNone/>
            </a:pP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CB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–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90 mA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− 45 mA = 45 mA</a:t>
            </a:r>
            <a:endParaRPr lang="en-US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8038" lvl="2" indent="0">
              <a:buNone/>
            </a:pPr>
            <a:endParaRPr lang="en-US" sz="20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808038" lvl="2" indent="0">
              <a:buNone/>
            </a:pPr>
            <a:endParaRPr lang="en-US" sz="20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048" y="1366900"/>
            <a:ext cx="4238950" cy="33682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393571"/>
            <a:ext cx="1047750" cy="1047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584998" y="1589103"/>
            <a:ext cx="379990" cy="314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19380" y="4800536"/>
            <a:ext cx="6297614" cy="83612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Apply KCL at node C</a:t>
            </a:r>
          </a:p>
          <a:p>
            <a:pPr marL="808038" lvl="2" indent="0">
              <a:buNone/>
            </a:pP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−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CB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185 mA – 45 mA = </a:t>
            </a:r>
            <a:r>
              <a:rPr lang="en-US" sz="2000" dirty="0">
                <a:solidFill>
                  <a:srgbClr val="7030A0"/>
                </a:solidFill>
                <a:latin typeface="Cambria" panose="02040503050406030204" pitchFamily="18" charset="0"/>
              </a:rPr>
              <a:t>140 mA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69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584998" y="1589103"/>
            <a:ext cx="379990" cy="314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068" y="520476"/>
            <a:ext cx="11340920" cy="115828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 2: Find the unknown branch currents in the circuit network.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56" y="3743723"/>
            <a:ext cx="1702635" cy="1463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454" y="1366900"/>
            <a:ext cx="4238950" cy="3368247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20355" y="1626709"/>
            <a:ext cx="6955545" cy="83612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Currents entering and leaving a component must be equal.</a:t>
            </a:r>
          </a:p>
          <a:p>
            <a:pPr marL="808038" lvl="2" indent="0">
              <a:buNone/>
            </a:pP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ambria" panose="02040503050406030204" pitchFamily="18" charset="0"/>
              </a:rPr>
              <a:t>230 mA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19378" y="2674459"/>
            <a:ext cx="5583196" cy="83612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Apply KCL at node D</a:t>
            </a:r>
          </a:p>
          <a:p>
            <a:pPr marL="808038" lvl="2" indent="0">
              <a:buNone/>
            </a:pP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7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– </a:t>
            </a:r>
            <a:r>
              <a:rPr lang="en-US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230 mA – 140 mA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ambria" panose="02040503050406030204" pitchFamily="18" charset="0"/>
              </a:rPr>
              <a:t>90 mA</a:t>
            </a:r>
            <a:r>
              <a:rPr lang="en-US" sz="2000" u="sng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393571"/>
            <a:ext cx="1047750" cy="1047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425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525261"/>
                <a:ext cx="10126790" cy="4438010"/>
              </a:xfr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accent2"/>
                    </a:solidFill>
                  </a:rPr>
                  <a:t>Recapitulation of Part B: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SG" sz="2200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The same voltage is applied across each component in a parallel connection.</a:t>
                </a:r>
                <a:endParaRPr lang="en-US" sz="22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Kirchhoff’s Current Law (KCL): </a:t>
                </a:r>
              </a:p>
              <a:p>
                <a:pPr marL="1077913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SG" sz="1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16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SG" sz="16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𝑰𝒏𝒄𝒐𝒎𝒊𝒏𝒈</m:t>
                          </m:r>
                          <m:r>
                            <a:rPr lang="en-SG" sz="16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16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𝒄𝒖𝒓𝒓𝒆𝒏𝒕𝒔</m:t>
                          </m:r>
                          <m:r>
                            <a:rPr lang="en-SG" sz="16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SG" sz="16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SG" sz="16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16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SG" sz="16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𝑶𝒖𝒕𝒈𝒐𝒊𝒏𝒈</m:t>
                          </m:r>
                          <m:r>
                            <a:rPr lang="en-SG" sz="16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16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𝒄𝒖𝒓𝒓𝒆𝒏𝒕𝒔</m:t>
                          </m:r>
                          <m:r>
                            <a:rPr lang="en-SG" sz="16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SG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SG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SG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SG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SG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SG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SG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...</m:t>
                    </m:r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SG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SG" sz="24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Current Divider Rule (CDR):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SG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T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SG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sSub>
                      <m:sSubPr>
                        <m:ctrlP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For both serial and parallel connections, the total power dissipated is the sum of all power dissipations of individual components.</a:t>
                </a:r>
              </a:p>
              <a:p>
                <a:pPr marL="1077913" lvl="1" indent="0">
                  <a:lnSpc>
                    <a:spcPct val="13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sz="2200" dirty="0"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525261"/>
                <a:ext cx="10126790" cy="4438010"/>
              </a:xfrm>
              <a:blipFill>
                <a:blip r:embed="rId3"/>
                <a:stretch>
                  <a:fillRect l="-722" t="-12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60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86" y="526128"/>
            <a:ext cx="11349801" cy="954107"/>
          </a:xfr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 3: Apply CDR to find branch currents </a:t>
            </a:r>
            <a:r>
              <a:rPr lang="en-US" sz="2800" i="1" dirty="0">
                <a:solidFill>
                  <a:schemeClr val="accent2"/>
                </a:solidFill>
              </a:rPr>
              <a:t>I</a:t>
            </a:r>
            <a:r>
              <a:rPr lang="en-US" sz="2800" baseline="-25000" dirty="0">
                <a:solidFill>
                  <a:schemeClr val="accent2"/>
                </a:solidFill>
              </a:rPr>
              <a:t>1</a:t>
            </a:r>
            <a:r>
              <a:rPr lang="en-US" sz="2800" dirty="0">
                <a:solidFill>
                  <a:schemeClr val="accent2"/>
                </a:solidFill>
              </a:rPr>
              <a:t> and </a:t>
            </a:r>
            <a:r>
              <a:rPr lang="en-US" sz="2800" i="1" dirty="0">
                <a:solidFill>
                  <a:schemeClr val="accent2"/>
                </a:solidFill>
              </a:rPr>
              <a:t>I</a:t>
            </a:r>
            <a:r>
              <a:rPr lang="en-US" sz="2800" baseline="-25000" dirty="0">
                <a:solidFill>
                  <a:schemeClr val="accent2"/>
                </a:solidFill>
              </a:rPr>
              <a:t>2</a:t>
            </a:r>
            <a:r>
              <a:rPr lang="en-US" sz="2800" dirty="0">
                <a:solidFill>
                  <a:schemeClr val="accent2"/>
                </a:solidFill>
              </a:rPr>
              <a:t> in this circuit.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77333" y="3698609"/>
            <a:ext cx="6161878" cy="113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93" y="4568944"/>
            <a:ext cx="1702635" cy="14635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811153" y="1574644"/>
                <a:ext cx="6956522" cy="11542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Total resistance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is given by</a:t>
                </a:r>
                <a:endParaRPr lang="en-US" sz="2000" baseline="-25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808038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120</m:t>
                          </m:r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kΩ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×330</m:t>
                          </m:r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kΩ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120</m:t>
                          </m:r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kΩ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+330</m:t>
                          </m:r>
                          <m:r>
                            <a:rPr lang="en-SG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kΩ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=88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3" y="1574644"/>
                <a:ext cx="6956522" cy="1154290"/>
              </a:xfrm>
              <a:prstGeom prst="rect">
                <a:avLst/>
              </a:prstGeom>
              <a:blipFill>
                <a:blip r:embed="rId5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811153" y="2923846"/>
                <a:ext cx="6956522" cy="19469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Apply CDR to the parallel circuit</a:t>
                </a:r>
              </a:p>
              <a:p>
                <a:pPr marL="808038" lvl="2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88</m:t>
                          </m:r>
                          <m:r>
                            <a:rPr lang="en-SG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kΩ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120</m:t>
                          </m:r>
                          <m:r>
                            <a:rPr lang="en-SG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kΩ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×250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mA</m:t>
                      </m:r>
                      <m: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183 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mA</m:t>
                      </m:r>
                    </m:oMath>
                  </m:oMathPara>
                </a14:m>
                <a:endParaRPr lang="en-US" sz="2000" u="sng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808038" lvl="2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88</m:t>
                          </m:r>
                          <m:r>
                            <a:rPr lang="en-SG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kΩ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33</m:t>
                          </m:r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SG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kΩ</m:t>
                          </m:r>
                        </m:den>
                      </m:f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×250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mA</m:t>
                      </m:r>
                      <m: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67 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mA</m:t>
                      </m:r>
                    </m:oMath>
                  </m:oMathPara>
                </a14:m>
                <a:endParaRPr lang="en-US" sz="2000" u="sng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3" y="2923846"/>
                <a:ext cx="6956522" cy="1946943"/>
              </a:xfrm>
              <a:prstGeom prst="rect">
                <a:avLst/>
              </a:prstGeom>
              <a:blipFill>
                <a:blip r:embed="rId6"/>
                <a:stretch>
                  <a:fillRect t="-18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5951" y="1473659"/>
            <a:ext cx="4991988" cy="29003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393571"/>
            <a:ext cx="1047750" cy="1047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517940" y="1480235"/>
            <a:ext cx="447048" cy="289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581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2566</TotalTime>
  <Words>608</Words>
  <Application>Microsoft Office PowerPoint</Application>
  <PresentationFormat>Widescreen</PresentationFormat>
  <Paragraphs>80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SimSun</vt:lpstr>
      <vt:lpstr>Arial</vt:lpstr>
      <vt:lpstr>Calibri</vt:lpstr>
      <vt:lpstr>Cambria</vt:lpstr>
      <vt:lpstr>Cambria Math</vt:lpstr>
      <vt:lpstr>Cooper Black</vt:lpstr>
      <vt:lpstr>Times New Roman</vt:lpstr>
      <vt:lpstr>Trebuchet MS</vt:lpstr>
      <vt:lpstr>Wingdings</vt:lpstr>
      <vt:lpstr>Wingdings 3</vt:lpstr>
      <vt:lpstr>Facet</vt:lpstr>
      <vt:lpstr>Unit 6  Parallel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408</cp:revision>
  <dcterms:created xsi:type="dcterms:W3CDTF">2014-11-11T08:59:17Z</dcterms:created>
  <dcterms:modified xsi:type="dcterms:W3CDTF">2018-07-30T08:50:02Z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F6EEC792-D596-4197-99B1-1C8D402463F0</vt:lpwstr>
  </property>
  <property fmtid="{D5CDD505-2E9C-101B-9397-08002B2CF9AE}" pid="3" name="ArticulatePath">
    <vt:lpwstr>PPt for Video - Unit 6 Part C (Parallel Circuit Analysis) V2.0</vt:lpwstr>
  </property>
</Properties>
</file>