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302" r:id="rId4"/>
    <p:sldId id="300" r:id="rId5"/>
    <p:sldId id="301" r:id="rId6"/>
    <p:sldId id="292" r:id="rId7"/>
    <p:sldId id="272" r:id="rId8"/>
  </p:sldIdLst>
  <p:sldSz cx="12192000" cy="6858000"/>
  <p:notesSz cx="6797675" cy="9926638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960" userDrawn="1">
          <p15:clr>
            <a:srgbClr val="A4A3A4"/>
          </p15:clr>
        </p15:guide>
        <p15:guide id="3" pos="1504" userDrawn="1">
          <p15:clr>
            <a:srgbClr val="A4A3A4"/>
          </p15:clr>
        </p15:guide>
        <p15:guide id="5" orient="horz" pos="550" userDrawn="1">
          <p15:clr>
            <a:srgbClr val="A4A3A4"/>
          </p15:clr>
        </p15:guide>
        <p15:guide id="6" pos="506" userDrawn="1">
          <p15:clr>
            <a:srgbClr val="A4A3A4"/>
          </p15:clr>
        </p15:guide>
        <p15:guide id="7" pos="778" userDrawn="1">
          <p15:clr>
            <a:srgbClr val="A4A3A4"/>
          </p15:clr>
        </p15:guide>
        <p15:guide id="8" pos="1232" userDrawn="1">
          <p15:clr>
            <a:srgbClr val="A4A3A4"/>
          </p15:clr>
        </p15:guide>
        <p15:guide id="9" pos="17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80" autoAdjust="0"/>
  </p:normalViewPr>
  <p:slideViewPr>
    <p:cSldViewPr snapToGrid="0">
      <p:cViewPr varScale="1">
        <p:scale>
          <a:sx n="109" d="100"/>
          <a:sy n="109" d="100"/>
        </p:scale>
        <p:origin x="108" y="432"/>
      </p:cViewPr>
      <p:guideLst>
        <p:guide orient="horz" pos="2160"/>
        <p:guide pos="960"/>
        <p:guide pos="1504"/>
        <p:guide orient="horz" pos="550"/>
        <p:guide pos="506"/>
        <p:guide pos="778"/>
        <p:guide pos="1232"/>
        <p:guide pos="17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8068A-8128-48F8-AAE2-CBEAEB0BF509}" type="datetimeFigureOut">
              <a:rPr lang="en-SG" smtClean="0"/>
              <a:t>31/7/2018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D71C67-AD0A-428B-AC8A-665E153F6E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7834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BB2F0-25D7-4A2F-B369-E3D6E1DBDD4A}" type="datetimeFigureOut">
              <a:rPr lang="en-SG" smtClean="0"/>
              <a:t>31/7/2018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1F09E-6CD3-4438-8238-643ED91366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3026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4565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326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9342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1564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6966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4355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8655F-D3EA-4537-B766-A7F9A589C8A1}" type="datetime1">
              <a:rPr lang="en-US" smtClean="0"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Parallel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33147-D30D-4499-8FA2-19937D21091F}" type="datetime1">
              <a:rPr lang="en-US" smtClean="0"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Parallel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49EEE-DB4E-4488-AB06-792E6EFF9819}" type="datetime1">
              <a:rPr lang="en-US" smtClean="0"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Parallel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B22F1-A1A1-4477-AB4C-7639F6966DB1}" type="datetime1">
              <a:rPr lang="en-US" smtClean="0"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Parallel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28E4-7D0E-4237-B9EC-EF328F5D1013}" type="datetime1">
              <a:rPr lang="en-US" smtClean="0"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Parallel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FFBD-32D4-4BBA-A94F-06EEE008D470}" type="datetime1">
              <a:rPr lang="en-US" smtClean="0"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Parallel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E2F43-D9BA-48C1-9A12-4B8DF3DDD62F}" type="datetime1">
              <a:rPr lang="en-US" smtClean="0"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Parallel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1DCA4-3D4E-4B5F-9318-CD119858A92A}" type="datetime1">
              <a:rPr lang="en-US" smtClean="0"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Parallel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BE92-874B-4042-843A-E5EE80ED9946}" type="datetime1">
              <a:rPr lang="en-US" smtClean="0"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Parallel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155B-61BC-49C6-92A3-9965CF251A58}" type="datetime1">
              <a:rPr lang="en-US" smtClean="0"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Parallel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EA7C-AFDE-424F-8B88-2A85231AB3DD}" type="datetime1">
              <a:rPr lang="en-US" smtClean="0"/>
              <a:t>7/31/2018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Parallel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6BD4B-969E-4758-A92E-C68BF3ADA1DA}" type="datetime1">
              <a:rPr lang="en-US" smtClean="0"/>
              <a:t>7/31/2018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Parallel Circuits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4180-F1B9-4C09-9123-4CCBAD2943C3}" type="datetime1">
              <a:rPr lang="en-US" smtClean="0"/>
              <a:t>7/31/2018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Parallel Circuits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2A5A9-F9CD-4B2C-BA6C-5A17091FB77C}" type="datetime1">
              <a:rPr lang="en-US" smtClean="0"/>
              <a:t>7/31/2018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Parallel Circuits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381E9-8ADF-412F-878A-D1D2DD7E43AB}" type="datetime1">
              <a:rPr lang="en-US" smtClean="0"/>
              <a:t>7/31/2018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Parallel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Parallel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3716-6B3B-44DA-9AB3-EFA2827F506C}" type="datetime1">
              <a:rPr lang="en-US" smtClean="0"/>
              <a:t>7/31/2018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2A424-AFB1-4A4B-BE2C-5CEC63289A71}" type="datetime1">
              <a:rPr lang="en-US" smtClean="0"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Parallel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0800" y="6314400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Unit 6 </a:t>
            </a:r>
            <a:br>
              <a:rPr lang="en-SG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</a:br>
            <a:r>
              <a:rPr lang="en-SG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Parallel Circuits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Part D: Effects of Adding Parallel Branches</a:t>
            </a:r>
            <a:endParaRPr lang="en-SG" sz="4400" dirty="0">
              <a:solidFill>
                <a:srgbClr val="0070C0"/>
              </a:solidFill>
            </a:endParaRPr>
          </a:p>
          <a:p>
            <a:endParaRPr lang="en-SG" sz="4400" dirty="0">
              <a:solidFill>
                <a:srgbClr val="FF99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5337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53581"/>
            <a:ext cx="10576821" cy="48837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What will you learn?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Effects of adding a parallel branch to a parallel connection.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1319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6338" y="1074700"/>
            <a:ext cx="3181052" cy="442011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589" y="593016"/>
            <a:ext cx="9016793" cy="2246769"/>
          </a:xfrm>
        </p:spPr>
        <p:txBody>
          <a:bodyPr>
            <a:spAutoFit/>
          </a:bodyPr>
          <a:lstStyle/>
          <a:p>
            <a:pPr>
              <a:spcAft>
                <a:spcPts val="800"/>
              </a:spcAft>
            </a:pPr>
            <a:r>
              <a:rPr lang="en-US" dirty="0">
                <a:solidFill>
                  <a:schemeClr val="accent2"/>
                </a:solidFill>
              </a:rPr>
              <a:t>Adding a branch to a parallel circuit</a:t>
            </a:r>
            <a:endParaRPr lang="en-SG" dirty="0">
              <a:solidFill>
                <a:schemeClr val="accent2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GB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Consider a parallel circuit as shown here.</a:t>
            </a:r>
          </a:p>
          <a:p>
            <a:pPr lvl="1"/>
            <a:r>
              <a:rPr lang="en-GB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All 4 branches receive currents from the power source </a:t>
            </a:r>
            <a:r>
              <a:rPr lang="en-GB" altLang="en-US" i="1" dirty="0">
                <a:solidFill>
                  <a:schemeClr val="tx1"/>
                </a:solidFill>
                <a:latin typeface="Cambria" panose="02040503050406030204" pitchFamily="18" charset="0"/>
              </a:rPr>
              <a:t>V</a:t>
            </a:r>
            <a:r>
              <a:rPr lang="en-GB" altLang="en-US" baseline="-25000" dirty="0">
                <a:solidFill>
                  <a:schemeClr val="tx1"/>
                </a:solidFill>
                <a:latin typeface="Cambria" panose="02040503050406030204" pitchFamily="18" charset="0"/>
              </a:rPr>
              <a:t>S</a:t>
            </a:r>
            <a:r>
              <a:rPr lang="en-GB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.</a:t>
            </a:r>
            <a:endParaRPr lang="en-GB" altLang="en-US" baseline="-250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668589" y="2859609"/>
            <a:ext cx="7634902" cy="250324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The total resistance </a:t>
            </a:r>
            <a:r>
              <a:rPr lang="en-GB" altLang="en-US" i="1" dirty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GB" altLang="en-US" baseline="-25000" dirty="0">
                <a:solidFill>
                  <a:schemeClr val="tx1"/>
                </a:solidFill>
                <a:latin typeface="Cambria" panose="02040503050406030204" pitchFamily="18" charset="0"/>
              </a:rPr>
              <a:t>T</a:t>
            </a:r>
            <a:r>
              <a:rPr lang="en-GB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 can be calculated from the 4 resistors.</a:t>
            </a:r>
          </a:p>
          <a:p>
            <a:pPr lvl="1"/>
            <a:r>
              <a:rPr lang="en-GB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Total current </a:t>
            </a:r>
            <a:r>
              <a:rPr lang="en-GB" altLang="en-US" i="1" dirty="0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GB" altLang="en-US" baseline="-25000" dirty="0">
                <a:solidFill>
                  <a:schemeClr val="tx1"/>
                </a:solidFill>
                <a:latin typeface="Cambria" panose="02040503050406030204" pitchFamily="18" charset="0"/>
              </a:rPr>
              <a:t>T </a:t>
            </a:r>
            <a:r>
              <a:rPr lang="en-GB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depends on </a:t>
            </a:r>
            <a:r>
              <a:rPr lang="en-GB" altLang="en-US" i="1" dirty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GB" altLang="en-US" baseline="-25000" dirty="0">
                <a:solidFill>
                  <a:schemeClr val="tx1"/>
                </a:solidFill>
                <a:latin typeface="Cambria" panose="02040503050406030204" pitchFamily="18" charset="0"/>
              </a:rPr>
              <a:t>T</a:t>
            </a:r>
            <a:r>
              <a:rPr lang="en-GB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 for a constant voltage source </a:t>
            </a:r>
            <a:r>
              <a:rPr lang="en-GB" altLang="en-US" i="1" dirty="0">
                <a:solidFill>
                  <a:schemeClr val="tx1"/>
                </a:solidFill>
                <a:latin typeface="Cambria" panose="02040503050406030204" pitchFamily="18" charset="0"/>
              </a:rPr>
              <a:t>V</a:t>
            </a:r>
            <a:r>
              <a:rPr lang="en-GB" altLang="en-US" baseline="-25000" dirty="0">
                <a:solidFill>
                  <a:schemeClr val="tx1"/>
                </a:solidFill>
                <a:latin typeface="Cambria" panose="02040503050406030204" pitchFamily="18" charset="0"/>
              </a:rPr>
              <a:t>S</a:t>
            </a:r>
            <a:r>
              <a:rPr lang="en-GB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.</a:t>
            </a:r>
            <a:endParaRPr lang="en-GB" altLang="en-US" baseline="-250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lvl="1"/>
            <a:r>
              <a:rPr lang="en-GB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If a new branch is added to the circuit,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807060" y="5335101"/>
            <a:ext cx="7015727" cy="959237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GB" altLang="en-US" i="1" dirty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GB" altLang="en-US" baseline="-25000" dirty="0">
                <a:solidFill>
                  <a:schemeClr val="tx1"/>
                </a:solidFill>
                <a:latin typeface="Cambria" panose="02040503050406030204" pitchFamily="18" charset="0"/>
              </a:rPr>
              <a:t>T</a:t>
            </a:r>
            <a:r>
              <a:rPr lang="en-GB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 will decrease, and</a:t>
            </a:r>
          </a:p>
          <a:p>
            <a:pPr lvl="2"/>
            <a:r>
              <a:rPr lang="en-GB" altLang="en-US" i="1" dirty="0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GB" altLang="en-US" baseline="-25000" dirty="0">
                <a:solidFill>
                  <a:schemeClr val="tx1"/>
                </a:solidFill>
                <a:latin typeface="Cambria" panose="02040503050406030204" pitchFamily="18" charset="0"/>
              </a:rPr>
              <a:t>T</a:t>
            </a:r>
            <a:r>
              <a:rPr lang="en-GB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 will increase.</a:t>
            </a:r>
            <a:endParaRPr lang="en-GB" altLang="en-US" u="sng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0800" y="5846049"/>
            <a:ext cx="683339" cy="365125"/>
          </a:xfrm>
        </p:spPr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982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406" y="2192520"/>
            <a:ext cx="4818077" cy="277287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81504"/>
            <a:ext cx="10550028" cy="1020792"/>
          </a:xfrm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+mj-lt"/>
              </a:rPr>
              <a:t>Example 1: Adding a parallel branch</a:t>
            </a:r>
            <a:endParaRPr lang="en-SG" sz="2800" dirty="0">
              <a:solidFill>
                <a:schemeClr val="accent2"/>
              </a:solidFill>
              <a:latin typeface="+mj-lt"/>
            </a:endParaRPr>
          </a:p>
          <a:p>
            <a:pPr lvl="1"/>
            <a:r>
              <a:rPr lang="en-GB" alt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All three branches receive currents from the 12 V voltage supply.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/>
              <p:cNvSpPr txBox="1">
                <a:spLocks/>
              </p:cNvSpPr>
              <p:nvPr/>
            </p:nvSpPr>
            <p:spPr>
              <a:xfrm>
                <a:off x="977024" y="1684520"/>
                <a:ext cx="5237261" cy="21328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sp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3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spcAft>
                    <a:spcPts val="600"/>
                  </a:spcAft>
                  <a:buNone/>
                </a:pPr>
                <a:r>
                  <a:rPr lang="en-GB" altLang="en-US" sz="2200" dirty="0">
                    <a:solidFill>
                      <a:schemeClr val="accent2">
                        <a:lumMod val="50000"/>
                      </a:schemeClr>
                    </a:solidFill>
                    <a:latin typeface="Cambria" panose="02040503050406030204" pitchFamily="18" charset="0"/>
                  </a:rPr>
                  <a:t>The total resistance </a:t>
                </a:r>
                <a:r>
                  <a:rPr lang="en-GB" altLang="en-US" sz="2200" i="1" dirty="0">
                    <a:solidFill>
                      <a:schemeClr val="accent2">
                        <a:lumMod val="50000"/>
                      </a:schemeClr>
                    </a:solidFill>
                    <a:latin typeface="Cambria" panose="02040503050406030204" pitchFamily="18" charset="0"/>
                  </a:rPr>
                  <a:t>R</a:t>
                </a:r>
                <a:r>
                  <a:rPr lang="en-GB" altLang="en-US" sz="2200" baseline="-25000" dirty="0">
                    <a:solidFill>
                      <a:schemeClr val="accent2">
                        <a:lumMod val="50000"/>
                      </a:schemeClr>
                    </a:solidFill>
                    <a:latin typeface="Cambria" panose="02040503050406030204" pitchFamily="18" charset="0"/>
                  </a:rPr>
                  <a:t>T</a:t>
                </a:r>
                <a:r>
                  <a:rPr lang="en-GB" altLang="en-US" sz="2200" dirty="0">
                    <a:solidFill>
                      <a:schemeClr val="accent2">
                        <a:lumMod val="50000"/>
                      </a:schemeClr>
                    </a:solidFill>
                    <a:latin typeface="Cambria" panose="02040503050406030204" pitchFamily="18" charset="0"/>
                  </a:rPr>
                  <a:t> is given by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200" b="0" i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</m:den>
                      </m:f>
                      <m:r>
                        <a:rPr lang="en-US" sz="2200" b="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1000</m:t>
                          </m:r>
                        </m:den>
                      </m:f>
                      <m:r>
                        <a:rPr lang="en-US" sz="2200" b="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2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2000</m:t>
                          </m:r>
                        </m:den>
                      </m:f>
                      <m:r>
                        <a:rPr lang="en-US" sz="2200" b="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2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b="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2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0000</m:t>
                          </m:r>
                        </m:den>
                      </m:f>
                    </m:oMath>
                  </m:oMathPara>
                </a14:m>
                <a:endParaRPr lang="en-GB" altLang="en-US" sz="2200" dirty="0">
                  <a:solidFill>
                    <a:schemeClr val="accent2">
                      <a:lumMod val="50000"/>
                    </a:schemeClr>
                  </a:solidFill>
                  <a:latin typeface="Cambria" panose="02040503050406030204" pitchFamily="18" charset="0"/>
                </a:endParaRPr>
              </a:p>
              <a:p>
                <a:pPr marL="1255713" lvl="2" indent="0">
                  <a:buNone/>
                </a:pPr>
                <a:r>
                  <a:rPr lang="en-GB" altLang="en-US" sz="2200" dirty="0">
                    <a:solidFill>
                      <a:schemeClr val="accent2">
                        <a:lumMod val="50000"/>
                      </a:schemeClr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 </a:t>
                </a:r>
                <a:r>
                  <a:rPr lang="en-GB" altLang="en-US" sz="2200" dirty="0">
                    <a:solidFill>
                      <a:schemeClr val="accent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GB" altLang="en-US" sz="2200" dirty="0">
                    <a:solidFill>
                      <a:schemeClr val="accent2">
                        <a:lumMod val="50000"/>
                      </a:schemeClr>
                    </a:solidFill>
                    <a:latin typeface="Cambria" panose="02040503050406030204" pitchFamily="18" charset="0"/>
                  </a:rPr>
                  <a:t> 0.0016 S</a:t>
                </a:r>
              </a:p>
              <a:p>
                <a:pPr marL="900113" lvl="2" indent="0">
                  <a:buNone/>
                </a:pPr>
                <a:r>
                  <a:rPr lang="en-GB" altLang="en-US" sz="2200" i="1" dirty="0">
                    <a:solidFill>
                      <a:schemeClr val="accent2">
                        <a:lumMod val="50000"/>
                      </a:schemeClr>
                    </a:solidFill>
                    <a:latin typeface="Cambria" panose="02040503050406030204" pitchFamily="18" charset="0"/>
                  </a:rPr>
                  <a:t> R</a:t>
                </a:r>
                <a:r>
                  <a:rPr lang="en-GB" altLang="en-US" sz="2200" baseline="-25000" dirty="0">
                    <a:solidFill>
                      <a:schemeClr val="accent2">
                        <a:lumMod val="50000"/>
                      </a:schemeClr>
                    </a:solidFill>
                    <a:latin typeface="Cambria" panose="02040503050406030204" pitchFamily="18" charset="0"/>
                  </a:rPr>
                  <a:t>T</a:t>
                </a:r>
                <a:r>
                  <a:rPr lang="en-GB" altLang="en-US" sz="2200" dirty="0">
                    <a:solidFill>
                      <a:schemeClr val="accent2">
                        <a:lumMod val="50000"/>
                      </a:schemeClr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GB" altLang="en-US" sz="2200" dirty="0">
                    <a:solidFill>
                      <a:schemeClr val="accent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GB" altLang="en-US" sz="2200" dirty="0">
                    <a:solidFill>
                      <a:schemeClr val="accent2">
                        <a:lumMod val="50000"/>
                      </a:schemeClr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GB" altLang="en-US" sz="2200" dirty="0">
                    <a:solidFill>
                      <a:srgbClr val="9933FF"/>
                    </a:solidFill>
                    <a:latin typeface="Cambria" panose="02040503050406030204" pitchFamily="18" charset="0"/>
                  </a:rPr>
                  <a:t>625 </a:t>
                </a:r>
                <a:r>
                  <a:rPr lang="el-GR" altLang="en-US" sz="2200" dirty="0">
                    <a:solidFill>
                      <a:srgbClr val="9933FF"/>
                    </a:solidFill>
                    <a:latin typeface="Cambria" panose="02040503050406030204" pitchFamily="18" charset="0"/>
                  </a:rPr>
                  <a:t>Ω</a:t>
                </a:r>
                <a:r>
                  <a:rPr lang="en-GB" altLang="en-US" sz="2200" dirty="0">
                    <a:solidFill>
                      <a:schemeClr val="accent2">
                        <a:lumMod val="50000"/>
                      </a:schemeClr>
                    </a:solidFill>
                    <a:latin typeface="Cambria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024" y="1684520"/>
                <a:ext cx="5237261" cy="2132828"/>
              </a:xfrm>
              <a:prstGeom prst="rect">
                <a:avLst/>
              </a:prstGeom>
              <a:blipFill>
                <a:blip r:embed="rId5"/>
                <a:stretch>
                  <a:fillRect t="-1714" b="-485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/>
              <p:cNvSpPr txBox="1">
                <a:spLocks/>
              </p:cNvSpPr>
              <p:nvPr/>
            </p:nvSpPr>
            <p:spPr>
              <a:xfrm>
                <a:off x="977024" y="4010000"/>
                <a:ext cx="6518919" cy="430887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3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altLang="en-US" sz="2200" b="0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Total</m:t>
                    </m:r>
                    <m:r>
                      <a:rPr lang="en-SG" altLang="en-US" sz="2200" b="0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SG" altLang="en-US" sz="2200" b="0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current</m:t>
                    </m:r>
                  </m:oMath>
                </a14:m>
                <a:r>
                  <a:rPr lang="en-GB" altLang="en-US" sz="2200" dirty="0">
                    <a:solidFill>
                      <a:schemeClr val="accent2">
                        <a:lumMod val="50000"/>
                      </a:schemeClr>
                    </a:solidFill>
                    <a:latin typeface="Cambria" panose="02040503050406030204" pitchFamily="18" charset="0"/>
                  </a:rPr>
                  <a:t>,</a:t>
                </a:r>
              </a:p>
            </p:txBody>
          </p:sp>
        </mc:Choice>
        <mc:Fallback xmlns="">
          <p:sp>
            <p:nvSpPr>
              <p:cNvPr id="2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024" y="4010000"/>
                <a:ext cx="6518919" cy="430887"/>
              </a:xfrm>
              <a:prstGeom prst="rect">
                <a:avLst/>
              </a:prstGeom>
              <a:blipFill>
                <a:blip r:embed="rId6"/>
                <a:stretch>
                  <a:fillRect t="-10000" b="-2857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59" y="1878370"/>
            <a:ext cx="1047750" cy="104775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1531434" y="4438012"/>
                <a:ext cx="6518919" cy="783741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3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altLang="en-US" sz="22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altLang="en-US" sz="22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 altLang="en-US" sz="2200" b="0" i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SG" altLang="en-US" sz="2200" b="0" i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altLang="en-US" sz="220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altLang="en-US" sz="220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2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en-US" sz="2200" b="0" i="0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altLang="en-US" sz="220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2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en-US" sz="2200" b="0" i="0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</m:den>
                      </m:f>
                      <m:r>
                        <a:rPr lang="en-GB" altLang="en-US" sz="22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altLang="en-US" sz="220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22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  <m:r>
                            <a:rPr lang="en-SG" altLang="en-US" sz="2200" b="0" i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en-US" sz="2200" b="0" i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</m:t>
                          </m:r>
                        </m:num>
                        <m:den>
                          <m:r>
                            <a:rPr lang="en-US" altLang="en-US" sz="22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625</m:t>
                          </m:r>
                          <m:r>
                            <a:rPr lang="en-SG" altLang="en-US" sz="22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l-GR" altLang="en-US" sz="22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  <m:r>
                        <a:rPr lang="en-SG" altLang="en-US" sz="22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SG" altLang="en-US" sz="2200" b="0" i="1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19.2 </m:t>
                      </m:r>
                      <m:r>
                        <m:rPr>
                          <m:sty m:val="p"/>
                        </m:rPr>
                        <a:rPr lang="en-SG" altLang="en-US" sz="2200" b="0" i="0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</m:t>
                      </m:r>
                    </m:oMath>
                  </m:oMathPara>
                </a14:m>
                <a:endParaRPr lang="en-GB" altLang="en-US" sz="2200" u="sng" dirty="0">
                  <a:solidFill>
                    <a:schemeClr val="accent2">
                      <a:lumMod val="50000"/>
                    </a:schemeClr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434" y="4438012"/>
                <a:ext cx="6518919" cy="7837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79908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81503"/>
            <a:ext cx="10550028" cy="523220"/>
          </a:xfrm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Example 1: Adding a parallel branch</a:t>
            </a:r>
            <a:endParaRPr lang="en-SG" sz="2800" dirty="0">
              <a:solidFill>
                <a:schemeClr val="accent2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130208" y="2414356"/>
            <a:ext cx="5889072" cy="2967420"/>
            <a:chOff x="6090406" y="1886463"/>
            <a:chExt cx="5889072" cy="296742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0406" y="2081008"/>
              <a:ext cx="4818077" cy="2772875"/>
            </a:xfrm>
            <a:prstGeom prst="rect">
              <a:avLst/>
            </a:prstGeom>
          </p:spPr>
        </p:pic>
        <p:grpSp>
          <p:nvGrpSpPr>
            <p:cNvPr id="14" name="Group 13"/>
            <p:cNvGrpSpPr/>
            <p:nvPr/>
          </p:nvGrpSpPr>
          <p:grpSpPr>
            <a:xfrm>
              <a:off x="10133764" y="2441374"/>
              <a:ext cx="1845714" cy="2026480"/>
              <a:chOff x="0" y="0"/>
              <a:chExt cx="1283222" cy="1403610"/>
            </a:xfrm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 rot="5400000" flipH="1">
                <a:off x="43210" y="791500"/>
                <a:ext cx="568900" cy="655320"/>
              </a:xfrm>
              <a:custGeom>
                <a:avLst/>
                <a:gdLst>
                  <a:gd name="T0" fmla="*/ 0 w 480"/>
                  <a:gd name="T1" fmla="*/ 252 h 252"/>
                  <a:gd name="T2" fmla="*/ 0 w 480"/>
                  <a:gd name="T3" fmla="*/ 0 h 252"/>
                  <a:gd name="T4" fmla="*/ 480 w 480"/>
                  <a:gd name="T5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0" h="252">
                    <a:moveTo>
                      <a:pt x="0" y="252"/>
                    </a:moveTo>
                    <a:lnTo>
                      <a:pt x="0" y="0"/>
                    </a:lnTo>
                    <a:lnTo>
                      <a:pt x="480" y="0"/>
                    </a:ln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round/>
                <a:headEnd type="triangle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16" name="Freeform 15"/>
              <p:cNvSpPr>
                <a:spLocks noChangeAspect="1"/>
              </p:cNvSpPr>
              <p:nvPr/>
            </p:nvSpPr>
            <p:spPr bwMode="auto">
              <a:xfrm rot="5400000">
                <a:off x="508030" y="601000"/>
                <a:ext cx="302228" cy="153035"/>
              </a:xfrm>
              <a:custGeom>
                <a:avLst/>
                <a:gdLst>
                  <a:gd name="T0" fmla="*/ 0 w 1488"/>
                  <a:gd name="T1" fmla="*/ 192 h 384"/>
                  <a:gd name="T2" fmla="*/ 144 w 1488"/>
                  <a:gd name="T3" fmla="*/ 0 h 384"/>
                  <a:gd name="T4" fmla="*/ 384 w 1488"/>
                  <a:gd name="T5" fmla="*/ 384 h 384"/>
                  <a:gd name="T6" fmla="*/ 672 w 1488"/>
                  <a:gd name="T7" fmla="*/ 0 h 384"/>
                  <a:gd name="T8" fmla="*/ 912 w 1488"/>
                  <a:gd name="T9" fmla="*/ 384 h 384"/>
                  <a:gd name="T10" fmla="*/ 1152 w 1488"/>
                  <a:gd name="T11" fmla="*/ 0 h 384"/>
                  <a:gd name="T12" fmla="*/ 1392 w 1488"/>
                  <a:gd name="T13" fmla="*/ 384 h 384"/>
                  <a:gd name="T14" fmla="*/ 1488 w 1488"/>
                  <a:gd name="T15" fmla="*/ 192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88" h="384">
                    <a:moveTo>
                      <a:pt x="0" y="192"/>
                    </a:moveTo>
                    <a:lnTo>
                      <a:pt x="144" y="0"/>
                    </a:lnTo>
                    <a:lnTo>
                      <a:pt x="384" y="384"/>
                    </a:lnTo>
                    <a:lnTo>
                      <a:pt x="672" y="0"/>
                    </a:lnTo>
                    <a:lnTo>
                      <a:pt x="912" y="384"/>
                    </a:lnTo>
                    <a:lnTo>
                      <a:pt x="1152" y="0"/>
                    </a:lnTo>
                    <a:lnTo>
                      <a:pt x="1392" y="384"/>
                    </a:lnTo>
                    <a:lnTo>
                      <a:pt x="1488" y="192"/>
                    </a:ln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 rot="16200000" flipH="1" flipV="1">
                <a:off x="62260" y="-61940"/>
                <a:ext cx="531439" cy="655320"/>
              </a:xfrm>
              <a:custGeom>
                <a:avLst/>
                <a:gdLst>
                  <a:gd name="T0" fmla="*/ 0 w 480"/>
                  <a:gd name="T1" fmla="*/ 252 h 252"/>
                  <a:gd name="T2" fmla="*/ 0 w 480"/>
                  <a:gd name="T3" fmla="*/ 0 h 252"/>
                  <a:gd name="T4" fmla="*/ 480 w 480"/>
                  <a:gd name="T5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0" h="252">
                    <a:moveTo>
                      <a:pt x="0" y="252"/>
                    </a:moveTo>
                    <a:lnTo>
                      <a:pt x="0" y="0"/>
                    </a:lnTo>
                    <a:lnTo>
                      <a:pt x="480" y="0"/>
                    </a:ln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round/>
                <a:headEnd type="triangle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18" name="Text Box 426"/>
              <p:cNvSpPr txBox="1">
                <a:spLocks noChangeArrowheads="1"/>
              </p:cNvSpPr>
              <p:nvPr/>
            </p:nvSpPr>
            <p:spPr bwMode="auto">
              <a:xfrm>
                <a:off x="780445" y="500035"/>
                <a:ext cx="502777" cy="644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38405" tIns="19202" rIns="38405" bIns="19202" anchor="t" anchorCtr="0" upright="1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SG" b="1" dirty="0">
                    <a:solidFill>
                      <a:srgbClr val="FFFF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SG" b="1" baseline="-25000" dirty="0">
                    <a:solidFill>
                      <a:srgbClr val="FFFF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L</a:t>
                </a:r>
                <a:endParaRPr lang="en-SG" b="1" dirty="0">
                  <a:solidFill>
                    <a:srgbClr val="FFFF00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SG" b="1" dirty="0">
                    <a:solidFill>
                      <a:srgbClr val="FFFF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10 kΩ</a:t>
                </a:r>
                <a:endParaRPr lang="en-SG" b="1" dirty="0">
                  <a:solidFill>
                    <a:srgbClr val="FFFF00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0928692" y="2278756"/>
              <a:ext cx="748782" cy="637135"/>
              <a:chOff x="0" y="0"/>
              <a:chExt cx="749244" cy="637888"/>
            </a:xfrm>
          </p:grpSpPr>
          <p:sp>
            <p:nvSpPr>
              <p:cNvPr id="20" name="Freeform 19"/>
              <p:cNvSpPr>
                <a:spLocks/>
              </p:cNvSpPr>
              <p:nvPr/>
            </p:nvSpPr>
            <p:spPr bwMode="auto">
              <a:xfrm rot="5400000">
                <a:off x="-103790" y="103790"/>
                <a:ext cx="483170" cy="275590"/>
              </a:xfrm>
              <a:custGeom>
                <a:avLst/>
                <a:gdLst>
                  <a:gd name="T0" fmla="*/ 0 w 480"/>
                  <a:gd name="T1" fmla="*/ 252 h 252"/>
                  <a:gd name="T2" fmla="*/ 0 w 480"/>
                  <a:gd name="T3" fmla="*/ 0 h 252"/>
                  <a:gd name="T4" fmla="*/ 480 w 480"/>
                  <a:gd name="T5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0" h="252">
                    <a:moveTo>
                      <a:pt x="0" y="252"/>
                    </a:moveTo>
                    <a:lnTo>
                      <a:pt x="0" y="0"/>
                    </a:lnTo>
                    <a:lnTo>
                      <a:pt x="480" y="0"/>
                    </a:ln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1" name="Text Box 461"/>
              <p:cNvSpPr txBox="1">
                <a:spLocks noChangeArrowheads="1"/>
              </p:cNvSpPr>
              <p:nvPr/>
            </p:nvSpPr>
            <p:spPr bwMode="auto">
              <a:xfrm>
                <a:off x="330549" y="199040"/>
                <a:ext cx="418695" cy="4388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</a:extLst>
            </p:spPr>
            <p:txBody>
              <a:bodyPr rot="0" vert="horz" wrap="square" lIns="38405" tIns="19202" rIns="38405" bIns="19202" anchor="t" anchorCtr="0" upright="1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SG" b="1" dirty="0">
                    <a:solidFill>
                      <a:srgbClr val="FFFF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SG" b="1" baseline="-25000" dirty="0">
                    <a:solidFill>
                      <a:srgbClr val="FFFF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L</a:t>
                </a:r>
                <a:endParaRPr lang="en-SG" b="1" dirty="0">
                  <a:solidFill>
                    <a:srgbClr val="FFFF00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2" name="Text Box 461"/>
            <p:cNvSpPr txBox="1">
              <a:spLocks noChangeArrowheads="1"/>
            </p:cNvSpPr>
            <p:nvPr/>
          </p:nvSpPr>
          <p:spPr bwMode="auto">
            <a:xfrm>
              <a:off x="6830646" y="1886463"/>
              <a:ext cx="700414" cy="43833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rot="0" vert="horz" wrap="square" lIns="38405" tIns="19202" rIns="38405" bIns="19202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SG" b="1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SG" b="1" baseline="-250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T(new)</a:t>
              </a:r>
              <a:endParaRPr lang="en-SG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/>
              <p:cNvSpPr txBox="1">
                <a:spLocks/>
              </p:cNvSpPr>
              <p:nvPr/>
            </p:nvSpPr>
            <p:spPr>
              <a:xfrm>
                <a:off x="959823" y="2241574"/>
                <a:ext cx="9410811" cy="1260602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3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None/>
                </a:pPr>
                <a:r>
                  <a:rPr lang="en-GB" altLang="en-US" sz="22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The new branch current,</a:t>
                </a:r>
              </a:p>
              <a:p>
                <a:pPr marL="1366838" lvl="1" indent="0" defTabSz="447675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alt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 </m:t>
                      </m:r>
                      <m:sSub>
                        <m:sSubPr>
                          <m:ctrlPr>
                            <a:rPr lang="en-SG" alt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 altLang="en-US" sz="2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r>
                        <a:rPr lang="en-SG" alt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en-US" sz="2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en-US" sz="2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</m:t>
                              </m:r>
                            </m:sub>
                          </m:sSub>
                        </m:den>
                      </m:f>
                      <m:r>
                        <a:rPr lang="en-GB" alt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  <m:r>
                            <a:rPr lang="en-SG" alt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en-US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</m:t>
                          </m:r>
                        </m:num>
                        <m:den>
                          <m:r>
                            <a:rPr lang="en-US" alt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  <m:r>
                            <a:rPr lang="en-SG" alt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SG" altLang="en-US" sz="2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  <m:r>
                            <a:rPr lang="el-GR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  <m:r>
                        <a:rPr lang="en-SG" alt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=1.2 </m:t>
                      </m:r>
                      <m:r>
                        <m:rPr>
                          <m:sty m:val="p"/>
                        </m:rPr>
                        <a:rPr lang="en-SG" altLang="en-US" sz="2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</m:t>
                      </m:r>
                    </m:oMath>
                  </m:oMathPara>
                </a14:m>
                <a:endParaRPr lang="en-GB" altLang="en-US" sz="2200" dirty="0">
                  <a:solidFill>
                    <a:schemeClr val="tx1"/>
                  </a:solidFill>
                  <a:latin typeface="Cambria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823" y="2241574"/>
                <a:ext cx="9410811" cy="1260602"/>
              </a:xfrm>
              <a:prstGeom prst="rect">
                <a:avLst/>
              </a:prstGeom>
              <a:blipFill>
                <a:blip r:embed="rId5"/>
                <a:stretch>
                  <a:fillRect t="-338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959823" y="997028"/>
            <a:ext cx="7046257" cy="43088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altLang="en-US" sz="2200" dirty="0">
                <a:solidFill>
                  <a:schemeClr val="tx1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New total resistance,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"/>
              <p:cNvSpPr txBox="1">
                <a:spLocks/>
              </p:cNvSpPr>
              <p:nvPr/>
            </p:nvSpPr>
            <p:spPr>
              <a:xfrm>
                <a:off x="1167305" y="1360535"/>
                <a:ext cx="8403415" cy="790601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3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altLang="en-US" sz="2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SG" alt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alt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 altLang="en-US" sz="2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d>
                            <m:dPr>
                              <m:ctrlPr>
                                <a:rPr lang="en-SG" alt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SG" altLang="en-US" sz="2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new</m:t>
                              </m:r>
                            </m:e>
                          </m:d>
                        </m:sub>
                      </m:sSub>
                      <m:r>
                        <a:rPr lang="en-SG" alt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alt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alt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 altLang="en-US" sz="2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SG" alt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∥10 </m:t>
                      </m:r>
                      <m:r>
                        <m:rPr>
                          <m:sty m:val="p"/>
                        </m:rPr>
                        <a:rPr lang="en-SG" altLang="en-US" sz="2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kΩ</m:t>
                      </m:r>
                      <m:r>
                        <a:rPr lang="en-SG" alt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SG" altLang="en-US" sz="2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  <m:r>
                            <a:rPr lang="en-SG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×10 </m:t>
                          </m:r>
                          <m:r>
                            <m:rPr>
                              <m:sty m:val="p"/>
                            </m:rPr>
                            <a:rPr lang="en-SG" altLang="en-US" sz="2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kΩ</m:t>
                          </m:r>
                        </m:num>
                        <m:den>
                          <m:sSub>
                            <m:sSubPr>
                              <m:ctrlPr>
                                <a:rPr lang="en-SG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SG" altLang="en-US" sz="2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  <m:r>
                            <a:rPr lang="en-SG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+10 </m:t>
                          </m:r>
                          <m:r>
                            <m:rPr>
                              <m:sty m:val="p"/>
                            </m:rPr>
                            <a:rPr lang="en-SG" altLang="en-US" sz="2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kΩ</m:t>
                          </m:r>
                        </m:den>
                      </m:f>
                      <m:r>
                        <a:rPr lang="en-SG" alt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alt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alt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625×10000</m:t>
                          </m:r>
                        </m:num>
                        <m:den>
                          <m:r>
                            <a:rPr lang="en-SG" alt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625+10000</m:t>
                          </m:r>
                        </m:den>
                      </m:f>
                      <m:r>
                        <a:rPr lang="en-SG" alt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SG" altLang="en-US" sz="2200" b="0" i="1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588 </m:t>
                      </m:r>
                      <m:r>
                        <m:rPr>
                          <m:sty m:val="p"/>
                        </m:rPr>
                        <a:rPr lang="en-SG" altLang="en-US" sz="2200" b="0" i="0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GB" altLang="en-US" sz="2200" dirty="0">
                  <a:solidFill>
                    <a:schemeClr val="tx1"/>
                  </a:solidFill>
                  <a:latin typeface="Cambria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305" y="1360535"/>
                <a:ext cx="8403415" cy="7906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ontent Placeholder 2"/>
          <p:cNvSpPr txBox="1">
            <a:spLocks/>
          </p:cNvSpPr>
          <p:nvPr/>
        </p:nvSpPr>
        <p:spPr>
          <a:xfrm>
            <a:off x="973568" y="3632051"/>
            <a:ext cx="9410811" cy="13644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altLang="en-US" sz="2200" dirty="0">
                <a:solidFill>
                  <a:schemeClr val="tx1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New total current </a:t>
            </a:r>
            <a:r>
              <a:rPr lang="en-GB" altLang="en-US" sz="2200" i="1" dirty="0">
                <a:solidFill>
                  <a:schemeClr val="tx1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GB" altLang="en-US" sz="2200" baseline="-25000" dirty="0">
                <a:solidFill>
                  <a:schemeClr val="tx1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T(new)</a:t>
            </a:r>
            <a:r>
              <a:rPr lang="en-GB" altLang="en-US" sz="2200" dirty="0">
                <a:solidFill>
                  <a:schemeClr val="tx1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GB" altLang="en-US" sz="2200" i="1" dirty="0">
                <a:solidFill>
                  <a:schemeClr val="tx1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GB" altLang="en-US" sz="2200" baseline="-25000" dirty="0">
                <a:solidFill>
                  <a:schemeClr val="tx1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GB" altLang="en-US" sz="2200" dirty="0">
                <a:solidFill>
                  <a:schemeClr val="tx1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n-GB" altLang="en-US" sz="2200" i="1" dirty="0">
                <a:solidFill>
                  <a:schemeClr val="tx1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GB" altLang="en-US" sz="2200" baseline="-25000" dirty="0">
                <a:solidFill>
                  <a:schemeClr val="tx1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en-GB" altLang="en-US" sz="2200" dirty="0">
                <a:solidFill>
                  <a:schemeClr val="tx1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896400" lvl="2" indent="0">
              <a:buNone/>
            </a:pPr>
            <a:r>
              <a:rPr lang="en-GB" altLang="en-US" sz="2200" i="1" dirty="0">
                <a:solidFill>
                  <a:schemeClr val="tx1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 I</a:t>
            </a:r>
            <a:r>
              <a:rPr lang="en-GB" altLang="en-US" sz="2200" baseline="-25000" dirty="0">
                <a:solidFill>
                  <a:schemeClr val="tx1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T(new)</a:t>
            </a:r>
            <a:r>
              <a:rPr lang="en-GB" altLang="en-US" sz="2200" dirty="0">
                <a:solidFill>
                  <a:schemeClr val="tx1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altLang="en-US" sz="2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GB" altLang="en-US" sz="2200" dirty="0">
                <a:solidFill>
                  <a:schemeClr val="tx1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 19.2 mA + 1.2 mA</a:t>
            </a:r>
          </a:p>
          <a:p>
            <a:pPr marL="1616400" lvl="2" indent="0">
              <a:buNone/>
            </a:pPr>
            <a:r>
              <a:rPr lang="en-GB" altLang="en-US" sz="2200" dirty="0">
                <a:solidFill>
                  <a:schemeClr val="tx1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  </a:t>
            </a:r>
            <a:r>
              <a:rPr lang="en-GB" altLang="en-US" sz="2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GB" altLang="en-US" sz="2200" dirty="0">
                <a:solidFill>
                  <a:schemeClr val="tx1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altLang="en-US" sz="2200" dirty="0">
                <a:solidFill>
                  <a:srgbClr val="9933FF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20.4 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959823" y="5126402"/>
                <a:ext cx="9410811" cy="1244700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3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spcAft>
                    <a:spcPts val="600"/>
                  </a:spcAft>
                  <a:buNone/>
                </a:pPr>
                <a:r>
                  <a:rPr lang="en-GB" altLang="en-US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Alternative solution:</a:t>
                </a:r>
              </a:p>
              <a:p>
                <a:pPr marL="784800" lvl="1" indent="0" defTabSz="447675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altLang="en-US" sz="22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 </m:t>
                      </m:r>
                      <m:sSub>
                        <m:sSubPr>
                          <m:ctrlPr>
                            <a:rPr lang="en-SG" altLang="en-US" sz="2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altLang="en-US" sz="22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 altLang="en-US" sz="2200" b="0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a:rPr lang="en-SG" altLang="en-US" sz="2200" b="0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SG" altLang="en-US" sz="2200" b="0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new</m:t>
                          </m:r>
                          <m:r>
                            <a:rPr lang="en-SG" altLang="en-US" sz="2200" b="0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SG" altLang="en-US" sz="22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altLang="en-US" sz="22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altLang="en-US" sz="22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2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en-US" sz="2200" i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altLang="en-US" sz="22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2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SG" altLang="en-US" sz="2200" b="0" i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SG" altLang="en-US" sz="2200" b="0" i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SG" altLang="en-US" sz="2200" b="0" i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new</m:t>
                              </m:r>
                              <m:r>
                                <a:rPr lang="en-SG" altLang="en-US" sz="2200" b="0" i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den>
                      </m:f>
                      <m:r>
                        <a:rPr lang="en-GB" altLang="en-US" sz="22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altLang="en-US" sz="22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22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  <m:r>
                            <a:rPr lang="en-SG" altLang="en-US" sz="2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en-US" sz="2200" i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</m:t>
                          </m:r>
                        </m:num>
                        <m:den>
                          <m:r>
                            <a:rPr lang="en-SG" altLang="en-US" sz="2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0.588</m:t>
                          </m:r>
                        </m:den>
                      </m:f>
                      <m:r>
                        <a:rPr lang="en-SG" altLang="en-US" sz="22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=20.4 </m:t>
                      </m:r>
                      <m:r>
                        <m:rPr>
                          <m:sty m:val="p"/>
                        </m:rPr>
                        <a:rPr lang="en-SG" altLang="en-US" sz="2200" b="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</m:t>
                      </m:r>
                    </m:oMath>
                  </m:oMathPara>
                </a14:m>
                <a:endParaRPr lang="en-GB" altLang="en-US" sz="2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823" y="5126402"/>
                <a:ext cx="9410811" cy="1244700"/>
              </a:xfrm>
              <a:prstGeom prst="rect">
                <a:avLst/>
              </a:prstGeom>
              <a:blipFill>
                <a:blip r:embed="rId7"/>
                <a:stretch>
                  <a:fillRect t="-343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41533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0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57921"/>
            <a:ext cx="10517140" cy="356418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You have learned that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adding a parallel branch</a:t>
            </a:r>
            <a:r>
              <a:rPr lang="en-US" dirty="0">
                <a:solidFill>
                  <a:schemeClr val="tx1"/>
                </a:solidFill>
              </a:rPr>
              <a:t> to an existing parallel circuit will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lower</a:t>
            </a:r>
            <a:r>
              <a:rPr lang="en-US" dirty="0">
                <a:solidFill>
                  <a:schemeClr val="tx1"/>
                </a:solidFill>
              </a:rPr>
              <a:t> the equivalent or </a:t>
            </a:r>
            <a:r>
              <a:rPr lang="en-US" dirty="0">
                <a:solidFill>
                  <a:srgbClr val="00B050"/>
                </a:solidFill>
              </a:rPr>
              <a:t>total resistance</a:t>
            </a:r>
            <a:r>
              <a:rPr lang="en-US" dirty="0">
                <a:solidFill>
                  <a:schemeClr val="tx1"/>
                </a:solidFill>
              </a:rPr>
              <a:t>, and</a:t>
            </a:r>
          </a:p>
          <a:p>
            <a:pPr lvl="2"/>
            <a:r>
              <a:rPr lang="en-US" dirty="0">
                <a:solidFill>
                  <a:srgbClr val="FF9900"/>
                </a:solidFill>
              </a:rPr>
              <a:t>increase the total current</a:t>
            </a:r>
            <a:r>
              <a:rPr lang="en-US" dirty="0">
                <a:solidFill>
                  <a:schemeClr val="tx1"/>
                </a:solidFill>
              </a:rPr>
              <a:t> flowing into the circuit if the circuit is connected to a constant voltage source.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2559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57920"/>
            <a:ext cx="10517140" cy="4930346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Coming Up Next</a:t>
            </a:r>
          </a:p>
          <a:p>
            <a:pPr marL="457200" lvl="1" indent="0">
              <a:buNone/>
            </a:pPr>
            <a:r>
              <a:rPr lang="en-US" sz="4400" dirty="0">
                <a:solidFill>
                  <a:schemeClr val="tx1"/>
                </a:solidFill>
              </a:rPr>
              <a:t>Series-Parallel Circuits</a:t>
            </a:r>
            <a:endParaRPr lang="en-SG" sz="44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74506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2259</TotalTime>
  <Words>250</Words>
  <Application>Microsoft Office PowerPoint</Application>
  <PresentationFormat>Widescreen</PresentationFormat>
  <Paragraphs>52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SimSun</vt:lpstr>
      <vt:lpstr>Arial</vt:lpstr>
      <vt:lpstr>Calibri</vt:lpstr>
      <vt:lpstr>Cambria</vt:lpstr>
      <vt:lpstr>Cambria Math</vt:lpstr>
      <vt:lpstr>Cooper Black</vt:lpstr>
      <vt:lpstr>Times New Roman</vt:lpstr>
      <vt:lpstr>Trebuchet MS</vt:lpstr>
      <vt:lpstr>Wingdings 3</vt:lpstr>
      <vt:lpstr>Facet</vt:lpstr>
      <vt:lpstr>Unit 6  Parallel Circuits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 Kai Meng</dc:creator>
  <cp:lastModifiedBy>David Li Chung Ping</cp:lastModifiedBy>
  <cp:revision>395</cp:revision>
  <dcterms:created xsi:type="dcterms:W3CDTF">2014-11-11T08:59:17Z</dcterms:created>
  <dcterms:modified xsi:type="dcterms:W3CDTF">2018-07-31T03:04:36Z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DE055D1F-5042-49D4-A1E6-A9059962DABF</vt:lpwstr>
  </property>
  <property fmtid="{D5CDD505-2E9C-101B-9397-08002B2CF9AE}" pid="3" name="ArticulatePath">
    <vt:lpwstr>PPt for Video - Unit 6 Part D (Add Parallel Branches) V2.0</vt:lpwstr>
  </property>
</Properties>
</file>