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99" r:id="rId4"/>
    <p:sldId id="309" r:id="rId5"/>
    <p:sldId id="310" r:id="rId6"/>
    <p:sldId id="311" r:id="rId7"/>
    <p:sldId id="312" r:id="rId8"/>
    <p:sldId id="313" r:id="rId9"/>
    <p:sldId id="314" r:id="rId10"/>
    <p:sldId id="316" r:id="rId11"/>
    <p:sldId id="315" r:id="rId12"/>
    <p:sldId id="317" r:id="rId13"/>
    <p:sldId id="271" r:id="rId14"/>
    <p:sldId id="272" r:id="rId15"/>
  </p:sldIdLst>
  <p:sldSz cx="12192000" cy="6858000"/>
  <p:notesSz cx="6797675" cy="9926638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846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  <p15:guide id="5" orient="horz" pos="2273" userDrawn="1">
          <p15:clr>
            <a:srgbClr val="A4A3A4"/>
          </p15:clr>
        </p15:guide>
        <p15:guide id="7" pos="7559" userDrawn="1">
          <p15:clr>
            <a:srgbClr val="A4A3A4"/>
          </p15:clr>
        </p15:guide>
        <p15:guide id="8" pos="1028" userDrawn="1">
          <p15:clr>
            <a:srgbClr val="A4A3A4"/>
          </p15:clr>
        </p15:guide>
        <p15:guide id="9" pos="1186" userDrawn="1">
          <p15:clr>
            <a:srgbClr val="A4A3A4"/>
          </p15:clr>
        </p15:guide>
        <p15:guide id="10" pos="1753" userDrawn="1">
          <p15:clr>
            <a:srgbClr val="A4A3A4"/>
          </p15:clr>
        </p15:guide>
        <p15:guide id="11" pos="66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D699"/>
    <a:srgbClr val="9933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80" autoAdjust="0"/>
  </p:normalViewPr>
  <p:slideViewPr>
    <p:cSldViewPr snapToGrid="0">
      <p:cViewPr varScale="1">
        <p:scale>
          <a:sx n="93" d="100"/>
          <a:sy n="93" d="100"/>
        </p:scale>
        <p:origin x="84" y="768"/>
      </p:cViewPr>
      <p:guideLst>
        <p:guide orient="horz" pos="595"/>
        <p:guide pos="846"/>
        <p:guide orient="horz" pos="958"/>
        <p:guide orient="horz" pos="2273"/>
        <p:guide pos="7559"/>
        <p:guide pos="1028"/>
        <p:guide pos="1186"/>
        <p:guide pos="1753"/>
        <p:guide pos="66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3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068A-8128-48F8-AAE2-CBEAEB0BF509}" type="datetimeFigureOut">
              <a:rPr lang="en-SG" smtClean="0"/>
              <a:t>3/8/2018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1C67-AD0A-428B-AC8A-665E153F6E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83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BB2F0-25D7-4A2F-B369-E3D6E1DBDD4A}" type="datetimeFigureOut">
              <a:rPr lang="en-SG" smtClean="0"/>
              <a:t>3/8/2018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1F09E-6CD3-4438-8238-643ED91366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02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565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2438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897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517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2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64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410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345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4526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4439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627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F09E-6CD3-4438-8238-643ED91366D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374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75DF-F047-49C0-A4C9-77006B66AB48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6E70-8C13-4916-986D-AE041C024FD7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C1FE-C9F4-4EC4-9181-7A58BB07D5FE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0BB2-3B6A-4789-9A20-91AA027F6E53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044D-EF65-4143-9756-EFD84532BB4C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4D97-ADB3-4AAD-8FE0-EC0C942CBD01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CF83-E2B2-4496-A2DA-2098E8008A77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1F01-4C5A-4D36-9546-3BCEB451AF38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21AF-0117-43CD-9332-F1578E963533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3A74-A0B2-47EF-AFBE-9041EA34CB40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72DE-5F61-476B-8C8D-AF687C91554F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E2E-17EB-4F32-A438-BAC97289895D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381D-6E84-4CB0-BB8F-B67F210DE6BF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A5B5-D061-4984-8FA7-D40F8C5333DD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BB64-B672-4BE2-BE89-FB08B800C489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Series-parallel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CF5-4EF6-48FB-8B64-90E87C1D2D59}" type="datetime1">
              <a:rPr lang="en-US" smtClean="0"/>
              <a:t>8/3/2018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B8DBE-5520-4254-81F8-9FC521654F61}" type="datetime1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Series-parallel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0800" y="631440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5.jp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6.png"/><Relationship Id="rId5" Type="http://schemas.openxmlformats.org/officeDocument/2006/relationships/image" Target="../media/image2.gif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.gif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.jp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.gif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Unit 7 </a:t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n-SG" dirty="0"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</a:rPr>
              <a:t>Series-Parallel Circuits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235890"/>
            <a:ext cx="7766936" cy="1096899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Part B: Analyzing Series-Parallel Circuits</a:t>
            </a:r>
            <a:endParaRPr lang="en-SG" sz="4400" dirty="0">
              <a:solidFill>
                <a:srgbClr val="0070C0"/>
              </a:solidFill>
            </a:endParaRPr>
          </a:p>
          <a:p>
            <a:endParaRPr lang="en-SG" sz="4400" dirty="0">
              <a:solidFill>
                <a:srgbClr val="FF99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3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188" y="3239663"/>
            <a:ext cx="5478179" cy="3143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88587" y="1180711"/>
                <a:ext cx="7052471" cy="315342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/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Step 12: Determine the total resistance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 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across A–G.</a:t>
                </a:r>
              </a:p>
              <a:p>
                <a:pPr marL="1349375" lvl="2" indent="0">
                  <a:spcBef>
                    <a:spcPts val="600"/>
                  </a:spcBef>
                  <a:buNone/>
                </a:pP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+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BG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1000 + 642.8 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1643 </a:t>
                </a:r>
                <a:r>
                  <a:rPr lang="el-GR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Ω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:pPr lvl="2">
                  <a:spcBef>
                    <a:spcPts val="2400"/>
                  </a:spcBef>
                </a:pP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Step 13: Apply VDR to determine the voltage at B.</a:t>
                </a:r>
              </a:p>
              <a:p>
                <a:pPr marL="1349375" lvl="2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BG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642.8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164</m:t>
                          </m:r>
                          <m:r>
                            <a:rPr lang="en-SG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×30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=11.74 </m:t>
                      </m:r>
                      <m:r>
                        <m:rPr>
                          <m:sty m:val="p"/>
                        </m:rPr>
                        <a:rPr lang="en-SG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dirty="0">
                  <a:solidFill>
                    <a:schemeClr val="tx1"/>
                  </a:solidFill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7" y="1180711"/>
                <a:ext cx="7052471" cy="3153427"/>
              </a:xfrm>
              <a:prstGeom prst="rect">
                <a:avLst/>
              </a:prstGeom>
              <a:blipFill>
                <a:blip r:embed="rId5"/>
                <a:stretch>
                  <a:fillRect t="-15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235783" y="3798331"/>
            <a:ext cx="722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</a:t>
            </a:r>
            <a:r>
              <a:rPr lang="en-US" sz="2400" b="1" baseline="-25000" dirty="0">
                <a:solidFill>
                  <a:srgbClr val="FF0000"/>
                </a:solidFill>
              </a:rPr>
              <a:t>B</a:t>
            </a:r>
            <a:endParaRPr lang="en-SG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521822"/>
            <a:ext cx="8919673" cy="5232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800" dirty="0">
                <a:solidFill>
                  <a:schemeClr val="accent2"/>
                </a:solidFill>
              </a:rPr>
              <a:t>Illustration 2: Find the voltage across C and E, </a:t>
            </a:r>
            <a:r>
              <a:rPr lang="en-SG" sz="2800" i="1" dirty="0">
                <a:solidFill>
                  <a:schemeClr val="accent2"/>
                </a:solidFill>
              </a:rPr>
              <a:t>V</a:t>
            </a:r>
            <a:r>
              <a:rPr lang="en-SG" sz="2800" baseline="-25000" dirty="0">
                <a:solidFill>
                  <a:schemeClr val="accent2"/>
                </a:solidFill>
              </a:rPr>
              <a:t>CE</a:t>
            </a:r>
            <a:r>
              <a:rPr lang="en-SG" sz="2800" dirty="0">
                <a:solidFill>
                  <a:schemeClr val="accent2"/>
                </a:solidFill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036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399" y="1417410"/>
            <a:ext cx="5121283" cy="36255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88589" y="1101695"/>
                <a:ext cx="6941884" cy="36925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/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Step 14: Apply VDR to determine </a:t>
                </a:r>
                <a:r>
                  <a:rPr lang="en-US" sz="2000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V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  <a:endParaRPr lang="en-US" sz="2000" baseline="-25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1341438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560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1030</m:t>
                          </m:r>
                        </m:den>
                      </m:f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×11.74</m:t>
                      </m:r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6.38 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SG" sz="20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spcBef>
                    <a:spcPts val="24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Step 15: Apply VDR to determine </a:t>
                </a:r>
                <a:r>
                  <a:rPr lang="en-US" sz="2000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V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E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  <a:endParaRPr lang="en-US" sz="2000" i="1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1343025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78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25678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78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71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×11.74</m:t>
                      </m:r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5.36 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lvl="2">
                  <a:spcBef>
                    <a:spcPts val="24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Step 16: Determine the voltage </a:t>
                </a:r>
                <a:r>
                  <a:rPr lang="en-US" sz="2000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V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CE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marL="1341438" lvl="2" indent="0">
                  <a:buNone/>
                </a:pPr>
                <a:r>
                  <a:rPr lang="en-US" sz="2000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V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CE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V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− </a:t>
                </a:r>
                <a:r>
                  <a:rPr lang="en-US" sz="2000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V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E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6.38 − 5.36 = </a:t>
                </a:r>
                <a:r>
                  <a:rPr lang="en-US" sz="20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1.02 V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9" y="1101695"/>
                <a:ext cx="6941884" cy="3692521"/>
              </a:xfrm>
              <a:prstGeom prst="rect">
                <a:avLst/>
              </a:prstGeom>
              <a:blipFill>
                <a:blip r:embed="rId5"/>
                <a:stretch>
                  <a:fillRect t="-9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9057640" y="3197167"/>
            <a:ext cx="1971040" cy="12515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1378944">
            <a:off x="9742097" y="2777385"/>
            <a:ext cx="96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</a:t>
            </a:r>
            <a:r>
              <a:rPr lang="en-US" sz="2400" b="1" baseline="-25000" dirty="0">
                <a:solidFill>
                  <a:srgbClr val="FF0000"/>
                </a:solidFill>
              </a:rPr>
              <a:t>CE</a:t>
            </a:r>
            <a:endParaRPr lang="en-SG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51846" y="3013266"/>
            <a:ext cx="722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</a:t>
            </a:r>
            <a:r>
              <a:rPr lang="en-US" sz="2400" b="1" baseline="-25000" dirty="0">
                <a:solidFill>
                  <a:srgbClr val="FF0000"/>
                </a:solidFill>
              </a:rPr>
              <a:t>C</a:t>
            </a:r>
            <a:endParaRPr lang="en-SG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94907" y="2917767"/>
            <a:ext cx="641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</a:t>
            </a:r>
            <a:r>
              <a:rPr lang="en-US" sz="2400" b="1" baseline="-25000" dirty="0">
                <a:solidFill>
                  <a:srgbClr val="FF0000"/>
                </a:solidFill>
              </a:rPr>
              <a:t>E</a:t>
            </a:r>
            <a:endParaRPr lang="en-SG" sz="2400" b="1" baseline="-25000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64" y="4850870"/>
            <a:ext cx="1702635" cy="14635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77334" y="521822"/>
            <a:ext cx="8919673" cy="5232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800" dirty="0">
                <a:solidFill>
                  <a:schemeClr val="accent2"/>
                </a:solidFill>
              </a:rPr>
              <a:t>Illustration 2: Find the voltage across C and E, </a:t>
            </a:r>
            <a:r>
              <a:rPr lang="en-SG" sz="2800" i="1" dirty="0">
                <a:solidFill>
                  <a:schemeClr val="accent2"/>
                </a:solidFill>
              </a:rPr>
              <a:t>V</a:t>
            </a:r>
            <a:r>
              <a:rPr lang="en-SG" sz="2800" baseline="-25000" dirty="0">
                <a:solidFill>
                  <a:schemeClr val="accent2"/>
                </a:solidFill>
              </a:rPr>
              <a:t>CE</a:t>
            </a:r>
            <a:r>
              <a:rPr lang="en-SG" sz="2800" dirty="0">
                <a:solidFill>
                  <a:schemeClr val="accent2"/>
                </a:solidFill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010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98963"/>
            <a:ext cx="10320866" cy="954107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2800" dirty="0">
                <a:solidFill>
                  <a:schemeClr val="accent2"/>
                </a:solidFill>
              </a:rPr>
              <a:t>Illustration 3: Find the voltage at node B when</a:t>
            </a:r>
            <a:br>
              <a:rPr lang="en-SG" sz="2800" dirty="0">
                <a:solidFill>
                  <a:schemeClr val="accent2"/>
                </a:solidFill>
              </a:rPr>
            </a:br>
            <a:r>
              <a:rPr lang="en-SG" sz="2800" dirty="0">
                <a:solidFill>
                  <a:schemeClr val="accent2"/>
                </a:solidFill>
              </a:rPr>
              <a:t>(a) without </a:t>
            </a:r>
            <a:r>
              <a:rPr lang="en-SG" sz="2800" i="1" dirty="0">
                <a:solidFill>
                  <a:schemeClr val="accent2"/>
                </a:solidFill>
              </a:rPr>
              <a:t>R</a:t>
            </a:r>
            <a:r>
              <a:rPr lang="en-SG" sz="2800" baseline="-25000" dirty="0">
                <a:solidFill>
                  <a:schemeClr val="accent2"/>
                </a:solidFill>
              </a:rPr>
              <a:t>L</a:t>
            </a:r>
            <a:r>
              <a:rPr lang="en-SG" sz="2800" dirty="0">
                <a:solidFill>
                  <a:schemeClr val="accent2"/>
                </a:solidFill>
              </a:rPr>
              <a:t> connected, and (b) with </a:t>
            </a:r>
            <a:r>
              <a:rPr lang="en-SG" sz="2800" i="1" dirty="0">
                <a:solidFill>
                  <a:schemeClr val="accent2"/>
                </a:solidFill>
              </a:rPr>
              <a:t>R</a:t>
            </a:r>
            <a:r>
              <a:rPr lang="en-SG" sz="2800" baseline="-25000" dirty="0">
                <a:solidFill>
                  <a:schemeClr val="accent2"/>
                </a:solidFill>
              </a:rPr>
              <a:t>L</a:t>
            </a:r>
            <a:r>
              <a:rPr lang="en-SG" sz="2800" dirty="0">
                <a:solidFill>
                  <a:schemeClr val="accent2"/>
                </a:solidFill>
              </a:rPr>
              <a:t> connected.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2839" y="2505063"/>
            <a:ext cx="1649925" cy="25576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9" y="1203890"/>
            <a:ext cx="1047750" cy="1047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750" y="2345715"/>
            <a:ext cx="3205439" cy="27507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032" y="5154853"/>
            <a:ext cx="1748185" cy="1502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88587" y="1565187"/>
                <a:ext cx="8697201" cy="43118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438275" lvl="2" indent="-361950">
                  <a:spcBef>
                    <a:spcPts val="1200"/>
                  </a:spcBef>
                  <a:spcAft>
                    <a:spcPts val="800"/>
                  </a:spcAft>
                  <a:buClrTx/>
                  <a:buSzPct val="100000"/>
                  <a:buFont typeface="+mj-lt"/>
                  <a:buAutoNum type="alphaL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Without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R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L</a:t>
                </a:r>
                <a:r>
                  <a:rPr lang="en-US" sz="2000" dirty="0">
                    <a:solidFill>
                      <a:schemeClr val="tx1"/>
                    </a:solidFill>
                  </a:rPr>
                  <a:t>: Apply VDR to determine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B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6192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SG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SG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100+</m:t>
                          </m:r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den>
                      </m:f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</m:t>
                      </m:r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14.29 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000" u="sng" dirty="0">
                  <a:solidFill>
                    <a:schemeClr val="tx1"/>
                  </a:solidFill>
                </a:endParaRPr>
              </a:p>
              <a:p>
                <a:pPr marL="1431925" lvl="2" indent="-355600">
                  <a:spcBef>
                    <a:spcPts val="2400"/>
                  </a:spcBef>
                  <a:spcAft>
                    <a:spcPts val="800"/>
                  </a:spcAft>
                  <a:buClrTx/>
                  <a:buSzPct val="100000"/>
                  <a:buFont typeface="+mj-lt"/>
                  <a:buAutoNum type="alphaLcParenR" startAt="2"/>
                </a:pPr>
                <a:r>
                  <a:rPr lang="en-US" sz="2000" dirty="0">
                    <a:solidFill>
                      <a:schemeClr val="tx1"/>
                    </a:solidFill>
                  </a:rPr>
                  <a:t>With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R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L</a:t>
                </a:r>
                <a:r>
                  <a:rPr lang="en-US" sz="2000" dirty="0">
                    <a:solidFill>
                      <a:schemeClr val="tx1"/>
                    </a:solidFill>
                  </a:rPr>
                  <a:t>: Equivalent resistance of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R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R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L</a:t>
                </a:r>
                <a:r>
                  <a:rPr lang="en-US" sz="2000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1616075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000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SG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000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lang="en-SG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000</m:t>
                          </m:r>
                        </m:den>
                      </m:f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=666.7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u="sng" dirty="0">
                  <a:solidFill>
                    <a:schemeClr val="tx1"/>
                  </a:solidFill>
                </a:endParaRPr>
              </a:p>
              <a:p>
                <a:pPr marL="1431925" lvl="2" indent="0">
                  <a:spcBef>
                    <a:spcPts val="1400"/>
                  </a:spcBef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Apply VDR to determine new 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B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6160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666.7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00+666.7</m:t>
                          </m:r>
                        </m:den>
                      </m:f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SG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2000" b="0" i="1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13.04 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rgbClr val="99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2">
                  <a:spcBef>
                    <a:spcPts val="2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The reduction in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V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B</a:t>
                </a:r>
                <a:r>
                  <a:rPr lang="en-US" sz="2000" dirty="0">
                    <a:solidFill>
                      <a:schemeClr val="tx1"/>
                    </a:solidFill>
                  </a:rPr>
                  <a:t> is due to the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loading effect </a:t>
                </a:r>
                <a:r>
                  <a:rPr lang="en-US" sz="2000" dirty="0">
                    <a:solidFill>
                      <a:schemeClr val="tx1"/>
                    </a:solidFill>
                  </a:rPr>
                  <a:t>of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R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L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7" y="1565187"/>
                <a:ext cx="8697201" cy="4311821"/>
              </a:xfrm>
              <a:prstGeom prst="rect">
                <a:avLst/>
              </a:prstGeom>
              <a:blipFill>
                <a:blip r:embed="rId8"/>
                <a:stretch>
                  <a:fillRect t="-990" b="-1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291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91703"/>
            <a:ext cx="10517140" cy="3185487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 have learned to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simplify complex series-parallel circuits,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 series and parallel connections by their equivalent resistances,</a:t>
            </a:r>
          </a:p>
          <a:p>
            <a:pPr lvl="1"/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 circuit concepts, formulas, KVL, KCL, VDR, and CDR to </a:t>
            </a:r>
            <a:r>
              <a:rPr lang="en-SG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S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series-parallel circuits.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54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7920"/>
            <a:ext cx="10517140" cy="493034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accent2"/>
                </a:solidFill>
              </a:rPr>
              <a:t>Coming Up Next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Power Dissipation in Series-Parallel Circuits</a:t>
            </a:r>
            <a:endParaRPr lang="en-SG" sz="3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745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2" y="1053581"/>
            <a:ext cx="10673467" cy="2195473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will you learn?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SG" dirty="0">
                <a:solidFill>
                  <a:schemeClr val="tx1"/>
                </a:solidFill>
              </a:rPr>
              <a:t>Simplify series-parallel circuits.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Apply concepts, formulas, circuit laws and rules to analyze series-parallel circuits.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131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99" y="2382383"/>
            <a:ext cx="7139583" cy="376872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529297"/>
            <a:ext cx="10208968" cy="523220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2800" dirty="0">
                <a:solidFill>
                  <a:schemeClr val="accent2"/>
                </a:solidFill>
              </a:rPr>
              <a:t>Illustration 1: Find the total resistance </a:t>
            </a:r>
            <a:r>
              <a:rPr lang="en-SG" sz="2800" i="1" dirty="0">
                <a:solidFill>
                  <a:schemeClr val="accent2"/>
                </a:solidFill>
              </a:rPr>
              <a:t>R</a:t>
            </a:r>
            <a:r>
              <a:rPr lang="en-SG" sz="2800" baseline="-25000" dirty="0">
                <a:solidFill>
                  <a:schemeClr val="accent2"/>
                </a:solidFill>
              </a:rPr>
              <a:t>T</a:t>
            </a:r>
            <a:r>
              <a:rPr lang="en-SG" sz="2800" dirty="0">
                <a:solidFill>
                  <a:schemeClr val="accent2"/>
                </a:solidFill>
              </a:rPr>
              <a:t> across nodes A–D.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88588" y="1207518"/>
                <a:ext cx="9249326" cy="345383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/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Step 1: Identify the parallel connection across nodes B–C.</a:t>
                </a:r>
              </a:p>
              <a:p>
                <a:pPr lvl="2">
                  <a:spcAft>
                    <a:spcPts val="1800"/>
                  </a:spcAft>
                </a:pP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Step 2: Determine the equivalent resistance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34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marL="1349375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1882775" lvl="2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470×330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470+330</m:t>
                          </m:r>
                        </m:den>
                      </m:f>
                      <m:r>
                        <a:rPr lang="en-SG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1882775" lvl="2" indent="0">
                  <a:spcBef>
                    <a:spcPts val="140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193.9 </a:t>
                </a:r>
                <a:r>
                  <a:rPr lang="el-GR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Ω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8" y="1207518"/>
                <a:ext cx="9249326" cy="3453831"/>
              </a:xfrm>
              <a:prstGeom prst="rect">
                <a:avLst/>
              </a:prstGeom>
              <a:blipFill>
                <a:blip r:embed="rId5"/>
                <a:stretch>
                  <a:fillRect t="-1411" b="-14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8544393" y="2382383"/>
            <a:ext cx="2158584" cy="2084143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8" y="840921"/>
            <a:ext cx="1047750" cy="10477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283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878335" y="2918241"/>
            <a:ext cx="7103109" cy="3259646"/>
            <a:chOff x="4878335" y="2918241"/>
            <a:chExt cx="7103109" cy="325964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8335" y="2918241"/>
              <a:ext cx="7103109" cy="325964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713469" y="3604598"/>
              <a:ext cx="1725931" cy="288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 anchor="b" anchorCtr="0">
              <a:spAutoFit/>
            </a:bodyPr>
            <a:lstStyle/>
            <a:p>
              <a:pPr algn="ctr"/>
              <a:r>
                <a:rPr lang="en-SG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(193.9 </a:t>
              </a:r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r>
                <a:rPr lang="en-SG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88591" y="1206177"/>
                <a:ext cx="6114238" cy="414780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/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Step 3: Replace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3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and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with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34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Step 4: Identify the series connection in path A–B–C–D.</a:t>
                </a:r>
              </a:p>
              <a:p>
                <a:pPr lvl="2">
                  <a:spcAft>
                    <a:spcPts val="1000"/>
                  </a:spcAft>
                </a:pP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Step 5: Determine the equivalent resistance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1345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marL="1611313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1345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1349375" lvl="2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1349375" lvl="2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270+193.</m:t>
                      </m:r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1349375" lvl="2" indent="0">
                  <a:spcBef>
                    <a:spcPts val="40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 1144 </a:t>
                </a:r>
                <a:r>
                  <a:rPr lang="el-GR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 Math" panose="02040503050406030204" pitchFamily="18" charset="0"/>
                  </a:rPr>
                  <a:t>Ω</a:t>
                </a:r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1" y="1206177"/>
                <a:ext cx="6114238" cy="4147802"/>
              </a:xfrm>
              <a:prstGeom prst="rect">
                <a:avLst/>
              </a:prstGeom>
              <a:blipFill>
                <a:blip r:embed="rId5"/>
                <a:stretch>
                  <a:fillRect t="-1176" b="-23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8909109" y="2415399"/>
            <a:ext cx="1610686" cy="2045447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7447460" y="2415398"/>
            <a:ext cx="1610686" cy="2045447"/>
          </a:xfrm>
          <a:prstGeom prst="round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le 8"/>
          <p:cNvSpPr/>
          <p:nvPr/>
        </p:nvSpPr>
        <p:spPr>
          <a:xfrm>
            <a:off x="8909109" y="2415397"/>
            <a:ext cx="1610686" cy="2045447"/>
          </a:xfrm>
          <a:prstGeom prst="round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le 9"/>
          <p:cNvSpPr/>
          <p:nvPr/>
        </p:nvSpPr>
        <p:spPr>
          <a:xfrm>
            <a:off x="10336701" y="3602270"/>
            <a:ext cx="1610686" cy="2045447"/>
          </a:xfrm>
          <a:prstGeom prst="round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77335" y="529297"/>
            <a:ext cx="10208968" cy="5232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800">
                <a:solidFill>
                  <a:schemeClr val="accent2"/>
                </a:solidFill>
              </a:rPr>
              <a:t>Illustration 1: Find the total resistance </a:t>
            </a:r>
            <a:r>
              <a:rPr lang="en-SG" sz="2800" i="1">
                <a:solidFill>
                  <a:schemeClr val="accent2"/>
                </a:solidFill>
              </a:rPr>
              <a:t>R</a:t>
            </a:r>
            <a:r>
              <a:rPr lang="en-SG" sz="2800" baseline="-25000">
                <a:solidFill>
                  <a:schemeClr val="accent2"/>
                </a:solidFill>
              </a:rPr>
              <a:t>T</a:t>
            </a:r>
            <a:r>
              <a:rPr lang="en-SG" sz="2800">
                <a:solidFill>
                  <a:schemeClr val="accent2"/>
                </a:solidFill>
              </a:rPr>
              <a:t> across nodes A–D.</a:t>
            </a:r>
            <a:endParaRPr lang="en-SG" sz="2800" dirty="0">
              <a:solidFill>
                <a:schemeClr val="accent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782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700602" y="2928733"/>
            <a:ext cx="6299080" cy="3293324"/>
            <a:chOff x="5700602" y="2928733"/>
            <a:chExt cx="6299080" cy="329332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0602" y="2928733"/>
              <a:ext cx="6299080" cy="329332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343682" y="4435238"/>
              <a:ext cx="1656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lang="en-SG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(1144 </a:t>
              </a:r>
              <a:r>
                <a:rPr lang="el-G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r>
                <a:rPr lang="en-SG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88589" y="1189788"/>
                <a:ext cx="6723840" cy="421423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/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Step 6: Replace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34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and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5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with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1345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Step 7: Identify the parallel connection across nodes A–D.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Step 8: Determine the total resistance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marL="1349375" lvl="2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 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1345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1345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1795463" lvl="2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1200×114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1200+114</m:t>
                          </m:r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1795463" lvl="2" indent="0">
                  <a:buNone/>
                </a:pPr>
                <a:r>
                  <a:rPr lang="en-US" dirty="0">
                    <a:solidFill>
                      <a:srgbClr val="9933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586 </a:t>
                </a:r>
                <a:r>
                  <a:rPr lang="el-GR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Ω</a:t>
                </a:r>
                <a:endParaRPr lang="en-US" dirty="0">
                  <a:solidFill>
                    <a:srgbClr val="9933FF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9" y="1189788"/>
                <a:ext cx="6723840" cy="4214231"/>
              </a:xfrm>
              <a:prstGeom prst="rect">
                <a:avLst/>
              </a:prstGeom>
              <a:blipFill>
                <a:blip r:embed="rId5"/>
                <a:stretch>
                  <a:fillRect t="-1158" b="-23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7690979" y="3552671"/>
            <a:ext cx="4233165" cy="2084143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9662445" y="3569449"/>
            <a:ext cx="2261699" cy="2045447"/>
          </a:xfrm>
          <a:prstGeom prst="round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94" y="4850870"/>
            <a:ext cx="1702635" cy="146353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77335" y="529297"/>
            <a:ext cx="10208968" cy="5232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800">
                <a:solidFill>
                  <a:schemeClr val="accent2"/>
                </a:solidFill>
              </a:rPr>
              <a:t>Illustration 1: Find the total resistance </a:t>
            </a:r>
            <a:r>
              <a:rPr lang="en-SG" sz="2800" i="1">
                <a:solidFill>
                  <a:schemeClr val="accent2"/>
                </a:solidFill>
              </a:rPr>
              <a:t>R</a:t>
            </a:r>
            <a:r>
              <a:rPr lang="en-SG" sz="2800" baseline="-25000">
                <a:solidFill>
                  <a:schemeClr val="accent2"/>
                </a:solidFill>
              </a:rPr>
              <a:t>T</a:t>
            </a:r>
            <a:r>
              <a:rPr lang="en-SG" sz="2800">
                <a:solidFill>
                  <a:schemeClr val="accent2"/>
                </a:solidFill>
              </a:rPr>
              <a:t> across nodes A–D.</a:t>
            </a:r>
            <a:endParaRPr lang="en-SG" sz="2800" dirty="0">
              <a:solidFill>
                <a:schemeClr val="accent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10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075" y="2960510"/>
            <a:ext cx="5808607" cy="367277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21822"/>
            <a:ext cx="8919673" cy="523220"/>
          </a:xfr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2800" dirty="0">
                <a:solidFill>
                  <a:schemeClr val="accent2"/>
                </a:solidFill>
              </a:rPr>
              <a:t>Illustration 2: Find the voltage across C and E, </a:t>
            </a:r>
            <a:r>
              <a:rPr lang="en-SG" sz="2800" i="1" dirty="0">
                <a:solidFill>
                  <a:schemeClr val="accent2"/>
                </a:solidFill>
              </a:rPr>
              <a:t>V</a:t>
            </a:r>
            <a:r>
              <a:rPr lang="en-SG" sz="2800" baseline="-25000" dirty="0">
                <a:solidFill>
                  <a:schemeClr val="accent2"/>
                </a:solidFill>
              </a:rPr>
              <a:t>CE</a:t>
            </a:r>
            <a:r>
              <a:rPr lang="en-SG" sz="2800" dirty="0">
                <a:solidFill>
                  <a:schemeClr val="accent2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88589" y="1192687"/>
                <a:ext cx="8781240" cy="323652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/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Step 1: Identify the parallel connection across nodes D–E.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Step 2: Determine the equivalent resistance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56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marL="1349375" lvl="2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1854000" lvl="2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 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1000×1500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1000+1500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1882775" lvl="2" indent="0"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600 </a:t>
                </a:r>
                <a:r>
                  <a:rPr lang="el-GR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Ω</a:t>
                </a:r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9" y="1192687"/>
                <a:ext cx="8781240" cy="3236527"/>
              </a:xfrm>
              <a:prstGeom prst="rect">
                <a:avLst/>
              </a:prstGeom>
              <a:blipFill>
                <a:blip r:embed="rId5"/>
                <a:stretch>
                  <a:fillRect t="-1507" r="-764" b="-320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9597007" y="3053757"/>
            <a:ext cx="2365694" cy="2084143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9" y="1085400"/>
            <a:ext cx="1047750" cy="10477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686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399" y="3008160"/>
            <a:ext cx="5121283" cy="36255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88589" y="1180969"/>
                <a:ext cx="8869496" cy="247760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/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Step 3: Replace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5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and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6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with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56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Step 4: Identify the series connection in path B–D–E–F–G.</a:t>
                </a:r>
              </a:p>
              <a:p>
                <a:pPr lvl="2">
                  <a:spcAft>
                    <a:spcPts val="1000"/>
                  </a:spcAft>
                </a:pP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Step 5: Determine the equivalent resistance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25678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marL="1349375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25678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330+600+680+100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2286000" lvl="2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1710 </a:t>
                </a:r>
                <a:r>
                  <a:rPr lang="el-GR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Ω</a:t>
                </a:r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9" y="1180969"/>
                <a:ext cx="8869496" cy="2477601"/>
              </a:xfrm>
              <a:prstGeom prst="rect">
                <a:avLst/>
              </a:prstGeom>
              <a:blipFill>
                <a:blip r:embed="rId5"/>
                <a:stretch>
                  <a:fillRect t="-1970" b="-36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771465" y="3464702"/>
            <a:ext cx="1166070" cy="1221256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9120232" y="2854074"/>
            <a:ext cx="1589086" cy="1221256"/>
          </a:xfrm>
          <a:prstGeom prst="round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le 8"/>
          <p:cNvSpPr/>
          <p:nvPr/>
        </p:nvSpPr>
        <p:spPr>
          <a:xfrm>
            <a:off x="10595295" y="3464701"/>
            <a:ext cx="1342240" cy="1540147"/>
          </a:xfrm>
          <a:prstGeom prst="round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le 9"/>
          <p:cNvSpPr/>
          <p:nvPr/>
        </p:nvSpPr>
        <p:spPr>
          <a:xfrm>
            <a:off x="10595295" y="4849208"/>
            <a:ext cx="1342240" cy="1540147"/>
          </a:xfrm>
          <a:prstGeom prst="round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le 10"/>
          <p:cNvSpPr/>
          <p:nvPr/>
        </p:nvSpPr>
        <p:spPr>
          <a:xfrm>
            <a:off x="9672506" y="5459835"/>
            <a:ext cx="1205990" cy="929519"/>
          </a:xfrm>
          <a:prstGeom prst="round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77334" y="521822"/>
            <a:ext cx="8919673" cy="5232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800" dirty="0">
                <a:solidFill>
                  <a:schemeClr val="accent2"/>
                </a:solidFill>
              </a:rPr>
              <a:t>Illustration 2: Find the voltage across C and E, </a:t>
            </a:r>
            <a:r>
              <a:rPr lang="en-SG" sz="2800" i="1" dirty="0">
                <a:solidFill>
                  <a:schemeClr val="accent2"/>
                </a:solidFill>
              </a:rPr>
              <a:t>V</a:t>
            </a:r>
            <a:r>
              <a:rPr lang="en-SG" sz="2800" baseline="-25000" dirty="0">
                <a:solidFill>
                  <a:schemeClr val="accent2"/>
                </a:solidFill>
              </a:rPr>
              <a:t>CE</a:t>
            </a:r>
            <a:r>
              <a:rPr lang="en-SG" sz="2800" dirty="0">
                <a:solidFill>
                  <a:schemeClr val="accent2"/>
                </a:solidFill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909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399" y="3020860"/>
            <a:ext cx="5121283" cy="36255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88589" y="1178983"/>
                <a:ext cx="8563525" cy="248580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/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Step 6: Identify a series connection in path B–C–G.</a:t>
                </a:r>
              </a:p>
              <a:p>
                <a:pPr lvl="2">
                  <a:spcAft>
                    <a:spcPts val="800"/>
                  </a:spcAft>
                </a:pP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Step 7: Determine the equivalent resistance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34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marL="1349375" lvl="2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=470+560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1872000" lvl="2" indent="0">
                  <a:spcBef>
                    <a:spcPts val="60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1030 </a:t>
                </a:r>
                <a:r>
                  <a:rPr lang="el-GR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Ω</a:t>
                </a:r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u="sng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9" y="1178983"/>
                <a:ext cx="8563525" cy="2485809"/>
              </a:xfrm>
              <a:prstGeom prst="rect">
                <a:avLst/>
              </a:prstGeom>
              <a:blipFill>
                <a:blip r:embed="rId5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8263017" y="3686914"/>
            <a:ext cx="1342240" cy="2390613"/>
          </a:xfrm>
          <a:prstGeom prst="round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521822"/>
            <a:ext cx="8919673" cy="5232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800" dirty="0">
                <a:solidFill>
                  <a:schemeClr val="accent2"/>
                </a:solidFill>
              </a:rPr>
              <a:t>Illustration 2: Find the voltage across C and E, </a:t>
            </a:r>
            <a:r>
              <a:rPr lang="en-SG" sz="2800" i="1" dirty="0">
                <a:solidFill>
                  <a:schemeClr val="accent2"/>
                </a:solidFill>
              </a:rPr>
              <a:t>V</a:t>
            </a:r>
            <a:r>
              <a:rPr lang="en-SG" sz="2800" baseline="-25000" dirty="0">
                <a:solidFill>
                  <a:schemeClr val="accent2"/>
                </a:solidFill>
              </a:rPr>
              <a:t>CE</a:t>
            </a:r>
            <a:r>
              <a:rPr lang="en-SG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Freeform 6"/>
          <p:cNvSpPr/>
          <p:nvPr/>
        </p:nvSpPr>
        <p:spPr>
          <a:xfrm>
            <a:off x="9160314" y="2893263"/>
            <a:ext cx="2883599" cy="3709376"/>
          </a:xfrm>
          <a:custGeom>
            <a:avLst/>
            <a:gdLst>
              <a:gd name="connsiteX0" fmla="*/ 10741 w 2396058"/>
              <a:gd name="connsiteY0" fmla="*/ 220641 h 3232045"/>
              <a:gd name="connsiteX1" fmla="*/ 103339 w 2396058"/>
              <a:gd name="connsiteY1" fmla="*/ 475284 h 3232045"/>
              <a:gd name="connsiteX2" fmla="*/ 439004 w 2396058"/>
              <a:gd name="connsiteY2" fmla="*/ 660479 h 3232045"/>
              <a:gd name="connsiteX3" fmla="*/ 566326 w 2396058"/>
              <a:gd name="connsiteY3" fmla="*/ 868824 h 3232045"/>
              <a:gd name="connsiteX4" fmla="*/ 647349 w 2396058"/>
              <a:gd name="connsiteY4" fmla="*/ 1424408 h 3232045"/>
              <a:gd name="connsiteX5" fmla="*/ 682073 w 2396058"/>
              <a:gd name="connsiteY5" fmla="*/ 2570302 h 3232045"/>
              <a:gd name="connsiteX6" fmla="*/ 635774 w 2396058"/>
              <a:gd name="connsiteY6" fmla="*/ 3068013 h 3232045"/>
              <a:gd name="connsiteX7" fmla="*/ 763096 w 2396058"/>
              <a:gd name="connsiteY7" fmla="*/ 3195335 h 3232045"/>
              <a:gd name="connsiteX8" fmla="*/ 1133485 w 2396058"/>
              <a:gd name="connsiteY8" fmla="*/ 3230059 h 3232045"/>
              <a:gd name="connsiteX9" fmla="*/ 1665921 w 2396058"/>
              <a:gd name="connsiteY9" fmla="*/ 3149036 h 3232045"/>
              <a:gd name="connsiteX10" fmla="*/ 1966863 w 2396058"/>
              <a:gd name="connsiteY10" fmla="*/ 3079588 h 3232045"/>
              <a:gd name="connsiteX11" fmla="*/ 2233080 w 2396058"/>
              <a:gd name="connsiteY11" fmla="*/ 2824945 h 3232045"/>
              <a:gd name="connsiteX12" fmla="*/ 2360402 w 2396058"/>
              <a:gd name="connsiteY12" fmla="*/ 2304084 h 3232045"/>
              <a:gd name="connsiteX13" fmla="*/ 2383551 w 2396058"/>
              <a:gd name="connsiteY13" fmla="*/ 1331811 h 3232045"/>
              <a:gd name="connsiteX14" fmla="*/ 2186782 w 2396058"/>
              <a:gd name="connsiteY14" fmla="*/ 475284 h 3232045"/>
              <a:gd name="connsiteX15" fmla="*/ 1538599 w 2396058"/>
              <a:gd name="connsiteY15" fmla="*/ 128044 h 3232045"/>
              <a:gd name="connsiteX16" fmla="*/ 693647 w 2396058"/>
              <a:gd name="connsiteY16" fmla="*/ 722 h 3232045"/>
              <a:gd name="connsiteX17" fmla="*/ 80189 w 2396058"/>
              <a:gd name="connsiteY17" fmla="*/ 81745 h 3232045"/>
              <a:gd name="connsiteX18" fmla="*/ 10741 w 2396058"/>
              <a:gd name="connsiteY18" fmla="*/ 220641 h 3232045"/>
              <a:gd name="connsiteX0" fmla="*/ 7227 w 2392544"/>
              <a:gd name="connsiteY0" fmla="*/ 497865 h 3509269"/>
              <a:gd name="connsiteX1" fmla="*/ 99825 w 2392544"/>
              <a:gd name="connsiteY1" fmla="*/ 752508 h 3509269"/>
              <a:gd name="connsiteX2" fmla="*/ 435490 w 2392544"/>
              <a:gd name="connsiteY2" fmla="*/ 937703 h 3509269"/>
              <a:gd name="connsiteX3" fmla="*/ 562812 w 2392544"/>
              <a:gd name="connsiteY3" fmla="*/ 1146048 h 3509269"/>
              <a:gd name="connsiteX4" fmla="*/ 643835 w 2392544"/>
              <a:gd name="connsiteY4" fmla="*/ 1701632 h 3509269"/>
              <a:gd name="connsiteX5" fmla="*/ 678559 w 2392544"/>
              <a:gd name="connsiteY5" fmla="*/ 2847526 h 3509269"/>
              <a:gd name="connsiteX6" fmla="*/ 632260 w 2392544"/>
              <a:gd name="connsiteY6" fmla="*/ 3345237 h 3509269"/>
              <a:gd name="connsiteX7" fmla="*/ 759582 w 2392544"/>
              <a:gd name="connsiteY7" fmla="*/ 3472559 h 3509269"/>
              <a:gd name="connsiteX8" fmla="*/ 1129971 w 2392544"/>
              <a:gd name="connsiteY8" fmla="*/ 3507283 h 3509269"/>
              <a:gd name="connsiteX9" fmla="*/ 1662407 w 2392544"/>
              <a:gd name="connsiteY9" fmla="*/ 3426260 h 3509269"/>
              <a:gd name="connsiteX10" fmla="*/ 1963349 w 2392544"/>
              <a:gd name="connsiteY10" fmla="*/ 3356812 h 3509269"/>
              <a:gd name="connsiteX11" fmla="*/ 2229566 w 2392544"/>
              <a:gd name="connsiteY11" fmla="*/ 3102169 h 3509269"/>
              <a:gd name="connsiteX12" fmla="*/ 2356888 w 2392544"/>
              <a:gd name="connsiteY12" fmla="*/ 2581308 h 3509269"/>
              <a:gd name="connsiteX13" fmla="*/ 2380037 w 2392544"/>
              <a:gd name="connsiteY13" fmla="*/ 1609035 h 3509269"/>
              <a:gd name="connsiteX14" fmla="*/ 2183268 w 2392544"/>
              <a:gd name="connsiteY14" fmla="*/ 752508 h 3509269"/>
              <a:gd name="connsiteX15" fmla="*/ 1535085 w 2392544"/>
              <a:gd name="connsiteY15" fmla="*/ 405268 h 3509269"/>
              <a:gd name="connsiteX16" fmla="*/ 632260 w 2392544"/>
              <a:gd name="connsiteY16" fmla="*/ 154 h 3509269"/>
              <a:gd name="connsiteX17" fmla="*/ 76675 w 2392544"/>
              <a:gd name="connsiteY17" fmla="*/ 358969 h 3509269"/>
              <a:gd name="connsiteX18" fmla="*/ 7227 w 2392544"/>
              <a:gd name="connsiteY18" fmla="*/ 497865 h 3509269"/>
              <a:gd name="connsiteX0" fmla="*/ 67832 w 2453149"/>
              <a:gd name="connsiteY0" fmla="*/ 498007 h 3509411"/>
              <a:gd name="connsiteX1" fmla="*/ 160430 w 2453149"/>
              <a:gd name="connsiteY1" fmla="*/ 752650 h 3509411"/>
              <a:gd name="connsiteX2" fmla="*/ 496095 w 2453149"/>
              <a:gd name="connsiteY2" fmla="*/ 937845 h 3509411"/>
              <a:gd name="connsiteX3" fmla="*/ 623417 w 2453149"/>
              <a:gd name="connsiteY3" fmla="*/ 1146190 h 3509411"/>
              <a:gd name="connsiteX4" fmla="*/ 704440 w 2453149"/>
              <a:gd name="connsiteY4" fmla="*/ 1701774 h 3509411"/>
              <a:gd name="connsiteX5" fmla="*/ 739164 w 2453149"/>
              <a:gd name="connsiteY5" fmla="*/ 2847668 h 3509411"/>
              <a:gd name="connsiteX6" fmla="*/ 692865 w 2453149"/>
              <a:gd name="connsiteY6" fmla="*/ 3345379 h 3509411"/>
              <a:gd name="connsiteX7" fmla="*/ 820187 w 2453149"/>
              <a:gd name="connsiteY7" fmla="*/ 3472701 h 3509411"/>
              <a:gd name="connsiteX8" fmla="*/ 1190576 w 2453149"/>
              <a:gd name="connsiteY8" fmla="*/ 3507425 h 3509411"/>
              <a:gd name="connsiteX9" fmla="*/ 1723012 w 2453149"/>
              <a:gd name="connsiteY9" fmla="*/ 3426402 h 3509411"/>
              <a:gd name="connsiteX10" fmla="*/ 2023954 w 2453149"/>
              <a:gd name="connsiteY10" fmla="*/ 3356954 h 3509411"/>
              <a:gd name="connsiteX11" fmla="*/ 2290171 w 2453149"/>
              <a:gd name="connsiteY11" fmla="*/ 3102311 h 3509411"/>
              <a:gd name="connsiteX12" fmla="*/ 2417493 w 2453149"/>
              <a:gd name="connsiteY12" fmla="*/ 2581450 h 3509411"/>
              <a:gd name="connsiteX13" fmla="*/ 2440642 w 2453149"/>
              <a:gd name="connsiteY13" fmla="*/ 1609177 h 3509411"/>
              <a:gd name="connsiteX14" fmla="*/ 2243873 w 2453149"/>
              <a:gd name="connsiteY14" fmla="*/ 752650 h 3509411"/>
              <a:gd name="connsiteX15" fmla="*/ 1595690 w 2453149"/>
              <a:gd name="connsiteY15" fmla="*/ 405410 h 3509411"/>
              <a:gd name="connsiteX16" fmla="*/ 692865 w 2453149"/>
              <a:gd name="connsiteY16" fmla="*/ 296 h 3509411"/>
              <a:gd name="connsiteX17" fmla="*/ 44682 w 2453149"/>
              <a:gd name="connsiteY17" fmla="*/ 220215 h 3509411"/>
              <a:gd name="connsiteX18" fmla="*/ 67832 w 2453149"/>
              <a:gd name="connsiteY18" fmla="*/ 498007 h 3509411"/>
              <a:gd name="connsiteX0" fmla="*/ 29984 w 2438451"/>
              <a:gd name="connsiteY0" fmla="*/ 220328 h 3509524"/>
              <a:gd name="connsiteX1" fmla="*/ 145732 w 2438451"/>
              <a:gd name="connsiteY1" fmla="*/ 752763 h 3509524"/>
              <a:gd name="connsiteX2" fmla="*/ 481397 w 2438451"/>
              <a:gd name="connsiteY2" fmla="*/ 937958 h 3509524"/>
              <a:gd name="connsiteX3" fmla="*/ 608719 w 2438451"/>
              <a:gd name="connsiteY3" fmla="*/ 1146303 h 3509524"/>
              <a:gd name="connsiteX4" fmla="*/ 689742 w 2438451"/>
              <a:gd name="connsiteY4" fmla="*/ 1701887 h 3509524"/>
              <a:gd name="connsiteX5" fmla="*/ 724466 w 2438451"/>
              <a:gd name="connsiteY5" fmla="*/ 2847781 h 3509524"/>
              <a:gd name="connsiteX6" fmla="*/ 678167 w 2438451"/>
              <a:gd name="connsiteY6" fmla="*/ 3345492 h 3509524"/>
              <a:gd name="connsiteX7" fmla="*/ 805489 w 2438451"/>
              <a:gd name="connsiteY7" fmla="*/ 3472814 h 3509524"/>
              <a:gd name="connsiteX8" fmla="*/ 1175878 w 2438451"/>
              <a:gd name="connsiteY8" fmla="*/ 3507538 h 3509524"/>
              <a:gd name="connsiteX9" fmla="*/ 1708314 w 2438451"/>
              <a:gd name="connsiteY9" fmla="*/ 3426515 h 3509524"/>
              <a:gd name="connsiteX10" fmla="*/ 2009256 w 2438451"/>
              <a:gd name="connsiteY10" fmla="*/ 3357067 h 3509524"/>
              <a:gd name="connsiteX11" fmla="*/ 2275473 w 2438451"/>
              <a:gd name="connsiteY11" fmla="*/ 3102424 h 3509524"/>
              <a:gd name="connsiteX12" fmla="*/ 2402795 w 2438451"/>
              <a:gd name="connsiteY12" fmla="*/ 2581563 h 3509524"/>
              <a:gd name="connsiteX13" fmla="*/ 2425944 w 2438451"/>
              <a:gd name="connsiteY13" fmla="*/ 1609290 h 3509524"/>
              <a:gd name="connsiteX14" fmla="*/ 2229175 w 2438451"/>
              <a:gd name="connsiteY14" fmla="*/ 752763 h 3509524"/>
              <a:gd name="connsiteX15" fmla="*/ 1580992 w 2438451"/>
              <a:gd name="connsiteY15" fmla="*/ 405523 h 3509524"/>
              <a:gd name="connsiteX16" fmla="*/ 678167 w 2438451"/>
              <a:gd name="connsiteY16" fmla="*/ 409 h 3509524"/>
              <a:gd name="connsiteX17" fmla="*/ 29984 w 2438451"/>
              <a:gd name="connsiteY17" fmla="*/ 220328 h 3509524"/>
              <a:gd name="connsiteX0" fmla="*/ 29984 w 2438451"/>
              <a:gd name="connsiteY0" fmla="*/ 220328 h 3509524"/>
              <a:gd name="connsiteX1" fmla="*/ 145732 w 2438451"/>
              <a:gd name="connsiteY1" fmla="*/ 752763 h 3509524"/>
              <a:gd name="connsiteX2" fmla="*/ 481397 w 2438451"/>
              <a:gd name="connsiteY2" fmla="*/ 937958 h 3509524"/>
              <a:gd name="connsiteX3" fmla="*/ 608719 w 2438451"/>
              <a:gd name="connsiteY3" fmla="*/ 1146303 h 3509524"/>
              <a:gd name="connsiteX4" fmla="*/ 689742 w 2438451"/>
              <a:gd name="connsiteY4" fmla="*/ 1701887 h 3509524"/>
              <a:gd name="connsiteX5" fmla="*/ 724466 w 2438451"/>
              <a:gd name="connsiteY5" fmla="*/ 2847781 h 3509524"/>
              <a:gd name="connsiteX6" fmla="*/ 678167 w 2438451"/>
              <a:gd name="connsiteY6" fmla="*/ 3345492 h 3509524"/>
              <a:gd name="connsiteX7" fmla="*/ 805489 w 2438451"/>
              <a:gd name="connsiteY7" fmla="*/ 3472814 h 3509524"/>
              <a:gd name="connsiteX8" fmla="*/ 1175878 w 2438451"/>
              <a:gd name="connsiteY8" fmla="*/ 3507538 h 3509524"/>
              <a:gd name="connsiteX9" fmla="*/ 1708314 w 2438451"/>
              <a:gd name="connsiteY9" fmla="*/ 3426515 h 3509524"/>
              <a:gd name="connsiteX10" fmla="*/ 2009256 w 2438451"/>
              <a:gd name="connsiteY10" fmla="*/ 3357067 h 3509524"/>
              <a:gd name="connsiteX11" fmla="*/ 2275473 w 2438451"/>
              <a:gd name="connsiteY11" fmla="*/ 3102424 h 3509524"/>
              <a:gd name="connsiteX12" fmla="*/ 2402795 w 2438451"/>
              <a:gd name="connsiteY12" fmla="*/ 2581563 h 3509524"/>
              <a:gd name="connsiteX13" fmla="*/ 2425944 w 2438451"/>
              <a:gd name="connsiteY13" fmla="*/ 1609290 h 3509524"/>
              <a:gd name="connsiteX14" fmla="*/ 2229175 w 2438451"/>
              <a:gd name="connsiteY14" fmla="*/ 752763 h 3509524"/>
              <a:gd name="connsiteX15" fmla="*/ 1696739 w 2438451"/>
              <a:gd name="connsiteY15" fmla="*/ 289777 h 3509524"/>
              <a:gd name="connsiteX16" fmla="*/ 678167 w 2438451"/>
              <a:gd name="connsiteY16" fmla="*/ 409 h 3509524"/>
              <a:gd name="connsiteX17" fmla="*/ 29984 w 2438451"/>
              <a:gd name="connsiteY17" fmla="*/ 220328 h 3509524"/>
              <a:gd name="connsiteX0" fmla="*/ 29984 w 2431647"/>
              <a:gd name="connsiteY0" fmla="*/ 220328 h 3509524"/>
              <a:gd name="connsiteX1" fmla="*/ 145732 w 2431647"/>
              <a:gd name="connsiteY1" fmla="*/ 752763 h 3509524"/>
              <a:gd name="connsiteX2" fmla="*/ 481397 w 2431647"/>
              <a:gd name="connsiteY2" fmla="*/ 937958 h 3509524"/>
              <a:gd name="connsiteX3" fmla="*/ 608719 w 2431647"/>
              <a:gd name="connsiteY3" fmla="*/ 1146303 h 3509524"/>
              <a:gd name="connsiteX4" fmla="*/ 689742 w 2431647"/>
              <a:gd name="connsiteY4" fmla="*/ 1701887 h 3509524"/>
              <a:gd name="connsiteX5" fmla="*/ 724466 w 2431647"/>
              <a:gd name="connsiteY5" fmla="*/ 2847781 h 3509524"/>
              <a:gd name="connsiteX6" fmla="*/ 678167 w 2431647"/>
              <a:gd name="connsiteY6" fmla="*/ 3345492 h 3509524"/>
              <a:gd name="connsiteX7" fmla="*/ 805489 w 2431647"/>
              <a:gd name="connsiteY7" fmla="*/ 3472814 h 3509524"/>
              <a:gd name="connsiteX8" fmla="*/ 1175878 w 2431647"/>
              <a:gd name="connsiteY8" fmla="*/ 3507538 h 3509524"/>
              <a:gd name="connsiteX9" fmla="*/ 1708314 w 2431647"/>
              <a:gd name="connsiteY9" fmla="*/ 3426515 h 3509524"/>
              <a:gd name="connsiteX10" fmla="*/ 2009256 w 2431647"/>
              <a:gd name="connsiteY10" fmla="*/ 3357067 h 3509524"/>
              <a:gd name="connsiteX11" fmla="*/ 2275473 w 2431647"/>
              <a:gd name="connsiteY11" fmla="*/ 3102424 h 3509524"/>
              <a:gd name="connsiteX12" fmla="*/ 2402795 w 2431647"/>
              <a:gd name="connsiteY12" fmla="*/ 2581563 h 3509524"/>
              <a:gd name="connsiteX13" fmla="*/ 2425944 w 2431647"/>
              <a:gd name="connsiteY13" fmla="*/ 1609290 h 3509524"/>
              <a:gd name="connsiteX14" fmla="*/ 2321772 w 2431647"/>
              <a:gd name="connsiteY14" fmla="*/ 683315 h 3509524"/>
              <a:gd name="connsiteX15" fmla="*/ 1696739 w 2431647"/>
              <a:gd name="connsiteY15" fmla="*/ 289777 h 3509524"/>
              <a:gd name="connsiteX16" fmla="*/ 678167 w 2431647"/>
              <a:gd name="connsiteY16" fmla="*/ 409 h 3509524"/>
              <a:gd name="connsiteX17" fmla="*/ 29984 w 2431647"/>
              <a:gd name="connsiteY17" fmla="*/ 220328 h 3509524"/>
              <a:gd name="connsiteX0" fmla="*/ 29984 w 2431647"/>
              <a:gd name="connsiteY0" fmla="*/ 220328 h 3509524"/>
              <a:gd name="connsiteX1" fmla="*/ 145732 w 2431647"/>
              <a:gd name="connsiteY1" fmla="*/ 752763 h 3509524"/>
              <a:gd name="connsiteX2" fmla="*/ 481397 w 2431647"/>
              <a:gd name="connsiteY2" fmla="*/ 937958 h 3509524"/>
              <a:gd name="connsiteX3" fmla="*/ 608719 w 2431647"/>
              <a:gd name="connsiteY3" fmla="*/ 1146303 h 3509524"/>
              <a:gd name="connsiteX4" fmla="*/ 689742 w 2431647"/>
              <a:gd name="connsiteY4" fmla="*/ 1701887 h 3509524"/>
              <a:gd name="connsiteX5" fmla="*/ 724466 w 2431647"/>
              <a:gd name="connsiteY5" fmla="*/ 2847781 h 3509524"/>
              <a:gd name="connsiteX6" fmla="*/ 678167 w 2431647"/>
              <a:gd name="connsiteY6" fmla="*/ 3345492 h 3509524"/>
              <a:gd name="connsiteX7" fmla="*/ 805489 w 2431647"/>
              <a:gd name="connsiteY7" fmla="*/ 3472814 h 3509524"/>
              <a:gd name="connsiteX8" fmla="*/ 1175878 w 2431647"/>
              <a:gd name="connsiteY8" fmla="*/ 3507538 h 3509524"/>
              <a:gd name="connsiteX9" fmla="*/ 1708314 w 2431647"/>
              <a:gd name="connsiteY9" fmla="*/ 3426515 h 3509524"/>
              <a:gd name="connsiteX10" fmla="*/ 2009256 w 2431647"/>
              <a:gd name="connsiteY10" fmla="*/ 3357067 h 3509524"/>
              <a:gd name="connsiteX11" fmla="*/ 2275473 w 2431647"/>
              <a:gd name="connsiteY11" fmla="*/ 3102424 h 3509524"/>
              <a:gd name="connsiteX12" fmla="*/ 2402795 w 2431647"/>
              <a:gd name="connsiteY12" fmla="*/ 2581563 h 3509524"/>
              <a:gd name="connsiteX13" fmla="*/ 2425944 w 2431647"/>
              <a:gd name="connsiteY13" fmla="*/ 1609290 h 3509524"/>
              <a:gd name="connsiteX14" fmla="*/ 2321772 w 2431647"/>
              <a:gd name="connsiteY14" fmla="*/ 683315 h 3509524"/>
              <a:gd name="connsiteX15" fmla="*/ 1766187 w 2431647"/>
              <a:gd name="connsiteY15" fmla="*/ 185605 h 3509524"/>
              <a:gd name="connsiteX16" fmla="*/ 678167 w 2431647"/>
              <a:gd name="connsiteY16" fmla="*/ 409 h 3509524"/>
              <a:gd name="connsiteX17" fmla="*/ 29984 w 2431647"/>
              <a:gd name="connsiteY17" fmla="*/ 220328 h 3509524"/>
              <a:gd name="connsiteX0" fmla="*/ 29984 w 2773624"/>
              <a:gd name="connsiteY0" fmla="*/ 220328 h 3509524"/>
              <a:gd name="connsiteX1" fmla="*/ 145732 w 2773624"/>
              <a:gd name="connsiteY1" fmla="*/ 752763 h 3509524"/>
              <a:gd name="connsiteX2" fmla="*/ 481397 w 2773624"/>
              <a:gd name="connsiteY2" fmla="*/ 937958 h 3509524"/>
              <a:gd name="connsiteX3" fmla="*/ 608719 w 2773624"/>
              <a:gd name="connsiteY3" fmla="*/ 1146303 h 3509524"/>
              <a:gd name="connsiteX4" fmla="*/ 689742 w 2773624"/>
              <a:gd name="connsiteY4" fmla="*/ 1701887 h 3509524"/>
              <a:gd name="connsiteX5" fmla="*/ 724466 w 2773624"/>
              <a:gd name="connsiteY5" fmla="*/ 2847781 h 3509524"/>
              <a:gd name="connsiteX6" fmla="*/ 678167 w 2773624"/>
              <a:gd name="connsiteY6" fmla="*/ 3345492 h 3509524"/>
              <a:gd name="connsiteX7" fmla="*/ 805489 w 2773624"/>
              <a:gd name="connsiteY7" fmla="*/ 3472814 h 3509524"/>
              <a:gd name="connsiteX8" fmla="*/ 1175878 w 2773624"/>
              <a:gd name="connsiteY8" fmla="*/ 3507538 h 3509524"/>
              <a:gd name="connsiteX9" fmla="*/ 1708314 w 2773624"/>
              <a:gd name="connsiteY9" fmla="*/ 3426515 h 3509524"/>
              <a:gd name="connsiteX10" fmla="*/ 2009256 w 2773624"/>
              <a:gd name="connsiteY10" fmla="*/ 3357067 h 3509524"/>
              <a:gd name="connsiteX11" fmla="*/ 2275473 w 2773624"/>
              <a:gd name="connsiteY11" fmla="*/ 3102424 h 3509524"/>
              <a:gd name="connsiteX12" fmla="*/ 2402795 w 2773624"/>
              <a:gd name="connsiteY12" fmla="*/ 2581563 h 3509524"/>
              <a:gd name="connsiteX13" fmla="*/ 2773184 w 2773624"/>
              <a:gd name="connsiteY13" fmla="*/ 1516693 h 3509524"/>
              <a:gd name="connsiteX14" fmla="*/ 2321772 w 2773624"/>
              <a:gd name="connsiteY14" fmla="*/ 683315 h 3509524"/>
              <a:gd name="connsiteX15" fmla="*/ 1766187 w 2773624"/>
              <a:gd name="connsiteY15" fmla="*/ 185605 h 3509524"/>
              <a:gd name="connsiteX16" fmla="*/ 678167 w 2773624"/>
              <a:gd name="connsiteY16" fmla="*/ 409 h 3509524"/>
              <a:gd name="connsiteX17" fmla="*/ 29984 w 2773624"/>
              <a:gd name="connsiteY17" fmla="*/ 220328 h 3509524"/>
              <a:gd name="connsiteX0" fmla="*/ 29984 w 2773324"/>
              <a:gd name="connsiteY0" fmla="*/ 220328 h 3509524"/>
              <a:gd name="connsiteX1" fmla="*/ 145732 w 2773324"/>
              <a:gd name="connsiteY1" fmla="*/ 752763 h 3509524"/>
              <a:gd name="connsiteX2" fmla="*/ 481397 w 2773324"/>
              <a:gd name="connsiteY2" fmla="*/ 937958 h 3509524"/>
              <a:gd name="connsiteX3" fmla="*/ 608719 w 2773324"/>
              <a:gd name="connsiteY3" fmla="*/ 1146303 h 3509524"/>
              <a:gd name="connsiteX4" fmla="*/ 689742 w 2773324"/>
              <a:gd name="connsiteY4" fmla="*/ 1701887 h 3509524"/>
              <a:gd name="connsiteX5" fmla="*/ 724466 w 2773324"/>
              <a:gd name="connsiteY5" fmla="*/ 2847781 h 3509524"/>
              <a:gd name="connsiteX6" fmla="*/ 678167 w 2773324"/>
              <a:gd name="connsiteY6" fmla="*/ 3345492 h 3509524"/>
              <a:gd name="connsiteX7" fmla="*/ 805489 w 2773324"/>
              <a:gd name="connsiteY7" fmla="*/ 3472814 h 3509524"/>
              <a:gd name="connsiteX8" fmla="*/ 1175878 w 2773324"/>
              <a:gd name="connsiteY8" fmla="*/ 3507538 h 3509524"/>
              <a:gd name="connsiteX9" fmla="*/ 1708314 w 2773324"/>
              <a:gd name="connsiteY9" fmla="*/ 3426515 h 3509524"/>
              <a:gd name="connsiteX10" fmla="*/ 2009256 w 2773324"/>
              <a:gd name="connsiteY10" fmla="*/ 3357067 h 3509524"/>
              <a:gd name="connsiteX11" fmla="*/ 2275473 w 2773324"/>
              <a:gd name="connsiteY11" fmla="*/ 3102424 h 3509524"/>
              <a:gd name="connsiteX12" fmla="*/ 2402795 w 2773324"/>
              <a:gd name="connsiteY12" fmla="*/ 2581563 h 3509524"/>
              <a:gd name="connsiteX13" fmla="*/ 2773184 w 2773324"/>
              <a:gd name="connsiteY13" fmla="*/ 1516693 h 3509524"/>
              <a:gd name="connsiteX14" fmla="*/ 2437519 w 2773324"/>
              <a:gd name="connsiteY14" fmla="*/ 613867 h 3509524"/>
              <a:gd name="connsiteX15" fmla="*/ 1766187 w 2773324"/>
              <a:gd name="connsiteY15" fmla="*/ 185605 h 3509524"/>
              <a:gd name="connsiteX16" fmla="*/ 678167 w 2773324"/>
              <a:gd name="connsiteY16" fmla="*/ 409 h 3509524"/>
              <a:gd name="connsiteX17" fmla="*/ 29984 w 2773324"/>
              <a:gd name="connsiteY17" fmla="*/ 220328 h 3509524"/>
              <a:gd name="connsiteX0" fmla="*/ 29984 w 2867604"/>
              <a:gd name="connsiteY0" fmla="*/ 220328 h 3509524"/>
              <a:gd name="connsiteX1" fmla="*/ 145732 w 2867604"/>
              <a:gd name="connsiteY1" fmla="*/ 752763 h 3509524"/>
              <a:gd name="connsiteX2" fmla="*/ 481397 w 2867604"/>
              <a:gd name="connsiteY2" fmla="*/ 937958 h 3509524"/>
              <a:gd name="connsiteX3" fmla="*/ 608719 w 2867604"/>
              <a:gd name="connsiteY3" fmla="*/ 1146303 h 3509524"/>
              <a:gd name="connsiteX4" fmla="*/ 689742 w 2867604"/>
              <a:gd name="connsiteY4" fmla="*/ 1701887 h 3509524"/>
              <a:gd name="connsiteX5" fmla="*/ 724466 w 2867604"/>
              <a:gd name="connsiteY5" fmla="*/ 2847781 h 3509524"/>
              <a:gd name="connsiteX6" fmla="*/ 678167 w 2867604"/>
              <a:gd name="connsiteY6" fmla="*/ 3345492 h 3509524"/>
              <a:gd name="connsiteX7" fmla="*/ 805489 w 2867604"/>
              <a:gd name="connsiteY7" fmla="*/ 3472814 h 3509524"/>
              <a:gd name="connsiteX8" fmla="*/ 1175878 w 2867604"/>
              <a:gd name="connsiteY8" fmla="*/ 3507538 h 3509524"/>
              <a:gd name="connsiteX9" fmla="*/ 1708314 w 2867604"/>
              <a:gd name="connsiteY9" fmla="*/ 3426515 h 3509524"/>
              <a:gd name="connsiteX10" fmla="*/ 2009256 w 2867604"/>
              <a:gd name="connsiteY10" fmla="*/ 3357067 h 3509524"/>
              <a:gd name="connsiteX11" fmla="*/ 2275473 w 2867604"/>
              <a:gd name="connsiteY11" fmla="*/ 3102424 h 3509524"/>
              <a:gd name="connsiteX12" fmla="*/ 2831058 w 2867604"/>
              <a:gd name="connsiteY12" fmla="*/ 2732034 h 3509524"/>
              <a:gd name="connsiteX13" fmla="*/ 2773184 w 2867604"/>
              <a:gd name="connsiteY13" fmla="*/ 1516693 h 3509524"/>
              <a:gd name="connsiteX14" fmla="*/ 2437519 w 2867604"/>
              <a:gd name="connsiteY14" fmla="*/ 613867 h 3509524"/>
              <a:gd name="connsiteX15" fmla="*/ 1766187 w 2867604"/>
              <a:gd name="connsiteY15" fmla="*/ 185605 h 3509524"/>
              <a:gd name="connsiteX16" fmla="*/ 678167 w 2867604"/>
              <a:gd name="connsiteY16" fmla="*/ 409 h 3509524"/>
              <a:gd name="connsiteX17" fmla="*/ 29984 w 2867604"/>
              <a:gd name="connsiteY17" fmla="*/ 220328 h 3509524"/>
              <a:gd name="connsiteX0" fmla="*/ 29984 w 2862474"/>
              <a:gd name="connsiteY0" fmla="*/ 220328 h 3509524"/>
              <a:gd name="connsiteX1" fmla="*/ 145732 w 2862474"/>
              <a:gd name="connsiteY1" fmla="*/ 752763 h 3509524"/>
              <a:gd name="connsiteX2" fmla="*/ 481397 w 2862474"/>
              <a:gd name="connsiteY2" fmla="*/ 937958 h 3509524"/>
              <a:gd name="connsiteX3" fmla="*/ 608719 w 2862474"/>
              <a:gd name="connsiteY3" fmla="*/ 1146303 h 3509524"/>
              <a:gd name="connsiteX4" fmla="*/ 689742 w 2862474"/>
              <a:gd name="connsiteY4" fmla="*/ 1701887 h 3509524"/>
              <a:gd name="connsiteX5" fmla="*/ 724466 w 2862474"/>
              <a:gd name="connsiteY5" fmla="*/ 2847781 h 3509524"/>
              <a:gd name="connsiteX6" fmla="*/ 678167 w 2862474"/>
              <a:gd name="connsiteY6" fmla="*/ 3345492 h 3509524"/>
              <a:gd name="connsiteX7" fmla="*/ 805489 w 2862474"/>
              <a:gd name="connsiteY7" fmla="*/ 3472814 h 3509524"/>
              <a:gd name="connsiteX8" fmla="*/ 1175878 w 2862474"/>
              <a:gd name="connsiteY8" fmla="*/ 3507538 h 3509524"/>
              <a:gd name="connsiteX9" fmla="*/ 1708314 w 2862474"/>
              <a:gd name="connsiteY9" fmla="*/ 3426515 h 3509524"/>
              <a:gd name="connsiteX10" fmla="*/ 2009256 w 2862474"/>
              <a:gd name="connsiteY10" fmla="*/ 3357067 h 3509524"/>
              <a:gd name="connsiteX11" fmla="*/ 2344921 w 2862474"/>
              <a:gd name="connsiteY11" fmla="*/ 3183447 h 3509524"/>
              <a:gd name="connsiteX12" fmla="*/ 2831058 w 2862474"/>
              <a:gd name="connsiteY12" fmla="*/ 2732034 h 3509524"/>
              <a:gd name="connsiteX13" fmla="*/ 2773184 w 2862474"/>
              <a:gd name="connsiteY13" fmla="*/ 1516693 h 3509524"/>
              <a:gd name="connsiteX14" fmla="*/ 2437519 w 2862474"/>
              <a:gd name="connsiteY14" fmla="*/ 613867 h 3509524"/>
              <a:gd name="connsiteX15" fmla="*/ 1766187 w 2862474"/>
              <a:gd name="connsiteY15" fmla="*/ 185605 h 3509524"/>
              <a:gd name="connsiteX16" fmla="*/ 678167 w 2862474"/>
              <a:gd name="connsiteY16" fmla="*/ 409 h 3509524"/>
              <a:gd name="connsiteX17" fmla="*/ 29984 w 2862474"/>
              <a:gd name="connsiteY17" fmla="*/ 220328 h 3509524"/>
              <a:gd name="connsiteX0" fmla="*/ 29984 w 2862474"/>
              <a:gd name="connsiteY0" fmla="*/ 220328 h 3669870"/>
              <a:gd name="connsiteX1" fmla="*/ 145732 w 2862474"/>
              <a:gd name="connsiteY1" fmla="*/ 752763 h 3669870"/>
              <a:gd name="connsiteX2" fmla="*/ 481397 w 2862474"/>
              <a:gd name="connsiteY2" fmla="*/ 937958 h 3669870"/>
              <a:gd name="connsiteX3" fmla="*/ 608719 w 2862474"/>
              <a:gd name="connsiteY3" fmla="*/ 1146303 h 3669870"/>
              <a:gd name="connsiteX4" fmla="*/ 689742 w 2862474"/>
              <a:gd name="connsiteY4" fmla="*/ 1701887 h 3669870"/>
              <a:gd name="connsiteX5" fmla="*/ 724466 w 2862474"/>
              <a:gd name="connsiteY5" fmla="*/ 2847781 h 3669870"/>
              <a:gd name="connsiteX6" fmla="*/ 678167 w 2862474"/>
              <a:gd name="connsiteY6" fmla="*/ 3345492 h 3669870"/>
              <a:gd name="connsiteX7" fmla="*/ 805489 w 2862474"/>
              <a:gd name="connsiteY7" fmla="*/ 3472814 h 3669870"/>
              <a:gd name="connsiteX8" fmla="*/ 1233751 w 2862474"/>
              <a:gd name="connsiteY8" fmla="*/ 3669584 h 3669870"/>
              <a:gd name="connsiteX9" fmla="*/ 1708314 w 2862474"/>
              <a:gd name="connsiteY9" fmla="*/ 3426515 h 3669870"/>
              <a:gd name="connsiteX10" fmla="*/ 2009256 w 2862474"/>
              <a:gd name="connsiteY10" fmla="*/ 3357067 h 3669870"/>
              <a:gd name="connsiteX11" fmla="*/ 2344921 w 2862474"/>
              <a:gd name="connsiteY11" fmla="*/ 3183447 h 3669870"/>
              <a:gd name="connsiteX12" fmla="*/ 2831058 w 2862474"/>
              <a:gd name="connsiteY12" fmla="*/ 2732034 h 3669870"/>
              <a:gd name="connsiteX13" fmla="*/ 2773184 w 2862474"/>
              <a:gd name="connsiteY13" fmla="*/ 1516693 h 3669870"/>
              <a:gd name="connsiteX14" fmla="*/ 2437519 w 2862474"/>
              <a:gd name="connsiteY14" fmla="*/ 613867 h 3669870"/>
              <a:gd name="connsiteX15" fmla="*/ 1766187 w 2862474"/>
              <a:gd name="connsiteY15" fmla="*/ 185605 h 3669870"/>
              <a:gd name="connsiteX16" fmla="*/ 678167 w 2862474"/>
              <a:gd name="connsiteY16" fmla="*/ 409 h 3669870"/>
              <a:gd name="connsiteX17" fmla="*/ 29984 w 2862474"/>
              <a:gd name="connsiteY17" fmla="*/ 220328 h 3669870"/>
              <a:gd name="connsiteX0" fmla="*/ 29984 w 2862474"/>
              <a:gd name="connsiteY0" fmla="*/ 220328 h 3673925"/>
              <a:gd name="connsiteX1" fmla="*/ 145732 w 2862474"/>
              <a:gd name="connsiteY1" fmla="*/ 752763 h 3673925"/>
              <a:gd name="connsiteX2" fmla="*/ 481397 w 2862474"/>
              <a:gd name="connsiteY2" fmla="*/ 937958 h 3673925"/>
              <a:gd name="connsiteX3" fmla="*/ 608719 w 2862474"/>
              <a:gd name="connsiteY3" fmla="*/ 1146303 h 3673925"/>
              <a:gd name="connsiteX4" fmla="*/ 689742 w 2862474"/>
              <a:gd name="connsiteY4" fmla="*/ 1701887 h 3673925"/>
              <a:gd name="connsiteX5" fmla="*/ 724466 w 2862474"/>
              <a:gd name="connsiteY5" fmla="*/ 2847781 h 3673925"/>
              <a:gd name="connsiteX6" fmla="*/ 678167 w 2862474"/>
              <a:gd name="connsiteY6" fmla="*/ 3345492 h 3673925"/>
              <a:gd name="connsiteX7" fmla="*/ 805489 w 2862474"/>
              <a:gd name="connsiteY7" fmla="*/ 3472814 h 3673925"/>
              <a:gd name="connsiteX8" fmla="*/ 1233751 w 2862474"/>
              <a:gd name="connsiteY8" fmla="*/ 3669584 h 3673925"/>
              <a:gd name="connsiteX9" fmla="*/ 1812486 w 2862474"/>
              <a:gd name="connsiteY9" fmla="*/ 3588561 h 3673925"/>
              <a:gd name="connsiteX10" fmla="*/ 2009256 w 2862474"/>
              <a:gd name="connsiteY10" fmla="*/ 3357067 h 3673925"/>
              <a:gd name="connsiteX11" fmla="*/ 2344921 w 2862474"/>
              <a:gd name="connsiteY11" fmla="*/ 3183447 h 3673925"/>
              <a:gd name="connsiteX12" fmla="*/ 2831058 w 2862474"/>
              <a:gd name="connsiteY12" fmla="*/ 2732034 h 3673925"/>
              <a:gd name="connsiteX13" fmla="*/ 2773184 w 2862474"/>
              <a:gd name="connsiteY13" fmla="*/ 1516693 h 3673925"/>
              <a:gd name="connsiteX14" fmla="*/ 2437519 w 2862474"/>
              <a:gd name="connsiteY14" fmla="*/ 613867 h 3673925"/>
              <a:gd name="connsiteX15" fmla="*/ 1766187 w 2862474"/>
              <a:gd name="connsiteY15" fmla="*/ 185605 h 3673925"/>
              <a:gd name="connsiteX16" fmla="*/ 678167 w 2862474"/>
              <a:gd name="connsiteY16" fmla="*/ 409 h 3673925"/>
              <a:gd name="connsiteX17" fmla="*/ 29984 w 2862474"/>
              <a:gd name="connsiteY17" fmla="*/ 220328 h 3673925"/>
              <a:gd name="connsiteX0" fmla="*/ 29984 w 2862474"/>
              <a:gd name="connsiteY0" fmla="*/ 220328 h 3673065"/>
              <a:gd name="connsiteX1" fmla="*/ 145732 w 2862474"/>
              <a:gd name="connsiteY1" fmla="*/ 752763 h 3673065"/>
              <a:gd name="connsiteX2" fmla="*/ 481397 w 2862474"/>
              <a:gd name="connsiteY2" fmla="*/ 937958 h 3673065"/>
              <a:gd name="connsiteX3" fmla="*/ 608719 w 2862474"/>
              <a:gd name="connsiteY3" fmla="*/ 1146303 h 3673065"/>
              <a:gd name="connsiteX4" fmla="*/ 689742 w 2862474"/>
              <a:gd name="connsiteY4" fmla="*/ 1701887 h 3673065"/>
              <a:gd name="connsiteX5" fmla="*/ 724466 w 2862474"/>
              <a:gd name="connsiteY5" fmla="*/ 2847781 h 3673065"/>
              <a:gd name="connsiteX6" fmla="*/ 678167 w 2862474"/>
              <a:gd name="connsiteY6" fmla="*/ 3345492 h 3673065"/>
              <a:gd name="connsiteX7" fmla="*/ 805489 w 2862474"/>
              <a:gd name="connsiteY7" fmla="*/ 3472814 h 3673065"/>
              <a:gd name="connsiteX8" fmla="*/ 1233751 w 2862474"/>
              <a:gd name="connsiteY8" fmla="*/ 3669584 h 3673065"/>
              <a:gd name="connsiteX9" fmla="*/ 1812486 w 2862474"/>
              <a:gd name="connsiteY9" fmla="*/ 3588561 h 3673065"/>
              <a:gd name="connsiteX10" fmla="*/ 2194451 w 2862474"/>
              <a:gd name="connsiteY10" fmla="*/ 3461239 h 3673065"/>
              <a:gd name="connsiteX11" fmla="*/ 2344921 w 2862474"/>
              <a:gd name="connsiteY11" fmla="*/ 3183447 h 3673065"/>
              <a:gd name="connsiteX12" fmla="*/ 2831058 w 2862474"/>
              <a:gd name="connsiteY12" fmla="*/ 2732034 h 3673065"/>
              <a:gd name="connsiteX13" fmla="*/ 2773184 w 2862474"/>
              <a:gd name="connsiteY13" fmla="*/ 1516693 h 3673065"/>
              <a:gd name="connsiteX14" fmla="*/ 2437519 w 2862474"/>
              <a:gd name="connsiteY14" fmla="*/ 613867 h 3673065"/>
              <a:gd name="connsiteX15" fmla="*/ 1766187 w 2862474"/>
              <a:gd name="connsiteY15" fmla="*/ 185605 h 3673065"/>
              <a:gd name="connsiteX16" fmla="*/ 678167 w 2862474"/>
              <a:gd name="connsiteY16" fmla="*/ 409 h 3673065"/>
              <a:gd name="connsiteX17" fmla="*/ 29984 w 2862474"/>
              <a:gd name="connsiteY17" fmla="*/ 220328 h 3673065"/>
              <a:gd name="connsiteX0" fmla="*/ 29984 w 2862474"/>
              <a:gd name="connsiteY0" fmla="*/ 220328 h 3702125"/>
              <a:gd name="connsiteX1" fmla="*/ 145732 w 2862474"/>
              <a:gd name="connsiteY1" fmla="*/ 752763 h 3702125"/>
              <a:gd name="connsiteX2" fmla="*/ 481397 w 2862474"/>
              <a:gd name="connsiteY2" fmla="*/ 937958 h 3702125"/>
              <a:gd name="connsiteX3" fmla="*/ 608719 w 2862474"/>
              <a:gd name="connsiteY3" fmla="*/ 1146303 h 3702125"/>
              <a:gd name="connsiteX4" fmla="*/ 689742 w 2862474"/>
              <a:gd name="connsiteY4" fmla="*/ 1701887 h 3702125"/>
              <a:gd name="connsiteX5" fmla="*/ 724466 w 2862474"/>
              <a:gd name="connsiteY5" fmla="*/ 2847781 h 3702125"/>
              <a:gd name="connsiteX6" fmla="*/ 678167 w 2862474"/>
              <a:gd name="connsiteY6" fmla="*/ 3345492 h 3702125"/>
              <a:gd name="connsiteX7" fmla="*/ 805489 w 2862474"/>
              <a:gd name="connsiteY7" fmla="*/ 3472814 h 3702125"/>
              <a:gd name="connsiteX8" fmla="*/ 1233751 w 2862474"/>
              <a:gd name="connsiteY8" fmla="*/ 3669584 h 3702125"/>
              <a:gd name="connsiteX9" fmla="*/ 1835635 w 2862474"/>
              <a:gd name="connsiteY9" fmla="*/ 3681159 h 3702125"/>
              <a:gd name="connsiteX10" fmla="*/ 2194451 w 2862474"/>
              <a:gd name="connsiteY10" fmla="*/ 3461239 h 3702125"/>
              <a:gd name="connsiteX11" fmla="*/ 2344921 w 2862474"/>
              <a:gd name="connsiteY11" fmla="*/ 3183447 h 3702125"/>
              <a:gd name="connsiteX12" fmla="*/ 2831058 w 2862474"/>
              <a:gd name="connsiteY12" fmla="*/ 2732034 h 3702125"/>
              <a:gd name="connsiteX13" fmla="*/ 2773184 w 2862474"/>
              <a:gd name="connsiteY13" fmla="*/ 1516693 h 3702125"/>
              <a:gd name="connsiteX14" fmla="*/ 2437519 w 2862474"/>
              <a:gd name="connsiteY14" fmla="*/ 613867 h 3702125"/>
              <a:gd name="connsiteX15" fmla="*/ 1766187 w 2862474"/>
              <a:gd name="connsiteY15" fmla="*/ 185605 h 3702125"/>
              <a:gd name="connsiteX16" fmla="*/ 678167 w 2862474"/>
              <a:gd name="connsiteY16" fmla="*/ 409 h 3702125"/>
              <a:gd name="connsiteX17" fmla="*/ 29984 w 2862474"/>
              <a:gd name="connsiteY17" fmla="*/ 220328 h 3702125"/>
              <a:gd name="connsiteX0" fmla="*/ 29984 w 2873593"/>
              <a:gd name="connsiteY0" fmla="*/ 220328 h 3702125"/>
              <a:gd name="connsiteX1" fmla="*/ 145732 w 2873593"/>
              <a:gd name="connsiteY1" fmla="*/ 752763 h 3702125"/>
              <a:gd name="connsiteX2" fmla="*/ 481397 w 2873593"/>
              <a:gd name="connsiteY2" fmla="*/ 937958 h 3702125"/>
              <a:gd name="connsiteX3" fmla="*/ 608719 w 2873593"/>
              <a:gd name="connsiteY3" fmla="*/ 1146303 h 3702125"/>
              <a:gd name="connsiteX4" fmla="*/ 689742 w 2873593"/>
              <a:gd name="connsiteY4" fmla="*/ 1701887 h 3702125"/>
              <a:gd name="connsiteX5" fmla="*/ 724466 w 2873593"/>
              <a:gd name="connsiteY5" fmla="*/ 2847781 h 3702125"/>
              <a:gd name="connsiteX6" fmla="*/ 678167 w 2873593"/>
              <a:gd name="connsiteY6" fmla="*/ 3345492 h 3702125"/>
              <a:gd name="connsiteX7" fmla="*/ 805489 w 2873593"/>
              <a:gd name="connsiteY7" fmla="*/ 3472814 h 3702125"/>
              <a:gd name="connsiteX8" fmla="*/ 1233751 w 2873593"/>
              <a:gd name="connsiteY8" fmla="*/ 3669584 h 3702125"/>
              <a:gd name="connsiteX9" fmla="*/ 1835635 w 2873593"/>
              <a:gd name="connsiteY9" fmla="*/ 3681159 h 3702125"/>
              <a:gd name="connsiteX10" fmla="*/ 2194451 w 2873593"/>
              <a:gd name="connsiteY10" fmla="*/ 3461239 h 3702125"/>
              <a:gd name="connsiteX11" fmla="*/ 2831058 w 2873593"/>
              <a:gd name="connsiteY11" fmla="*/ 2732034 h 3702125"/>
              <a:gd name="connsiteX12" fmla="*/ 2773184 w 2873593"/>
              <a:gd name="connsiteY12" fmla="*/ 1516693 h 3702125"/>
              <a:gd name="connsiteX13" fmla="*/ 2437519 w 2873593"/>
              <a:gd name="connsiteY13" fmla="*/ 613867 h 3702125"/>
              <a:gd name="connsiteX14" fmla="*/ 1766187 w 2873593"/>
              <a:gd name="connsiteY14" fmla="*/ 185605 h 3702125"/>
              <a:gd name="connsiteX15" fmla="*/ 678167 w 2873593"/>
              <a:gd name="connsiteY15" fmla="*/ 409 h 3702125"/>
              <a:gd name="connsiteX16" fmla="*/ 29984 w 2873593"/>
              <a:gd name="connsiteY16" fmla="*/ 220328 h 3702125"/>
              <a:gd name="connsiteX0" fmla="*/ 29984 w 2890941"/>
              <a:gd name="connsiteY0" fmla="*/ 220328 h 3702125"/>
              <a:gd name="connsiteX1" fmla="*/ 145732 w 2890941"/>
              <a:gd name="connsiteY1" fmla="*/ 752763 h 3702125"/>
              <a:gd name="connsiteX2" fmla="*/ 481397 w 2890941"/>
              <a:gd name="connsiteY2" fmla="*/ 937958 h 3702125"/>
              <a:gd name="connsiteX3" fmla="*/ 608719 w 2890941"/>
              <a:gd name="connsiteY3" fmla="*/ 1146303 h 3702125"/>
              <a:gd name="connsiteX4" fmla="*/ 689742 w 2890941"/>
              <a:gd name="connsiteY4" fmla="*/ 1701887 h 3702125"/>
              <a:gd name="connsiteX5" fmla="*/ 724466 w 2890941"/>
              <a:gd name="connsiteY5" fmla="*/ 2847781 h 3702125"/>
              <a:gd name="connsiteX6" fmla="*/ 678167 w 2890941"/>
              <a:gd name="connsiteY6" fmla="*/ 3345492 h 3702125"/>
              <a:gd name="connsiteX7" fmla="*/ 805489 w 2890941"/>
              <a:gd name="connsiteY7" fmla="*/ 3472814 h 3702125"/>
              <a:gd name="connsiteX8" fmla="*/ 1233751 w 2890941"/>
              <a:gd name="connsiteY8" fmla="*/ 3669584 h 3702125"/>
              <a:gd name="connsiteX9" fmla="*/ 1835635 w 2890941"/>
              <a:gd name="connsiteY9" fmla="*/ 3681159 h 3702125"/>
              <a:gd name="connsiteX10" fmla="*/ 2194451 w 2890941"/>
              <a:gd name="connsiteY10" fmla="*/ 3461239 h 3702125"/>
              <a:gd name="connsiteX11" fmla="*/ 2831058 w 2890941"/>
              <a:gd name="connsiteY11" fmla="*/ 2732034 h 3702125"/>
              <a:gd name="connsiteX12" fmla="*/ 2819482 w 2890941"/>
              <a:gd name="connsiteY12" fmla="*/ 1493544 h 3702125"/>
              <a:gd name="connsiteX13" fmla="*/ 2437519 w 2890941"/>
              <a:gd name="connsiteY13" fmla="*/ 613867 h 3702125"/>
              <a:gd name="connsiteX14" fmla="*/ 1766187 w 2890941"/>
              <a:gd name="connsiteY14" fmla="*/ 185605 h 3702125"/>
              <a:gd name="connsiteX15" fmla="*/ 678167 w 2890941"/>
              <a:gd name="connsiteY15" fmla="*/ 409 h 3702125"/>
              <a:gd name="connsiteX16" fmla="*/ 29984 w 2890941"/>
              <a:gd name="connsiteY16" fmla="*/ 220328 h 3702125"/>
              <a:gd name="connsiteX0" fmla="*/ 29984 w 2890941"/>
              <a:gd name="connsiteY0" fmla="*/ 220328 h 3702125"/>
              <a:gd name="connsiteX1" fmla="*/ 145732 w 2890941"/>
              <a:gd name="connsiteY1" fmla="*/ 752763 h 3702125"/>
              <a:gd name="connsiteX2" fmla="*/ 481397 w 2890941"/>
              <a:gd name="connsiteY2" fmla="*/ 937958 h 3702125"/>
              <a:gd name="connsiteX3" fmla="*/ 608719 w 2890941"/>
              <a:gd name="connsiteY3" fmla="*/ 1146303 h 3702125"/>
              <a:gd name="connsiteX4" fmla="*/ 689742 w 2890941"/>
              <a:gd name="connsiteY4" fmla="*/ 1701887 h 3702125"/>
              <a:gd name="connsiteX5" fmla="*/ 608720 w 2890941"/>
              <a:gd name="connsiteY5" fmla="*/ 2859356 h 3702125"/>
              <a:gd name="connsiteX6" fmla="*/ 678167 w 2890941"/>
              <a:gd name="connsiteY6" fmla="*/ 3345492 h 3702125"/>
              <a:gd name="connsiteX7" fmla="*/ 805489 w 2890941"/>
              <a:gd name="connsiteY7" fmla="*/ 3472814 h 3702125"/>
              <a:gd name="connsiteX8" fmla="*/ 1233751 w 2890941"/>
              <a:gd name="connsiteY8" fmla="*/ 3669584 h 3702125"/>
              <a:gd name="connsiteX9" fmla="*/ 1835635 w 2890941"/>
              <a:gd name="connsiteY9" fmla="*/ 3681159 h 3702125"/>
              <a:gd name="connsiteX10" fmla="*/ 2194451 w 2890941"/>
              <a:gd name="connsiteY10" fmla="*/ 3461239 h 3702125"/>
              <a:gd name="connsiteX11" fmla="*/ 2831058 w 2890941"/>
              <a:gd name="connsiteY11" fmla="*/ 2732034 h 3702125"/>
              <a:gd name="connsiteX12" fmla="*/ 2819482 w 2890941"/>
              <a:gd name="connsiteY12" fmla="*/ 1493544 h 3702125"/>
              <a:gd name="connsiteX13" fmla="*/ 2437519 w 2890941"/>
              <a:gd name="connsiteY13" fmla="*/ 613867 h 3702125"/>
              <a:gd name="connsiteX14" fmla="*/ 1766187 w 2890941"/>
              <a:gd name="connsiteY14" fmla="*/ 185605 h 3702125"/>
              <a:gd name="connsiteX15" fmla="*/ 678167 w 2890941"/>
              <a:gd name="connsiteY15" fmla="*/ 409 h 3702125"/>
              <a:gd name="connsiteX16" fmla="*/ 29984 w 2890941"/>
              <a:gd name="connsiteY16" fmla="*/ 220328 h 3702125"/>
              <a:gd name="connsiteX0" fmla="*/ 29984 w 2890941"/>
              <a:gd name="connsiteY0" fmla="*/ 220328 h 3709376"/>
              <a:gd name="connsiteX1" fmla="*/ 145732 w 2890941"/>
              <a:gd name="connsiteY1" fmla="*/ 752763 h 3709376"/>
              <a:gd name="connsiteX2" fmla="*/ 481397 w 2890941"/>
              <a:gd name="connsiteY2" fmla="*/ 937958 h 3709376"/>
              <a:gd name="connsiteX3" fmla="*/ 608719 w 2890941"/>
              <a:gd name="connsiteY3" fmla="*/ 1146303 h 3709376"/>
              <a:gd name="connsiteX4" fmla="*/ 689742 w 2890941"/>
              <a:gd name="connsiteY4" fmla="*/ 1701887 h 3709376"/>
              <a:gd name="connsiteX5" fmla="*/ 608720 w 2890941"/>
              <a:gd name="connsiteY5" fmla="*/ 2859356 h 3709376"/>
              <a:gd name="connsiteX6" fmla="*/ 678167 w 2890941"/>
              <a:gd name="connsiteY6" fmla="*/ 3345492 h 3709376"/>
              <a:gd name="connsiteX7" fmla="*/ 1233751 w 2890941"/>
              <a:gd name="connsiteY7" fmla="*/ 3669584 h 3709376"/>
              <a:gd name="connsiteX8" fmla="*/ 1835635 w 2890941"/>
              <a:gd name="connsiteY8" fmla="*/ 3681159 h 3709376"/>
              <a:gd name="connsiteX9" fmla="*/ 2194451 w 2890941"/>
              <a:gd name="connsiteY9" fmla="*/ 3461239 h 3709376"/>
              <a:gd name="connsiteX10" fmla="*/ 2831058 w 2890941"/>
              <a:gd name="connsiteY10" fmla="*/ 2732034 h 3709376"/>
              <a:gd name="connsiteX11" fmla="*/ 2819482 w 2890941"/>
              <a:gd name="connsiteY11" fmla="*/ 1493544 h 3709376"/>
              <a:gd name="connsiteX12" fmla="*/ 2437519 w 2890941"/>
              <a:gd name="connsiteY12" fmla="*/ 613867 h 3709376"/>
              <a:gd name="connsiteX13" fmla="*/ 1766187 w 2890941"/>
              <a:gd name="connsiteY13" fmla="*/ 185605 h 3709376"/>
              <a:gd name="connsiteX14" fmla="*/ 678167 w 2890941"/>
              <a:gd name="connsiteY14" fmla="*/ 409 h 3709376"/>
              <a:gd name="connsiteX15" fmla="*/ 29984 w 2890941"/>
              <a:gd name="connsiteY15" fmla="*/ 220328 h 3709376"/>
              <a:gd name="connsiteX0" fmla="*/ 29984 w 2883599"/>
              <a:gd name="connsiteY0" fmla="*/ 220328 h 3709376"/>
              <a:gd name="connsiteX1" fmla="*/ 145732 w 2883599"/>
              <a:gd name="connsiteY1" fmla="*/ 752763 h 3709376"/>
              <a:gd name="connsiteX2" fmla="*/ 481397 w 2883599"/>
              <a:gd name="connsiteY2" fmla="*/ 937958 h 3709376"/>
              <a:gd name="connsiteX3" fmla="*/ 608719 w 2883599"/>
              <a:gd name="connsiteY3" fmla="*/ 1146303 h 3709376"/>
              <a:gd name="connsiteX4" fmla="*/ 689742 w 2883599"/>
              <a:gd name="connsiteY4" fmla="*/ 1701887 h 3709376"/>
              <a:gd name="connsiteX5" fmla="*/ 608720 w 2883599"/>
              <a:gd name="connsiteY5" fmla="*/ 2859356 h 3709376"/>
              <a:gd name="connsiteX6" fmla="*/ 678167 w 2883599"/>
              <a:gd name="connsiteY6" fmla="*/ 3345492 h 3709376"/>
              <a:gd name="connsiteX7" fmla="*/ 1233751 w 2883599"/>
              <a:gd name="connsiteY7" fmla="*/ 3669584 h 3709376"/>
              <a:gd name="connsiteX8" fmla="*/ 1835635 w 2883599"/>
              <a:gd name="connsiteY8" fmla="*/ 3681159 h 3709376"/>
              <a:gd name="connsiteX9" fmla="*/ 2298623 w 2883599"/>
              <a:gd name="connsiteY9" fmla="*/ 3461239 h 3709376"/>
              <a:gd name="connsiteX10" fmla="*/ 2831058 w 2883599"/>
              <a:gd name="connsiteY10" fmla="*/ 2732034 h 3709376"/>
              <a:gd name="connsiteX11" fmla="*/ 2819482 w 2883599"/>
              <a:gd name="connsiteY11" fmla="*/ 1493544 h 3709376"/>
              <a:gd name="connsiteX12" fmla="*/ 2437519 w 2883599"/>
              <a:gd name="connsiteY12" fmla="*/ 613867 h 3709376"/>
              <a:gd name="connsiteX13" fmla="*/ 1766187 w 2883599"/>
              <a:gd name="connsiteY13" fmla="*/ 185605 h 3709376"/>
              <a:gd name="connsiteX14" fmla="*/ 678167 w 2883599"/>
              <a:gd name="connsiteY14" fmla="*/ 409 h 3709376"/>
              <a:gd name="connsiteX15" fmla="*/ 29984 w 2883599"/>
              <a:gd name="connsiteY15" fmla="*/ 220328 h 370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83599" h="3709376">
                <a:moveTo>
                  <a:pt x="29984" y="220328"/>
                </a:moveTo>
                <a:cubicBezTo>
                  <a:pt x="-58755" y="345720"/>
                  <a:pt x="70497" y="633158"/>
                  <a:pt x="145732" y="752763"/>
                </a:cubicBezTo>
                <a:cubicBezTo>
                  <a:pt x="220967" y="872368"/>
                  <a:pt x="404233" y="872368"/>
                  <a:pt x="481397" y="937958"/>
                </a:cubicBezTo>
                <a:cubicBezTo>
                  <a:pt x="558561" y="1003548"/>
                  <a:pt x="573995" y="1018982"/>
                  <a:pt x="608719" y="1146303"/>
                </a:cubicBezTo>
                <a:cubicBezTo>
                  <a:pt x="643443" y="1273625"/>
                  <a:pt x="689742" y="1416378"/>
                  <a:pt x="689742" y="1701887"/>
                </a:cubicBezTo>
                <a:cubicBezTo>
                  <a:pt x="689742" y="1987396"/>
                  <a:pt x="610649" y="2585422"/>
                  <a:pt x="608720" y="2859356"/>
                </a:cubicBezTo>
                <a:cubicBezTo>
                  <a:pt x="606791" y="3133290"/>
                  <a:pt x="573995" y="3210454"/>
                  <a:pt x="678167" y="3345492"/>
                </a:cubicBezTo>
                <a:cubicBezTo>
                  <a:pt x="782339" y="3480530"/>
                  <a:pt x="1040840" y="3613639"/>
                  <a:pt x="1233751" y="3669584"/>
                </a:cubicBezTo>
                <a:cubicBezTo>
                  <a:pt x="1426662" y="3725529"/>
                  <a:pt x="1658156" y="3715883"/>
                  <a:pt x="1835635" y="3681159"/>
                </a:cubicBezTo>
                <a:cubicBezTo>
                  <a:pt x="2013114" y="3646435"/>
                  <a:pt x="2132719" y="3619427"/>
                  <a:pt x="2298623" y="3461239"/>
                </a:cubicBezTo>
                <a:cubicBezTo>
                  <a:pt x="2464527" y="3303051"/>
                  <a:pt x="2744248" y="3059983"/>
                  <a:pt x="2831058" y="2732034"/>
                </a:cubicBezTo>
                <a:cubicBezTo>
                  <a:pt x="2917868" y="2404085"/>
                  <a:pt x="2885072" y="1846572"/>
                  <a:pt x="2819482" y="1493544"/>
                </a:cubicBezTo>
                <a:cubicBezTo>
                  <a:pt x="2753892" y="1140516"/>
                  <a:pt x="2613068" y="831857"/>
                  <a:pt x="2437519" y="613867"/>
                </a:cubicBezTo>
                <a:cubicBezTo>
                  <a:pt x="2261970" y="395877"/>
                  <a:pt x="2059412" y="287848"/>
                  <a:pt x="1766187" y="185605"/>
                </a:cubicBezTo>
                <a:cubicBezTo>
                  <a:pt x="1472962" y="83362"/>
                  <a:pt x="921235" y="8125"/>
                  <a:pt x="678167" y="409"/>
                </a:cubicBezTo>
                <a:cubicBezTo>
                  <a:pt x="435099" y="-7307"/>
                  <a:pt x="118723" y="94936"/>
                  <a:pt x="29984" y="220328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934137" y="2398527"/>
                <a:ext cx="2581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25678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=1710 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SG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137" y="2398527"/>
                <a:ext cx="2581154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3027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502" y="3504035"/>
            <a:ext cx="5478179" cy="3143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88587" y="1177100"/>
                <a:ext cx="9075155" cy="49195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3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/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Step 8: Replace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56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7 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and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8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with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25678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Step 9: Replace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3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and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with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34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Step 10: Identify the parallel connection across B–G.</a:t>
                </a:r>
              </a:p>
              <a:p>
                <a:pPr lvl="2">
                  <a:spcAft>
                    <a:spcPts val="1400"/>
                  </a:spcAft>
                </a:pP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Step 11: Determine the equivalent resistance </a:t>
                </a:r>
                <a:r>
                  <a:rPr lang="en-US" i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</a:t>
                </a:r>
                <a:r>
                  <a:rPr lang="en-US" baseline="-250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2345678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marL="1908000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SG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BG</m:t>
                          </m:r>
                        </m:sub>
                      </m:sSub>
                      <m:r>
                        <a:rPr lang="en-SG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2345678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502000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 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25678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25678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G" dirty="0">
                  <a:solidFill>
                    <a:schemeClr val="tx1"/>
                  </a:solidFill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 marL="2520000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1030×1710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1030+1710</m:t>
                          </m:r>
                        </m:den>
                      </m:f>
                    </m:oMath>
                  </m:oMathPara>
                </a14:m>
                <a:endParaRPr lang="en-SG" u="sng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2430000" lvl="2" indent="0" defTabSz="804863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 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642.8 </a:t>
                </a:r>
                <a:r>
                  <a:rPr lang="el-GR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Ω</a:t>
                </a:r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7" y="1177100"/>
                <a:ext cx="9075155" cy="4919552"/>
              </a:xfrm>
              <a:prstGeom prst="rect">
                <a:avLst/>
              </a:prstGeom>
              <a:blipFill>
                <a:blip r:embed="rId5"/>
                <a:stretch>
                  <a:fillRect t="-991" b="-9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10233887" y="4252181"/>
            <a:ext cx="1717965" cy="1833581"/>
          </a:xfrm>
          <a:prstGeom prst="round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8067965" y="4252181"/>
            <a:ext cx="1830446" cy="1833581"/>
          </a:xfrm>
          <a:prstGeom prst="roundRect">
            <a:avLst/>
          </a:prstGeom>
          <a:solidFill>
            <a:srgbClr val="FF99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le 9"/>
          <p:cNvSpPr/>
          <p:nvPr/>
        </p:nvSpPr>
        <p:spPr>
          <a:xfrm>
            <a:off x="7703127" y="4252178"/>
            <a:ext cx="4278073" cy="1833581"/>
          </a:xfrm>
          <a:prstGeom prst="round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77334" y="521822"/>
            <a:ext cx="8919673" cy="5232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800" dirty="0">
                <a:solidFill>
                  <a:schemeClr val="accent2"/>
                </a:solidFill>
              </a:rPr>
              <a:t>Illustration 2: Find the voltage across C and E, </a:t>
            </a:r>
            <a:r>
              <a:rPr lang="en-SG" sz="2800" i="1" dirty="0">
                <a:solidFill>
                  <a:schemeClr val="accent2"/>
                </a:solidFill>
              </a:rPr>
              <a:t>V</a:t>
            </a:r>
            <a:r>
              <a:rPr lang="en-SG" sz="2800" baseline="-25000" dirty="0">
                <a:solidFill>
                  <a:schemeClr val="accent2"/>
                </a:solidFill>
              </a:rPr>
              <a:t>CE</a:t>
            </a:r>
            <a:r>
              <a:rPr lang="en-SG" sz="2800" dirty="0">
                <a:solidFill>
                  <a:schemeClr val="accent2"/>
                </a:solidFill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805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3349</TotalTime>
  <Words>685</Words>
  <Application>Microsoft Office PowerPoint</Application>
  <PresentationFormat>Widescreen</PresentationFormat>
  <Paragraphs>110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</vt:lpstr>
      <vt:lpstr>Cambria Math</vt:lpstr>
      <vt:lpstr>Cooper Black</vt:lpstr>
      <vt:lpstr>Times New Roman</vt:lpstr>
      <vt:lpstr>Trebuchet MS</vt:lpstr>
      <vt:lpstr>Wingdings 3</vt:lpstr>
      <vt:lpstr>Facet</vt:lpstr>
      <vt:lpstr>Unit 7  Series-Parallel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Kai Meng</dc:creator>
  <cp:lastModifiedBy>David Li Chung Ping</cp:lastModifiedBy>
  <cp:revision>516</cp:revision>
  <dcterms:created xsi:type="dcterms:W3CDTF">2014-11-11T08:59:17Z</dcterms:created>
  <dcterms:modified xsi:type="dcterms:W3CDTF">2018-08-03T03:11:31Z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2EC3C207-4E13-402D-916C-0CA00F8FCFD7</vt:lpwstr>
  </property>
  <property fmtid="{D5CDD505-2E9C-101B-9397-08002B2CF9AE}" pid="3" name="ArticulatePath">
    <vt:lpwstr>PPt for Video - Unit 7 Part B (Analysing Series-parallel Circuits) V2.0</vt:lpwstr>
  </property>
</Properties>
</file>