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4" r:id="rId2"/>
    <p:sldId id="258" r:id="rId3"/>
    <p:sldId id="275" r:id="rId4"/>
    <p:sldId id="286" r:id="rId5"/>
    <p:sldId id="282" r:id="rId6"/>
    <p:sldId id="271" r:id="rId7"/>
    <p:sldId id="272" r:id="rId8"/>
  </p:sldIdLst>
  <p:sldSz cx="12192000" cy="6858000"/>
  <p:notesSz cx="6797675" cy="9926638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892" userDrawn="1">
          <p15:clr>
            <a:srgbClr val="A4A3A4"/>
          </p15:clr>
        </p15:guide>
        <p15:guide id="3" pos="1345" userDrawn="1">
          <p15:clr>
            <a:srgbClr val="A4A3A4"/>
          </p15:clr>
        </p15:guide>
        <p15:guide id="4" orient="horz" pos="1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AB"/>
    <a:srgbClr val="FFDE75"/>
    <a:srgbClr val="236F50"/>
    <a:srgbClr val="CC6600"/>
    <a:srgbClr val="CC0000"/>
    <a:srgbClr val="6600FF"/>
    <a:srgbClr val="9933FF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>
        <p:guide orient="horz" pos="731"/>
        <p:guide pos="892"/>
        <p:guide pos="1345"/>
        <p:guide orient="horz" pos="1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50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26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47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09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7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65F5-0FF4-4745-A570-48693F765A8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0661-C615-4153-8BCC-AB69FCC3F63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DAF7-3EE2-44C2-B4FB-5520F6D4C30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D0A7-82C2-4E01-92C6-111A86489457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8585-C358-4741-848D-9383B47BE44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4BC6-6455-4085-9ECD-356C8091154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94BF-085F-4587-AA90-1951601B30F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A640-7D96-4EDF-82F3-DF8984ECBE66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0D94-B929-403E-9F3F-24AF2EE9ACAB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44F1-EFA6-4CB6-BDEF-8AD402CEA7B7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CCF-A7F2-497E-9DD0-7ACDB46613D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9DD9-1449-4AC7-AB1B-F2474428A1E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C26-E6E0-431E-AA29-ED3C00E9778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C94-BEEE-4D9D-80D5-F1F30C87F9C6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2BCB-6087-45F2-A6B7-968186FF4BB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A99C-1203-45EF-B1BD-A19D987EBB64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0CFE-7363-4775-8172-B0F495204A9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image" Target="../media/image4.jp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7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Series-Parallel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35890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C: Power Dissipation in  Series-Parallel Circuits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9889067" cy="4883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How power is distributed in a series-parallel circuit.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66457"/>
            <a:ext cx="10345570" cy="1205458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Power calculations in Series-Parallel Circuits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We will use an example to illustrate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81270" y="1871915"/>
                <a:ext cx="9088458" cy="18261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when resistors are in parallel connection, the branch with the lowest resistance dissipates the highest power;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+⋯+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SG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SG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70" y="1871915"/>
                <a:ext cx="9088458" cy="1826141"/>
              </a:xfrm>
              <a:prstGeom prst="rect">
                <a:avLst/>
              </a:prstGeom>
              <a:blipFill>
                <a:blip r:embed="rId3"/>
                <a:stretch>
                  <a:fillRect t="-2667" b="-2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0" y="1295916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74285" y="1295916"/>
                <a:ext cx="11118427" cy="3241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30238" lvl="2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SG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150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500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500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=1007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SG" sz="2000" u="sng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630238" lvl="2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1007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=19.86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2000" b="0" u="sng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630238" lvl="2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1500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500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19.86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=8.51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2000" u="sng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630238" lvl="2" indent="0">
                  <a:lnSpc>
                    <a:spcPct val="120000"/>
                  </a:lnSpc>
                  <a:spcBef>
                    <a:spcPts val="2400"/>
                  </a:spcBef>
                  <a:buNone/>
                </a:pP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19.86 mA − 8.51 mA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11.35 mA</a:t>
                </a:r>
                <a:endParaRPr lang="en-SG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" y="1295916"/>
                <a:ext cx="11118427" cy="3241208"/>
              </a:xfrm>
              <a:prstGeom prst="rect">
                <a:avLst/>
              </a:prstGeom>
              <a:blipFill>
                <a:blip r:embed="rId4"/>
                <a:stretch>
                  <a:fillRect b="-15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/>
          <p:cNvSpPr txBox="1">
            <a:spLocks/>
          </p:cNvSpPr>
          <p:nvPr/>
        </p:nvSpPr>
        <p:spPr>
          <a:xfrm>
            <a:off x="677333" y="341809"/>
            <a:ext cx="11355552" cy="9541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Example 1: Calculate the power dissipated in each of the resistors</a:t>
            </a:r>
            <a:r>
              <a:rPr lang="en-SG" sz="2800" dirty="0">
                <a:solidFill>
                  <a:srgbClr val="0070C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and the power delivered by the supply.</a:t>
            </a:r>
            <a:endParaRPr lang="en-SG" sz="51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602" y="1295916"/>
            <a:ext cx="4571283" cy="25291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97243" y="6337849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7316" y="4593413"/>
            <a:ext cx="8455563" cy="2025152"/>
            <a:chOff x="2141316" y="4548368"/>
            <a:chExt cx="8455563" cy="2025152"/>
          </a:xfrm>
        </p:grpSpPr>
        <p:sp>
          <p:nvSpPr>
            <p:cNvPr id="2" name="Rounded Rectangle 1"/>
            <p:cNvSpPr/>
            <p:nvPr/>
          </p:nvSpPr>
          <p:spPr>
            <a:xfrm>
              <a:off x="2141316" y="4578558"/>
              <a:ext cx="8455563" cy="1994962"/>
            </a:xfrm>
            <a:prstGeom prst="roundRect">
              <a:avLst>
                <a:gd name="adj" fmla="val 7964"/>
              </a:avLst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616054" y="4548368"/>
              <a:ext cx="3740914" cy="2002002"/>
              <a:chOff x="2993179" y="1551239"/>
              <a:chExt cx="3740914" cy="20020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635220" y="1551239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chemeClr val="accent4">
                          <a:lumMod val="75000"/>
                        </a:schemeClr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5220" y="1551239"/>
                    <a:ext cx="43225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225" r="-9859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 9"/>
              <p:cNvSpPr>
                <a:spLocks noChangeAspect="1"/>
              </p:cNvSpPr>
              <p:nvPr/>
            </p:nvSpPr>
            <p:spPr bwMode="auto">
              <a:xfrm>
                <a:off x="4659801" y="2056557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25400" cap="flat" cmpd="sng">
                <a:solidFill>
                  <a:srgbClr val="236F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solidFill>
                    <a:schemeClr val="accent4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Freeform 10"/>
              <p:cNvSpPr>
                <a:spLocks noChangeAspect="1"/>
              </p:cNvSpPr>
              <p:nvPr/>
            </p:nvSpPr>
            <p:spPr bwMode="auto">
              <a:xfrm rot="21480000">
                <a:off x="4664719" y="2816329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25400" cap="flat" cmpd="sng">
                <a:solidFill>
                  <a:srgbClr val="CC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solidFill>
                      <a:srgbClr val="CC66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solidFill>
                    <a:srgbClr val="CC66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659801" y="3091576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rgbClr val="CC6600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9801" y="3091576"/>
                    <a:ext cx="432250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25" r="-11268"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 rot="16200000">
                <a:off x="3416179" y="2154468"/>
                <a:ext cx="0" cy="84600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067471" y="2205056"/>
                <a:ext cx="820622" cy="755735"/>
                <a:chOff x="5067471" y="2205056"/>
                <a:chExt cx="820622" cy="755735"/>
              </a:xfrm>
            </p:grpSpPr>
            <p:sp>
              <p:nvSpPr>
                <p:cNvPr id="25" name="Freeform 37"/>
                <p:cNvSpPr>
                  <a:spLocks/>
                </p:cNvSpPr>
                <p:nvPr/>
              </p:nvSpPr>
              <p:spPr bwMode="auto">
                <a:xfrm rot="16200000" flipV="1">
                  <a:off x="5251558" y="2324256"/>
                  <a:ext cx="462284" cy="810786"/>
                </a:xfrm>
                <a:custGeom>
                  <a:avLst/>
                  <a:gdLst>
                    <a:gd name="T0" fmla="*/ 0 w 624"/>
                    <a:gd name="T1" fmla="*/ 336 h 336"/>
                    <a:gd name="T2" fmla="*/ 0 w 624"/>
                    <a:gd name="T3" fmla="*/ 0 h 336"/>
                    <a:gd name="T4" fmla="*/ 624 w 624"/>
                    <a:gd name="T5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24" h="336">
                      <a:moveTo>
                        <a:pt x="0" y="336"/>
                      </a:moveTo>
                      <a:lnTo>
                        <a:pt x="0" y="0"/>
                      </a:lnTo>
                      <a:lnTo>
                        <a:pt x="624" y="0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" name="Freeform 38"/>
                <p:cNvSpPr>
                  <a:spLocks/>
                </p:cNvSpPr>
                <p:nvPr/>
              </p:nvSpPr>
              <p:spPr bwMode="auto">
                <a:xfrm rot="16200000" flipV="1">
                  <a:off x="5269670" y="2002857"/>
                  <a:ext cx="416223" cy="820622"/>
                </a:xfrm>
                <a:custGeom>
                  <a:avLst/>
                  <a:gdLst>
                    <a:gd name="T0" fmla="*/ 0 w 528"/>
                    <a:gd name="T1" fmla="*/ 0 h 288"/>
                    <a:gd name="T2" fmla="*/ 528 w 528"/>
                    <a:gd name="T3" fmla="*/ 0 h 288"/>
                    <a:gd name="T4" fmla="*/ 528 w 528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8" h="288">
                      <a:moveTo>
                        <a:pt x="0" y="0"/>
                      </a:moveTo>
                      <a:lnTo>
                        <a:pt x="528" y="0"/>
                      </a:lnTo>
                      <a:lnTo>
                        <a:pt x="528" y="288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flipH="1">
                <a:off x="3849015" y="2205056"/>
                <a:ext cx="810785" cy="755735"/>
                <a:chOff x="5067471" y="2205056"/>
                <a:chExt cx="820622" cy="755735"/>
              </a:xfrm>
            </p:grpSpPr>
            <p:sp>
              <p:nvSpPr>
                <p:cNvPr id="23" name="Freeform 37"/>
                <p:cNvSpPr>
                  <a:spLocks/>
                </p:cNvSpPr>
                <p:nvPr/>
              </p:nvSpPr>
              <p:spPr bwMode="auto">
                <a:xfrm rot="16200000" flipV="1">
                  <a:off x="5251558" y="2324256"/>
                  <a:ext cx="462284" cy="810786"/>
                </a:xfrm>
                <a:custGeom>
                  <a:avLst/>
                  <a:gdLst>
                    <a:gd name="T0" fmla="*/ 0 w 624"/>
                    <a:gd name="T1" fmla="*/ 336 h 336"/>
                    <a:gd name="T2" fmla="*/ 0 w 624"/>
                    <a:gd name="T3" fmla="*/ 0 h 336"/>
                    <a:gd name="T4" fmla="*/ 624 w 624"/>
                    <a:gd name="T5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24" h="336">
                      <a:moveTo>
                        <a:pt x="0" y="336"/>
                      </a:moveTo>
                      <a:lnTo>
                        <a:pt x="0" y="0"/>
                      </a:lnTo>
                      <a:lnTo>
                        <a:pt x="624" y="0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4" name="Freeform 38"/>
                <p:cNvSpPr>
                  <a:spLocks/>
                </p:cNvSpPr>
                <p:nvPr/>
              </p:nvSpPr>
              <p:spPr bwMode="auto">
                <a:xfrm rot="16200000" flipV="1">
                  <a:off x="5269670" y="2002857"/>
                  <a:ext cx="416223" cy="820622"/>
                </a:xfrm>
                <a:custGeom>
                  <a:avLst/>
                  <a:gdLst>
                    <a:gd name="T0" fmla="*/ 0 w 528"/>
                    <a:gd name="T1" fmla="*/ 0 h 288"/>
                    <a:gd name="T2" fmla="*/ 528 w 528"/>
                    <a:gd name="T3" fmla="*/ 0 h 288"/>
                    <a:gd name="T4" fmla="*/ 528 w 528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8" h="288">
                      <a:moveTo>
                        <a:pt x="0" y="0"/>
                      </a:moveTo>
                      <a:lnTo>
                        <a:pt x="528" y="0"/>
                      </a:lnTo>
                      <a:lnTo>
                        <a:pt x="528" y="288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rot="16200000">
                <a:off x="6311093" y="2154468"/>
                <a:ext cx="0" cy="846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048480" y="1604579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chemeClr val="accent4">
                          <a:lumMod val="75000"/>
                        </a:schemeClr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480" y="1604579"/>
                    <a:ext cx="432250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08"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916680" y="2109897"/>
                <a:ext cx="648000" cy="0"/>
              </a:xfrm>
              <a:prstGeom prst="straightConnector1">
                <a:avLst/>
              </a:prstGeom>
              <a:ln w="25400">
                <a:solidFill>
                  <a:srgbClr val="236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048480" y="3064843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rgbClr val="CC6600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480" y="3064843"/>
                    <a:ext cx="43225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08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3916680" y="3064843"/>
                <a:ext cx="648000" cy="0"/>
              </a:xfrm>
              <a:prstGeom prst="straightConnector1">
                <a:avLst/>
              </a:prstGeom>
              <a:ln w="25400">
                <a:solidFill>
                  <a:srgbClr val="CC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12930" y="1985798"/>
                    <a:ext cx="4322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oMath>
                      </m:oMathPara>
                    </a14:m>
                    <a:endParaRPr lang="en-SG" sz="2400" i="1" dirty="0">
                      <a:solidFill>
                        <a:srgbClr val="FF0000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2930" y="1985798"/>
                    <a:ext cx="432250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817"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/>
              <p:nvPr/>
            </p:nvCxnSpPr>
            <p:spPr>
              <a:xfrm>
                <a:off x="3081130" y="2491116"/>
                <a:ext cx="648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333564" y="4769394"/>
                  <a:ext cx="2191370" cy="718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564" y="4769394"/>
                  <a:ext cx="2191370" cy="71885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33564" y="5605979"/>
                  <a:ext cx="2191370" cy="718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564" y="5605979"/>
                  <a:ext cx="2191370" cy="7188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2257827" y="4694086"/>
              <a:ext cx="2109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Arial" panose="020B0604020202020204" pitchFamily="34" charset="0"/>
                  <a:cs typeface="Arial" panose="020B0604020202020204" pitchFamily="34" charset="0"/>
                </a:rPr>
                <a:t>CDR for 2 parallel resistors: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261830" y="4623603"/>
            <a:ext cx="2477083" cy="1994962"/>
            <a:chOff x="4765287" y="4906038"/>
            <a:chExt cx="3734504" cy="1367459"/>
          </a:xfrm>
          <a:solidFill>
            <a:srgbClr val="FFDE75"/>
          </a:solidFill>
        </p:grpSpPr>
        <p:sp>
          <p:nvSpPr>
            <p:cNvPr id="33" name="Rounded Rectangle 32"/>
            <p:cNvSpPr/>
            <p:nvPr/>
          </p:nvSpPr>
          <p:spPr>
            <a:xfrm>
              <a:off x="4765287" y="4906038"/>
              <a:ext cx="3734504" cy="1367459"/>
            </a:xfrm>
            <a:prstGeom prst="roundRect">
              <a:avLst>
                <a:gd name="adj" fmla="val 796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456682" y="5514477"/>
                  <a:ext cx="2451005" cy="58002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82" y="5514477"/>
                  <a:ext cx="2451005" cy="58002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5321077" y="5094886"/>
              <a:ext cx="2462583" cy="2798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Arial" panose="020B0604020202020204" pitchFamily="34" charset="0"/>
                  <a:cs typeface="Arial" panose="020B0604020202020204" pitchFamily="34" charset="0"/>
                </a:rPr>
                <a:t>CDR in Unit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1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175" y="1276006"/>
            <a:ext cx="4572537" cy="252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74285" y="1435131"/>
                <a:ext cx="11118427" cy="43380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Power dissipated in </a:t>
                </a:r>
                <a:r>
                  <a:rPr lang="en-SG" sz="20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SG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914400" lvl="2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SG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SG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19.86×</m:t>
                            </m:r>
                            <m:sSup>
                              <m:sSupPr>
                                <m:ctrlPr>
                                  <a:rPr lang="en-SG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SG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×150=</m:t>
                    </m:r>
                    <m:r>
                      <a:rPr lang="en-SG" sz="2000" b="0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59.2 </m:t>
                    </m:r>
                    <m:r>
                      <m:rPr>
                        <m:sty m:val="p"/>
                      </m:rPr>
                      <a:rPr lang="en-SG" sz="2000" b="0" i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mW</m:t>
                    </m:r>
                  </m:oMath>
                </a14:m>
                <a:r>
                  <a:rPr lang="en-SG" sz="2000" u="sng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spcBef>
                    <a:spcPts val="1400"/>
                  </a:spcBef>
                  <a:spcAft>
                    <a:spcPts val="300"/>
                  </a:spcAft>
                </a:pP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Power dissipated in </a:t>
                </a:r>
                <a:r>
                  <a:rPr lang="en-SG" sz="20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SG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914400" lvl="2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SG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SG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8.51×</m:t>
                            </m:r>
                            <m:sSup>
                              <m:sSupPr>
                                <m:ctrlPr>
                                  <a:rPr lang="en-SG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SG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×2000=</m:t>
                    </m:r>
                    <m:r>
                      <a:rPr lang="en-SG" sz="2000" b="0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144.8 </m:t>
                    </m:r>
                    <m:r>
                      <m:rPr>
                        <m:sty m:val="p"/>
                      </m:rPr>
                      <a:rPr lang="en-SG" sz="2000" b="0" i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mW</m:t>
                    </m:r>
                  </m:oMath>
                </a14:m>
                <a:r>
                  <a:rPr lang="en-SG" sz="2000" u="sng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spcBef>
                    <a:spcPts val="1400"/>
                  </a:spcBef>
                  <a:spcAft>
                    <a:spcPts val="300"/>
                  </a:spcAft>
                </a:pP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Power dissipated in </a:t>
                </a:r>
                <a:r>
                  <a:rPr lang="en-SG" sz="20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SG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914400" lvl="2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SG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SG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SG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11.35×</m:t>
                            </m:r>
                            <m:sSup>
                              <m:sSupPr>
                                <m:ctrlPr>
                                  <a:rPr lang="en-SG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SG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SG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×1500=</m:t>
                    </m:r>
                    <m:r>
                      <a:rPr lang="en-SG" sz="2000" b="0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193.2 </m:t>
                    </m:r>
                    <m:r>
                      <m:rPr>
                        <m:sty m:val="p"/>
                      </m:rPr>
                      <a:rPr lang="en-SG" sz="2000" b="0" i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mW</m:t>
                    </m:r>
                  </m:oMath>
                </a14:m>
                <a:r>
                  <a:rPr lang="en-SG" sz="2000" u="sng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spcBef>
                    <a:spcPts val="1400"/>
                  </a:spcBef>
                  <a:spcAft>
                    <a:spcPts val="300"/>
                  </a:spcAft>
                </a:pP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Power delivered by supply </a:t>
                </a:r>
                <a:r>
                  <a:rPr lang="en-SG" sz="20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SG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914400" lvl="2" indent="0"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20 × (19.86 × 10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) 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9933FF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397.2 </a:t>
                </a:r>
                <a:r>
                  <a:rPr lang="en-US" sz="2000" dirty="0" err="1">
                    <a:solidFill>
                      <a:srgbClr val="9933FF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mW</a:t>
                </a:r>
                <a:endParaRPr lang="en-SG" sz="2000" dirty="0">
                  <a:solidFill>
                    <a:srgbClr val="9933FF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400"/>
                  </a:spcBef>
                  <a:spcAft>
                    <a:spcPts val="300"/>
                  </a:spcAft>
                </a:pPr>
                <a:r>
                  <a:rPr lang="en-SG" sz="2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Total power dissipated in all resistances,</a:t>
                </a:r>
              </a:p>
              <a:p>
                <a:pPr marL="914400" lvl="2" indent="0"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+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+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59.2 + 144.8 + 193.2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397.2 </a:t>
                </a:r>
                <a:r>
                  <a:rPr lang="en-US" sz="2000" dirty="0" err="1">
                    <a:solidFill>
                      <a:srgbClr val="9933FF"/>
                    </a:solidFill>
                    <a:latin typeface="Cambria" panose="02040503050406030204" pitchFamily="18" charset="0"/>
                  </a:rPr>
                  <a:t>mW</a:t>
                </a:r>
                <a:endParaRPr lang="en-US" sz="2000" dirty="0">
                  <a:solidFill>
                    <a:srgbClr val="9933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" y="1435131"/>
                <a:ext cx="11118427" cy="4338099"/>
              </a:xfrm>
              <a:prstGeom prst="rect">
                <a:avLst/>
              </a:prstGeom>
              <a:blipFill>
                <a:blip r:embed="rId4"/>
                <a:stretch>
                  <a:fillRect t="-70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88" y="5180680"/>
            <a:ext cx="1702635" cy="146353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3" y="341809"/>
            <a:ext cx="11118427" cy="9541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Example 1: Calculate the power dissipated in each of the resistors</a:t>
            </a:r>
            <a:r>
              <a:rPr lang="en-SG" sz="2800" dirty="0">
                <a:solidFill>
                  <a:srgbClr val="0070C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and the power delivered by the supply.</a:t>
            </a:r>
            <a:endParaRPr lang="en-SG" sz="51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0" y="1295916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48495" y="3959911"/>
                <a:ext cx="2773680" cy="646331"/>
              </a:xfrm>
              <a:prstGeom prst="rect">
                <a:avLst/>
              </a:prstGeom>
              <a:solidFill>
                <a:srgbClr val="FFEBAB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𝑉𝐼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495" y="3959911"/>
                <a:ext cx="277368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6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61681"/>
            <a:ext cx="10517140" cy="4930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have learned that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resistors are in parallel connection, the branch with lowest resistance dissipates the highest power;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power dissipation of any circuit is always equal to the sum of all power dissipated by individual components; and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power dissipation of any circuit is always equal to the power delivered from the supply.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800" dirty="0">
                <a:solidFill>
                  <a:schemeClr val="tx1"/>
                </a:solidFill>
              </a:rPr>
              <a:t>Superposition Theorem</a:t>
            </a:r>
            <a:endParaRPr lang="en-SG" sz="4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2579</TotalTime>
  <Words>194</Words>
  <Application>Microsoft Office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SimSun</vt:lpstr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</vt:lpstr>
      <vt:lpstr>Wingdings 3</vt:lpstr>
      <vt:lpstr>Facet</vt:lpstr>
      <vt:lpstr>Unit 7  Series-Parallel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357</cp:revision>
  <dcterms:created xsi:type="dcterms:W3CDTF">2014-11-11T08:59:17Z</dcterms:created>
  <dcterms:modified xsi:type="dcterms:W3CDTF">2019-04-27T11:56:46Z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35E26E73-E126-455F-9E22-37D33EF44068</vt:lpwstr>
  </property>
  <property fmtid="{D5CDD505-2E9C-101B-9397-08002B2CF9AE}" pid="3" name="ArticulatePath">
    <vt:lpwstr>PPt for Video - Unit 7 Part C (Power Dissipation in  Series-parallel Circuits) V2.0</vt:lpwstr>
  </property>
</Properties>
</file>