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0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29ADC-1C53-434E-9EE2-9538582CF841}" type="datetimeFigureOut">
              <a:rPr lang="en-SG" smtClean="0"/>
              <a:t>28/04/2014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844E-6A79-4A0F-A58D-6B326CDDD0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11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15510D7-5443-43C7-8D30-B708CE4924E0}" type="slidenum">
              <a:rPr lang="en-GB" smtClean="0">
                <a:latin typeface="Times New Roman" pitchFamily="18" charset="0"/>
              </a:rPr>
              <a:pPr eaLnBrk="1" hangingPunct="1"/>
              <a:t>4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F0D5C1-2880-46CE-8470-032C565010CD}" type="slidenum">
              <a:rPr lang="en-GB" smtClean="0">
                <a:latin typeface="Times New Roman" pitchFamily="18" charset="0"/>
              </a:rPr>
              <a:pPr eaLnBrk="1" hangingPunct="1"/>
              <a:t>13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F73F11-10D6-4248-AC16-173ABCE57ED4}" type="slidenum">
              <a:rPr lang="en-GB" smtClean="0">
                <a:latin typeface="Times New Roman" pitchFamily="18" charset="0"/>
              </a:rPr>
              <a:pPr eaLnBrk="1" hangingPunct="1"/>
              <a:t>14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C58E63-D0EC-49AD-B9D1-8496CFD3608B}" type="slidenum">
              <a:rPr lang="en-GB" smtClean="0">
                <a:latin typeface="Times New Roman" pitchFamily="18" charset="0"/>
              </a:rPr>
              <a:pPr eaLnBrk="1" hangingPunct="1"/>
              <a:t>15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1EF2DA-AB42-4A54-A7C0-DBAFB63A7498}" type="slidenum">
              <a:rPr lang="en-GB" smtClean="0">
                <a:latin typeface="Times New Roman" pitchFamily="18" charset="0"/>
              </a:rPr>
              <a:pPr eaLnBrk="1" hangingPunct="1"/>
              <a:t>16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73400C-385D-4DB5-8A08-1AC682AFF828}" type="slidenum">
              <a:rPr lang="en-GB" smtClean="0">
                <a:latin typeface="Times New Roman" pitchFamily="18" charset="0"/>
              </a:rPr>
              <a:pPr eaLnBrk="1" hangingPunct="1"/>
              <a:t>17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FD97165-8AD3-458C-B65C-3B557F9C28AC}" type="slidenum">
              <a:rPr lang="en-GB" smtClean="0">
                <a:latin typeface="Times New Roman" pitchFamily="18" charset="0"/>
              </a:rPr>
              <a:pPr eaLnBrk="1" hangingPunct="1"/>
              <a:t>18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0289B2E-6406-44D3-87CC-04CC537355BD}" type="slidenum">
              <a:rPr lang="en-GB" smtClean="0">
                <a:latin typeface="Times New Roman" pitchFamily="18" charset="0"/>
              </a:rPr>
              <a:pPr eaLnBrk="1" hangingPunct="1"/>
              <a:t>19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C7C566-4AE7-4075-B06D-D35A5631529C}" type="slidenum">
              <a:rPr lang="en-GB" smtClean="0">
                <a:latin typeface="Times New Roman" pitchFamily="18" charset="0"/>
              </a:rPr>
              <a:pPr eaLnBrk="1" hangingPunct="1"/>
              <a:t>20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41EC9E7-F1EA-430B-BBB9-718E23D5964A}" type="slidenum">
              <a:rPr lang="en-GB" smtClean="0">
                <a:latin typeface="Times New Roman" pitchFamily="18" charset="0"/>
              </a:rPr>
              <a:pPr eaLnBrk="1" hangingPunct="1"/>
              <a:t>5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3A0A16-AF0D-4D80-BE77-035A82498BB2}" type="slidenum">
              <a:rPr lang="en-GB" smtClean="0">
                <a:latin typeface="Times New Roman" pitchFamily="18" charset="0"/>
              </a:rPr>
              <a:pPr eaLnBrk="1" hangingPunct="1"/>
              <a:t>6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5458D1-AED8-441B-8D5D-ACC1ECB2EBD2}" type="slidenum">
              <a:rPr lang="en-GB" smtClean="0">
                <a:latin typeface="Times New Roman" pitchFamily="18" charset="0"/>
              </a:rPr>
              <a:pPr eaLnBrk="1" hangingPunct="1"/>
              <a:t>7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4E46F36-F9E1-4BE6-9F45-3925A3A45E32}" type="slidenum">
              <a:rPr lang="en-GB" smtClean="0">
                <a:latin typeface="Times New Roman" pitchFamily="18" charset="0"/>
              </a:rPr>
              <a:pPr eaLnBrk="1" hangingPunct="1"/>
              <a:t>8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7EE879-1495-4409-B6AB-9C156E7EAD1D}" type="slidenum">
              <a:rPr lang="en-GB" smtClean="0">
                <a:latin typeface="Times New Roman" pitchFamily="18" charset="0"/>
              </a:rPr>
              <a:pPr eaLnBrk="1" hangingPunct="1"/>
              <a:t>9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C176233-135E-41F5-9E09-6FDEFC9C438E}" type="slidenum">
              <a:rPr lang="en-GB" smtClean="0">
                <a:latin typeface="Times New Roman" pitchFamily="18" charset="0"/>
              </a:rPr>
              <a:pPr eaLnBrk="1" hangingPunct="1"/>
              <a:t>10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0D62A99-9477-4C9E-8FC7-1BBE40F3FD54}" type="slidenum">
              <a:rPr lang="en-GB" smtClean="0">
                <a:latin typeface="Times New Roman" pitchFamily="18" charset="0"/>
              </a:rPr>
              <a:pPr eaLnBrk="1" hangingPunct="1"/>
              <a:t>11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94133E-F56C-4CCC-B971-9AA07916DD6A}" type="slidenum">
              <a:rPr lang="en-GB" smtClean="0">
                <a:latin typeface="Times New Roman" pitchFamily="18" charset="0"/>
              </a:rPr>
              <a:pPr eaLnBrk="1" hangingPunct="1"/>
              <a:t>12</a:t>
            </a:fld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8001-23F0-44FD-910F-9609928C4771}" type="datetime1">
              <a:rPr lang="en-SG" smtClean="0"/>
              <a:t>28/04/2014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EE25-3C16-4FE7-A560-670F52DCFD9F}" type="datetime1">
              <a:rPr lang="en-SG" smtClean="0"/>
              <a:t>28/04/2014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059B-1D6B-4951-A476-0402D55DCEC2}" type="datetime1">
              <a:rPr lang="en-SG" smtClean="0"/>
              <a:t>28/04/2014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A150-C13D-44DA-8354-C2BA3ED9EF1E}" type="datetime1">
              <a:rPr lang="en-SG" smtClean="0"/>
              <a:t>28/04/2014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8C4F-1802-4D8F-96CB-AAA39938FB22}" type="datetime1">
              <a:rPr lang="en-SG" smtClean="0"/>
              <a:t>28/04/2014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71B-DBB6-483A-BE06-19547E86ABCE}" type="datetime1">
              <a:rPr lang="en-SG" smtClean="0"/>
              <a:t>28/04/2014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888-8EFB-4264-B6F7-EE841C021F96}" type="datetime1">
              <a:rPr lang="en-SG" smtClean="0"/>
              <a:t>28/04/2014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4AD2-790E-402B-91E6-4F735BE21471}" type="datetime1">
              <a:rPr lang="en-SG" smtClean="0"/>
              <a:t>28/04/2014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D2D-1E6B-450A-BEA1-5D973D789449}" type="datetime1">
              <a:rPr lang="en-SG" smtClean="0"/>
              <a:t>28/04/2014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D20B-F933-4F2F-ADAB-95BD579A8347}" type="datetime1">
              <a:rPr lang="en-SG" smtClean="0"/>
              <a:t>28/04/2014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D219-B4FB-4D84-A0C1-1A2250AEACC3}" type="datetime1">
              <a:rPr lang="en-SG" smtClean="0"/>
              <a:t>28/04/2014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6C7F3C-77B6-4C9D-B178-918A03AB3855}" type="datetime1">
              <a:rPr lang="en-SG" smtClean="0"/>
              <a:t>28/04/2014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SG" smtClean="0"/>
              <a:t>PEEE I</a:t>
            </a: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D03B03-B127-4F04-ADD4-ECDCA75C1576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-26988"/>
            <a:ext cx="9131300" cy="3365501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pic>
        <p:nvPicPr>
          <p:cNvPr id="5126" name="Picture 14" descr="SP Logo Formallogo-For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68313"/>
            <a:ext cx="3671888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5093" y="3321050"/>
            <a:ext cx="7888406" cy="274335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i="1" cap="none" dirty="0" smtClean="0"/>
              <a:t>Lesson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cap="none" dirty="0" smtClean="0">
                <a:solidFill>
                  <a:srgbClr val="CEB966"/>
                </a:solidFill>
              </a:rPr>
              <a:t>Chapter 8:</a:t>
            </a:r>
            <a:r>
              <a:rPr lang="en-US" sz="4400" dirty="0" smtClean="0">
                <a:solidFill>
                  <a:srgbClr val="CEB966"/>
                </a:solidFill>
              </a:rPr>
              <a:t/>
            </a:r>
            <a:br>
              <a:rPr lang="en-US" sz="4400" dirty="0" smtClean="0">
                <a:solidFill>
                  <a:srgbClr val="CEB966"/>
                </a:solidFill>
              </a:rPr>
            </a:br>
            <a:r>
              <a:rPr lang="en-GB" sz="4400" cap="none" dirty="0" smtClean="0">
                <a:solidFill>
                  <a:srgbClr val="CEB966"/>
                </a:solidFill>
              </a:rPr>
              <a:t>Superposition Theorem</a:t>
            </a:r>
            <a:endParaRPr lang="en-GB" sz="4400" cap="none" dirty="0">
              <a:solidFill>
                <a:srgbClr val="CEB9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155C-0DED-40F1-9702-F36DCA108DAD}" type="datetime1">
              <a:rPr lang="en-SG" smtClean="0"/>
              <a:t>28/04/2014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>
            <a:off x="1605935" y="2958583"/>
            <a:ext cx="6206153" cy="759860"/>
            <a:chOff x="2203046" y="1609749"/>
            <a:chExt cx="6206153" cy="759860"/>
          </a:xfrm>
        </p:grpSpPr>
        <p:sp>
          <p:nvSpPr>
            <p:cNvPr id="15" name="Rounded Rectangle 14"/>
            <p:cNvSpPr/>
            <p:nvPr/>
          </p:nvSpPr>
          <p:spPr>
            <a:xfrm>
              <a:off x="2203046" y="1609749"/>
              <a:ext cx="6206153" cy="75985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2318" y="1661723"/>
              <a:ext cx="61476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ET1005: Principles of Electrical and Electronic Engineering</a:t>
              </a:r>
              <a:endParaRPr lang="en-SG" sz="20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111-6653-4FD2-8986-721423DE5C81}" type="datetime1">
              <a:rPr lang="en-SG" smtClean="0"/>
              <a:t>28/04/2014</a:t>
            </a:fld>
            <a:endParaRPr lang="en-SG"/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DF16D26-86BC-4E95-A8D0-2B71F21E3F18}" type="slidenum">
              <a:rPr lang="en-GB" smtClean="0">
                <a:latin typeface="Arial" charset="0"/>
              </a:rPr>
              <a:pPr eaLnBrk="1" hangingPunct="1"/>
              <a:t>10</a:t>
            </a:fld>
            <a:endParaRPr lang="en-GB" smtClean="0">
              <a:latin typeface="Arial" charset="0"/>
            </a:endParaRPr>
          </a:p>
        </p:txBody>
      </p:sp>
      <p:graphicFrame>
        <p:nvGraphicFramePr>
          <p:cNvPr id="11268" name="Object 29"/>
          <p:cNvGraphicFramePr>
            <a:graphicFrameLocks noChangeAspect="1"/>
          </p:cNvGraphicFramePr>
          <p:nvPr/>
        </p:nvGraphicFramePr>
        <p:xfrm>
          <a:off x="5583238" y="5111750"/>
          <a:ext cx="23129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4" imgW="990170" imgH="431613" progId="Equation.3">
                  <p:embed/>
                </p:oleObj>
              </mc:Choice>
              <mc:Fallback>
                <p:oleObj name="Equation" r:id="rId4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5111750"/>
                        <a:ext cx="2312987" cy="919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736600" y="3111500"/>
            <a:ext cx="2841625" cy="2227263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3"/>
          <p:cNvSpPr>
            <a:spLocks/>
          </p:cNvSpPr>
          <p:nvPr/>
        </p:nvSpPr>
        <p:spPr bwMode="auto">
          <a:xfrm rot="-5400000">
            <a:off x="3903663" y="4117975"/>
            <a:ext cx="989012" cy="293688"/>
          </a:xfrm>
          <a:custGeom>
            <a:avLst/>
            <a:gdLst>
              <a:gd name="T0" fmla="*/ 0 w 2475"/>
              <a:gd name="T1" fmla="*/ 37802408 h 1110"/>
              <a:gd name="T2" fmla="*/ 31137694 w 2475"/>
              <a:gd name="T3" fmla="*/ 1050133 h 1110"/>
              <a:gd name="T4" fmla="*/ 64670596 w 2475"/>
              <a:gd name="T5" fmla="*/ 76654949 h 1110"/>
              <a:gd name="T6" fmla="*/ 122155969 w 2475"/>
              <a:gd name="T7" fmla="*/ 1050133 h 1110"/>
              <a:gd name="T8" fmla="*/ 158084078 w 2475"/>
              <a:gd name="T9" fmla="*/ 76654949 h 1110"/>
              <a:gd name="T10" fmla="*/ 220359466 w 2475"/>
              <a:gd name="T11" fmla="*/ 0 h 1110"/>
              <a:gd name="T12" fmla="*/ 261077989 w 2475"/>
              <a:gd name="T13" fmla="*/ 77705082 h 1110"/>
              <a:gd name="T14" fmla="*/ 320958570 w 2475"/>
              <a:gd name="T15" fmla="*/ 0 h 1110"/>
              <a:gd name="T16" fmla="*/ 359281886 w 2475"/>
              <a:gd name="T17" fmla="*/ 77705082 h 1110"/>
              <a:gd name="T18" fmla="*/ 395209994 w 2475"/>
              <a:gd name="T19" fmla="*/ 37802408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517900" y="26987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A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 rot="10800000" flipV="1">
            <a:off x="3400425" y="5330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B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4802188" y="4110038"/>
            <a:ext cx="803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R</a:t>
            </a:r>
            <a:r>
              <a:rPr lang="en-GB" sz="2400" b="1" baseline="-25000">
                <a:latin typeface="Times New Roman" pitchFamily="18" charset="0"/>
              </a:rPr>
              <a:t>L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527050" y="2263775"/>
            <a:ext cx="371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i="1">
                <a:solidFill>
                  <a:srgbClr val="9999FF"/>
                </a:solidFill>
                <a:latin typeface="Comic Sans MS" pitchFamily="66" charset="0"/>
              </a:rPr>
              <a:t>Practical Current Source</a:t>
            </a:r>
          </a:p>
        </p:txBody>
      </p:sp>
      <p:sp>
        <p:nvSpPr>
          <p:cNvPr id="11277" name="Line 30"/>
          <p:cNvSpPr>
            <a:spLocks noChangeShapeType="1"/>
          </p:cNvSpPr>
          <p:nvPr/>
        </p:nvSpPr>
        <p:spPr bwMode="auto">
          <a:xfrm flipH="1">
            <a:off x="2603500" y="2667000"/>
            <a:ext cx="9525" cy="393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8" name="Freeform 36"/>
          <p:cNvSpPr>
            <a:spLocks/>
          </p:cNvSpPr>
          <p:nvPr/>
        </p:nvSpPr>
        <p:spPr bwMode="auto">
          <a:xfrm rot="-5400000">
            <a:off x="2355056" y="4050507"/>
            <a:ext cx="661987" cy="330200"/>
          </a:xfrm>
          <a:custGeom>
            <a:avLst/>
            <a:gdLst>
              <a:gd name="T0" fmla="*/ 0 w 2475"/>
              <a:gd name="T1" fmla="*/ 47786187 h 1110"/>
              <a:gd name="T2" fmla="*/ 13950406 w 2475"/>
              <a:gd name="T3" fmla="*/ 1327345 h 1110"/>
              <a:gd name="T4" fmla="*/ 28973633 w 2475"/>
              <a:gd name="T5" fmla="*/ 96899719 h 1110"/>
              <a:gd name="T6" fmla="*/ 54728003 w 2475"/>
              <a:gd name="T7" fmla="*/ 1327345 h 1110"/>
              <a:gd name="T8" fmla="*/ 70824585 w 2475"/>
              <a:gd name="T9" fmla="*/ 96899719 h 1110"/>
              <a:gd name="T10" fmla="*/ 98725130 w 2475"/>
              <a:gd name="T11" fmla="*/ 0 h 1110"/>
              <a:gd name="T12" fmla="*/ 116967887 w 2475"/>
              <a:gd name="T13" fmla="*/ 98227063 h 1110"/>
              <a:gd name="T14" fmla="*/ 143795345 w 2475"/>
              <a:gd name="T15" fmla="*/ 0 h 1110"/>
              <a:gd name="T16" fmla="*/ 160964747 w 2475"/>
              <a:gd name="T17" fmla="*/ 98227063 h 1110"/>
              <a:gd name="T18" fmla="*/ 177061329 w 2475"/>
              <a:gd name="T19" fmla="*/ 47786187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9" name="Oval 37"/>
          <p:cNvSpPr>
            <a:spLocks noChangeArrowheads="1"/>
          </p:cNvSpPr>
          <p:nvPr/>
        </p:nvSpPr>
        <p:spPr bwMode="auto">
          <a:xfrm>
            <a:off x="1254125" y="3895725"/>
            <a:ext cx="628650" cy="6619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1280" name="Line 38"/>
          <p:cNvSpPr>
            <a:spLocks noChangeShapeType="1"/>
          </p:cNvSpPr>
          <p:nvPr/>
        </p:nvSpPr>
        <p:spPr bwMode="auto">
          <a:xfrm flipV="1">
            <a:off x="1558925" y="3984625"/>
            <a:ext cx="0" cy="469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1" name="Text Box 39"/>
          <p:cNvSpPr txBox="1">
            <a:spLocks noChangeArrowheads="1"/>
          </p:cNvSpPr>
          <p:nvPr/>
        </p:nvSpPr>
        <p:spPr bwMode="auto">
          <a:xfrm>
            <a:off x="808038" y="3986213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GB" sz="2400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  <a:endParaRPr lang="en-GB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282" name="Freeform 40"/>
          <p:cNvSpPr>
            <a:spLocks/>
          </p:cNvSpPr>
          <p:nvPr/>
        </p:nvSpPr>
        <p:spPr bwMode="auto">
          <a:xfrm>
            <a:off x="1584325" y="3221038"/>
            <a:ext cx="1100138" cy="674687"/>
          </a:xfrm>
          <a:custGeom>
            <a:avLst/>
            <a:gdLst>
              <a:gd name="T0" fmla="*/ 0 w 672"/>
              <a:gd name="T1" fmla="*/ 1580564403 h 288"/>
              <a:gd name="T2" fmla="*/ 0 w 672"/>
              <a:gd name="T3" fmla="*/ 0 h 288"/>
              <a:gd name="T4" fmla="*/ 1801047052 w 672"/>
              <a:gd name="T5" fmla="*/ 0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0" y="288"/>
                </a:moveTo>
                <a:lnTo>
                  <a:pt x="0" y="0"/>
                </a:lnTo>
                <a:lnTo>
                  <a:pt x="672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3" name="Freeform 41"/>
          <p:cNvSpPr>
            <a:spLocks/>
          </p:cNvSpPr>
          <p:nvPr/>
        </p:nvSpPr>
        <p:spPr bwMode="auto">
          <a:xfrm flipV="1">
            <a:off x="1584325" y="4572000"/>
            <a:ext cx="1100138" cy="674688"/>
          </a:xfrm>
          <a:custGeom>
            <a:avLst/>
            <a:gdLst>
              <a:gd name="T0" fmla="*/ 0 w 672"/>
              <a:gd name="T1" fmla="*/ 1580569088 h 288"/>
              <a:gd name="T2" fmla="*/ 0 w 672"/>
              <a:gd name="T3" fmla="*/ 0 h 288"/>
              <a:gd name="T4" fmla="*/ 1801047052 w 672"/>
              <a:gd name="T5" fmla="*/ 0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0" y="288"/>
                </a:moveTo>
                <a:lnTo>
                  <a:pt x="0" y="0"/>
                </a:lnTo>
                <a:lnTo>
                  <a:pt x="672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4" name="Freeform 45"/>
          <p:cNvSpPr>
            <a:spLocks/>
          </p:cNvSpPr>
          <p:nvPr/>
        </p:nvSpPr>
        <p:spPr bwMode="auto">
          <a:xfrm flipH="1">
            <a:off x="2686050" y="3224213"/>
            <a:ext cx="919163" cy="649287"/>
          </a:xfrm>
          <a:custGeom>
            <a:avLst/>
            <a:gdLst>
              <a:gd name="T0" fmla="*/ 0 w 432"/>
              <a:gd name="T1" fmla="*/ 0 h 288"/>
              <a:gd name="T2" fmla="*/ 1955695881 w 432"/>
              <a:gd name="T3" fmla="*/ 0 h 288"/>
              <a:gd name="T4" fmla="*/ 1955695881 w 432"/>
              <a:gd name="T5" fmla="*/ 1463797251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5" name="Line 46"/>
          <p:cNvSpPr>
            <a:spLocks noChangeShapeType="1"/>
          </p:cNvSpPr>
          <p:nvPr/>
        </p:nvSpPr>
        <p:spPr bwMode="auto">
          <a:xfrm flipH="1">
            <a:off x="4416425" y="3298825"/>
            <a:ext cx="6350" cy="37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6" name="Text Box 47"/>
          <p:cNvSpPr txBox="1">
            <a:spLocks noChangeArrowheads="1"/>
          </p:cNvSpPr>
          <p:nvPr/>
        </p:nvSpPr>
        <p:spPr bwMode="auto">
          <a:xfrm>
            <a:off x="2897188" y="4033838"/>
            <a:ext cx="803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  <a:latin typeface="Times New Roman" pitchFamily="18" charset="0"/>
              </a:rPr>
              <a:t>R</a:t>
            </a:r>
            <a:r>
              <a:rPr lang="en-GB" sz="2400" b="1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  <a:endParaRPr lang="en-GB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287" name="Freeform 48"/>
          <p:cNvSpPr>
            <a:spLocks/>
          </p:cNvSpPr>
          <p:nvPr/>
        </p:nvSpPr>
        <p:spPr bwMode="auto">
          <a:xfrm rot="16200000" flipH="1">
            <a:off x="2762250" y="4430713"/>
            <a:ext cx="715963" cy="915987"/>
          </a:xfrm>
          <a:custGeom>
            <a:avLst/>
            <a:gdLst>
              <a:gd name="T0" fmla="*/ 0 w 432"/>
              <a:gd name="T1" fmla="*/ 0 h 288"/>
              <a:gd name="T2" fmla="*/ 1186581059 w 432"/>
              <a:gd name="T3" fmla="*/ 0 h 288"/>
              <a:gd name="T4" fmla="*/ 1186581059 w 432"/>
              <a:gd name="T5" fmla="*/ 2147483647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8" name="Text Box 49"/>
          <p:cNvSpPr txBox="1">
            <a:spLocks noChangeArrowheads="1"/>
          </p:cNvSpPr>
          <p:nvPr/>
        </p:nvSpPr>
        <p:spPr bwMode="auto">
          <a:xfrm>
            <a:off x="4510088" y="3271838"/>
            <a:ext cx="803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I</a:t>
            </a:r>
            <a:r>
              <a:rPr lang="en-GB" sz="2400" b="1" baseline="-25000">
                <a:latin typeface="Times New Roman" pitchFamily="18" charset="0"/>
              </a:rPr>
              <a:t>L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11289" name="Text Box 50"/>
          <p:cNvSpPr txBox="1">
            <a:spLocks noChangeArrowheads="1"/>
          </p:cNvSpPr>
          <p:nvPr/>
        </p:nvSpPr>
        <p:spPr bwMode="auto">
          <a:xfrm>
            <a:off x="314325" y="117792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/>
              <a:t>A practical current is represented by a resistor in parallel with an ideal current source.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314325" y="2042"/>
            <a:ext cx="8229600" cy="927463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CEB966"/>
                </a:solidFill>
                <a:cs typeface="Times New Roman" pitchFamily="18" charset="0"/>
              </a:rPr>
              <a:t>Practical Current Source With Load</a:t>
            </a:r>
            <a:endParaRPr lang="en-GB" sz="3200" dirty="0" smtClean="0">
              <a:solidFill>
                <a:srgbClr val="CEB966"/>
              </a:solidFill>
            </a:endParaRPr>
          </a:p>
        </p:txBody>
      </p:sp>
      <p:sp>
        <p:nvSpPr>
          <p:cNvPr id="11273" name="Freeform 13"/>
          <p:cNvSpPr>
            <a:spLocks/>
          </p:cNvSpPr>
          <p:nvPr/>
        </p:nvSpPr>
        <p:spPr bwMode="auto">
          <a:xfrm>
            <a:off x="3584575" y="3213100"/>
            <a:ext cx="831850" cy="552450"/>
          </a:xfrm>
          <a:custGeom>
            <a:avLst/>
            <a:gdLst>
              <a:gd name="T0" fmla="*/ 0 w 432"/>
              <a:gd name="T1" fmla="*/ 0 h 288"/>
              <a:gd name="T2" fmla="*/ 1601792645 w 432"/>
              <a:gd name="T3" fmla="*/ 0 h 288"/>
              <a:gd name="T4" fmla="*/ 1601792645 w 432"/>
              <a:gd name="T5" fmla="*/ 1059725703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4" name="Freeform 14"/>
          <p:cNvSpPr>
            <a:spLocks/>
          </p:cNvSpPr>
          <p:nvPr/>
        </p:nvSpPr>
        <p:spPr bwMode="auto">
          <a:xfrm flipV="1">
            <a:off x="3581400" y="4762500"/>
            <a:ext cx="784225" cy="488950"/>
          </a:xfrm>
          <a:custGeom>
            <a:avLst/>
            <a:gdLst>
              <a:gd name="T0" fmla="*/ 0 w 432"/>
              <a:gd name="T1" fmla="*/ 0 h 288"/>
              <a:gd name="T2" fmla="*/ 1423631599 w 432"/>
              <a:gd name="T3" fmla="*/ 0 h 288"/>
              <a:gd name="T4" fmla="*/ 1423631599 w 432"/>
              <a:gd name="T5" fmla="*/ 830111467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8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EE2E-37AF-4B08-9BB5-ECDF24077849}" type="datetime1">
              <a:rPr lang="en-SG" smtClean="0"/>
              <a:t>28/04/2014</a:t>
            </a:fld>
            <a:endParaRPr lang="en-SG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203E67-07AD-4F33-9218-7AE3A2A8250C}" type="slidenum">
              <a:rPr lang="en-GB" smtClean="0">
                <a:latin typeface="Arial" charset="0"/>
              </a:rPr>
              <a:pPr eaLnBrk="1" hangingPunct="1"/>
              <a:t>11</a:t>
            </a:fld>
            <a:endParaRPr lang="en-GB" smtClean="0">
              <a:latin typeface="Arial" charset="0"/>
            </a:endParaRPr>
          </a:p>
        </p:txBody>
      </p:sp>
      <p:sp>
        <p:nvSpPr>
          <p:cNvPr id="12291" name="Text Box 21"/>
          <p:cNvSpPr txBox="1">
            <a:spLocks noChangeArrowheads="1"/>
          </p:cNvSpPr>
          <p:nvPr/>
        </p:nvSpPr>
        <p:spPr bwMode="auto">
          <a:xfrm>
            <a:off x="330200" y="493713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>EXAMPLE 8.2: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Calculate the load current for R</a:t>
            </a:r>
            <a:r>
              <a:rPr lang="en-GB" sz="2400" b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1000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W. </a:t>
            </a:r>
            <a:endParaRPr lang="en-GB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57200" y="4862513"/>
            <a:ext cx="211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  <a:cs typeface="Times New Roman" pitchFamily="18" charset="0"/>
              </a:rPr>
              <a:t>For R</a:t>
            </a:r>
            <a:r>
              <a:rPr lang="en-GB" sz="2400" b="1" baseline="-25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= 1k</a:t>
            </a:r>
            <a:r>
              <a:rPr lang="en-GB" sz="2400">
                <a:latin typeface="Symbol" pitchFamily="18" charset="2"/>
                <a:cs typeface="Times New Roman" pitchFamily="18" charset="0"/>
              </a:rPr>
              <a:t>W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>
              <a:latin typeface="Times New Roman" pitchFamily="18" charset="0"/>
            </a:endParaRP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2916238" y="4945063"/>
          <a:ext cx="39258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name="Equation" r:id="rId4" imgW="1905000" imgH="431800" progId="Equation.3">
                  <p:embed/>
                </p:oleObj>
              </mc:Choice>
              <mc:Fallback>
                <p:oleObj name="Equation" r:id="rId4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45063"/>
                        <a:ext cx="3925887" cy="887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5513388" y="1720850"/>
          <a:ext cx="32305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Equation" r:id="rId6" imgW="1180588" imgH="482391" progId="Equation.3">
                  <p:embed/>
                </p:oleObj>
              </mc:Choice>
              <mc:Fallback>
                <p:oleObj name="Equation" r:id="rId6" imgW="118058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1720850"/>
                        <a:ext cx="3230562" cy="1139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36"/>
          <p:cNvSpPr>
            <a:spLocks noChangeArrowheads="1"/>
          </p:cNvSpPr>
          <p:nvPr/>
        </p:nvSpPr>
        <p:spPr bwMode="auto">
          <a:xfrm>
            <a:off x="531813" y="1892300"/>
            <a:ext cx="2841625" cy="2227263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Freeform 37"/>
          <p:cNvSpPr>
            <a:spLocks/>
          </p:cNvSpPr>
          <p:nvPr/>
        </p:nvSpPr>
        <p:spPr bwMode="auto">
          <a:xfrm rot="-5400000">
            <a:off x="3698876" y="2898775"/>
            <a:ext cx="989012" cy="293687"/>
          </a:xfrm>
          <a:custGeom>
            <a:avLst/>
            <a:gdLst>
              <a:gd name="T0" fmla="*/ 0 w 2475"/>
              <a:gd name="T1" fmla="*/ 37802279 h 1110"/>
              <a:gd name="T2" fmla="*/ 31137694 w 2475"/>
              <a:gd name="T3" fmla="*/ 1050129 h 1110"/>
              <a:gd name="T4" fmla="*/ 64670596 w 2475"/>
              <a:gd name="T5" fmla="*/ 76654424 h 1110"/>
              <a:gd name="T6" fmla="*/ 122155969 w 2475"/>
              <a:gd name="T7" fmla="*/ 1050129 h 1110"/>
              <a:gd name="T8" fmla="*/ 158084078 w 2475"/>
              <a:gd name="T9" fmla="*/ 76654424 h 1110"/>
              <a:gd name="T10" fmla="*/ 220359466 w 2475"/>
              <a:gd name="T11" fmla="*/ 0 h 1110"/>
              <a:gd name="T12" fmla="*/ 261077989 w 2475"/>
              <a:gd name="T13" fmla="*/ 77704553 h 1110"/>
              <a:gd name="T14" fmla="*/ 320958570 w 2475"/>
              <a:gd name="T15" fmla="*/ 0 h 1110"/>
              <a:gd name="T16" fmla="*/ 359281886 w 2475"/>
              <a:gd name="T17" fmla="*/ 77704553 h 1110"/>
              <a:gd name="T18" fmla="*/ 395209994 w 2475"/>
              <a:gd name="T19" fmla="*/ 37802279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297" name="Text Box 38"/>
          <p:cNvSpPr txBox="1">
            <a:spLocks noChangeArrowheads="1"/>
          </p:cNvSpPr>
          <p:nvPr/>
        </p:nvSpPr>
        <p:spPr bwMode="auto">
          <a:xfrm>
            <a:off x="3313113" y="14795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A</a:t>
            </a:r>
          </a:p>
        </p:txBody>
      </p:sp>
      <p:sp>
        <p:nvSpPr>
          <p:cNvPr id="12298" name="Text Box 39"/>
          <p:cNvSpPr txBox="1">
            <a:spLocks noChangeArrowheads="1"/>
          </p:cNvSpPr>
          <p:nvPr/>
        </p:nvSpPr>
        <p:spPr bwMode="auto">
          <a:xfrm rot="10800000" flipV="1">
            <a:off x="3195638" y="411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B</a:t>
            </a:r>
          </a:p>
        </p:txBody>
      </p:sp>
      <p:sp>
        <p:nvSpPr>
          <p:cNvPr id="12299" name="Freeform 40"/>
          <p:cNvSpPr>
            <a:spLocks/>
          </p:cNvSpPr>
          <p:nvPr/>
        </p:nvSpPr>
        <p:spPr bwMode="auto">
          <a:xfrm>
            <a:off x="3379788" y="1993900"/>
            <a:ext cx="831850" cy="552450"/>
          </a:xfrm>
          <a:custGeom>
            <a:avLst/>
            <a:gdLst>
              <a:gd name="T0" fmla="*/ 0 w 432"/>
              <a:gd name="T1" fmla="*/ 0 h 288"/>
              <a:gd name="T2" fmla="*/ 1601792645 w 432"/>
              <a:gd name="T3" fmla="*/ 0 h 288"/>
              <a:gd name="T4" fmla="*/ 1601792645 w 432"/>
              <a:gd name="T5" fmla="*/ 1059725703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0" name="Freeform 41"/>
          <p:cNvSpPr>
            <a:spLocks/>
          </p:cNvSpPr>
          <p:nvPr/>
        </p:nvSpPr>
        <p:spPr bwMode="auto">
          <a:xfrm flipV="1">
            <a:off x="3376613" y="3543300"/>
            <a:ext cx="784225" cy="488950"/>
          </a:xfrm>
          <a:custGeom>
            <a:avLst/>
            <a:gdLst>
              <a:gd name="T0" fmla="*/ 0 w 432"/>
              <a:gd name="T1" fmla="*/ 0 h 288"/>
              <a:gd name="T2" fmla="*/ 1423631599 w 432"/>
              <a:gd name="T3" fmla="*/ 0 h 288"/>
              <a:gd name="T4" fmla="*/ 1423631599 w 432"/>
              <a:gd name="T5" fmla="*/ 830111467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1" name="Text Box 42"/>
          <p:cNvSpPr txBox="1">
            <a:spLocks noChangeArrowheads="1"/>
          </p:cNvSpPr>
          <p:nvPr/>
        </p:nvSpPr>
        <p:spPr bwMode="auto">
          <a:xfrm>
            <a:off x="4597400" y="2890838"/>
            <a:ext cx="803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R</a:t>
            </a:r>
            <a:r>
              <a:rPr lang="en-GB" sz="2400" b="1" baseline="-25000">
                <a:latin typeface="Times New Roman" pitchFamily="18" charset="0"/>
              </a:rPr>
              <a:t>L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12302" name="Freeform 43"/>
          <p:cNvSpPr>
            <a:spLocks/>
          </p:cNvSpPr>
          <p:nvPr/>
        </p:nvSpPr>
        <p:spPr bwMode="auto">
          <a:xfrm rot="-5400000">
            <a:off x="2150269" y="2831307"/>
            <a:ext cx="661987" cy="330200"/>
          </a:xfrm>
          <a:custGeom>
            <a:avLst/>
            <a:gdLst>
              <a:gd name="T0" fmla="*/ 0 w 2475"/>
              <a:gd name="T1" fmla="*/ 47786187 h 1110"/>
              <a:gd name="T2" fmla="*/ 13950406 w 2475"/>
              <a:gd name="T3" fmla="*/ 1327345 h 1110"/>
              <a:gd name="T4" fmla="*/ 28973633 w 2475"/>
              <a:gd name="T5" fmla="*/ 96899719 h 1110"/>
              <a:gd name="T6" fmla="*/ 54728003 w 2475"/>
              <a:gd name="T7" fmla="*/ 1327345 h 1110"/>
              <a:gd name="T8" fmla="*/ 70824585 w 2475"/>
              <a:gd name="T9" fmla="*/ 96899719 h 1110"/>
              <a:gd name="T10" fmla="*/ 98725130 w 2475"/>
              <a:gd name="T11" fmla="*/ 0 h 1110"/>
              <a:gd name="T12" fmla="*/ 116967887 w 2475"/>
              <a:gd name="T13" fmla="*/ 98227063 h 1110"/>
              <a:gd name="T14" fmla="*/ 143795345 w 2475"/>
              <a:gd name="T15" fmla="*/ 0 h 1110"/>
              <a:gd name="T16" fmla="*/ 160964747 w 2475"/>
              <a:gd name="T17" fmla="*/ 98227063 h 1110"/>
              <a:gd name="T18" fmla="*/ 177061329 w 2475"/>
              <a:gd name="T19" fmla="*/ 47786187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3" name="Oval 44"/>
          <p:cNvSpPr>
            <a:spLocks noChangeArrowheads="1"/>
          </p:cNvSpPr>
          <p:nvPr/>
        </p:nvSpPr>
        <p:spPr bwMode="auto">
          <a:xfrm>
            <a:off x="1049338" y="2676525"/>
            <a:ext cx="628650" cy="6619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2304" name="Line 45"/>
          <p:cNvSpPr>
            <a:spLocks noChangeShapeType="1"/>
          </p:cNvSpPr>
          <p:nvPr/>
        </p:nvSpPr>
        <p:spPr bwMode="auto">
          <a:xfrm flipV="1">
            <a:off x="1354138" y="2765425"/>
            <a:ext cx="0" cy="469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603250" y="2767013"/>
            <a:ext cx="69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GB" sz="2400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</a:p>
          <a:p>
            <a:pPr eaLnBrk="1" hangingPunct="1"/>
            <a:r>
              <a:rPr lang="en-GB" sz="2400">
                <a:solidFill>
                  <a:schemeClr val="bg1"/>
                </a:solidFill>
                <a:latin typeface="Times New Roman" pitchFamily="18" charset="0"/>
              </a:rPr>
              <a:t>2A</a:t>
            </a:r>
          </a:p>
        </p:txBody>
      </p:sp>
      <p:sp>
        <p:nvSpPr>
          <p:cNvPr id="12306" name="Freeform 47"/>
          <p:cNvSpPr>
            <a:spLocks/>
          </p:cNvSpPr>
          <p:nvPr/>
        </p:nvSpPr>
        <p:spPr bwMode="auto">
          <a:xfrm>
            <a:off x="1379538" y="2001838"/>
            <a:ext cx="1100137" cy="674687"/>
          </a:xfrm>
          <a:custGeom>
            <a:avLst/>
            <a:gdLst>
              <a:gd name="T0" fmla="*/ 0 w 672"/>
              <a:gd name="T1" fmla="*/ 1580564403 h 288"/>
              <a:gd name="T2" fmla="*/ 0 w 672"/>
              <a:gd name="T3" fmla="*/ 0 h 288"/>
              <a:gd name="T4" fmla="*/ 1801043778 w 672"/>
              <a:gd name="T5" fmla="*/ 0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0" y="288"/>
                </a:moveTo>
                <a:lnTo>
                  <a:pt x="0" y="0"/>
                </a:lnTo>
                <a:lnTo>
                  <a:pt x="672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7" name="Freeform 48"/>
          <p:cNvSpPr>
            <a:spLocks/>
          </p:cNvSpPr>
          <p:nvPr/>
        </p:nvSpPr>
        <p:spPr bwMode="auto">
          <a:xfrm flipV="1">
            <a:off x="1379538" y="3352800"/>
            <a:ext cx="1100137" cy="674688"/>
          </a:xfrm>
          <a:custGeom>
            <a:avLst/>
            <a:gdLst>
              <a:gd name="T0" fmla="*/ 0 w 672"/>
              <a:gd name="T1" fmla="*/ 1580569088 h 288"/>
              <a:gd name="T2" fmla="*/ 0 w 672"/>
              <a:gd name="T3" fmla="*/ 0 h 288"/>
              <a:gd name="T4" fmla="*/ 1801043778 w 672"/>
              <a:gd name="T5" fmla="*/ 0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0" y="288"/>
                </a:moveTo>
                <a:lnTo>
                  <a:pt x="0" y="0"/>
                </a:lnTo>
                <a:lnTo>
                  <a:pt x="672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8" name="Freeform 49"/>
          <p:cNvSpPr>
            <a:spLocks/>
          </p:cNvSpPr>
          <p:nvPr/>
        </p:nvSpPr>
        <p:spPr bwMode="auto">
          <a:xfrm flipH="1">
            <a:off x="2481263" y="2005013"/>
            <a:ext cx="919162" cy="649287"/>
          </a:xfrm>
          <a:custGeom>
            <a:avLst/>
            <a:gdLst>
              <a:gd name="T0" fmla="*/ 0 w 432"/>
              <a:gd name="T1" fmla="*/ 0 h 288"/>
              <a:gd name="T2" fmla="*/ 1955691626 w 432"/>
              <a:gd name="T3" fmla="*/ 0 h 288"/>
              <a:gd name="T4" fmla="*/ 1955691626 w 432"/>
              <a:gd name="T5" fmla="*/ 1463797251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09" name="Line 50"/>
          <p:cNvSpPr>
            <a:spLocks noChangeShapeType="1"/>
          </p:cNvSpPr>
          <p:nvPr/>
        </p:nvSpPr>
        <p:spPr bwMode="auto">
          <a:xfrm flipH="1">
            <a:off x="4211638" y="2079625"/>
            <a:ext cx="6350" cy="3730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10" name="Text Box 51"/>
          <p:cNvSpPr txBox="1">
            <a:spLocks noChangeArrowheads="1"/>
          </p:cNvSpPr>
          <p:nvPr/>
        </p:nvSpPr>
        <p:spPr bwMode="auto">
          <a:xfrm>
            <a:off x="2463800" y="2776538"/>
            <a:ext cx="1069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dirty="0">
                <a:solidFill>
                  <a:schemeClr val="bg1"/>
                </a:solidFill>
                <a:latin typeface="Times New Roman" pitchFamily="18" charset="0"/>
              </a:rPr>
              <a:t>   R</a:t>
            </a:r>
            <a:r>
              <a:rPr lang="en-GB" sz="2400" b="1" baseline="-25000" dirty="0">
                <a:solidFill>
                  <a:schemeClr val="bg1"/>
                </a:solidFill>
                <a:latin typeface="Times New Roman" pitchFamily="18" charset="0"/>
              </a:rPr>
              <a:t>S</a:t>
            </a:r>
          </a:p>
          <a:p>
            <a:pPr eaLnBrk="1" hangingPunct="1"/>
            <a:r>
              <a:rPr lang="en-GB" sz="2400" dirty="0">
                <a:solidFill>
                  <a:schemeClr val="bg1"/>
                </a:solidFill>
                <a:latin typeface="Times New Roman" pitchFamily="18" charset="0"/>
              </a:rPr>
              <a:t>10 k</a:t>
            </a:r>
            <a:r>
              <a:rPr lang="en-GB" sz="2400" dirty="0">
                <a:solidFill>
                  <a:schemeClr val="bg1"/>
                </a:solidFill>
                <a:latin typeface="Symbol" pitchFamily="18" charset="2"/>
              </a:rPr>
              <a:t>W</a:t>
            </a:r>
            <a:endParaRPr lang="en-GB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311" name="Freeform 52"/>
          <p:cNvSpPr>
            <a:spLocks/>
          </p:cNvSpPr>
          <p:nvPr/>
        </p:nvSpPr>
        <p:spPr bwMode="auto">
          <a:xfrm rot="16200000" flipH="1">
            <a:off x="2557462" y="3211513"/>
            <a:ext cx="715963" cy="915988"/>
          </a:xfrm>
          <a:custGeom>
            <a:avLst/>
            <a:gdLst>
              <a:gd name="T0" fmla="*/ 0 w 432"/>
              <a:gd name="T1" fmla="*/ 0 h 288"/>
              <a:gd name="T2" fmla="*/ 1186581059 w 432"/>
              <a:gd name="T3" fmla="*/ 0 h 288"/>
              <a:gd name="T4" fmla="*/ 1186581059 w 432"/>
              <a:gd name="T5" fmla="*/ 2147483647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312" name="Text Box 53"/>
          <p:cNvSpPr txBox="1">
            <a:spLocks noChangeArrowheads="1"/>
          </p:cNvSpPr>
          <p:nvPr/>
        </p:nvSpPr>
        <p:spPr bwMode="auto">
          <a:xfrm>
            <a:off x="4305300" y="2052638"/>
            <a:ext cx="803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I</a:t>
            </a:r>
            <a:r>
              <a:rPr lang="en-GB" sz="2400" b="1" baseline="-25000">
                <a:latin typeface="Times New Roman" pitchFamily="18" charset="0"/>
              </a:rPr>
              <a:t>L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1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9621-9F36-4047-BCD3-09676CF1D671}" type="datetime1">
              <a:rPr lang="en-SG" smtClean="0"/>
              <a:t>28/04/2014</a:t>
            </a:fld>
            <a:endParaRPr lang="en-SG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698624-8BEC-4A36-86B4-76757C276BA9}" type="slidenum">
              <a:rPr lang="en-GB" smtClean="0">
                <a:latin typeface="Arial" charset="0"/>
              </a:rPr>
              <a:pPr eaLnBrk="1" hangingPunct="1"/>
              <a:t>12</a:t>
            </a:fld>
            <a:endParaRPr lang="en-GB" smtClean="0">
              <a:latin typeface="Arial" charset="0"/>
            </a:endParaRP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666750" y="2293938"/>
            <a:ext cx="7974013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q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Superposition Theorem states that the current in any branch of a linear circuit is the algebraic sum of the currents produced by each source acting independently. </a:t>
            </a:r>
          </a:p>
          <a:p>
            <a:pPr eaLnBrk="1" hangingPunct="1">
              <a:buFontTx/>
              <a:buChar char="•"/>
            </a:pPr>
            <a:endParaRPr lang="en-GB" sz="2800" dirty="0"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2880"/>
            <a:ext cx="8229600" cy="7445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anchor="ctr">
            <a:normAutofit fontScale="92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EB966"/>
                </a:solidFill>
              </a:rPr>
              <a:t>8.3 </a:t>
            </a:r>
            <a:r>
              <a:rPr lang="en-GB" dirty="0" smtClean="0">
                <a:solidFill>
                  <a:srgbClr val="CEB966"/>
                </a:solidFill>
                <a:cs typeface="Times New Roman" pitchFamily="18" charset="0"/>
              </a:rPr>
              <a:t>The Superposition Theorem</a:t>
            </a:r>
            <a:endParaRPr lang="en-GB" dirty="0" smtClean="0">
              <a:solidFill>
                <a:srgbClr val="CEB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4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41300"/>
            <a:ext cx="821055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200" dirty="0" smtClean="0">
                <a:solidFill>
                  <a:srgbClr val="CEB966"/>
                </a:solidFill>
              </a:rPr>
              <a:t>Procedure For Applying Superposition Theorem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46125" y="1701800"/>
            <a:ext cx="8083550" cy="1017588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lnSpc>
                <a:spcPct val="80000"/>
              </a:lnSpc>
              <a:buClr>
                <a:srgbClr val="CCFFFF"/>
              </a:buClr>
              <a:defRPr/>
            </a:pPr>
            <a:r>
              <a:rPr lang="en-GB" sz="2400" dirty="0" smtClean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Consider </a:t>
            </a: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one source at a time </a:t>
            </a:r>
            <a:r>
              <a:rPr lang="en-GB" sz="2400" dirty="0" smtClean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and replace other sources in the circuit with their internal resistances. (Short circuit for voltage source and open circuit for current source.) 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GB" sz="2400" dirty="0" smtClean="0">
              <a:solidFill>
                <a:srgbClr val="CC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7E7-B9D9-4B41-A046-86B9C2774768}" type="datetime1">
              <a:rPr lang="en-SG" smtClean="0"/>
              <a:t>28/04/2014</a:t>
            </a:fld>
            <a:endParaRPr lang="en-SG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FAF436-317F-4A1F-84D9-163A096B9A76}" type="slidenum">
              <a:rPr lang="en-GB" smtClean="0">
                <a:latin typeface="Arial" charset="0"/>
              </a:rPr>
              <a:pPr eaLnBrk="1" hangingPunct="1"/>
              <a:t>13</a:t>
            </a:fld>
            <a:endParaRPr lang="en-GB" smtClean="0">
              <a:latin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42950" y="2965269"/>
            <a:ext cx="7772400" cy="88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9890D"/>
              </a:buClr>
              <a:buSzPct val="80000"/>
              <a:buFont typeface="Arial" charset="0"/>
              <a:buChar char="►"/>
              <a:defRPr/>
            </a:pPr>
            <a:r>
              <a:rPr lang="en-GB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Determine the magnitude and direction of the current of the desired branch due to the single source.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23900" y="4095750"/>
            <a:ext cx="7772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CCFFFF"/>
              </a:buClr>
              <a:buSzPct val="80000"/>
              <a:buFont typeface="Arial" charset="0"/>
              <a:buChar char="►"/>
              <a:defRPr/>
            </a:pPr>
            <a:r>
              <a:rPr lang="en-GB" sz="2400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Repeat the above steps using each source in turn until the desired branch currents have been calculated for all sources.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23900" y="5200650"/>
            <a:ext cx="7772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9890D"/>
              </a:buClr>
              <a:buSzPct val="80000"/>
              <a:buFont typeface="Arial" charset="0"/>
              <a:buChar char="►"/>
              <a:defRPr/>
            </a:pPr>
            <a:r>
              <a:rPr lang="en-GB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Algebraically sum the currents due to each individual source to obtain the resultant branch current.</a:t>
            </a:r>
            <a:r>
              <a:rPr lang="en-GB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56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  <p:bldP spid="409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21E-CF22-4303-807E-D314F25DE0DF}" type="datetime1">
              <a:rPr lang="en-SG" smtClean="0"/>
              <a:t>28/04/2014</a:t>
            </a:fld>
            <a:endParaRPr lang="en-SG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6796AA8-D50A-424B-8F21-73669686F144}" type="slidenum">
              <a:rPr lang="en-GB" smtClean="0">
                <a:latin typeface="Arial" charset="0"/>
              </a:rPr>
              <a:pPr eaLnBrk="1" hangingPunct="1"/>
              <a:t>14</a:t>
            </a:fld>
            <a:endParaRPr lang="en-GB" smtClean="0">
              <a:latin typeface="Arial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11138" y="239713"/>
            <a:ext cx="721677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1" u="sng" dirty="0">
                <a:latin typeface="Times New Roman" pitchFamily="18" charset="0"/>
              </a:rPr>
              <a:t>EXAMPLE 8-3:</a:t>
            </a:r>
          </a:p>
          <a:p>
            <a:pPr eaLnBrk="1" hangingPunct="1"/>
            <a:endParaRPr lang="en-GB" sz="2000" b="1" dirty="0">
              <a:latin typeface="Times New Roman" pitchFamily="18" charset="0"/>
            </a:endParaRPr>
          </a:p>
          <a:p>
            <a:pPr eaLnBrk="1" hangingPunct="1"/>
            <a:r>
              <a:rPr lang="en-GB" sz="2400" dirty="0">
                <a:latin typeface="Times New Roman" pitchFamily="18" charset="0"/>
              </a:rPr>
              <a:t> Use Superposition Theorem to find I</a:t>
            </a:r>
            <a:r>
              <a:rPr lang="en-GB" sz="2400" baseline="-25000" dirty="0">
                <a:latin typeface="Times New Roman" pitchFamily="18" charset="0"/>
              </a:rPr>
              <a:t>2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1544638" y="1739900"/>
            <a:ext cx="5965825" cy="3527425"/>
            <a:chOff x="982" y="1562"/>
            <a:chExt cx="3758" cy="2222"/>
          </a:xfrm>
        </p:grpSpPr>
        <p:sp>
          <p:nvSpPr>
            <p:cNvPr id="15366" name="Line 4"/>
            <p:cNvSpPr>
              <a:spLocks noChangeShapeType="1"/>
            </p:cNvSpPr>
            <p:nvPr/>
          </p:nvSpPr>
          <p:spPr bwMode="auto">
            <a:xfrm>
              <a:off x="2550" y="2041"/>
              <a:ext cx="74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7" name="Freeform 5"/>
            <p:cNvSpPr>
              <a:spLocks/>
            </p:cNvSpPr>
            <p:nvPr/>
          </p:nvSpPr>
          <p:spPr bwMode="auto">
            <a:xfrm>
              <a:off x="3667" y="2046"/>
              <a:ext cx="403" cy="738"/>
            </a:xfrm>
            <a:custGeom>
              <a:avLst/>
              <a:gdLst>
                <a:gd name="T0" fmla="*/ 0 w 506"/>
                <a:gd name="T1" fmla="*/ 0 h 356"/>
                <a:gd name="T2" fmla="*/ 321 w 506"/>
                <a:gd name="T3" fmla="*/ 0 h 356"/>
                <a:gd name="T4" fmla="*/ 321 w 506"/>
                <a:gd name="T5" fmla="*/ 1530 h 356"/>
                <a:gd name="T6" fmla="*/ 0 60000 65536"/>
                <a:gd name="T7" fmla="*/ 0 60000 65536"/>
                <a:gd name="T8" fmla="*/ 0 60000 65536"/>
                <a:gd name="T9" fmla="*/ 0 w 506"/>
                <a:gd name="T10" fmla="*/ 0 h 356"/>
                <a:gd name="T11" fmla="*/ 506 w 506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" h="356">
                  <a:moveTo>
                    <a:pt x="0" y="0"/>
                  </a:moveTo>
                  <a:lnTo>
                    <a:pt x="506" y="0"/>
                  </a:lnTo>
                  <a:lnTo>
                    <a:pt x="50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2869" y="2353"/>
              <a:ext cx="1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2245" y="159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4339" y="2606"/>
              <a:ext cx="40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S2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5V</a:t>
              </a:r>
            </a:p>
          </p:txBody>
        </p:sp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2994" y="2169"/>
              <a:ext cx="3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r>
                <a:rPr lang="en-US" sz="2400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5372" name="Freeform 10"/>
            <p:cNvSpPr>
              <a:spLocks/>
            </p:cNvSpPr>
            <p:nvPr/>
          </p:nvSpPr>
          <p:spPr bwMode="auto">
            <a:xfrm>
              <a:off x="2178" y="1877"/>
              <a:ext cx="375" cy="304"/>
            </a:xfrm>
            <a:custGeom>
              <a:avLst/>
              <a:gdLst>
                <a:gd name="T0" fmla="*/ 0 w 2475"/>
                <a:gd name="T1" fmla="*/ 41 h 1110"/>
                <a:gd name="T2" fmla="*/ 5 w 2475"/>
                <a:gd name="T3" fmla="*/ 1 h 1110"/>
                <a:gd name="T4" fmla="*/ 9 w 2475"/>
                <a:gd name="T5" fmla="*/ 82 h 1110"/>
                <a:gd name="T6" fmla="*/ 18 w 2475"/>
                <a:gd name="T7" fmla="*/ 1 h 1110"/>
                <a:gd name="T8" fmla="*/ 23 w 2475"/>
                <a:gd name="T9" fmla="*/ 82 h 1110"/>
                <a:gd name="T10" fmla="*/ 32 w 2475"/>
                <a:gd name="T11" fmla="*/ 0 h 1110"/>
                <a:gd name="T12" fmla="*/ 38 w 2475"/>
                <a:gd name="T13" fmla="*/ 83 h 1110"/>
                <a:gd name="T14" fmla="*/ 46 w 2475"/>
                <a:gd name="T15" fmla="*/ 0 h 1110"/>
                <a:gd name="T16" fmla="*/ 52 w 2475"/>
                <a:gd name="T17" fmla="*/ 83 h 1110"/>
                <a:gd name="T18" fmla="*/ 57 w 2475"/>
                <a:gd name="T19" fmla="*/ 4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3" name="Freeform 11"/>
            <p:cNvSpPr>
              <a:spLocks/>
            </p:cNvSpPr>
            <p:nvPr/>
          </p:nvSpPr>
          <p:spPr bwMode="auto">
            <a:xfrm rot="-5400000">
              <a:off x="2614" y="2799"/>
              <a:ext cx="535" cy="197"/>
            </a:xfrm>
            <a:custGeom>
              <a:avLst/>
              <a:gdLst>
                <a:gd name="T0" fmla="*/ 0 w 2475"/>
                <a:gd name="T1" fmla="*/ 17 h 1110"/>
                <a:gd name="T2" fmla="*/ 9 w 2475"/>
                <a:gd name="T3" fmla="*/ 1 h 1110"/>
                <a:gd name="T4" fmla="*/ 19 w 2475"/>
                <a:gd name="T5" fmla="*/ 34 h 1110"/>
                <a:gd name="T6" fmla="*/ 36 w 2475"/>
                <a:gd name="T7" fmla="*/ 1 h 1110"/>
                <a:gd name="T8" fmla="*/ 46 w 2475"/>
                <a:gd name="T9" fmla="*/ 34 h 1110"/>
                <a:gd name="T10" fmla="*/ 64 w 2475"/>
                <a:gd name="T11" fmla="*/ 0 h 1110"/>
                <a:gd name="T12" fmla="*/ 76 w 2475"/>
                <a:gd name="T13" fmla="*/ 35 h 1110"/>
                <a:gd name="T14" fmla="*/ 94 w 2475"/>
                <a:gd name="T15" fmla="*/ 0 h 1110"/>
                <a:gd name="T16" fmla="*/ 105 w 2475"/>
                <a:gd name="T17" fmla="*/ 35 h 1110"/>
                <a:gd name="T18" fmla="*/ 116 w 2475"/>
                <a:gd name="T19" fmla="*/ 17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4" name="Freeform 12"/>
            <p:cNvSpPr>
              <a:spLocks/>
            </p:cNvSpPr>
            <p:nvPr/>
          </p:nvSpPr>
          <p:spPr bwMode="auto">
            <a:xfrm>
              <a:off x="3311" y="1889"/>
              <a:ext cx="349" cy="304"/>
            </a:xfrm>
            <a:custGeom>
              <a:avLst/>
              <a:gdLst>
                <a:gd name="T0" fmla="*/ 0 w 2475"/>
                <a:gd name="T1" fmla="*/ 41 h 1110"/>
                <a:gd name="T2" fmla="*/ 4 w 2475"/>
                <a:gd name="T3" fmla="*/ 1 h 1110"/>
                <a:gd name="T4" fmla="*/ 8 w 2475"/>
                <a:gd name="T5" fmla="*/ 82 h 1110"/>
                <a:gd name="T6" fmla="*/ 15 w 2475"/>
                <a:gd name="T7" fmla="*/ 1 h 1110"/>
                <a:gd name="T8" fmla="*/ 20 w 2475"/>
                <a:gd name="T9" fmla="*/ 82 h 1110"/>
                <a:gd name="T10" fmla="*/ 27 w 2475"/>
                <a:gd name="T11" fmla="*/ 0 h 1110"/>
                <a:gd name="T12" fmla="*/ 33 w 2475"/>
                <a:gd name="T13" fmla="*/ 83 h 1110"/>
                <a:gd name="T14" fmla="*/ 40 w 2475"/>
                <a:gd name="T15" fmla="*/ 0 h 1110"/>
                <a:gd name="T16" fmla="*/ 45 w 2475"/>
                <a:gd name="T17" fmla="*/ 83 h 1110"/>
                <a:gd name="T18" fmla="*/ 49 w 2475"/>
                <a:gd name="T19" fmla="*/ 4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5375" name="Group 13"/>
            <p:cNvGrpSpPr>
              <a:grpSpLocks/>
            </p:cNvGrpSpPr>
            <p:nvPr/>
          </p:nvGrpSpPr>
          <p:grpSpPr bwMode="auto">
            <a:xfrm>
              <a:off x="1578" y="2797"/>
              <a:ext cx="358" cy="162"/>
              <a:chOff x="1721" y="1325"/>
              <a:chExt cx="234" cy="83"/>
            </a:xfrm>
          </p:grpSpPr>
          <p:sp>
            <p:nvSpPr>
              <p:cNvPr id="15389" name="Line 14"/>
              <p:cNvSpPr>
                <a:spLocks noChangeShapeType="1"/>
              </p:cNvSpPr>
              <p:nvPr/>
            </p:nvSpPr>
            <p:spPr bwMode="auto">
              <a:xfrm rot="5400000" flipV="1">
                <a:off x="1838" y="1208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0" name="Line 15"/>
              <p:cNvSpPr>
                <a:spLocks noChangeShapeType="1"/>
              </p:cNvSpPr>
              <p:nvPr/>
            </p:nvSpPr>
            <p:spPr bwMode="auto">
              <a:xfrm rot="5400000" flipV="1">
                <a:off x="1833" y="1350"/>
                <a:ext cx="0" cy="11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3293" y="1562"/>
              <a:ext cx="3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873" y="2046"/>
              <a:ext cx="0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873" y="3160"/>
              <a:ext cx="0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1760" y="2924"/>
              <a:ext cx="2319" cy="860"/>
            </a:xfrm>
            <a:custGeom>
              <a:avLst/>
              <a:gdLst>
                <a:gd name="T0" fmla="*/ 0 w 3000"/>
                <a:gd name="T1" fmla="*/ 67 h 705"/>
                <a:gd name="T2" fmla="*/ 0 w 3000"/>
                <a:gd name="T3" fmla="*/ 1049 h 705"/>
                <a:gd name="T4" fmla="*/ 1793 w 3000"/>
                <a:gd name="T5" fmla="*/ 1049 h 705"/>
                <a:gd name="T6" fmla="*/ 1793 w 3000"/>
                <a:gd name="T7" fmla="*/ 0 h 7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0"/>
                <a:gd name="T13" fmla="*/ 0 h 705"/>
                <a:gd name="T14" fmla="*/ 3000 w 3000"/>
                <a:gd name="T15" fmla="*/ 705 h 7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0" h="705">
                  <a:moveTo>
                    <a:pt x="0" y="45"/>
                  </a:moveTo>
                  <a:lnTo>
                    <a:pt x="0" y="705"/>
                  </a:lnTo>
                  <a:lnTo>
                    <a:pt x="3000" y="705"/>
                  </a:lnTo>
                  <a:lnTo>
                    <a:pt x="30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0" name="Freeform 20"/>
            <p:cNvSpPr>
              <a:spLocks/>
            </p:cNvSpPr>
            <p:nvPr/>
          </p:nvSpPr>
          <p:spPr bwMode="auto">
            <a:xfrm>
              <a:off x="1750" y="2011"/>
              <a:ext cx="428" cy="796"/>
            </a:xfrm>
            <a:custGeom>
              <a:avLst/>
              <a:gdLst>
                <a:gd name="T0" fmla="*/ 0 w 555"/>
                <a:gd name="T1" fmla="*/ 939 h 675"/>
                <a:gd name="T2" fmla="*/ 0 w 555"/>
                <a:gd name="T3" fmla="*/ 0 h 675"/>
                <a:gd name="T4" fmla="*/ 330 w 555"/>
                <a:gd name="T5" fmla="*/ 0 h 675"/>
                <a:gd name="T6" fmla="*/ 0 60000 65536"/>
                <a:gd name="T7" fmla="*/ 0 60000 65536"/>
                <a:gd name="T8" fmla="*/ 0 60000 65536"/>
                <a:gd name="T9" fmla="*/ 0 w 555"/>
                <a:gd name="T10" fmla="*/ 0 h 675"/>
                <a:gd name="T11" fmla="*/ 555 w 55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5" h="675">
                  <a:moveTo>
                    <a:pt x="0" y="675"/>
                  </a:moveTo>
                  <a:lnTo>
                    <a:pt x="0" y="0"/>
                  </a:lnTo>
                  <a:lnTo>
                    <a:pt x="55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3064" y="2756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982" y="2593"/>
              <a:ext cx="523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S1</a:t>
              </a:r>
              <a:endParaRPr lang="en-US" sz="2400">
                <a:latin typeface="Times New Roman" pitchFamily="18" charset="0"/>
              </a:endParaRPr>
            </a:p>
            <a:p>
              <a:pPr algn="r" eaLnBrk="0" hangingPunct="0"/>
              <a:r>
                <a:rPr lang="en-US" sz="2400">
                  <a:latin typeface="Times New Roman" pitchFamily="18" charset="0"/>
                </a:rPr>
                <a:t>10V</a:t>
              </a:r>
              <a:endParaRPr lang="en-US" sz="2400" baseline="-25000">
                <a:latin typeface="Times New Roman" pitchFamily="18" charset="0"/>
              </a:endParaRPr>
            </a:p>
          </p:txBody>
        </p:sp>
        <p:grpSp>
          <p:nvGrpSpPr>
            <p:cNvPr id="15383" name="Group 23"/>
            <p:cNvGrpSpPr>
              <a:grpSpLocks/>
            </p:cNvGrpSpPr>
            <p:nvPr/>
          </p:nvGrpSpPr>
          <p:grpSpPr bwMode="auto">
            <a:xfrm>
              <a:off x="3920" y="2774"/>
              <a:ext cx="358" cy="162"/>
              <a:chOff x="1721" y="1325"/>
              <a:chExt cx="234" cy="83"/>
            </a:xfrm>
          </p:grpSpPr>
          <p:sp>
            <p:nvSpPr>
              <p:cNvPr id="15387" name="Line 24"/>
              <p:cNvSpPr>
                <a:spLocks noChangeShapeType="1"/>
              </p:cNvSpPr>
              <p:nvPr/>
            </p:nvSpPr>
            <p:spPr bwMode="auto">
              <a:xfrm rot="5400000" flipV="1">
                <a:off x="1838" y="1208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88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833" y="1350"/>
                <a:ext cx="0" cy="11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84" name="Text Box 26"/>
            <p:cNvSpPr txBox="1">
              <a:spLocks noChangeArrowheads="1"/>
            </p:cNvSpPr>
            <p:nvPr/>
          </p:nvSpPr>
          <p:spPr bwMode="auto">
            <a:xfrm>
              <a:off x="2044" y="2169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85" name="Text Box 27"/>
            <p:cNvSpPr txBox="1">
              <a:spLocks noChangeArrowheads="1"/>
            </p:cNvSpPr>
            <p:nvPr/>
          </p:nvSpPr>
          <p:spPr bwMode="auto">
            <a:xfrm>
              <a:off x="2194" y="275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86" name="Text Box 28"/>
            <p:cNvSpPr txBox="1">
              <a:spLocks noChangeArrowheads="1"/>
            </p:cNvSpPr>
            <p:nvPr/>
          </p:nvSpPr>
          <p:spPr bwMode="auto">
            <a:xfrm>
              <a:off x="3237" y="2166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7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9B09-B91F-4D93-9DB6-D7E239BAA1C3}" type="datetime1">
              <a:rPr lang="en-SG" smtClean="0"/>
              <a:t>28/04/2014</a:t>
            </a:fld>
            <a:endParaRPr lang="en-SG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4ECD5C-6100-4133-850F-0EF336D9C169}" type="slidenum">
              <a:rPr lang="en-GB" smtClean="0">
                <a:latin typeface="Arial" charset="0"/>
              </a:rPr>
              <a:pPr eaLnBrk="1" hangingPunct="1"/>
              <a:t>15</a:t>
            </a:fld>
            <a:endParaRPr lang="en-GB" smtClean="0">
              <a:latin typeface="Arial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98463" y="363538"/>
            <a:ext cx="4886325" cy="519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 b="1">
                <a:solidFill>
                  <a:schemeClr val="bg1"/>
                </a:solidFill>
                <a:latin typeface="Times New Roman" pitchFamily="18" charset="0"/>
              </a:rPr>
              <a:t>Step 1: With source V</a:t>
            </a:r>
            <a:r>
              <a:rPr lang="en-GB" sz="2800" b="1" baseline="-25000">
                <a:solidFill>
                  <a:schemeClr val="bg1"/>
                </a:solidFill>
                <a:latin typeface="Times New Roman" pitchFamily="18" charset="0"/>
              </a:rPr>
              <a:t>S1</a:t>
            </a:r>
            <a:r>
              <a:rPr lang="en-GB" sz="2800" b="1">
                <a:solidFill>
                  <a:schemeClr val="bg1"/>
                </a:solidFill>
                <a:latin typeface="Times New Roman" pitchFamily="18" charset="0"/>
              </a:rPr>
              <a:t> only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85738" y="1036638"/>
            <a:ext cx="6129337" cy="2655887"/>
            <a:chOff x="121" y="824"/>
            <a:chExt cx="3861" cy="1673"/>
          </a:xfrm>
        </p:grpSpPr>
        <p:sp>
          <p:nvSpPr>
            <p:cNvPr id="16394" name="Oval 4"/>
            <p:cNvSpPr>
              <a:spLocks noChangeArrowheads="1"/>
            </p:cNvSpPr>
            <p:nvPr/>
          </p:nvSpPr>
          <p:spPr bwMode="auto">
            <a:xfrm>
              <a:off x="2568" y="1518"/>
              <a:ext cx="678" cy="678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5"/>
            <p:cNvSpPr>
              <a:spLocks noChangeShapeType="1"/>
            </p:cNvSpPr>
            <p:nvPr/>
          </p:nvSpPr>
          <p:spPr bwMode="auto">
            <a:xfrm>
              <a:off x="1419" y="1210"/>
              <a:ext cx="7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6" name="Freeform 6"/>
            <p:cNvSpPr>
              <a:spLocks/>
            </p:cNvSpPr>
            <p:nvPr/>
          </p:nvSpPr>
          <p:spPr bwMode="auto">
            <a:xfrm>
              <a:off x="2520" y="1214"/>
              <a:ext cx="397" cy="485"/>
            </a:xfrm>
            <a:custGeom>
              <a:avLst/>
              <a:gdLst>
                <a:gd name="T0" fmla="*/ 0 w 506"/>
                <a:gd name="T1" fmla="*/ 0 h 356"/>
                <a:gd name="T2" fmla="*/ 311 w 506"/>
                <a:gd name="T3" fmla="*/ 0 h 356"/>
                <a:gd name="T4" fmla="*/ 311 w 506"/>
                <a:gd name="T5" fmla="*/ 661 h 356"/>
                <a:gd name="T6" fmla="*/ 0 60000 65536"/>
                <a:gd name="T7" fmla="*/ 0 60000 65536"/>
                <a:gd name="T8" fmla="*/ 0 60000 65536"/>
                <a:gd name="T9" fmla="*/ 0 w 506"/>
                <a:gd name="T10" fmla="*/ 0 h 356"/>
                <a:gd name="T11" fmla="*/ 506 w 506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" h="356">
                  <a:moveTo>
                    <a:pt x="0" y="0"/>
                  </a:moveTo>
                  <a:lnTo>
                    <a:pt x="506" y="0"/>
                  </a:lnTo>
                  <a:lnTo>
                    <a:pt x="50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7" name="Line 7"/>
            <p:cNvSpPr>
              <a:spLocks noChangeShapeType="1"/>
            </p:cNvSpPr>
            <p:nvPr/>
          </p:nvSpPr>
          <p:spPr bwMode="auto">
            <a:xfrm>
              <a:off x="1734" y="1433"/>
              <a:ext cx="2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8" name="Rectangle 8"/>
            <p:cNvSpPr>
              <a:spLocks noChangeArrowheads="1"/>
            </p:cNvSpPr>
            <p:nvPr/>
          </p:nvSpPr>
          <p:spPr bwMode="auto">
            <a:xfrm>
              <a:off x="1108" y="82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9" name="Rectangle 9"/>
            <p:cNvSpPr>
              <a:spLocks noChangeArrowheads="1"/>
            </p:cNvSpPr>
            <p:nvPr/>
          </p:nvSpPr>
          <p:spPr bwMode="auto">
            <a:xfrm>
              <a:off x="1857" y="1305"/>
              <a:ext cx="3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r>
                <a:rPr lang="en-US" sz="2400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r>
                <a:rPr lang="en-US" sz="2400" baseline="30000">
                  <a:solidFill>
                    <a:srgbClr val="FFFF00"/>
                  </a:solidFill>
                  <a:latin typeface="Times New Roman" pitchFamily="18" charset="0"/>
                </a:rPr>
                <a:t>’</a:t>
              </a:r>
              <a:endParaRPr lang="en-US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6400" name="Freeform 10"/>
            <p:cNvSpPr>
              <a:spLocks/>
            </p:cNvSpPr>
            <p:nvPr/>
          </p:nvSpPr>
          <p:spPr bwMode="auto">
            <a:xfrm>
              <a:off x="1052" y="1088"/>
              <a:ext cx="369" cy="226"/>
            </a:xfrm>
            <a:custGeom>
              <a:avLst/>
              <a:gdLst>
                <a:gd name="T0" fmla="*/ 0 w 2475"/>
                <a:gd name="T1" fmla="*/ 22 h 1110"/>
                <a:gd name="T2" fmla="*/ 4 w 2475"/>
                <a:gd name="T3" fmla="*/ 1 h 1110"/>
                <a:gd name="T4" fmla="*/ 9 w 2475"/>
                <a:gd name="T5" fmla="*/ 45 h 1110"/>
                <a:gd name="T6" fmla="*/ 17 w 2475"/>
                <a:gd name="T7" fmla="*/ 1 h 1110"/>
                <a:gd name="T8" fmla="*/ 22 w 2475"/>
                <a:gd name="T9" fmla="*/ 45 h 1110"/>
                <a:gd name="T10" fmla="*/ 31 w 2475"/>
                <a:gd name="T11" fmla="*/ 0 h 1110"/>
                <a:gd name="T12" fmla="*/ 36 w 2475"/>
                <a:gd name="T13" fmla="*/ 46 h 1110"/>
                <a:gd name="T14" fmla="*/ 45 w 2475"/>
                <a:gd name="T15" fmla="*/ 0 h 1110"/>
                <a:gd name="T16" fmla="*/ 50 w 2475"/>
                <a:gd name="T17" fmla="*/ 46 h 1110"/>
                <a:gd name="T18" fmla="*/ 55 w 2475"/>
                <a:gd name="T19" fmla="*/ 2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1" name="Freeform 11"/>
            <p:cNvSpPr>
              <a:spLocks/>
            </p:cNvSpPr>
            <p:nvPr/>
          </p:nvSpPr>
          <p:spPr bwMode="auto">
            <a:xfrm rot="-5400000">
              <a:off x="1546" y="1774"/>
              <a:ext cx="392" cy="202"/>
            </a:xfrm>
            <a:custGeom>
              <a:avLst/>
              <a:gdLst>
                <a:gd name="T0" fmla="*/ 0 w 2475"/>
                <a:gd name="T1" fmla="*/ 18 h 1110"/>
                <a:gd name="T2" fmla="*/ 5 w 2475"/>
                <a:gd name="T3" fmla="*/ 1 h 1110"/>
                <a:gd name="T4" fmla="*/ 10 w 2475"/>
                <a:gd name="T5" fmla="*/ 36 h 1110"/>
                <a:gd name="T6" fmla="*/ 19 w 2475"/>
                <a:gd name="T7" fmla="*/ 1 h 1110"/>
                <a:gd name="T8" fmla="*/ 25 w 2475"/>
                <a:gd name="T9" fmla="*/ 36 h 1110"/>
                <a:gd name="T10" fmla="*/ 35 w 2475"/>
                <a:gd name="T11" fmla="*/ 0 h 1110"/>
                <a:gd name="T12" fmla="*/ 41 w 2475"/>
                <a:gd name="T13" fmla="*/ 37 h 1110"/>
                <a:gd name="T14" fmla="*/ 50 w 2475"/>
                <a:gd name="T15" fmla="*/ 0 h 1110"/>
                <a:gd name="T16" fmla="*/ 56 w 2475"/>
                <a:gd name="T17" fmla="*/ 37 h 1110"/>
                <a:gd name="T18" fmla="*/ 62 w 2475"/>
                <a:gd name="T19" fmla="*/ 18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2" name="Freeform 12"/>
            <p:cNvSpPr>
              <a:spLocks/>
            </p:cNvSpPr>
            <p:nvPr/>
          </p:nvSpPr>
          <p:spPr bwMode="auto">
            <a:xfrm>
              <a:off x="2169" y="1098"/>
              <a:ext cx="344" cy="225"/>
            </a:xfrm>
            <a:custGeom>
              <a:avLst/>
              <a:gdLst>
                <a:gd name="T0" fmla="*/ 0 w 2475"/>
                <a:gd name="T1" fmla="*/ 22 h 1110"/>
                <a:gd name="T2" fmla="*/ 4 w 2475"/>
                <a:gd name="T3" fmla="*/ 1 h 1110"/>
                <a:gd name="T4" fmla="*/ 8 w 2475"/>
                <a:gd name="T5" fmla="*/ 45 h 1110"/>
                <a:gd name="T6" fmla="*/ 15 w 2475"/>
                <a:gd name="T7" fmla="*/ 1 h 1110"/>
                <a:gd name="T8" fmla="*/ 19 w 2475"/>
                <a:gd name="T9" fmla="*/ 45 h 1110"/>
                <a:gd name="T10" fmla="*/ 27 w 2475"/>
                <a:gd name="T11" fmla="*/ 0 h 1110"/>
                <a:gd name="T12" fmla="*/ 32 w 2475"/>
                <a:gd name="T13" fmla="*/ 46 h 1110"/>
                <a:gd name="T14" fmla="*/ 39 w 2475"/>
                <a:gd name="T15" fmla="*/ 0 h 1110"/>
                <a:gd name="T16" fmla="*/ 44 w 2475"/>
                <a:gd name="T17" fmla="*/ 46 h 1110"/>
                <a:gd name="T18" fmla="*/ 48 w 2475"/>
                <a:gd name="T19" fmla="*/ 2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6403" name="Group 13"/>
            <p:cNvGrpSpPr>
              <a:grpSpLocks/>
            </p:cNvGrpSpPr>
            <p:nvPr/>
          </p:nvGrpSpPr>
          <p:grpSpPr bwMode="auto">
            <a:xfrm>
              <a:off x="460" y="1769"/>
              <a:ext cx="352" cy="120"/>
              <a:chOff x="1721" y="1325"/>
              <a:chExt cx="234" cy="83"/>
            </a:xfrm>
          </p:grpSpPr>
          <p:sp>
            <p:nvSpPr>
              <p:cNvPr id="16416" name="Line 14"/>
              <p:cNvSpPr>
                <a:spLocks noChangeShapeType="1"/>
              </p:cNvSpPr>
              <p:nvPr/>
            </p:nvSpPr>
            <p:spPr bwMode="auto">
              <a:xfrm rot="5400000" flipV="1">
                <a:off x="1838" y="1208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17" name="Line 15"/>
              <p:cNvSpPr>
                <a:spLocks noChangeShapeType="1"/>
              </p:cNvSpPr>
              <p:nvPr/>
            </p:nvSpPr>
            <p:spPr bwMode="auto">
              <a:xfrm rot="5400000" flipV="1">
                <a:off x="1833" y="1350"/>
                <a:ext cx="0" cy="11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04" name="Rectangle 16"/>
            <p:cNvSpPr>
              <a:spLocks noChangeArrowheads="1"/>
            </p:cNvSpPr>
            <p:nvPr/>
          </p:nvSpPr>
          <p:spPr bwMode="auto">
            <a:xfrm>
              <a:off x="2214" y="836"/>
              <a:ext cx="3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05" name="Line 17"/>
            <p:cNvSpPr>
              <a:spLocks noChangeShapeType="1"/>
            </p:cNvSpPr>
            <p:nvPr/>
          </p:nvSpPr>
          <p:spPr bwMode="auto">
            <a:xfrm>
              <a:off x="1737" y="1214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6" name="Line 18"/>
            <p:cNvSpPr>
              <a:spLocks noChangeShapeType="1"/>
            </p:cNvSpPr>
            <p:nvPr/>
          </p:nvSpPr>
          <p:spPr bwMode="auto">
            <a:xfrm>
              <a:off x="1737" y="2076"/>
              <a:ext cx="0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7" name="Freeform 19"/>
            <p:cNvSpPr>
              <a:spLocks/>
            </p:cNvSpPr>
            <p:nvPr/>
          </p:nvSpPr>
          <p:spPr bwMode="auto">
            <a:xfrm>
              <a:off x="629" y="1188"/>
              <a:ext cx="423" cy="588"/>
            </a:xfrm>
            <a:custGeom>
              <a:avLst/>
              <a:gdLst>
                <a:gd name="T0" fmla="*/ 0 w 555"/>
                <a:gd name="T1" fmla="*/ 512 h 675"/>
                <a:gd name="T2" fmla="*/ 0 w 555"/>
                <a:gd name="T3" fmla="*/ 0 h 675"/>
                <a:gd name="T4" fmla="*/ 322 w 555"/>
                <a:gd name="T5" fmla="*/ 0 h 675"/>
                <a:gd name="T6" fmla="*/ 0 60000 65536"/>
                <a:gd name="T7" fmla="*/ 0 60000 65536"/>
                <a:gd name="T8" fmla="*/ 0 60000 65536"/>
                <a:gd name="T9" fmla="*/ 0 w 555"/>
                <a:gd name="T10" fmla="*/ 0 h 675"/>
                <a:gd name="T11" fmla="*/ 555 w 55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5" h="675">
                  <a:moveTo>
                    <a:pt x="0" y="675"/>
                  </a:moveTo>
                  <a:lnTo>
                    <a:pt x="0" y="0"/>
                  </a:lnTo>
                  <a:lnTo>
                    <a:pt x="55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8" name="Rectangle 20"/>
            <p:cNvSpPr>
              <a:spLocks noChangeArrowheads="1"/>
            </p:cNvSpPr>
            <p:nvPr/>
          </p:nvSpPr>
          <p:spPr bwMode="auto">
            <a:xfrm>
              <a:off x="1926" y="1760"/>
              <a:ext cx="3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09" name="Rectangle 21"/>
            <p:cNvSpPr>
              <a:spLocks noChangeArrowheads="1"/>
            </p:cNvSpPr>
            <p:nvPr/>
          </p:nvSpPr>
          <p:spPr bwMode="auto">
            <a:xfrm>
              <a:off x="121" y="1674"/>
              <a:ext cx="46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S1</a:t>
              </a:r>
              <a:endParaRPr lang="en-US" sz="2400">
                <a:latin typeface="Times New Roman" pitchFamily="18" charset="0"/>
              </a:endParaRP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10V</a:t>
              </a:r>
              <a:endParaRPr lang="en-US" sz="2400" baseline="-25000">
                <a:latin typeface="Times New Roman" pitchFamily="18" charset="0"/>
              </a:endParaRPr>
            </a:p>
          </p:txBody>
        </p:sp>
        <p:sp>
          <p:nvSpPr>
            <p:cNvPr id="16410" name="Freeform 22"/>
            <p:cNvSpPr>
              <a:spLocks/>
            </p:cNvSpPr>
            <p:nvPr/>
          </p:nvSpPr>
          <p:spPr bwMode="auto">
            <a:xfrm>
              <a:off x="624" y="1909"/>
              <a:ext cx="2283" cy="588"/>
            </a:xfrm>
            <a:custGeom>
              <a:avLst/>
              <a:gdLst>
                <a:gd name="T0" fmla="*/ 0 w 1542"/>
                <a:gd name="T1" fmla="*/ 0 h 408"/>
                <a:gd name="T2" fmla="*/ 0 w 1542"/>
                <a:gd name="T3" fmla="*/ 834 h 408"/>
                <a:gd name="T4" fmla="*/ 3380 w 1542"/>
                <a:gd name="T5" fmla="*/ 847 h 408"/>
                <a:gd name="T6" fmla="*/ 3380 w 1542"/>
                <a:gd name="T7" fmla="*/ 249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2"/>
                <a:gd name="T13" fmla="*/ 0 h 408"/>
                <a:gd name="T14" fmla="*/ 1542 w 1542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2" h="408">
                  <a:moveTo>
                    <a:pt x="0" y="0"/>
                  </a:moveTo>
                  <a:lnTo>
                    <a:pt x="0" y="402"/>
                  </a:lnTo>
                  <a:lnTo>
                    <a:pt x="1542" y="408"/>
                  </a:lnTo>
                  <a:lnTo>
                    <a:pt x="1542" y="12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1" name="Line 23"/>
            <p:cNvSpPr>
              <a:spLocks noChangeShapeType="1"/>
            </p:cNvSpPr>
            <p:nvPr/>
          </p:nvSpPr>
          <p:spPr bwMode="auto">
            <a:xfrm>
              <a:off x="2929" y="1729"/>
              <a:ext cx="39" cy="3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2" name="Text Box 24"/>
            <p:cNvSpPr txBox="1">
              <a:spLocks noChangeArrowheads="1"/>
            </p:cNvSpPr>
            <p:nvPr/>
          </p:nvSpPr>
          <p:spPr bwMode="auto">
            <a:xfrm>
              <a:off x="3046" y="1459"/>
              <a:ext cx="9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>
                  <a:latin typeface="Verdana" pitchFamily="34" charset="0"/>
                </a:rPr>
                <a:t>Short replaces V</a:t>
              </a:r>
              <a:r>
                <a:rPr lang="en-GB" sz="2000" b="1" baseline="-25000">
                  <a:latin typeface="Verdana" pitchFamily="34" charset="0"/>
                </a:rPr>
                <a:t>S2</a:t>
              </a:r>
              <a:endParaRPr lang="en-GB" sz="2000" b="1">
                <a:latin typeface="Verdana" pitchFamily="34" charset="0"/>
              </a:endParaRPr>
            </a:p>
          </p:txBody>
        </p:sp>
        <p:sp>
          <p:nvSpPr>
            <p:cNvPr id="16413" name="Text Box 25"/>
            <p:cNvSpPr txBox="1">
              <a:spLocks noChangeArrowheads="1"/>
            </p:cNvSpPr>
            <p:nvPr/>
          </p:nvSpPr>
          <p:spPr bwMode="auto">
            <a:xfrm>
              <a:off x="972" y="1304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414" name="Text Box 26"/>
            <p:cNvSpPr txBox="1">
              <a:spLocks noChangeArrowheads="1"/>
            </p:cNvSpPr>
            <p:nvPr/>
          </p:nvSpPr>
          <p:spPr bwMode="auto">
            <a:xfrm>
              <a:off x="1140" y="1782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415" name="Text Box 27"/>
            <p:cNvSpPr txBox="1">
              <a:spLocks noChangeArrowheads="1"/>
            </p:cNvSpPr>
            <p:nvPr/>
          </p:nvSpPr>
          <p:spPr bwMode="auto">
            <a:xfrm>
              <a:off x="2115" y="1294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</p:grpSp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6219825" y="841375"/>
          <a:ext cx="26320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Equation" r:id="rId4" imgW="1295400" imgH="850900" progId="Equation.3">
                  <p:embed/>
                </p:oleObj>
              </mc:Choice>
              <mc:Fallback>
                <p:oleObj name="Equation" r:id="rId4" imgW="1295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841375"/>
                        <a:ext cx="2632075" cy="192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6316663" y="3206750"/>
          <a:ext cx="2411412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9" name="Equation" r:id="rId6" imgW="1143000" imgH="1104840" progId="Equation.3">
                  <p:embed/>
                </p:oleObj>
              </mc:Choice>
              <mc:Fallback>
                <p:oleObj name="Equation" r:id="rId6" imgW="11430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3206750"/>
                        <a:ext cx="2411412" cy="2501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923925" y="4090988"/>
          <a:ext cx="325755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" name="Equation" r:id="rId8" imgW="1714500" imgH="812800" progId="Equation.3">
                  <p:embed/>
                </p:oleObj>
              </mc:Choice>
              <mc:Fallback>
                <p:oleObj name="Equation" r:id="rId8" imgW="17145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090988"/>
                        <a:ext cx="3257550" cy="1862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655638" y="6048375"/>
            <a:ext cx="8097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GB" sz="2800">
                <a:latin typeface="Times New Roman" pitchFamily="18" charset="0"/>
              </a:rPr>
              <a:t>Note that this current is flowing downward through R</a:t>
            </a:r>
            <a:r>
              <a:rPr lang="en-GB" sz="2800" baseline="-25000">
                <a:latin typeface="Times New Roman" pitchFamily="18" charset="0"/>
              </a:rPr>
              <a:t>2</a:t>
            </a:r>
            <a:r>
              <a:rPr lang="en-GB" sz="2800"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1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51-E1DE-4A44-9BD1-6D6A14E1E3F8}" type="datetime1">
              <a:rPr lang="en-SG" smtClean="0"/>
              <a:t>28/04/2014</a:t>
            </a:fld>
            <a:endParaRPr lang="en-SG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66F546-943E-4283-A5CF-9F82C148BED6}" type="slidenum">
              <a:rPr lang="en-GB" smtClean="0">
                <a:latin typeface="Arial" charset="0"/>
              </a:rPr>
              <a:pPr eaLnBrk="1" hangingPunct="1"/>
              <a:t>16</a:t>
            </a:fld>
            <a:endParaRPr lang="en-GB" smtClean="0">
              <a:latin typeface="Arial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52488" y="5572125"/>
            <a:ext cx="1320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bg1"/>
                </a:solidFill>
                <a:latin typeface="Times New Roman" pitchFamily="18" charset="0"/>
              </a:rPr>
              <a:t>Step 3: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06413" y="684213"/>
          <a:ext cx="24320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2" name="Equation" r:id="rId4" imgW="1269449" imgH="850531" progId="Equation.3">
                  <p:embed/>
                </p:oleObj>
              </mc:Choice>
              <mc:Fallback>
                <p:oleObj name="Equation" r:id="rId4" imgW="1269449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684213"/>
                        <a:ext cx="2432050" cy="16637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156721"/>
              </p:ext>
            </p:extLst>
          </p:nvPr>
        </p:nvGraphicFramePr>
        <p:xfrm>
          <a:off x="585787" y="2487612"/>
          <a:ext cx="2144713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3" name="Equation" r:id="rId6" imgW="1117600" imgH="1104900" progId="Equation.3">
                  <p:embed/>
                </p:oleObj>
              </mc:Choice>
              <mc:Fallback>
                <p:oleObj name="Equation" r:id="rId6" imgW="11176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" y="2487612"/>
                        <a:ext cx="2144713" cy="233203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01700" y="0"/>
            <a:ext cx="4921250" cy="519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bg1"/>
                </a:solidFill>
                <a:latin typeface="Times New Roman" pitchFamily="18" charset="0"/>
              </a:rPr>
              <a:t>Step 2: With source V</a:t>
            </a:r>
            <a:r>
              <a:rPr lang="en-GB" sz="2800" baseline="-25000">
                <a:solidFill>
                  <a:schemeClr val="bg1"/>
                </a:solidFill>
                <a:latin typeface="Times New Roman" pitchFamily="18" charset="0"/>
              </a:rPr>
              <a:t>S2</a:t>
            </a:r>
            <a:r>
              <a:rPr lang="en-GB" sz="2800">
                <a:solidFill>
                  <a:schemeClr val="bg1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730500" y="5323681"/>
            <a:ext cx="6088063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 b="1">
                <a:latin typeface="Times New Roman" pitchFamily="18" charset="0"/>
              </a:rPr>
              <a:t>I</a:t>
            </a:r>
            <a:r>
              <a:rPr lang="en-GB" sz="2800" b="1" baseline="-25000">
                <a:latin typeface="Times New Roman" pitchFamily="18" charset="0"/>
              </a:rPr>
              <a:t>2(total)</a:t>
            </a:r>
            <a:r>
              <a:rPr lang="en-GB" sz="2800" b="1">
                <a:latin typeface="Times New Roman" pitchFamily="18" charset="0"/>
              </a:rPr>
              <a:t> = I</a:t>
            </a:r>
            <a:r>
              <a:rPr lang="en-GB" sz="2800" b="1" baseline="-25000">
                <a:latin typeface="Times New Roman" pitchFamily="18" charset="0"/>
              </a:rPr>
              <a:t>2</a:t>
            </a:r>
            <a:r>
              <a:rPr lang="en-GB" sz="2800" b="1" baseline="30000">
                <a:latin typeface="Times New Roman" pitchFamily="18" charset="0"/>
              </a:rPr>
              <a:t>’</a:t>
            </a:r>
            <a:r>
              <a:rPr lang="en-GB" sz="2800" b="1">
                <a:latin typeface="Times New Roman" pitchFamily="18" charset="0"/>
              </a:rPr>
              <a:t> + I</a:t>
            </a:r>
            <a:r>
              <a:rPr lang="en-GB" sz="2800" b="1" baseline="-25000">
                <a:latin typeface="Times New Roman" pitchFamily="18" charset="0"/>
              </a:rPr>
              <a:t>2</a:t>
            </a:r>
            <a:r>
              <a:rPr lang="en-GB" sz="2800" b="1" baseline="30000">
                <a:latin typeface="Times New Roman" pitchFamily="18" charset="0"/>
              </a:rPr>
              <a:t>”</a:t>
            </a:r>
            <a:r>
              <a:rPr lang="en-GB" sz="2800" b="1">
                <a:latin typeface="Times New Roman" pitchFamily="18" charset="0"/>
              </a:rPr>
              <a:t> = 33.33m + 16.67m </a:t>
            </a:r>
          </a:p>
          <a:p>
            <a:pPr eaLnBrk="1" hangingPunct="1"/>
            <a:r>
              <a:rPr lang="en-GB" sz="2800" b="1">
                <a:latin typeface="Times New Roman" pitchFamily="18" charset="0"/>
              </a:rPr>
              <a:t>           =</a:t>
            </a:r>
            <a:r>
              <a:rPr lang="en-GB" sz="2800">
                <a:latin typeface="Times New Roman" pitchFamily="18" charset="0"/>
              </a:rPr>
              <a:t> </a:t>
            </a:r>
            <a:r>
              <a:rPr lang="en-GB" sz="3200" b="1" i="1" u="sng">
                <a:latin typeface="Times New Roman" pitchFamily="18" charset="0"/>
              </a:rPr>
              <a:t>50mA </a:t>
            </a:r>
          </a:p>
        </p:txBody>
      </p:sp>
      <p:grpSp>
        <p:nvGrpSpPr>
          <p:cNvPr id="17416" name="Group 35"/>
          <p:cNvGrpSpPr>
            <a:grpSpLocks/>
          </p:cNvGrpSpPr>
          <p:nvPr/>
        </p:nvGrpSpPr>
        <p:grpSpPr bwMode="auto">
          <a:xfrm>
            <a:off x="3514725" y="641350"/>
            <a:ext cx="4768850" cy="2822575"/>
            <a:chOff x="2214" y="460"/>
            <a:chExt cx="3004" cy="1778"/>
          </a:xfrm>
        </p:grpSpPr>
        <p:sp>
          <p:nvSpPr>
            <p:cNvPr id="17420" name="Oval 9"/>
            <p:cNvSpPr>
              <a:spLocks noChangeArrowheads="1"/>
            </p:cNvSpPr>
            <p:nvPr/>
          </p:nvSpPr>
          <p:spPr bwMode="auto">
            <a:xfrm>
              <a:off x="2437" y="1293"/>
              <a:ext cx="678" cy="678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0"/>
            <p:cNvSpPr>
              <a:spLocks noChangeShapeType="1"/>
            </p:cNvSpPr>
            <p:nvPr/>
          </p:nvSpPr>
          <p:spPr bwMode="auto">
            <a:xfrm>
              <a:off x="3548" y="958"/>
              <a:ext cx="7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2" name="Freeform 11"/>
            <p:cNvSpPr>
              <a:spLocks/>
            </p:cNvSpPr>
            <p:nvPr/>
          </p:nvSpPr>
          <p:spPr bwMode="auto">
            <a:xfrm>
              <a:off x="4649" y="962"/>
              <a:ext cx="397" cy="557"/>
            </a:xfrm>
            <a:custGeom>
              <a:avLst/>
              <a:gdLst>
                <a:gd name="T0" fmla="*/ 0 w 506"/>
                <a:gd name="T1" fmla="*/ 0 h 356"/>
                <a:gd name="T2" fmla="*/ 311 w 506"/>
                <a:gd name="T3" fmla="*/ 0 h 356"/>
                <a:gd name="T4" fmla="*/ 311 w 506"/>
                <a:gd name="T5" fmla="*/ 871 h 356"/>
                <a:gd name="T6" fmla="*/ 0 60000 65536"/>
                <a:gd name="T7" fmla="*/ 0 60000 65536"/>
                <a:gd name="T8" fmla="*/ 0 60000 65536"/>
                <a:gd name="T9" fmla="*/ 0 w 506"/>
                <a:gd name="T10" fmla="*/ 0 h 356"/>
                <a:gd name="T11" fmla="*/ 506 w 506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" h="356">
                  <a:moveTo>
                    <a:pt x="0" y="0"/>
                  </a:moveTo>
                  <a:lnTo>
                    <a:pt x="506" y="0"/>
                  </a:lnTo>
                  <a:lnTo>
                    <a:pt x="506" y="35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>
              <a:off x="3863" y="1181"/>
              <a:ext cx="2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4" name="Rectangle 13"/>
            <p:cNvSpPr>
              <a:spLocks noChangeArrowheads="1"/>
            </p:cNvSpPr>
            <p:nvPr/>
          </p:nvSpPr>
          <p:spPr bwMode="auto">
            <a:xfrm>
              <a:off x="3237" y="57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25" name="Rectangle 14"/>
            <p:cNvSpPr>
              <a:spLocks noChangeArrowheads="1"/>
            </p:cNvSpPr>
            <p:nvPr/>
          </p:nvSpPr>
          <p:spPr bwMode="auto">
            <a:xfrm>
              <a:off x="3986" y="1053"/>
              <a:ext cx="3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r>
                <a:rPr lang="en-US" sz="2400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r>
                <a:rPr lang="en-US" sz="2400" baseline="30000">
                  <a:solidFill>
                    <a:srgbClr val="FFFF00"/>
                  </a:solidFill>
                  <a:latin typeface="Times New Roman" pitchFamily="18" charset="0"/>
                </a:rPr>
                <a:t>’’</a:t>
              </a:r>
              <a:endParaRPr lang="en-US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3181" y="836"/>
              <a:ext cx="369" cy="226"/>
            </a:xfrm>
            <a:custGeom>
              <a:avLst/>
              <a:gdLst>
                <a:gd name="T0" fmla="*/ 0 w 2475"/>
                <a:gd name="T1" fmla="*/ 22 h 1110"/>
                <a:gd name="T2" fmla="*/ 4 w 2475"/>
                <a:gd name="T3" fmla="*/ 1 h 1110"/>
                <a:gd name="T4" fmla="*/ 9 w 2475"/>
                <a:gd name="T5" fmla="*/ 45 h 1110"/>
                <a:gd name="T6" fmla="*/ 17 w 2475"/>
                <a:gd name="T7" fmla="*/ 1 h 1110"/>
                <a:gd name="T8" fmla="*/ 22 w 2475"/>
                <a:gd name="T9" fmla="*/ 45 h 1110"/>
                <a:gd name="T10" fmla="*/ 31 w 2475"/>
                <a:gd name="T11" fmla="*/ 0 h 1110"/>
                <a:gd name="T12" fmla="*/ 36 w 2475"/>
                <a:gd name="T13" fmla="*/ 46 h 1110"/>
                <a:gd name="T14" fmla="*/ 45 w 2475"/>
                <a:gd name="T15" fmla="*/ 0 h 1110"/>
                <a:gd name="T16" fmla="*/ 50 w 2475"/>
                <a:gd name="T17" fmla="*/ 46 h 1110"/>
                <a:gd name="T18" fmla="*/ 55 w 2475"/>
                <a:gd name="T19" fmla="*/ 2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Freeform 16"/>
            <p:cNvSpPr>
              <a:spLocks/>
            </p:cNvSpPr>
            <p:nvPr/>
          </p:nvSpPr>
          <p:spPr bwMode="auto">
            <a:xfrm rot="-5400000">
              <a:off x="3675" y="1522"/>
              <a:ext cx="392" cy="202"/>
            </a:xfrm>
            <a:custGeom>
              <a:avLst/>
              <a:gdLst>
                <a:gd name="T0" fmla="*/ 0 w 2475"/>
                <a:gd name="T1" fmla="*/ 18 h 1110"/>
                <a:gd name="T2" fmla="*/ 5 w 2475"/>
                <a:gd name="T3" fmla="*/ 1 h 1110"/>
                <a:gd name="T4" fmla="*/ 10 w 2475"/>
                <a:gd name="T5" fmla="*/ 36 h 1110"/>
                <a:gd name="T6" fmla="*/ 19 w 2475"/>
                <a:gd name="T7" fmla="*/ 1 h 1110"/>
                <a:gd name="T8" fmla="*/ 25 w 2475"/>
                <a:gd name="T9" fmla="*/ 36 h 1110"/>
                <a:gd name="T10" fmla="*/ 35 w 2475"/>
                <a:gd name="T11" fmla="*/ 0 h 1110"/>
                <a:gd name="T12" fmla="*/ 41 w 2475"/>
                <a:gd name="T13" fmla="*/ 37 h 1110"/>
                <a:gd name="T14" fmla="*/ 50 w 2475"/>
                <a:gd name="T15" fmla="*/ 0 h 1110"/>
                <a:gd name="T16" fmla="*/ 56 w 2475"/>
                <a:gd name="T17" fmla="*/ 37 h 1110"/>
                <a:gd name="T18" fmla="*/ 62 w 2475"/>
                <a:gd name="T19" fmla="*/ 18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8" name="Freeform 17"/>
            <p:cNvSpPr>
              <a:spLocks/>
            </p:cNvSpPr>
            <p:nvPr/>
          </p:nvSpPr>
          <p:spPr bwMode="auto">
            <a:xfrm>
              <a:off x="4298" y="846"/>
              <a:ext cx="344" cy="225"/>
            </a:xfrm>
            <a:custGeom>
              <a:avLst/>
              <a:gdLst>
                <a:gd name="T0" fmla="*/ 0 w 2475"/>
                <a:gd name="T1" fmla="*/ 22 h 1110"/>
                <a:gd name="T2" fmla="*/ 4 w 2475"/>
                <a:gd name="T3" fmla="*/ 1 h 1110"/>
                <a:gd name="T4" fmla="*/ 8 w 2475"/>
                <a:gd name="T5" fmla="*/ 45 h 1110"/>
                <a:gd name="T6" fmla="*/ 15 w 2475"/>
                <a:gd name="T7" fmla="*/ 1 h 1110"/>
                <a:gd name="T8" fmla="*/ 19 w 2475"/>
                <a:gd name="T9" fmla="*/ 45 h 1110"/>
                <a:gd name="T10" fmla="*/ 27 w 2475"/>
                <a:gd name="T11" fmla="*/ 0 h 1110"/>
                <a:gd name="T12" fmla="*/ 32 w 2475"/>
                <a:gd name="T13" fmla="*/ 46 h 1110"/>
                <a:gd name="T14" fmla="*/ 39 w 2475"/>
                <a:gd name="T15" fmla="*/ 0 h 1110"/>
                <a:gd name="T16" fmla="*/ 44 w 2475"/>
                <a:gd name="T17" fmla="*/ 46 h 1110"/>
                <a:gd name="T18" fmla="*/ 48 w 2475"/>
                <a:gd name="T19" fmla="*/ 2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29" name="Group 18"/>
            <p:cNvGrpSpPr>
              <a:grpSpLocks/>
            </p:cNvGrpSpPr>
            <p:nvPr/>
          </p:nvGrpSpPr>
          <p:grpSpPr bwMode="auto">
            <a:xfrm>
              <a:off x="4866" y="1526"/>
              <a:ext cx="352" cy="120"/>
              <a:chOff x="1721" y="1325"/>
              <a:chExt cx="234" cy="83"/>
            </a:xfrm>
          </p:grpSpPr>
          <p:sp>
            <p:nvSpPr>
              <p:cNvPr id="17442" name="Line 19"/>
              <p:cNvSpPr>
                <a:spLocks noChangeShapeType="1"/>
              </p:cNvSpPr>
              <p:nvPr/>
            </p:nvSpPr>
            <p:spPr bwMode="auto">
              <a:xfrm rot="5400000" flipV="1">
                <a:off x="1838" y="1208"/>
                <a:ext cx="0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43" name="Line 20"/>
              <p:cNvSpPr>
                <a:spLocks noChangeShapeType="1"/>
              </p:cNvSpPr>
              <p:nvPr/>
            </p:nvSpPr>
            <p:spPr bwMode="auto">
              <a:xfrm rot="5400000" flipV="1">
                <a:off x="1833" y="1350"/>
                <a:ext cx="0" cy="115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4343" y="584"/>
              <a:ext cx="3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3866" y="962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>
              <a:off x="3866" y="1824"/>
              <a:ext cx="0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3" name="Freeform 24"/>
            <p:cNvSpPr>
              <a:spLocks/>
            </p:cNvSpPr>
            <p:nvPr/>
          </p:nvSpPr>
          <p:spPr bwMode="auto">
            <a:xfrm>
              <a:off x="2758" y="936"/>
              <a:ext cx="423" cy="498"/>
            </a:xfrm>
            <a:custGeom>
              <a:avLst/>
              <a:gdLst>
                <a:gd name="T0" fmla="*/ 0 w 555"/>
                <a:gd name="T1" fmla="*/ 367 h 675"/>
                <a:gd name="T2" fmla="*/ 0 w 555"/>
                <a:gd name="T3" fmla="*/ 0 h 675"/>
                <a:gd name="T4" fmla="*/ 322 w 555"/>
                <a:gd name="T5" fmla="*/ 0 h 675"/>
                <a:gd name="T6" fmla="*/ 0 60000 65536"/>
                <a:gd name="T7" fmla="*/ 0 60000 65536"/>
                <a:gd name="T8" fmla="*/ 0 60000 65536"/>
                <a:gd name="T9" fmla="*/ 0 w 555"/>
                <a:gd name="T10" fmla="*/ 0 h 675"/>
                <a:gd name="T11" fmla="*/ 555 w 55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5" h="675">
                  <a:moveTo>
                    <a:pt x="0" y="675"/>
                  </a:moveTo>
                  <a:lnTo>
                    <a:pt x="0" y="0"/>
                  </a:lnTo>
                  <a:lnTo>
                    <a:pt x="55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4" name="Rectangle 25"/>
            <p:cNvSpPr>
              <a:spLocks noChangeArrowheads="1"/>
            </p:cNvSpPr>
            <p:nvPr/>
          </p:nvSpPr>
          <p:spPr bwMode="auto">
            <a:xfrm>
              <a:off x="4055" y="1508"/>
              <a:ext cx="3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35" name="Rectangle 26"/>
            <p:cNvSpPr>
              <a:spLocks noChangeArrowheads="1"/>
            </p:cNvSpPr>
            <p:nvPr/>
          </p:nvSpPr>
          <p:spPr bwMode="auto">
            <a:xfrm>
              <a:off x="4650" y="1605"/>
              <a:ext cx="468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V</a:t>
              </a:r>
              <a:r>
                <a:rPr lang="en-US" sz="2400" baseline="-25000">
                  <a:latin typeface="Verdana" pitchFamily="34" charset="0"/>
                </a:rPr>
                <a:t>S2</a:t>
              </a:r>
              <a:endParaRPr lang="en-US" sz="24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5V</a:t>
              </a:r>
              <a:endParaRPr lang="en-US" sz="2000" baseline="-25000">
                <a:latin typeface="Verdana" pitchFamily="34" charset="0"/>
              </a:endParaRPr>
            </a:p>
          </p:txBody>
        </p:sp>
        <p:sp>
          <p:nvSpPr>
            <p:cNvPr id="17436" name="Line 27"/>
            <p:cNvSpPr>
              <a:spLocks noChangeShapeType="1"/>
            </p:cNvSpPr>
            <p:nvPr/>
          </p:nvSpPr>
          <p:spPr bwMode="auto">
            <a:xfrm>
              <a:off x="2691" y="1450"/>
              <a:ext cx="84" cy="3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2214" y="460"/>
              <a:ext cx="93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>
                  <a:latin typeface="Verdana" pitchFamily="34" charset="0"/>
                </a:rPr>
                <a:t>Short replaces V</a:t>
              </a:r>
              <a:r>
                <a:rPr lang="en-GB" sz="2400" baseline="-25000">
                  <a:latin typeface="Verdana" pitchFamily="34" charset="0"/>
                </a:rPr>
                <a:t>S1</a:t>
              </a:r>
              <a:endParaRPr lang="en-GB" sz="2400">
                <a:latin typeface="Verdana" pitchFamily="34" charset="0"/>
              </a:endParaRPr>
            </a:p>
          </p:txBody>
        </p:sp>
        <p:sp>
          <p:nvSpPr>
            <p:cNvPr id="17438" name="Text Box 29"/>
            <p:cNvSpPr txBox="1">
              <a:spLocks noChangeArrowheads="1"/>
            </p:cNvSpPr>
            <p:nvPr/>
          </p:nvSpPr>
          <p:spPr bwMode="auto">
            <a:xfrm>
              <a:off x="3101" y="1052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3269" y="153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440" name="Text Box 31"/>
            <p:cNvSpPr txBox="1">
              <a:spLocks noChangeArrowheads="1"/>
            </p:cNvSpPr>
            <p:nvPr/>
          </p:nvSpPr>
          <p:spPr bwMode="auto">
            <a:xfrm>
              <a:off x="4244" y="1042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100</a:t>
              </a:r>
              <a:r>
                <a:rPr lang="en-GB" sz="2400">
                  <a:latin typeface="Symbol" pitchFamily="18" charset="2"/>
                </a:rPr>
                <a:t>W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441" name="Freeform 32"/>
            <p:cNvSpPr>
              <a:spLocks/>
            </p:cNvSpPr>
            <p:nvPr/>
          </p:nvSpPr>
          <p:spPr bwMode="auto">
            <a:xfrm>
              <a:off x="2772" y="1638"/>
              <a:ext cx="2268" cy="600"/>
            </a:xfrm>
            <a:custGeom>
              <a:avLst/>
              <a:gdLst>
                <a:gd name="T0" fmla="*/ 0 w 2298"/>
                <a:gd name="T1" fmla="*/ 159 h 648"/>
                <a:gd name="T2" fmla="*/ 0 w 2298"/>
                <a:gd name="T3" fmla="*/ 556 h 648"/>
                <a:gd name="T4" fmla="*/ 2238 w 2298"/>
                <a:gd name="T5" fmla="*/ 556 h 648"/>
                <a:gd name="T6" fmla="*/ 2238 w 2298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98"/>
                <a:gd name="T13" fmla="*/ 0 h 648"/>
                <a:gd name="T14" fmla="*/ 2298 w 2298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98" h="648">
                  <a:moveTo>
                    <a:pt x="0" y="186"/>
                  </a:moveTo>
                  <a:lnTo>
                    <a:pt x="0" y="648"/>
                  </a:lnTo>
                  <a:lnTo>
                    <a:pt x="2298" y="648"/>
                  </a:lnTo>
                  <a:lnTo>
                    <a:pt x="229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1241425" y="4848134"/>
            <a:ext cx="772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GB" sz="2400" dirty="0">
                <a:latin typeface="Times New Roman" pitchFamily="18" charset="0"/>
              </a:rPr>
              <a:t>Note that this current is also flowing downward through R</a:t>
            </a:r>
            <a:r>
              <a:rPr lang="en-GB" sz="2400" baseline="-25000" dirty="0">
                <a:latin typeface="Times New Roman" pitchFamily="18" charset="0"/>
              </a:rPr>
              <a:t>2</a:t>
            </a:r>
            <a:r>
              <a:rPr lang="en-GB" sz="2400" dirty="0">
                <a:latin typeface="Times New Roman" pitchFamily="18" charset="0"/>
              </a:rPr>
              <a:t>.</a:t>
            </a:r>
            <a:r>
              <a:rPr lang="en-GB" sz="2000" dirty="0">
                <a:latin typeface="Times New Roman" pitchFamily="18" charset="0"/>
              </a:rPr>
              <a:t>                                                                                                 </a:t>
            </a:r>
          </a:p>
        </p:txBody>
      </p:sp>
      <p:graphicFrame>
        <p:nvGraphicFramePr>
          <p:cNvPr id="450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6109"/>
              </p:ext>
            </p:extLst>
          </p:nvPr>
        </p:nvGraphicFramePr>
        <p:xfrm>
          <a:off x="3683545" y="3695745"/>
          <a:ext cx="460003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4" name="Equation" r:id="rId8" imgW="2095500" imgH="393700" progId="Equation.3">
                  <p:embed/>
                </p:oleObj>
              </mc:Choice>
              <mc:Fallback>
                <p:oleObj name="Equation" r:id="rId8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545" y="3695745"/>
                        <a:ext cx="4600030" cy="90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6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63" grpId="0" animBg="1" autoUpdateAnimBg="0"/>
      <p:bldP spid="450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E8E1-1711-471A-93CF-2BD9F7FE05EA}" type="datetime1">
              <a:rPr lang="en-SG" smtClean="0"/>
              <a:t>28/04/2014</a:t>
            </a:fld>
            <a:endParaRPr lang="en-SG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B211AEC-4E13-4A76-AFF0-1A9BF2848CE3}" type="slidenum">
              <a:rPr lang="en-GB" smtClean="0">
                <a:latin typeface="Arial" charset="0"/>
              </a:rPr>
              <a:pPr eaLnBrk="1" hangingPunct="1"/>
              <a:t>17</a:t>
            </a:fld>
            <a:endParaRPr lang="en-GB" smtClean="0">
              <a:latin typeface="Arial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98463" y="261938"/>
            <a:ext cx="482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1" u="sng" dirty="0">
                <a:latin typeface="Times New Roman" pitchFamily="18" charset="0"/>
              </a:rPr>
              <a:t>EXAMPLE 8-4:</a:t>
            </a:r>
            <a:r>
              <a:rPr lang="en-GB" sz="2400" dirty="0">
                <a:latin typeface="Times New Roman" pitchFamily="18" charset="0"/>
              </a:rPr>
              <a:t>  Find the current I</a:t>
            </a:r>
            <a:r>
              <a:rPr lang="en-GB" sz="2400" baseline="-25000" dirty="0">
                <a:latin typeface="Times New Roman" pitchFamily="18" charset="0"/>
              </a:rPr>
              <a:t>2</a:t>
            </a:r>
            <a:r>
              <a:rPr lang="en-GB" sz="2400" dirty="0">
                <a:solidFill>
                  <a:schemeClr val="accent2"/>
                </a:solidFill>
                <a:latin typeface="Times New Roman" pitchFamily="18" charset="0"/>
              </a:rPr>
              <a:t> .</a:t>
            </a:r>
            <a:endParaRPr lang="en-GB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18436" name="Group 31"/>
          <p:cNvGrpSpPr>
            <a:grpSpLocks/>
          </p:cNvGrpSpPr>
          <p:nvPr/>
        </p:nvGrpSpPr>
        <p:grpSpPr bwMode="auto">
          <a:xfrm>
            <a:off x="622300" y="1422400"/>
            <a:ext cx="8096250" cy="3038475"/>
            <a:chOff x="392" y="896"/>
            <a:chExt cx="5100" cy="2079"/>
          </a:xfrm>
        </p:grpSpPr>
        <p:sp>
          <p:nvSpPr>
            <p:cNvPr id="18438" name="Rectangle 3"/>
            <p:cNvSpPr>
              <a:spLocks noChangeArrowheads="1"/>
            </p:cNvSpPr>
            <p:nvPr/>
          </p:nvSpPr>
          <p:spPr bwMode="auto">
            <a:xfrm>
              <a:off x="4399" y="1624"/>
              <a:ext cx="41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r>
                <a:rPr lang="en-US" sz="2000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GB" sz="20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pSp>
          <p:nvGrpSpPr>
            <p:cNvPr id="18439" name="Group 4"/>
            <p:cNvGrpSpPr>
              <a:grpSpLocks/>
            </p:cNvGrpSpPr>
            <p:nvPr/>
          </p:nvGrpSpPr>
          <p:grpSpPr bwMode="auto">
            <a:xfrm>
              <a:off x="1312" y="2097"/>
              <a:ext cx="281" cy="148"/>
              <a:chOff x="7977" y="4886"/>
              <a:chExt cx="387" cy="157"/>
            </a:xfrm>
          </p:grpSpPr>
          <p:sp>
            <p:nvSpPr>
              <p:cNvPr id="18462" name="Line 5"/>
              <p:cNvSpPr>
                <a:spLocks noChangeShapeType="1"/>
              </p:cNvSpPr>
              <p:nvPr/>
            </p:nvSpPr>
            <p:spPr bwMode="auto">
              <a:xfrm rot="5400000" flipV="1">
                <a:off x="8171" y="4692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3" name="Line 6"/>
              <p:cNvSpPr>
                <a:spLocks noChangeShapeType="1"/>
              </p:cNvSpPr>
              <p:nvPr/>
            </p:nvSpPr>
            <p:spPr bwMode="auto">
              <a:xfrm rot="5400000" flipV="1">
                <a:off x="8167" y="4923"/>
                <a:ext cx="0" cy="23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1798" y="896"/>
              <a:ext cx="99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 = 100 Ω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392" y="2025"/>
              <a:ext cx="850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S</a:t>
              </a:r>
              <a:r>
                <a:rPr lang="en-US" sz="2400">
                  <a:latin typeface="Times New Roman" pitchFamily="18" charset="0"/>
                </a:rPr>
                <a:t> = 10 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4500" y="2152"/>
              <a:ext cx="99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Times New Roman" pitchFamily="18" charset="0"/>
                </a:rPr>
                <a:t>R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  <a:r>
                <a:rPr lang="en-US" sz="2400">
                  <a:latin typeface="Times New Roman" pitchFamily="18" charset="0"/>
                </a:rPr>
                <a:t> = 200 Ω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2480" y="1371"/>
              <a:ext cx="1842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4310" y="1390"/>
              <a:ext cx="12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4307" y="2591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6" name="Freeform 13"/>
            <p:cNvSpPr>
              <a:spLocks/>
            </p:cNvSpPr>
            <p:nvPr/>
          </p:nvSpPr>
          <p:spPr bwMode="auto">
            <a:xfrm>
              <a:off x="1430" y="1373"/>
              <a:ext cx="563" cy="713"/>
            </a:xfrm>
            <a:custGeom>
              <a:avLst/>
              <a:gdLst>
                <a:gd name="T0" fmla="*/ 0 w 555"/>
                <a:gd name="T1" fmla="*/ 753 h 675"/>
                <a:gd name="T2" fmla="*/ 0 w 555"/>
                <a:gd name="T3" fmla="*/ 0 h 675"/>
                <a:gd name="T4" fmla="*/ 571 w 555"/>
                <a:gd name="T5" fmla="*/ 0 h 675"/>
                <a:gd name="T6" fmla="*/ 0 60000 65536"/>
                <a:gd name="T7" fmla="*/ 0 60000 65536"/>
                <a:gd name="T8" fmla="*/ 0 60000 65536"/>
                <a:gd name="T9" fmla="*/ 0 w 555"/>
                <a:gd name="T10" fmla="*/ 0 h 675"/>
                <a:gd name="T11" fmla="*/ 555 w 55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5" h="675">
                  <a:moveTo>
                    <a:pt x="0" y="675"/>
                  </a:moveTo>
                  <a:lnTo>
                    <a:pt x="0" y="0"/>
                  </a:lnTo>
                  <a:lnTo>
                    <a:pt x="55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8447" name="Group 14"/>
            <p:cNvGrpSpPr>
              <a:grpSpLocks/>
            </p:cNvGrpSpPr>
            <p:nvPr/>
          </p:nvGrpSpPr>
          <p:grpSpPr bwMode="auto">
            <a:xfrm rot="5400000">
              <a:off x="3909" y="2205"/>
              <a:ext cx="803" cy="163"/>
              <a:chOff x="3857" y="5554"/>
              <a:chExt cx="1154" cy="414"/>
            </a:xfrm>
          </p:grpSpPr>
          <p:sp>
            <p:nvSpPr>
              <p:cNvPr id="18459" name="Freeform 15"/>
              <p:cNvSpPr>
                <a:spLocks noChangeAspect="1"/>
              </p:cNvSpPr>
              <p:nvPr/>
            </p:nvSpPr>
            <p:spPr bwMode="auto">
              <a:xfrm>
                <a:off x="4162" y="5554"/>
                <a:ext cx="542" cy="414"/>
              </a:xfrm>
              <a:custGeom>
                <a:avLst/>
                <a:gdLst>
                  <a:gd name="T0" fmla="*/ 0 w 1488"/>
                  <a:gd name="T1" fmla="*/ 223 h 384"/>
                  <a:gd name="T2" fmla="*/ 19 w 1488"/>
                  <a:gd name="T3" fmla="*/ 0 h 384"/>
                  <a:gd name="T4" fmla="*/ 51 w 1488"/>
                  <a:gd name="T5" fmla="*/ 446 h 384"/>
                  <a:gd name="T6" fmla="*/ 89 w 1488"/>
                  <a:gd name="T7" fmla="*/ 0 h 384"/>
                  <a:gd name="T8" fmla="*/ 121 w 1488"/>
                  <a:gd name="T9" fmla="*/ 446 h 384"/>
                  <a:gd name="T10" fmla="*/ 153 w 1488"/>
                  <a:gd name="T11" fmla="*/ 0 h 384"/>
                  <a:gd name="T12" fmla="*/ 185 w 1488"/>
                  <a:gd name="T13" fmla="*/ 446 h 384"/>
                  <a:gd name="T14" fmla="*/ 197 w 1488"/>
                  <a:gd name="T15" fmla="*/ 223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8"/>
                  <a:gd name="T25" fmla="*/ 0 h 384"/>
                  <a:gd name="T26" fmla="*/ 1488 w 148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0" name="Line 16"/>
              <p:cNvSpPr>
                <a:spLocks noChangeAspect="1" noChangeShapeType="1"/>
              </p:cNvSpPr>
              <p:nvPr/>
            </p:nvSpPr>
            <p:spPr bwMode="auto">
              <a:xfrm>
                <a:off x="3857" y="5762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1" name="Line 17"/>
              <p:cNvSpPr>
                <a:spLocks noChangeAspect="1" noChangeShapeType="1"/>
              </p:cNvSpPr>
              <p:nvPr/>
            </p:nvSpPr>
            <p:spPr bwMode="auto">
              <a:xfrm>
                <a:off x="4704" y="5761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48" name="Group 18"/>
            <p:cNvGrpSpPr>
              <a:grpSpLocks/>
            </p:cNvGrpSpPr>
            <p:nvPr/>
          </p:nvGrpSpPr>
          <p:grpSpPr bwMode="auto">
            <a:xfrm>
              <a:off x="1940" y="1264"/>
              <a:ext cx="621" cy="210"/>
              <a:chOff x="3857" y="5554"/>
              <a:chExt cx="1154" cy="414"/>
            </a:xfrm>
          </p:grpSpPr>
          <p:sp>
            <p:nvSpPr>
              <p:cNvPr id="18456" name="Freeform 19"/>
              <p:cNvSpPr>
                <a:spLocks noChangeAspect="1"/>
              </p:cNvSpPr>
              <p:nvPr/>
            </p:nvSpPr>
            <p:spPr bwMode="auto">
              <a:xfrm>
                <a:off x="4162" y="5554"/>
                <a:ext cx="542" cy="414"/>
              </a:xfrm>
              <a:custGeom>
                <a:avLst/>
                <a:gdLst>
                  <a:gd name="T0" fmla="*/ 0 w 1488"/>
                  <a:gd name="T1" fmla="*/ 223 h 384"/>
                  <a:gd name="T2" fmla="*/ 19 w 1488"/>
                  <a:gd name="T3" fmla="*/ 0 h 384"/>
                  <a:gd name="T4" fmla="*/ 51 w 1488"/>
                  <a:gd name="T5" fmla="*/ 446 h 384"/>
                  <a:gd name="T6" fmla="*/ 89 w 1488"/>
                  <a:gd name="T7" fmla="*/ 0 h 384"/>
                  <a:gd name="T8" fmla="*/ 121 w 1488"/>
                  <a:gd name="T9" fmla="*/ 446 h 384"/>
                  <a:gd name="T10" fmla="*/ 153 w 1488"/>
                  <a:gd name="T11" fmla="*/ 0 h 384"/>
                  <a:gd name="T12" fmla="*/ 185 w 1488"/>
                  <a:gd name="T13" fmla="*/ 446 h 384"/>
                  <a:gd name="T14" fmla="*/ 197 w 1488"/>
                  <a:gd name="T15" fmla="*/ 223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8"/>
                  <a:gd name="T25" fmla="*/ 0 h 384"/>
                  <a:gd name="T26" fmla="*/ 1488 w 148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7" name="Line 20"/>
              <p:cNvSpPr>
                <a:spLocks noChangeAspect="1" noChangeShapeType="1"/>
              </p:cNvSpPr>
              <p:nvPr/>
            </p:nvSpPr>
            <p:spPr bwMode="auto">
              <a:xfrm>
                <a:off x="3857" y="5762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8" name="Line 21"/>
              <p:cNvSpPr>
                <a:spLocks noChangeAspect="1" noChangeShapeType="1"/>
              </p:cNvSpPr>
              <p:nvPr/>
            </p:nvSpPr>
            <p:spPr bwMode="auto">
              <a:xfrm>
                <a:off x="4704" y="5761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9" name="Oval 22"/>
            <p:cNvSpPr>
              <a:spLocks noChangeAspect="1" noChangeArrowheads="1"/>
            </p:cNvSpPr>
            <p:nvPr/>
          </p:nvSpPr>
          <p:spPr bwMode="auto">
            <a:xfrm>
              <a:off x="2710" y="1929"/>
              <a:ext cx="547" cy="5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0" name="Line 23"/>
            <p:cNvSpPr>
              <a:spLocks noChangeAspect="1" noChangeShapeType="1"/>
            </p:cNvSpPr>
            <p:nvPr/>
          </p:nvSpPr>
          <p:spPr bwMode="auto">
            <a:xfrm>
              <a:off x="2973" y="1371"/>
              <a:ext cx="0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8451" name="Line 24"/>
            <p:cNvSpPr>
              <a:spLocks noChangeAspect="1" noChangeShapeType="1"/>
            </p:cNvSpPr>
            <p:nvPr/>
          </p:nvSpPr>
          <p:spPr bwMode="auto">
            <a:xfrm>
              <a:off x="2973" y="2487"/>
              <a:ext cx="0" cy="4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8452" name="Text Box 25"/>
            <p:cNvSpPr txBox="1">
              <a:spLocks noChangeAspect="1" noChangeArrowheads="1"/>
            </p:cNvSpPr>
            <p:nvPr/>
          </p:nvSpPr>
          <p:spPr bwMode="auto">
            <a:xfrm>
              <a:off x="2037" y="1931"/>
              <a:ext cx="700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I</a:t>
              </a:r>
              <a:r>
                <a:rPr lang="en-US" sz="2400" baseline="-25000">
                  <a:latin typeface="Times New Roman" pitchFamily="18" charset="0"/>
                </a:rPr>
                <a:t>S</a:t>
              </a:r>
            </a:p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30 mA</a:t>
              </a:r>
            </a:p>
            <a:p>
              <a:pPr eaLnBrk="1" hangingPunct="1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8453" name="Line 26"/>
            <p:cNvSpPr>
              <a:spLocks noChangeAspect="1" noChangeShapeType="1"/>
            </p:cNvSpPr>
            <p:nvPr/>
          </p:nvSpPr>
          <p:spPr bwMode="auto">
            <a:xfrm>
              <a:off x="2983" y="1990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8454" name="Line 27"/>
            <p:cNvSpPr>
              <a:spLocks noChangeAspect="1" noChangeShapeType="1"/>
            </p:cNvSpPr>
            <p:nvPr/>
          </p:nvSpPr>
          <p:spPr bwMode="auto">
            <a:xfrm rot="5400000">
              <a:off x="2866" y="1542"/>
              <a:ext cx="2" cy="2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8455" name="Freeform 28"/>
            <p:cNvSpPr>
              <a:spLocks/>
            </p:cNvSpPr>
            <p:nvPr/>
          </p:nvSpPr>
          <p:spPr bwMode="auto">
            <a:xfrm>
              <a:off x="1423" y="2234"/>
              <a:ext cx="19" cy="741"/>
            </a:xfrm>
            <a:custGeom>
              <a:avLst/>
              <a:gdLst>
                <a:gd name="T0" fmla="*/ 0 w 26"/>
                <a:gd name="T1" fmla="*/ 690 h 787"/>
                <a:gd name="T2" fmla="*/ 14 w 26"/>
                <a:gd name="T3" fmla="*/ 698 h 787"/>
                <a:gd name="T4" fmla="*/ 14 w 26"/>
                <a:gd name="T5" fmla="*/ 0 h 787"/>
                <a:gd name="T6" fmla="*/ 0 60000 65536"/>
                <a:gd name="T7" fmla="*/ 0 60000 65536"/>
                <a:gd name="T8" fmla="*/ 0 60000 65536"/>
                <a:gd name="T9" fmla="*/ 0 w 26"/>
                <a:gd name="T10" fmla="*/ 0 h 787"/>
                <a:gd name="T11" fmla="*/ 26 w 26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787">
                  <a:moveTo>
                    <a:pt x="0" y="778"/>
                  </a:moveTo>
                  <a:lnTo>
                    <a:pt x="26" y="787"/>
                  </a:lnTo>
                  <a:lnTo>
                    <a:pt x="2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3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CA0C-400C-403D-B053-D7E5A2F2713E}" type="datetime1">
              <a:rPr lang="en-SG" smtClean="0"/>
              <a:t>28/04/2014</a:t>
            </a:fld>
            <a:endParaRPr lang="en-SG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B7E9C0-1D81-4A09-894D-8EB14D947959}" type="slidenum">
              <a:rPr lang="en-GB" smtClean="0">
                <a:latin typeface="Arial" charset="0"/>
              </a:rPr>
              <a:pPr eaLnBrk="1" hangingPunct="1"/>
              <a:t>18</a:t>
            </a:fld>
            <a:endParaRPr lang="en-GB" smtClean="0">
              <a:latin typeface="Arial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98463" y="363538"/>
            <a:ext cx="4887912" cy="519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 b="1">
                <a:solidFill>
                  <a:schemeClr val="bg1"/>
                </a:solidFill>
                <a:latin typeface="Times New Roman" pitchFamily="18" charset="0"/>
              </a:rPr>
              <a:t>Step 1: With source V</a:t>
            </a:r>
            <a:r>
              <a:rPr lang="en-GB" sz="2800" b="1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lang="en-GB" sz="2800" b="1">
                <a:solidFill>
                  <a:schemeClr val="bg1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598488" y="5843588"/>
            <a:ext cx="8097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GB" sz="2800">
                <a:latin typeface="Times New Roman" pitchFamily="18" charset="0"/>
              </a:rPr>
              <a:t>Note that this current is flowing downward through R</a:t>
            </a:r>
            <a:r>
              <a:rPr lang="en-GB" sz="2800" baseline="-25000">
                <a:latin typeface="Times New Roman" pitchFamily="18" charset="0"/>
              </a:rPr>
              <a:t>2</a:t>
            </a:r>
            <a:r>
              <a:rPr lang="en-GB" sz="2800"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55356" name="Object 60"/>
          <p:cNvGraphicFramePr>
            <a:graphicFrameLocks noChangeAspect="1"/>
          </p:cNvGraphicFramePr>
          <p:nvPr/>
        </p:nvGraphicFramePr>
        <p:xfrm>
          <a:off x="5322888" y="1403350"/>
          <a:ext cx="33782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4" imgW="1193800" imgH="673100" progId="Equation.3">
                  <p:embed/>
                </p:oleObj>
              </mc:Choice>
              <mc:Fallback>
                <p:oleObj name="Equation" r:id="rId4" imgW="11938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1403350"/>
                        <a:ext cx="3378200" cy="19034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7" name="Object 61"/>
          <p:cNvGraphicFramePr>
            <a:graphicFrameLocks noChangeAspect="1"/>
          </p:cNvGraphicFramePr>
          <p:nvPr/>
        </p:nvGraphicFramePr>
        <p:xfrm>
          <a:off x="1196975" y="4243388"/>
          <a:ext cx="717867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6" imgW="2628900" imgH="431800" progId="Equation.3">
                  <p:embed/>
                </p:oleObj>
              </mc:Choice>
              <mc:Fallback>
                <p:oleObj name="Equation" r:id="rId6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243388"/>
                        <a:ext cx="7178675" cy="11795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Group 89"/>
          <p:cNvGrpSpPr>
            <a:grpSpLocks/>
          </p:cNvGrpSpPr>
          <p:nvPr/>
        </p:nvGrpSpPr>
        <p:grpSpPr bwMode="auto">
          <a:xfrm>
            <a:off x="304800" y="1143000"/>
            <a:ext cx="5010150" cy="2665413"/>
            <a:chOff x="192" y="720"/>
            <a:chExt cx="3156" cy="1679"/>
          </a:xfrm>
        </p:grpSpPr>
        <p:sp>
          <p:nvSpPr>
            <p:cNvPr id="19465" name="Rectangle 63"/>
            <p:cNvSpPr>
              <a:spLocks noChangeArrowheads="1"/>
            </p:cNvSpPr>
            <p:nvPr/>
          </p:nvSpPr>
          <p:spPr bwMode="auto">
            <a:xfrm>
              <a:off x="2505" y="1246"/>
              <a:ext cx="25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r>
                <a:rPr lang="en-US" sz="2000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r>
                <a:rPr lang="en-US" sz="2000" baseline="30000">
                  <a:solidFill>
                    <a:srgbClr val="FFFF00"/>
                  </a:solidFill>
                  <a:latin typeface="Times New Roman" pitchFamily="18" charset="0"/>
                </a:rPr>
                <a:t>’</a:t>
              </a:r>
              <a:endParaRPr lang="en-GB" sz="20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pSp>
          <p:nvGrpSpPr>
            <p:cNvPr id="19466" name="Group 64"/>
            <p:cNvGrpSpPr>
              <a:grpSpLocks/>
            </p:cNvGrpSpPr>
            <p:nvPr/>
          </p:nvGrpSpPr>
          <p:grpSpPr bwMode="auto">
            <a:xfrm>
              <a:off x="575" y="1649"/>
              <a:ext cx="176" cy="127"/>
              <a:chOff x="7977" y="4886"/>
              <a:chExt cx="387" cy="157"/>
            </a:xfrm>
          </p:grpSpPr>
          <p:sp>
            <p:nvSpPr>
              <p:cNvPr id="19487" name="Line 65"/>
              <p:cNvSpPr>
                <a:spLocks noChangeShapeType="1"/>
              </p:cNvSpPr>
              <p:nvPr/>
            </p:nvSpPr>
            <p:spPr bwMode="auto">
              <a:xfrm rot="5400000" flipV="1">
                <a:off x="8171" y="4692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8" name="Line 66"/>
              <p:cNvSpPr>
                <a:spLocks noChangeShapeType="1"/>
              </p:cNvSpPr>
              <p:nvPr/>
            </p:nvSpPr>
            <p:spPr bwMode="auto">
              <a:xfrm rot="5400000" flipV="1">
                <a:off x="8167" y="4923"/>
                <a:ext cx="0" cy="23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67" name="Rectangle 67"/>
            <p:cNvSpPr>
              <a:spLocks noChangeArrowheads="1"/>
            </p:cNvSpPr>
            <p:nvPr/>
          </p:nvSpPr>
          <p:spPr bwMode="auto">
            <a:xfrm>
              <a:off x="887" y="720"/>
              <a:ext cx="7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latin typeface="Times New Roman" pitchFamily="18" charset="0"/>
                </a:rPr>
                <a:t>R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 = 100 Ω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9468" name="Rectangle 68"/>
            <p:cNvSpPr>
              <a:spLocks noChangeArrowheads="1"/>
            </p:cNvSpPr>
            <p:nvPr/>
          </p:nvSpPr>
          <p:spPr bwMode="auto">
            <a:xfrm>
              <a:off x="192" y="1564"/>
              <a:ext cx="53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S</a:t>
              </a:r>
              <a:r>
                <a:rPr lang="en-US" sz="2000">
                  <a:latin typeface="Times New Roman" pitchFamily="18" charset="0"/>
                </a:rPr>
                <a:t> </a:t>
              </a:r>
            </a:p>
            <a:p>
              <a:r>
                <a:rPr lang="en-US" sz="2000">
                  <a:latin typeface="Times New Roman" pitchFamily="18" charset="0"/>
                </a:rPr>
                <a:t>10 V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9469" name="Rectangle 69"/>
            <p:cNvSpPr>
              <a:spLocks noChangeArrowheads="1"/>
            </p:cNvSpPr>
            <p:nvPr/>
          </p:nvSpPr>
          <p:spPr bwMode="auto">
            <a:xfrm>
              <a:off x="2568" y="1696"/>
              <a:ext cx="7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latin typeface="Times New Roman" pitchFamily="18" charset="0"/>
                </a:rPr>
                <a:t>R</a:t>
              </a:r>
              <a:r>
                <a:rPr lang="en-US" sz="2000" baseline="-25000">
                  <a:latin typeface="Times New Roman" pitchFamily="18" charset="0"/>
                </a:rPr>
                <a:t>2</a:t>
              </a:r>
              <a:r>
                <a:rPr lang="en-US" sz="2000">
                  <a:latin typeface="Times New Roman" pitchFamily="18" charset="0"/>
                </a:rPr>
                <a:t> = 200 Ω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9470" name="Line 70"/>
            <p:cNvSpPr>
              <a:spLocks noChangeShapeType="1"/>
            </p:cNvSpPr>
            <p:nvPr/>
          </p:nvSpPr>
          <p:spPr bwMode="auto">
            <a:xfrm flipV="1">
              <a:off x="1305" y="1027"/>
              <a:ext cx="115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1" name="Line 71"/>
            <p:cNvSpPr>
              <a:spLocks noChangeShapeType="1"/>
            </p:cNvSpPr>
            <p:nvPr/>
          </p:nvSpPr>
          <p:spPr bwMode="auto">
            <a:xfrm flipH="1">
              <a:off x="2449" y="1029"/>
              <a:ext cx="8" cy="50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2" name="Line 72"/>
            <p:cNvSpPr>
              <a:spLocks noChangeShapeType="1"/>
            </p:cNvSpPr>
            <p:nvPr/>
          </p:nvSpPr>
          <p:spPr bwMode="auto">
            <a:xfrm flipH="1">
              <a:off x="2447" y="2082"/>
              <a:ext cx="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3" name="Freeform 73"/>
            <p:cNvSpPr>
              <a:spLocks/>
            </p:cNvSpPr>
            <p:nvPr/>
          </p:nvSpPr>
          <p:spPr bwMode="auto">
            <a:xfrm>
              <a:off x="649" y="1031"/>
              <a:ext cx="352" cy="609"/>
            </a:xfrm>
            <a:custGeom>
              <a:avLst/>
              <a:gdLst>
                <a:gd name="T0" fmla="*/ 0 w 555"/>
                <a:gd name="T1" fmla="*/ 549 h 675"/>
                <a:gd name="T2" fmla="*/ 0 w 555"/>
                <a:gd name="T3" fmla="*/ 0 h 675"/>
                <a:gd name="T4" fmla="*/ 223 w 555"/>
                <a:gd name="T5" fmla="*/ 0 h 675"/>
                <a:gd name="T6" fmla="*/ 0 60000 65536"/>
                <a:gd name="T7" fmla="*/ 0 60000 65536"/>
                <a:gd name="T8" fmla="*/ 0 60000 65536"/>
                <a:gd name="T9" fmla="*/ 0 w 555"/>
                <a:gd name="T10" fmla="*/ 0 h 675"/>
                <a:gd name="T11" fmla="*/ 555 w 55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5" h="675">
                  <a:moveTo>
                    <a:pt x="0" y="675"/>
                  </a:moveTo>
                  <a:lnTo>
                    <a:pt x="0" y="0"/>
                  </a:lnTo>
                  <a:lnTo>
                    <a:pt x="55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74" name="Group 74"/>
            <p:cNvGrpSpPr>
              <a:grpSpLocks/>
            </p:cNvGrpSpPr>
            <p:nvPr/>
          </p:nvGrpSpPr>
          <p:grpSpPr bwMode="auto">
            <a:xfrm rot="5400000">
              <a:off x="2107" y="1760"/>
              <a:ext cx="686" cy="101"/>
              <a:chOff x="3857" y="5554"/>
              <a:chExt cx="1154" cy="414"/>
            </a:xfrm>
          </p:grpSpPr>
          <p:sp>
            <p:nvSpPr>
              <p:cNvPr id="19484" name="Freeform 75"/>
              <p:cNvSpPr>
                <a:spLocks noChangeAspect="1"/>
              </p:cNvSpPr>
              <p:nvPr/>
            </p:nvSpPr>
            <p:spPr bwMode="auto">
              <a:xfrm>
                <a:off x="4162" y="5554"/>
                <a:ext cx="542" cy="414"/>
              </a:xfrm>
              <a:custGeom>
                <a:avLst/>
                <a:gdLst>
                  <a:gd name="T0" fmla="*/ 0 w 1488"/>
                  <a:gd name="T1" fmla="*/ 223 h 384"/>
                  <a:gd name="T2" fmla="*/ 19 w 1488"/>
                  <a:gd name="T3" fmla="*/ 0 h 384"/>
                  <a:gd name="T4" fmla="*/ 51 w 1488"/>
                  <a:gd name="T5" fmla="*/ 446 h 384"/>
                  <a:gd name="T6" fmla="*/ 89 w 1488"/>
                  <a:gd name="T7" fmla="*/ 0 h 384"/>
                  <a:gd name="T8" fmla="*/ 121 w 1488"/>
                  <a:gd name="T9" fmla="*/ 446 h 384"/>
                  <a:gd name="T10" fmla="*/ 153 w 1488"/>
                  <a:gd name="T11" fmla="*/ 0 h 384"/>
                  <a:gd name="T12" fmla="*/ 185 w 1488"/>
                  <a:gd name="T13" fmla="*/ 446 h 384"/>
                  <a:gd name="T14" fmla="*/ 197 w 1488"/>
                  <a:gd name="T15" fmla="*/ 223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8"/>
                  <a:gd name="T25" fmla="*/ 0 h 384"/>
                  <a:gd name="T26" fmla="*/ 1488 w 148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5" name="Line 76"/>
              <p:cNvSpPr>
                <a:spLocks noChangeAspect="1" noChangeShapeType="1"/>
              </p:cNvSpPr>
              <p:nvPr/>
            </p:nvSpPr>
            <p:spPr bwMode="auto">
              <a:xfrm>
                <a:off x="3857" y="5762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6" name="Line 77"/>
              <p:cNvSpPr>
                <a:spLocks noChangeAspect="1" noChangeShapeType="1"/>
              </p:cNvSpPr>
              <p:nvPr/>
            </p:nvSpPr>
            <p:spPr bwMode="auto">
              <a:xfrm>
                <a:off x="4704" y="5761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475" name="Group 78"/>
            <p:cNvGrpSpPr>
              <a:grpSpLocks/>
            </p:cNvGrpSpPr>
            <p:nvPr/>
          </p:nvGrpSpPr>
          <p:grpSpPr bwMode="auto">
            <a:xfrm>
              <a:off x="968" y="938"/>
              <a:ext cx="388" cy="179"/>
              <a:chOff x="3857" y="5554"/>
              <a:chExt cx="1154" cy="414"/>
            </a:xfrm>
          </p:grpSpPr>
          <p:sp>
            <p:nvSpPr>
              <p:cNvPr id="19481" name="Freeform 79"/>
              <p:cNvSpPr>
                <a:spLocks noChangeAspect="1"/>
              </p:cNvSpPr>
              <p:nvPr/>
            </p:nvSpPr>
            <p:spPr bwMode="auto">
              <a:xfrm>
                <a:off x="4162" y="5554"/>
                <a:ext cx="542" cy="414"/>
              </a:xfrm>
              <a:custGeom>
                <a:avLst/>
                <a:gdLst>
                  <a:gd name="T0" fmla="*/ 0 w 1488"/>
                  <a:gd name="T1" fmla="*/ 223 h 384"/>
                  <a:gd name="T2" fmla="*/ 19 w 1488"/>
                  <a:gd name="T3" fmla="*/ 0 h 384"/>
                  <a:gd name="T4" fmla="*/ 51 w 1488"/>
                  <a:gd name="T5" fmla="*/ 446 h 384"/>
                  <a:gd name="T6" fmla="*/ 89 w 1488"/>
                  <a:gd name="T7" fmla="*/ 0 h 384"/>
                  <a:gd name="T8" fmla="*/ 121 w 1488"/>
                  <a:gd name="T9" fmla="*/ 446 h 384"/>
                  <a:gd name="T10" fmla="*/ 153 w 1488"/>
                  <a:gd name="T11" fmla="*/ 0 h 384"/>
                  <a:gd name="T12" fmla="*/ 185 w 1488"/>
                  <a:gd name="T13" fmla="*/ 446 h 384"/>
                  <a:gd name="T14" fmla="*/ 197 w 1488"/>
                  <a:gd name="T15" fmla="*/ 223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8"/>
                  <a:gd name="T25" fmla="*/ 0 h 384"/>
                  <a:gd name="T26" fmla="*/ 1488 w 148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2" name="Line 80"/>
              <p:cNvSpPr>
                <a:spLocks noChangeAspect="1" noChangeShapeType="1"/>
              </p:cNvSpPr>
              <p:nvPr/>
            </p:nvSpPr>
            <p:spPr bwMode="auto">
              <a:xfrm>
                <a:off x="3857" y="5762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3" name="Line 81"/>
              <p:cNvSpPr>
                <a:spLocks noChangeAspect="1" noChangeShapeType="1"/>
              </p:cNvSpPr>
              <p:nvPr/>
            </p:nvSpPr>
            <p:spPr bwMode="auto">
              <a:xfrm>
                <a:off x="4704" y="5761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76" name="Line 83"/>
            <p:cNvSpPr>
              <a:spLocks noChangeAspect="1" noChangeShapeType="1"/>
            </p:cNvSpPr>
            <p:nvPr/>
          </p:nvSpPr>
          <p:spPr bwMode="auto">
            <a:xfrm>
              <a:off x="1613" y="1030"/>
              <a:ext cx="0" cy="4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9477" name="Line 84"/>
            <p:cNvSpPr>
              <a:spLocks noChangeAspect="1" noChangeShapeType="1"/>
            </p:cNvSpPr>
            <p:nvPr/>
          </p:nvSpPr>
          <p:spPr bwMode="auto">
            <a:xfrm>
              <a:off x="1613" y="1982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9478" name="Text Box 85"/>
            <p:cNvSpPr txBox="1">
              <a:spLocks noChangeAspect="1" noChangeArrowheads="1"/>
            </p:cNvSpPr>
            <p:nvPr/>
          </p:nvSpPr>
          <p:spPr bwMode="auto">
            <a:xfrm>
              <a:off x="1141" y="1631"/>
              <a:ext cx="885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CCFFFF"/>
                  </a:solidFill>
                  <a:latin typeface="Times New Roman" pitchFamily="18" charset="0"/>
                </a:rPr>
                <a:t>I</a:t>
              </a:r>
              <a:r>
                <a:rPr lang="en-US" sz="2400" baseline="-25000">
                  <a:solidFill>
                    <a:srgbClr val="CCFFFF"/>
                  </a:solidFill>
                  <a:latin typeface="Times New Roman" pitchFamily="18" charset="0"/>
                </a:rPr>
                <a:t>S </a:t>
              </a:r>
              <a:r>
                <a:rPr lang="en-US" sz="2400">
                  <a:solidFill>
                    <a:srgbClr val="CCFFFF"/>
                  </a:solidFill>
                  <a:latin typeface="Times New Roman" pitchFamily="18" charset="0"/>
                </a:rPr>
                <a:t>(opened) </a:t>
              </a:r>
              <a:endParaRPr lang="en-US" sz="2400" baseline="-25000">
                <a:solidFill>
                  <a:srgbClr val="CCFFFF"/>
                </a:solidFill>
                <a:latin typeface="Times New Roman" pitchFamily="18" charset="0"/>
              </a:endParaRPr>
            </a:p>
            <a:p>
              <a:pPr eaLnBrk="1" hangingPunct="1"/>
              <a:endParaRPr lang="en-GB" sz="2400">
                <a:solidFill>
                  <a:srgbClr val="CCFFFF"/>
                </a:solidFill>
                <a:latin typeface="Times New Roman" pitchFamily="18" charset="0"/>
              </a:endParaRPr>
            </a:p>
          </p:txBody>
        </p:sp>
        <p:sp>
          <p:nvSpPr>
            <p:cNvPr id="19479" name="Line 87"/>
            <p:cNvSpPr>
              <a:spLocks noChangeAspect="1" noChangeShapeType="1"/>
            </p:cNvSpPr>
            <p:nvPr/>
          </p:nvSpPr>
          <p:spPr bwMode="auto">
            <a:xfrm rot="5400000">
              <a:off x="1546" y="1499"/>
              <a:ext cx="2" cy="17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19480" name="Freeform 88"/>
            <p:cNvSpPr>
              <a:spLocks/>
            </p:cNvSpPr>
            <p:nvPr/>
          </p:nvSpPr>
          <p:spPr bwMode="auto">
            <a:xfrm>
              <a:off x="644" y="1766"/>
              <a:ext cx="12" cy="633"/>
            </a:xfrm>
            <a:custGeom>
              <a:avLst/>
              <a:gdLst>
                <a:gd name="T0" fmla="*/ 0 w 26"/>
                <a:gd name="T1" fmla="*/ 504 h 787"/>
                <a:gd name="T2" fmla="*/ 6 w 26"/>
                <a:gd name="T3" fmla="*/ 509 h 787"/>
                <a:gd name="T4" fmla="*/ 6 w 26"/>
                <a:gd name="T5" fmla="*/ 0 h 787"/>
                <a:gd name="T6" fmla="*/ 0 60000 65536"/>
                <a:gd name="T7" fmla="*/ 0 60000 65536"/>
                <a:gd name="T8" fmla="*/ 0 60000 65536"/>
                <a:gd name="T9" fmla="*/ 0 w 26"/>
                <a:gd name="T10" fmla="*/ 0 h 787"/>
                <a:gd name="T11" fmla="*/ 26 w 26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787">
                  <a:moveTo>
                    <a:pt x="0" y="778"/>
                  </a:moveTo>
                  <a:lnTo>
                    <a:pt x="26" y="787"/>
                  </a:lnTo>
                  <a:lnTo>
                    <a:pt x="2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0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5208-9106-4132-B905-820899D399FE}" type="datetime1">
              <a:rPr lang="en-SG" smtClean="0"/>
              <a:t>28/04/2014</a:t>
            </a:fld>
            <a:endParaRPr lang="en-SG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1722B0-F8F0-4213-BAD2-DA2265476BCC}" type="slidenum">
              <a:rPr lang="en-GB" smtClean="0">
                <a:latin typeface="Arial" charset="0"/>
              </a:rPr>
              <a:pPr eaLnBrk="1" hangingPunct="1"/>
              <a:t>19</a:t>
            </a:fld>
            <a:endParaRPr lang="en-GB" smtClean="0">
              <a:latin typeface="Arial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09588" y="5622925"/>
            <a:ext cx="1320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bg1"/>
                </a:solidFill>
                <a:latin typeface="Times New Roman" pitchFamily="18" charset="0"/>
              </a:rPr>
              <a:t>Step 3: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901700" y="131763"/>
            <a:ext cx="4384675" cy="519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>
                <a:solidFill>
                  <a:schemeClr val="bg2"/>
                </a:solidFill>
                <a:latin typeface="Times New Roman" pitchFamily="18" charset="0"/>
              </a:rPr>
              <a:t>Step 2: With source I</a:t>
            </a:r>
            <a:r>
              <a:rPr lang="en-GB" sz="2800" baseline="-25000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GB" sz="2800">
                <a:solidFill>
                  <a:schemeClr val="bg2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141538" y="5675313"/>
            <a:ext cx="6088062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1" dirty="0">
                <a:latin typeface="Times New Roman" pitchFamily="18" charset="0"/>
              </a:rPr>
              <a:t>I</a:t>
            </a:r>
            <a:r>
              <a:rPr lang="en-GB" sz="2400" b="1" baseline="-25000" dirty="0">
                <a:latin typeface="Times New Roman" pitchFamily="18" charset="0"/>
              </a:rPr>
              <a:t>2 </a:t>
            </a:r>
            <a:r>
              <a:rPr lang="en-GB" sz="2400" b="1" dirty="0">
                <a:latin typeface="Times New Roman" pitchFamily="18" charset="0"/>
              </a:rPr>
              <a:t>  =   I</a:t>
            </a:r>
            <a:r>
              <a:rPr lang="en-GB" sz="2400" b="1" baseline="-25000" dirty="0">
                <a:latin typeface="Times New Roman" pitchFamily="18" charset="0"/>
              </a:rPr>
              <a:t>2</a:t>
            </a:r>
            <a:r>
              <a:rPr lang="en-GB" sz="2400" b="1" dirty="0">
                <a:latin typeface="Times New Roman" pitchFamily="18" charset="0"/>
              </a:rPr>
              <a:t>’ -  I</a:t>
            </a:r>
            <a:r>
              <a:rPr lang="en-GB" sz="2400" b="1" baseline="-25000" dirty="0">
                <a:latin typeface="Times New Roman" pitchFamily="18" charset="0"/>
              </a:rPr>
              <a:t>2</a:t>
            </a:r>
            <a:r>
              <a:rPr lang="en-GB" sz="2400" b="1" dirty="0">
                <a:latin typeface="Times New Roman" pitchFamily="18" charset="0"/>
              </a:rPr>
              <a:t>”</a:t>
            </a:r>
          </a:p>
          <a:p>
            <a:pPr eaLnBrk="1" hangingPunct="1"/>
            <a:r>
              <a:rPr lang="en-GB" sz="2400" b="1" dirty="0">
                <a:latin typeface="Times New Roman" pitchFamily="18" charset="0"/>
              </a:rPr>
              <a:t>      =   33.33 </a:t>
            </a:r>
            <a:r>
              <a:rPr lang="en-GB" sz="2400" b="1" dirty="0" smtClean="0">
                <a:latin typeface="Times New Roman" pitchFamily="18" charset="0"/>
              </a:rPr>
              <a:t>mA </a:t>
            </a:r>
            <a:r>
              <a:rPr lang="en-GB" sz="2400" b="1" dirty="0">
                <a:latin typeface="Times New Roman" pitchFamily="18" charset="0"/>
              </a:rPr>
              <a:t>– 10 </a:t>
            </a:r>
            <a:r>
              <a:rPr lang="en-GB" sz="2400" b="1" dirty="0" smtClean="0">
                <a:latin typeface="Times New Roman" pitchFamily="18" charset="0"/>
              </a:rPr>
              <a:t>mA  </a:t>
            </a:r>
            <a:r>
              <a:rPr lang="en-GB" sz="2400" b="1" dirty="0">
                <a:latin typeface="Times New Roman" pitchFamily="18" charset="0"/>
              </a:rPr>
              <a:t>=  23.33 mA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866775" y="3695700"/>
            <a:ext cx="772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GB" sz="2400">
                <a:latin typeface="Times New Roman" pitchFamily="18" charset="0"/>
              </a:rPr>
              <a:t>Note that this current is flowing upward through R</a:t>
            </a:r>
            <a:r>
              <a:rPr lang="en-GB" sz="2400" baseline="-25000">
                <a:latin typeface="Times New Roman" pitchFamily="18" charset="0"/>
              </a:rPr>
              <a:t>2</a:t>
            </a:r>
            <a:r>
              <a:rPr lang="en-GB" sz="2400">
                <a:latin typeface="Times New Roman" pitchFamily="18" charset="0"/>
              </a:rPr>
              <a:t>.</a:t>
            </a:r>
            <a:r>
              <a:rPr lang="en-GB" sz="2000">
                <a:latin typeface="Times New Roman" pitchFamily="18" charset="0"/>
              </a:rPr>
              <a:t>                                                                                                  </a:t>
            </a:r>
          </a:p>
        </p:txBody>
      </p:sp>
      <p:graphicFrame>
        <p:nvGraphicFramePr>
          <p:cNvPr id="56380" name="Object 60"/>
          <p:cNvGraphicFramePr>
            <a:graphicFrameLocks noChangeAspect="1"/>
          </p:cNvGraphicFramePr>
          <p:nvPr/>
        </p:nvGraphicFramePr>
        <p:xfrm>
          <a:off x="5184775" y="2586038"/>
          <a:ext cx="36988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4" imgW="1916868" imgH="393529" progId="Equation.3">
                  <p:embed/>
                </p:oleObj>
              </mc:Choice>
              <mc:Fallback>
                <p:oleObj name="Equation" r:id="rId4" imgW="191686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586038"/>
                        <a:ext cx="3698875" cy="815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1" name="Rectangle 61"/>
          <p:cNvSpPr>
            <a:spLocks noChangeArrowheads="1"/>
          </p:cNvSpPr>
          <p:nvPr/>
        </p:nvSpPr>
        <p:spPr bwMode="auto">
          <a:xfrm>
            <a:off x="552450" y="4252913"/>
            <a:ext cx="82089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Since both component currents are flowing in opposite directions </a:t>
            </a:r>
          </a:p>
          <a:p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through R</a:t>
            </a:r>
            <a:r>
              <a:rPr lang="en-GB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, the resultant current I</a:t>
            </a:r>
            <a:r>
              <a:rPr lang="en-GB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 can be obtained by taking the </a:t>
            </a:r>
          </a:p>
          <a:p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difference of I</a:t>
            </a:r>
            <a:r>
              <a:rPr lang="en-GB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’ and I</a:t>
            </a:r>
            <a:r>
              <a:rPr lang="en-GB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”. </a:t>
            </a:r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/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0489" name="Group 93"/>
          <p:cNvGrpSpPr>
            <a:grpSpLocks/>
          </p:cNvGrpSpPr>
          <p:nvPr/>
        </p:nvGrpSpPr>
        <p:grpSpPr bwMode="auto">
          <a:xfrm>
            <a:off x="304800" y="749300"/>
            <a:ext cx="5556250" cy="2665413"/>
            <a:chOff x="192" y="472"/>
            <a:chExt cx="3500" cy="1679"/>
          </a:xfrm>
        </p:grpSpPr>
        <p:sp>
          <p:nvSpPr>
            <p:cNvPr id="20491" name="Oval 87"/>
            <p:cNvSpPr>
              <a:spLocks noChangeArrowheads="1"/>
            </p:cNvSpPr>
            <p:nvPr/>
          </p:nvSpPr>
          <p:spPr bwMode="auto">
            <a:xfrm>
              <a:off x="725" y="1205"/>
              <a:ext cx="438" cy="398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62"/>
            <p:cNvSpPr>
              <a:spLocks noChangeArrowheads="1"/>
            </p:cNvSpPr>
            <p:nvPr/>
          </p:nvSpPr>
          <p:spPr bwMode="auto">
            <a:xfrm>
              <a:off x="2817" y="1758"/>
              <a:ext cx="25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r>
                <a:rPr lang="en-US" sz="2000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r>
                <a:rPr lang="en-US" sz="2000" baseline="30000">
                  <a:solidFill>
                    <a:srgbClr val="FFFF00"/>
                  </a:solidFill>
                  <a:latin typeface="Times New Roman" pitchFamily="18" charset="0"/>
                </a:rPr>
                <a:t>”</a:t>
              </a:r>
              <a:endParaRPr lang="en-GB" sz="20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0493" name="Rectangle 66"/>
            <p:cNvSpPr>
              <a:spLocks noChangeArrowheads="1"/>
            </p:cNvSpPr>
            <p:nvPr/>
          </p:nvSpPr>
          <p:spPr bwMode="auto">
            <a:xfrm>
              <a:off x="1183" y="472"/>
              <a:ext cx="7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latin typeface="Times New Roman" pitchFamily="18" charset="0"/>
                </a:rPr>
                <a:t>R</a:t>
              </a:r>
              <a:r>
                <a:rPr lang="en-US" sz="2000" baseline="-25000">
                  <a:latin typeface="Times New Roman" pitchFamily="18" charset="0"/>
                </a:rPr>
                <a:t>1</a:t>
              </a:r>
              <a:r>
                <a:rPr lang="en-US" sz="2000">
                  <a:latin typeface="Times New Roman" pitchFamily="18" charset="0"/>
                </a:rPr>
                <a:t> = 100 Ω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494" name="Rectangle 68"/>
            <p:cNvSpPr>
              <a:spLocks noChangeArrowheads="1"/>
            </p:cNvSpPr>
            <p:nvPr/>
          </p:nvSpPr>
          <p:spPr bwMode="auto">
            <a:xfrm>
              <a:off x="2912" y="1328"/>
              <a:ext cx="7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latin typeface="Times New Roman" pitchFamily="18" charset="0"/>
                </a:rPr>
                <a:t>R</a:t>
              </a:r>
              <a:r>
                <a:rPr lang="en-US" sz="2000" baseline="-25000">
                  <a:latin typeface="Times New Roman" pitchFamily="18" charset="0"/>
                </a:rPr>
                <a:t>2</a:t>
              </a:r>
              <a:r>
                <a:rPr lang="en-US" sz="2000">
                  <a:latin typeface="Times New Roman" pitchFamily="18" charset="0"/>
                </a:rPr>
                <a:t> = 200 Ω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495" name="Line 69"/>
            <p:cNvSpPr>
              <a:spLocks noChangeShapeType="1"/>
            </p:cNvSpPr>
            <p:nvPr/>
          </p:nvSpPr>
          <p:spPr bwMode="auto">
            <a:xfrm flipV="1">
              <a:off x="1601" y="767"/>
              <a:ext cx="1150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6" name="Line 70"/>
            <p:cNvSpPr>
              <a:spLocks noChangeShapeType="1"/>
            </p:cNvSpPr>
            <p:nvPr/>
          </p:nvSpPr>
          <p:spPr bwMode="auto">
            <a:xfrm flipH="1" flipV="1">
              <a:off x="2745" y="1872"/>
              <a:ext cx="0" cy="26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7" name="Line 71"/>
            <p:cNvSpPr>
              <a:spLocks noChangeShapeType="1"/>
            </p:cNvSpPr>
            <p:nvPr/>
          </p:nvSpPr>
          <p:spPr bwMode="auto">
            <a:xfrm flipH="1">
              <a:off x="2746" y="767"/>
              <a:ext cx="5" cy="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8" name="Freeform 72"/>
            <p:cNvSpPr>
              <a:spLocks/>
            </p:cNvSpPr>
            <p:nvPr/>
          </p:nvSpPr>
          <p:spPr bwMode="auto">
            <a:xfrm>
              <a:off x="936" y="783"/>
              <a:ext cx="361" cy="25"/>
            </a:xfrm>
            <a:custGeom>
              <a:avLst/>
              <a:gdLst>
                <a:gd name="T0" fmla="*/ 0 w 361"/>
                <a:gd name="T1" fmla="*/ 25 h 25"/>
                <a:gd name="T2" fmla="*/ 9 w 361"/>
                <a:gd name="T3" fmla="*/ 0 h 25"/>
                <a:gd name="T4" fmla="*/ 361 w 361"/>
                <a:gd name="T5" fmla="*/ 0 h 25"/>
                <a:gd name="T6" fmla="*/ 0 60000 65536"/>
                <a:gd name="T7" fmla="*/ 0 60000 65536"/>
                <a:gd name="T8" fmla="*/ 0 60000 65536"/>
                <a:gd name="T9" fmla="*/ 0 w 361"/>
                <a:gd name="T10" fmla="*/ 0 h 25"/>
                <a:gd name="T11" fmla="*/ 361 w 361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25">
                  <a:moveTo>
                    <a:pt x="0" y="25"/>
                  </a:moveTo>
                  <a:lnTo>
                    <a:pt x="9" y="0"/>
                  </a:lnTo>
                  <a:lnTo>
                    <a:pt x="36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499" name="Group 73"/>
            <p:cNvGrpSpPr>
              <a:grpSpLocks/>
            </p:cNvGrpSpPr>
            <p:nvPr/>
          </p:nvGrpSpPr>
          <p:grpSpPr bwMode="auto">
            <a:xfrm rot="5400000">
              <a:off x="2403" y="1512"/>
              <a:ext cx="686" cy="101"/>
              <a:chOff x="3857" y="5554"/>
              <a:chExt cx="1154" cy="414"/>
            </a:xfrm>
          </p:grpSpPr>
          <p:sp>
            <p:nvSpPr>
              <p:cNvPr id="20514" name="Freeform 74"/>
              <p:cNvSpPr>
                <a:spLocks noChangeAspect="1"/>
              </p:cNvSpPr>
              <p:nvPr/>
            </p:nvSpPr>
            <p:spPr bwMode="auto">
              <a:xfrm>
                <a:off x="4162" y="5554"/>
                <a:ext cx="542" cy="414"/>
              </a:xfrm>
              <a:custGeom>
                <a:avLst/>
                <a:gdLst>
                  <a:gd name="T0" fmla="*/ 0 w 1488"/>
                  <a:gd name="T1" fmla="*/ 223 h 384"/>
                  <a:gd name="T2" fmla="*/ 19 w 1488"/>
                  <a:gd name="T3" fmla="*/ 0 h 384"/>
                  <a:gd name="T4" fmla="*/ 51 w 1488"/>
                  <a:gd name="T5" fmla="*/ 446 h 384"/>
                  <a:gd name="T6" fmla="*/ 89 w 1488"/>
                  <a:gd name="T7" fmla="*/ 0 h 384"/>
                  <a:gd name="T8" fmla="*/ 121 w 1488"/>
                  <a:gd name="T9" fmla="*/ 446 h 384"/>
                  <a:gd name="T10" fmla="*/ 153 w 1488"/>
                  <a:gd name="T11" fmla="*/ 0 h 384"/>
                  <a:gd name="T12" fmla="*/ 185 w 1488"/>
                  <a:gd name="T13" fmla="*/ 446 h 384"/>
                  <a:gd name="T14" fmla="*/ 197 w 1488"/>
                  <a:gd name="T15" fmla="*/ 223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8"/>
                  <a:gd name="T25" fmla="*/ 0 h 384"/>
                  <a:gd name="T26" fmla="*/ 1488 w 148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5" name="Line 75"/>
              <p:cNvSpPr>
                <a:spLocks noChangeAspect="1" noChangeShapeType="1"/>
              </p:cNvSpPr>
              <p:nvPr/>
            </p:nvSpPr>
            <p:spPr bwMode="auto">
              <a:xfrm>
                <a:off x="3857" y="5762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6" name="Line 76"/>
              <p:cNvSpPr>
                <a:spLocks noChangeAspect="1" noChangeShapeType="1"/>
              </p:cNvSpPr>
              <p:nvPr/>
            </p:nvSpPr>
            <p:spPr bwMode="auto">
              <a:xfrm>
                <a:off x="4704" y="5761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0500" name="Group 77"/>
            <p:cNvGrpSpPr>
              <a:grpSpLocks/>
            </p:cNvGrpSpPr>
            <p:nvPr/>
          </p:nvGrpSpPr>
          <p:grpSpPr bwMode="auto">
            <a:xfrm>
              <a:off x="1264" y="690"/>
              <a:ext cx="388" cy="179"/>
              <a:chOff x="3857" y="5554"/>
              <a:chExt cx="1154" cy="414"/>
            </a:xfrm>
          </p:grpSpPr>
          <p:sp>
            <p:nvSpPr>
              <p:cNvPr id="20511" name="Freeform 78"/>
              <p:cNvSpPr>
                <a:spLocks noChangeAspect="1"/>
              </p:cNvSpPr>
              <p:nvPr/>
            </p:nvSpPr>
            <p:spPr bwMode="auto">
              <a:xfrm>
                <a:off x="4162" y="5554"/>
                <a:ext cx="542" cy="414"/>
              </a:xfrm>
              <a:custGeom>
                <a:avLst/>
                <a:gdLst>
                  <a:gd name="T0" fmla="*/ 0 w 1488"/>
                  <a:gd name="T1" fmla="*/ 223 h 384"/>
                  <a:gd name="T2" fmla="*/ 19 w 1488"/>
                  <a:gd name="T3" fmla="*/ 0 h 384"/>
                  <a:gd name="T4" fmla="*/ 51 w 1488"/>
                  <a:gd name="T5" fmla="*/ 446 h 384"/>
                  <a:gd name="T6" fmla="*/ 89 w 1488"/>
                  <a:gd name="T7" fmla="*/ 0 h 384"/>
                  <a:gd name="T8" fmla="*/ 121 w 1488"/>
                  <a:gd name="T9" fmla="*/ 446 h 384"/>
                  <a:gd name="T10" fmla="*/ 153 w 1488"/>
                  <a:gd name="T11" fmla="*/ 0 h 384"/>
                  <a:gd name="T12" fmla="*/ 185 w 1488"/>
                  <a:gd name="T13" fmla="*/ 446 h 384"/>
                  <a:gd name="T14" fmla="*/ 197 w 1488"/>
                  <a:gd name="T15" fmla="*/ 223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8"/>
                  <a:gd name="T25" fmla="*/ 0 h 384"/>
                  <a:gd name="T26" fmla="*/ 1488 w 148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2" name="Line 79"/>
              <p:cNvSpPr>
                <a:spLocks noChangeAspect="1" noChangeShapeType="1"/>
              </p:cNvSpPr>
              <p:nvPr/>
            </p:nvSpPr>
            <p:spPr bwMode="auto">
              <a:xfrm>
                <a:off x="3857" y="5762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3" name="Line 80"/>
              <p:cNvSpPr>
                <a:spLocks noChangeAspect="1" noChangeShapeType="1"/>
              </p:cNvSpPr>
              <p:nvPr/>
            </p:nvSpPr>
            <p:spPr bwMode="auto">
              <a:xfrm>
                <a:off x="4704" y="5761"/>
                <a:ext cx="3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01" name="Line 81"/>
            <p:cNvSpPr>
              <a:spLocks noChangeAspect="1" noChangeShapeType="1"/>
            </p:cNvSpPr>
            <p:nvPr/>
          </p:nvSpPr>
          <p:spPr bwMode="auto">
            <a:xfrm>
              <a:off x="1909" y="782"/>
              <a:ext cx="0" cy="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20502" name="Line 82"/>
            <p:cNvSpPr>
              <a:spLocks noChangeAspect="1" noChangeShapeType="1"/>
            </p:cNvSpPr>
            <p:nvPr/>
          </p:nvSpPr>
          <p:spPr bwMode="auto">
            <a:xfrm>
              <a:off x="1909" y="1622"/>
              <a:ext cx="0" cy="5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20503" name="Text Box 83"/>
            <p:cNvSpPr txBox="1">
              <a:spLocks noChangeAspect="1" noChangeArrowheads="1"/>
            </p:cNvSpPr>
            <p:nvPr/>
          </p:nvSpPr>
          <p:spPr bwMode="auto">
            <a:xfrm>
              <a:off x="1349" y="1375"/>
              <a:ext cx="54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    I</a:t>
              </a:r>
              <a:r>
                <a:rPr lang="en-US" sz="2000" baseline="-25000">
                  <a:latin typeface="Times New Roman" pitchFamily="18" charset="0"/>
                </a:rPr>
                <a:t>S</a:t>
              </a:r>
            </a:p>
            <a:p>
              <a:pPr eaLnBrk="1" hangingPunct="1"/>
              <a:r>
                <a:rPr lang="en-GB" sz="2000">
                  <a:latin typeface="Times New Roman" pitchFamily="18" charset="0"/>
                </a:rPr>
                <a:t>30 mA</a:t>
              </a:r>
            </a:p>
          </p:txBody>
        </p:sp>
        <p:sp>
          <p:nvSpPr>
            <p:cNvPr id="20504" name="Line 84"/>
            <p:cNvSpPr>
              <a:spLocks noChangeAspect="1" noChangeShapeType="1"/>
            </p:cNvSpPr>
            <p:nvPr/>
          </p:nvSpPr>
          <p:spPr bwMode="auto">
            <a:xfrm rot="5400000">
              <a:off x="1826" y="1219"/>
              <a:ext cx="2" cy="18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20505" name="Freeform 85"/>
            <p:cNvSpPr>
              <a:spLocks/>
            </p:cNvSpPr>
            <p:nvPr/>
          </p:nvSpPr>
          <p:spPr bwMode="auto">
            <a:xfrm>
              <a:off x="916" y="1518"/>
              <a:ext cx="12" cy="633"/>
            </a:xfrm>
            <a:custGeom>
              <a:avLst/>
              <a:gdLst>
                <a:gd name="T0" fmla="*/ 0 w 26"/>
                <a:gd name="T1" fmla="*/ 504 h 787"/>
                <a:gd name="T2" fmla="*/ 6 w 26"/>
                <a:gd name="T3" fmla="*/ 509 h 787"/>
                <a:gd name="T4" fmla="*/ 6 w 26"/>
                <a:gd name="T5" fmla="*/ 0 h 787"/>
                <a:gd name="T6" fmla="*/ 0 60000 65536"/>
                <a:gd name="T7" fmla="*/ 0 60000 65536"/>
                <a:gd name="T8" fmla="*/ 0 60000 65536"/>
                <a:gd name="T9" fmla="*/ 0 w 26"/>
                <a:gd name="T10" fmla="*/ 0 h 787"/>
                <a:gd name="T11" fmla="*/ 26 w 26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787">
                  <a:moveTo>
                    <a:pt x="0" y="778"/>
                  </a:moveTo>
                  <a:lnTo>
                    <a:pt x="26" y="787"/>
                  </a:lnTo>
                  <a:lnTo>
                    <a:pt x="2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6" name="Line 86"/>
            <p:cNvSpPr>
              <a:spLocks noChangeAspect="1" noChangeShapeType="1"/>
            </p:cNvSpPr>
            <p:nvPr/>
          </p:nvSpPr>
          <p:spPr bwMode="auto">
            <a:xfrm>
              <a:off x="933" y="790"/>
              <a:ext cx="0" cy="4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SG"/>
            </a:p>
          </p:txBody>
        </p:sp>
        <p:sp>
          <p:nvSpPr>
            <p:cNvPr id="20507" name="Line 88"/>
            <p:cNvSpPr>
              <a:spLocks noChangeShapeType="1"/>
            </p:cNvSpPr>
            <p:nvPr/>
          </p:nvSpPr>
          <p:spPr bwMode="auto">
            <a:xfrm>
              <a:off x="907" y="1250"/>
              <a:ext cx="14" cy="2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8" name="Oval 89"/>
            <p:cNvSpPr>
              <a:spLocks noChangeArrowheads="1"/>
            </p:cNvSpPr>
            <p:nvPr/>
          </p:nvSpPr>
          <p:spPr bwMode="auto">
            <a:xfrm>
              <a:off x="1717" y="1277"/>
              <a:ext cx="382" cy="3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90"/>
            <p:cNvSpPr>
              <a:spLocks noChangeShapeType="1"/>
            </p:cNvSpPr>
            <p:nvPr/>
          </p:nvSpPr>
          <p:spPr bwMode="auto">
            <a:xfrm flipH="1">
              <a:off x="1897" y="1342"/>
              <a:ext cx="0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10" name="Text Box 91"/>
            <p:cNvSpPr txBox="1">
              <a:spLocks noChangeAspect="1" noChangeArrowheads="1"/>
            </p:cNvSpPr>
            <p:nvPr/>
          </p:nvSpPr>
          <p:spPr bwMode="auto">
            <a:xfrm>
              <a:off x="192" y="1359"/>
              <a:ext cx="81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CCFF33"/>
                  </a:solidFill>
                  <a:latin typeface="Times New Roman" pitchFamily="18" charset="0"/>
                </a:rPr>
                <a:t>   </a:t>
              </a:r>
              <a:r>
                <a:rPr lang="en-US" sz="2400">
                  <a:solidFill>
                    <a:srgbClr val="CCFFFF"/>
                  </a:solidFill>
                  <a:latin typeface="Times New Roman" pitchFamily="18" charset="0"/>
                </a:rPr>
                <a:t>V</a:t>
              </a:r>
              <a:r>
                <a:rPr lang="en-US" sz="2400" baseline="-25000">
                  <a:solidFill>
                    <a:srgbClr val="CCFFFF"/>
                  </a:solidFill>
                  <a:latin typeface="Times New Roman" pitchFamily="18" charset="0"/>
                </a:rPr>
                <a:t>S</a:t>
              </a:r>
            </a:p>
            <a:p>
              <a:pPr eaLnBrk="1" hangingPunct="1"/>
              <a:r>
                <a:rPr lang="en-GB" sz="2400">
                  <a:solidFill>
                    <a:srgbClr val="CCFFFF"/>
                  </a:solidFill>
                  <a:latin typeface="Times New Roman" pitchFamily="18" charset="0"/>
                </a:rPr>
                <a:t>(shorted)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5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7" grpId="0" animBg="1" autoUpdateAnimBg="0"/>
      <p:bldP spid="56353" grpId="0"/>
      <p:bldP spid="563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6889"/>
            <a:ext cx="7785463" cy="114300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EB966"/>
                </a:solidFill>
              </a:rPr>
              <a:t>Objectives</a:t>
            </a:r>
            <a:endParaRPr lang="en-GB" dirty="0">
              <a:solidFill>
                <a:srgbClr val="CEB9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39091" y="1967346"/>
            <a:ext cx="7772400" cy="35467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At the end of the lesson, you will be able to: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q"/>
              <a:defRPr/>
            </a:pPr>
            <a:r>
              <a:rPr lang="en-GB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Appreciate the fundamental differences between ideal and practical voltage and current sources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q"/>
              <a:defRPr/>
            </a:pPr>
            <a:r>
              <a:rPr lang="en-GB" dirty="0">
                <a:latin typeface="Arial" pitchFamily="34" charset="0"/>
                <a:cs typeface="Arial" pitchFamily="34" charset="0"/>
              </a:rPr>
              <a:t>State the Superposition Theorem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q"/>
              <a:defRPr/>
            </a:pPr>
            <a:r>
              <a:rPr lang="en-GB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Apply Superposition Theorem to simplify the analysis of complex resistive </a:t>
            </a:r>
            <a:r>
              <a:rPr lang="en-GB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circuits</a:t>
            </a:r>
            <a:endParaRPr lang="en-GB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AD0A-BE51-4AB8-B977-0A2BBDE4CBAD}" type="datetime1">
              <a:rPr lang="en-SG" smtClean="0"/>
              <a:t>28/04/2014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4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10E-AD4A-42F3-A5D3-0F51315166B5}" type="datetime1">
              <a:rPr lang="en-SG" smtClean="0"/>
              <a:t>28/04/2014</a:t>
            </a:fld>
            <a:endParaRPr lang="en-SG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B2BA53-0DCB-420C-A7A8-2DDF3D1D5788}" type="slidenum">
              <a:rPr lang="en-GB" smtClean="0">
                <a:latin typeface="Arial" charset="0"/>
              </a:rPr>
              <a:pPr eaLnBrk="1" hangingPunct="1"/>
              <a:t>20</a:t>
            </a:fld>
            <a:endParaRPr lang="en-GB" smtClean="0">
              <a:latin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2775" y="1541418"/>
            <a:ext cx="7983538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Aft>
                <a:spcPts val="1200"/>
              </a:spcAft>
              <a:buFont typeface="Wingdings" pitchFamily="2" charset="2"/>
              <a:buChar char="q"/>
            </a:pPr>
            <a:r>
              <a:rPr lang="en-GB" sz="2400" dirty="0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An ideal voltage source has zero internal resistance.  It 	provides a constant voltage across its output terminals   	regardless of the load resistance.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eaLnBrk="1" hangingPunct="1">
              <a:spcAft>
                <a:spcPts val="1200"/>
              </a:spcAft>
              <a:buFont typeface="Wingdings" pitchFamily="2" charset="2"/>
              <a:buChar char="q"/>
            </a:pPr>
            <a:r>
              <a:rPr lang="en-GB" sz="2400" dirty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	A practical voltage source is represented by an ideal voltage </a:t>
            </a:r>
            <a:r>
              <a:rPr lang="en-GB" sz="2400" dirty="0" smtClean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lang="en-GB" sz="2400" dirty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in series with a resistor</a:t>
            </a:r>
            <a:r>
              <a:rPr lang="en-GB" sz="2400" dirty="0" smtClean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rgbClr val="CCFF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Aft>
                <a:spcPts val="1200"/>
              </a:spcAft>
              <a:buFont typeface="Wingdings" pitchFamily="2" charset="2"/>
              <a:buChar char="q"/>
            </a:pPr>
            <a:r>
              <a:rPr lang="en-GB" sz="2400" dirty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	An ideal current source has infinitely large internal 	resistance. It provides a constant current through a load </a:t>
            </a:r>
            <a:r>
              <a:rPr lang="en-GB" sz="2400" dirty="0" smtClean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regardless </a:t>
            </a:r>
            <a:r>
              <a:rPr lang="en-GB" sz="2400" dirty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of the load resistance.	</a:t>
            </a:r>
            <a:endParaRPr lang="en-GB" sz="240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1" hangingPunct="1">
              <a:spcAft>
                <a:spcPts val="1200"/>
              </a:spcAft>
              <a:buFont typeface="Wingdings" pitchFamily="2" charset="2"/>
              <a:buChar char="q"/>
            </a:pPr>
            <a:r>
              <a:rPr lang="en-GB" sz="2400" dirty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	A practical current source is represented by an ideal current </a:t>
            </a:r>
            <a:r>
              <a:rPr lang="en-GB" sz="2400" dirty="0" smtClean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lang="en-GB" sz="2400" dirty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in parallel with a resistor</a:t>
            </a:r>
            <a:r>
              <a:rPr lang="en-GB" sz="2400" dirty="0" smtClean="0">
                <a:solidFill>
                  <a:srgbClr val="FFFF6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Aft>
                <a:spcPts val="1200"/>
              </a:spcAft>
              <a:buFont typeface="Wingdings" pitchFamily="2" charset="2"/>
              <a:buChar char="q"/>
            </a:pPr>
            <a:r>
              <a:rPr lang="en-GB" sz="2400" dirty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	The Superposition Theorem is useful for determining 	voltages and currents in multiple-source circuits</a:t>
            </a:r>
            <a:r>
              <a:rPr lang="en-GB" sz="2400" dirty="0" smtClean="0">
                <a:solidFill>
                  <a:srgbClr val="CC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solidFill>
                <a:srgbClr val="CC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41416" y="254727"/>
            <a:ext cx="6766561" cy="11430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EB966"/>
                </a:solidFill>
              </a:rPr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6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62" y="2553813"/>
            <a:ext cx="8229600" cy="1143000"/>
          </a:xfrm>
          <a:solidFill>
            <a:schemeClr val="accent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End of Chapter 8 Lesson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B3A1-FDDC-4106-AB38-E18755B0A7A3}" type="datetime1">
              <a:rPr lang="en-SG" smtClean="0"/>
              <a:t>28/04/2014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21</a:t>
            </a:fld>
            <a:endParaRPr lang="en-S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8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74638"/>
            <a:ext cx="7511142" cy="114300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EB966"/>
                </a:solidFill>
              </a:rPr>
              <a:t>Introduction</a:t>
            </a:r>
            <a:endParaRPr lang="en-GB" dirty="0">
              <a:solidFill>
                <a:srgbClr val="CEB96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381794"/>
            <a:ext cx="7772400" cy="31461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FFFF00"/>
              </a:buClr>
              <a:buSzPct val="100000"/>
              <a:defRPr/>
            </a:pP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 this chapter we will learn the characteristics of an ideal voltage source and ideal current source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defRPr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We will learn the equivalent circuit of a practical voltage source and that of a practical current source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FFFF00"/>
              </a:buClr>
              <a:buSzPct val="100000"/>
              <a:defRPr/>
            </a:pP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Apply </a:t>
            </a:r>
            <a:r>
              <a:rPr lang="en-GB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Superposition Theorem in circuit analysis by computing the effects on the circuits due to individual sources</a:t>
            </a:r>
            <a:endParaRPr lang="en-GB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616F-0092-40D1-9ACB-B12C74C0B0A0}" type="datetime1">
              <a:rPr lang="en-SG" smtClean="0"/>
              <a:t>28/04/2014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B03-B127-4F04-ADD4-ECDCA75C1576}" type="slidenum">
              <a:rPr lang="en-SG" smtClean="0"/>
              <a:t>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3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6F7-9A9B-457E-95B9-EE262DFA4C1F}" type="datetime1">
              <a:rPr lang="en-SG" smtClean="0"/>
              <a:t>28/04/2014</a:t>
            </a:fld>
            <a:endParaRPr lang="en-SG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460F95-9A27-4D89-BB31-9D011C585FEF}" type="slidenum">
              <a:rPr lang="en-GB" smtClean="0">
                <a:latin typeface="Arial" charset="0"/>
              </a:rPr>
              <a:pPr eaLnBrk="1" hangingPunct="1"/>
              <a:t>4</a:t>
            </a:fld>
            <a:endParaRPr lang="en-GB" smtClean="0">
              <a:latin typeface="Arial" charset="0"/>
            </a:endParaRPr>
          </a:p>
        </p:txBody>
      </p:sp>
      <p:sp>
        <p:nvSpPr>
          <p:cNvPr id="5125" name="Text Box 44"/>
          <p:cNvSpPr txBox="1">
            <a:spLocks noChangeArrowheads="1"/>
          </p:cNvSpPr>
          <p:nvPr/>
        </p:nvSpPr>
        <p:spPr bwMode="auto">
          <a:xfrm>
            <a:off x="914400" y="2355200"/>
            <a:ext cx="738663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Aft>
                <a:spcPts val="1800"/>
              </a:spcAft>
              <a:buFont typeface="Wingdings" pitchFamily="2" charset="2"/>
              <a:buChar char="q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 voltage source is the source of electrical energy.</a:t>
            </a:r>
            <a:endParaRPr lang="en-GB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Aft>
                <a:spcPts val="1800"/>
              </a:spcAft>
              <a:buFont typeface="Wingdings" pitchFamily="2" charset="2"/>
              <a:buChar char="q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ideal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voltage source has zero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internal resistance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and provides a constant voltage to a load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regardless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of the load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resistance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130629"/>
            <a:ext cx="8229600" cy="7968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EB966"/>
                </a:solidFill>
              </a:rPr>
              <a:t>8.1 </a:t>
            </a:r>
            <a:r>
              <a:rPr lang="en-GB" dirty="0" smtClean="0">
                <a:solidFill>
                  <a:srgbClr val="CEB966"/>
                </a:solidFill>
                <a:cs typeface="Times New Roman" pitchFamily="18" charset="0"/>
              </a:rPr>
              <a:t>The Voltage Source</a:t>
            </a:r>
            <a:endParaRPr lang="en-GB" dirty="0" smtClean="0">
              <a:solidFill>
                <a:srgbClr val="CEB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41B1-5685-4048-ABCB-F42128A6E71B}" type="datetime1">
              <a:rPr lang="en-SG" smtClean="0"/>
              <a:t>28/04/2014</a:t>
            </a:fld>
            <a:endParaRPr lang="en-SG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C46501-FEFB-4788-B9D8-AE7642F9C6B1}" type="slidenum">
              <a:rPr lang="en-GB" smtClean="0">
                <a:latin typeface="Arial" charset="0"/>
              </a:rPr>
              <a:pPr eaLnBrk="1" hangingPunct="1"/>
              <a:t>5</a:t>
            </a:fld>
            <a:endParaRPr lang="en-GB" smtClean="0">
              <a:latin typeface="Arial" charset="0"/>
            </a:endParaRPr>
          </a:p>
        </p:txBody>
      </p:sp>
      <p:grpSp>
        <p:nvGrpSpPr>
          <p:cNvPr id="6147" name="Group 99"/>
          <p:cNvGrpSpPr>
            <a:grpSpLocks/>
          </p:cNvGrpSpPr>
          <p:nvPr/>
        </p:nvGrpSpPr>
        <p:grpSpPr bwMode="auto">
          <a:xfrm>
            <a:off x="5372100" y="366713"/>
            <a:ext cx="2851150" cy="2774950"/>
            <a:chOff x="3384" y="231"/>
            <a:chExt cx="1796" cy="1748"/>
          </a:xfrm>
        </p:grpSpPr>
        <p:sp>
          <p:nvSpPr>
            <p:cNvPr id="6172" name="Line 5"/>
            <p:cNvSpPr>
              <a:spLocks noChangeShapeType="1"/>
            </p:cNvSpPr>
            <p:nvPr/>
          </p:nvSpPr>
          <p:spPr bwMode="auto">
            <a:xfrm rot="5400000">
              <a:off x="3905" y="789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3" name="Line 6"/>
            <p:cNvSpPr>
              <a:spLocks noChangeShapeType="1"/>
            </p:cNvSpPr>
            <p:nvPr/>
          </p:nvSpPr>
          <p:spPr bwMode="auto">
            <a:xfrm rot="5400000">
              <a:off x="3911" y="953"/>
              <a:ext cx="2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4" name="Line 7"/>
            <p:cNvSpPr>
              <a:spLocks noChangeShapeType="1"/>
            </p:cNvSpPr>
            <p:nvPr/>
          </p:nvSpPr>
          <p:spPr bwMode="auto">
            <a:xfrm rot="5400000">
              <a:off x="3905" y="962"/>
              <a:ext cx="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5" name="Line 8"/>
            <p:cNvSpPr>
              <a:spLocks noChangeShapeType="1"/>
            </p:cNvSpPr>
            <p:nvPr/>
          </p:nvSpPr>
          <p:spPr bwMode="auto">
            <a:xfrm rot="5400000">
              <a:off x="3911" y="1127"/>
              <a:ext cx="1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6" name="Text Box 9"/>
            <p:cNvSpPr txBox="1">
              <a:spLocks noChangeArrowheads="1"/>
            </p:cNvSpPr>
            <p:nvPr/>
          </p:nvSpPr>
          <p:spPr bwMode="auto">
            <a:xfrm>
              <a:off x="3384" y="86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="1" baseline="-25000">
                  <a:latin typeface="Times New Roman" pitchFamily="18" charset="0"/>
                </a:rPr>
                <a:t>S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6177" name="Text Box 10"/>
            <p:cNvSpPr txBox="1">
              <a:spLocks noChangeArrowheads="1"/>
            </p:cNvSpPr>
            <p:nvPr/>
          </p:nvSpPr>
          <p:spPr bwMode="auto">
            <a:xfrm>
              <a:off x="3688" y="599"/>
              <a:ext cx="22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400" b="1">
                  <a:latin typeface="Times New Roman" pitchFamily="18" charset="0"/>
                </a:rPr>
                <a:t>+</a:t>
              </a:r>
            </a:p>
            <a:p>
              <a:endParaRPr lang="en-US" sz="2400">
                <a:latin typeface="Times New Roman" pitchFamily="18" charset="0"/>
              </a:endParaRPr>
            </a:p>
            <a:p>
              <a:r>
                <a:rPr lang="en-US" sz="2400" b="1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6178" name="Freeform 11"/>
            <p:cNvSpPr>
              <a:spLocks/>
            </p:cNvSpPr>
            <p:nvPr/>
          </p:nvSpPr>
          <p:spPr bwMode="auto">
            <a:xfrm>
              <a:off x="3901" y="476"/>
              <a:ext cx="983" cy="450"/>
            </a:xfrm>
            <a:custGeom>
              <a:avLst/>
              <a:gdLst>
                <a:gd name="T0" fmla="*/ 0 w 912"/>
                <a:gd name="T1" fmla="*/ 527 h 384"/>
                <a:gd name="T2" fmla="*/ 0 w 912"/>
                <a:gd name="T3" fmla="*/ 0 h 384"/>
                <a:gd name="T4" fmla="*/ 1060 w 912"/>
                <a:gd name="T5" fmla="*/ 0 h 384"/>
                <a:gd name="T6" fmla="*/ 0 60000 65536"/>
                <a:gd name="T7" fmla="*/ 0 60000 65536"/>
                <a:gd name="T8" fmla="*/ 0 60000 65536"/>
                <a:gd name="T9" fmla="*/ 0 w 912"/>
                <a:gd name="T10" fmla="*/ 0 h 384"/>
                <a:gd name="T11" fmla="*/ 912 w 9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91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9" name="Freeform 12"/>
            <p:cNvSpPr>
              <a:spLocks/>
            </p:cNvSpPr>
            <p:nvPr/>
          </p:nvSpPr>
          <p:spPr bwMode="auto">
            <a:xfrm flipV="1">
              <a:off x="3901" y="1207"/>
              <a:ext cx="983" cy="450"/>
            </a:xfrm>
            <a:custGeom>
              <a:avLst/>
              <a:gdLst>
                <a:gd name="T0" fmla="*/ 0 w 912"/>
                <a:gd name="T1" fmla="*/ 527 h 384"/>
                <a:gd name="T2" fmla="*/ 0 w 912"/>
                <a:gd name="T3" fmla="*/ 0 h 384"/>
                <a:gd name="T4" fmla="*/ 1060 w 912"/>
                <a:gd name="T5" fmla="*/ 0 h 384"/>
                <a:gd name="T6" fmla="*/ 0 60000 65536"/>
                <a:gd name="T7" fmla="*/ 0 60000 65536"/>
                <a:gd name="T8" fmla="*/ 0 60000 65536"/>
                <a:gd name="T9" fmla="*/ 0 w 912"/>
                <a:gd name="T10" fmla="*/ 0 h 384"/>
                <a:gd name="T11" fmla="*/ 912 w 9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91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0" name="Text Box 13"/>
            <p:cNvSpPr txBox="1">
              <a:spLocks noChangeArrowheads="1"/>
            </p:cNvSpPr>
            <p:nvPr/>
          </p:nvSpPr>
          <p:spPr bwMode="auto">
            <a:xfrm>
              <a:off x="4925" y="2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81" name="Rectangle 14"/>
            <p:cNvSpPr>
              <a:spLocks noChangeArrowheads="1"/>
            </p:cNvSpPr>
            <p:nvPr/>
          </p:nvSpPr>
          <p:spPr bwMode="auto">
            <a:xfrm>
              <a:off x="4936" y="134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182" name="Text Box 15"/>
            <p:cNvSpPr txBox="1">
              <a:spLocks noChangeArrowheads="1"/>
            </p:cNvSpPr>
            <p:nvPr/>
          </p:nvSpPr>
          <p:spPr bwMode="auto">
            <a:xfrm>
              <a:off x="3964" y="1691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9933"/>
                  </a:solidFill>
                  <a:latin typeface="Comic Sans MS" pitchFamily="66" charset="0"/>
                </a:rPr>
                <a:t>Unloaded</a:t>
              </a:r>
            </a:p>
          </p:txBody>
        </p:sp>
      </p:grp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39738" y="3856038"/>
            <a:ext cx="50815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With a load, the entire source voltage, V</a:t>
            </a:r>
            <a:r>
              <a:rPr lang="en-GB" sz="2400" baseline="-25000" dirty="0">
                <a:latin typeface="Arial" pitchFamily="34" charset="0"/>
                <a:cs typeface="Arial" pitchFamily="34" charset="0"/>
              </a:rPr>
              <a:t>S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is dropped across R</a:t>
            </a:r>
            <a:r>
              <a:rPr lang="en-GB" sz="24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eaLnBrk="1" hangingPunct="1">
              <a:buFontTx/>
              <a:buChar char="•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GB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6150" name="Group 52"/>
          <p:cNvGrpSpPr>
            <a:grpSpLocks/>
          </p:cNvGrpSpPr>
          <p:nvPr/>
        </p:nvGrpSpPr>
        <p:grpSpPr bwMode="auto">
          <a:xfrm>
            <a:off x="350838" y="1522414"/>
            <a:ext cx="4862512" cy="830263"/>
            <a:chOff x="221" y="959"/>
            <a:chExt cx="3063" cy="523"/>
          </a:xfrm>
        </p:grpSpPr>
        <p:sp>
          <p:nvSpPr>
            <p:cNvPr id="6170" name="Rectangle 34"/>
            <p:cNvSpPr>
              <a:spLocks noChangeArrowheads="1"/>
            </p:cNvSpPr>
            <p:nvPr/>
          </p:nvSpPr>
          <p:spPr bwMode="auto">
            <a:xfrm>
              <a:off x="221" y="959"/>
              <a:ext cx="281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 typeface="Arial" pitchFamily="34" charset="0"/>
                <a:buChar char="•"/>
                <a:tabLst>
                  <a:tab pos="381000" algn="l"/>
                </a:tabLst>
              </a:pPr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Symbol </a:t>
              </a:r>
              <a:r>
                <a:rPr lang="en-GB" sz="2400" dirty="0">
                  <a:latin typeface="Arial" pitchFamily="34" charset="0"/>
                  <a:cs typeface="Arial" pitchFamily="34" charset="0"/>
                </a:rPr>
                <a:t>of ideal voltage source</a:t>
              </a:r>
            </a:p>
          </p:txBody>
        </p:sp>
        <p:sp>
          <p:nvSpPr>
            <p:cNvPr id="6171" name="Line 45"/>
            <p:cNvSpPr>
              <a:spLocks noChangeShapeType="1"/>
            </p:cNvSpPr>
            <p:nvPr/>
          </p:nvSpPr>
          <p:spPr bwMode="auto">
            <a:xfrm>
              <a:off x="3060" y="1130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5492750" y="3535363"/>
            <a:ext cx="3449638" cy="3036887"/>
            <a:chOff x="3460" y="2227"/>
            <a:chExt cx="2173" cy="1913"/>
          </a:xfrm>
        </p:grpSpPr>
        <p:sp>
          <p:nvSpPr>
            <p:cNvPr id="6154" name="Freeform 29"/>
            <p:cNvSpPr>
              <a:spLocks/>
            </p:cNvSpPr>
            <p:nvPr/>
          </p:nvSpPr>
          <p:spPr bwMode="auto">
            <a:xfrm rot="-5400000">
              <a:off x="4979" y="3085"/>
              <a:ext cx="386" cy="154"/>
            </a:xfrm>
            <a:custGeom>
              <a:avLst/>
              <a:gdLst>
                <a:gd name="T0" fmla="*/ 0 w 2475"/>
                <a:gd name="T1" fmla="*/ 10 h 1110"/>
                <a:gd name="T2" fmla="*/ 5 w 2475"/>
                <a:gd name="T3" fmla="*/ 0 h 1110"/>
                <a:gd name="T4" fmla="*/ 10 w 2475"/>
                <a:gd name="T5" fmla="*/ 21 h 1110"/>
                <a:gd name="T6" fmla="*/ 19 w 2475"/>
                <a:gd name="T7" fmla="*/ 0 h 1110"/>
                <a:gd name="T8" fmla="*/ 24 w 2475"/>
                <a:gd name="T9" fmla="*/ 21 h 1110"/>
                <a:gd name="T10" fmla="*/ 34 w 2475"/>
                <a:gd name="T11" fmla="*/ 0 h 1110"/>
                <a:gd name="T12" fmla="*/ 40 w 2475"/>
                <a:gd name="T13" fmla="*/ 21 h 1110"/>
                <a:gd name="T14" fmla="*/ 49 w 2475"/>
                <a:gd name="T15" fmla="*/ 0 h 1110"/>
                <a:gd name="T16" fmla="*/ 55 w 2475"/>
                <a:gd name="T17" fmla="*/ 21 h 1110"/>
                <a:gd name="T18" fmla="*/ 60 w 2475"/>
                <a:gd name="T19" fmla="*/ 1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5" name="Freeform 30"/>
            <p:cNvSpPr>
              <a:spLocks/>
            </p:cNvSpPr>
            <p:nvPr/>
          </p:nvSpPr>
          <p:spPr bwMode="auto">
            <a:xfrm>
              <a:off x="4864" y="2472"/>
              <a:ext cx="308" cy="504"/>
            </a:xfrm>
            <a:custGeom>
              <a:avLst/>
              <a:gdLst>
                <a:gd name="T0" fmla="*/ 0 w 288"/>
                <a:gd name="T1" fmla="*/ 0 h 336"/>
                <a:gd name="T2" fmla="*/ 329 w 288"/>
                <a:gd name="T3" fmla="*/ 0 h 336"/>
                <a:gd name="T4" fmla="*/ 329 w 288"/>
                <a:gd name="T5" fmla="*/ 729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0"/>
                  </a:moveTo>
                  <a:lnTo>
                    <a:pt x="288" y="0"/>
                  </a:lnTo>
                  <a:lnTo>
                    <a:pt x="288" y="3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6" name="Freeform 31"/>
            <p:cNvSpPr>
              <a:spLocks/>
            </p:cNvSpPr>
            <p:nvPr/>
          </p:nvSpPr>
          <p:spPr bwMode="auto">
            <a:xfrm flipV="1">
              <a:off x="4864" y="3348"/>
              <a:ext cx="308" cy="437"/>
            </a:xfrm>
            <a:custGeom>
              <a:avLst/>
              <a:gdLst>
                <a:gd name="T0" fmla="*/ 0 w 288"/>
                <a:gd name="T1" fmla="*/ 0 h 336"/>
                <a:gd name="T2" fmla="*/ 329 w 288"/>
                <a:gd name="T3" fmla="*/ 0 h 336"/>
                <a:gd name="T4" fmla="*/ 329 w 288"/>
                <a:gd name="T5" fmla="*/ 558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0"/>
                  </a:moveTo>
                  <a:lnTo>
                    <a:pt x="288" y="0"/>
                  </a:lnTo>
                  <a:lnTo>
                    <a:pt x="288" y="3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7" name="Rectangle 32"/>
            <p:cNvSpPr>
              <a:spLocks noChangeArrowheads="1"/>
            </p:cNvSpPr>
            <p:nvPr/>
          </p:nvSpPr>
          <p:spPr bwMode="auto">
            <a:xfrm>
              <a:off x="5294" y="2953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GB" sz="2400">
                  <a:latin typeface="Times New Roman" pitchFamily="18" charset="0"/>
                </a:rPr>
                <a:t>R</a:t>
              </a:r>
              <a:r>
                <a:rPr lang="en-GB" sz="2400" baseline="-25000">
                  <a:latin typeface="Times New Roman" pitchFamily="18" charset="0"/>
                </a:rPr>
                <a:t>L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58" name="Text Box 46"/>
            <p:cNvSpPr txBox="1">
              <a:spLocks noChangeArrowheads="1"/>
            </p:cNvSpPr>
            <p:nvPr/>
          </p:nvSpPr>
          <p:spPr bwMode="auto">
            <a:xfrm>
              <a:off x="5260" y="2677"/>
              <a:ext cx="21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400" b="1">
                  <a:latin typeface="Times New Roman" pitchFamily="18" charset="0"/>
                </a:rPr>
                <a:t>+</a:t>
              </a:r>
            </a:p>
            <a:p>
              <a:endParaRPr lang="en-US" sz="2400">
                <a:latin typeface="Times New Roman" pitchFamily="18" charset="0"/>
              </a:endParaRPr>
            </a:p>
            <a:p>
              <a:r>
                <a:rPr lang="en-US" sz="2400" b="1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6159" name="Line 88"/>
            <p:cNvSpPr>
              <a:spLocks noChangeShapeType="1"/>
            </p:cNvSpPr>
            <p:nvPr/>
          </p:nvSpPr>
          <p:spPr bwMode="auto">
            <a:xfrm rot="5400000">
              <a:off x="3969" y="2845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0" name="Line 89"/>
            <p:cNvSpPr>
              <a:spLocks noChangeShapeType="1"/>
            </p:cNvSpPr>
            <p:nvPr/>
          </p:nvSpPr>
          <p:spPr bwMode="auto">
            <a:xfrm rot="5400000">
              <a:off x="3975" y="3009"/>
              <a:ext cx="2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1" name="Line 90"/>
            <p:cNvSpPr>
              <a:spLocks noChangeShapeType="1"/>
            </p:cNvSpPr>
            <p:nvPr/>
          </p:nvSpPr>
          <p:spPr bwMode="auto">
            <a:xfrm rot="5400000">
              <a:off x="3969" y="3018"/>
              <a:ext cx="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2" name="Line 91"/>
            <p:cNvSpPr>
              <a:spLocks noChangeShapeType="1"/>
            </p:cNvSpPr>
            <p:nvPr/>
          </p:nvSpPr>
          <p:spPr bwMode="auto">
            <a:xfrm rot="5400000">
              <a:off x="3975" y="3183"/>
              <a:ext cx="1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3" name="Text Box 92"/>
            <p:cNvSpPr txBox="1">
              <a:spLocks noChangeArrowheads="1"/>
            </p:cNvSpPr>
            <p:nvPr/>
          </p:nvSpPr>
          <p:spPr bwMode="auto">
            <a:xfrm>
              <a:off x="3460" y="286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="1" baseline="-25000">
                  <a:latin typeface="Times New Roman" pitchFamily="18" charset="0"/>
                </a:rPr>
                <a:t>S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6164" name="Text Box 93"/>
            <p:cNvSpPr txBox="1">
              <a:spLocks noChangeArrowheads="1"/>
            </p:cNvSpPr>
            <p:nvPr/>
          </p:nvSpPr>
          <p:spPr bwMode="auto">
            <a:xfrm>
              <a:off x="3776" y="2715"/>
              <a:ext cx="22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400" b="1">
                  <a:latin typeface="Times New Roman" pitchFamily="18" charset="0"/>
                </a:rPr>
                <a:t>+</a:t>
              </a:r>
            </a:p>
            <a:p>
              <a:endParaRPr lang="en-US" sz="2400">
                <a:latin typeface="Times New Roman" pitchFamily="18" charset="0"/>
              </a:endParaRPr>
            </a:p>
            <a:p>
              <a:r>
                <a:rPr lang="en-US" sz="2400" b="1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6165" name="Freeform 94"/>
            <p:cNvSpPr>
              <a:spLocks/>
            </p:cNvSpPr>
            <p:nvPr/>
          </p:nvSpPr>
          <p:spPr bwMode="auto">
            <a:xfrm>
              <a:off x="3977" y="2472"/>
              <a:ext cx="983" cy="522"/>
            </a:xfrm>
            <a:custGeom>
              <a:avLst/>
              <a:gdLst>
                <a:gd name="T0" fmla="*/ 0 w 912"/>
                <a:gd name="T1" fmla="*/ 710 h 384"/>
                <a:gd name="T2" fmla="*/ 0 w 912"/>
                <a:gd name="T3" fmla="*/ 0 h 384"/>
                <a:gd name="T4" fmla="*/ 1060 w 912"/>
                <a:gd name="T5" fmla="*/ 0 h 384"/>
                <a:gd name="T6" fmla="*/ 0 60000 65536"/>
                <a:gd name="T7" fmla="*/ 0 60000 65536"/>
                <a:gd name="T8" fmla="*/ 0 60000 65536"/>
                <a:gd name="T9" fmla="*/ 0 w 912"/>
                <a:gd name="T10" fmla="*/ 0 h 384"/>
                <a:gd name="T11" fmla="*/ 912 w 9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91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6" name="Freeform 95"/>
            <p:cNvSpPr>
              <a:spLocks/>
            </p:cNvSpPr>
            <p:nvPr/>
          </p:nvSpPr>
          <p:spPr bwMode="auto">
            <a:xfrm flipV="1">
              <a:off x="4001" y="3275"/>
              <a:ext cx="935" cy="510"/>
            </a:xfrm>
            <a:custGeom>
              <a:avLst/>
              <a:gdLst>
                <a:gd name="T0" fmla="*/ 0 w 912"/>
                <a:gd name="T1" fmla="*/ 677 h 384"/>
                <a:gd name="T2" fmla="*/ 0 w 912"/>
                <a:gd name="T3" fmla="*/ 0 h 384"/>
                <a:gd name="T4" fmla="*/ 959 w 912"/>
                <a:gd name="T5" fmla="*/ 0 h 384"/>
                <a:gd name="T6" fmla="*/ 0 60000 65536"/>
                <a:gd name="T7" fmla="*/ 0 60000 65536"/>
                <a:gd name="T8" fmla="*/ 0 60000 65536"/>
                <a:gd name="T9" fmla="*/ 0 w 912"/>
                <a:gd name="T10" fmla="*/ 0 h 384"/>
                <a:gd name="T11" fmla="*/ 912 w 9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91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7" name="Text Box 96"/>
            <p:cNvSpPr txBox="1">
              <a:spLocks noChangeArrowheads="1"/>
            </p:cNvSpPr>
            <p:nvPr/>
          </p:nvSpPr>
          <p:spPr bwMode="auto">
            <a:xfrm>
              <a:off x="5001" y="222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68" name="Rectangle 97"/>
            <p:cNvSpPr>
              <a:spLocks noChangeArrowheads="1"/>
            </p:cNvSpPr>
            <p:nvPr/>
          </p:nvSpPr>
          <p:spPr bwMode="auto">
            <a:xfrm>
              <a:off x="4976" y="382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169" name="Text Box 98"/>
            <p:cNvSpPr txBox="1">
              <a:spLocks noChangeArrowheads="1"/>
            </p:cNvSpPr>
            <p:nvPr/>
          </p:nvSpPr>
          <p:spPr bwMode="auto">
            <a:xfrm>
              <a:off x="4064" y="3852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FF00"/>
                  </a:solidFill>
                  <a:latin typeface="Comic Sans MS" pitchFamily="66" charset="0"/>
                </a:rPr>
                <a:t>Loaded</a:t>
              </a:r>
            </a:p>
          </p:txBody>
        </p:sp>
      </p:grpSp>
      <p:sp>
        <p:nvSpPr>
          <p:cNvPr id="25701" name="Text Box 101"/>
          <p:cNvSpPr txBox="1">
            <a:spLocks noChangeArrowheads="1"/>
          </p:cNvSpPr>
          <p:nvPr/>
        </p:nvSpPr>
        <p:spPr bwMode="auto">
          <a:xfrm>
            <a:off x="427038" y="4635500"/>
            <a:ext cx="50815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b="1">
                <a:solidFill>
                  <a:srgbClr val="FFFF00"/>
                </a:solidFill>
                <a:latin typeface="Times New Roman" pitchFamily="18" charset="0"/>
              </a:rPr>
              <a:t>     V</a:t>
            </a:r>
            <a:r>
              <a:rPr lang="en-GB" sz="2400" b="1" baseline="-25000">
                <a:solidFill>
                  <a:srgbClr val="FFFF00"/>
                </a:solidFill>
                <a:latin typeface="Times New Roman" pitchFamily="18" charset="0"/>
              </a:rPr>
              <a:t>AB</a:t>
            </a:r>
            <a:r>
              <a:rPr lang="en-GB" sz="2400" b="1">
                <a:solidFill>
                  <a:srgbClr val="FFFF00"/>
                </a:solidFill>
                <a:latin typeface="Times New Roman" pitchFamily="18" charset="0"/>
              </a:rPr>
              <a:t>   =   V</a:t>
            </a:r>
            <a:r>
              <a:rPr lang="en-GB" sz="2400" b="1" baseline="-25000">
                <a:solidFill>
                  <a:srgbClr val="FFFF00"/>
                </a:solidFill>
                <a:latin typeface="Times New Roman" pitchFamily="18" charset="0"/>
              </a:rPr>
              <a:t>RL</a:t>
            </a:r>
            <a:r>
              <a:rPr lang="en-GB" sz="2400" b="1">
                <a:solidFill>
                  <a:srgbClr val="FFFF00"/>
                </a:solidFill>
                <a:latin typeface="Times New Roman" pitchFamily="18" charset="0"/>
              </a:rPr>
              <a:t>   =   V</a:t>
            </a:r>
            <a:r>
              <a:rPr lang="en-GB" sz="2400" b="1" baseline="-25000">
                <a:solidFill>
                  <a:srgbClr val="FFFF00"/>
                </a:solidFill>
                <a:latin typeface="Times New Roman" pitchFamily="18" charset="0"/>
              </a:rPr>
              <a:t>S</a:t>
            </a:r>
            <a:endParaRPr lang="en-GB" sz="2400" b="1" baseline="-25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GB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GB" sz="24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316025" y="6350"/>
            <a:ext cx="5056075" cy="927463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CEB966"/>
                </a:solidFill>
                <a:cs typeface="Times New Roman" pitchFamily="18" charset="0"/>
              </a:rPr>
              <a:t>Ideal Voltage Source</a:t>
            </a:r>
            <a:endParaRPr lang="en-GB" sz="3200" dirty="0" smtClean="0">
              <a:solidFill>
                <a:srgbClr val="CEB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3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7" grpId="0"/>
      <p:bldP spid="257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6DC4-BDBA-4215-B5F2-95AED7AD2DBC}" type="datetime1">
              <a:rPr lang="en-SG" smtClean="0"/>
              <a:t>28/04/2014</a:t>
            </a:fld>
            <a:endParaRPr lang="en-SG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D6A0A0-0742-40F2-A2ED-31256CF26314}" type="slidenum">
              <a:rPr lang="en-GB" smtClean="0">
                <a:latin typeface="Arial" charset="0"/>
              </a:rPr>
              <a:pPr eaLnBrk="1" hangingPunct="1"/>
              <a:t>6</a:t>
            </a:fld>
            <a:endParaRPr lang="en-GB" smtClean="0">
              <a:latin typeface="Arial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42888" y="2921000"/>
            <a:ext cx="479742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  <a:tabLst>
                <a:tab pos="381000" algn="l"/>
              </a:tabLst>
            </a:pPr>
            <a:r>
              <a:rPr lang="en-GB" sz="2400" u="sng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GB" sz="2400" u="sng" dirty="0">
                <a:latin typeface="Arial" pitchFamily="34" charset="0"/>
                <a:cs typeface="Arial" pitchFamily="34" charset="0"/>
              </a:rPr>
              <a:t>no load,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endParaRPr lang="en-GB" sz="2400" i="1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381000" algn="l"/>
              </a:tabLst>
            </a:pPr>
            <a:endParaRPr lang="en-GB" i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81000" algn="l"/>
              </a:tabLst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= IR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+ V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>
              <a:tabLst>
                <a:tab pos="381000" algn="l"/>
              </a:tabLst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81000" algn="l"/>
              </a:tabLst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– IR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  I = 0</a:t>
            </a:r>
          </a:p>
          <a:p>
            <a:pPr>
              <a:tabLst>
                <a:tab pos="381000" algn="l"/>
              </a:tabLst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381000" algn="l"/>
              </a:tabLst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output voltage, V</a:t>
            </a:r>
            <a:r>
              <a:rPr lang="en-GB" sz="2400" baseline="-25000" dirty="0">
                <a:latin typeface="Arial" pitchFamily="34" charset="0"/>
                <a:cs typeface="Arial" pitchFamily="34" charset="0"/>
              </a:rPr>
              <a:t>AB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is equal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to V</a:t>
            </a:r>
            <a:r>
              <a:rPr lang="en-GB" sz="24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 This voltage is called the </a:t>
            </a:r>
            <a:r>
              <a:rPr lang="en-GB" sz="2400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n-GB" sz="24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lang="en-GB" sz="2400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voltage</a:t>
            </a:r>
            <a:r>
              <a:rPr lang="en-GB" sz="2400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7173" name="Group 3"/>
          <p:cNvGrpSpPr>
            <a:grpSpLocks/>
          </p:cNvGrpSpPr>
          <p:nvPr/>
        </p:nvGrpSpPr>
        <p:grpSpPr bwMode="auto">
          <a:xfrm>
            <a:off x="5543550" y="1271588"/>
            <a:ext cx="3197225" cy="4538662"/>
            <a:chOff x="3492" y="801"/>
            <a:chExt cx="2014" cy="2859"/>
          </a:xfrm>
        </p:grpSpPr>
        <p:grpSp>
          <p:nvGrpSpPr>
            <p:cNvPr id="7176" name="Group 2"/>
            <p:cNvGrpSpPr>
              <a:grpSpLocks/>
            </p:cNvGrpSpPr>
            <p:nvPr/>
          </p:nvGrpSpPr>
          <p:grpSpPr bwMode="auto">
            <a:xfrm>
              <a:off x="3492" y="801"/>
              <a:ext cx="2014" cy="2327"/>
              <a:chOff x="3492" y="801"/>
              <a:chExt cx="2014" cy="2327"/>
            </a:xfrm>
          </p:grpSpPr>
          <p:sp>
            <p:nvSpPr>
              <p:cNvPr id="7178" name="Rectangle 3"/>
              <p:cNvSpPr>
                <a:spLocks noChangeArrowheads="1"/>
              </p:cNvSpPr>
              <p:nvPr/>
            </p:nvSpPr>
            <p:spPr bwMode="auto">
              <a:xfrm>
                <a:off x="3567" y="801"/>
                <a:ext cx="1687" cy="232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 i="1">
                  <a:latin typeface="Comic Sans MS" pitchFamily="66" charset="0"/>
                </a:endParaRPr>
              </a:p>
            </p:txBody>
          </p:sp>
          <p:grpSp>
            <p:nvGrpSpPr>
              <p:cNvPr id="7179" name="Group 56"/>
              <p:cNvGrpSpPr>
                <a:grpSpLocks/>
              </p:cNvGrpSpPr>
              <p:nvPr/>
            </p:nvGrpSpPr>
            <p:grpSpPr bwMode="auto">
              <a:xfrm>
                <a:off x="3492" y="1526"/>
                <a:ext cx="757" cy="748"/>
                <a:chOff x="3516" y="1574"/>
                <a:chExt cx="757" cy="748"/>
              </a:xfrm>
            </p:grpSpPr>
            <p:sp>
              <p:nvSpPr>
                <p:cNvPr id="7187" name="Line 5"/>
                <p:cNvSpPr>
                  <a:spLocks noChangeShapeType="1"/>
                </p:cNvSpPr>
                <p:nvPr/>
              </p:nvSpPr>
              <p:spPr bwMode="auto">
                <a:xfrm rot="5400000">
                  <a:off x="4109" y="1686"/>
                  <a:ext cx="1" cy="3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8" name="Line 6"/>
                <p:cNvSpPr>
                  <a:spLocks noChangeShapeType="1"/>
                </p:cNvSpPr>
                <p:nvPr/>
              </p:nvSpPr>
              <p:spPr bwMode="auto">
                <a:xfrm rot="5400000">
                  <a:off x="4115" y="1894"/>
                  <a:ext cx="2" cy="16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9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4100" y="1927"/>
                  <a:ext cx="6" cy="31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0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4115" y="2131"/>
                  <a:ext cx="2" cy="16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16" y="1760"/>
                  <a:ext cx="3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r"/>
                  <a:r>
                    <a:rPr lang="en-US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V</a:t>
                  </a:r>
                  <a:r>
                    <a:rPr lang="en-US" sz="2400" b="1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S</a:t>
                  </a: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19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53" y="1574"/>
                  <a:ext cx="224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r>
                    <a:rPr lang="en-US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+</a:t>
                  </a:r>
                </a:p>
                <a:p>
                  <a:endParaRPr lang="en-US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r>
                    <a:rPr lang="en-US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_</a:t>
                  </a:r>
                </a:p>
              </p:txBody>
            </p:sp>
          </p:grpSp>
          <p:sp>
            <p:nvSpPr>
              <p:cNvPr id="7180" name="Freeform 11"/>
              <p:cNvSpPr>
                <a:spLocks/>
              </p:cNvSpPr>
              <p:nvPr/>
            </p:nvSpPr>
            <p:spPr bwMode="auto">
              <a:xfrm>
                <a:off x="4080" y="1178"/>
                <a:ext cx="391" cy="615"/>
              </a:xfrm>
              <a:custGeom>
                <a:avLst/>
                <a:gdLst>
                  <a:gd name="T0" fmla="*/ 0 w 912"/>
                  <a:gd name="T1" fmla="*/ 985 h 384"/>
                  <a:gd name="T2" fmla="*/ 0 w 912"/>
                  <a:gd name="T3" fmla="*/ 0 h 384"/>
                  <a:gd name="T4" fmla="*/ 168 w 91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384"/>
                  <a:gd name="T11" fmla="*/ 912 w 91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912" y="0"/>
                    </a:lnTo>
                  </a:path>
                </a:pathLst>
              </a:custGeom>
              <a:noFill/>
              <a:ln w="19050" cmpd="sng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1" name="Freeform 12"/>
              <p:cNvSpPr>
                <a:spLocks/>
              </p:cNvSpPr>
              <p:nvPr/>
            </p:nvSpPr>
            <p:spPr bwMode="auto">
              <a:xfrm flipV="1">
                <a:off x="4080" y="2178"/>
                <a:ext cx="1135" cy="616"/>
              </a:xfrm>
              <a:custGeom>
                <a:avLst/>
                <a:gdLst>
                  <a:gd name="T0" fmla="*/ 0 w 912"/>
                  <a:gd name="T1" fmla="*/ 988 h 384"/>
                  <a:gd name="T2" fmla="*/ 0 w 912"/>
                  <a:gd name="T3" fmla="*/ 0 h 384"/>
                  <a:gd name="T4" fmla="*/ 1363 w 91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384"/>
                  <a:gd name="T11" fmla="*/ 912 w 91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912" y="0"/>
                    </a:lnTo>
                  </a:path>
                </a:pathLst>
              </a:custGeom>
              <a:noFill/>
              <a:ln w="19050" cmpd="sng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2" name="Text Box 13"/>
              <p:cNvSpPr txBox="1">
                <a:spLocks noChangeArrowheads="1"/>
              </p:cNvSpPr>
              <p:nvPr/>
            </p:nvSpPr>
            <p:spPr bwMode="auto">
              <a:xfrm>
                <a:off x="5252" y="950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GB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183" name="Rectangle 14"/>
              <p:cNvSpPr>
                <a:spLocks noChangeArrowheads="1"/>
              </p:cNvSpPr>
              <p:nvPr/>
            </p:nvSpPr>
            <p:spPr bwMode="auto">
              <a:xfrm>
                <a:off x="5255" y="2581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184" name="Freeform 37"/>
              <p:cNvSpPr>
                <a:spLocks/>
              </p:cNvSpPr>
              <p:nvPr/>
            </p:nvSpPr>
            <p:spPr bwMode="auto">
              <a:xfrm>
                <a:off x="4464" y="1052"/>
                <a:ext cx="345" cy="260"/>
              </a:xfrm>
              <a:custGeom>
                <a:avLst/>
                <a:gdLst>
                  <a:gd name="T0" fmla="*/ 0 w 2475"/>
                  <a:gd name="T1" fmla="*/ 30 h 1110"/>
                  <a:gd name="T2" fmla="*/ 4 w 2475"/>
                  <a:gd name="T3" fmla="*/ 1 h 1110"/>
                  <a:gd name="T4" fmla="*/ 8 w 2475"/>
                  <a:gd name="T5" fmla="*/ 60 h 1110"/>
                  <a:gd name="T6" fmla="*/ 15 w 2475"/>
                  <a:gd name="T7" fmla="*/ 1 h 1110"/>
                  <a:gd name="T8" fmla="*/ 19 w 2475"/>
                  <a:gd name="T9" fmla="*/ 60 h 1110"/>
                  <a:gd name="T10" fmla="*/ 27 w 2475"/>
                  <a:gd name="T11" fmla="*/ 0 h 1110"/>
                  <a:gd name="T12" fmla="*/ 32 w 2475"/>
                  <a:gd name="T13" fmla="*/ 61 h 1110"/>
                  <a:gd name="T14" fmla="*/ 39 w 2475"/>
                  <a:gd name="T15" fmla="*/ 0 h 1110"/>
                  <a:gd name="T16" fmla="*/ 44 w 2475"/>
                  <a:gd name="T17" fmla="*/ 61 h 1110"/>
                  <a:gd name="T18" fmla="*/ 48 w 2475"/>
                  <a:gd name="T19" fmla="*/ 30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5" name="Line 38"/>
              <p:cNvSpPr>
                <a:spLocks noChangeShapeType="1"/>
              </p:cNvSpPr>
              <p:nvPr/>
            </p:nvSpPr>
            <p:spPr bwMode="auto">
              <a:xfrm>
                <a:off x="4804" y="1178"/>
                <a:ext cx="411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6" name="Text Box 40"/>
              <p:cNvSpPr txBox="1">
                <a:spLocks noChangeArrowheads="1"/>
              </p:cNvSpPr>
              <p:nvPr/>
            </p:nvSpPr>
            <p:spPr bwMode="auto">
              <a:xfrm>
                <a:off x="4517" y="1298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chemeClr val="bg1"/>
                    </a:solidFill>
                    <a:latin typeface="Times New Roman" pitchFamily="18" charset="0"/>
                  </a:rPr>
                  <a:t>R</a:t>
                </a:r>
                <a:r>
                  <a:rPr lang="en-GB" sz="2400" b="1" i="1" baseline="-25000">
                    <a:solidFill>
                      <a:schemeClr val="bg1"/>
                    </a:solidFill>
                    <a:latin typeface="Times New Roman" pitchFamily="18" charset="0"/>
                  </a:rPr>
                  <a:t>S</a:t>
                </a:r>
                <a:endParaRPr lang="en-GB" sz="24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77" name="Text Box 46"/>
            <p:cNvSpPr txBox="1">
              <a:spLocks noChangeArrowheads="1"/>
            </p:cNvSpPr>
            <p:nvPr/>
          </p:nvSpPr>
          <p:spPr bwMode="auto">
            <a:xfrm>
              <a:off x="3548" y="3372"/>
              <a:ext cx="1920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R</a:t>
              </a:r>
              <a:r>
                <a:rPr lang="en-GB" sz="2400" baseline="-25000">
                  <a:latin typeface="Times New Roman" pitchFamily="18" charset="0"/>
                </a:rPr>
                <a:t>S </a:t>
              </a:r>
              <a:r>
                <a:rPr lang="en-GB" sz="2400">
                  <a:latin typeface="Times New Roman" pitchFamily="18" charset="0"/>
                </a:rPr>
                <a:t>: internal resistance</a:t>
              </a:r>
              <a:endParaRPr lang="en-GB" sz="2400" baseline="-25000">
                <a:latin typeface="Times New Roman" pitchFamily="18" charset="0"/>
              </a:endParaRPr>
            </a:p>
          </p:txBody>
        </p:sp>
      </p:grpSp>
      <p:sp>
        <p:nvSpPr>
          <p:cNvPr id="7174" name="Text Box 52"/>
          <p:cNvSpPr txBox="1">
            <a:spLocks noChangeArrowheads="1"/>
          </p:cNvSpPr>
          <p:nvPr/>
        </p:nvSpPr>
        <p:spPr bwMode="auto">
          <a:xfrm>
            <a:off x="242888" y="1105444"/>
            <a:ext cx="45577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 practical voltage source has  non-zero internal resistance and is represented by a resistor in series with an ideal voltage source.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16025" y="6350"/>
            <a:ext cx="5346588" cy="927463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CEB966"/>
                </a:solidFill>
                <a:cs typeface="Times New Roman" pitchFamily="18" charset="0"/>
              </a:rPr>
              <a:t>Practical Voltage Source</a:t>
            </a:r>
            <a:endParaRPr lang="en-GB" sz="3200" dirty="0" smtClean="0">
              <a:solidFill>
                <a:srgbClr val="CEB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01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D3-5D27-4954-A33C-33829F5F37BA}" type="datetime1">
              <a:rPr lang="en-SG" smtClean="0"/>
              <a:t>28/04/2014</a:t>
            </a:fld>
            <a:endParaRPr lang="en-SG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DD02E05-D36B-4EC2-A9F1-DFD50974B2FF}" type="slidenum">
              <a:rPr lang="en-GB" smtClean="0">
                <a:latin typeface="Arial" charset="0"/>
              </a:rPr>
              <a:pPr eaLnBrk="1" hangingPunct="1"/>
              <a:t>7</a:t>
            </a:fld>
            <a:endParaRPr lang="en-GB" smtClean="0">
              <a:latin typeface="Arial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481013" y="246063"/>
            <a:ext cx="466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800" b="1" i="1">
                <a:solidFill>
                  <a:srgbClr val="CCFF33"/>
                </a:solidFill>
                <a:latin typeface="Times New Roman" pitchFamily="18" charset="0"/>
              </a:rPr>
              <a:t>Loading of the Voltage</a:t>
            </a:r>
            <a:r>
              <a:rPr lang="en-GB" sz="2800" b="1" i="1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GB" sz="2800" b="1" i="1">
                <a:solidFill>
                  <a:srgbClr val="CCFF33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8196" name="Freeform 16"/>
          <p:cNvSpPr>
            <a:spLocks/>
          </p:cNvSpPr>
          <p:nvPr/>
        </p:nvSpPr>
        <p:spPr bwMode="auto">
          <a:xfrm rot="-5400000">
            <a:off x="5776119" y="2401094"/>
            <a:ext cx="566737" cy="327025"/>
          </a:xfrm>
          <a:custGeom>
            <a:avLst/>
            <a:gdLst>
              <a:gd name="T0" fmla="*/ 0 w 2475"/>
              <a:gd name="T1" fmla="*/ 46871521 h 1110"/>
              <a:gd name="T2" fmla="*/ 10224622 w 2475"/>
              <a:gd name="T3" fmla="*/ 1301913 h 1110"/>
              <a:gd name="T4" fmla="*/ 21235807 w 2475"/>
              <a:gd name="T5" fmla="*/ 95045250 h 1110"/>
              <a:gd name="T6" fmla="*/ 40111927 w 2475"/>
              <a:gd name="T7" fmla="*/ 1301913 h 1110"/>
              <a:gd name="T8" fmla="*/ 51909674 w 2475"/>
              <a:gd name="T9" fmla="*/ 95045250 h 1110"/>
              <a:gd name="T10" fmla="*/ 72358919 w 2475"/>
              <a:gd name="T11" fmla="*/ 0 h 1110"/>
              <a:gd name="T12" fmla="*/ 85729562 w 2475"/>
              <a:gd name="T13" fmla="*/ 96347163 h 1110"/>
              <a:gd name="T14" fmla="*/ 105392244 w 2475"/>
              <a:gd name="T15" fmla="*/ 0 h 1110"/>
              <a:gd name="T16" fmla="*/ 117976325 w 2475"/>
              <a:gd name="T17" fmla="*/ 96347163 h 1110"/>
              <a:gd name="T18" fmla="*/ 129774072 w 2475"/>
              <a:gd name="T19" fmla="*/ 4687152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7" name="Freeform 17"/>
          <p:cNvSpPr>
            <a:spLocks/>
          </p:cNvSpPr>
          <p:nvPr/>
        </p:nvSpPr>
        <p:spPr bwMode="auto">
          <a:xfrm>
            <a:off x="5405438" y="1570038"/>
            <a:ext cx="654050" cy="722312"/>
          </a:xfrm>
          <a:custGeom>
            <a:avLst/>
            <a:gdLst>
              <a:gd name="T0" fmla="*/ 0 w 288"/>
              <a:gd name="T1" fmla="*/ 0 h 336"/>
              <a:gd name="T2" fmla="*/ 1485352092 w 288"/>
              <a:gd name="T3" fmla="*/ 0 h 336"/>
              <a:gd name="T4" fmla="*/ 1485352092 w 288"/>
              <a:gd name="T5" fmla="*/ 1552781623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8" name="Freeform 18"/>
          <p:cNvSpPr>
            <a:spLocks/>
          </p:cNvSpPr>
          <p:nvPr/>
        </p:nvSpPr>
        <p:spPr bwMode="auto">
          <a:xfrm flipV="1">
            <a:off x="5405438" y="2835275"/>
            <a:ext cx="654050" cy="631825"/>
          </a:xfrm>
          <a:custGeom>
            <a:avLst/>
            <a:gdLst>
              <a:gd name="T0" fmla="*/ 0 w 288"/>
              <a:gd name="T1" fmla="*/ 0 h 336"/>
              <a:gd name="T2" fmla="*/ 1485352092 w 288"/>
              <a:gd name="T3" fmla="*/ 0 h 336"/>
              <a:gd name="T4" fmla="*/ 1485352092 w 288"/>
              <a:gd name="T5" fmla="*/ 1188103663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9" name="Rectangle 19"/>
          <p:cNvSpPr>
            <a:spLocks noChangeArrowheads="1"/>
          </p:cNvSpPr>
          <p:nvPr/>
        </p:nvSpPr>
        <p:spPr bwMode="auto">
          <a:xfrm>
            <a:off x="6318250" y="2259013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400">
                <a:latin typeface="Times New Roman" pitchFamily="18" charset="0"/>
              </a:rPr>
              <a:t>R</a:t>
            </a:r>
            <a:r>
              <a:rPr lang="en-GB" sz="2400" baseline="-25000">
                <a:latin typeface="Times New Roman" pitchFamily="18" charset="0"/>
              </a:rPr>
              <a:t>L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8200" name="Rectangle 24"/>
          <p:cNvSpPr>
            <a:spLocks noChangeArrowheads="1"/>
          </p:cNvSpPr>
          <p:nvPr/>
        </p:nvSpPr>
        <p:spPr bwMode="auto">
          <a:xfrm>
            <a:off x="2195513" y="1196975"/>
            <a:ext cx="2781300" cy="2571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000" i="1">
              <a:latin typeface="Comic Sans MS" pitchFamily="66" charset="0"/>
            </a:endParaRPr>
          </a:p>
        </p:txBody>
      </p:sp>
      <p:grpSp>
        <p:nvGrpSpPr>
          <p:cNvPr id="8201" name="Group 25"/>
          <p:cNvGrpSpPr>
            <a:grpSpLocks/>
          </p:cNvGrpSpPr>
          <p:nvPr/>
        </p:nvGrpSpPr>
        <p:grpSpPr bwMode="auto">
          <a:xfrm>
            <a:off x="2146300" y="1747838"/>
            <a:ext cx="1406525" cy="1187450"/>
            <a:chOff x="3098" y="3002"/>
            <a:chExt cx="618" cy="630"/>
          </a:xfrm>
        </p:grpSpPr>
        <p:sp>
          <p:nvSpPr>
            <p:cNvPr id="8217" name="Line 26"/>
            <p:cNvSpPr>
              <a:spLocks noChangeShapeType="1"/>
            </p:cNvSpPr>
            <p:nvPr/>
          </p:nvSpPr>
          <p:spPr bwMode="auto">
            <a:xfrm rot="5400000">
              <a:off x="3582" y="3155"/>
              <a:ext cx="1" cy="2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8" name="Line 27"/>
            <p:cNvSpPr>
              <a:spLocks noChangeShapeType="1"/>
            </p:cNvSpPr>
            <p:nvPr/>
          </p:nvSpPr>
          <p:spPr bwMode="auto">
            <a:xfrm rot="5400000">
              <a:off x="3587" y="3301"/>
              <a:ext cx="1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9" name="Line 28"/>
            <p:cNvSpPr>
              <a:spLocks noChangeShapeType="1"/>
            </p:cNvSpPr>
            <p:nvPr/>
          </p:nvSpPr>
          <p:spPr bwMode="auto">
            <a:xfrm rot="5400000">
              <a:off x="3582" y="3303"/>
              <a:ext cx="1" cy="2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0" name="Line 29"/>
            <p:cNvSpPr>
              <a:spLocks noChangeShapeType="1"/>
            </p:cNvSpPr>
            <p:nvPr/>
          </p:nvSpPr>
          <p:spPr bwMode="auto">
            <a:xfrm rot="5400000">
              <a:off x="3587" y="3449"/>
              <a:ext cx="1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1" name="Text Box 30"/>
            <p:cNvSpPr txBox="1">
              <a:spLocks noChangeArrowheads="1"/>
            </p:cNvSpPr>
            <p:nvPr/>
          </p:nvSpPr>
          <p:spPr bwMode="auto">
            <a:xfrm>
              <a:off x="3098" y="3232"/>
              <a:ext cx="32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sz="2400" b="1" baseline="-2500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22" name="Text Box 31"/>
            <p:cNvSpPr txBox="1">
              <a:spLocks noChangeArrowheads="1"/>
            </p:cNvSpPr>
            <p:nvPr/>
          </p:nvSpPr>
          <p:spPr bwMode="auto">
            <a:xfrm>
              <a:off x="3380" y="3002"/>
              <a:ext cx="15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  <a:p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_</a:t>
              </a:r>
            </a:p>
          </p:txBody>
        </p:sp>
      </p:grpSp>
      <p:sp>
        <p:nvSpPr>
          <p:cNvPr id="8202" name="Freeform 32"/>
          <p:cNvSpPr>
            <a:spLocks/>
          </p:cNvSpPr>
          <p:nvPr/>
        </p:nvSpPr>
        <p:spPr bwMode="auto">
          <a:xfrm>
            <a:off x="3238500" y="1554163"/>
            <a:ext cx="728663" cy="723900"/>
          </a:xfrm>
          <a:custGeom>
            <a:avLst/>
            <a:gdLst>
              <a:gd name="T0" fmla="*/ 0 w 912"/>
              <a:gd name="T1" fmla="*/ 1364664609 h 384"/>
              <a:gd name="T2" fmla="*/ 0 w 912"/>
              <a:gd name="T3" fmla="*/ 0 h 384"/>
              <a:gd name="T4" fmla="*/ 582181763 w 912"/>
              <a:gd name="T5" fmla="*/ 0 h 384"/>
              <a:gd name="T6" fmla="*/ 0 60000 65536"/>
              <a:gd name="T7" fmla="*/ 0 60000 65536"/>
              <a:gd name="T8" fmla="*/ 0 60000 65536"/>
              <a:gd name="T9" fmla="*/ 0 w 912"/>
              <a:gd name="T10" fmla="*/ 0 h 384"/>
              <a:gd name="T11" fmla="*/ 912 w 9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912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03" name="Freeform 33"/>
          <p:cNvSpPr>
            <a:spLocks/>
          </p:cNvSpPr>
          <p:nvPr/>
        </p:nvSpPr>
        <p:spPr bwMode="auto">
          <a:xfrm flipV="1">
            <a:off x="3238500" y="2730500"/>
            <a:ext cx="2074863" cy="722313"/>
          </a:xfrm>
          <a:custGeom>
            <a:avLst/>
            <a:gdLst>
              <a:gd name="T0" fmla="*/ 0 w 912"/>
              <a:gd name="T1" fmla="*/ 1358687682 h 384"/>
              <a:gd name="T2" fmla="*/ 0 w 912"/>
              <a:gd name="T3" fmla="*/ 0 h 384"/>
              <a:gd name="T4" fmla="*/ 2147483647 w 912"/>
              <a:gd name="T5" fmla="*/ 0 h 384"/>
              <a:gd name="T6" fmla="*/ 0 60000 65536"/>
              <a:gd name="T7" fmla="*/ 0 60000 65536"/>
              <a:gd name="T8" fmla="*/ 0 60000 65536"/>
              <a:gd name="T9" fmla="*/ 0 w 912"/>
              <a:gd name="T10" fmla="*/ 0 h 384"/>
              <a:gd name="T11" fmla="*/ 912 w 9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912" y="0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04" name="Text Box 34"/>
          <p:cNvSpPr txBox="1">
            <a:spLocks noChangeArrowheads="1"/>
          </p:cNvSpPr>
          <p:nvPr/>
        </p:nvSpPr>
        <p:spPr bwMode="auto">
          <a:xfrm>
            <a:off x="5145088" y="10064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A</a:t>
            </a:r>
          </a:p>
        </p:txBody>
      </p:sp>
      <p:sp>
        <p:nvSpPr>
          <p:cNvPr id="8205" name="Rectangle 35"/>
          <p:cNvSpPr>
            <a:spLocks noChangeArrowheads="1"/>
          </p:cNvSpPr>
          <p:nvPr/>
        </p:nvSpPr>
        <p:spPr bwMode="auto">
          <a:xfrm>
            <a:off x="5095875" y="3476625"/>
            <a:ext cx="3873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Times New Roman" pitchFamily="18" charset="0"/>
              </a:rPr>
              <a:t>B</a:t>
            </a:r>
          </a:p>
        </p:txBody>
      </p:sp>
      <p:sp>
        <p:nvSpPr>
          <p:cNvPr id="8206" name="Freeform 37"/>
          <p:cNvSpPr>
            <a:spLocks/>
          </p:cNvSpPr>
          <p:nvPr/>
        </p:nvSpPr>
        <p:spPr bwMode="auto">
          <a:xfrm>
            <a:off x="3952875" y="1408113"/>
            <a:ext cx="641350" cy="304800"/>
          </a:xfrm>
          <a:custGeom>
            <a:avLst/>
            <a:gdLst>
              <a:gd name="T0" fmla="*/ 0 w 2475"/>
              <a:gd name="T1" fmla="*/ 40717161 h 1110"/>
              <a:gd name="T2" fmla="*/ 13094164 w 2475"/>
              <a:gd name="T3" fmla="*/ 1131055 h 1110"/>
              <a:gd name="T4" fmla="*/ 27195313 w 2475"/>
              <a:gd name="T5" fmla="*/ 82565377 h 1110"/>
              <a:gd name="T6" fmla="*/ 51368896 w 2475"/>
              <a:gd name="T7" fmla="*/ 1131055 h 1110"/>
              <a:gd name="T8" fmla="*/ 66477547 w 2475"/>
              <a:gd name="T9" fmla="*/ 82565377 h 1110"/>
              <a:gd name="T10" fmla="*/ 92665617 w 2475"/>
              <a:gd name="T11" fmla="*/ 0 h 1110"/>
              <a:gd name="T12" fmla="*/ 109788755 w 2475"/>
              <a:gd name="T13" fmla="*/ 83696432 h 1110"/>
              <a:gd name="T14" fmla="*/ 134969581 w 2475"/>
              <a:gd name="T15" fmla="*/ 0 h 1110"/>
              <a:gd name="T16" fmla="*/ 151085216 w 2475"/>
              <a:gd name="T17" fmla="*/ 83696432 h 1110"/>
              <a:gd name="T18" fmla="*/ 166193868 w 2475"/>
              <a:gd name="T19" fmla="*/ 4071716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07" name="Line 38"/>
          <p:cNvSpPr>
            <a:spLocks noChangeShapeType="1"/>
          </p:cNvSpPr>
          <p:nvPr/>
        </p:nvSpPr>
        <p:spPr bwMode="auto">
          <a:xfrm>
            <a:off x="4929188" y="1579563"/>
            <a:ext cx="420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08" name="Text Box 40"/>
          <p:cNvSpPr txBox="1">
            <a:spLocks noChangeArrowheads="1"/>
          </p:cNvSpPr>
          <p:nvPr/>
        </p:nvSpPr>
        <p:spPr bwMode="auto">
          <a:xfrm>
            <a:off x="4060825" y="1685925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chemeClr val="bg1"/>
                </a:solidFill>
                <a:latin typeface="Times New Roman" pitchFamily="18" charset="0"/>
              </a:rPr>
              <a:t>R</a:t>
            </a:r>
            <a:r>
              <a:rPr lang="en-GB" sz="2400" b="1" i="1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  <a:endParaRPr lang="en-GB" sz="24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209" name="Line 46"/>
          <p:cNvSpPr>
            <a:spLocks noChangeShapeType="1"/>
          </p:cNvSpPr>
          <p:nvPr/>
        </p:nvSpPr>
        <p:spPr bwMode="auto">
          <a:xfrm>
            <a:off x="6057900" y="1560513"/>
            <a:ext cx="0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10" name="Text Box 47"/>
          <p:cNvSpPr txBox="1">
            <a:spLocks noChangeArrowheads="1"/>
          </p:cNvSpPr>
          <p:nvPr/>
        </p:nvSpPr>
        <p:spPr bwMode="auto">
          <a:xfrm>
            <a:off x="6227763" y="16891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I</a:t>
            </a:r>
          </a:p>
        </p:txBody>
      </p:sp>
      <p:graphicFrame>
        <p:nvGraphicFramePr>
          <p:cNvPr id="8211" name="Object 50"/>
          <p:cNvGraphicFramePr>
            <a:graphicFrameLocks noChangeAspect="1"/>
          </p:cNvGraphicFramePr>
          <p:nvPr/>
        </p:nvGraphicFramePr>
        <p:xfrm>
          <a:off x="2738438" y="4530725"/>
          <a:ext cx="274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4" imgW="1384300" imgH="482600" progId="Equation.3">
                  <p:embed/>
                </p:oleObj>
              </mc:Choice>
              <mc:Fallback>
                <p:oleObj name="Equation" r:id="rId4" imgW="138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4530725"/>
                        <a:ext cx="2743200" cy="952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Line 46"/>
          <p:cNvSpPr>
            <a:spLocks noChangeShapeType="1"/>
          </p:cNvSpPr>
          <p:nvPr/>
        </p:nvSpPr>
        <p:spPr bwMode="auto">
          <a:xfrm>
            <a:off x="4979988" y="3459163"/>
            <a:ext cx="420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13" name="Line 47"/>
          <p:cNvSpPr>
            <a:spLocks noChangeShapeType="1"/>
          </p:cNvSpPr>
          <p:nvPr/>
        </p:nvSpPr>
        <p:spPr bwMode="auto">
          <a:xfrm>
            <a:off x="4586288" y="1579563"/>
            <a:ext cx="420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14" name="Text Box 53"/>
          <p:cNvSpPr txBox="1">
            <a:spLocks noChangeArrowheads="1"/>
          </p:cNvSpPr>
          <p:nvPr/>
        </p:nvSpPr>
        <p:spPr bwMode="auto">
          <a:xfrm>
            <a:off x="4749800" y="2270125"/>
            <a:ext cx="105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b="1" baseline="-25000">
                <a:latin typeface="Times New Roman" pitchFamily="18" charset="0"/>
              </a:rPr>
              <a:t>OUT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8215" name="Text Box 54"/>
          <p:cNvSpPr txBox="1">
            <a:spLocks noChangeArrowheads="1"/>
          </p:cNvSpPr>
          <p:nvPr/>
        </p:nvSpPr>
        <p:spPr bwMode="auto">
          <a:xfrm>
            <a:off x="5264150" y="1709738"/>
            <a:ext cx="357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+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 b="1">
              <a:latin typeface="Times New Roman" pitchFamily="18" charset="0"/>
            </a:endParaRPr>
          </a:p>
          <a:p>
            <a:r>
              <a:rPr lang="en-US" sz="2400" b="1">
                <a:latin typeface="Times New Roman" pitchFamily="18" charset="0"/>
              </a:rPr>
              <a:t>_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1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84D6-93BB-433B-A5B4-82FB71059409}" type="datetime1">
              <a:rPr lang="en-SG" smtClean="0"/>
              <a:t>28/04/2014</a:t>
            </a:fld>
            <a:endParaRPr lang="en-SG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1DA9DF-A134-4312-8507-BE7788612C1C}" type="slidenum">
              <a:rPr lang="en-GB" smtClean="0">
                <a:latin typeface="Arial" charset="0"/>
              </a:rPr>
              <a:pPr eaLnBrk="1" hangingPunct="1"/>
              <a:t>8</a:t>
            </a:fld>
            <a:endParaRPr lang="en-GB" smtClean="0">
              <a:latin typeface="Arial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90500" y="198438"/>
            <a:ext cx="799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>EXAMPLE 8-1</a:t>
            </a:r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</a:rPr>
              <a:t>Determine the output voltage.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1824038" y="4437063"/>
          <a:ext cx="5407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4" imgW="2882900" imgH="482600" progId="Equation.3">
                  <p:embed/>
                </p:oleObj>
              </mc:Choice>
              <mc:Fallback>
                <p:oleObj name="Equation" r:id="rId4" imgW="2882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437063"/>
                        <a:ext cx="5407025" cy="787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Freeform 2"/>
          <p:cNvSpPr>
            <a:spLocks/>
          </p:cNvSpPr>
          <p:nvPr/>
        </p:nvSpPr>
        <p:spPr bwMode="auto">
          <a:xfrm rot="-5400000">
            <a:off x="5776119" y="2401094"/>
            <a:ext cx="566737" cy="327025"/>
          </a:xfrm>
          <a:custGeom>
            <a:avLst/>
            <a:gdLst>
              <a:gd name="T0" fmla="*/ 0 w 2475"/>
              <a:gd name="T1" fmla="*/ 46871521 h 1110"/>
              <a:gd name="T2" fmla="*/ 10224622 w 2475"/>
              <a:gd name="T3" fmla="*/ 1301913 h 1110"/>
              <a:gd name="T4" fmla="*/ 21235807 w 2475"/>
              <a:gd name="T5" fmla="*/ 95045250 h 1110"/>
              <a:gd name="T6" fmla="*/ 40111927 w 2475"/>
              <a:gd name="T7" fmla="*/ 1301913 h 1110"/>
              <a:gd name="T8" fmla="*/ 51909674 w 2475"/>
              <a:gd name="T9" fmla="*/ 95045250 h 1110"/>
              <a:gd name="T10" fmla="*/ 72358919 w 2475"/>
              <a:gd name="T11" fmla="*/ 0 h 1110"/>
              <a:gd name="T12" fmla="*/ 85729562 w 2475"/>
              <a:gd name="T13" fmla="*/ 96347163 h 1110"/>
              <a:gd name="T14" fmla="*/ 105392244 w 2475"/>
              <a:gd name="T15" fmla="*/ 0 h 1110"/>
              <a:gd name="T16" fmla="*/ 117976325 w 2475"/>
              <a:gd name="T17" fmla="*/ 96347163 h 1110"/>
              <a:gd name="T18" fmla="*/ 129774072 w 2475"/>
              <a:gd name="T19" fmla="*/ 4687152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2" name="Freeform 3"/>
          <p:cNvSpPr>
            <a:spLocks/>
          </p:cNvSpPr>
          <p:nvPr/>
        </p:nvSpPr>
        <p:spPr bwMode="auto">
          <a:xfrm>
            <a:off x="5405438" y="1570038"/>
            <a:ext cx="654050" cy="722312"/>
          </a:xfrm>
          <a:custGeom>
            <a:avLst/>
            <a:gdLst>
              <a:gd name="T0" fmla="*/ 0 w 288"/>
              <a:gd name="T1" fmla="*/ 0 h 336"/>
              <a:gd name="T2" fmla="*/ 1485352092 w 288"/>
              <a:gd name="T3" fmla="*/ 0 h 336"/>
              <a:gd name="T4" fmla="*/ 1485352092 w 288"/>
              <a:gd name="T5" fmla="*/ 1552781623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 flipV="1">
            <a:off x="5405438" y="2835275"/>
            <a:ext cx="654050" cy="631825"/>
          </a:xfrm>
          <a:custGeom>
            <a:avLst/>
            <a:gdLst>
              <a:gd name="T0" fmla="*/ 0 w 288"/>
              <a:gd name="T1" fmla="*/ 0 h 336"/>
              <a:gd name="T2" fmla="*/ 1485352092 w 288"/>
              <a:gd name="T3" fmla="*/ 0 h 336"/>
              <a:gd name="T4" fmla="*/ 1485352092 w 288"/>
              <a:gd name="T5" fmla="*/ 1188103663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6318250" y="2259013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400">
                <a:latin typeface="Times New Roman" pitchFamily="18" charset="0"/>
              </a:rPr>
              <a:t>R</a:t>
            </a:r>
            <a:r>
              <a:rPr lang="en-GB" sz="2400" baseline="-25000">
                <a:latin typeface="Times New Roman" pitchFamily="18" charset="0"/>
              </a:rPr>
              <a:t>L </a:t>
            </a:r>
            <a:r>
              <a:rPr lang="en-GB" sz="2400">
                <a:latin typeface="Times New Roman" pitchFamily="18" charset="0"/>
              </a:rPr>
              <a:t>= 100 </a:t>
            </a:r>
            <a:r>
              <a:rPr lang="en-GB" sz="2400">
                <a:latin typeface="Symbol" pitchFamily="18" charset="2"/>
              </a:rPr>
              <a:t>W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2017713" y="1196975"/>
            <a:ext cx="2959100" cy="2571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000" i="1">
              <a:latin typeface="Comic Sans MS" pitchFamily="66" charset="0"/>
            </a:endParaRPr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 rot="5400000">
            <a:off x="3248025" y="1984376"/>
            <a:ext cx="1587" cy="608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 rot="5400000">
            <a:off x="3259931" y="2285207"/>
            <a:ext cx="1587" cy="298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 rot="5400000">
            <a:off x="3248025" y="2262188"/>
            <a:ext cx="1588" cy="6080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 rot="5400000">
            <a:off x="3259931" y="2564607"/>
            <a:ext cx="1587" cy="298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2057400" y="2092325"/>
            <a:ext cx="1033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sz="2400" b="1" baseline="-25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100 V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2787650" y="1747838"/>
            <a:ext cx="357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+</a:t>
            </a:r>
          </a:p>
          <a:p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_</a:t>
            </a:r>
          </a:p>
        </p:txBody>
      </p:sp>
      <p:sp>
        <p:nvSpPr>
          <p:cNvPr id="9232" name="Freeform 14"/>
          <p:cNvSpPr>
            <a:spLocks/>
          </p:cNvSpPr>
          <p:nvPr/>
        </p:nvSpPr>
        <p:spPr bwMode="auto">
          <a:xfrm>
            <a:off x="3238500" y="1554163"/>
            <a:ext cx="728663" cy="723900"/>
          </a:xfrm>
          <a:custGeom>
            <a:avLst/>
            <a:gdLst>
              <a:gd name="T0" fmla="*/ 0 w 912"/>
              <a:gd name="T1" fmla="*/ 1364664609 h 384"/>
              <a:gd name="T2" fmla="*/ 0 w 912"/>
              <a:gd name="T3" fmla="*/ 0 h 384"/>
              <a:gd name="T4" fmla="*/ 582181763 w 912"/>
              <a:gd name="T5" fmla="*/ 0 h 384"/>
              <a:gd name="T6" fmla="*/ 0 60000 65536"/>
              <a:gd name="T7" fmla="*/ 0 60000 65536"/>
              <a:gd name="T8" fmla="*/ 0 60000 65536"/>
              <a:gd name="T9" fmla="*/ 0 w 912"/>
              <a:gd name="T10" fmla="*/ 0 h 384"/>
              <a:gd name="T11" fmla="*/ 912 w 9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912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3" name="Freeform 15"/>
          <p:cNvSpPr>
            <a:spLocks/>
          </p:cNvSpPr>
          <p:nvPr/>
        </p:nvSpPr>
        <p:spPr bwMode="auto">
          <a:xfrm flipV="1">
            <a:off x="3238500" y="2730500"/>
            <a:ext cx="2074863" cy="722313"/>
          </a:xfrm>
          <a:custGeom>
            <a:avLst/>
            <a:gdLst>
              <a:gd name="T0" fmla="*/ 0 w 912"/>
              <a:gd name="T1" fmla="*/ 1358687682 h 384"/>
              <a:gd name="T2" fmla="*/ 0 w 912"/>
              <a:gd name="T3" fmla="*/ 0 h 384"/>
              <a:gd name="T4" fmla="*/ 2147483647 w 912"/>
              <a:gd name="T5" fmla="*/ 0 h 384"/>
              <a:gd name="T6" fmla="*/ 0 60000 65536"/>
              <a:gd name="T7" fmla="*/ 0 60000 65536"/>
              <a:gd name="T8" fmla="*/ 0 60000 65536"/>
              <a:gd name="T9" fmla="*/ 0 w 912"/>
              <a:gd name="T10" fmla="*/ 0 h 384"/>
              <a:gd name="T11" fmla="*/ 912 w 91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912" y="0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4" name="Text Box 16"/>
          <p:cNvSpPr txBox="1">
            <a:spLocks noChangeArrowheads="1"/>
          </p:cNvSpPr>
          <p:nvPr/>
        </p:nvSpPr>
        <p:spPr bwMode="auto">
          <a:xfrm>
            <a:off x="5145088" y="10064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A</a:t>
            </a:r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5095875" y="3476625"/>
            <a:ext cx="3873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Times New Roman" pitchFamily="18" charset="0"/>
              </a:rPr>
              <a:t>B</a:t>
            </a:r>
          </a:p>
        </p:txBody>
      </p:sp>
      <p:sp>
        <p:nvSpPr>
          <p:cNvPr id="9236" name="Freeform 18"/>
          <p:cNvSpPr>
            <a:spLocks/>
          </p:cNvSpPr>
          <p:nvPr/>
        </p:nvSpPr>
        <p:spPr bwMode="auto">
          <a:xfrm>
            <a:off x="3952875" y="1408113"/>
            <a:ext cx="641350" cy="304800"/>
          </a:xfrm>
          <a:custGeom>
            <a:avLst/>
            <a:gdLst>
              <a:gd name="T0" fmla="*/ 0 w 2475"/>
              <a:gd name="T1" fmla="*/ 40717161 h 1110"/>
              <a:gd name="T2" fmla="*/ 13094164 w 2475"/>
              <a:gd name="T3" fmla="*/ 1131055 h 1110"/>
              <a:gd name="T4" fmla="*/ 27195313 w 2475"/>
              <a:gd name="T5" fmla="*/ 82565377 h 1110"/>
              <a:gd name="T6" fmla="*/ 51368896 w 2475"/>
              <a:gd name="T7" fmla="*/ 1131055 h 1110"/>
              <a:gd name="T8" fmla="*/ 66477547 w 2475"/>
              <a:gd name="T9" fmla="*/ 82565377 h 1110"/>
              <a:gd name="T10" fmla="*/ 92665617 w 2475"/>
              <a:gd name="T11" fmla="*/ 0 h 1110"/>
              <a:gd name="T12" fmla="*/ 109788755 w 2475"/>
              <a:gd name="T13" fmla="*/ 83696432 h 1110"/>
              <a:gd name="T14" fmla="*/ 134969581 w 2475"/>
              <a:gd name="T15" fmla="*/ 0 h 1110"/>
              <a:gd name="T16" fmla="*/ 151085216 w 2475"/>
              <a:gd name="T17" fmla="*/ 83696432 h 1110"/>
              <a:gd name="T18" fmla="*/ 166193868 w 2475"/>
              <a:gd name="T19" fmla="*/ 40717161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5"/>
              <a:gd name="T31" fmla="*/ 0 h 1110"/>
              <a:gd name="T32" fmla="*/ 2475 w 2475"/>
              <a:gd name="T33" fmla="*/ 1110 h 1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7" name="Line 19"/>
          <p:cNvSpPr>
            <a:spLocks noChangeShapeType="1"/>
          </p:cNvSpPr>
          <p:nvPr/>
        </p:nvSpPr>
        <p:spPr bwMode="auto">
          <a:xfrm>
            <a:off x="4929188" y="1579563"/>
            <a:ext cx="420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6057900" y="1560513"/>
            <a:ext cx="0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6227763" y="16891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I</a:t>
            </a:r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>
            <a:off x="4979988" y="3459163"/>
            <a:ext cx="420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4586288" y="1579563"/>
            <a:ext cx="420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4749800" y="2270125"/>
            <a:ext cx="105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b="1" baseline="-25000">
                <a:latin typeface="Times New Roman" pitchFamily="18" charset="0"/>
              </a:rPr>
              <a:t>OUT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5264150" y="1709738"/>
            <a:ext cx="357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+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 b="1">
              <a:latin typeface="Times New Roman" pitchFamily="18" charset="0"/>
            </a:endParaRPr>
          </a:p>
          <a:p>
            <a:r>
              <a:rPr lang="en-US" sz="2400" b="1">
                <a:latin typeface="Times New Roman" pitchFamily="18" charset="0"/>
              </a:rPr>
              <a:t>_</a:t>
            </a:r>
          </a:p>
        </p:txBody>
      </p:sp>
      <p:sp>
        <p:nvSpPr>
          <p:cNvPr id="9244" name="Rectangle 27"/>
          <p:cNvSpPr>
            <a:spLocks noChangeArrowheads="1"/>
          </p:cNvSpPr>
          <p:nvPr/>
        </p:nvSpPr>
        <p:spPr bwMode="auto">
          <a:xfrm>
            <a:off x="3460750" y="1662113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itchFamily="18" charset="0"/>
              </a:rPr>
              <a:t>R</a:t>
            </a:r>
            <a:r>
              <a:rPr lang="en-GB" sz="2400" baseline="-25000">
                <a:solidFill>
                  <a:schemeClr val="bg1"/>
                </a:solidFill>
                <a:latin typeface="Times New Roman" pitchFamily="18" charset="0"/>
              </a:rPr>
              <a:t>S </a:t>
            </a:r>
            <a:r>
              <a:rPr lang="en-GB" sz="2400">
                <a:solidFill>
                  <a:schemeClr val="bg1"/>
                </a:solidFill>
                <a:latin typeface="Times New Roman" pitchFamily="18" charset="0"/>
              </a:rPr>
              <a:t>= 10 </a:t>
            </a:r>
            <a:r>
              <a:rPr lang="en-GB" sz="2400">
                <a:solidFill>
                  <a:schemeClr val="bg1"/>
                </a:solidFill>
                <a:latin typeface="Symbol" pitchFamily="18" charset="2"/>
              </a:rPr>
              <a:t>W</a:t>
            </a:r>
            <a:endParaRPr lang="en-GB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CD4E-545E-4339-83DC-DF88E3A0BDA2}" type="datetime1">
              <a:rPr lang="en-SG" smtClean="0"/>
              <a:t>28/04/2014</a:t>
            </a:fld>
            <a:endParaRPr lang="en-SG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F6E540-FF04-479A-BB57-1C7A86DFBCEB}" type="slidenum">
              <a:rPr lang="en-GB" smtClean="0">
                <a:latin typeface="Arial" charset="0"/>
              </a:rPr>
              <a:pPr eaLnBrk="1" hangingPunct="1"/>
              <a:t>9</a:t>
            </a:fld>
            <a:endParaRPr lang="en-GB" smtClean="0">
              <a:latin typeface="Arial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04950" y="1042988"/>
            <a:ext cx="8490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 current source is another type of electrical energy source.  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536575" y="5035187"/>
            <a:ext cx="793432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Aft>
                <a:spcPts val="1800"/>
              </a:spcAft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GB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ideal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current source produces a constant current through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load, regardless of the value of the load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Aft>
                <a:spcPts val="1800"/>
              </a:spcAft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has an infinitely large internal parallel resistance. </a:t>
            </a:r>
          </a:p>
        </p:txBody>
      </p:sp>
      <p:grpSp>
        <p:nvGrpSpPr>
          <p:cNvPr id="10246" name="Group 1146"/>
          <p:cNvGrpSpPr>
            <a:grpSpLocks/>
          </p:cNvGrpSpPr>
          <p:nvPr/>
        </p:nvGrpSpPr>
        <p:grpSpPr bwMode="auto">
          <a:xfrm>
            <a:off x="536575" y="1449388"/>
            <a:ext cx="8607425" cy="3621087"/>
            <a:chOff x="338" y="913"/>
            <a:chExt cx="5422" cy="2281"/>
          </a:xfrm>
        </p:grpSpPr>
        <p:sp>
          <p:nvSpPr>
            <p:cNvPr id="10248" name="Text Box 23"/>
            <p:cNvSpPr txBox="1">
              <a:spLocks noChangeArrowheads="1"/>
            </p:cNvSpPr>
            <p:nvPr/>
          </p:nvSpPr>
          <p:spPr bwMode="auto">
            <a:xfrm>
              <a:off x="1651" y="10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0249" name="Group 5"/>
            <p:cNvGrpSpPr>
              <a:grpSpLocks/>
            </p:cNvGrpSpPr>
            <p:nvPr/>
          </p:nvGrpSpPr>
          <p:grpSpPr bwMode="auto">
            <a:xfrm>
              <a:off x="694" y="1738"/>
              <a:ext cx="390" cy="419"/>
              <a:chOff x="2734" y="1737"/>
              <a:chExt cx="338" cy="348"/>
            </a:xfrm>
          </p:grpSpPr>
          <p:sp>
            <p:nvSpPr>
              <p:cNvPr id="10271" name="Oval 6"/>
              <p:cNvSpPr>
                <a:spLocks noChangeArrowheads="1"/>
              </p:cNvSpPr>
              <p:nvPr/>
            </p:nvSpPr>
            <p:spPr bwMode="auto">
              <a:xfrm>
                <a:off x="2734" y="1737"/>
                <a:ext cx="338" cy="3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72" name="Line 7"/>
              <p:cNvSpPr>
                <a:spLocks noChangeShapeType="1"/>
              </p:cNvSpPr>
              <p:nvPr/>
            </p:nvSpPr>
            <p:spPr bwMode="auto">
              <a:xfrm flipV="1">
                <a:off x="2898" y="178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50" name="Text Box 25"/>
            <p:cNvSpPr txBox="1">
              <a:spLocks noChangeArrowheads="1"/>
            </p:cNvSpPr>
            <p:nvPr/>
          </p:nvSpPr>
          <p:spPr bwMode="auto">
            <a:xfrm>
              <a:off x="338" y="1729"/>
              <a:ext cx="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I</a:t>
              </a:r>
              <a:r>
                <a:rPr lang="en-GB" sz="2400" baseline="-25000">
                  <a:latin typeface="Times New Roman" pitchFamily="18" charset="0"/>
                </a:rPr>
                <a:t>S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251" name="Freeform 26"/>
            <p:cNvSpPr>
              <a:spLocks/>
            </p:cNvSpPr>
            <p:nvPr/>
          </p:nvSpPr>
          <p:spPr bwMode="auto">
            <a:xfrm>
              <a:off x="899" y="1309"/>
              <a:ext cx="683" cy="429"/>
            </a:xfrm>
            <a:custGeom>
              <a:avLst/>
              <a:gdLst>
                <a:gd name="T0" fmla="*/ 0 w 672"/>
                <a:gd name="T1" fmla="*/ 639 h 288"/>
                <a:gd name="T2" fmla="*/ 0 w 672"/>
                <a:gd name="T3" fmla="*/ 0 h 288"/>
                <a:gd name="T4" fmla="*/ 694 w 672"/>
                <a:gd name="T5" fmla="*/ 0 h 288"/>
                <a:gd name="T6" fmla="*/ 0 60000 65536"/>
                <a:gd name="T7" fmla="*/ 0 60000 65536"/>
                <a:gd name="T8" fmla="*/ 0 60000 65536"/>
                <a:gd name="T9" fmla="*/ 0 w 672"/>
                <a:gd name="T10" fmla="*/ 0 h 288"/>
                <a:gd name="T11" fmla="*/ 672 w 6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2" name="Freeform 27"/>
            <p:cNvSpPr>
              <a:spLocks/>
            </p:cNvSpPr>
            <p:nvPr/>
          </p:nvSpPr>
          <p:spPr bwMode="auto">
            <a:xfrm flipV="1">
              <a:off x="899" y="2166"/>
              <a:ext cx="683" cy="429"/>
            </a:xfrm>
            <a:custGeom>
              <a:avLst/>
              <a:gdLst>
                <a:gd name="T0" fmla="*/ 0 w 672"/>
                <a:gd name="T1" fmla="*/ 639 h 288"/>
                <a:gd name="T2" fmla="*/ 0 w 672"/>
                <a:gd name="T3" fmla="*/ 0 h 288"/>
                <a:gd name="T4" fmla="*/ 694 w 672"/>
                <a:gd name="T5" fmla="*/ 0 h 288"/>
                <a:gd name="T6" fmla="*/ 0 60000 65536"/>
                <a:gd name="T7" fmla="*/ 0 60000 65536"/>
                <a:gd name="T8" fmla="*/ 0 60000 65536"/>
                <a:gd name="T9" fmla="*/ 0 w 672"/>
                <a:gd name="T10" fmla="*/ 0 h 288"/>
                <a:gd name="T11" fmla="*/ 672 w 6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3" name="Text Box 28"/>
            <p:cNvSpPr txBox="1">
              <a:spLocks noChangeArrowheads="1"/>
            </p:cNvSpPr>
            <p:nvPr/>
          </p:nvSpPr>
          <p:spPr bwMode="auto">
            <a:xfrm>
              <a:off x="1674" y="23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54" name="Text Box 42"/>
            <p:cNvSpPr txBox="1">
              <a:spLocks noChangeArrowheads="1"/>
            </p:cNvSpPr>
            <p:nvPr/>
          </p:nvSpPr>
          <p:spPr bwMode="auto">
            <a:xfrm>
              <a:off x="489" y="2767"/>
              <a:ext cx="1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0000"/>
                  </a:solidFill>
                  <a:latin typeface="Comic Sans MS" pitchFamily="66" charset="0"/>
                </a:rPr>
                <a:t>Unloaded</a:t>
              </a:r>
            </a:p>
          </p:txBody>
        </p:sp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211" y="2667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0000"/>
                  </a:solidFill>
                  <a:latin typeface="Comic Sans MS" pitchFamily="66" charset="0"/>
                </a:rPr>
                <a:t>Loaded</a:t>
              </a:r>
            </a:p>
          </p:txBody>
        </p:sp>
        <p:sp>
          <p:nvSpPr>
            <p:cNvPr id="1025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311" y="1451"/>
              <a:ext cx="956" cy="9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2400" i="1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CFFFF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Arial Black"/>
                </a:rPr>
                <a:t>Ideal </a:t>
              </a:r>
            </a:p>
            <a:p>
              <a:pPr algn="ctr"/>
              <a:r>
                <a:rPr lang="en-SG" sz="2400" i="1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CFFFF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Arial Black"/>
                </a:rPr>
                <a:t>Current </a:t>
              </a:r>
            </a:p>
            <a:p>
              <a:pPr algn="ctr"/>
              <a:r>
                <a:rPr lang="en-SG" sz="2400" i="1" kern="10"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CFFFF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Arial Black"/>
                </a:rPr>
                <a:t>Source</a:t>
              </a:r>
            </a:p>
          </p:txBody>
        </p:sp>
        <p:sp>
          <p:nvSpPr>
            <p:cNvPr id="10257" name="Rectangle 1141"/>
            <p:cNvSpPr>
              <a:spLocks noChangeArrowheads="1"/>
            </p:cNvSpPr>
            <p:nvPr/>
          </p:nvSpPr>
          <p:spPr bwMode="auto">
            <a:xfrm>
              <a:off x="4649" y="2903"/>
              <a:ext cx="7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tabLst>
                  <a:tab pos="914400" algn="l"/>
                </a:tabLst>
              </a:pPr>
              <a:r>
                <a:rPr lang="en-GB" sz="2400" dirty="0" smtClean="0">
                  <a:latin typeface="Times New Roman" pitchFamily="18" charset="0"/>
                </a:rPr>
                <a:t>I</a:t>
              </a:r>
              <a:r>
                <a:rPr lang="en-GB" sz="2400" baseline="-25000" dirty="0" smtClean="0">
                  <a:latin typeface="Times New Roman" pitchFamily="18" charset="0"/>
                </a:rPr>
                <a:t>L </a:t>
              </a:r>
              <a:r>
                <a:rPr lang="en-GB" sz="2400" dirty="0" smtClean="0">
                  <a:latin typeface="Times New Roman" pitchFamily="18" charset="0"/>
                </a:rPr>
                <a:t>  </a:t>
              </a:r>
              <a:r>
                <a:rPr lang="en-GB" sz="2400" dirty="0">
                  <a:latin typeface="Times New Roman" pitchFamily="18" charset="0"/>
                </a:rPr>
                <a:t>=   I</a:t>
              </a:r>
              <a:r>
                <a:rPr lang="en-GB" sz="2400" baseline="-25000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58" name="Freeform 14"/>
            <p:cNvSpPr>
              <a:spLocks/>
            </p:cNvSpPr>
            <p:nvPr/>
          </p:nvSpPr>
          <p:spPr bwMode="auto">
            <a:xfrm rot="-5400000">
              <a:off x="4978" y="1744"/>
              <a:ext cx="417" cy="208"/>
            </a:xfrm>
            <a:custGeom>
              <a:avLst/>
              <a:gdLst>
                <a:gd name="T0" fmla="*/ 0 w 2475"/>
                <a:gd name="T1" fmla="*/ 19 h 1110"/>
                <a:gd name="T2" fmla="*/ 6 w 2475"/>
                <a:gd name="T3" fmla="*/ 1 h 1110"/>
                <a:gd name="T4" fmla="*/ 11 w 2475"/>
                <a:gd name="T5" fmla="*/ 38 h 1110"/>
                <a:gd name="T6" fmla="*/ 22 w 2475"/>
                <a:gd name="T7" fmla="*/ 1 h 1110"/>
                <a:gd name="T8" fmla="*/ 28 w 2475"/>
                <a:gd name="T9" fmla="*/ 38 h 1110"/>
                <a:gd name="T10" fmla="*/ 39 w 2475"/>
                <a:gd name="T11" fmla="*/ 0 h 1110"/>
                <a:gd name="T12" fmla="*/ 46 w 2475"/>
                <a:gd name="T13" fmla="*/ 39 h 1110"/>
                <a:gd name="T14" fmla="*/ 57 w 2475"/>
                <a:gd name="T15" fmla="*/ 0 h 1110"/>
                <a:gd name="T16" fmla="*/ 64 w 2475"/>
                <a:gd name="T17" fmla="*/ 39 h 1110"/>
                <a:gd name="T18" fmla="*/ 70 w 2475"/>
                <a:gd name="T19" fmla="*/ 19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9" name="Oval 32"/>
            <p:cNvSpPr>
              <a:spLocks noChangeArrowheads="1"/>
            </p:cNvSpPr>
            <p:nvPr/>
          </p:nvSpPr>
          <p:spPr bwMode="auto">
            <a:xfrm>
              <a:off x="3685" y="1638"/>
              <a:ext cx="396" cy="4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0" name="Line 33"/>
            <p:cNvSpPr>
              <a:spLocks noChangeShapeType="1"/>
            </p:cNvSpPr>
            <p:nvPr/>
          </p:nvSpPr>
          <p:spPr bwMode="auto">
            <a:xfrm flipV="1">
              <a:off x="3877" y="1694"/>
              <a:ext cx="0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1" name="Text Box 34"/>
            <p:cNvSpPr txBox="1">
              <a:spLocks noChangeArrowheads="1"/>
            </p:cNvSpPr>
            <p:nvPr/>
          </p:nvSpPr>
          <p:spPr bwMode="auto">
            <a:xfrm>
              <a:off x="3324" y="1631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I</a:t>
              </a:r>
              <a:r>
                <a:rPr lang="en-GB" sz="2400" baseline="-25000">
                  <a:latin typeface="Times New Roman" pitchFamily="18" charset="0"/>
                </a:rPr>
                <a:t>S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262" name="Freeform 35"/>
            <p:cNvSpPr>
              <a:spLocks/>
            </p:cNvSpPr>
            <p:nvPr/>
          </p:nvSpPr>
          <p:spPr bwMode="auto">
            <a:xfrm>
              <a:off x="3893" y="1213"/>
              <a:ext cx="693" cy="425"/>
            </a:xfrm>
            <a:custGeom>
              <a:avLst/>
              <a:gdLst>
                <a:gd name="T0" fmla="*/ 0 w 672"/>
                <a:gd name="T1" fmla="*/ 627 h 288"/>
                <a:gd name="T2" fmla="*/ 0 w 672"/>
                <a:gd name="T3" fmla="*/ 0 h 288"/>
                <a:gd name="T4" fmla="*/ 715 w 672"/>
                <a:gd name="T5" fmla="*/ 0 h 288"/>
                <a:gd name="T6" fmla="*/ 0 60000 65536"/>
                <a:gd name="T7" fmla="*/ 0 60000 65536"/>
                <a:gd name="T8" fmla="*/ 0 60000 65536"/>
                <a:gd name="T9" fmla="*/ 0 w 672"/>
                <a:gd name="T10" fmla="*/ 0 h 288"/>
                <a:gd name="T11" fmla="*/ 672 w 6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3" name="Freeform 36"/>
            <p:cNvSpPr>
              <a:spLocks/>
            </p:cNvSpPr>
            <p:nvPr/>
          </p:nvSpPr>
          <p:spPr bwMode="auto">
            <a:xfrm flipV="1">
              <a:off x="3893" y="2064"/>
              <a:ext cx="693" cy="425"/>
            </a:xfrm>
            <a:custGeom>
              <a:avLst/>
              <a:gdLst>
                <a:gd name="T0" fmla="*/ 0 w 672"/>
                <a:gd name="T1" fmla="*/ 627 h 288"/>
                <a:gd name="T2" fmla="*/ 0 w 672"/>
                <a:gd name="T3" fmla="*/ 0 h 288"/>
                <a:gd name="T4" fmla="*/ 715 w 672"/>
                <a:gd name="T5" fmla="*/ 0 h 288"/>
                <a:gd name="T6" fmla="*/ 0 60000 65536"/>
                <a:gd name="T7" fmla="*/ 0 60000 65536"/>
                <a:gd name="T8" fmla="*/ 0 60000 65536"/>
                <a:gd name="T9" fmla="*/ 0 w 672"/>
                <a:gd name="T10" fmla="*/ 0 h 288"/>
                <a:gd name="T11" fmla="*/ 672 w 67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4" name="Text Box 37"/>
            <p:cNvSpPr txBox="1">
              <a:spLocks noChangeArrowheads="1"/>
            </p:cNvSpPr>
            <p:nvPr/>
          </p:nvSpPr>
          <p:spPr bwMode="auto">
            <a:xfrm>
              <a:off x="4457" y="91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5" name="Text Box 38"/>
            <p:cNvSpPr txBox="1">
              <a:spLocks noChangeArrowheads="1"/>
            </p:cNvSpPr>
            <p:nvPr/>
          </p:nvSpPr>
          <p:spPr bwMode="auto">
            <a:xfrm>
              <a:off x="4484" y="219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66" name="Freeform 39"/>
            <p:cNvSpPr>
              <a:spLocks/>
            </p:cNvSpPr>
            <p:nvPr/>
          </p:nvSpPr>
          <p:spPr bwMode="auto">
            <a:xfrm>
              <a:off x="4572" y="1213"/>
              <a:ext cx="623" cy="426"/>
            </a:xfrm>
            <a:custGeom>
              <a:avLst/>
              <a:gdLst>
                <a:gd name="T0" fmla="*/ 0 w 432"/>
                <a:gd name="T1" fmla="*/ 0 h 288"/>
                <a:gd name="T2" fmla="*/ 898 w 432"/>
                <a:gd name="T3" fmla="*/ 0 h 288"/>
                <a:gd name="T4" fmla="*/ 898 w 432"/>
                <a:gd name="T5" fmla="*/ 630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lnTo>
                    <a:pt x="432" y="0"/>
                  </a:lnTo>
                  <a:lnTo>
                    <a:pt x="432" y="28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7" name="Freeform 40"/>
            <p:cNvSpPr>
              <a:spLocks/>
            </p:cNvSpPr>
            <p:nvPr/>
          </p:nvSpPr>
          <p:spPr bwMode="auto">
            <a:xfrm flipV="1">
              <a:off x="4604" y="2064"/>
              <a:ext cx="591" cy="415"/>
            </a:xfrm>
            <a:custGeom>
              <a:avLst/>
              <a:gdLst>
                <a:gd name="T0" fmla="*/ 0 w 432"/>
                <a:gd name="T1" fmla="*/ 0 h 288"/>
                <a:gd name="T2" fmla="*/ 809 w 432"/>
                <a:gd name="T3" fmla="*/ 0 h 288"/>
                <a:gd name="T4" fmla="*/ 809 w 432"/>
                <a:gd name="T5" fmla="*/ 598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lnTo>
                    <a:pt x="432" y="0"/>
                  </a:lnTo>
                  <a:lnTo>
                    <a:pt x="432" y="28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8" name="Text Box 45"/>
            <p:cNvSpPr txBox="1">
              <a:spLocks noChangeArrowheads="1"/>
            </p:cNvSpPr>
            <p:nvPr/>
          </p:nvSpPr>
          <p:spPr bwMode="auto">
            <a:xfrm>
              <a:off x="5300" y="1677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>
                  <a:latin typeface="Times New Roman" pitchFamily="18" charset="0"/>
                </a:rPr>
                <a:t>R</a:t>
              </a:r>
              <a:r>
                <a:rPr lang="en-GB" sz="2400" b="1" baseline="-25000">
                  <a:latin typeface="Times New Roman" pitchFamily="18" charset="0"/>
                </a:rPr>
                <a:t>L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0269" name="Line 1142"/>
            <p:cNvSpPr>
              <a:spLocks noChangeShapeType="1"/>
            </p:cNvSpPr>
            <p:nvPr/>
          </p:nvSpPr>
          <p:spPr bwMode="auto">
            <a:xfrm flipH="1">
              <a:off x="5189" y="1226"/>
              <a:ext cx="12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0" name="Text Box 1143"/>
            <p:cNvSpPr txBox="1">
              <a:spLocks noChangeArrowheads="1"/>
            </p:cNvSpPr>
            <p:nvPr/>
          </p:nvSpPr>
          <p:spPr bwMode="auto">
            <a:xfrm>
              <a:off x="5300" y="1249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dirty="0" smtClean="0">
                  <a:latin typeface="Times New Roman" pitchFamily="18" charset="0"/>
                </a:rPr>
                <a:t>I</a:t>
              </a:r>
              <a:r>
                <a:rPr lang="en-GB" sz="2400" b="1" baseline="-25000" dirty="0" smtClean="0">
                  <a:latin typeface="Times New Roman" pitchFamily="18" charset="0"/>
                </a:rPr>
                <a:t>L</a:t>
              </a:r>
              <a:endParaRPr lang="en-GB" sz="2400" b="1" dirty="0">
                <a:latin typeface="Times New Roman" pitchFamily="18" charset="0"/>
              </a:endParaRP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914400" y="169817"/>
            <a:ext cx="8229600" cy="75764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EB966"/>
                </a:solidFill>
              </a:rPr>
              <a:t>8.2 </a:t>
            </a:r>
            <a:r>
              <a:rPr lang="en-GB" dirty="0" smtClean="0">
                <a:solidFill>
                  <a:srgbClr val="CEB966"/>
                </a:solidFill>
                <a:cs typeface="Times New Roman" pitchFamily="18" charset="0"/>
              </a:rPr>
              <a:t>The Current Source</a:t>
            </a:r>
            <a:endParaRPr lang="en-GB" dirty="0" smtClean="0">
              <a:solidFill>
                <a:srgbClr val="CEB9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PEEE I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4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676</TotalTime>
  <Words>841</Words>
  <Application>Microsoft Office PowerPoint</Application>
  <PresentationFormat>On-screen Show (4:3)</PresentationFormat>
  <Paragraphs>288</Paragraphs>
  <Slides>21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Apex</vt:lpstr>
      <vt:lpstr>Equation</vt:lpstr>
      <vt:lpstr>Lesson on Chapter 8: Superposition Theorem</vt:lpstr>
      <vt:lpstr>Objectives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 For Applying Superposition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8 Lesson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PEEE Lesson on RC Circuits</dc:title>
  <dc:creator>Staff</dc:creator>
  <cp:lastModifiedBy>Staff</cp:lastModifiedBy>
  <cp:revision>150</cp:revision>
  <dcterms:created xsi:type="dcterms:W3CDTF">2011-07-22T06:42:48Z</dcterms:created>
  <dcterms:modified xsi:type="dcterms:W3CDTF">2014-04-28T01:34:40Z</dcterms:modified>
</cp:coreProperties>
</file>