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09" r:id="rId4"/>
    <p:sldId id="312" r:id="rId5"/>
    <p:sldId id="316" r:id="rId6"/>
    <p:sldId id="311" r:id="rId7"/>
    <p:sldId id="315" r:id="rId8"/>
    <p:sldId id="314" r:id="rId9"/>
    <p:sldId id="313" r:id="rId10"/>
    <p:sldId id="310" r:id="rId11"/>
    <p:sldId id="298" r:id="rId12"/>
    <p:sldId id="317" r:id="rId13"/>
    <p:sldId id="318" r:id="rId14"/>
    <p:sldId id="302" r:id="rId15"/>
    <p:sldId id="296" r:id="rId16"/>
    <p:sldId id="324" r:id="rId17"/>
    <p:sldId id="325" r:id="rId18"/>
    <p:sldId id="327" r:id="rId19"/>
    <p:sldId id="326" r:id="rId20"/>
    <p:sldId id="328" r:id="rId21"/>
    <p:sldId id="329" r:id="rId22"/>
    <p:sldId id="276" r:id="rId23"/>
    <p:sldId id="330" r:id="rId24"/>
    <p:sldId id="331" r:id="rId25"/>
    <p:sldId id="332" r:id="rId26"/>
    <p:sldId id="292" r:id="rId27"/>
    <p:sldId id="272" r:id="rId28"/>
  </p:sldIdLst>
  <p:sldSz cx="12192000" cy="6858000"/>
  <p:notesSz cx="6797675" cy="9926638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6600"/>
    <a:srgbClr val="CC9900"/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686" y="58"/>
      </p:cViewPr>
      <p:guideLst>
        <p:guide orient="horz" pos="640"/>
        <p:guide pos="3817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238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07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4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68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617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00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01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874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79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134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596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881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48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018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69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549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04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790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642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370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6CE1-E4C6-4C52-B01A-07DA440EE25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94BB-7662-42AE-86E2-D0088945B67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A826-CC4E-4C69-9B36-9E427717C89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D623-4985-4A25-B04D-F5114556F16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D60-A0D7-4E00-AC2E-37942D6CF31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2B1B-C8CE-4A09-AC7B-0B590855F98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F06-446F-4B4A-A5E1-B12C05BB280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3A77-20CC-4B12-9009-CA6B2D356AD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9103-8551-4859-9FC8-661C979542B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0254-0402-43AA-B668-52E04F81A45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36CA-D019-4EAE-A7F6-DB217123FA0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B99C-AA0D-448A-8C5B-06C6AB29EE3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E167-76CB-486A-AEC8-88AA724C2B8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2F8D-EBF9-4A78-98A4-485FDE75B81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3E80-94CC-479D-9E37-84C51F66D41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B0F-5C04-4F04-A19D-4C67EE793160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1017-A282-4ACC-B5A6-5897FB9670D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Phenomena Peculiar to Electromagnetism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jp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7.jpg"/><Relationship Id="rId5" Type="http://schemas.openxmlformats.org/officeDocument/2006/relationships/image" Target="../media/image29.png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9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Electromagnetism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B: Introduction to Electromagnetism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4251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/>
              <p:nvPr/>
            </p:nvSpPr>
            <p:spPr>
              <a:xfrm>
                <a:off x="8021573" y="4131490"/>
                <a:ext cx="2006183" cy="99003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SG" sz="24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𝛷</m:t>
                          </m:r>
                        </m:num>
                        <m:den>
                          <m:r>
                            <a:rPr lang="en-SG" sz="24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SG" sz="24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73" y="4131490"/>
                <a:ext cx="2006183" cy="99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11846" y="1027654"/>
            <a:ext cx="4569706" cy="2696126"/>
            <a:chOff x="7511846" y="1515334"/>
            <a:chExt cx="4569706" cy="26961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46" y="1515334"/>
              <a:ext cx="4569706" cy="26961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629900" y="2494065"/>
              <a:ext cx="3962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𝛷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683378" y="524213"/>
            <a:ext cx="10269758" cy="77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Magnetic Flux </a:t>
            </a:r>
            <a:r>
              <a:rPr lang="en-SG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𝛷</a:t>
            </a:r>
            <a:r>
              <a:rPr lang="en-SG" dirty="0">
                <a:solidFill>
                  <a:schemeClr val="accent2"/>
                </a:solidFill>
              </a:rPr>
              <a:t> and Flux Density </a:t>
            </a:r>
            <a:r>
              <a:rPr lang="en-SG" i="1" dirty="0">
                <a:solidFill>
                  <a:schemeClr val="accent2"/>
                </a:solidFill>
              </a:rPr>
              <a:t>B</a:t>
            </a:r>
          </a:p>
          <a:p>
            <a:pPr lvl="1"/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105"/>
            <a:ext cx="7296627" cy="4426853"/>
          </a:xfrm>
        </p:spPr>
        <p:txBody>
          <a:bodyPr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magnetic flux density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defined as the amount of flux passing 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perpendicularly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through a unit area in a magnetic field.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Its symbol is </a:t>
            </a:r>
            <a:r>
              <a:rPr lang="en-GB" sz="2400" i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Its unit of measurement is </a:t>
            </a:r>
            <a:r>
              <a:rPr lang="en-GB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tesla (T)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One tesla is defined as the one Weber of flux per square metre </a:t>
            </a:r>
            <a:r>
              <a:rPr lang="en-GB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Wb</a:t>
            </a:r>
            <a:r>
              <a:rPr lang="en-GB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/m</a:t>
            </a:r>
            <a:r>
              <a:rPr lang="en-GB" sz="2400" baseline="300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Magnetic flux density is given by the expression: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strength of a magnet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is measured by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flux density </a:t>
            </a:r>
            <a:r>
              <a:rPr lang="en-US" sz="2400" i="1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1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25120"/>
            <a:ext cx="9909573" cy="14976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Example 1: A</a:t>
            </a:r>
            <a:r>
              <a:rPr lang="en-US" sz="2800" dirty="0">
                <a:solidFill>
                  <a:schemeClr val="accent2"/>
                </a:solidFill>
              </a:rPr>
              <a:t> magnetic field has a measured flux of 680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 </a:t>
            </a:r>
            <a:r>
              <a:rPr lang="en-US" sz="2800" dirty="0" err="1">
                <a:solidFill>
                  <a:schemeClr val="accent2"/>
                </a:solidFill>
              </a:rPr>
              <a:t>μWb</a:t>
            </a:r>
            <a:r>
              <a:rPr lang="en-US" sz="2800" dirty="0">
                <a:solidFill>
                  <a:schemeClr val="accent2"/>
                </a:solidFill>
              </a:rPr>
              <a:t> passing through perpendicularly to an effective area of 0.2 m</a:t>
            </a:r>
            <a:r>
              <a:rPr lang="en-US" sz="2800" baseline="30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. What is the flux density?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1912104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7332" y="2263096"/>
                <a:ext cx="9655387" cy="1993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Applying the formula: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Flux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density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𝛷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680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µ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Wb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=3400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µ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3.4 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mT</m:t>
                      </m:r>
                    </m:oMath>
                  </m:oMathPara>
                </a14:m>
                <a:endParaRPr lang="en-US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63096"/>
                <a:ext cx="9655387" cy="1993638"/>
              </a:xfrm>
              <a:prstGeom prst="rect">
                <a:avLst/>
              </a:prstGeom>
              <a:blipFill>
                <a:blip r:embed="rId5"/>
                <a:stretch>
                  <a:fillRect t="-30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71" y="3875961"/>
            <a:ext cx="1702635" cy="1463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75920"/>
            <a:ext cx="9909573" cy="163797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Example 2: </a:t>
            </a:r>
            <a:r>
              <a:rPr lang="en-GB" sz="2800" dirty="0">
                <a:solidFill>
                  <a:schemeClr val="accent2"/>
                </a:solidFill>
              </a:rPr>
              <a:t>If the flux density in a magnetic material is 5.6 T and the cross-sectional area of the magnetic material is 485 </a:t>
            </a:r>
            <a:r>
              <a:rPr lang="en-GB" sz="2800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GB" sz="2800" dirty="0">
                <a:solidFill>
                  <a:schemeClr val="accent2"/>
                </a:solidFill>
              </a:rPr>
              <a:t> 10</a:t>
            </a:r>
            <a:r>
              <a:rPr lang="en-GB" sz="2800" baseline="30000" dirty="0">
                <a:solidFill>
                  <a:schemeClr val="accent2"/>
                </a:solidFill>
                <a:latin typeface="Cambria" panose="02040503050406030204" pitchFamily="18" charset="0"/>
              </a:rPr>
              <a:t>−</a:t>
            </a:r>
            <a:r>
              <a:rPr lang="en-GB" sz="2800" baseline="30000" dirty="0">
                <a:solidFill>
                  <a:schemeClr val="accent2"/>
                </a:solidFill>
              </a:rPr>
              <a:t>6</a:t>
            </a:r>
            <a:r>
              <a:rPr lang="en-GB" sz="2800" dirty="0">
                <a:solidFill>
                  <a:schemeClr val="accent2"/>
                </a:solidFill>
              </a:rPr>
              <a:t> m</a:t>
            </a:r>
            <a:r>
              <a:rPr lang="en-GB" sz="2800" baseline="30000" dirty="0">
                <a:solidFill>
                  <a:schemeClr val="accent2"/>
                </a:solidFill>
              </a:rPr>
              <a:t>2</a:t>
            </a:r>
            <a:r>
              <a:rPr lang="en-GB" sz="2800" dirty="0">
                <a:solidFill>
                  <a:schemeClr val="accent2"/>
                </a:solidFill>
              </a:rPr>
              <a:t>, what is the flux through the material?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" y="2298184"/>
            <a:ext cx="1047750" cy="1047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657845"/>
            <a:ext cx="9339122" cy="199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Applying the formula: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Flux, 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𝛷 =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5.6 T × (485 × 10</a:t>
            </a:r>
            <a:r>
              <a:rPr lang="en-US" baseline="300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−6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m</a:t>
            </a:r>
            <a:r>
              <a:rPr lang="en-US" baseline="300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C00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2.72 </a:t>
            </a:r>
            <a:r>
              <a:rPr lang="en-US" dirty="0" err="1">
                <a:solidFill>
                  <a:srgbClr val="CC00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mWb</a:t>
            </a:r>
            <a:endParaRPr lang="en-US" i="1" dirty="0">
              <a:solidFill>
                <a:srgbClr val="CC00FF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13" y="3919718"/>
            <a:ext cx="1702635" cy="1463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4537"/>
            <a:ext cx="8466666" cy="227812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“electromagnetism”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science of electricity took its roots in observation (</a:t>
            </a:r>
            <a:r>
              <a:rPr lang="en-SG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around 600 BC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that a rubbed piece of </a:t>
            </a:r>
            <a:r>
              <a:rPr lang="en-SG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amber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will attract bits of </a:t>
            </a:r>
            <a:r>
              <a:rPr lang="en-SG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straw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110601"/>
            <a:ext cx="2890390" cy="390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894" y="4109884"/>
            <a:ext cx="3518496" cy="264073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822664"/>
            <a:ext cx="8466667" cy="2257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study of magnetism goes back to the observation that </a:t>
            </a:r>
            <a:r>
              <a:rPr lang="en-US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lodestones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(magnetite) will attract </a:t>
            </a:r>
            <a:r>
              <a:rPr lang="en-US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iron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These two sciences developed separately until 1820…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4377"/>
            <a:ext cx="10145154" cy="89193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“electromagnetism”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199566"/>
            <a:ext cx="11411727" cy="4110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1820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, Hans Christian </a:t>
            </a:r>
            <a:r>
              <a:rPr lang="en-GB" dirty="0" err="1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Oersted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observed a connection between them. An electric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current in a wire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can affect a magnetic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compass needle.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new science of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electromagnetism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was further developed ever since.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82" y="3561686"/>
            <a:ext cx="8410999" cy="2631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59" y="3839974"/>
            <a:ext cx="1325352" cy="19880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2477"/>
            <a:ext cx="10329023" cy="4126929"/>
          </a:xfrm>
        </p:spPr>
        <p:txBody>
          <a:bodyPr>
            <a:spAutoFit/>
          </a:bodyPr>
          <a:lstStyle/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following properties are related to the establishment of an electromagnetic field:</a:t>
            </a:r>
            <a:endParaRPr lang="en-SG" i="1" dirty="0">
              <a:solidFill>
                <a:srgbClr val="FFFF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Permeability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of the core material, </a:t>
            </a:r>
            <a:r>
              <a:rPr lang="en-US" i="1" dirty="0">
                <a:solidFill>
                  <a:srgbClr val="C00000"/>
                </a:solidFill>
                <a:latin typeface="Cambria" panose="02040503050406030204" pitchFamily="18" charset="0"/>
              </a:rPr>
              <a:t>µ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Reluctance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of the flux path,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Magnetomotive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 force (</a:t>
            </a:r>
            <a:r>
              <a:rPr lang="en-US" dirty="0" err="1">
                <a:solidFill>
                  <a:srgbClr val="C00000"/>
                </a:solidFill>
                <a:latin typeface="Cambria" panose="02040503050406030204" pitchFamily="18" charset="0"/>
              </a:rPr>
              <a:t>mmf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), </a:t>
            </a:r>
            <a:r>
              <a:rPr lang="en-SG" i="1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SG" baseline="-250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m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These parameters determine the field strength of an electromagnet, ease to establish flux flow and the force needed to establish the field.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141579" y="2627760"/>
            <a:ext cx="1979271" cy="740779"/>
          </a:xfrm>
          <a:prstGeom prst="wedgeRoundRectCallout">
            <a:avLst>
              <a:gd name="adj1" fmla="val -80963"/>
              <a:gd name="adj2" fmla="val -7031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3">
                    <a:lumMod val="50000"/>
                  </a:schemeClr>
                </a:solidFill>
              </a:rPr>
              <a:t>Greek alphabet, mu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53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2637"/>
            <a:ext cx="10329023" cy="4247317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Permeability of the core material,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µ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The permeability of a material is a measurement of how ease to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</a:rPr>
              <a:t>establish a magnetic field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in the material.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</a:rPr>
              <a:t>higher the permeability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, the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</a:rPr>
              <a:t>more easily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a magnetic field can be established.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The symbol for permeability is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µ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Its unit is </a:t>
            </a:r>
            <a:r>
              <a:rPr lang="en-GB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weber/ampere-</a:t>
            </a:r>
            <a:r>
              <a:rPr lang="en-GB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turn.metre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</a:rPr>
              <a:t>Wb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</a:rPr>
              <a:t>Atm</a:t>
            </a:r>
            <a:r>
              <a:rPr lang="en-GB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).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Alternatively, its unit is given as henry/metre (H/m).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39297"/>
            <a:ext cx="11229531" cy="1006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2478"/>
            <a:ext cx="10329023" cy="2067233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Permeability of </a:t>
            </a:r>
            <a:r>
              <a:rPr lang="en-GB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vacuum or air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, µ</a:t>
            </a:r>
            <a:r>
              <a:rPr lang="en-US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0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2"/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The permeability of vacuum or air or “free space” (denoted as </a:t>
            </a:r>
            <a:r>
              <a:rPr lang="en-GB" i="1" dirty="0">
                <a:latin typeface="Cambria" panose="02040503050406030204" pitchFamily="18" charset="0"/>
                <a:cs typeface="Times New Roman" pitchFamily="18" charset="0"/>
              </a:rPr>
              <a:t>µ</a:t>
            </a:r>
            <a:r>
              <a:rPr lang="en-GB" baseline="-25000" dirty="0">
                <a:latin typeface="Cambria" panose="02040503050406030204" pitchFamily="18" charset="0"/>
                <a:cs typeface="Times New Roman" pitchFamily="18" charset="0"/>
              </a:rPr>
              <a:t>0</a:t>
            </a:r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)</a:t>
            </a:r>
            <a:r>
              <a:rPr lang="en-GB" b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is used as a reference with value:</a:t>
            </a:r>
          </a:p>
          <a:p>
            <a:pPr marL="914400" lvl="2" indent="0">
              <a:spcBef>
                <a:spcPts val="2400"/>
              </a:spcBef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/>
              <p:nvPr/>
            </p:nvSpPr>
            <p:spPr>
              <a:xfrm>
                <a:off x="3503257" y="2864741"/>
                <a:ext cx="4600095" cy="5672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6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8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×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−7</m:t>
                          </m:r>
                        </m:sup>
                      </m:sSup>
                      <m:r>
                        <a:rPr lang="en-SG" sz="2800" b="0" i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Wb</m:t>
                      </m:r>
                      <m:r>
                        <a:rPr lang="en-US" sz="2800" b="0" i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Atm</m:t>
                      </m:r>
                    </m:oMath>
                  </m:oMathPara>
                </a14:m>
                <a:endParaRPr lang="en-SG" sz="28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57" y="2864741"/>
                <a:ext cx="4600095" cy="567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7004830" y="823584"/>
            <a:ext cx="2197044" cy="740779"/>
          </a:xfrm>
          <a:prstGeom prst="wedgeRoundRectCallout">
            <a:avLst>
              <a:gd name="adj1" fmla="val -74132"/>
              <a:gd name="adj2" fmla="val 4218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3">
                    <a:lumMod val="50000"/>
                  </a:schemeClr>
                </a:solidFill>
              </a:rPr>
              <a:t>pronounced as, “mu nought”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08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12478"/>
                <a:ext cx="10329023" cy="2257028"/>
              </a:xfrm>
            </p:spPr>
            <p:txBody>
              <a:bodyPr>
                <a:spAutoFit/>
              </a:bodyPr>
              <a:lstStyle/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Permeability of </a:t>
                </a:r>
                <a:r>
                  <a:rPr lang="en-GB" dirty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ferromagnetic material</a:t>
                </a:r>
                <a:r>
                  <a:rPr lang="en-US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en-US" i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µ</a:t>
                </a: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Permeability of a ferromagnetic material is typically hundreds of times higher: </a:t>
                </a:r>
                <a:r>
                  <a:rPr lang="en-GB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𝜇</m:t>
                    </m:r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≫</m:t>
                    </m:r>
                    <m:sSub>
                      <m:sSubPr>
                        <m:ctrlP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μ</m:t>
                        </m:r>
                      </m:e>
                      <m:sub>
                        <m:r>
                          <a:rPr lang="en-SG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lvl="2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This means that magnetic field can be set up far more easily in these materials compared to air or vacuum.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12478"/>
                <a:ext cx="10329023" cy="2257028"/>
              </a:xfrm>
              <a:blipFill>
                <a:blip r:embed="rId4"/>
                <a:stretch>
                  <a:fillRect t="-2973" b="-5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39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2478"/>
            <a:ext cx="10187311" cy="2944396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Relative permeability, </a:t>
            </a:r>
            <a:r>
              <a:rPr lang="en-US" i="1" dirty="0">
                <a:solidFill>
                  <a:srgbClr val="C00000"/>
                </a:solidFill>
                <a:latin typeface="Cambria" panose="02040503050406030204" pitchFamily="18" charset="0"/>
              </a:rPr>
              <a:t>µ</a:t>
            </a:r>
            <a:r>
              <a:rPr lang="en-US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r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2"/>
            <a:r>
              <a:rPr lang="en-GB" sz="26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ratio of permeability of a material to the permeability of vacuum</a:t>
            </a:r>
            <a:r>
              <a:rPr lang="en-GB" sz="26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6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is called relative permeability (</a:t>
            </a:r>
            <a:r>
              <a:rPr lang="en-GB" sz="26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µ</a:t>
            </a:r>
            <a:r>
              <a:rPr lang="en-GB" sz="2600" baseline="-25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r</a:t>
            </a:r>
            <a:r>
              <a:rPr lang="en-GB" sz="26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)</a:t>
            </a:r>
          </a:p>
          <a:p>
            <a:pPr lvl="2"/>
            <a:endParaRPr lang="en-GB" dirty="0">
              <a:cs typeface="Times New Roman" pitchFamily="18" charset="0"/>
            </a:endParaRPr>
          </a:p>
          <a:p>
            <a:pPr lvl="2"/>
            <a:endParaRPr lang="en-GB" dirty="0">
              <a:cs typeface="Times New Roman" pitchFamily="18" charset="0"/>
            </a:endParaRPr>
          </a:p>
          <a:p>
            <a:pPr lvl="2"/>
            <a:r>
              <a:rPr lang="en-GB" dirty="0">
                <a:cs typeface="Times New Roman" pitchFamily="18" charset="0"/>
              </a:rPr>
              <a:t>Or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/>
              <p:nvPr/>
            </p:nvSpPr>
            <p:spPr>
              <a:xfrm>
                <a:off x="3031318" y="2879296"/>
                <a:ext cx="2440187" cy="97744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6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r>
                        <a:rPr lang="en-SG" sz="28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SG" sz="28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8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8" y="2879296"/>
                <a:ext cx="2440187" cy="977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/>
              <p:nvPr/>
            </p:nvSpPr>
            <p:spPr>
              <a:xfrm>
                <a:off x="3031317" y="4201427"/>
                <a:ext cx="2440187" cy="65196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6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SG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r>
                        <a:rPr lang="en-SG" sz="28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 </m:t>
                      </m:r>
                      <m:sSub>
                        <m:sSubPr>
                          <m:ctrlPr>
                            <a:rPr lang="en-SG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SG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8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4201427"/>
                <a:ext cx="2440187" cy="651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070877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Relationship between direction of current and magnetic field produced.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Forces between two long parallel current-carrying conductors.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properties influencing the flux and flux density.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2477"/>
            <a:ext cx="5005708" cy="355846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Relative permeability,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µ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It is more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convenient to compare</a:t>
            </a:r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 the materials using 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µ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 </a:t>
            </a:r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Table displays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µ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  <a:cs typeface="Times New Roman" pitchFamily="18" charset="0"/>
              </a:rPr>
              <a:t> values of some ferromagnetic materials.</a:t>
            </a:r>
          </a:p>
          <a:p>
            <a:pPr lvl="2"/>
            <a:endParaRPr lang="en-GB" dirty="0"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1006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78615"/>
              </p:ext>
            </p:extLst>
          </p:nvPr>
        </p:nvGraphicFramePr>
        <p:xfrm>
          <a:off x="5683043" y="1321080"/>
          <a:ext cx="644013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Relative Permeability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Relative Permeability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Iron, 99.8% pure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Iron, 99.95% pure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 Permalloy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Superpermalloy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Cobalt, 99% pure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Nickel, 99% pure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Steel, 0.9%</a:t>
                      </a:r>
                      <a:r>
                        <a:rPr lang="en-US" baseline="0" dirty="0"/>
                        <a:t> Carbon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Alnico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83042" y="5006913"/>
            <a:ext cx="6440131" cy="1277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</a:rPr>
              <a:t>Initial relative permeability is the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</a:rPr>
              <a:t>µ</a:t>
            </a:r>
            <a:r>
              <a:rPr lang="en-US" baseline="-25000" dirty="0">
                <a:solidFill>
                  <a:srgbClr val="FFFF00"/>
                </a:solidFill>
                <a:latin typeface="Cambria" panose="02040503050406030204" pitchFamily="18" charset="0"/>
              </a:rPr>
              <a:t>r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</a:rPr>
              <a:t> measured in low B values.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</a:rPr>
              <a:t>The absolute permeability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</a:rPr>
              <a:t>µ</a:t>
            </a: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</a:rPr>
              <a:t> of a material is calculated based on its initial permeability value.</a:t>
            </a:r>
            <a:endParaRPr lang="en-SG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2798"/>
            <a:ext cx="10329023" cy="1887696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Reluctance of the flux path,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i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Reluctance is the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opposition to the establishment of magnetic field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in a material.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Analogous to resistance </a:t>
            </a:r>
            <a:r>
              <a:rPr lang="en-GB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R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in an electric circuit.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24700" y="3188344"/>
            <a:ext cx="7632045" cy="213904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Value of reluctance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 is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</a:rPr>
              <a:t>directly proportional to length </a:t>
            </a:r>
            <a:r>
              <a:rPr lang="en-GB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l</a:t>
            </a: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</a:rPr>
              <a:t> of the flux path, and </a:t>
            </a:r>
          </a:p>
          <a:p>
            <a:pPr lvl="2"/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</a:rPr>
              <a:t>inversely proportional to both permeability </a:t>
            </a:r>
            <a:r>
              <a:rPr lang="en-GB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μ</a:t>
            </a:r>
            <a:r>
              <a:rPr lang="en-GB" sz="2000" b="1" dirty="0">
                <a:latin typeface="Cambria" panose="02040503050406030204" pitchFamily="18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</a:rPr>
              <a:t>and cross-sectional area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</a:rPr>
              <a:t> of material.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Unit of reluctance is </a:t>
            </a:r>
            <a:r>
              <a:rPr lang="en-GB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ampere-turn/weber (At/</a:t>
            </a:r>
            <a:r>
              <a:rPr lang="en-GB" sz="2400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Wb</a:t>
            </a:r>
            <a:r>
              <a:rPr lang="en-GB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GB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04779" y="3578917"/>
            <a:ext cx="2095500" cy="542925"/>
            <a:chOff x="8895673" y="870791"/>
            <a:chExt cx="2095500" cy="542925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 rot="20801052">
              <a:off x="9294136" y="870791"/>
              <a:ext cx="13160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sz="2400" i="1" dirty="0">
                  <a:latin typeface="Times New Roman" pitchFamily="18" charset="0"/>
                </a:rPr>
                <a:t>length</a:t>
              </a:r>
              <a:r>
                <a:rPr lang="en-GB" sz="2400" dirty="0">
                  <a:latin typeface="Arial" charset="0"/>
                </a:rPr>
                <a:t> </a:t>
              </a:r>
              <a:r>
                <a:rPr lang="en-GB" sz="2400" i="1" dirty="0">
                  <a:latin typeface="Times New Roman" pitchFamily="18" charset="0"/>
                </a:rPr>
                <a:t>(</a:t>
              </a:r>
              <a:r>
                <a:rPr lang="en-GB" sz="2400" i="1" dirty="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r>
                <a:rPr lang="en-GB" sz="2400" i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8895673" y="1299416"/>
              <a:ext cx="45085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10572073" y="937466"/>
              <a:ext cx="419100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478" y="4168017"/>
            <a:ext cx="2181226" cy="2191543"/>
            <a:chOff x="9204111" y="3891382"/>
            <a:chExt cx="2181226" cy="2191543"/>
          </a:xfrm>
        </p:grpSpPr>
        <p:grpSp>
          <p:nvGrpSpPr>
            <p:cNvPr id="26" name="Group 25"/>
            <p:cNvGrpSpPr/>
            <p:nvPr/>
          </p:nvGrpSpPr>
          <p:grpSpPr>
            <a:xfrm>
              <a:off x="9204111" y="3891382"/>
              <a:ext cx="2181226" cy="2191543"/>
              <a:chOff x="9563319" y="-20813"/>
              <a:chExt cx="2181226" cy="2191543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0141024" y="-20813"/>
                <a:ext cx="647700" cy="1441450"/>
                <a:chOff x="4336" y="1808"/>
                <a:chExt cx="408" cy="908"/>
              </a:xfrm>
            </p:grpSpPr>
            <p:sp>
              <p:nvSpPr>
                <p:cNvPr id="7" name="Freeform 17" descr="Wide upward diagonal"/>
                <p:cNvSpPr>
                  <a:spLocks/>
                </p:cNvSpPr>
                <p:nvPr/>
              </p:nvSpPr>
              <p:spPr bwMode="auto">
                <a:xfrm>
                  <a:off x="4376" y="1808"/>
                  <a:ext cx="368" cy="520"/>
                </a:xfrm>
                <a:custGeom>
                  <a:avLst/>
                  <a:gdLst>
                    <a:gd name="T0" fmla="*/ 0 w 368"/>
                    <a:gd name="T1" fmla="*/ 0 h 520"/>
                    <a:gd name="T2" fmla="*/ 128 w 368"/>
                    <a:gd name="T3" fmla="*/ 372 h 520"/>
                    <a:gd name="T4" fmla="*/ 368 w 368"/>
                    <a:gd name="T5" fmla="*/ 520 h 520"/>
                    <a:gd name="T6" fmla="*/ 260 w 368"/>
                    <a:gd name="T7" fmla="*/ 160 h 520"/>
                    <a:gd name="T8" fmla="*/ 0 w 368"/>
                    <a:gd name="T9" fmla="*/ 0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8"/>
                    <a:gd name="T16" fmla="*/ 0 h 520"/>
                    <a:gd name="T17" fmla="*/ 368 w 368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8" h="520">
                      <a:moveTo>
                        <a:pt x="0" y="0"/>
                      </a:moveTo>
                      <a:lnTo>
                        <a:pt x="128" y="372"/>
                      </a:lnTo>
                      <a:lnTo>
                        <a:pt x="368" y="520"/>
                      </a:lnTo>
                      <a:lnTo>
                        <a:pt x="260" y="1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wdUpDiag">
                  <a:fgClr>
                    <a:srgbClr val="FFFF00"/>
                  </a:fgClr>
                  <a:bgClr>
                    <a:srgbClr val="FF0000"/>
                  </a:bgClr>
                </a:patt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" name="Freeform 22"/>
                <p:cNvSpPr>
                  <a:spLocks/>
                </p:cNvSpPr>
                <p:nvPr/>
              </p:nvSpPr>
              <p:spPr bwMode="auto">
                <a:xfrm>
                  <a:off x="4336" y="2240"/>
                  <a:ext cx="316" cy="476"/>
                </a:xfrm>
                <a:custGeom>
                  <a:avLst/>
                  <a:gdLst>
                    <a:gd name="T0" fmla="*/ 0 w 316"/>
                    <a:gd name="T1" fmla="*/ 476 h 476"/>
                    <a:gd name="T2" fmla="*/ 204 w 316"/>
                    <a:gd name="T3" fmla="*/ 284 h 476"/>
                    <a:gd name="T4" fmla="*/ 80 w 316"/>
                    <a:gd name="T5" fmla="*/ 280 h 476"/>
                    <a:gd name="T6" fmla="*/ 88 w 316"/>
                    <a:gd name="T7" fmla="*/ 208 h 476"/>
                    <a:gd name="T8" fmla="*/ 316 w 316"/>
                    <a:gd name="T9" fmla="*/ 0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6"/>
                    <a:gd name="T16" fmla="*/ 0 h 476"/>
                    <a:gd name="T17" fmla="*/ 316 w 316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6" h="476">
                      <a:moveTo>
                        <a:pt x="0" y="476"/>
                      </a:moveTo>
                      <a:cubicBezTo>
                        <a:pt x="95" y="396"/>
                        <a:pt x="191" y="317"/>
                        <a:pt x="204" y="284"/>
                      </a:cubicBezTo>
                      <a:cubicBezTo>
                        <a:pt x="217" y="251"/>
                        <a:pt x="99" y="293"/>
                        <a:pt x="80" y="280"/>
                      </a:cubicBezTo>
                      <a:cubicBezTo>
                        <a:pt x="61" y="267"/>
                        <a:pt x="49" y="255"/>
                        <a:pt x="88" y="208"/>
                      </a:cubicBezTo>
                      <a:cubicBezTo>
                        <a:pt x="127" y="161"/>
                        <a:pt x="221" y="80"/>
                        <a:pt x="316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9563319" y="1340467"/>
                <a:ext cx="2181226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sz="2400" i="1" dirty="0">
                    <a:latin typeface="Times New Roman" pitchFamily="18" charset="0"/>
                  </a:rPr>
                  <a:t>Cross-sectional </a:t>
                </a:r>
              </a:p>
              <a:p>
                <a:r>
                  <a:rPr lang="en-GB" sz="2400" i="1" dirty="0">
                    <a:latin typeface="Times New Roman" pitchFamily="18" charset="0"/>
                  </a:rPr>
                  <a:t>area (</a:t>
                </a:r>
                <a:r>
                  <a:rPr lang="en-GB" sz="2400" i="1" dirty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en-GB" sz="2400" i="1" dirty="0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258694" y="3956035"/>
              <a:ext cx="444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µ</a:t>
              </a:r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9088666" y="3915464"/>
            <a:ext cx="2586038" cy="1147762"/>
            <a:chOff x="3775" y="1576"/>
            <a:chExt cx="1629" cy="723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 rot="20841843" flipH="1">
              <a:off x="3775" y="1714"/>
              <a:ext cx="1591" cy="585"/>
            </a:xfrm>
            <a:prstGeom prst="cube">
              <a:avLst>
                <a:gd name="adj" fmla="val 34671"/>
              </a:avLst>
            </a:prstGeom>
            <a:gradFill rotWithShape="1">
              <a:gsLst>
                <a:gs pos="0">
                  <a:srgbClr val="663300">
                    <a:alpha val="17998"/>
                  </a:srgbClr>
                </a:gs>
                <a:gs pos="50000">
                  <a:srgbClr val="000000">
                    <a:alpha val="17998"/>
                  </a:srgbClr>
                </a:gs>
                <a:gs pos="100000">
                  <a:srgbClr val="663300">
                    <a:alpha val="17998"/>
                  </a:srgbClr>
                </a:gs>
              </a:gsLst>
              <a:lin ang="27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076" y="1576"/>
              <a:ext cx="328" cy="536"/>
            </a:xfrm>
            <a:custGeom>
              <a:avLst/>
              <a:gdLst>
                <a:gd name="T0" fmla="*/ 0 w 328"/>
                <a:gd name="T1" fmla="*/ 0 h 536"/>
                <a:gd name="T2" fmla="*/ 88 w 328"/>
                <a:gd name="T3" fmla="*/ 388 h 536"/>
                <a:gd name="T4" fmla="*/ 328 w 328"/>
                <a:gd name="T5" fmla="*/ 536 h 536"/>
                <a:gd name="T6" fmla="*/ 0 60000 65536"/>
                <a:gd name="T7" fmla="*/ 0 60000 65536"/>
                <a:gd name="T8" fmla="*/ 0 60000 65536"/>
                <a:gd name="T9" fmla="*/ 0 w 328"/>
                <a:gd name="T10" fmla="*/ 0 h 536"/>
                <a:gd name="T11" fmla="*/ 328 w 3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536">
                  <a:moveTo>
                    <a:pt x="0" y="0"/>
                  </a:moveTo>
                  <a:lnTo>
                    <a:pt x="88" y="388"/>
                  </a:lnTo>
                  <a:lnTo>
                    <a:pt x="328" y="5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20" y="1964"/>
              <a:ext cx="1360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"/>
              <p:cNvSpPr txBox="1"/>
              <p:nvPr/>
            </p:nvSpPr>
            <p:spPr>
              <a:xfrm>
                <a:off x="8134941" y="2599093"/>
                <a:ext cx="1739676" cy="97744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6000"/>
                  </a:spcBef>
                </a:pPr>
                <a:r>
                  <a:rPr lang="en-SG" sz="3600" dirty="0">
                    <a:solidFill>
                      <a:srgbClr val="002060"/>
                    </a:solidFill>
                    <a:effectLst/>
                    <a:latin typeface="Script MT Bold" panose="03040602040607080904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ℛ</m:t>
                    </m:r>
                    <m:r>
                      <a:rPr lang="en-SG" sz="36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36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SG" sz="36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SG" sz="36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41" y="2599093"/>
                <a:ext cx="1739676" cy="977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5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35280"/>
            <a:ext cx="10841157" cy="14976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Example 3: 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What is the reluctance of a material that has a length of 0.032 m, a cross-sectional area of 0.0025 m</a:t>
            </a:r>
            <a:r>
              <a:rPr lang="en-GB" sz="2800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 and a permeability of 800 </a:t>
            </a:r>
            <a:r>
              <a:rPr lang="en-GB" sz="2800" dirty="0" err="1">
                <a:solidFill>
                  <a:srgbClr val="0070C0"/>
                </a:solidFill>
                <a:cs typeface="Times New Roman" pitchFamily="18" charset="0"/>
              </a:rPr>
              <a:t>mWb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/</a:t>
            </a:r>
            <a:r>
              <a:rPr lang="en-GB" sz="2800" dirty="0" err="1">
                <a:solidFill>
                  <a:srgbClr val="0070C0"/>
                </a:solidFill>
                <a:cs typeface="Times New Roman" pitchFamily="18" charset="0"/>
              </a:rPr>
              <a:t>Atm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4" y="2162441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7333" y="2323254"/>
                <a:ext cx="10658721" cy="2929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(800×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)×0.0025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a:rPr lang="en-SG" sz="2800" b="0" i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Wb</m:t>
                      </m:r>
                    </m:oMath>
                  </m:oMathPara>
                </a14:m>
                <a:endParaRPr lang="en-US" sz="2800" b="0" u="sng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323254"/>
                <a:ext cx="10658721" cy="2929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19" y="3619485"/>
            <a:ext cx="1702635" cy="1463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10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2798"/>
            <a:ext cx="10329023" cy="1390124"/>
          </a:xfr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Reluctance of the flux path,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i="1" dirty="0">
              <a:solidFill>
                <a:srgbClr val="FF0000"/>
              </a:solidFill>
              <a:latin typeface="Script MT Bold" panose="03040602040607080904" pitchFamily="66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ea typeface="Arial Unicode MS" pitchFamily="34" charset="-128"/>
                <a:cs typeface="Times New Roman" pitchFamily="18" charset="0"/>
              </a:rPr>
              <a:t>Reluctance in a magnetic circuit is analogous to resistance in an electric circuit. </a:t>
            </a: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18977"/>
            <a:ext cx="11229531" cy="1006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7332" y="2622922"/>
            <a:ext cx="5920113" cy="120032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itchFamily="18" charset="0"/>
              </a:rPr>
              <a:t>Table shows the similarities between parameters of the two circuits.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04208"/>
                  </p:ext>
                </p:extLst>
              </p:nvPr>
            </p:nvGraphicFramePr>
            <p:xfrm>
              <a:off x="6597441" y="2399425"/>
              <a:ext cx="5309422" cy="284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47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547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5392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Magnetic circuit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Electric circuit</a:t>
                          </a:r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634">
                    <a:tc>
                      <a:txBody>
                        <a:bodyPr/>
                        <a:lstStyle/>
                        <a:p>
                          <a:r>
                            <a:rPr lang="en-US" sz="3200" i="0" baseline="0" dirty="0">
                              <a:latin typeface="Script MT Bold" panose="03040602040607080904" pitchFamily="66" charset="0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SG" sz="3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oMath>
                          </a14:m>
                          <a:endParaRPr lang="en-SG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0" i="0" baseline="0" dirty="0">
                              <a:latin typeface="+mn-lt"/>
                              <a:sym typeface="Symbol" panose="05050102010706020507" pitchFamily="18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𝑅</m:t>
                              </m:r>
                              <m:r>
                                <a:rPr lang="en-SG" sz="3200" b="0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oMath>
                          </a14:m>
                          <a:endParaRPr lang="en-SG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Reluctance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ℛ</a:t>
                          </a:r>
                          <a:endParaRPr lang="en-SG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Resistance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R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Length of flux path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l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Length of current path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l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Cross-section area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Cross-section area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Permeability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µ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</a:rPr>
                            <a:t>Conductivity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sym typeface="Symbol" panose="05050102010706020507" pitchFamily="18" charset="2"/>
                            </a:rPr>
                            <a:t>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04208"/>
                  </p:ext>
                </p:extLst>
              </p:nvPr>
            </p:nvGraphicFramePr>
            <p:xfrm>
              <a:off x="6597441" y="2399425"/>
              <a:ext cx="5309422" cy="2847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47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547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5392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Magnetic circuit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Electric circuit</a:t>
                          </a:r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90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" t="-66429" r="-100917" b="-18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9" t="-66429" r="-917" b="-18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Reluctance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ℛ</a:t>
                          </a:r>
                          <a:endParaRPr lang="en-SG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Resistance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R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Length of flux path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l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Length of current path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l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Cross-section area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Cross-section area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Permeability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µ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Conductivity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sym typeface="Symbol" panose="05050102010706020507" pitchFamily="18" charset="2"/>
                            </a:rPr>
                            <a:t></a:t>
                          </a:r>
                          <a:endParaRPr lang="en-SG" i="1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6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2637"/>
            <a:ext cx="10619932" cy="2882840"/>
          </a:xfrm>
        </p:spPr>
        <p:txBody>
          <a:bodyPr>
            <a:spAutoFit/>
          </a:bodyPr>
          <a:lstStyle/>
          <a:p>
            <a:pPr lvl="1"/>
            <a:r>
              <a:rPr lang="en-US" dirty="0" err="1">
                <a:solidFill>
                  <a:srgbClr val="C00000"/>
                </a:solidFill>
              </a:rPr>
              <a:t>Magnetomotive</a:t>
            </a:r>
            <a:r>
              <a:rPr lang="en-US" dirty="0">
                <a:solidFill>
                  <a:srgbClr val="C00000"/>
                </a:solidFill>
              </a:rPr>
              <a:t> force (</a:t>
            </a:r>
            <a:r>
              <a:rPr lang="en-US" dirty="0" err="1">
                <a:solidFill>
                  <a:srgbClr val="C00000"/>
                </a:solidFill>
              </a:rPr>
              <a:t>mmf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SG" i="1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SG" baseline="-25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US" i="1" dirty="0">
              <a:solidFill>
                <a:srgbClr val="C00000"/>
              </a:solidFill>
              <a:latin typeface="Script MT Bold" panose="03040602040607080904" pitchFamily="66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cs typeface="Times New Roman" pitchFamily="18" charset="0"/>
              </a:rPr>
              <a:t>Current flowing in a conductor produces a magnetic field.</a:t>
            </a:r>
          </a:p>
          <a:p>
            <a:pPr lvl="2"/>
            <a:r>
              <a:rPr lang="en-GB" dirty="0">
                <a:solidFill>
                  <a:schemeClr val="tx1"/>
                </a:solidFill>
                <a:cs typeface="Times New Roman" pitchFamily="18" charset="0"/>
              </a:rPr>
              <a:t>The force that produces the magnetic field is called the </a:t>
            </a:r>
            <a:r>
              <a:rPr lang="en-GB" dirty="0" err="1">
                <a:solidFill>
                  <a:schemeClr val="tx1"/>
                </a:solidFill>
                <a:cs typeface="Times New Roman" pitchFamily="18" charset="0"/>
              </a:rPr>
              <a:t>magnetomotive</a:t>
            </a:r>
            <a:r>
              <a:rPr lang="en-GB" dirty="0">
                <a:solidFill>
                  <a:schemeClr val="tx1"/>
                </a:solidFill>
                <a:cs typeface="Times New Roman" pitchFamily="18" charset="0"/>
              </a:rPr>
              <a:t> force (</a:t>
            </a:r>
            <a:r>
              <a:rPr lang="en-GB" dirty="0" err="1">
                <a:solidFill>
                  <a:schemeClr val="tx1"/>
                </a:solidFill>
                <a:cs typeface="Times New Roman" pitchFamily="18" charset="0"/>
              </a:rPr>
              <a:t>mmf</a:t>
            </a:r>
            <a:r>
              <a:rPr lang="en-GB" dirty="0">
                <a:solidFill>
                  <a:schemeClr val="tx1"/>
                </a:solidFill>
                <a:cs typeface="Times New Roman" pitchFamily="18" charset="0"/>
              </a:rPr>
              <a:t>).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  <a:cs typeface="Times New Roman" pitchFamily="18" charset="0"/>
              </a:rPr>
              <a:t>The symbol is </a:t>
            </a:r>
            <a:r>
              <a:rPr lang="en-SG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SG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S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i="1" dirty="0">
              <a:solidFill>
                <a:schemeClr val="tx1"/>
              </a:solidFill>
              <a:latin typeface="Script MT Bold" panose="03040602040607080904" pitchFamily="66" charset="0"/>
            </a:endParaRPr>
          </a:p>
          <a:p>
            <a:pPr lvl="2"/>
            <a:endParaRPr lang="en-GB" dirty="0">
              <a:solidFill>
                <a:schemeClr val="tx1"/>
              </a:solidFill>
              <a:latin typeface="Trebuchet MS" panose="020B0603020202020204" pitchFamily="34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4945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9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2797"/>
            <a:ext cx="10619932" cy="1390124"/>
          </a:xfrm>
        </p:spPr>
        <p:txBody>
          <a:bodyPr>
            <a:spAutoFit/>
          </a:bodyPr>
          <a:lstStyle/>
          <a:p>
            <a:pPr lvl="1"/>
            <a:r>
              <a:rPr lang="en-US" dirty="0" err="1">
                <a:solidFill>
                  <a:srgbClr val="C00000"/>
                </a:solidFill>
              </a:rPr>
              <a:t>Magnetomotive</a:t>
            </a:r>
            <a:r>
              <a:rPr lang="en-US" dirty="0">
                <a:solidFill>
                  <a:srgbClr val="C00000"/>
                </a:solidFill>
              </a:rPr>
              <a:t> force (</a:t>
            </a:r>
            <a:r>
              <a:rPr lang="en-US" dirty="0" err="1">
                <a:solidFill>
                  <a:srgbClr val="C00000"/>
                </a:solidFill>
              </a:rPr>
              <a:t>mmf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SG" i="1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SG" baseline="-25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US" i="1" baseline="-25000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 err="1">
                <a:solidFill>
                  <a:schemeClr val="tx1"/>
                </a:solidFill>
              </a:rPr>
              <a:t>mmf</a:t>
            </a:r>
            <a:r>
              <a:rPr lang="en-GB" dirty="0">
                <a:solidFill>
                  <a:schemeClr val="tx1"/>
                </a:solidFill>
              </a:rPr>
              <a:t> is the product of current </a:t>
            </a:r>
            <a:r>
              <a:rPr lang="en-GB" i="1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flowing through a coil and the number of turns </a:t>
            </a:r>
            <a:r>
              <a:rPr lang="en-GB" i="1" dirty="0">
                <a:solidFill>
                  <a:srgbClr val="FF0000"/>
                </a:solidFill>
              </a:rPr>
              <a:t>N.</a:t>
            </a:r>
            <a:endParaRPr lang="en-GB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529137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Electromagnetic Properties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29186" y="2626437"/>
            <a:ext cx="7632045" cy="9592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/>
              <a:t>Its unit of measurement is </a:t>
            </a:r>
            <a:r>
              <a:rPr lang="en-GB" sz="2400" dirty="0">
                <a:solidFill>
                  <a:srgbClr val="00B050"/>
                </a:solidFill>
              </a:rPr>
              <a:t>ampere-turn (At).</a:t>
            </a:r>
          </a:p>
          <a:p>
            <a:pPr lvl="1"/>
            <a:r>
              <a:rPr lang="en-GB" sz="2400" dirty="0"/>
              <a:t>The formula of </a:t>
            </a:r>
            <a:r>
              <a:rPr lang="en-GB" sz="2400" dirty="0" err="1"/>
              <a:t>mmf</a:t>
            </a:r>
            <a:r>
              <a:rPr lang="en-GB" sz="2400" dirty="0"/>
              <a:t>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"/>
              <p:cNvSpPr txBox="1"/>
              <p:nvPr/>
            </p:nvSpPr>
            <p:spPr>
              <a:xfrm>
                <a:off x="2296122" y="3744983"/>
                <a:ext cx="2319296" cy="64633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6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6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36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6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36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𝑁𝐼</m:t>
                      </m:r>
                    </m:oMath>
                  </m:oMathPara>
                </a14:m>
                <a:endParaRPr lang="en-SG" sz="3600" b="1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22" y="3744983"/>
                <a:ext cx="23192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21" y="3381664"/>
            <a:ext cx="4657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2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4269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hand grip rule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helps us to remember the directions of current and the magnetic field. </a:t>
            </a:r>
          </a:p>
          <a:p>
            <a:pPr lvl="1"/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Forces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between two long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current-carrying conductors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either repulsive or attractive.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properties are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electric properties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many aspects.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Electromagnets and Magnetic Hysteresis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0187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34376"/>
            <a:ext cx="9853015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Field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 force field exists around a magnet and it is termed the </a:t>
            </a:r>
            <a:r>
              <a:rPr lang="en-US" sz="2400" dirty="0">
                <a:solidFill>
                  <a:srgbClr val="C00000"/>
                </a:solidFill>
              </a:rPr>
              <a:t>magnetic field.</a:t>
            </a:r>
            <a:endParaRPr lang="en-GB" sz="2400" dirty="0">
              <a:solidFill>
                <a:srgbClr val="C00000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 is also found around </a:t>
            </a:r>
            <a:r>
              <a:rPr lang="en-US" sz="2400" dirty="0">
                <a:solidFill>
                  <a:srgbClr val="C00000"/>
                </a:solidFill>
              </a:rPr>
              <a:t>current-carrying conductors</a:t>
            </a:r>
            <a:r>
              <a:rPr lang="en-US" sz="2400" dirty="0">
                <a:solidFill>
                  <a:schemeClr val="tx1"/>
                </a:solidFill>
              </a:rPr>
              <a:t> and coils.</a:t>
            </a:r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88" y="2522400"/>
            <a:ext cx="2594992" cy="29906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628222" y="2522400"/>
            <a:ext cx="6506611" cy="3140525"/>
            <a:chOff x="4628222" y="3050720"/>
            <a:chExt cx="6506611" cy="31405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222" y="3239857"/>
              <a:ext cx="3095625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748" y="3050720"/>
              <a:ext cx="2662085" cy="314052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717141" y="3723330"/>
            <a:ext cx="2449396" cy="369332"/>
            <a:chOff x="1597221" y="4251650"/>
            <a:chExt cx="244939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" name="TextBox 9"/>
            <p:cNvSpPr txBox="1"/>
            <p:nvPr/>
          </p:nvSpPr>
          <p:spPr>
            <a:xfrm>
              <a:off x="3188900" y="4251650"/>
              <a:ext cx="857717" cy="369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  <a:alpha val="25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Field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7221" y="4251650"/>
              <a:ext cx="857717" cy="369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  <a:alpha val="25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Field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196" y="210926"/>
            <a:ext cx="2971244" cy="2885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6613"/>
            <a:ext cx="8722622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Field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force are in a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clockwise direction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 a conductor which is carrying current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viewer.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 of force are in an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anticlockwise direction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 a conductor which is carrying current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viewer.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861" y="3466276"/>
            <a:ext cx="3388579" cy="30120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75804" y="3011144"/>
            <a:ext cx="192309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Current-carrying conductor</a:t>
            </a:r>
            <a:endParaRPr lang="en-SG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782827" y="1778696"/>
            <a:ext cx="701458" cy="1232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95562" y="3657475"/>
            <a:ext cx="461588" cy="1314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475076" y="3382874"/>
            <a:ext cx="5939981" cy="2658488"/>
            <a:chOff x="2475076" y="3382874"/>
            <a:chExt cx="5939981" cy="2658488"/>
          </a:xfrm>
        </p:grpSpPr>
        <p:grpSp>
          <p:nvGrpSpPr>
            <p:cNvPr id="22" name="Group 21"/>
            <p:cNvGrpSpPr/>
            <p:nvPr/>
          </p:nvGrpSpPr>
          <p:grpSpPr>
            <a:xfrm>
              <a:off x="2490507" y="3382874"/>
              <a:ext cx="5924550" cy="2658488"/>
              <a:chOff x="2490507" y="3382874"/>
              <a:chExt cx="5924550" cy="2658488"/>
            </a:xfrm>
          </p:grpSpPr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507" y="3488662"/>
                <a:ext cx="5924550" cy="255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2722880" y="3382874"/>
                <a:ext cx="5453761" cy="2572735"/>
                <a:chOff x="2722880" y="3382874"/>
                <a:chExt cx="5453761" cy="257273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2880" y="3382874"/>
                  <a:ext cx="5453761" cy="2572735"/>
                  <a:chOff x="2722880" y="3382874"/>
                  <a:chExt cx="5453761" cy="2572735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2722880" y="4197773"/>
                    <a:ext cx="4876800" cy="73768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19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74946" y="3382874"/>
                    <a:ext cx="1201695" cy="257273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H="1" flipV="1">
                  <a:off x="3446333" y="4508167"/>
                  <a:ext cx="3540319" cy="1780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4859503" y="4508167"/>
                <a:ext cx="1432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Current</a:t>
                </a:r>
                <a:endParaRPr lang="en-SG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5" name="Picture 2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076" y="4192196"/>
              <a:ext cx="449503" cy="737870"/>
            </a:xfrm>
            <a:prstGeom prst="rect">
              <a:avLst/>
            </a:prstGeom>
            <a:noFill/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93019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6" y="162047"/>
            <a:ext cx="5247344" cy="35093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94422" y="3366085"/>
            <a:ext cx="4426277" cy="3653962"/>
            <a:chOff x="7640722" y="3204039"/>
            <a:chExt cx="4426277" cy="36539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254" y="3204039"/>
              <a:ext cx="3899745" cy="36539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40722" y="4107690"/>
              <a:ext cx="2839474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direction of rotation gives the direction of the magnetic field</a:t>
              </a:r>
              <a:endParaRPr lang="en-SG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696"/>
            <a:ext cx="6470719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The Right-Hand Grip Rule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direction of the magnetic field can be identified using the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right-hand grip rule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right thumb is pointing to the direction of current flow in the conductor, then all the fingers griping the conductor are indicating the direction of the magnetic field.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rule such as the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cork screw rule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also useful in determining the magnetic field.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356881" y="3578045"/>
            <a:ext cx="5006641" cy="2083618"/>
            <a:chOff x="3356881" y="4096205"/>
            <a:chExt cx="5006641" cy="2083618"/>
          </a:xfrm>
        </p:grpSpPr>
        <p:grpSp>
          <p:nvGrpSpPr>
            <p:cNvPr id="9" name="Group 8"/>
            <p:cNvGrpSpPr/>
            <p:nvPr/>
          </p:nvGrpSpPr>
          <p:grpSpPr>
            <a:xfrm>
              <a:off x="3356881" y="4096205"/>
              <a:ext cx="5006641" cy="2083618"/>
              <a:chOff x="3356881" y="4096205"/>
              <a:chExt cx="5006641" cy="208361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6881" y="4108205"/>
                <a:ext cx="5006641" cy="197886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376" y="4096205"/>
                <a:ext cx="1708370" cy="2083618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602" y="4745807"/>
              <a:ext cx="603605" cy="597432"/>
            </a:xfrm>
            <a:prstGeom prst="rect">
              <a:avLst/>
            </a:prstGeom>
            <a:noFill/>
          </p:spPr>
        </p:pic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1203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44536"/>
            <a:ext cx="9853015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Force of Repulsion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Two parallel conductors with currents flowing in opposite directions.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Magnetic field is additive between the two conductors.</a:t>
            </a:r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This exerts a force of repulsion between the two conductors.</a:t>
            </a:r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5043" y="3128380"/>
            <a:ext cx="233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Repulsive force</a:t>
            </a:r>
            <a:endParaRPr lang="en-SG" sz="24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01440" y="4374214"/>
            <a:ext cx="1130709" cy="385578"/>
            <a:chOff x="5201440" y="4597406"/>
            <a:chExt cx="1130709" cy="385578"/>
          </a:xfrm>
        </p:grpSpPr>
        <p:sp>
          <p:nvSpPr>
            <p:cNvPr id="8" name="Right Arrow 7"/>
            <p:cNvSpPr/>
            <p:nvPr/>
          </p:nvSpPr>
          <p:spPr>
            <a:xfrm>
              <a:off x="5830705" y="4597406"/>
              <a:ext cx="501444" cy="385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5201440" y="4597406"/>
              <a:ext cx="501444" cy="385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3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44428" y="3440858"/>
            <a:ext cx="4477584" cy="2190325"/>
            <a:chOff x="3444428" y="3969178"/>
            <a:chExt cx="4477584" cy="21903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428" y="3969178"/>
              <a:ext cx="4477584" cy="20721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376" y="4075885"/>
              <a:ext cx="1708370" cy="20836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236" y="4075885"/>
              <a:ext cx="1708370" cy="2083618"/>
            </a:xfrm>
            <a:prstGeom prst="rect">
              <a:avLst/>
            </a:prstGeom>
          </p:spPr>
        </p:pic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0187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34376"/>
            <a:ext cx="9853015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Force of Attraction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Two parallel conductors with currents flowing in same direction.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Magnetic field is subtractive between the two conductors.</a:t>
            </a:r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This exerts a force of attraction between the two conductors.</a:t>
            </a:r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721" y="3118220"/>
            <a:ext cx="249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Attractive force</a:t>
            </a:r>
            <a:endParaRPr lang="en-SG" sz="24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95042" y="4346047"/>
            <a:ext cx="1054782" cy="385578"/>
            <a:chOff x="4648102" y="4597406"/>
            <a:chExt cx="1054782" cy="385578"/>
          </a:xfrm>
        </p:grpSpPr>
        <p:sp>
          <p:nvSpPr>
            <p:cNvPr id="8" name="Right Arrow 7"/>
            <p:cNvSpPr/>
            <p:nvPr/>
          </p:nvSpPr>
          <p:spPr>
            <a:xfrm>
              <a:off x="4648102" y="4597406"/>
              <a:ext cx="501444" cy="385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5201440" y="4597406"/>
              <a:ext cx="501444" cy="3855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2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1203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44536"/>
            <a:ext cx="9853015" cy="4807161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Solenoid</a:t>
            </a:r>
          </a:p>
          <a:p>
            <a:pPr lvl="1"/>
            <a:r>
              <a:rPr lang="en-US" sz="2400" b="1" dirty="0"/>
              <a:t>Solenoid</a:t>
            </a:r>
            <a:r>
              <a:rPr lang="en-US" sz="2400" dirty="0"/>
              <a:t> refers to a long, thin loop of wire (termed coil), often wrapped around a core, which produces a magnetic field when an electric current is passed through it.</a:t>
            </a:r>
          </a:p>
          <a:p>
            <a:pPr lvl="1"/>
            <a:r>
              <a:rPr lang="en-US" sz="2400" dirty="0"/>
              <a:t>The flux (or field) pattern is similar to a bar magnet.</a:t>
            </a:r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81" y="3598720"/>
            <a:ext cx="3876919" cy="1374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33" y="3009107"/>
            <a:ext cx="4557582" cy="296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4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41863" y="2412034"/>
            <a:ext cx="7525391" cy="99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sz="24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44536"/>
            <a:ext cx="9853015" cy="3375283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Magnetic Flux </a:t>
            </a:r>
            <a:r>
              <a:rPr lang="en-SG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𝛷</a:t>
            </a:r>
            <a:r>
              <a:rPr lang="en-SG" dirty="0">
                <a:solidFill>
                  <a:schemeClr val="accent2"/>
                </a:solidFill>
              </a:rPr>
              <a:t> and Flux Density </a:t>
            </a:r>
            <a:r>
              <a:rPr lang="en-SG" i="1" dirty="0">
                <a:solidFill>
                  <a:schemeClr val="accent2"/>
                </a:solidFill>
              </a:rPr>
              <a:t>B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Magnetic flux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describes (or quantifies) the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number of lines of force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in a magnetic field.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Its symbol is </a:t>
            </a:r>
            <a:r>
              <a:rPr lang="en-GB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𝛷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.</a:t>
            </a:r>
            <a:endParaRPr lang="en-US" sz="2400" i="1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Its unit of measurement is 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weber (</a:t>
            </a:r>
            <a:r>
              <a:rPr lang="en-GB" sz="2400" dirty="0" err="1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Wb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More commonly used units are </a:t>
            </a:r>
            <a:r>
              <a:rPr lang="en-GB" sz="2400" dirty="0" err="1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milli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-Weber (</a:t>
            </a:r>
            <a:r>
              <a:rPr lang="en-GB" sz="2400" dirty="0" err="1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mWb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 and micro-Weber (µ</a:t>
            </a:r>
            <a:r>
              <a:rPr lang="en-GB" sz="2400" dirty="0" err="1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Wb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8765D9E-5E3C-41AD-8DE9-715C4016E3E0}"/>
              </a:ext>
            </a:extLst>
          </p:cNvPr>
          <p:cNvSpPr/>
          <p:nvPr/>
        </p:nvSpPr>
        <p:spPr>
          <a:xfrm>
            <a:off x="4085966" y="1779372"/>
            <a:ext cx="1416909" cy="706802"/>
          </a:xfrm>
          <a:prstGeom prst="wedgeRoundRectCallout">
            <a:avLst>
              <a:gd name="adj1" fmla="val -94367"/>
              <a:gd name="adj2" fmla="val 2356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Greek capital letter,  phi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17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5063</TotalTime>
  <Words>1277</Words>
  <Application>Microsoft Office PowerPoint</Application>
  <PresentationFormat>Widescreen</PresentationFormat>
  <Paragraphs>225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 Unicode MS</vt:lpstr>
      <vt:lpstr>SimSun</vt:lpstr>
      <vt:lpstr>Arial</vt:lpstr>
      <vt:lpstr>Calibri</vt:lpstr>
      <vt:lpstr>Cambria</vt:lpstr>
      <vt:lpstr>Cambria Math</vt:lpstr>
      <vt:lpstr>Cooper Black</vt:lpstr>
      <vt:lpstr>Script MT Bold</vt:lpstr>
      <vt:lpstr>Symbol</vt:lpstr>
      <vt:lpstr>Times New Roman</vt:lpstr>
      <vt:lpstr>Trebuchet MS</vt:lpstr>
      <vt:lpstr>Wingdings</vt:lpstr>
      <vt:lpstr>Wingdings 3</vt:lpstr>
      <vt:lpstr>Facet</vt:lpstr>
      <vt:lpstr>Unit 9  Electromagnetism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704</cp:revision>
  <dcterms:created xsi:type="dcterms:W3CDTF">2014-11-11T08:59:17Z</dcterms:created>
  <dcterms:modified xsi:type="dcterms:W3CDTF">2019-04-27T12:12:02Z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3A64DF1B-F358-4DD0-A556-C4BADA460F3E</vt:lpwstr>
  </property>
  <property fmtid="{D5CDD505-2E9C-101B-9397-08002B2CF9AE}" pid="3" name="ArticulatePath">
    <vt:lpwstr>PPt for Video - Unit 9  Part B (Electromagnetism Intro) V2.0</vt:lpwstr>
  </property>
</Properties>
</file>