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323" r:id="rId4"/>
    <p:sldId id="299" r:id="rId5"/>
    <p:sldId id="335" r:id="rId6"/>
    <p:sldId id="336" r:id="rId7"/>
    <p:sldId id="333" r:id="rId8"/>
    <p:sldId id="319" r:id="rId9"/>
    <p:sldId id="321" r:id="rId10"/>
    <p:sldId id="322" r:id="rId11"/>
    <p:sldId id="292" r:id="rId12"/>
    <p:sldId id="339" r:id="rId13"/>
    <p:sldId id="338" r:id="rId14"/>
    <p:sldId id="337" r:id="rId15"/>
    <p:sldId id="341" r:id="rId16"/>
    <p:sldId id="342" r:id="rId17"/>
    <p:sldId id="343" r:id="rId18"/>
    <p:sldId id="347" r:id="rId19"/>
    <p:sldId id="348" r:id="rId20"/>
    <p:sldId id="349" r:id="rId21"/>
    <p:sldId id="346" r:id="rId22"/>
    <p:sldId id="350" r:id="rId23"/>
    <p:sldId id="356" r:id="rId24"/>
    <p:sldId id="275" r:id="rId25"/>
    <p:sldId id="355" r:id="rId26"/>
    <p:sldId id="351" r:id="rId27"/>
    <p:sldId id="272" r:id="rId2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5" pos="619" userDrawn="1">
          <p15:clr>
            <a:srgbClr val="A4A3A4"/>
          </p15:clr>
        </p15:guide>
        <p15:guide id="7" pos="370" userDrawn="1">
          <p15:clr>
            <a:srgbClr val="A4A3A4"/>
          </p15:clr>
        </p15:guide>
        <p15:guide id="8" orient="horz" pos="2341" userDrawn="1">
          <p15:clr>
            <a:srgbClr val="A4A3A4"/>
          </p15:clr>
        </p15:guide>
        <p15:guide id="9" pos="59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FF00"/>
    <a:srgbClr val="00B050"/>
    <a:srgbClr val="9933FF"/>
    <a:srgbClr val="FF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94680" autoAdjust="0"/>
  </p:normalViewPr>
  <p:slideViewPr>
    <p:cSldViewPr snapToGrid="0">
      <p:cViewPr varScale="1">
        <p:scale>
          <a:sx n="75" d="100"/>
          <a:sy n="75" d="100"/>
        </p:scale>
        <p:origin x="686" y="58"/>
      </p:cViewPr>
      <p:guideLst>
        <p:guide orient="horz" pos="935"/>
        <p:guide orient="horz" pos="595"/>
        <p:guide pos="619"/>
        <p:guide pos="370"/>
        <p:guide orient="horz" pos="2341"/>
        <p:guide pos="59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51"/>
    </p:cViewPr>
  </p:sorterViewPr>
  <p:gridSpacing cx="43200" cy="43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074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649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8334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5461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256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358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8798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9181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656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26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86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047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20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875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01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771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439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EE4F-EEA0-488E-B5A3-07F951BEEEC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Electromagnets and Magnetic Hysteresis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0800" y="6314400"/>
            <a:ext cx="683339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4FC9-F560-4A0D-9B15-8EC75E690F5C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Electromagnets and Magnetic Hysteresis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413B-45D3-48F7-B705-B1894AD73259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Electromagnets and Magnetic Hysteresis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2EC7-3908-45FE-B4A0-B24901342C9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Electromagnets and Magnetic Hysteresis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A822-643E-4EEB-918C-3B9413DE1F05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Electromagnets and Magnetic Hysteresis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FCFB-F529-4028-8ABC-A153B6B4A53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Electromagnets and Magnetic Hysteresis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F0FC-0432-459E-86A9-E9EF29115A2D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Electromagnets and Magnetic Hysteresis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C40-8923-440A-861A-21F7CF9B862D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Electromagnets and Magnetic Hysteresis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05E4-122C-43EA-9EE1-D2CA26BF4F57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Electromagnets and Magnetic Hysteresis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377B-4F06-4C4E-BC76-86B3702E802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Electromagnets and Magnetic Hysteresis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FC80-6100-4828-861A-55AB63CBB21C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Electromagnets and Magnetic Hysteresis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433-2B7D-46C7-BB9C-E8236FA4E558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Electromagnets and Magnetic Hysteresis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9D5D-5DA3-481E-970B-47ECF4745F9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Electromagnets and Magnetic Hysteresis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4CB-E245-4DA3-AE58-C75AA85F0B6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Electromagnets and Magnetic Hysteresis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BFB0-7BFA-469B-BC64-A84CC7FFC14D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Electromagnets and Magnetic Hysteresis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Electromagnets and Magnetic Hysteresis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F61E-9236-4DE3-B375-3421EF7D54F0}" type="datetime1">
              <a:rPr lang="en-US" smtClean="0"/>
              <a:t>4/27/2019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321D6-6168-4DC0-9C49-8E3B2C919367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Electromagnets and Magnetic Hysteresis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gi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9 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/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Electromagnetism</a:t>
            </a:r>
            <a:endParaRPr lang="en-SG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</a:t>
            </a:r>
            <a:r>
              <a:rPr lang="en-US" sz="4400" dirty="0" smtClean="0">
                <a:solidFill>
                  <a:srgbClr val="0070C0"/>
                </a:solidFill>
              </a:rPr>
              <a:t>C: Electromagnets and Magnetic Hysteresis</a:t>
            </a:r>
            <a:endParaRPr lang="en-SG" sz="4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3753"/>
            <a:ext cx="6210830" cy="3954929"/>
          </a:xfrm>
        </p:spPr>
        <p:txBody>
          <a:bodyPr wrap="square">
            <a:spAutoFit/>
          </a:bodyPr>
          <a:lstStyle/>
          <a:p>
            <a:pPr lvl="1"/>
            <a:r>
              <a:rPr lang="en-SG" i="1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can be enhanced by using a </a:t>
            </a:r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higher 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permeability, </a:t>
            </a:r>
            <a:r>
              <a:rPr lang="en-SG" i="1" dirty="0" smtClean="0">
                <a:solidFill>
                  <a:srgbClr val="CC66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µ</a:t>
            </a:r>
            <a:r>
              <a:rPr lang="en-SG" dirty="0" smtClean="0">
                <a:solidFill>
                  <a:srgbClr val="CC66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ferromagnetic material as core</a:t>
            </a:r>
          </a:p>
          <a:p>
            <a:pPr lvl="1"/>
            <a:r>
              <a:rPr lang="en-US" i="1" dirty="0" smtClean="0">
                <a:solidFill>
                  <a:srgbClr val="CC6600"/>
                </a:solidFill>
                <a:latin typeface="Cambria" panose="02040503050406030204" pitchFamily="18" charset="0"/>
              </a:rPr>
              <a:t>B</a:t>
            </a:r>
            <a:r>
              <a:rPr lang="en-US" dirty="0" smtClean="0">
                <a:solidFill>
                  <a:srgbClr val="CC6600"/>
                </a:solidFill>
                <a:latin typeface="Cambria" panose="02040503050406030204" pitchFamily="18" charset="0"/>
              </a:rPr>
              <a:t> </a:t>
            </a:r>
            <a:r>
              <a:rPr lang="en-GB" dirty="0" smtClean="0">
                <a:solidFill>
                  <a:srgbClr val="CC6600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</a:t>
            </a:r>
            <a:r>
              <a:rPr lang="en-US" dirty="0" smtClean="0">
                <a:solidFill>
                  <a:srgbClr val="CC6600"/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solidFill>
                  <a:srgbClr val="CC6600"/>
                </a:solidFill>
                <a:latin typeface="Cambria" panose="02040503050406030204" pitchFamily="18" charset="0"/>
              </a:rPr>
              <a:t>µ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Combining all the factors:</a:t>
            </a:r>
          </a:p>
          <a:p>
            <a:pPr lvl="1">
              <a:spcBef>
                <a:spcPts val="3000"/>
              </a:spcBef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Flux density, </a:t>
            </a:r>
            <a:endParaRPr lang="en-US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2" y="479789"/>
            <a:ext cx="11229531" cy="6463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accent2"/>
                </a:solidFill>
              </a:rPr>
              <a:t>Strengthening a Magnetic Field of an Electromagnet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75" y="1484313"/>
            <a:ext cx="46577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52624" y="2059503"/>
            <a:ext cx="40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FF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µ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37526" y="3873500"/>
                <a:ext cx="1834574" cy="910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𝑁𝐼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526" y="3873500"/>
                <a:ext cx="1834574" cy="910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5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480979"/>
                <a:ext cx="10976186" cy="5427127"/>
              </a:xfrm>
            </p:spPr>
            <p:txBody>
              <a:bodyPr>
                <a:spAutoFit/>
              </a:bodyPr>
              <a:lstStyle/>
              <a:p>
                <a:r>
                  <a:rPr lang="en-GB" dirty="0" smtClean="0">
                    <a:solidFill>
                      <a:schemeClr val="accent2"/>
                    </a:solidFill>
                  </a:rPr>
                  <a:t>Magnetizing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Force, H</a:t>
                </a:r>
              </a:p>
              <a:p>
                <a:pPr lvl="1"/>
                <a:r>
                  <a:rPr lang="en-GB" dirty="0">
                    <a:solidFill>
                      <a:srgbClr val="C000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M</a:t>
                </a:r>
                <a:r>
                  <a:rPr lang="en-GB" dirty="0" smtClean="0">
                    <a:solidFill>
                      <a:srgbClr val="C000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agnetizing force </a:t>
                </a:r>
                <a:r>
                  <a:rPr lang="en-GB" i="1" dirty="0" smtClean="0">
                    <a:solidFill>
                      <a:srgbClr val="C000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H</a:t>
                </a:r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is defined 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as </a:t>
                </a:r>
                <a:r>
                  <a:rPr lang="en-GB" dirty="0" err="1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magnetomotive</a:t>
                </a:r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force </a:t>
                </a:r>
                <a:r>
                  <a:rPr lang="en-GB" i="1" dirty="0" err="1" smtClean="0">
                    <a:solidFill>
                      <a:srgbClr val="C000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F</a:t>
                </a:r>
                <a:r>
                  <a:rPr lang="en-GB" baseline="-25000" dirty="0" err="1" smtClean="0">
                    <a:solidFill>
                      <a:srgbClr val="C000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m</a:t>
                </a:r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per unit length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𝑙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of 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the </a:t>
                </a:r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material.</a:t>
                </a:r>
              </a:p>
              <a:p>
                <a:pPr marL="457200" lvl="1" indent="0">
                  <a:buNone/>
                </a:pPr>
                <a:endParaRPr lang="en-GB" sz="3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endParaRPr lang="en-GB" sz="3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itchFamily="18" charset="0"/>
                </a:endParaRP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Unit 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of </a:t>
                </a:r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magnetizing 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force </a:t>
                </a:r>
                <a:r>
                  <a:rPr lang="en-GB" i="1" dirty="0">
                    <a:solidFill>
                      <a:srgbClr val="C000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H</a:t>
                </a:r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is </a:t>
                </a:r>
                <a:r>
                  <a:rPr lang="en-GB" dirty="0" smtClean="0">
                    <a:solidFill>
                      <a:srgbClr val="CC66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ampere-turn </a:t>
                </a:r>
                <a:r>
                  <a:rPr lang="en-GB" dirty="0">
                    <a:solidFill>
                      <a:srgbClr val="CC66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per metre (At/m</a:t>
                </a:r>
                <a:r>
                  <a:rPr lang="en-GB" dirty="0" smtClean="0">
                    <a:solidFill>
                      <a:srgbClr val="CC660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).</a:t>
                </a:r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M</a:t>
                </a:r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agnetizing 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force depends on </a:t>
                </a:r>
                <a:endParaRPr lang="en-GB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itchFamily="18" charset="0"/>
                </a:endParaRPr>
              </a:p>
              <a:p>
                <a:pPr marL="971550" lvl="2" indent="0"/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number of turns </a:t>
                </a:r>
                <a:r>
                  <a:rPr lang="en-GB" i="1" dirty="0" smtClean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N</a:t>
                </a:r>
                <a:r>
                  <a:rPr lang="en-GB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,</a:t>
                </a:r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endParaRPr lang="en-GB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itchFamily="18" charset="0"/>
                </a:endParaRPr>
              </a:p>
              <a:p>
                <a:pPr marL="971550" lvl="2" indent="0"/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current </a:t>
                </a:r>
                <a:r>
                  <a:rPr lang="en-GB" i="1" dirty="0" smtClean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I</a:t>
                </a:r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,</a:t>
                </a:r>
                <a:r>
                  <a:rPr lang="en-GB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and</a:t>
                </a:r>
                <a:endParaRPr lang="en-GB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itchFamily="18" charset="0"/>
                </a:endParaRPr>
              </a:p>
              <a:p>
                <a:pPr marL="971550" lvl="2" indent="0"/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length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𝑙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of </a:t>
                </a:r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material.</a:t>
                </a:r>
                <a:r>
                  <a:rPr lang="en-GB" dirty="0" smtClean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:endParaRPr lang="en-GB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480979"/>
                <a:ext cx="10976186" cy="5427127"/>
              </a:xfrm>
              <a:blipFill>
                <a:blip r:embed="rId2"/>
                <a:stretch>
                  <a:fillRect l="-1110" t="-1685" r="-1555" b="-15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95438" y="2180225"/>
                <a:ext cx="2387600" cy="1014317"/>
              </a:xfrm>
              <a:prstGeom prst="rect">
                <a:avLst/>
              </a:prstGeom>
              <a:solidFill>
                <a:srgbClr val="FFFF00"/>
              </a:solidFill>
              <a:ln w="2222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SG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38" y="2180225"/>
                <a:ext cx="2387600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222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70092"/>
            <a:ext cx="10976186" cy="4616648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Flux </a:t>
            </a:r>
            <a:r>
              <a:rPr lang="en-US" dirty="0">
                <a:solidFill>
                  <a:schemeClr val="accent2"/>
                </a:solidFill>
              </a:rPr>
              <a:t>Density</a:t>
            </a:r>
            <a:r>
              <a:rPr lang="en-GB" dirty="0" smtClean="0">
                <a:solidFill>
                  <a:schemeClr val="accent2"/>
                </a:solidFill>
              </a:rPr>
              <a:t> (B) &amp; Magnetizing</a:t>
            </a:r>
            <a:r>
              <a:rPr lang="en-US" dirty="0" smtClean="0">
                <a:solidFill>
                  <a:schemeClr val="accent2"/>
                </a:solidFill>
              </a:rPr>
              <a:t> Force (H)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Since</a:t>
            </a:r>
          </a:p>
          <a:p>
            <a:pPr marL="457200" lvl="1" indent="0">
              <a:buNone/>
            </a:pPr>
            <a:endParaRPr lang="en-GB" sz="3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457200" lvl="1" indent="0">
              <a:buNone/>
            </a:pPr>
            <a:endParaRPr lang="en-GB" sz="3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spcBef>
                <a:spcPts val="2400"/>
              </a:spcBef>
            </a:pP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</a:rPr>
              <a:t>As </a:t>
            </a:r>
            <a:r>
              <a:rPr lang="en-GB" i="1" dirty="0" err="1">
                <a:solidFill>
                  <a:schemeClr val="tx1"/>
                </a:solidFill>
                <a:latin typeface="Cambria" panose="02040503050406030204" pitchFamily="18" charset="0"/>
              </a:rPr>
              <a:t>F</a:t>
            </a:r>
            <a:r>
              <a:rPr lang="en-GB" baseline="-25000" dirty="0" err="1">
                <a:solidFill>
                  <a:schemeClr val="tx1"/>
                </a:solidFill>
                <a:latin typeface="Cambria" panose="02040503050406030204" pitchFamily="18" charset="0"/>
              </a:rPr>
              <a:t>m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 increases  </a:t>
            </a:r>
            <a:endParaRPr lang="en-GB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857250" lvl="2" indent="0">
              <a:buNone/>
            </a:pP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itchFamily="2" charset="2"/>
              </a:rPr>
              <a:t> 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flux </a:t>
            </a:r>
            <a:r>
              <a:rPr lang="en-GB" dirty="0" smtClean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𝛷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</a:rPr>
              <a:t> increases proportionally 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sym typeface="Wingdings" pitchFamily="2" charset="2"/>
              </a:rPr>
              <a:t> </a:t>
            </a:r>
            <a:r>
              <a:rPr lang="en-GB" i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B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</a:rPr>
              <a:t> increases proportionally</a:t>
            </a:r>
            <a:endParaRPr lang="en-GB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857250" lvl="2" indent="0">
              <a:buNone/>
            </a:pP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itchFamily="2" charset="2"/>
              </a:rPr>
              <a:t> </a:t>
            </a:r>
            <a:r>
              <a:rPr lang="en-GB" i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H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</a:rPr>
              <a:t> increases proportionally</a:t>
            </a:r>
            <a:endParaRPr lang="en-GB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857250" lvl="2" indent="0">
              <a:buNone/>
            </a:pP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itchFamily="2" charset="2"/>
              </a:rPr>
              <a:t>∴  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GB" i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B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is 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</a:rPr>
              <a:t>directly 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proportional to </a:t>
            </a:r>
            <a:r>
              <a:rPr lang="en-GB" i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H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4634" y="1765129"/>
                <a:ext cx="2386800" cy="101431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𝛷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num>
                        <m:den>
                          <m: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den>
                      </m:f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34" y="1765129"/>
                <a:ext cx="2386800" cy="1014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222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2116" y="1758139"/>
                <a:ext cx="2387600" cy="1014317"/>
              </a:xfrm>
              <a:prstGeom prst="rect">
                <a:avLst/>
              </a:prstGeom>
              <a:noFill/>
              <a:ln w="2222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116" y="1758139"/>
                <a:ext cx="2387600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222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52975" y="1764099"/>
                <a:ext cx="2387600" cy="1014317"/>
              </a:xfrm>
              <a:prstGeom prst="rect">
                <a:avLst/>
              </a:prstGeom>
              <a:noFill/>
              <a:ln w="22225">
                <a:solidFill>
                  <a:srgbClr val="00B050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𝛷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en-SG" sz="3200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75" y="1764099"/>
                <a:ext cx="2387600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222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72116" y="4440379"/>
                <a:ext cx="2387600" cy="1014317"/>
              </a:xfrm>
              <a:prstGeom prst="rect">
                <a:avLst/>
              </a:prstGeom>
              <a:noFill/>
              <a:ln w="2222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</m:num>
                        <m:den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116" y="4440379"/>
                <a:ext cx="2387600" cy="101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222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14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0981"/>
            <a:ext cx="10517140" cy="4733279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Magnetic Hysteresis, B-H Curve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The graphic representation of the B-H relationship is called the </a:t>
            </a:r>
            <a:r>
              <a:rPr lang="en-US" dirty="0" smtClean="0">
                <a:solidFill>
                  <a:srgbClr val="C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hysteresis curve or simply B-H curve.</a:t>
            </a:r>
            <a:endParaRPr lang="en-US" dirty="0">
              <a:solidFill>
                <a:srgbClr val="C00000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Hysteresis is 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the 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characteristics of a magnetic 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material: The change 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in </a:t>
            </a:r>
            <a:r>
              <a:rPr lang="en-GB" dirty="0" smtClean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magnetization (</a:t>
            </a:r>
            <a:r>
              <a:rPr lang="en-GB" i="1" dirty="0" smtClean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B</a:t>
            </a:r>
            <a:r>
              <a:rPr lang="en-GB" dirty="0" smtClean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) </a:t>
            </a:r>
            <a:r>
              <a:rPr lang="en-GB" dirty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lags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the application of a </a:t>
            </a:r>
            <a:r>
              <a:rPr lang="en-GB" dirty="0" smtClean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magnetizing force </a:t>
            </a:r>
            <a:r>
              <a:rPr lang="en-GB" i="1" dirty="0" smtClean="0">
                <a:solidFill>
                  <a:srgbClr val="CC66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H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The magnetizing force </a:t>
            </a:r>
            <a:r>
              <a:rPr lang="en-GB" i="1" dirty="0" smtClean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H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can 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be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increased or decreased by </a:t>
            </a:r>
            <a:r>
              <a:rPr lang="en-GB" dirty="0">
                <a:solidFill>
                  <a:srgbClr val="00B05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varying current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through coil of 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wire, and</a:t>
            </a:r>
            <a:endParaRPr lang="en-GB" dirty="0">
              <a:solidFill>
                <a:schemeClr val="tx1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lvl="2"/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reversed by </a:t>
            </a:r>
            <a:r>
              <a:rPr lang="en-GB" dirty="0">
                <a:solidFill>
                  <a:srgbClr val="00B05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reversing voltage polarity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across 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coil.</a:t>
            </a:r>
            <a:endParaRPr lang="en-GB" dirty="0">
              <a:solidFill>
                <a:schemeClr val="tx1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0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6680681" y="3635483"/>
            <a:ext cx="4041058" cy="28356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Oval 36"/>
          <p:cNvSpPr/>
          <p:nvPr/>
        </p:nvSpPr>
        <p:spPr>
          <a:xfrm>
            <a:off x="7993626" y="480977"/>
            <a:ext cx="4041058" cy="28356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34" y="480977"/>
            <a:ext cx="10517140" cy="6823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Hysteresis Curve – Phase 1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410457" y="636212"/>
            <a:ext cx="2760663" cy="2444747"/>
            <a:chOff x="7043277" y="2216967"/>
            <a:chExt cx="2760663" cy="2444747"/>
          </a:xfrm>
        </p:grpSpPr>
        <p:grpSp>
          <p:nvGrpSpPr>
            <p:cNvPr id="16" name="Group 56"/>
            <p:cNvGrpSpPr>
              <a:grpSpLocks/>
            </p:cNvGrpSpPr>
            <p:nvPr/>
          </p:nvGrpSpPr>
          <p:grpSpPr bwMode="auto">
            <a:xfrm>
              <a:off x="7043277" y="2216967"/>
              <a:ext cx="2760663" cy="2444747"/>
              <a:chOff x="3390" y="119"/>
              <a:chExt cx="1739" cy="1540"/>
            </a:xfrm>
          </p:grpSpPr>
          <p:grpSp>
            <p:nvGrpSpPr>
              <p:cNvPr id="18" name="Group 58"/>
              <p:cNvGrpSpPr>
                <a:grpSpLocks/>
              </p:cNvGrpSpPr>
              <p:nvPr/>
            </p:nvGrpSpPr>
            <p:grpSpPr bwMode="auto">
              <a:xfrm>
                <a:off x="3390" y="173"/>
                <a:ext cx="1552" cy="1486"/>
                <a:chOff x="3467" y="548"/>
                <a:chExt cx="1422" cy="1422"/>
              </a:xfrm>
            </p:grpSpPr>
            <p:grpSp>
              <p:nvGrpSpPr>
                <p:cNvPr id="22" name="Group 59"/>
                <p:cNvGrpSpPr>
                  <a:grpSpLocks/>
                </p:cNvGrpSpPr>
                <p:nvPr/>
              </p:nvGrpSpPr>
              <p:grpSpPr bwMode="auto">
                <a:xfrm>
                  <a:off x="3467" y="548"/>
                  <a:ext cx="1422" cy="1422"/>
                  <a:chOff x="3467" y="548"/>
                  <a:chExt cx="1422" cy="1422"/>
                </a:xfrm>
              </p:grpSpPr>
              <p:sp>
                <p:nvSpPr>
                  <p:cNvPr id="24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18" y="548"/>
                    <a:ext cx="0" cy="142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5" name="Line 61"/>
                  <p:cNvSpPr>
                    <a:spLocks noChangeShapeType="1"/>
                  </p:cNvSpPr>
                  <p:nvPr/>
                </p:nvSpPr>
                <p:spPr bwMode="auto">
                  <a:xfrm rot="5400000" flipH="1" flipV="1">
                    <a:off x="4178" y="571"/>
                    <a:ext cx="0" cy="142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23" name="Oval 62"/>
                <p:cNvSpPr>
                  <a:spLocks noChangeArrowheads="1"/>
                </p:cNvSpPr>
                <p:nvPr/>
              </p:nvSpPr>
              <p:spPr bwMode="auto">
                <a:xfrm>
                  <a:off x="4162" y="1226"/>
                  <a:ext cx="116" cy="11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Text Box 63"/>
              <p:cNvSpPr txBox="1">
                <a:spLocks noChangeArrowheads="1"/>
              </p:cNvSpPr>
              <p:nvPr/>
            </p:nvSpPr>
            <p:spPr bwMode="auto">
              <a:xfrm>
                <a:off x="3934" y="119"/>
                <a:ext cx="1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9pPr>
              </a:lstStyle>
              <a:p>
                <a:r>
                  <a:rPr lang="en-GB" i="1" dirty="0">
                    <a:latin typeface="+mn-lt"/>
                  </a:rPr>
                  <a:t>B</a:t>
                </a:r>
              </a:p>
            </p:txBody>
          </p:sp>
          <p:sp>
            <p:nvSpPr>
              <p:cNvPr id="20" name="Text Box 64"/>
              <p:cNvSpPr txBox="1">
                <a:spLocks noChangeArrowheads="1"/>
              </p:cNvSpPr>
              <p:nvPr/>
            </p:nvSpPr>
            <p:spPr bwMode="auto">
              <a:xfrm>
                <a:off x="4918" y="821"/>
                <a:ext cx="21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9pPr>
              </a:lstStyle>
              <a:p>
                <a:r>
                  <a:rPr lang="en-GB" i="1" dirty="0">
                    <a:latin typeface="+mn-lt"/>
                  </a:rPr>
                  <a:t>H</a:t>
                </a:r>
              </a:p>
            </p:txBody>
          </p:sp>
        </p:grpSp>
        <p:grpSp>
          <p:nvGrpSpPr>
            <p:cNvPr id="26" name="Group 83"/>
            <p:cNvGrpSpPr>
              <a:grpSpLocks/>
            </p:cNvGrpSpPr>
            <p:nvPr/>
          </p:nvGrpSpPr>
          <p:grpSpPr bwMode="auto">
            <a:xfrm>
              <a:off x="7178214" y="3599682"/>
              <a:ext cx="1022350" cy="809625"/>
              <a:chOff x="3475" y="950"/>
              <a:chExt cx="644" cy="510"/>
            </a:xfrm>
          </p:grpSpPr>
          <p:sp>
            <p:nvSpPr>
              <p:cNvPr id="27" name="Text Box 84"/>
              <p:cNvSpPr txBox="1">
                <a:spLocks noChangeArrowheads="1"/>
              </p:cNvSpPr>
              <p:nvPr/>
            </p:nvSpPr>
            <p:spPr bwMode="auto">
              <a:xfrm>
                <a:off x="3475" y="1056"/>
                <a:ext cx="64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i="1" dirty="0">
                    <a:latin typeface="+mn-lt"/>
                  </a:rPr>
                  <a:t>B</a:t>
                </a:r>
                <a:r>
                  <a:rPr lang="en-GB" dirty="0">
                    <a:latin typeface="+mn-lt"/>
                  </a:rPr>
                  <a:t>=0 initially</a:t>
                </a:r>
              </a:p>
            </p:txBody>
          </p:sp>
          <p:sp>
            <p:nvSpPr>
              <p:cNvPr id="28" name="Line 85"/>
              <p:cNvSpPr>
                <a:spLocks noChangeShapeType="1"/>
              </p:cNvSpPr>
              <p:nvPr/>
            </p:nvSpPr>
            <p:spPr bwMode="auto">
              <a:xfrm flipV="1">
                <a:off x="3868" y="950"/>
                <a:ext cx="250" cy="2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532410" y="1143151"/>
            <a:ext cx="7623740" cy="13285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lvl="1"/>
            <a:r>
              <a:rPr lang="en-GB" sz="2400" dirty="0">
                <a:solidFill>
                  <a:srgbClr val="00B050"/>
                </a:solidFill>
                <a:latin typeface="Cambria" panose="02040503050406030204" pitchFamily="18" charset="0"/>
              </a:rPr>
              <a:t>Begin with </a:t>
            </a:r>
            <a:r>
              <a:rPr lang="en-GB" sz="2400" dirty="0" err="1" smtClean="0">
                <a:solidFill>
                  <a:srgbClr val="00B050"/>
                </a:solidFill>
                <a:latin typeface="Cambria" panose="02040503050406030204" pitchFamily="18" charset="0"/>
              </a:rPr>
              <a:t>unmagnetized</a:t>
            </a:r>
            <a:r>
              <a:rPr lang="en-GB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</a:rPr>
              <a:t>magnetic core with </a:t>
            </a:r>
            <a:r>
              <a:rPr lang="en-GB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B 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</a:rPr>
              <a:t>= </a:t>
            </a:r>
            <a:r>
              <a:rPr lang="en-GB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0.</a:t>
            </a:r>
            <a:endParaRPr lang="en-GB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622300" lvl="1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</a:rPr>
              <a:t>As the </a:t>
            </a:r>
            <a:r>
              <a:rPr lang="en-GB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magnetizing 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</a:rPr>
              <a:t>force </a:t>
            </a:r>
            <a:r>
              <a:rPr lang="en-GB" sz="2400" i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H </a:t>
            </a:r>
            <a:r>
              <a:rPr lang="en-GB" sz="2400" dirty="0">
                <a:solidFill>
                  <a:srgbClr val="00B050"/>
                </a:solidFill>
                <a:latin typeface="Cambria" panose="02040503050406030204" pitchFamily="18" charset="0"/>
              </a:rPr>
              <a:t>increases from zero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</a:rPr>
              <a:t>, the flux density </a:t>
            </a:r>
            <a:r>
              <a:rPr lang="en-GB" sz="2400" i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B</a:t>
            </a:r>
            <a:r>
              <a:rPr lang="en-GB" sz="24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GB" sz="2400" dirty="0">
                <a:solidFill>
                  <a:srgbClr val="00B050"/>
                </a:solidFill>
                <a:latin typeface="Cambria" panose="02040503050406030204" pitchFamily="18" charset="0"/>
              </a:rPr>
              <a:t>increases </a:t>
            </a:r>
            <a:r>
              <a:rPr lang="en-GB" sz="24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proportionally.</a:t>
            </a:r>
            <a:endParaRPr lang="en-SG" sz="2400" dirty="0" smtClean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33" name="Freeform 57"/>
          <p:cNvSpPr>
            <a:spLocks/>
          </p:cNvSpPr>
          <p:nvPr/>
        </p:nvSpPr>
        <p:spPr bwMode="auto">
          <a:xfrm>
            <a:off x="9714309" y="1292187"/>
            <a:ext cx="355618" cy="629902"/>
          </a:xfrm>
          <a:custGeom>
            <a:avLst/>
            <a:gdLst>
              <a:gd name="T0" fmla="*/ 0 w 216"/>
              <a:gd name="T1" fmla="*/ 432 h 364"/>
              <a:gd name="T2" fmla="*/ 114 w 216"/>
              <a:gd name="T3" fmla="*/ 199 h 364"/>
              <a:gd name="T4" fmla="*/ 308 w 216"/>
              <a:gd name="T5" fmla="*/ 0 h 364"/>
              <a:gd name="T6" fmla="*/ 0 60000 65536"/>
              <a:gd name="T7" fmla="*/ 0 60000 65536"/>
              <a:gd name="T8" fmla="*/ 0 60000 65536"/>
              <a:gd name="T9" fmla="*/ 0 w 216"/>
              <a:gd name="T10" fmla="*/ 0 h 364"/>
              <a:gd name="T11" fmla="*/ 216 w 216"/>
              <a:gd name="T12" fmla="*/ 364 h 364"/>
              <a:gd name="connsiteX0" fmla="*/ 0 w 10000"/>
              <a:gd name="connsiteY0" fmla="*/ 10000 h 10000"/>
              <a:gd name="connsiteX1" fmla="*/ 4924 w 10000"/>
              <a:gd name="connsiteY1" fmla="*/ 5752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4924 w 10000"/>
              <a:gd name="connsiteY1" fmla="*/ 5752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4924 w 10000"/>
              <a:gd name="connsiteY1" fmla="*/ 5752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1082 w 10000"/>
              <a:gd name="connsiteY1" fmla="*/ 9082 h 10000"/>
              <a:gd name="connsiteX2" fmla="*/ 4924 w 10000"/>
              <a:gd name="connsiteY2" fmla="*/ 5752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1184 w 10000"/>
              <a:gd name="connsiteY1" fmla="*/ 9082 h 10000"/>
              <a:gd name="connsiteX2" fmla="*/ 4924 w 10000"/>
              <a:gd name="connsiteY2" fmla="*/ 5752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1591 w 10000"/>
              <a:gd name="connsiteY1" fmla="*/ 9145 h 10000"/>
              <a:gd name="connsiteX2" fmla="*/ 4924 w 10000"/>
              <a:gd name="connsiteY2" fmla="*/ 5752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1591 w 10000"/>
              <a:gd name="connsiteY1" fmla="*/ 9145 h 10000"/>
              <a:gd name="connsiteX2" fmla="*/ 4924 w 10000"/>
              <a:gd name="connsiteY2" fmla="*/ 5752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1591 w 10000"/>
              <a:gd name="connsiteY1" fmla="*/ 9145 h 10000"/>
              <a:gd name="connsiteX2" fmla="*/ 5229 w 10000"/>
              <a:gd name="connsiteY2" fmla="*/ 5247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1591 w 10000"/>
              <a:gd name="connsiteY1" fmla="*/ 9145 h 10000"/>
              <a:gd name="connsiteX2" fmla="*/ 5229 w 10000"/>
              <a:gd name="connsiteY2" fmla="*/ 5247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1591 w 10000"/>
              <a:gd name="connsiteY1" fmla="*/ 9145 h 10000"/>
              <a:gd name="connsiteX2" fmla="*/ 4924 w 10000"/>
              <a:gd name="connsiteY2" fmla="*/ 5184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1591 w 10000"/>
              <a:gd name="connsiteY1" fmla="*/ 9145 h 10000"/>
              <a:gd name="connsiteX2" fmla="*/ 4924 w 10000"/>
              <a:gd name="connsiteY2" fmla="*/ 5184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1591 w 10000"/>
              <a:gd name="connsiteY1" fmla="*/ 9145 h 10000"/>
              <a:gd name="connsiteX2" fmla="*/ 4924 w 10000"/>
              <a:gd name="connsiteY2" fmla="*/ 5184 h 10000"/>
              <a:gd name="connsiteX3" fmla="*/ 10000 w 10000"/>
              <a:gd name="connsiteY3" fmla="*/ 0 h 10000"/>
              <a:gd name="connsiteX0" fmla="*/ 0 w 10000"/>
              <a:gd name="connsiteY0" fmla="*/ 9937 h 9937"/>
              <a:gd name="connsiteX1" fmla="*/ 1591 w 10000"/>
              <a:gd name="connsiteY1" fmla="*/ 9082 h 9937"/>
              <a:gd name="connsiteX2" fmla="*/ 4924 w 10000"/>
              <a:gd name="connsiteY2" fmla="*/ 5121 h 9937"/>
              <a:gd name="connsiteX3" fmla="*/ 10000 w 10000"/>
              <a:gd name="connsiteY3" fmla="*/ 0 h 9937"/>
              <a:gd name="connsiteX0" fmla="*/ 0 w 9492"/>
              <a:gd name="connsiteY0" fmla="*/ 10508 h 10508"/>
              <a:gd name="connsiteX1" fmla="*/ 1591 w 9492"/>
              <a:gd name="connsiteY1" fmla="*/ 9648 h 10508"/>
              <a:gd name="connsiteX2" fmla="*/ 4924 w 9492"/>
              <a:gd name="connsiteY2" fmla="*/ 5661 h 10508"/>
              <a:gd name="connsiteX3" fmla="*/ 9492 w 9492"/>
              <a:gd name="connsiteY3" fmla="*/ 0 h 1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2" h="10508">
                <a:moveTo>
                  <a:pt x="0" y="10508"/>
                </a:moveTo>
                <a:cubicBezTo>
                  <a:pt x="180" y="10291"/>
                  <a:pt x="770" y="10360"/>
                  <a:pt x="1591" y="9648"/>
                </a:cubicBezTo>
                <a:cubicBezTo>
                  <a:pt x="2412" y="8935"/>
                  <a:pt x="3845" y="7376"/>
                  <a:pt x="4924" y="5661"/>
                </a:cubicBezTo>
                <a:cubicBezTo>
                  <a:pt x="6692" y="3086"/>
                  <a:pt x="7177" y="1465"/>
                  <a:pt x="9492" y="0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6" name="Group 35"/>
          <p:cNvGrpSpPr/>
          <p:nvPr/>
        </p:nvGrpSpPr>
        <p:grpSpPr>
          <a:xfrm>
            <a:off x="10005100" y="968823"/>
            <a:ext cx="1738313" cy="641350"/>
            <a:chOff x="8740255" y="3375602"/>
            <a:chExt cx="1738313" cy="641350"/>
          </a:xfrm>
        </p:grpSpPr>
        <p:sp>
          <p:nvSpPr>
            <p:cNvPr id="34" name="Text Box 87"/>
            <p:cNvSpPr txBox="1">
              <a:spLocks noChangeArrowheads="1"/>
            </p:cNvSpPr>
            <p:nvPr/>
          </p:nvSpPr>
          <p:spPr bwMode="auto">
            <a:xfrm>
              <a:off x="9106968" y="3375602"/>
              <a:ext cx="1371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i="1" dirty="0">
                  <a:latin typeface="+mn-lt"/>
                </a:rPr>
                <a:t>B</a:t>
              </a:r>
              <a:r>
                <a:rPr lang="en-GB" dirty="0">
                  <a:latin typeface="+mn-lt"/>
                </a:rPr>
                <a:t> rises as </a:t>
              </a:r>
              <a:r>
                <a:rPr lang="en-GB" i="1" dirty="0">
                  <a:latin typeface="+mn-lt"/>
                </a:rPr>
                <a:t>H</a:t>
              </a:r>
              <a:r>
                <a:rPr lang="en-GB" dirty="0">
                  <a:latin typeface="+mn-lt"/>
                </a:rPr>
                <a:t> rises</a:t>
              </a:r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 flipH="1">
              <a:off x="8740255" y="3805702"/>
              <a:ext cx="366713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4" name="Content Placeholder 2"/>
          <p:cNvSpPr txBox="1">
            <a:spLocks/>
          </p:cNvSpPr>
          <p:nvPr/>
        </p:nvSpPr>
        <p:spPr>
          <a:xfrm>
            <a:off x="532609" y="2579191"/>
            <a:ext cx="7248738" cy="13285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lvl="1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As </a:t>
            </a:r>
            <a:r>
              <a:rPr lang="en-GB" sz="2400" i="1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H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increases some more, </a:t>
            </a:r>
            <a:r>
              <a:rPr lang="en-GB" sz="2400" i="1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B</a:t>
            </a:r>
            <a:r>
              <a:rPr lang="en-GB" sz="2400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 begins to level </a:t>
            </a:r>
            <a:r>
              <a:rPr lang="en-GB" sz="2400" dirty="0" smtClean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off.</a:t>
            </a:r>
            <a:endParaRPr lang="en-GB" sz="2400" dirty="0">
              <a:solidFill>
                <a:srgbClr val="CC6600"/>
              </a:solidFill>
              <a:latin typeface="Cambria" panose="02040503050406030204" pitchFamily="18" charset="0"/>
            </a:endParaRPr>
          </a:p>
          <a:p>
            <a:pPr marL="622300" lvl="1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If </a:t>
            </a:r>
            <a:r>
              <a:rPr lang="en-GB" sz="2400" i="1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H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continues to increase, </a:t>
            </a:r>
            <a:r>
              <a:rPr lang="en-GB" sz="2400" i="1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B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reaches a saturation value </a:t>
            </a:r>
            <a:r>
              <a:rPr lang="en-GB" sz="2400" i="1" dirty="0" err="1" smtClean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B</a:t>
            </a:r>
            <a:r>
              <a:rPr lang="en-GB" sz="2400" baseline="-25000" dirty="0" err="1" smtClean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sat</a:t>
            </a:r>
            <a:r>
              <a:rPr lang="en-GB" sz="24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when H reaches </a:t>
            </a:r>
            <a:r>
              <a:rPr lang="en-GB" sz="2400" i="1" dirty="0" err="1" smtClean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H</a:t>
            </a:r>
            <a:r>
              <a:rPr lang="en-GB" sz="2400" baseline="-25000" dirty="0" err="1" smtClean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sat</a:t>
            </a:r>
            <a:r>
              <a:rPr lang="en-GB" sz="2400" baseline="-25000" dirty="0" smtClean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 </a:t>
            </a:r>
            <a:r>
              <a:rPr lang="en-GB" sz="2400" dirty="0" smtClean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.</a:t>
            </a:r>
            <a:endParaRPr lang="en-SG" sz="2400" dirty="0" smtClean="0">
              <a:solidFill>
                <a:srgbClr val="CC6600"/>
              </a:solidFill>
              <a:latin typeface="Cambria" panose="020405030504060302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932708" y="3793540"/>
            <a:ext cx="2776537" cy="2569007"/>
            <a:chOff x="5984757" y="3837480"/>
            <a:chExt cx="2776537" cy="2569007"/>
          </a:xfrm>
        </p:grpSpPr>
        <p:grpSp>
          <p:nvGrpSpPr>
            <p:cNvPr id="42" name="Group 70"/>
            <p:cNvGrpSpPr>
              <a:grpSpLocks/>
            </p:cNvGrpSpPr>
            <p:nvPr/>
          </p:nvGrpSpPr>
          <p:grpSpPr bwMode="auto">
            <a:xfrm>
              <a:off x="5984757" y="4047463"/>
              <a:ext cx="2463800" cy="2359024"/>
              <a:chOff x="3467" y="548"/>
              <a:chExt cx="1422" cy="1422"/>
            </a:xfrm>
          </p:grpSpPr>
          <p:grpSp>
            <p:nvGrpSpPr>
              <p:cNvPr id="50" name="Group 71"/>
              <p:cNvGrpSpPr>
                <a:grpSpLocks/>
              </p:cNvGrpSpPr>
              <p:nvPr/>
            </p:nvGrpSpPr>
            <p:grpSpPr bwMode="auto">
              <a:xfrm>
                <a:off x="3467" y="548"/>
                <a:ext cx="1422" cy="1422"/>
                <a:chOff x="3467" y="548"/>
                <a:chExt cx="1422" cy="1422"/>
              </a:xfrm>
            </p:grpSpPr>
            <p:sp>
              <p:nvSpPr>
                <p:cNvPr id="52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4218" y="548"/>
                  <a:ext cx="0" cy="142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3" name="Line 73"/>
                <p:cNvSpPr>
                  <a:spLocks noChangeShapeType="1"/>
                </p:cNvSpPr>
                <p:nvPr/>
              </p:nvSpPr>
              <p:spPr bwMode="auto">
                <a:xfrm rot="5400000" flipH="1" flipV="1">
                  <a:off x="4178" y="571"/>
                  <a:ext cx="0" cy="142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51" name="Oval 74"/>
              <p:cNvSpPr>
                <a:spLocks noChangeArrowheads="1"/>
              </p:cNvSpPr>
              <p:nvPr/>
            </p:nvSpPr>
            <p:spPr bwMode="auto">
              <a:xfrm>
                <a:off x="4162" y="1222"/>
                <a:ext cx="116" cy="11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922969" y="3837480"/>
              <a:ext cx="1838325" cy="1605395"/>
              <a:chOff x="6922969" y="3837480"/>
              <a:chExt cx="1838325" cy="1605395"/>
            </a:xfrm>
          </p:grpSpPr>
          <p:sp>
            <p:nvSpPr>
              <p:cNvPr id="43" name="Text Box 75"/>
              <p:cNvSpPr txBox="1">
                <a:spLocks noChangeArrowheads="1"/>
              </p:cNvSpPr>
              <p:nvPr/>
            </p:nvSpPr>
            <p:spPr bwMode="auto">
              <a:xfrm>
                <a:off x="6922969" y="3837480"/>
                <a:ext cx="3365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9pPr>
              </a:lstStyle>
              <a:p>
                <a:r>
                  <a:rPr lang="en-GB" i="1" dirty="0">
                    <a:latin typeface="Arial" charset="0"/>
                  </a:rPr>
                  <a:t>B</a:t>
                </a:r>
              </a:p>
            </p:txBody>
          </p:sp>
          <p:sp>
            <p:nvSpPr>
              <p:cNvPr id="44" name="Text Box 76"/>
              <p:cNvSpPr txBox="1">
                <a:spLocks noChangeArrowheads="1"/>
              </p:cNvSpPr>
              <p:nvPr/>
            </p:nvSpPr>
            <p:spPr bwMode="auto">
              <a:xfrm>
                <a:off x="8410457" y="5076163"/>
                <a:ext cx="350837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9pPr>
              </a:lstStyle>
              <a:p>
                <a:r>
                  <a:rPr lang="en-GB" i="1">
                    <a:latin typeface="Arial" charset="0"/>
                  </a:rPr>
                  <a:t>H</a:t>
                </a:r>
              </a:p>
            </p:txBody>
          </p:sp>
          <p:sp>
            <p:nvSpPr>
              <p:cNvPr id="56" name="Freeform 57"/>
              <p:cNvSpPr>
                <a:spLocks/>
              </p:cNvSpPr>
              <p:nvPr/>
            </p:nvSpPr>
            <p:spPr bwMode="auto">
              <a:xfrm>
                <a:off x="7287981" y="4626391"/>
                <a:ext cx="355618" cy="629902"/>
              </a:xfrm>
              <a:custGeom>
                <a:avLst/>
                <a:gdLst>
                  <a:gd name="T0" fmla="*/ 0 w 216"/>
                  <a:gd name="T1" fmla="*/ 432 h 364"/>
                  <a:gd name="T2" fmla="*/ 114 w 216"/>
                  <a:gd name="T3" fmla="*/ 199 h 364"/>
                  <a:gd name="T4" fmla="*/ 308 w 216"/>
                  <a:gd name="T5" fmla="*/ 0 h 364"/>
                  <a:gd name="T6" fmla="*/ 0 60000 65536"/>
                  <a:gd name="T7" fmla="*/ 0 60000 65536"/>
                  <a:gd name="T8" fmla="*/ 0 60000 65536"/>
                  <a:gd name="T9" fmla="*/ 0 w 216"/>
                  <a:gd name="T10" fmla="*/ 0 h 364"/>
                  <a:gd name="T11" fmla="*/ 216 w 216"/>
                  <a:gd name="T12" fmla="*/ 364 h 364"/>
                  <a:gd name="connsiteX0" fmla="*/ 0 w 10000"/>
                  <a:gd name="connsiteY0" fmla="*/ 10000 h 10000"/>
                  <a:gd name="connsiteX1" fmla="*/ 4924 w 10000"/>
                  <a:gd name="connsiteY1" fmla="*/ 5752 h 10000"/>
                  <a:gd name="connsiteX2" fmla="*/ 10000 w 10000"/>
                  <a:gd name="connsiteY2" fmla="*/ 0 h 10000"/>
                  <a:gd name="connsiteX0" fmla="*/ 0 w 10000"/>
                  <a:gd name="connsiteY0" fmla="*/ 10000 h 10000"/>
                  <a:gd name="connsiteX1" fmla="*/ 4924 w 10000"/>
                  <a:gd name="connsiteY1" fmla="*/ 5752 h 10000"/>
                  <a:gd name="connsiteX2" fmla="*/ 10000 w 10000"/>
                  <a:gd name="connsiteY2" fmla="*/ 0 h 10000"/>
                  <a:gd name="connsiteX0" fmla="*/ 0 w 10000"/>
                  <a:gd name="connsiteY0" fmla="*/ 10000 h 10000"/>
                  <a:gd name="connsiteX1" fmla="*/ 4924 w 10000"/>
                  <a:gd name="connsiteY1" fmla="*/ 5752 h 10000"/>
                  <a:gd name="connsiteX2" fmla="*/ 10000 w 10000"/>
                  <a:gd name="connsiteY2" fmla="*/ 0 h 10000"/>
                  <a:gd name="connsiteX0" fmla="*/ 0 w 10000"/>
                  <a:gd name="connsiteY0" fmla="*/ 10000 h 10000"/>
                  <a:gd name="connsiteX1" fmla="*/ 1082 w 10000"/>
                  <a:gd name="connsiteY1" fmla="*/ 9082 h 10000"/>
                  <a:gd name="connsiteX2" fmla="*/ 4924 w 10000"/>
                  <a:gd name="connsiteY2" fmla="*/ 5752 h 10000"/>
                  <a:gd name="connsiteX3" fmla="*/ 10000 w 10000"/>
                  <a:gd name="connsiteY3" fmla="*/ 0 h 10000"/>
                  <a:gd name="connsiteX0" fmla="*/ 0 w 10000"/>
                  <a:gd name="connsiteY0" fmla="*/ 10000 h 10000"/>
                  <a:gd name="connsiteX1" fmla="*/ 1184 w 10000"/>
                  <a:gd name="connsiteY1" fmla="*/ 9082 h 10000"/>
                  <a:gd name="connsiteX2" fmla="*/ 4924 w 10000"/>
                  <a:gd name="connsiteY2" fmla="*/ 5752 h 10000"/>
                  <a:gd name="connsiteX3" fmla="*/ 10000 w 10000"/>
                  <a:gd name="connsiteY3" fmla="*/ 0 h 10000"/>
                  <a:gd name="connsiteX0" fmla="*/ 0 w 10000"/>
                  <a:gd name="connsiteY0" fmla="*/ 10000 h 10000"/>
                  <a:gd name="connsiteX1" fmla="*/ 1591 w 10000"/>
                  <a:gd name="connsiteY1" fmla="*/ 9145 h 10000"/>
                  <a:gd name="connsiteX2" fmla="*/ 4924 w 10000"/>
                  <a:gd name="connsiteY2" fmla="*/ 5752 h 10000"/>
                  <a:gd name="connsiteX3" fmla="*/ 10000 w 10000"/>
                  <a:gd name="connsiteY3" fmla="*/ 0 h 10000"/>
                  <a:gd name="connsiteX0" fmla="*/ 0 w 10000"/>
                  <a:gd name="connsiteY0" fmla="*/ 10000 h 10000"/>
                  <a:gd name="connsiteX1" fmla="*/ 1591 w 10000"/>
                  <a:gd name="connsiteY1" fmla="*/ 9145 h 10000"/>
                  <a:gd name="connsiteX2" fmla="*/ 4924 w 10000"/>
                  <a:gd name="connsiteY2" fmla="*/ 5752 h 10000"/>
                  <a:gd name="connsiteX3" fmla="*/ 10000 w 10000"/>
                  <a:gd name="connsiteY3" fmla="*/ 0 h 10000"/>
                  <a:gd name="connsiteX0" fmla="*/ 0 w 10000"/>
                  <a:gd name="connsiteY0" fmla="*/ 10000 h 10000"/>
                  <a:gd name="connsiteX1" fmla="*/ 1591 w 10000"/>
                  <a:gd name="connsiteY1" fmla="*/ 9145 h 10000"/>
                  <a:gd name="connsiteX2" fmla="*/ 5229 w 10000"/>
                  <a:gd name="connsiteY2" fmla="*/ 5247 h 10000"/>
                  <a:gd name="connsiteX3" fmla="*/ 10000 w 10000"/>
                  <a:gd name="connsiteY3" fmla="*/ 0 h 10000"/>
                  <a:gd name="connsiteX0" fmla="*/ 0 w 10000"/>
                  <a:gd name="connsiteY0" fmla="*/ 10000 h 10000"/>
                  <a:gd name="connsiteX1" fmla="*/ 1591 w 10000"/>
                  <a:gd name="connsiteY1" fmla="*/ 9145 h 10000"/>
                  <a:gd name="connsiteX2" fmla="*/ 5229 w 10000"/>
                  <a:gd name="connsiteY2" fmla="*/ 5247 h 10000"/>
                  <a:gd name="connsiteX3" fmla="*/ 10000 w 10000"/>
                  <a:gd name="connsiteY3" fmla="*/ 0 h 10000"/>
                  <a:gd name="connsiteX0" fmla="*/ 0 w 10000"/>
                  <a:gd name="connsiteY0" fmla="*/ 10000 h 10000"/>
                  <a:gd name="connsiteX1" fmla="*/ 1591 w 10000"/>
                  <a:gd name="connsiteY1" fmla="*/ 9145 h 10000"/>
                  <a:gd name="connsiteX2" fmla="*/ 4924 w 10000"/>
                  <a:gd name="connsiteY2" fmla="*/ 5184 h 10000"/>
                  <a:gd name="connsiteX3" fmla="*/ 10000 w 10000"/>
                  <a:gd name="connsiteY3" fmla="*/ 0 h 10000"/>
                  <a:gd name="connsiteX0" fmla="*/ 0 w 10000"/>
                  <a:gd name="connsiteY0" fmla="*/ 10000 h 10000"/>
                  <a:gd name="connsiteX1" fmla="*/ 1591 w 10000"/>
                  <a:gd name="connsiteY1" fmla="*/ 9145 h 10000"/>
                  <a:gd name="connsiteX2" fmla="*/ 4924 w 10000"/>
                  <a:gd name="connsiteY2" fmla="*/ 5184 h 10000"/>
                  <a:gd name="connsiteX3" fmla="*/ 10000 w 10000"/>
                  <a:gd name="connsiteY3" fmla="*/ 0 h 10000"/>
                  <a:gd name="connsiteX0" fmla="*/ 0 w 10000"/>
                  <a:gd name="connsiteY0" fmla="*/ 10000 h 10000"/>
                  <a:gd name="connsiteX1" fmla="*/ 1591 w 10000"/>
                  <a:gd name="connsiteY1" fmla="*/ 9145 h 10000"/>
                  <a:gd name="connsiteX2" fmla="*/ 4924 w 10000"/>
                  <a:gd name="connsiteY2" fmla="*/ 5184 h 10000"/>
                  <a:gd name="connsiteX3" fmla="*/ 10000 w 10000"/>
                  <a:gd name="connsiteY3" fmla="*/ 0 h 10000"/>
                  <a:gd name="connsiteX0" fmla="*/ 0 w 10000"/>
                  <a:gd name="connsiteY0" fmla="*/ 9937 h 9937"/>
                  <a:gd name="connsiteX1" fmla="*/ 1591 w 10000"/>
                  <a:gd name="connsiteY1" fmla="*/ 9082 h 9937"/>
                  <a:gd name="connsiteX2" fmla="*/ 4924 w 10000"/>
                  <a:gd name="connsiteY2" fmla="*/ 5121 h 9937"/>
                  <a:gd name="connsiteX3" fmla="*/ 10000 w 10000"/>
                  <a:gd name="connsiteY3" fmla="*/ 0 h 9937"/>
                  <a:gd name="connsiteX0" fmla="*/ 0 w 9492"/>
                  <a:gd name="connsiteY0" fmla="*/ 10508 h 10508"/>
                  <a:gd name="connsiteX1" fmla="*/ 1591 w 9492"/>
                  <a:gd name="connsiteY1" fmla="*/ 9648 h 10508"/>
                  <a:gd name="connsiteX2" fmla="*/ 4924 w 9492"/>
                  <a:gd name="connsiteY2" fmla="*/ 5661 h 10508"/>
                  <a:gd name="connsiteX3" fmla="*/ 9492 w 9492"/>
                  <a:gd name="connsiteY3" fmla="*/ 0 h 10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92" h="10508">
                    <a:moveTo>
                      <a:pt x="0" y="10508"/>
                    </a:moveTo>
                    <a:cubicBezTo>
                      <a:pt x="180" y="10291"/>
                      <a:pt x="770" y="10360"/>
                      <a:pt x="1591" y="9648"/>
                    </a:cubicBezTo>
                    <a:cubicBezTo>
                      <a:pt x="2412" y="8935"/>
                      <a:pt x="3845" y="7376"/>
                      <a:pt x="4924" y="5661"/>
                    </a:cubicBezTo>
                    <a:cubicBezTo>
                      <a:pt x="6692" y="3086"/>
                      <a:pt x="7177" y="1465"/>
                      <a:pt x="9492" y="0"/>
                    </a:cubicBezTo>
                  </a:path>
                </a:pathLst>
              </a:custGeom>
              <a:noFill/>
              <a:ln w="38100" cmpd="sng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2" name="Content Placeholder 2"/>
          <p:cNvSpPr txBox="1">
            <a:spLocks/>
          </p:cNvSpPr>
          <p:nvPr/>
        </p:nvSpPr>
        <p:spPr>
          <a:xfrm>
            <a:off x="484000" y="4014676"/>
            <a:ext cx="6404163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lvl="1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Once</a:t>
            </a:r>
            <a:r>
              <a:rPr lang="en-GB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saturation</a:t>
            </a:r>
            <a:r>
              <a:rPr lang="en-GB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is reached, further increase in </a:t>
            </a:r>
            <a:r>
              <a:rPr lang="en-GB" sz="2400" i="1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H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will not increase </a:t>
            </a:r>
            <a:r>
              <a:rPr lang="en-GB" sz="2400" i="1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B</a:t>
            </a:r>
            <a:r>
              <a:rPr lang="en-GB" sz="24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.</a:t>
            </a:r>
            <a:endParaRPr lang="en-SG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800283" y="3961924"/>
            <a:ext cx="1450213" cy="555679"/>
            <a:chOff x="7852332" y="4005864"/>
            <a:chExt cx="1450213" cy="555679"/>
          </a:xfrm>
        </p:grpSpPr>
        <p:sp>
          <p:nvSpPr>
            <p:cNvPr id="47" name="Text Box 79"/>
            <p:cNvSpPr txBox="1">
              <a:spLocks noChangeArrowheads="1"/>
            </p:cNvSpPr>
            <p:nvPr/>
          </p:nvSpPr>
          <p:spPr bwMode="auto">
            <a:xfrm>
              <a:off x="8076995" y="4005864"/>
              <a:ext cx="1225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i="1" dirty="0">
                  <a:latin typeface="Arial" charset="0"/>
                </a:rPr>
                <a:t>Saturation</a:t>
              </a:r>
            </a:p>
          </p:txBody>
        </p:sp>
        <p:sp>
          <p:nvSpPr>
            <p:cNvPr id="63" name="Oval 69"/>
            <p:cNvSpPr>
              <a:spLocks noChangeArrowheads="1"/>
            </p:cNvSpPr>
            <p:nvPr/>
          </p:nvSpPr>
          <p:spPr bwMode="auto">
            <a:xfrm>
              <a:off x="7852332" y="4275793"/>
              <a:ext cx="654050" cy="28575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Freeform 77"/>
          <p:cNvSpPr>
            <a:spLocks/>
          </p:cNvSpPr>
          <p:nvPr/>
        </p:nvSpPr>
        <p:spPr bwMode="auto">
          <a:xfrm>
            <a:off x="8591550" y="4358036"/>
            <a:ext cx="627161" cy="234950"/>
          </a:xfrm>
          <a:custGeom>
            <a:avLst/>
            <a:gdLst>
              <a:gd name="T0" fmla="*/ 0 w 636"/>
              <a:gd name="T1" fmla="*/ 521 h 700"/>
              <a:gd name="T2" fmla="*/ 27 w 636"/>
              <a:gd name="T3" fmla="*/ 384 h 700"/>
              <a:gd name="T4" fmla="*/ 60 w 636"/>
              <a:gd name="T5" fmla="*/ 295 h 700"/>
              <a:gd name="T6" fmla="*/ 95 w 636"/>
              <a:gd name="T7" fmla="*/ 224 h 700"/>
              <a:gd name="T8" fmla="*/ 139 w 636"/>
              <a:gd name="T9" fmla="*/ 146 h 700"/>
              <a:gd name="T10" fmla="*/ 169 w 636"/>
              <a:gd name="T11" fmla="*/ 107 h 700"/>
              <a:gd name="T12" fmla="*/ 231 w 636"/>
              <a:gd name="T13" fmla="*/ 33 h 700"/>
              <a:gd name="T14" fmla="*/ 261 w 636"/>
              <a:gd name="T15" fmla="*/ 0 h 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6"/>
              <a:gd name="T25" fmla="*/ 0 h 700"/>
              <a:gd name="T26" fmla="*/ 636 w 636"/>
              <a:gd name="T27" fmla="*/ 700 h 7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6" h="700">
                <a:moveTo>
                  <a:pt x="0" y="700"/>
                </a:moveTo>
                <a:cubicBezTo>
                  <a:pt x="21" y="633"/>
                  <a:pt x="43" y="567"/>
                  <a:pt x="68" y="516"/>
                </a:cubicBezTo>
                <a:cubicBezTo>
                  <a:pt x="93" y="465"/>
                  <a:pt x="121" y="432"/>
                  <a:pt x="148" y="396"/>
                </a:cubicBezTo>
                <a:cubicBezTo>
                  <a:pt x="175" y="360"/>
                  <a:pt x="200" y="333"/>
                  <a:pt x="232" y="300"/>
                </a:cubicBezTo>
                <a:cubicBezTo>
                  <a:pt x="264" y="267"/>
                  <a:pt x="310" y="222"/>
                  <a:pt x="340" y="196"/>
                </a:cubicBezTo>
                <a:cubicBezTo>
                  <a:pt x="370" y="170"/>
                  <a:pt x="375" y="169"/>
                  <a:pt x="412" y="144"/>
                </a:cubicBezTo>
                <a:cubicBezTo>
                  <a:pt x="449" y="119"/>
                  <a:pt x="527" y="68"/>
                  <a:pt x="564" y="44"/>
                </a:cubicBezTo>
                <a:cubicBezTo>
                  <a:pt x="601" y="20"/>
                  <a:pt x="618" y="10"/>
                  <a:pt x="636" y="0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9" name="Group 58"/>
          <p:cNvGrpSpPr/>
          <p:nvPr/>
        </p:nvGrpSpPr>
        <p:grpSpPr>
          <a:xfrm>
            <a:off x="7732961" y="4103103"/>
            <a:ext cx="1801637" cy="1512187"/>
            <a:chOff x="6767985" y="4147043"/>
            <a:chExt cx="1574635" cy="1512187"/>
          </a:xfrm>
        </p:grpSpPr>
        <p:sp>
          <p:nvSpPr>
            <p:cNvPr id="46" name="Freeform 78"/>
            <p:cNvSpPr>
              <a:spLocks/>
            </p:cNvSpPr>
            <p:nvPr/>
          </p:nvSpPr>
          <p:spPr bwMode="auto">
            <a:xfrm>
              <a:off x="7288094" y="4377690"/>
              <a:ext cx="750887" cy="887385"/>
            </a:xfrm>
            <a:custGeom>
              <a:avLst/>
              <a:gdLst>
                <a:gd name="T0" fmla="*/ 0 w 512"/>
                <a:gd name="T1" fmla="*/ 0 h 632"/>
                <a:gd name="T2" fmla="*/ 373 w 512"/>
                <a:gd name="T3" fmla="*/ 0 h 632"/>
                <a:gd name="T4" fmla="*/ 373 w 512"/>
                <a:gd name="T5" fmla="*/ 582 h 632"/>
                <a:gd name="T6" fmla="*/ 0 60000 65536"/>
                <a:gd name="T7" fmla="*/ 0 60000 65536"/>
                <a:gd name="T8" fmla="*/ 0 60000 65536"/>
                <a:gd name="T9" fmla="*/ 0 w 512"/>
                <a:gd name="T10" fmla="*/ 0 h 632"/>
                <a:gd name="T11" fmla="*/ 512 w 512"/>
                <a:gd name="T12" fmla="*/ 632 h 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632">
                  <a:moveTo>
                    <a:pt x="0" y="0"/>
                  </a:moveTo>
                  <a:lnTo>
                    <a:pt x="512" y="0"/>
                  </a:lnTo>
                  <a:lnTo>
                    <a:pt x="512" y="63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Text Box 80"/>
            <p:cNvSpPr txBox="1">
              <a:spLocks noChangeArrowheads="1"/>
            </p:cNvSpPr>
            <p:nvPr/>
          </p:nvSpPr>
          <p:spPr bwMode="auto">
            <a:xfrm>
              <a:off x="6767985" y="4147043"/>
              <a:ext cx="4528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i="1" dirty="0" err="1">
                  <a:latin typeface="+mn-lt"/>
                </a:rPr>
                <a:t>B</a:t>
              </a:r>
              <a:r>
                <a:rPr lang="en-GB" baseline="-25000" dirty="0" err="1">
                  <a:latin typeface="+mn-lt"/>
                </a:rPr>
                <a:t>sat</a:t>
              </a:r>
              <a:endParaRPr lang="en-GB" baseline="-25000" dirty="0">
                <a:latin typeface="+mn-lt"/>
              </a:endParaRPr>
            </a:p>
          </p:txBody>
        </p:sp>
        <p:sp>
          <p:nvSpPr>
            <p:cNvPr id="49" name="Text Box 81"/>
            <p:cNvSpPr txBox="1">
              <a:spLocks noChangeArrowheads="1"/>
            </p:cNvSpPr>
            <p:nvPr/>
          </p:nvSpPr>
          <p:spPr bwMode="auto">
            <a:xfrm>
              <a:off x="7871593" y="5289898"/>
              <a:ext cx="4710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i="1" dirty="0" err="1">
                  <a:latin typeface="+mn-lt"/>
                </a:rPr>
                <a:t>H</a:t>
              </a:r>
              <a:r>
                <a:rPr lang="en-GB" baseline="-25000" dirty="0" err="1">
                  <a:latin typeface="+mn-lt"/>
                </a:rPr>
                <a:t>sat</a:t>
              </a:r>
              <a:endParaRPr lang="en-GB" baseline="-25000" dirty="0">
                <a:latin typeface="+mn-lt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4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33" grpId="0" animBg="1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7729001" y="3571359"/>
            <a:ext cx="4041058" cy="28356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34" y="480979"/>
            <a:ext cx="10517140" cy="6823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Hysteresis Curve – Phase 2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6" name="Group 83"/>
          <p:cNvGrpSpPr>
            <a:grpSpLocks/>
          </p:cNvGrpSpPr>
          <p:nvPr/>
        </p:nvGrpSpPr>
        <p:grpSpPr bwMode="auto">
          <a:xfrm>
            <a:off x="5688789" y="4479036"/>
            <a:ext cx="3539018" cy="696462"/>
            <a:chOff x="3324" y="849"/>
            <a:chExt cx="1040" cy="672"/>
          </a:xfrm>
        </p:grpSpPr>
        <p:sp>
          <p:nvSpPr>
            <p:cNvPr id="27" name="Text Box 84"/>
            <p:cNvSpPr txBox="1">
              <a:spLocks noChangeArrowheads="1"/>
            </p:cNvSpPr>
            <p:nvPr/>
          </p:nvSpPr>
          <p:spPr bwMode="auto">
            <a:xfrm>
              <a:off x="3324" y="897"/>
              <a:ext cx="644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dirty="0">
                  <a:solidFill>
                    <a:srgbClr val="C00000"/>
                  </a:solidFill>
                  <a:latin typeface="+mn-lt"/>
                </a:rPr>
                <a:t>Some </a:t>
              </a:r>
              <a:r>
                <a:rPr lang="en-GB" i="1" dirty="0">
                  <a:solidFill>
                    <a:srgbClr val="C00000"/>
                  </a:solidFill>
                  <a:latin typeface="+mn-lt"/>
                </a:rPr>
                <a:t>B</a:t>
              </a:r>
              <a:r>
                <a:rPr lang="en-GB" dirty="0">
                  <a:solidFill>
                    <a:srgbClr val="C00000"/>
                  </a:solidFill>
                  <a:latin typeface="+mn-lt"/>
                </a:rPr>
                <a:t> remains even though </a:t>
              </a:r>
              <a:r>
                <a:rPr lang="en-GB" i="1" dirty="0">
                  <a:solidFill>
                    <a:srgbClr val="C00000"/>
                  </a:solidFill>
                  <a:latin typeface="+mn-lt"/>
                </a:rPr>
                <a:t>H</a:t>
              </a:r>
              <a:r>
                <a:rPr lang="en-GB" dirty="0">
                  <a:solidFill>
                    <a:srgbClr val="C00000"/>
                  </a:solidFill>
                  <a:latin typeface="+mn-lt"/>
                </a:rPr>
                <a:t>=0</a:t>
              </a:r>
            </a:p>
          </p:txBody>
        </p:sp>
        <p:sp>
          <p:nvSpPr>
            <p:cNvPr id="28" name="Line 85"/>
            <p:cNvSpPr>
              <a:spLocks noChangeShapeType="1"/>
            </p:cNvSpPr>
            <p:nvPr/>
          </p:nvSpPr>
          <p:spPr bwMode="auto">
            <a:xfrm flipV="1">
              <a:off x="3868" y="849"/>
              <a:ext cx="496" cy="3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rgbClr val="C00000"/>
                </a:solidFill>
              </a:endParaRP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862728" y="1157390"/>
            <a:ext cx="10289798" cy="194412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  <a:latin typeface="Cambria" panose="02040503050406030204" pitchFamily="18" charset="0"/>
              </a:rPr>
              <a:t>If </a:t>
            </a:r>
            <a:r>
              <a:rPr lang="en-GB" sz="2800" i="1" dirty="0">
                <a:solidFill>
                  <a:srgbClr val="CC6600"/>
                </a:solidFill>
                <a:latin typeface="Cambria" panose="02040503050406030204" pitchFamily="18" charset="0"/>
              </a:rPr>
              <a:t>H</a:t>
            </a:r>
            <a:r>
              <a:rPr lang="en-GB" sz="2800" dirty="0">
                <a:solidFill>
                  <a:srgbClr val="CC6600"/>
                </a:solidFill>
                <a:latin typeface="Cambria" panose="02040503050406030204" pitchFamily="18" charset="0"/>
              </a:rPr>
              <a:t> now decreases to zero</a:t>
            </a:r>
            <a:r>
              <a:rPr lang="en-GB" sz="280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GB" sz="2800" i="1" dirty="0">
                <a:solidFill>
                  <a:schemeClr val="tx1"/>
                </a:solidFill>
                <a:latin typeface="Cambria" panose="02040503050406030204" pitchFamily="18" charset="0"/>
              </a:rPr>
              <a:t>B</a:t>
            </a:r>
            <a:r>
              <a:rPr lang="en-GB" sz="2800" dirty="0">
                <a:solidFill>
                  <a:schemeClr val="tx1"/>
                </a:solidFill>
                <a:latin typeface="Cambria" panose="02040503050406030204" pitchFamily="18" charset="0"/>
              </a:rPr>
              <a:t> falls back along a different path to a </a:t>
            </a:r>
            <a:r>
              <a:rPr lang="en-GB" sz="2800" dirty="0">
                <a:solidFill>
                  <a:srgbClr val="CC6600"/>
                </a:solidFill>
                <a:latin typeface="Cambria" panose="02040503050406030204" pitchFamily="18" charset="0"/>
              </a:rPr>
              <a:t>residual value </a:t>
            </a:r>
            <a:r>
              <a:rPr lang="en-GB" sz="2800" i="1" dirty="0" smtClean="0">
                <a:solidFill>
                  <a:srgbClr val="CC6600"/>
                </a:solidFill>
                <a:latin typeface="Cambria" panose="02040503050406030204" pitchFamily="18" charset="0"/>
              </a:rPr>
              <a:t>B</a:t>
            </a:r>
            <a:r>
              <a:rPr lang="en-GB" sz="2800" baseline="-25000" dirty="0" smtClean="0">
                <a:solidFill>
                  <a:srgbClr val="CC6600"/>
                </a:solidFill>
                <a:latin typeface="Cambria" panose="02040503050406030204" pitchFamily="18" charset="0"/>
              </a:rPr>
              <a:t>R</a:t>
            </a:r>
            <a:r>
              <a:rPr lang="en-GB" sz="28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 </a:t>
            </a:r>
            <a:r>
              <a:rPr lang="en-GB" sz="2800" dirty="0" smtClean="0">
                <a:solidFill>
                  <a:srgbClr val="CC6600"/>
                </a:solidFill>
                <a:latin typeface="Cambria" panose="02040503050406030204" pitchFamily="18" charset="0"/>
              </a:rPr>
              <a:t>.</a:t>
            </a:r>
          </a:p>
          <a:p>
            <a:pPr>
              <a:spcAft>
                <a:spcPct val="30000"/>
              </a:spcAft>
            </a:pPr>
            <a:r>
              <a:rPr lang="en-GB" sz="2800" dirty="0">
                <a:solidFill>
                  <a:schemeClr val="tx1"/>
                </a:solidFill>
                <a:latin typeface="Cambria" panose="02040503050406030204" pitchFamily="18" charset="0"/>
              </a:rPr>
              <a:t>Material continues to be </a:t>
            </a:r>
            <a:r>
              <a:rPr lang="en-GB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magnetized </a:t>
            </a:r>
            <a:r>
              <a:rPr lang="en-GB" sz="2800" dirty="0">
                <a:solidFill>
                  <a:schemeClr val="tx1"/>
                </a:solidFill>
                <a:latin typeface="Cambria" panose="02040503050406030204" pitchFamily="18" charset="0"/>
              </a:rPr>
              <a:t>even though </a:t>
            </a:r>
            <a:r>
              <a:rPr lang="en-GB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magnetizing </a:t>
            </a:r>
            <a:r>
              <a:rPr lang="en-GB" sz="2800" dirty="0">
                <a:solidFill>
                  <a:schemeClr val="tx1"/>
                </a:solidFill>
                <a:latin typeface="Cambria" panose="02040503050406030204" pitchFamily="18" charset="0"/>
              </a:rPr>
              <a:t>force </a:t>
            </a:r>
            <a:r>
              <a:rPr lang="en-GB" sz="2800" i="1" dirty="0">
                <a:solidFill>
                  <a:schemeClr val="tx1"/>
                </a:solidFill>
                <a:latin typeface="Cambria" panose="02040503050406030204" pitchFamily="18" charset="0"/>
              </a:rPr>
              <a:t>H </a:t>
            </a:r>
            <a:r>
              <a:rPr lang="en-GB" sz="2800" dirty="0">
                <a:solidFill>
                  <a:schemeClr val="tx1"/>
                </a:solidFill>
                <a:latin typeface="Cambria" panose="02040503050406030204" pitchFamily="18" charset="0"/>
              </a:rPr>
              <a:t>= </a:t>
            </a:r>
            <a:r>
              <a:rPr lang="en-GB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0.</a:t>
            </a:r>
            <a:endParaRPr lang="en-GB" sz="2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9506267" y="2839315"/>
            <a:ext cx="1646259" cy="1440964"/>
            <a:chOff x="8767786" y="2891938"/>
            <a:chExt cx="1371600" cy="1988833"/>
          </a:xfrm>
        </p:grpSpPr>
        <p:sp>
          <p:nvSpPr>
            <p:cNvPr id="34" name="Text Box 87"/>
            <p:cNvSpPr txBox="1">
              <a:spLocks noChangeArrowheads="1"/>
            </p:cNvSpPr>
            <p:nvPr/>
          </p:nvSpPr>
          <p:spPr bwMode="auto">
            <a:xfrm>
              <a:off x="8767786" y="2891938"/>
              <a:ext cx="13716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i="1" dirty="0">
                  <a:solidFill>
                    <a:srgbClr val="C00000"/>
                  </a:solidFill>
                  <a:latin typeface="+mn-lt"/>
                </a:rPr>
                <a:t>B</a:t>
              </a:r>
              <a:r>
                <a:rPr lang="en-GB" dirty="0">
                  <a:solidFill>
                    <a:srgbClr val="C00000"/>
                  </a:solidFill>
                  <a:latin typeface="+mn-lt"/>
                </a:rPr>
                <a:t> falls back as </a:t>
              </a:r>
              <a:r>
                <a:rPr lang="en-GB" i="1" dirty="0">
                  <a:solidFill>
                    <a:srgbClr val="C00000"/>
                  </a:solidFill>
                  <a:latin typeface="+mn-lt"/>
                </a:rPr>
                <a:t>H</a:t>
              </a:r>
              <a:r>
                <a:rPr lang="en-GB" dirty="0">
                  <a:solidFill>
                    <a:srgbClr val="C00000"/>
                  </a:solidFill>
                  <a:latin typeface="+mn-lt"/>
                </a:rPr>
                <a:t> reduces</a:t>
              </a:r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 flipH="1">
              <a:off x="8915929" y="3777820"/>
              <a:ext cx="170981" cy="11029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025234" y="3679164"/>
            <a:ext cx="2776537" cy="2620962"/>
            <a:chOff x="5984757" y="3785525"/>
            <a:chExt cx="2776537" cy="2620962"/>
          </a:xfrm>
        </p:grpSpPr>
        <p:grpSp>
          <p:nvGrpSpPr>
            <p:cNvPr id="58" name="Group 57"/>
            <p:cNvGrpSpPr/>
            <p:nvPr/>
          </p:nvGrpSpPr>
          <p:grpSpPr>
            <a:xfrm>
              <a:off x="5984757" y="3785525"/>
              <a:ext cx="2776537" cy="2620962"/>
              <a:chOff x="5984757" y="3785525"/>
              <a:chExt cx="2776537" cy="2620962"/>
            </a:xfrm>
          </p:grpSpPr>
          <p:grpSp>
            <p:nvGrpSpPr>
              <p:cNvPr id="42" name="Group 70"/>
              <p:cNvGrpSpPr>
                <a:grpSpLocks/>
              </p:cNvGrpSpPr>
              <p:nvPr/>
            </p:nvGrpSpPr>
            <p:grpSpPr bwMode="auto">
              <a:xfrm>
                <a:off x="5984757" y="4047463"/>
                <a:ext cx="2463800" cy="2359024"/>
                <a:chOff x="3467" y="548"/>
                <a:chExt cx="1422" cy="1422"/>
              </a:xfrm>
            </p:grpSpPr>
            <p:grpSp>
              <p:nvGrpSpPr>
                <p:cNvPr id="50" name="Group 71"/>
                <p:cNvGrpSpPr>
                  <a:grpSpLocks/>
                </p:cNvGrpSpPr>
                <p:nvPr/>
              </p:nvGrpSpPr>
              <p:grpSpPr bwMode="auto">
                <a:xfrm>
                  <a:off x="3467" y="548"/>
                  <a:ext cx="1422" cy="1422"/>
                  <a:chOff x="3467" y="548"/>
                  <a:chExt cx="1422" cy="1422"/>
                </a:xfrm>
              </p:grpSpPr>
              <p:sp>
                <p:nvSpPr>
                  <p:cNvPr id="52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18" y="548"/>
                    <a:ext cx="0" cy="142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3" name="Line 73"/>
                  <p:cNvSpPr>
                    <a:spLocks noChangeShapeType="1"/>
                  </p:cNvSpPr>
                  <p:nvPr/>
                </p:nvSpPr>
                <p:spPr bwMode="auto">
                  <a:xfrm rot="5400000" flipH="1" flipV="1">
                    <a:off x="4178" y="571"/>
                    <a:ext cx="0" cy="142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1" name="Oval 74"/>
                <p:cNvSpPr>
                  <a:spLocks noChangeArrowheads="1"/>
                </p:cNvSpPr>
                <p:nvPr/>
              </p:nvSpPr>
              <p:spPr bwMode="auto">
                <a:xfrm>
                  <a:off x="4162" y="1222"/>
                  <a:ext cx="116" cy="1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922969" y="3785525"/>
                <a:ext cx="1838325" cy="1657350"/>
                <a:chOff x="6922969" y="3785525"/>
                <a:chExt cx="1838325" cy="1657350"/>
              </a:xfrm>
            </p:grpSpPr>
            <p:sp>
              <p:nvSpPr>
                <p:cNvPr id="4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922969" y="3785525"/>
                  <a:ext cx="336550" cy="366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9pPr>
                </a:lstStyle>
                <a:p>
                  <a:r>
                    <a:rPr lang="en-GB" i="1" dirty="0">
                      <a:latin typeface="Arial" charset="0"/>
                    </a:rPr>
                    <a:t>B</a:t>
                  </a:r>
                </a:p>
              </p:txBody>
            </p:sp>
            <p:sp>
              <p:nvSpPr>
                <p:cNvPr id="4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8410457" y="5076163"/>
                  <a:ext cx="350837" cy="366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9pPr>
                </a:lstStyle>
                <a:p>
                  <a:r>
                    <a:rPr lang="en-GB" i="1">
                      <a:latin typeface="Arial" charset="0"/>
                    </a:rPr>
                    <a:t>H</a:t>
                  </a:r>
                </a:p>
              </p:txBody>
            </p:sp>
            <p:sp>
              <p:nvSpPr>
                <p:cNvPr id="56" name="Freeform 57"/>
                <p:cNvSpPr>
                  <a:spLocks/>
                </p:cNvSpPr>
                <p:nvPr/>
              </p:nvSpPr>
              <p:spPr bwMode="auto">
                <a:xfrm>
                  <a:off x="7287981" y="4626391"/>
                  <a:ext cx="355618" cy="629902"/>
                </a:xfrm>
                <a:custGeom>
                  <a:avLst/>
                  <a:gdLst>
                    <a:gd name="T0" fmla="*/ 0 w 216"/>
                    <a:gd name="T1" fmla="*/ 432 h 364"/>
                    <a:gd name="T2" fmla="*/ 114 w 216"/>
                    <a:gd name="T3" fmla="*/ 199 h 364"/>
                    <a:gd name="T4" fmla="*/ 308 w 216"/>
                    <a:gd name="T5" fmla="*/ 0 h 364"/>
                    <a:gd name="T6" fmla="*/ 0 60000 65536"/>
                    <a:gd name="T7" fmla="*/ 0 60000 65536"/>
                    <a:gd name="T8" fmla="*/ 0 60000 65536"/>
                    <a:gd name="T9" fmla="*/ 0 w 216"/>
                    <a:gd name="T10" fmla="*/ 0 h 364"/>
                    <a:gd name="T11" fmla="*/ 216 w 216"/>
                    <a:gd name="T12" fmla="*/ 364 h 364"/>
                    <a:gd name="connsiteX0" fmla="*/ 0 w 10000"/>
                    <a:gd name="connsiteY0" fmla="*/ 10000 h 10000"/>
                    <a:gd name="connsiteX1" fmla="*/ 4924 w 10000"/>
                    <a:gd name="connsiteY1" fmla="*/ 5752 h 10000"/>
                    <a:gd name="connsiteX2" fmla="*/ 10000 w 10000"/>
                    <a:gd name="connsiteY2" fmla="*/ 0 h 10000"/>
                    <a:gd name="connsiteX0" fmla="*/ 0 w 10000"/>
                    <a:gd name="connsiteY0" fmla="*/ 10000 h 10000"/>
                    <a:gd name="connsiteX1" fmla="*/ 4924 w 10000"/>
                    <a:gd name="connsiteY1" fmla="*/ 5752 h 10000"/>
                    <a:gd name="connsiteX2" fmla="*/ 10000 w 10000"/>
                    <a:gd name="connsiteY2" fmla="*/ 0 h 10000"/>
                    <a:gd name="connsiteX0" fmla="*/ 0 w 10000"/>
                    <a:gd name="connsiteY0" fmla="*/ 10000 h 10000"/>
                    <a:gd name="connsiteX1" fmla="*/ 4924 w 10000"/>
                    <a:gd name="connsiteY1" fmla="*/ 5752 h 10000"/>
                    <a:gd name="connsiteX2" fmla="*/ 10000 w 10000"/>
                    <a:gd name="connsiteY2" fmla="*/ 0 h 10000"/>
                    <a:gd name="connsiteX0" fmla="*/ 0 w 10000"/>
                    <a:gd name="connsiteY0" fmla="*/ 10000 h 10000"/>
                    <a:gd name="connsiteX1" fmla="*/ 1082 w 10000"/>
                    <a:gd name="connsiteY1" fmla="*/ 9082 h 10000"/>
                    <a:gd name="connsiteX2" fmla="*/ 4924 w 10000"/>
                    <a:gd name="connsiteY2" fmla="*/ 5752 h 10000"/>
                    <a:gd name="connsiteX3" fmla="*/ 10000 w 10000"/>
                    <a:gd name="connsiteY3" fmla="*/ 0 h 10000"/>
                    <a:gd name="connsiteX0" fmla="*/ 0 w 10000"/>
                    <a:gd name="connsiteY0" fmla="*/ 10000 h 10000"/>
                    <a:gd name="connsiteX1" fmla="*/ 1184 w 10000"/>
                    <a:gd name="connsiteY1" fmla="*/ 9082 h 10000"/>
                    <a:gd name="connsiteX2" fmla="*/ 4924 w 10000"/>
                    <a:gd name="connsiteY2" fmla="*/ 5752 h 10000"/>
                    <a:gd name="connsiteX3" fmla="*/ 10000 w 10000"/>
                    <a:gd name="connsiteY3" fmla="*/ 0 h 10000"/>
                    <a:gd name="connsiteX0" fmla="*/ 0 w 10000"/>
                    <a:gd name="connsiteY0" fmla="*/ 10000 h 10000"/>
                    <a:gd name="connsiteX1" fmla="*/ 1591 w 10000"/>
                    <a:gd name="connsiteY1" fmla="*/ 9145 h 10000"/>
                    <a:gd name="connsiteX2" fmla="*/ 4924 w 10000"/>
                    <a:gd name="connsiteY2" fmla="*/ 5752 h 10000"/>
                    <a:gd name="connsiteX3" fmla="*/ 10000 w 10000"/>
                    <a:gd name="connsiteY3" fmla="*/ 0 h 10000"/>
                    <a:gd name="connsiteX0" fmla="*/ 0 w 10000"/>
                    <a:gd name="connsiteY0" fmla="*/ 10000 h 10000"/>
                    <a:gd name="connsiteX1" fmla="*/ 1591 w 10000"/>
                    <a:gd name="connsiteY1" fmla="*/ 9145 h 10000"/>
                    <a:gd name="connsiteX2" fmla="*/ 4924 w 10000"/>
                    <a:gd name="connsiteY2" fmla="*/ 5752 h 10000"/>
                    <a:gd name="connsiteX3" fmla="*/ 10000 w 10000"/>
                    <a:gd name="connsiteY3" fmla="*/ 0 h 10000"/>
                    <a:gd name="connsiteX0" fmla="*/ 0 w 10000"/>
                    <a:gd name="connsiteY0" fmla="*/ 10000 h 10000"/>
                    <a:gd name="connsiteX1" fmla="*/ 1591 w 10000"/>
                    <a:gd name="connsiteY1" fmla="*/ 9145 h 10000"/>
                    <a:gd name="connsiteX2" fmla="*/ 5229 w 10000"/>
                    <a:gd name="connsiteY2" fmla="*/ 5247 h 10000"/>
                    <a:gd name="connsiteX3" fmla="*/ 10000 w 10000"/>
                    <a:gd name="connsiteY3" fmla="*/ 0 h 10000"/>
                    <a:gd name="connsiteX0" fmla="*/ 0 w 10000"/>
                    <a:gd name="connsiteY0" fmla="*/ 10000 h 10000"/>
                    <a:gd name="connsiteX1" fmla="*/ 1591 w 10000"/>
                    <a:gd name="connsiteY1" fmla="*/ 9145 h 10000"/>
                    <a:gd name="connsiteX2" fmla="*/ 5229 w 10000"/>
                    <a:gd name="connsiteY2" fmla="*/ 5247 h 10000"/>
                    <a:gd name="connsiteX3" fmla="*/ 10000 w 10000"/>
                    <a:gd name="connsiteY3" fmla="*/ 0 h 10000"/>
                    <a:gd name="connsiteX0" fmla="*/ 0 w 10000"/>
                    <a:gd name="connsiteY0" fmla="*/ 10000 h 10000"/>
                    <a:gd name="connsiteX1" fmla="*/ 1591 w 10000"/>
                    <a:gd name="connsiteY1" fmla="*/ 9145 h 10000"/>
                    <a:gd name="connsiteX2" fmla="*/ 4924 w 10000"/>
                    <a:gd name="connsiteY2" fmla="*/ 5184 h 10000"/>
                    <a:gd name="connsiteX3" fmla="*/ 10000 w 10000"/>
                    <a:gd name="connsiteY3" fmla="*/ 0 h 10000"/>
                    <a:gd name="connsiteX0" fmla="*/ 0 w 10000"/>
                    <a:gd name="connsiteY0" fmla="*/ 10000 h 10000"/>
                    <a:gd name="connsiteX1" fmla="*/ 1591 w 10000"/>
                    <a:gd name="connsiteY1" fmla="*/ 9145 h 10000"/>
                    <a:gd name="connsiteX2" fmla="*/ 4924 w 10000"/>
                    <a:gd name="connsiteY2" fmla="*/ 5184 h 10000"/>
                    <a:gd name="connsiteX3" fmla="*/ 10000 w 10000"/>
                    <a:gd name="connsiteY3" fmla="*/ 0 h 10000"/>
                    <a:gd name="connsiteX0" fmla="*/ 0 w 10000"/>
                    <a:gd name="connsiteY0" fmla="*/ 10000 h 10000"/>
                    <a:gd name="connsiteX1" fmla="*/ 1591 w 10000"/>
                    <a:gd name="connsiteY1" fmla="*/ 9145 h 10000"/>
                    <a:gd name="connsiteX2" fmla="*/ 4924 w 10000"/>
                    <a:gd name="connsiteY2" fmla="*/ 5184 h 10000"/>
                    <a:gd name="connsiteX3" fmla="*/ 10000 w 10000"/>
                    <a:gd name="connsiteY3" fmla="*/ 0 h 10000"/>
                    <a:gd name="connsiteX0" fmla="*/ 0 w 10000"/>
                    <a:gd name="connsiteY0" fmla="*/ 9937 h 9937"/>
                    <a:gd name="connsiteX1" fmla="*/ 1591 w 10000"/>
                    <a:gd name="connsiteY1" fmla="*/ 9082 h 9937"/>
                    <a:gd name="connsiteX2" fmla="*/ 4924 w 10000"/>
                    <a:gd name="connsiteY2" fmla="*/ 5121 h 9937"/>
                    <a:gd name="connsiteX3" fmla="*/ 10000 w 10000"/>
                    <a:gd name="connsiteY3" fmla="*/ 0 h 9937"/>
                    <a:gd name="connsiteX0" fmla="*/ 0 w 9492"/>
                    <a:gd name="connsiteY0" fmla="*/ 10508 h 10508"/>
                    <a:gd name="connsiteX1" fmla="*/ 1591 w 9492"/>
                    <a:gd name="connsiteY1" fmla="*/ 9648 h 10508"/>
                    <a:gd name="connsiteX2" fmla="*/ 4924 w 9492"/>
                    <a:gd name="connsiteY2" fmla="*/ 5661 h 10508"/>
                    <a:gd name="connsiteX3" fmla="*/ 9492 w 9492"/>
                    <a:gd name="connsiteY3" fmla="*/ 0 h 10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92" h="10508">
                      <a:moveTo>
                        <a:pt x="0" y="10508"/>
                      </a:moveTo>
                      <a:cubicBezTo>
                        <a:pt x="180" y="10291"/>
                        <a:pt x="770" y="10360"/>
                        <a:pt x="1591" y="9648"/>
                      </a:cubicBezTo>
                      <a:cubicBezTo>
                        <a:pt x="2412" y="8935"/>
                        <a:pt x="3845" y="7376"/>
                        <a:pt x="4924" y="5661"/>
                      </a:cubicBezTo>
                      <a:cubicBezTo>
                        <a:pt x="6692" y="3086"/>
                        <a:pt x="7177" y="1465"/>
                        <a:pt x="9492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45" name="Freeform 77"/>
            <p:cNvSpPr>
              <a:spLocks/>
            </p:cNvSpPr>
            <p:nvPr/>
          </p:nvSpPr>
          <p:spPr bwMode="auto">
            <a:xfrm>
              <a:off x="7638931" y="4400195"/>
              <a:ext cx="627161" cy="234950"/>
            </a:xfrm>
            <a:custGeom>
              <a:avLst/>
              <a:gdLst>
                <a:gd name="T0" fmla="*/ 0 w 636"/>
                <a:gd name="T1" fmla="*/ 521 h 700"/>
                <a:gd name="T2" fmla="*/ 27 w 636"/>
                <a:gd name="T3" fmla="*/ 384 h 700"/>
                <a:gd name="T4" fmla="*/ 60 w 636"/>
                <a:gd name="T5" fmla="*/ 295 h 700"/>
                <a:gd name="T6" fmla="*/ 95 w 636"/>
                <a:gd name="T7" fmla="*/ 224 h 700"/>
                <a:gd name="T8" fmla="*/ 139 w 636"/>
                <a:gd name="T9" fmla="*/ 146 h 700"/>
                <a:gd name="T10" fmla="*/ 169 w 636"/>
                <a:gd name="T11" fmla="*/ 107 h 700"/>
                <a:gd name="T12" fmla="*/ 231 w 636"/>
                <a:gd name="T13" fmla="*/ 33 h 700"/>
                <a:gd name="T14" fmla="*/ 261 w 636"/>
                <a:gd name="T15" fmla="*/ 0 h 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36"/>
                <a:gd name="T25" fmla="*/ 0 h 700"/>
                <a:gd name="T26" fmla="*/ 636 w 636"/>
                <a:gd name="T27" fmla="*/ 700 h 7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36" h="700">
                  <a:moveTo>
                    <a:pt x="0" y="700"/>
                  </a:moveTo>
                  <a:cubicBezTo>
                    <a:pt x="21" y="633"/>
                    <a:pt x="43" y="567"/>
                    <a:pt x="68" y="516"/>
                  </a:cubicBezTo>
                  <a:cubicBezTo>
                    <a:pt x="93" y="465"/>
                    <a:pt x="121" y="432"/>
                    <a:pt x="148" y="396"/>
                  </a:cubicBezTo>
                  <a:cubicBezTo>
                    <a:pt x="175" y="360"/>
                    <a:pt x="200" y="333"/>
                    <a:pt x="232" y="300"/>
                  </a:cubicBezTo>
                  <a:cubicBezTo>
                    <a:pt x="264" y="267"/>
                    <a:pt x="310" y="222"/>
                    <a:pt x="340" y="196"/>
                  </a:cubicBezTo>
                  <a:cubicBezTo>
                    <a:pt x="370" y="170"/>
                    <a:pt x="375" y="169"/>
                    <a:pt x="412" y="144"/>
                  </a:cubicBezTo>
                  <a:cubicBezTo>
                    <a:pt x="449" y="119"/>
                    <a:pt x="527" y="68"/>
                    <a:pt x="564" y="44"/>
                  </a:cubicBezTo>
                  <a:cubicBezTo>
                    <a:pt x="601" y="20"/>
                    <a:pt x="618" y="10"/>
                    <a:pt x="636" y="0"/>
                  </a:cubicBezTo>
                </a:path>
              </a:pathLst>
            </a:custGeom>
            <a:noFill/>
            <a:ln w="38100" cmpd="sng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62" name="Content Placeholder 2"/>
          <p:cNvSpPr txBox="1">
            <a:spLocks/>
          </p:cNvSpPr>
          <p:nvPr/>
        </p:nvSpPr>
        <p:spPr>
          <a:xfrm>
            <a:off x="870759" y="3147705"/>
            <a:ext cx="7716586" cy="13849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  <a:latin typeface="Cambria" panose="02040503050406030204" pitchFamily="18" charset="0"/>
              </a:rPr>
              <a:t>This ability to maintain a </a:t>
            </a:r>
            <a:r>
              <a:rPr lang="en-GB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magnetized </a:t>
            </a:r>
            <a:r>
              <a:rPr lang="en-GB" sz="2800" dirty="0">
                <a:solidFill>
                  <a:schemeClr val="tx1"/>
                </a:solidFill>
                <a:latin typeface="Cambria" panose="02040503050406030204" pitchFamily="18" charset="0"/>
              </a:rPr>
              <a:t>state without presence of a </a:t>
            </a:r>
            <a:r>
              <a:rPr lang="en-GB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magnetizing </a:t>
            </a:r>
            <a:r>
              <a:rPr lang="en-GB" sz="2800" dirty="0">
                <a:solidFill>
                  <a:schemeClr val="tx1"/>
                </a:solidFill>
                <a:latin typeface="Cambria" panose="02040503050406030204" pitchFamily="18" charset="0"/>
              </a:rPr>
              <a:t>force is called </a:t>
            </a:r>
            <a:r>
              <a:rPr lang="en-GB" sz="2800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retentivity</a:t>
            </a:r>
            <a:r>
              <a:rPr lang="en-GB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.</a:t>
            </a:r>
            <a:endParaRPr lang="en-GB" sz="2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9314966" y="4289117"/>
            <a:ext cx="1184888" cy="202867"/>
          </a:xfrm>
          <a:custGeom>
            <a:avLst/>
            <a:gdLst>
              <a:gd name="T0" fmla="*/ 260 w 772"/>
              <a:gd name="T1" fmla="*/ 5104 h 710"/>
              <a:gd name="T2" fmla="*/ 2857 w 772"/>
              <a:gd name="T3" fmla="*/ 5043 h 710"/>
              <a:gd name="T4" fmla="*/ 4789 w 772"/>
              <a:gd name="T5" fmla="*/ 4844 h 710"/>
              <a:gd name="T6" fmla="*/ 6001 w 772"/>
              <a:gd name="T7" fmla="*/ 4644 h 710"/>
              <a:gd name="T8" fmla="*/ 7446 w 772"/>
              <a:gd name="T9" fmla="*/ 4008 h 710"/>
              <a:gd name="T10" fmla="*/ 8178 w 772"/>
              <a:gd name="T11" fmla="*/ 3432 h 710"/>
              <a:gd name="T12" fmla="*/ 8598 w 772"/>
              <a:gd name="T13" fmla="*/ 2541 h 710"/>
              <a:gd name="T14" fmla="*/ 8834 w 772"/>
              <a:gd name="T15" fmla="*/ 1502 h 710"/>
              <a:gd name="T16" fmla="*/ 9266 w 772"/>
              <a:gd name="T17" fmla="*/ 724 h 710"/>
              <a:gd name="T18" fmla="*/ 10230 w 772"/>
              <a:gd name="T19" fmla="*/ 269 h 710"/>
              <a:gd name="T20" fmla="*/ 11494 w 772"/>
              <a:gd name="T21" fmla="*/ 34 h 710"/>
              <a:gd name="T22" fmla="*/ 9266 w 772"/>
              <a:gd name="T23" fmla="*/ 67 h 710"/>
              <a:gd name="T24" fmla="*/ 7090 w 772"/>
              <a:gd name="T25" fmla="*/ 211 h 710"/>
              <a:gd name="T26" fmla="*/ 5457 w 772"/>
              <a:gd name="T27" fmla="*/ 640 h 710"/>
              <a:gd name="T28" fmla="*/ 4182 w 772"/>
              <a:gd name="T29" fmla="*/ 1363 h 710"/>
              <a:gd name="T30" fmla="*/ 3517 w 772"/>
              <a:gd name="T31" fmla="*/ 2313 h 710"/>
              <a:gd name="T32" fmla="*/ 3281 w 772"/>
              <a:gd name="T33" fmla="*/ 3464 h 710"/>
              <a:gd name="T34" fmla="*/ 2798 w 772"/>
              <a:gd name="T35" fmla="*/ 4066 h 710"/>
              <a:gd name="T36" fmla="*/ 2192 w 772"/>
              <a:gd name="T37" fmla="*/ 4703 h 710"/>
              <a:gd name="T38" fmla="*/ 1287 w 772"/>
              <a:gd name="T39" fmla="*/ 5043 h 710"/>
              <a:gd name="T40" fmla="*/ 260 w 772"/>
              <a:gd name="T41" fmla="*/ 5104 h 7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72"/>
              <a:gd name="T64" fmla="*/ 0 h 710"/>
              <a:gd name="T65" fmla="*/ 772 w 772"/>
              <a:gd name="T66" fmla="*/ 710 h 710"/>
              <a:gd name="connsiteX0" fmla="*/ 9 w 9661"/>
              <a:gd name="connsiteY0" fmla="*/ 9946 h 10141"/>
              <a:gd name="connsiteX1" fmla="*/ 1475 w 9661"/>
              <a:gd name="connsiteY1" fmla="*/ 10140 h 10141"/>
              <a:gd name="connsiteX2" fmla="*/ 2237 w 9661"/>
              <a:gd name="connsiteY2" fmla="*/ 9833 h 10141"/>
              <a:gd name="connsiteX3" fmla="*/ 3895 w 9661"/>
              <a:gd name="connsiteY3" fmla="*/ 9439 h 10141"/>
              <a:gd name="connsiteX4" fmla="*/ 4931 w 9661"/>
              <a:gd name="connsiteY4" fmla="*/ 9045 h 10141"/>
              <a:gd name="connsiteX5" fmla="*/ 6175 w 9661"/>
              <a:gd name="connsiteY5" fmla="*/ 7805 h 10141"/>
              <a:gd name="connsiteX6" fmla="*/ 6797 w 9661"/>
              <a:gd name="connsiteY6" fmla="*/ 6678 h 10141"/>
              <a:gd name="connsiteX7" fmla="*/ 7159 w 9661"/>
              <a:gd name="connsiteY7" fmla="*/ 4932 h 10141"/>
              <a:gd name="connsiteX8" fmla="*/ 7367 w 9661"/>
              <a:gd name="connsiteY8" fmla="*/ 2904 h 10141"/>
              <a:gd name="connsiteX9" fmla="*/ 7729 w 9661"/>
              <a:gd name="connsiteY9" fmla="*/ 1383 h 10141"/>
              <a:gd name="connsiteX10" fmla="*/ 8558 w 9661"/>
              <a:gd name="connsiteY10" fmla="*/ 481 h 10141"/>
              <a:gd name="connsiteX11" fmla="*/ 9647 w 9661"/>
              <a:gd name="connsiteY11" fmla="*/ 30 h 10141"/>
              <a:gd name="connsiteX12" fmla="*/ 7729 w 9661"/>
              <a:gd name="connsiteY12" fmla="*/ 87 h 10141"/>
              <a:gd name="connsiteX13" fmla="*/ 5864 w 9661"/>
              <a:gd name="connsiteY13" fmla="*/ 368 h 10141"/>
              <a:gd name="connsiteX14" fmla="*/ 4465 w 9661"/>
              <a:gd name="connsiteY14" fmla="*/ 1214 h 10141"/>
              <a:gd name="connsiteX15" fmla="*/ 3377 w 9661"/>
              <a:gd name="connsiteY15" fmla="*/ 2622 h 10141"/>
              <a:gd name="connsiteX16" fmla="*/ 2807 w 9661"/>
              <a:gd name="connsiteY16" fmla="*/ 4481 h 10141"/>
              <a:gd name="connsiteX17" fmla="*/ 2600 w 9661"/>
              <a:gd name="connsiteY17" fmla="*/ 6735 h 10141"/>
              <a:gd name="connsiteX18" fmla="*/ 2185 w 9661"/>
              <a:gd name="connsiteY18" fmla="*/ 7918 h 10141"/>
              <a:gd name="connsiteX19" fmla="*/ 1667 w 9661"/>
              <a:gd name="connsiteY19" fmla="*/ 9157 h 10141"/>
              <a:gd name="connsiteX20" fmla="*/ 890 w 9661"/>
              <a:gd name="connsiteY20" fmla="*/ 9833 h 10141"/>
              <a:gd name="connsiteX21" fmla="*/ 9 w 9661"/>
              <a:gd name="connsiteY21" fmla="*/ 9946 h 10141"/>
              <a:gd name="connsiteX0" fmla="*/ 9 w 10001"/>
              <a:gd name="connsiteY0" fmla="*/ 9807 h 9807"/>
              <a:gd name="connsiteX1" fmla="*/ 2315 w 10001"/>
              <a:gd name="connsiteY1" fmla="*/ 9695 h 9807"/>
              <a:gd name="connsiteX2" fmla="*/ 4032 w 10001"/>
              <a:gd name="connsiteY2" fmla="*/ 9307 h 9807"/>
              <a:gd name="connsiteX3" fmla="*/ 5104 w 10001"/>
              <a:gd name="connsiteY3" fmla="*/ 8918 h 9807"/>
              <a:gd name="connsiteX4" fmla="*/ 6392 w 10001"/>
              <a:gd name="connsiteY4" fmla="*/ 7695 h 9807"/>
              <a:gd name="connsiteX5" fmla="*/ 7036 w 10001"/>
              <a:gd name="connsiteY5" fmla="*/ 6584 h 9807"/>
              <a:gd name="connsiteX6" fmla="*/ 7410 w 10001"/>
              <a:gd name="connsiteY6" fmla="*/ 4862 h 9807"/>
              <a:gd name="connsiteX7" fmla="*/ 7626 w 10001"/>
              <a:gd name="connsiteY7" fmla="*/ 2863 h 9807"/>
              <a:gd name="connsiteX8" fmla="*/ 8000 w 10001"/>
              <a:gd name="connsiteY8" fmla="*/ 1363 h 9807"/>
              <a:gd name="connsiteX9" fmla="*/ 8858 w 10001"/>
              <a:gd name="connsiteY9" fmla="*/ 473 h 9807"/>
              <a:gd name="connsiteX10" fmla="*/ 9986 w 10001"/>
              <a:gd name="connsiteY10" fmla="*/ 29 h 9807"/>
              <a:gd name="connsiteX11" fmla="*/ 8000 w 10001"/>
              <a:gd name="connsiteY11" fmla="*/ 85 h 9807"/>
              <a:gd name="connsiteX12" fmla="*/ 6070 w 10001"/>
              <a:gd name="connsiteY12" fmla="*/ 362 h 9807"/>
              <a:gd name="connsiteX13" fmla="*/ 4622 w 10001"/>
              <a:gd name="connsiteY13" fmla="*/ 1196 h 9807"/>
              <a:gd name="connsiteX14" fmla="*/ 3495 w 10001"/>
              <a:gd name="connsiteY14" fmla="*/ 2585 h 9807"/>
              <a:gd name="connsiteX15" fmla="*/ 2905 w 10001"/>
              <a:gd name="connsiteY15" fmla="*/ 4418 h 9807"/>
              <a:gd name="connsiteX16" fmla="*/ 2691 w 10001"/>
              <a:gd name="connsiteY16" fmla="*/ 6640 h 9807"/>
              <a:gd name="connsiteX17" fmla="*/ 2262 w 10001"/>
              <a:gd name="connsiteY17" fmla="*/ 7807 h 9807"/>
              <a:gd name="connsiteX18" fmla="*/ 1725 w 10001"/>
              <a:gd name="connsiteY18" fmla="*/ 9029 h 9807"/>
              <a:gd name="connsiteX19" fmla="*/ 921 w 10001"/>
              <a:gd name="connsiteY19" fmla="*/ 9695 h 9807"/>
              <a:gd name="connsiteX20" fmla="*/ 9 w 10001"/>
              <a:gd name="connsiteY20" fmla="*/ 9807 h 9807"/>
              <a:gd name="connsiteX0" fmla="*/ 9 w 10000"/>
              <a:gd name="connsiteY0" fmla="*/ 10000 h 10000"/>
              <a:gd name="connsiteX1" fmla="*/ 2315 w 10000"/>
              <a:gd name="connsiteY1" fmla="*/ 9886 h 10000"/>
              <a:gd name="connsiteX2" fmla="*/ 3143 w 10000"/>
              <a:gd name="connsiteY2" fmla="*/ 9738 h 10000"/>
              <a:gd name="connsiteX3" fmla="*/ 4032 w 10000"/>
              <a:gd name="connsiteY3" fmla="*/ 9490 h 10000"/>
              <a:gd name="connsiteX4" fmla="*/ 5103 w 10000"/>
              <a:gd name="connsiteY4" fmla="*/ 9094 h 10000"/>
              <a:gd name="connsiteX5" fmla="*/ 6391 w 10000"/>
              <a:gd name="connsiteY5" fmla="*/ 7846 h 10000"/>
              <a:gd name="connsiteX6" fmla="*/ 7035 w 10000"/>
              <a:gd name="connsiteY6" fmla="*/ 6714 h 10000"/>
              <a:gd name="connsiteX7" fmla="*/ 7409 w 10000"/>
              <a:gd name="connsiteY7" fmla="*/ 4958 h 10000"/>
              <a:gd name="connsiteX8" fmla="*/ 7625 w 10000"/>
              <a:gd name="connsiteY8" fmla="*/ 2919 h 10000"/>
              <a:gd name="connsiteX9" fmla="*/ 7999 w 10000"/>
              <a:gd name="connsiteY9" fmla="*/ 1390 h 10000"/>
              <a:gd name="connsiteX10" fmla="*/ 8857 w 10000"/>
              <a:gd name="connsiteY10" fmla="*/ 482 h 10000"/>
              <a:gd name="connsiteX11" fmla="*/ 9985 w 10000"/>
              <a:gd name="connsiteY11" fmla="*/ 30 h 10000"/>
              <a:gd name="connsiteX12" fmla="*/ 7999 w 10000"/>
              <a:gd name="connsiteY12" fmla="*/ 87 h 10000"/>
              <a:gd name="connsiteX13" fmla="*/ 6069 w 10000"/>
              <a:gd name="connsiteY13" fmla="*/ 369 h 10000"/>
              <a:gd name="connsiteX14" fmla="*/ 4622 w 10000"/>
              <a:gd name="connsiteY14" fmla="*/ 1220 h 10000"/>
              <a:gd name="connsiteX15" fmla="*/ 3495 w 10000"/>
              <a:gd name="connsiteY15" fmla="*/ 2636 h 10000"/>
              <a:gd name="connsiteX16" fmla="*/ 2905 w 10000"/>
              <a:gd name="connsiteY16" fmla="*/ 4505 h 10000"/>
              <a:gd name="connsiteX17" fmla="*/ 2691 w 10000"/>
              <a:gd name="connsiteY17" fmla="*/ 6771 h 10000"/>
              <a:gd name="connsiteX18" fmla="*/ 2262 w 10000"/>
              <a:gd name="connsiteY18" fmla="*/ 7961 h 10000"/>
              <a:gd name="connsiteX19" fmla="*/ 1725 w 10000"/>
              <a:gd name="connsiteY19" fmla="*/ 9207 h 10000"/>
              <a:gd name="connsiteX20" fmla="*/ 921 w 10000"/>
              <a:gd name="connsiteY20" fmla="*/ 9886 h 10000"/>
              <a:gd name="connsiteX21" fmla="*/ 9 w 10000"/>
              <a:gd name="connsiteY21" fmla="*/ 10000 h 10000"/>
              <a:gd name="connsiteX0" fmla="*/ 9 w 10000"/>
              <a:gd name="connsiteY0" fmla="*/ 10000 h 10000"/>
              <a:gd name="connsiteX1" fmla="*/ 2315 w 10000"/>
              <a:gd name="connsiteY1" fmla="*/ 9886 h 10000"/>
              <a:gd name="connsiteX2" fmla="*/ 3143 w 10000"/>
              <a:gd name="connsiteY2" fmla="*/ 9738 h 10000"/>
              <a:gd name="connsiteX3" fmla="*/ 4032 w 10000"/>
              <a:gd name="connsiteY3" fmla="*/ 9490 h 10000"/>
              <a:gd name="connsiteX4" fmla="*/ 5103 w 10000"/>
              <a:gd name="connsiteY4" fmla="*/ 9094 h 10000"/>
              <a:gd name="connsiteX5" fmla="*/ 6391 w 10000"/>
              <a:gd name="connsiteY5" fmla="*/ 7846 h 10000"/>
              <a:gd name="connsiteX6" fmla="*/ 7035 w 10000"/>
              <a:gd name="connsiteY6" fmla="*/ 6714 h 10000"/>
              <a:gd name="connsiteX7" fmla="*/ 7409 w 10000"/>
              <a:gd name="connsiteY7" fmla="*/ 4958 h 10000"/>
              <a:gd name="connsiteX8" fmla="*/ 7625 w 10000"/>
              <a:gd name="connsiteY8" fmla="*/ 2919 h 10000"/>
              <a:gd name="connsiteX9" fmla="*/ 7999 w 10000"/>
              <a:gd name="connsiteY9" fmla="*/ 1390 h 10000"/>
              <a:gd name="connsiteX10" fmla="*/ 8857 w 10000"/>
              <a:gd name="connsiteY10" fmla="*/ 482 h 10000"/>
              <a:gd name="connsiteX11" fmla="*/ 9985 w 10000"/>
              <a:gd name="connsiteY11" fmla="*/ 30 h 10000"/>
              <a:gd name="connsiteX12" fmla="*/ 7999 w 10000"/>
              <a:gd name="connsiteY12" fmla="*/ 87 h 10000"/>
              <a:gd name="connsiteX13" fmla="*/ 6069 w 10000"/>
              <a:gd name="connsiteY13" fmla="*/ 369 h 10000"/>
              <a:gd name="connsiteX14" fmla="*/ 4622 w 10000"/>
              <a:gd name="connsiteY14" fmla="*/ 1220 h 10000"/>
              <a:gd name="connsiteX15" fmla="*/ 3495 w 10000"/>
              <a:gd name="connsiteY15" fmla="*/ 2636 h 10000"/>
              <a:gd name="connsiteX16" fmla="*/ 2905 w 10000"/>
              <a:gd name="connsiteY16" fmla="*/ 4505 h 10000"/>
              <a:gd name="connsiteX17" fmla="*/ 2691 w 10000"/>
              <a:gd name="connsiteY17" fmla="*/ 6771 h 10000"/>
              <a:gd name="connsiteX18" fmla="*/ 2262 w 10000"/>
              <a:gd name="connsiteY18" fmla="*/ 7961 h 10000"/>
              <a:gd name="connsiteX19" fmla="*/ 1725 w 10000"/>
              <a:gd name="connsiteY19" fmla="*/ 9207 h 10000"/>
              <a:gd name="connsiteX20" fmla="*/ 921 w 10000"/>
              <a:gd name="connsiteY20" fmla="*/ 9886 h 10000"/>
              <a:gd name="connsiteX21" fmla="*/ 9 w 10000"/>
              <a:gd name="connsiteY21" fmla="*/ 10000 h 10000"/>
              <a:gd name="connsiteX0" fmla="*/ 9 w 10000"/>
              <a:gd name="connsiteY0" fmla="*/ 10000 h 10000"/>
              <a:gd name="connsiteX1" fmla="*/ 2315 w 10000"/>
              <a:gd name="connsiteY1" fmla="*/ 9886 h 10000"/>
              <a:gd name="connsiteX2" fmla="*/ 4032 w 10000"/>
              <a:gd name="connsiteY2" fmla="*/ 9490 h 10000"/>
              <a:gd name="connsiteX3" fmla="*/ 5103 w 10000"/>
              <a:gd name="connsiteY3" fmla="*/ 9094 h 10000"/>
              <a:gd name="connsiteX4" fmla="*/ 6391 w 10000"/>
              <a:gd name="connsiteY4" fmla="*/ 7846 h 10000"/>
              <a:gd name="connsiteX5" fmla="*/ 7035 w 10000"/>
              <a:gd name="connsiteY5" fmla="*/ 6714 h 10000"/>
              <a:gd name="connsiteX6" fmla="*/ 7409 w 10000"/>
              <a:gd name="connsiteY6" fmla="*/ 4958 h 10000"/>
              <a:gd name="connsiteX7" fmla="*/ 7625 w 10000"/>
              <a:gd name="connsiteY7" fmla="*/ 2919 h 10000"/>
              <a:gd name="connsiteX8" fmla="*/ 7999 w 10000"/>
              <a:gd name="connsiteY8" fmla="*/ 1390 h 10000"/>
              <a:gd name="connsiteX9" fmla="*/ 8857 w 10000"/>
              <a:gd name="connsiteY9" fmla="*/ 482 h 10000"/>
              <a:gd name="connsiteX10" fmla="*/ 9985 w 10000"/>
              <a:gd name="connsiteY10" fmla="*/ 30 h 10000"/>
              <a:gd name="connsiteX11" fmla="*/ 7999 w 10000"/>
              <a:gd name="connsiteY11" fmla="*/ 87 h 10000"/>
              <a:gd name="connsiteX12" fmla="*/ 6069 w 10000"/>
              <a:gd name="connsiteY12" fmla="*/ 369 h 10000"/>
              <a:gd name="connsiteX13" fmla="*/ 4622 w 10000"/>
              <a:gd name="connsiteY13" fmla="*/ 1220 h 10000"/>
              <a:gd name="connsiteX14" fmla="*/ 3495 w 10000"/>
              <a:gd name="connsiteY14" fmla="*/ 2636 h 10000"/>
              <a:gd name="connsiteX15" fmla="*/ 2905 w 10000"/>
              <a:gd name="connsiteY15" fmla="*/ 4505 h 10000"/>
              <a:gd name="connsiteX16" fmla="*/ 2691 w 10000"/>
              <a:gd name="connsiteY16" fmla="*/ 6771 h 10000"/>
              <a:gd name="connsiteX17" fmla="*/ 2262 w 10000"/>
              <a:gd name="connsiteY17" fmla="*/ 7961 h 10000"/>
              <a:gd name="connsiteX18" fmla="*/ 1725 w 10000"/>
              <a:gd name="connsiteY18" fmla="*/ 9207 h 10000"/>
              <a:gd name="connsiteX19" fmla="*/ 921 w 10000"/>
              <a:gd name="connsiteY19" fmla="*/ 9886 h 10000"/>
              <a:gd name="connsiteX20" fmla="*/ 9 w 10000"/>
              <a:gd name="connsiteY20" fmla="*/ 10000 h 10000"/>
              <a:gd name="connsiteX0" fmla="*/ 9 w 10000"/>
              <a:gd name="connsiteY0" fmla="*/ 10000 h 10000"/>
              <a:gd name="connsiteX1" fmla="*/ 4032 w 10000"/>
              <a:gd name="connsiteY1" fmla="*/ 9490 h 10000"/>
              <a:gd name="connsiteX2" fmla="*/ 5103 w 10000"/>
              <a:gd name="connsiteY2" fmla="*/ 9094 h 10000"/>
              <a:gd name="connsiteX3" fmla="*/ 6391 w 10000"/>
              <a:gd name="connsiteY3" fmla="*/ 7846 h 10000"/>
              <a:gd name="connsiteX4" fmla="*/ 7035 w 10000"/>
              <a:gd name="connsiteY4" fmla="*/ 6714 h 10000"/>
              <a:gd name="connsiteX5" fmla="*/ 7409 w 10000"/>
              <a:gd name="connsiteY5" fmla="*/ 4958 h 10000"/>
              <a:gd name="connsiteX6" fmla="*/ 7625 w 10000"/>
              <a:gd name="connsiteY6" fmla="*/ 2919 h 10000"/>
              <a:gd name="connsiteX7" fmla="*/ 7999 w 10000"/>
              <a:gd name="connsiteY7" fmla="*/ 1390 h 10000"/>
              <a:gd name="connsiteX8" fmla="*/ 8857 w 10000"/>
              <a:gd name="connsiteY8" fmla="*/ 482 h 10000"/>
              <a:gd name="connsiteX9" fmla="*/ 9985 w 10000"/>
              <a:gd name="connsiteY9" fmla="*/ 30 h 10000"/>
              <a:gd name="connsiteX10" fmla="*/ 7999 w 10000"/>
              <a:gd name="connsiteY10" fmla="*/ 87 h 10000"/>
              <a:gd name="connsiteX11" fmla="*/ 6069 w 10000"/>
              <a:gd name="connsiteY11" fmla="*/ 369 h 10000"/>
              <a:gd name="connsiteX12" fmla="*/ 4622 w 10000"/>
              <a:gd name="connsiteY12" fmla="*/ 1220 h 10000"/>
              <a:gd name="connsiteX13" fmla="*/ 3495 w 10000"/>
              <a:gd name="connsiteY13" fmla="*/ 2636 h 10000"/>
              <a:gd name="connsiteX14" fmla="*/ 2905 w 10000"/>
              <a:gd name="connsiteY14" fmla="*/ 4505 h 10000"/>
              <a:gd name="connsiteX15" fmla="*/ 2691 w 10000"/>
              <a:gd name="connsiteY15" fmla="*/ 6771 h 10000"/>
              <a:gd name="connsiteX16" fmla="*/ 2262 w 10000"/>
              <a:gd name="connsiteY16" fmla="*/ 7961 h 10000"/>
              <a:gd name="connsiteX17" fmla="*/ 1725 w 10000"/>
              <a:gd name="connsiteY17" fmla="*/ 9207 h 10000"/>
              <a:gd name="connsiteX18" fmla="*/ 921 w 10000"/>
              <a:gd name="connsiteY18" fmla="*/ 9886 h 10000"/>
              <a:gd name="connsiteX19" fmla="*/ 9 w 10000"/>
              <a:gd name="connsiteY19" fmla="*/ 10000 h 10000"/>
              <a:gd name="connsiteX0" fmla="*/ 55 w 10046"/>
              <a:gd name="connsiteY0" fmla="*/ 10000 h 10000"/>
              <a:gd name="connsiteX1" fmla="*/ 4078 w 10046"/>
              <a:gd name="connsiteY1" fmla="*/ 9490 h 10000"/>
              <a:gd name="connsiteX2" fmla="*/ 5149 w 10046"/>
              <a:gd name="connsiteY2" fmla="*/ 9094 h 10000"/>
              <a:gd name="connsiteX3" fmla="*/ 6437 w 10046"/>
              <a:gd name="connsiteY3" fmla="*/ 7846 h 10000"/>
              <a:gd name="connsiteX4" fmla="*/ 7081 w 10046"/>
              <a:gd name="connsiteY4" fmla="*/ 6714 h 10000"/>
              <a:gd name="connsiteX5" fmla="*/ 7455 w 10046"/>
              <a:gd name="connsiteY5" fmla="*/ 4958 h 10000"/>
              <a:gd name="connsiteX6" fmla="*/ 7671 w 10046"/>
              <a:gd name="connsiteY6" fmla="*/ 2919 h 10000"/>
              <a:gd name="connsiteX7" fmla="*/ 8045 w 10046"/>
              <a:gd name="connsiteY7" fmla="*/ 1390 h 10000"/>
              <a:gd name="connsiteX8" fmla="*/ 8903 w 10046"/>
              <a:gd name="connsiteY8" fmla="*/ 482 h 10000"/>
              <a:gd name="connsiteX9" fmla="*/ 10031 w 10046"/>
              <a:gd name="connsiteY9" fmla="*/ 30 h 10000"/>
              <a:gd name="connsiteX10" fmla="*/ 8045 w 10046"/>
              <a:gd name="connsiteY10" fmla="*/ 87 h 10000"/>
              <a:gd name="connsiteX11" fmla="*/ 6115 w 10046"/>
              <a:gd name="connsiteY11" fmla="*/ 369 h 10000"/>
              <a:gd name="connsiteX12" fmla="*/ 4668 w 10046"/>
              <a:gd name="connsiteY12" fmla="*/ 1220 h 10000"/>
              <a:gd name="connsiteX13" fmla="*/ 3541 w 10046"/>
              <a:gd name="connsiteY13" fmla="*/ 2636 h 10000"/>
              <a:gd name="connsiteX14" fmla="*/ 2951 w 10046"/>
              <a:gd name="connsiteY14" fmla="*/ 4505 h 10000"/>
              <a:gd name="connsiteX15" fmla="*/ 2737 w 10046"/>
              <a:gd name="connsiteY15" fmla="*/ 6771 h 10000"/>
              <a:gd name="connsiteX16" fmla="*/ 2308 w 10046"/>
              <a:gd name="connsiteY16" fmla="*/ 7961 h 10000"/>
              <a:gd name="connsiteX17" fmla="*/ 1771 w 10046"/>
              <a:gd name="connsiteY17" fmla="*/ 9207 h 10000"/>
              <a:gd name="connsiteX18" fmla="*/ 55 w 10046"/>
              <a:gd name="connsiteY18" fmla="*/ 10000 h 10000"/>
              <a:gd name="connsiteX0" fmla="*/ 29 w 10020"/>
              <a:gd name="connsiteY0" fmla="*/ 10000 h 10000"/>
              <a:gd name="connsiteX1" fmla="*/ 4052 w 10020"/>
              <a:gd name="connsiteY1" fmla="*/ 9490 h 10000"/>
              <a:gd name="connsiteX2" fmla="*/ 5123 w 10020"/>
              <a:gd name="connsiteY2" fmla="*/ 9094 h 10000"/>
              <a:gd name="connsiteX3" fmla="*/ 6411 w 10020"/>
              <a:gd name="connsiteY3" fmla="*/ 7846 h 10000"/>
              <a:gd name="connsiteX4" fmla="*/ 7055 w 10020"/>
              <a:gd name="connsiteY4" fmla="*/ 6714 h 10000"/>
              <a:gd name="connsiteX5" fmla="*/ 7429 w 10020"/>
              <a:gd name="connsiteY5" fmla="*/ 4958 h 10000"/>
              <a:gd name="connsiteX6" fmla="*/ 7645 w 10020"/>
              <a:gd name="connsiteY6" fmla="*/ 2919 h 10000"/>
              <a:gd name="connsiteX7" fmla="*/ 8019 w 10020"/>
              <a:gd name="connsiteY7" fmla="*/ 1390 h 10000"/>
              <a:gd name="connsiteX8" fmla="*/ 8877 w 10020"/>
              <a:gd name="connsiteY8" fmla="*/ 482 h 10000"/>
              <a:gd name="connsiteX9" fmla="*/ 10005 w 10020"/>
              <a:gd name="connsiteY9" fmla="*/ 30 h 10000"/>
              <a:gd name="connsiteX10" fmla="*/ 8019 w 10020"/>
              <a:gd name="connsiteY10" fmla="*/ 87 h 10000"/>
              <a:gd name="connsiteX11" fmla="*/ 6089 w 10020"/>
              <a:gd name="connsiteY11" fmla="*/ 369 h 10000"/>
              <a:gd name="connsiteX12" fmla="*/ 4642 w 10020"/>
              <a:gd name="connsiteY12" fmla="*/ 1220 h 10000"/>
              <a:gd name="connsiteX13" fmla="*/ 3515 w 10020"/>
              <a:gd name="connsiteY13" fmla="*/ 2636 h 10000"/>
              <a:gd name="connsiteX14" fmla="*/ 2925 w 10020"/>
              <a:gd name="connsiteY14" fmla="*/ 4505 h 10000"/>
              <a:gd name="connsiteX15" fmla="*/ 2711 w 10020"/>
              <a:gd name="connsiteY15" fmla="*/ 6771 h 10000"/>
              <a:gd name="connsiteX16" fmla="*/ 2282 w 10020"/>
              <a:gd name="connsiteY16" fmla="*/ 7961 h 10000"/>
              <a:gd name="connsiteX17" fmla="*/ 29 w 10020"/>
              <a:gd name="connsiteY17" fmla="*/ 10000 h 10000"/>
              <a:gd name="connsiteX0" fmla="*/ 15 w 10006"/>
              <a:gd name="connsiteY0" fmla="*/ 10000 h 10000"/>
              <a:gd name="connsiteX1" fmla="*/ 4038 w 10006"/>
              <a:gd name="connsiteY1" fmla="*/ 9490 h 10000"/>
              <a:gd name="connsiteX2" fmla="*/ 5109 w 10006"/>
              <a:gd name="connsiteY2" fmla="*/ 9094 h 10000"/>
              <a:gd name="connsiteX3" fmla="*/ 6397 w 10006"/>
              <a:gd name="connsiteY3" fmla="*/ 7846 h 10000"/>
              <a:gd name="connsiteX4" fmla="*/ 7041 w 10006"/>
              <a:gd name="connsiteY4" fmla="*/ 6714 h 10000"/>
              <a:gd name="connsiteX5" fmla="*/ 7415 w 10006"/>
              <a:gd name="connsiteY5" fmla="*/ 4958 h 10000"/>
              <a:gd name="connsiteX6" fmla="*/ 7631 w 10006"/>
              <a:gd name="connsiteY6" fmla="*/ 2919 h 10000"/>
              <a:gd name="connsiteX7" fmla="*/ 8005 w 10006"/>
              <a:gd name="connsiteY7" fmla="*/ 1390 h 10000"/>
              <a:gd name="connsiteX8" fmla="*/ 8863 w 10006"/>
              <a:gd name="connsiteY8" fmla="*/ 482 h 10000"/>
              <a:gd name="connsiteX9" fmla="*/ 9991 w 10006"/>
              <a:gd name="connsiteY9" fmla="*/ 30 h 10000"/>
              <a:gd name="connsiteX10" fmla="*/ 8005 w 10006"/>
              <a:gd name="connsiteY10" fmla="*/ 87 h 10000"/>
              <a:gd name="connsiteX11" fmla="*/ 6075 w 10006"/>
              <a:gd name="connsiteY11" fmla="*/ 369 h 10000"/>
              <a:gd name="connsiteX12" fmla="*/ 4628 w 10006"/>
              <a:gd name="connsiteY12" fmla="*/ 1220 h 10000"/>
              <a:gd name="connsiteX13" fmla="*/ 3501 w 10006"/>
              <a:gd name="connsiteY13" fmla="*/ 2636 h 10000"/>
              <a:gd name="connsiteX14" fmla="*/ 2911 w 10006"/>
              <a:gd name="connsiteY14" fmla="*/ 4505 h 10000"/>
              <a:gd name="connsiteX15" fmla="*/ 2697 w 10006"/>
              <a:gd name="connsiteY15" fmla="*/ 6771 h 10000"/>
              <a:gd name="connsiteX16" fmla="*/ 15 w 10006"/>
              <a:gd name="connsiteY16" fmla="*/ 10000 h 10000"/>
              <a:gd name="connsiteX0" fmla="*/ 11 w 10002"/>
              <a:gd name="connsiteY0" fmla="*/ 10000 h 10000"/>
              <a:gd name="connsiteX1" fmla="*/ 4034 w 10002"/>
              <a:gd name="connsiteY1" fmla="*/ 9490 h 10000"/>
              <a:gd name="connsiteX2" fmla="*/ 5105 w 10002"/>
              <a:gd name="connsiteY2" fmla="*/ 9094 h 10000"/>
              <a:gd name="connsiteX3" fmla="*/ 6393 w 10002"/>
              <a:gd name="connsiteY3" fmla="*/ 7846 h 10000"/>
              <a:gd name="connsiteX4" fmla="*/ 7037 w 10002"/>
              <a:gd name="connsiteY4" fmla="*/ 6714 h 10000"/>
              <a:gd name="connsiteX5" fmla="*/ 7411 w 10002"/>
              <a:gd name="connsiteY5" fmla="*/ 4958 h 10000"/>
              <a:gd name="connsiteX6" fmla="*/ 7627 w 10002"/>
              <a:gd name="connsiteY6" fmla="*/ 2919 h 10000"/>
              <a:gd name="connsiteX7" fmla="*/ 8001 w 10002"/>
              <a:gd name="connsiteY7" fmla="*/ 1390 h 10000"/>
              <a:gd name="connsiteX8" fmla="*/ 8859 w 10002"/>
              <a:gd name="connsiteY8" fmla="*/ 482 h 10000"/>
              <a:gd name="connsiteX9" fmla="*/ 9987 w 10002"/>
              <a:gd name="connsiteY9" fmla="*/ 30 h 10000"/>
              <a:gd name="connsiteX10" fmla="*/ 8001 w 10002"/>
              <a:gd name="connsiteY10" fmla="*/ 87 h 10000"/>
              <a:gd name="connsiteX11" fmla="*/ 6071 w 10002"/>
              <a:gd name="connsiteY11" fmla="*/ 369 h 10000"/>
              <a:gd name="connsiteX12" fmla="*/ 4624 w 10002"/>
              <a:gd name="connsiteY12" fmla="*/ 1220 h 10000"/>
              <a:gd name="connsiteX13" fmla="*/ 3497 w 10002"/>
              <a:gd name="connsiteY13" fmla="*/ 2636 h 10000"/>
              <a:gd name="connsiteX14" fmla="*/ 2907 w 10002"/>
              <a:gd name="connsiteY14" fmla="*/ 4505 h 10000"/>
              <a:gd name="connsiteX15" fmla="*/ 11 w 10002"/>
              <a:gd name="connsiteY15" fmla="*/ 10000 h 10000"/>
              <a:gd name="connsiteX0" fmla="*/ 68 w 10059"/>
              <a:gd name="connsiteY0" fmla="*/ 10000 h 10136"/>
              <a:gd name="connsiteX1" fmla="*/ 4091 w 10059"/>
              <a:gd name="connsiteY1" fmla="*/ 9490 h 10136"/>
              <a:gd name="connsiteX2" fmla="*/ 5162 w 10059"/>
              <a:gd name="connsiteY2" fmla="*/ 9094 h 10136"/>
              <a:gd name="connsiteX3" fmla="*/ 6450 w 10059"/>
              <a:gd name="connsiteY3" fmla="*/ 7846 h 10136"/>
              <a:gd name="connsiteX4" fmla="*/ 7094 w 10059"/>
              <a:gd name="connsiteY4" fmla="*/ 6714 h 10136"/>
              <a:gd name="connsiteX5" fmla="*/ 7468 w 10059"/>
              <a:gd name="connsiteY5" fmla="*/ 4958 h 10136"/>
              <a:gd name="connsiteX6" fmla="*/ 7684 w 10059"/>
              <a:gd name="connsiteY6" fmla="*/ 2919 h 10136"/>
              <a:gd name="connsiteX7" fmla="*/ 8058 w 10059"/>
              <a:gd name="connsiteY7" fmla="*/ 1390 h 10136"/>
              <a:gd name="connsiteX8" fmla="*/ 8916 w 10059"/>
              <a:gd name="connsiteY8" fmla="*/ 482 h 10136"/>
              <a:gd name="connsiteX9" fmla="*/ 10044 w 10059"/>
              <a:gd name="connsiteY9" fmla="*/ 30 h 10136"/>
              <a:gd name="connsiteX10" fmla="*/ 8058 w 10059"/>
              <a:gd name="connsiteY10" fmla="*/ 87 h 10136"/>
              <a:gd name="connsiteX11" fmla="*/ 6128 w 10059"/>
              <a:gd name="connsiteY11" fmla="*/ 369 h 10136"/>
              <a:gd name="connsiteX12" fmla="*/ 4681 w 10059"/>
              <a:gd name="connsiteY12" fmla="*/ 1220 h 10136"/>
              <a:gd name="connsiteX13" fmla="*/ 3554 w 10059"/>
              <a:gd name="connsiteY13" fmla="*/ 2636 h 10136"/>
              <a:gd name="connsiteX14" fmla="*/ 2964 w 10059"/>
              <a:gd name="connsiteY14" fmla="*/ 4505 h 10136"/>
              <a:gd name="connsiteX15" fmla="*/ 1657 w 10059"/>
              <a:gd name="connsiteY15" fmla="*/ 6768 h 10136"/>
              <a:gd name="connsiteX16" fmla="*/ 68 w 10059"/>
              <a:gd name="connsiteY16" fmla="*/ 10000 h 10136"/>
              <a:gd name="connsiteX0" fmla="*/ 11 w 10002"/>
              <a:gd name="connsiteY0" fmla="*/ 10000 h 10136"/>
              <a:gd name="connsiteX1" fmla="*/ 4034 w 10002"/>
              <a:gd name="connsiteY1" fmla="*/ 9490 h 10136"/>
              <a:gd name="connsiteX2" fmla="*/ 5105 w 10002"/>
              <a:gd name="connsiteY2" fmla="*/ 9094 h 10136"/>
              <a:gd name="connsiteX3" fmla="*/ 6393 w 10002"/>
              <a:gd name="connsiteY3" fmla="*/ 7846 h 10136"/>
              <a:gd name="connsiteX4" fmla="*/ 7037 w 10002"/>
              <a:gd name="connsiteY4" fmla="*/ 6714 h 10136"/>
              <a:gd name="connsiteX5" fmla="*/ 7411 w 10002"/>
              <a:gd name="connsiteY5" fmla="*/ 4958 h 10136"/>
              <a:gd name="connsiteX6" fmla="*/ 7627 w 10002"/>
              <a:gd name="connsiteY6" fmla="*/ 2919 h 10136"/>
              <a:gd name="connsiteX7" fmla="*/ 8001 w 10002"/>
              <a:gd name="connsiteY7" fmla="*/ 1390 h 10136"/>
              <a:gd name="connsiteX8" fmla="*/ 8859 w 10002"/>
              <a:gd name="connsiteY8" fmla="*/ 482 h 10136"/>
              <a:gd name="connsiteX9" fmla="*/ 9987 w 10002"/>
              <a:gd name="connsiteY9" fmla="*/ 30 h 10136"/>
              <a:gd name="connsiteX10" fmla="*/ 8001 w 10002"/>
              <a:gd name="connsiteY10" fmla="*/ 87 h 10136"/>
              <a:gd name="connsiteX11" fmla="*/ 6071 w 10002"/>
              <a:gd name="connsiteY11" fmla="*/ 369 h 10136"/>
              <a:gd name="connsiteX12" fmla="*/ 4624 w 10002"/>
              <a:gd name="connsiteY12" fmla="*/ 1220 h 10136"/>
              <a:gd name="connsiteX13" fmla="*/ 3497 w 10002"/>
              <a:gd name="connsiteY13" fmla="*/ 2636 h 10136"/>
              <a:gd name="connsiteX14" fmla="*/ 2907 w 10002"/>
              <a:gd name="connsiteY14" fmla="*/ 4505 h 10136"/>
              <a:gd name="connsiteX15" fmla="*/ 11 w 10002"/>
              <a:gd name="connsiteY15" fmla="*/ 10000 h 10136"/>
              <a:gd name="connsiteX0" fmla="*/ 0 w 7095"/>
              <a:gd name="connsiteY0" fmla="*/ 4505 h 9490"/>
              <a:gd name="connsiteX1" fmla="*/ 1127 w 7095"/>
              <a:gd name="connsiteY1" fmla="*/ 9490 h 9490"/>
              <a:gd name="connsiteX2" fmla="*/ 2198 w 7095"/>
              <a:gd name="connsiteY2" fmla="*/ 9094 h 9490"/>
              <a:gd name="connsiteX3" fmla="*/ 3486 w 7095"/>
              <a:gd name="connsiteY3" fmla="*/ 7846 h 9490"/>
              <a:gd name="connsiteX4" fmla="*/ 4130 w 7095"/>
              <a:gd name="connsiteY4" fmla="*/ 6714 h 9490"/>
              <a:gd name="connsiteX5" fmla="*/ 4504 w 7095"/>
              <a:gd name="connsiteY5" fmla="*/ 4958 h 9490"/>
              <a:gd name="connsiteX6" fmla="*/ 4720 w 7095"/>
              <a:gd name="connsiteY6" fmla="*/ 2919 h 9490"/>
              <a:gd name="connsiteX7" fmla="*/ 5094 w 7095"/>
              <a:gd name="connsiteY7" fmla="*/ 1390 h 9490"/>
              <a:gd name="connsiteX8" fmla="*/ 5952 w 7095"/>
              <a:gd name="connsiteY8" fmla="*/ 482 h 9490"/>
              <a:gd name="connsiteX9" fmla="*/ 7080 w 7095"/>
              <a:gd name="connsiteY9" fmla="*/ 30 h 9490"/>
              <a:gd name="connsiteX10" fmla="*/ 5094 w 7095"/>
              <a:gd name="connsiteY10" fmla="*/ 87 h 9490"/>
              <a:gd name="connsiteX11" fmla="*/ 3164 w 7095"/>
              <a:gd name="connsiteY11" fmla="*/ 369 h 9490"/>
              <a:gd name="connsiteX12" fmla="*/ 1717 w 7095"/>
              <a:gd name="connsiteY12" fmla="*/ 1220 h 9490"/>
              <a:gd name="connsiteX13" fmla="*/ 590 w 7095"/>
              <a:gd name="connsiteY13" fmla="*/ 2636 h 9490"/>
              <a:gd name="connsiteX14" fmla="*/ 0 w 7095"/>
              <a:gd name="connsiteY14" fmla="*/ 4505 h 9490"/>
              <a:gd name="connsiteX0" fmla="*/ 0 w 10000"/>
              <a:gd name="connsiteY0" fmla="*/ 4747 h 9718"/>
              <a:gd name="connsiteX1" fmla="*/ 3098 w 10000"/>
              <a:gd name="connsiteY1" fmla="*/ 9583 h 9718"/>
              <a:gd name="connsiteX2" fmla="*/ 4913 w 10000"/>
              <a:gd name="connsiteY2" fmla="*/ 8268 h 9718"/>
              <a:gd name="connsiteX3" fmla="*/ 5821 w 10000"/>
              <a:gd name="connsiteY3" fmla="*/ 7075 h 9718"/>
              <a:gd name="connsiteX4" fmla="*/ 6348 w 10000"/>
              <a:gd name="connsiteY4" fmla="*/ 5224 h 9718"/>
              <a:gd name="connsiteX5" fmla="*/ 6653 w 10000"/>
              <a:gd name="connsiteY5" fmla="*/ 3076 h 9718"/>
              <a:gd name="connsiteX6" fmla="*/ 7180 w 10000"/>
              <a:gd name="connsiteY6" fmla="*/ 1465 h 9718"/>
              <a:gd name="connsiteX7" fmla="*/ 8389 w 10000"/>
              <a:gd name="connsiteY7" fmla="*/ 508 h 9718"/>
              <a:gd name="connsiteX8" fmla="*/ 9979 w 10000"/>
              <a:gd name="connsiteY8" fmla="*/ 32 h 9718"/>
              <a:gd name="connsiteX9" fmla="*/ 7180 w 10000"/>
              <a:gd name="connsiteY9" fmla="*/ 92 h 9718"/>
              <a:gd name="connsiteX10" fmla="*/ 4459 w 10000"/>
              <a:gd name="connsiteY10" fmla="*/ 389 h 9718"/>
              <a:gd name="connsiteX11" fmla="*/ 2420 w 10000"/>
              <a:gd name="connsiteY11" fmla="*/ 1286 h 9718"/>
              <a:gd name="connsiteX12" fmla="*/ 832 w 10000"/>
              <a:gd name="connsiteY12" fmla="*/ 2778 h 9718"/>
              <a:gd name="connsiteX13" fmla="*/ 0 w 10000"/>
              <a:gd name="connsiteY13" fmla="*/ 4747 h 9718"/>
              <a:gd name="connsiteX0" fmla="*/ 0 w 10000"/>
              <a:gd name="connsiteY0" fmla="*/ 4885 h 9908"/>
              <a:gd name="connsiteX1" fmla="*/ 3098 w 10000"/>
              <a:gd name="connsiteY1" fmla="*/ 9861 h 9908"/>
              <a:gd name="connsiteX2" fmla="*/ 5821 w 10000"/>
              <a:gd name="connsiteY2" fmla="*/ 7280 h 9908"/>
              <a:gd name="connsiteX3" fmla="*/ 6348 w 10000"/>
              <a:gd name="connsiteY3" fmla="*/ 5376 h 9908"/>
              <a:gd name="connsiteX4" fmla="*/ 6653 w 10000"/>
              <a:gd name="connsiteY4" fmla="*/ 3165 h 9908"/>
              <a:gd name="connsiteX5" fmla="*/ 7180 w 10000"/>
              <a:gd name="connsiteY5" fmla="*/ 1508 h 9908"/>
              <a:gd name="connsiteX6" fmla="*/ 8389 w 10000"/>
              <a:gd name="connsiteY6" fmla="*/ 523 h 9908"/>
              <a:gd name="connsiteX7" fmla="*/ 9979 w 10000"/>
              <a:gd name="connsiteY7" fmla="*/ 33 h 9908"/>
              <a:gd name="connsiteX8" fmla="*/ 7180 w 10000"/>
              <a:gd name="connsiteY8" fmla="*/ 95 h 9908"/>
              <a:gd name="connsiteX9" fmla="*/ 4459 w 10000"/>
              <a:gd name="connsiteY9" fmla="*/ 400 h 9908"/>
              <a:gd name="connsiteX10" fmla="*/ 2420 w 10000"/>
              <a:gd name="connsiteY10" fmla="*/ 1323 h 9908"/>
              <a:gd name="connsiteX11" fmla="*/ 832 w 10000"/>
              <a:gd name="connsiteY11" fmla="*/ 2859 h 9908"/>
              <a:gd name="connsiteX12" fmla="*/ 0 w 10000"/>
              <a:gd name="connsiteY12" fmla="*/ 4885 h 9908"/>
              <a:gd name="connsiteX0" fmla="*/ 0 w 10000"/>
              <a:gd name="connsiteY0" fmla="*/ 4930 h 9954"/>
              <a:gd name="connsiteX1" fmla="*/ 3098 w 10000"/>
              <a:gd name="connsiteY1" fmla="*/ 9953 h 9954"/>
              <a:gd name="connsiteX2" fmla="*/ 6348 w 10000"/>
              <a:gd name="connsiteY2" fmla="*/ 5426 h 9954"/>
              <a:gd name="connsiteX3" fmla="*/ 6653 w 10000"/>
              <a:gd name="connsiteY3" fmla="*/ 3194 h 9954"/>
              <a:gd name="connsiteX4" fmla="*/ 7180 w 10000"/>
              <a:gd name="connsiteY4" fmla="*/ 1522 h 9954"/>
              <a:gd name="connsiteX5" fmla="*/ 8389 w 10000"/>
              <a:gd name="connsiteY5" fmla="*/ 528 h 9954"/>
              <a:gd name="connsiteX6" fmla="*/ 9979 w 10000"/>
              <a:gd name="connsiteY6" fmla="*/ 33 h 9954"/>
              <a:gd name="connsiteX7" fmla="*/ 7180 w 10000"/>
              <a:gd name="connsiteY7" fmla="*/ 96 h 9954"/>
              <a:gd name="connsiteX8" fmla="*/ 4459 w 10000"/>
              <a:gd name="connsiteY8" fmla="*/ 404 h 9954"/>
              <a:gd name="connsiteX9" fmla="*/ 2420 w 10000"/>
              <a:gd name="connsiteY9" fmla="*/ 1335 h 9954"/>
              <a:gd name="connsiteX10" fmla="*/ 832 w 10000"/>
              <a:gd name="connsiteY10" fmla="*/ 2886 h 9954"/>
              <a:gd name="connsiteX11" fmla="*/ 0 w 10000"/>
              <a:gd name="connsiteY11" fmla="*/ 4930 h 9954"/>
              <a:gd name="connsiteX0" fmla="*/ 0 w 10000"/>
              <a:gd name="connsiteY0" fmla="*/ 4953 h 5555"/>
              <a:gd name="connsiteX1" fmla="*/ 6348 w 10000"/>
              <a:gd name="connsiteY1" fmla="*/ 5451 h 5555"/>
              <a:gd name="connsiteX2" fmla="*/ 6653 w 10000"/>
              <a:gd name="connsiteY2" fmla="*/ 3209 h 5555"/>
              <a:gd name="connsiteX3" fmla="*/ 7180 w 10000"/>
              <a:gd name="connsiteY3" fmla="*/ 1529 h 5555"/>
              <a:gd name="connsiteX4" fmla="*/ 8389 w 10000"/>
              <a:gd name="connsiteY4" fmla="*/ 530 h 5555"/>
              <a:gd name="connsiteX5" fmla="*/ 9979 w 10000"/>
              <a:gd name="connsiteY5" fmla="*/ 33 h 5555"/>
              <a:gd name="connsiteX6" fmla="*/ 7180 w 10000"/>
              <a:gd name="connsiteY6" fmla="*/ 96 h 5555"/>
              <a:gd name="connsiteX7" fmla="*/ 4459 w 10000"/>
              <a:gd name="connsiteY7" fmla="*/ 406 h 5555"/>
              <a:gd name="connsiteX8" fmla="*/ 2420 w 10000"/>
              <a:gd name="connsiteY8" fmla="*/ 1341 h 5555"/>
              <a:gd name="connsiteX9" fmla="*/ 832 w 10000"/>
              <a:gd name="connsiteY9" fmla="*/ 2899 h 5555"/>
              <a:gd name="connsiteX10" fmla="*/ 0 w 10000"/>
              <a:gd name="connsiteY10" fmla="*/ 4953 h 5555"/>
              <a:gd name="connsiteX0" fmla="*/ 0 w 10000"/>
              <a:gd name="connsiteY0" fmla="*/ 8915 h 10000"/>
              <a:gd name="connsiteX1" fmla="*/ 6348 w 10000"/>
              <a:gd name="connsiteY1" fmla="*/ 9812 h 10000"/>
              <a:gd name="connsiteX2" fmla="*/ 7180 w 10000"/>
              <a:gd name="connsiteY2" fmla="*/ 2751 h 10000"/>
              <a:gd name="connsiteX3" fmla="*/ 8389 w 10000"/>
              <a:gd name="connsiteY3" fmla="*/ 953 h 10000"/>
              <a:gd name="connsiteX4" fmla="*/ 9979 w 10000"/>
              <a:gd name="connsiteY4" fmla="*/ 58 h 10000"/>
              <a:gd name="connsiteX5" fmla="*/ 7180 w 10000"/>
              <a:gd name="connsiteY5" fmla="*/ 172 h 10000"/>
              <a:gd name="connsiteX6" fmla="*/ 4459 w 10000"/>
              <a:gd name="connsiteY6" fmla="*/ 730 h 10000"/>
              <a:gd name="connsiteX7" fmla="*/ 2420 w 10000"/>
              <a:gd name="connsiteY7" fmla="*/ 2413 h 10000"/>
              <a:gd name="connsiteX8" fmla="*/ 832 w 10000"/>
              <a:gd name="connsiteY8" fmla="*/ 5218 h 10000"/>
              <a:gd name="connsiteX9" fmla="*/ 0 w 10000"/>
              <a:gd name="connsiteY9" fmla="*/ 8915 h 10000"/>
              <a:gd name="connsiteX0" fmla="*/ 0 w 10000"/>
              <a:gd name="connsiteY0" fmla="*/ 8915 h 10000"/>
              <a:gd name="connsiteX1" fmla="*/ 6348 w 10000"/>
              <a:gd name="connsiteY1" fmla="*/ 9812 h 10000"/>
              <a:gd name="connsiteX2" fmla="*/ 8389 w 10000"/>
              <a:gd name="connsiteY2" fmla="*/ 953 h 10000"/>
              <a:gd name="connsiteX3" fmla="*/ 9979 w 10000"/>
              <a:gd name="connsiteY3" fmla="*/ 58 h 10000"/>
              <a:gd name="connsiteX4" fmla="*/ 7180 w 10000"/>
              <a:gd name="connsiteY4" fmla="*/ 172 h 10000"/>
              <a:gd name="connsiteX5" fmla="*/ 4459 w 10000"/>
              <a:gd name="connsiteY5" fmla="*/ 730 h 10000"/>
              <a:gd name="connsiteX6" fmla="*/ 2420 w 10000"/>
              <a:gd name="connsiteY6" fmla="*/ 2413 h 10000"/>
              <a:gd name="connsiteX7" fmla="*/ 832 w 10000"/>
              <a:gd name="connsiteY7" fmla="*/ 5218 h 10000"/>
              <a:gd name="connsiteX8" fmla="*/ 0 w 10000"/>
              <a:gd name="connsiteY8" fmla="*/ 8915 h 10000"/>
              <a:gd name="connsiteX0" fmla="*/ 6348 w 10000"/>
              <a:gd name="connsiteY0" fmla="*/ 9812 h 10798"/>
              <a:gd name="connsiteX1" fmla="*/ 8389 w 10000"/>
              <a:gd name="connsiteY1" fmla="*/ 953 h 10798"/>
              <a:gd name="connsiteX2" fmla="*/ 9979 w 10000"/>
              <a:gd name="connsiteY2" fmla="*/ 58 h 10798"/>
              <a:gd name="connsiteX3" fmla="*/ 7180 w 10000"/>
              <a:gd name="connsiteY3" fmla="*/ 172 h 10798"/>
              <a:gd name="connsiteX4" fmla="*/ 4459 w 10000"/>
              <a:gd name="connsiteY4" fmla="*/ 730 h 10798"/>
              <a:gd name="connsiteX5" fmla="*/ 2420 w 10000"/>
              <a:gd name="connsiteY5" fmla="*/ 2413 h 10798"/>
              <a:gd name="connsiteX6" fmla="*/ 832 w 10000"/>
              <a:gd name="connsiteY6" fmla="*/ 5218 h 10798"/>
              <a:gd name="connsiteX7" fmla="*/ 0 w 10000"/>
              <a:gd name="connsiteY7" fmla="*/ 8915 h 10798"/>
              <a:gd name="connsiteX8" fmla="*/ 6900 w 10000"/>
              <a:gd name="connsiteY8" fmla="*/ 10798 h 10798"/>
              <a:gd name="connsiteX0" fmla="*/ 8389 w 10000"/>
              <a:gd name="connsiteY0" fmla="*/ 953 h 10798"/>
              <a:gd name="connsiteX1" fmla="*/ 9979 w 10000"/>
              <a:gd name="connsiteY1" fmla="*/ 58 h 10798"/>
              <a:gd name="connsiteX2" fmla="*/ 7180 w 10000"/>
              <a:gd name="connsiteY2" fmla="*/ 172 h 10798"/>
              <a:gd name="connsiteX3" fmla="*/ 4459 w 10000"/>
              <a:gd name="connsiteY3" fmla="*/ 730 h 10798"/>
              <a:gd name="connsiteX4" fmla="*/ 2420 w 10000"/>
              <a:gd name="connsiteY4" fmla="*/ 2413 h 10798"/>
              <a:gd name="connsiteX5" fmla="*/ 832 w 10000"/>
              <a:gd name="connsiteY5" fmla="*/ 5218 h 10798"/>
              <a:gd name="connsiteX6" fmla="*/ 0 w 10000"/>
              <a:gd name="connsiteY6" fmla="*/ 8915 h 10798"/>
              <a:gd name="connsiteX7" fmla="*/ 6900 w 10000"/>
              <a:gd name="connsiteY7" fmla="*/ 10798 h 10798"/>
              <a:gd name="connsiteX0" fmla="*/ 9979 w 9979"/>
              <a:gd name="connsiteY0" fmla="*/ 58 h 10798"/>
              <a:gd name="connsiteX1" fmla="*/ 7180 w 9979"/>
              <a:gd name="connsiteY1" fmla="*/ 172 h 10798"/>
              <a:gd name="connsiteX2" fmla="*/ 4459 w 9979"/>
              <a:gd name="connsiteY2" fmla="*/ 730 h 10798"/>
              <a:gd name="connsiteX3" fmla="*/ 2420 w 9979"/>
              <a:gd name="connsiteY3" fmla="*/ 2413 h 10798"/>
              <a:gd name="connsiteX4" fmla="*/ 832 w 9979"/>
              <a:gd name="connsiteY4" fmla="*/ 5218 h 10798"/>
              <a:gd name="connsiteX5" fmla="*/ 0 w 9979"/>
              <a:gd name="connsiteY5" fmla="*/ 8915 h 10798"/>
              <a:gd name="connsiteX6" fmla="*/ 6900 w 9979"/>
              <a:gd name="connsiteY6" fmla="*/ 10798 h 10798"/>
              <a:gd name="connsiteX0" fmla="*/ 10015 w 10015"/>
              <a:gd name="connsiteY0" fmla="*/ 54 h 9246"/>
              <a:gd name="connsiteX1" fmla="*/ 7210 w 10015"/>
              <a:gd name="connsiteY1" fmla="*/ 159 h 9246"/>
              <a:gd name="connsiteX2" fmla="*/ 4483 w 10015"/>
              <a:gd name="connsiteY2" fmla="*/ 676 h 9246"/>
              <a:gd name="connsiteX3" fmla="*/ 2440 w 10015"/>
              <a:gd name="connsiteY3" fmla="*/ 2235 h 9246"/>
              <a:gd name="connsiteX4" fmla="*/ 849 w 10015"/>
              <a:gd name="connsiteY4" fmla="*/ 4832 h 9246"/>
              <a:gd name="connsiteX5" fmla="*/ 15 w 10015"/>
              <a:gd name="connsiteY5" fmla="*/ 8256 h 9246"/>
              <a:gd name="connsiteX6" fmla="*/ 1550 w 10015"/>
              <a:gd name="connsiteY6" fmla="*/ 9246 h 9246"/>
              <a:gd name="connsiteX0" fmla="*/ 10596 w 10596"/>
              <a:gd name="connsiteY0" fmla="*/ 58 h 12989"/>
              <a:gd name="connsiteX1" fmla="*/ 7795 w 10596"/>
              <a:gd name="connsiteY1" fmla="*/ 172 h 12989"/>
              <a:gd name="connsiteX2" fmla="*/ 5072 w 10596"/>
              <a:gd name="connsiteY2" fmla="*/ 731 h 12989"/>
              <a:gd name="connsiteX3" fmla="*/ 3032 w 10596"/>
              <a:gd name="connsiteY3" fmla="*/ 2417 h 12989"/>
              <a:gd name="connsiteX4" fmla="*/ 1444 w 10596"/>
              <a:gd name="connsiteY4" fmla="*/ 5226 h 12989"/>
              <a:gd name="connsiteX5" fmla="*/ 611 w 10596"/>
              <a:gd name="connsiteY5" fmla="*/ 8929 h 12989"/>
              <a:gd name="connsiteX6" fmla="*/ 826 w 10596"/>
              <a:gd name="connsiteY6" fmla="*/ 12989 h 12989"/>
              <a:gd name="connsiteX0" fmla="*/ 9985 w 9985"/>
              <a:gd name="connsiteY0" fmla="*/ 58 h 8929"/>
              <a:gd name="connsiteX1" fmla="*/ 7184 w 9985"/>
              <a:gd name="connsiteY1" fmla="*/ 172 h 8929"/>
              <a:gd name="connsiteX2" fmla="*/ 4461 w 9985"/>
              <a:gd name="connsiteY2" fmla="*/ 731 h 8929"/>
              <a:gd name="connsiteX3" fmla="*/ 2421 w 9985"/>
              <a:gd name="connsiteY3" fmla="*/ 2417 h 8929"/>
              <a:gd name="connsiteX4" fmla="*/ 833 w 9985"/>
              <a:gd name="connsiteY4" fmla="*/ 5226 h 8929"/>
              <a:gd name="connsiteX5" fmla="*/ 0 w 9985"/>
              <a:gd name="connsiteY5" fmla="*/ 8929 h 8929"/>
              <a:gd name="connsiteX0" fmla="*/ 9166 w 9166"/>
              <a:gd name="connsiteY0" fmla="*/ 65 h 5853"/>
              <a:gd name="connsiteX1" fmla="*/ 6361 w 9166"/>
              <a:gd name="connsiteY1" fmla="*/ 193 h 5853"/>
              <a:gd name="connsiteX2" fmla="*/ 3634 w 9166"/>
              <a:gd name="connsiteY2" fmla="*/ 819 h 5853"/>
              <a:gd name="connsiteX3" fmla="*/ 1591 w 9166"/>
              <a:gd name="connsiteY3" fmla="*/ 2707 h 5853"/>
              <a:gd name="connsiteX4" fmla="*/ 0 w 9166"/>
              <a:gd name="connsiteY4" fmla="*/ 5853 h 5853"/>
              <a:gd name="connsiteX0" fmla="*/ 8264 w 8264"/>
              <a:gd name="connsiteY0" fmla="*/ 111 h 4625"/>
              <a:gd name="connsiteX1" fmla="*/ 5204 w 8264"/>
              <a:gd name="connsiteY1" fmla="*/ 330 h 4625"/>
              <a:gd name="connsiteX2" fmla="*/ 2229 w 8264"/>
              <a:gd name="connsiteY2" fmla="*/ 1399 h 4625"/>
              <a:gd name="connsiteX3" fmla="*/ 0 w 8264"/>
              <a:gd name="connsiteY3" fmla="*/ 4625 h 4625"/>
              <a:gd name="connsiteX0" fmla="*/ 10000 w 10000"/>
              <a:gd name="connsiteY0" fmla="*/ 240 h 10000"/>
              <a:gd name="connsiteX1" fmla="*/ 6297 w 10000"/>
              <a:gd name="connsiteY1" fmla="*/ 714 h 10000"/>
              <a:gd name="connsiteX2" fmla="*/ 2697 w 10000"/>
              <a:gd name="connsiteY2" fmla="*/ 3025 h 10000"/>
              <a:gd name="connsiteX3" fmla="*/ 0 w 10000"/>
              <a:gd name="connsiteY3" fmla="*/ 10000 h 10000"/>
              <a:gd name="connsiteX0" fmla="*/ 10000 w 10000"/>
              <a:gd name="connsiteY0" fmla="*/ 240 h 10000"/>
              <a:gd name="connsiteX1" fmla="*/ 6297 w 10000"/>
              <a:gd name="connsiteY1" fmla="*/ 714 h 10000"/>
              <a:gd name="connsiteX2" fmla="*/ 2697 w 10000"/>
              <a:gd name="connsiteY2" fmla="*/ 3025 h 10000"/>
              <a:gd name="connsiteX3" fmla="*/ 0 w 10000"/>
              <a:gd name="connsiteY3" fmla="*/ 10000 h 10000"/>
              <a:gd name="connsiteX0" fmla="*/ 9464 w 9464"/>
              <a:gd name="connsiteY0" fmla="*/ 240 h 8581"/>
              <a:gd name="connsiteX1" fmla="*/ 5761 w 9464"/>
              <a:gd name="connsiteY1" fmla="*/ 714 h 8581"/>
              <a:gd name="connsiteX2" fmla="*/ 2161 w 9464"/>
              <a:gd name="connsiteY2" fmla="*/ 3025 h 8581"/>
              <a:gd name="connsiteX3" fmla="*/ 0 w 9464"/>
              <a:gd name="connsiteY3" fmla="*/ 8581 h 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64" h="8581">
                <a:moveTo>
                  <a:pt x="9464" y="240"/>
                </a:moveTo>
                <a:cubicBezTo>
                  <a:pt x="9187" y="-333"/>
                  <a:pt x="6986" y="240"/>
                  <a:pt x="5761" y="714"/>
                </a:cubicBezTo>
                <a:cubicBezTo>
                  <a:pt x="4537" y="1168"/>
                  <a:pt x="3121" y="1714"/>
                  <a:pt x="2161" y="3025"/>
                </a:cubicBezTo>
                <a:cubicBezTo>
                  <a:pt x="1201" y="4336"/>
                  <a:pt x="797" y="5433"/>
                  <a:pt x="0" y="8581"/>
                </a:cubicBezTo>
              </a:path>
            </a:pathLst>
          </a:custGeom>
          <a:noFill/>
          <a:ln w="38100" cmpd="sng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 dirty="0"/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8917882" y="4116627"/>
            <a:ext cx="4042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ld English Text MT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ld English Text MT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ld English Text MT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ld English Text MT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ld English Text MT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ld English Text MT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ld English Text MT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ld English Text MT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ld English Text MT" pitchFamily="66" charset="0"/>
              </a:defRPr>
            </a:lvl9pPr>
          </a:lstStyle>
          <a:p>
            <a:r>
              <a:rPr lang="en-GB" i="1" dirty="0" smtClean="0">
                <a:latin typeface="+mn-lt"/>
              </a:rPr>
              <a:t>B</a:t>
            </a:r>
            <a:r>
              <a:rPr lang="en-GB" baseline="-25000" dirty="0" smtClean="0">
                <a:latin typeface="+mn-lt"/>
              </a:rPr>
              <a:t>R</a:t>
            </a:r>
            <a:endParaRPr lang="en-GB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1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7835934" y="3801593"/>
            <a:ext cx="4041058" cy="28356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480979"/>
            <a:ext cx="10517140" cy="6823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Hysteresis Curve – Phase 3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6" name="Group 83"/>
          <p:cNvGrpSpPr>
            <a:grpSpLocks/>
          </p:cNvGrpSpPr>
          <p:nvPr/>
        </p:nvGrpSpPr>
        <p:grpSpPr bwMode="auto">
          <a:xfrm>
            <a:off x="4955574" y="4967634"/>
            <a:ext cx="4195779" cy="646715"/>
            <a:chOff x="3901" y="2748"/>
            <a:chExt cx="1233" cy="624"/>
          </a:xfrm>
        </p:grpSpPr>
        <p:sp>
          <p:nvSpPr>
            <p:cNvPr id="27" name="Text Box 84"/>
            <p:cNvSpPr txBox="1">
              <a:spLocks noChangeArrowheads="1"/>
            </p:cNvSpPr>
            <p:nvPr/>
          </p:nvSpPr>
          <p:spPr bwMode="auto">
            <a:xfrm>
              <a:off x="3901" y="2748"/>
              <a:ext cx="76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dirty="0" err="1">
                  <a:solidFill>
                    <a:srgbClr val="C00000"/>
                  </a:solidFill>
                  <a:latin typeface="+mn-lt"/>
                </a:rPr>
                <a:t>Retentivity</a:t>
              </a:r>
              <a:r>
                <a:rPr lang="en-GB" dirty="0">
                  <a:solidFill>
                    <a:srgbClr val="C00000"/>
                  </a:solidFill>
                  <a:latin typeface="+mn-lt"/>
                </a:rPr>
                <a:t> is lost because of negative </a:t>
              </a:r>
              <a:r>
                <a:rPr lang="en-GB" i="1" dirty="0">
                  <a:solidFill>
                    <a:srgbClr val="C00000"/>
                  </a:solidFill>
                  <a:latin typeface="+mn-lt"/>
                </a:rPr>
                <a:t>H</a:t>
              </a:r>
            </a:p>
          </p:txBody>
        </p:sp>
        <p:sp>
          <p:nvSpPr>
            <p:cNvPr id="28" name="Line 85"/>
            <p:cNvSpPr>
              <a:spLocks noChangeShapeType="1"/>
            </p:cNvSpPr>
            <p:nvPr/>
          </p:nvSpPr>
          <p:spPr bwMode="auto">
            <a:xfrm>
              <a:off x="4498" y="2934"/>
              <a:ext cx="636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rgbClr val="C00000"/>
                </a:solidFill>
              </a:endParaRP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875427" y="1157390"/>
            <a:ext cx="6528673" cy="9541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30000"/>
              </a:spcAft>
            </a:pP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If </a:t>
            </a:r>
            <a:r>
              <a:rPr lang="en-GB" sz="2800" dirty="0">
                <a:ln w="11430"/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current</a:t>
            </a: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in the coil is now </a:t>
            </a:r>
            <a:r>
              <a:rPr lang="en-GB" sz="2800" dirty="0">
                <a:ln w="11430"/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reversed,</a:t>
            </a: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sz="2800" dirty="0" smtClean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magnetizing </a:t>
            </a: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force </a:t>
            </a:r>
            <a:r>
              <a:rPr lang="en-GB" sz="2800" i="1" dirty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H</a:t>
            </a: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will be </a:t>
            </a:r>
            <a:r>
              <a:rPr lang="en-GB" sz="2800" dirty="0" smtClean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negative.</a:t>
            </a:r>
            <a:endParaRPr lang="en-GB" sz="2800" i="1" dirty="0">
              <a:ln w="11430"/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064612" y="2664119"/>
            <a:ext cx="2016701" cy="2193912"/>
            <a:chOff x="7619881" y="3395253"/>
            <a:chExt cx="1371600" cy="3028060"/>
          </a:xfrm>
        </p:grpSpPr>
        <p:sp>
          <p:nvSpPr>
            <p:cNvPr id="34" name="Text Box 87"/>
            <p:cNvSpPr txBox="1">
              <a:spLocks noChangeArrowheads="1"/>
            </p:cNvSpPr>
            <p:nvPr/>
          </p:nvSpPr>
          <p:spPr bwMode="auto">
            <a:xfrm>
              <a:off x="7619881" y="3395253"/>
              <a:ext cx="1371600" cy="1274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dirty="0">
                  <a:solidFill>
                    <a:srgbClr val="C00000"/>
                  </a:solidFill>
                  <a:latin typeface="+mn-lt"/>
                </a:rPr>
                <a:t>Reverse current direction gives rise to negative </a:t>
              </a:r>
              <a:r>
                <a:rPr lang="en-GB" i="1" dirty="0">
                  <a:solidFill>
                    <a:srgbClr val="C00000"/>
                  </a:solidFill>
                  <a:latin typeface="+mn-lt"/>
                </a:rPr>
                <a:t>H</a:t>
              </a:r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>
              <a:off x="8340805" y="4649683"/>
              <a:ext cx="212059" cy="17736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rgbClr val="C00000"/>
                </a:solidFill>
              </a:endParaRPr>
            </a:p>
          </p:txBody>
        </p:sp>
      </p:grpSp>
      <p:sp>
        <p:nvSpPr>
          <p:cNvPr id="62" name="Content Placeholder 2"/>
          <p:cNvSpPr txBox="1">
            <a:spLocks/>
          </p:cNvSpPr>
          <p:nvPr/>
        </p:nvSpPr>
        <p:spPr>
          <a:xfrm>
            <a:off x="883459" y="3280039"/>
            <a:ext cx="7154475" cy="138499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</a:t>
            </a:r>
            <a:r>
              <a:rPr lang="en-GB" sz="2800" dirty="0">
                <a:solidFill>
                  <a:schemeClr val="tx1"/>
                </a:solidFill>
                <a:latin typeface="Cambria" panose="02040503050406030204" pitchFamily="18" charset="0"/>
              </a:rPr>
              <a:t>magnetizing </a:t>
            </a:r>
            <a:r>
              <a:rPr lang="en-GB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force (</a:t>
            </a:r>
            <a:r>
              <a:rPr lang="en-GB" sz="2800" dirty="0">
                <a:solidFill>
                  <a:srgbClr val="00B050"/>
                </a:solidFill>
                <a:latin typeface="Cambria" panose="02040503050406030204" pitchFamily="18" charset="0"/>
              </a:rPr>
              <a:t>−</a:t>
            </a:r>
            <a:r>
              <a:rPr lang="en-GB" sz="2800" i="1" dirty="0">
                <a:solidFill>
                  <a:srgbClr val="00B050"/>
                </a:solidFill>
                <a:latin typeface="Cambria" panose="02040503050406030204" pitchFamily="18" charset="0"/>
              </a:rPr>
              <a:t>H</a:t>
            </a:r>
            <a:r>
              <a:rPr lang="en-GB" sz="2800" baseline="-25000" dirty="0">
                <a:solidFill>
                  <a:srgbClr val="00B050"/>
                </a:solidFill>
                <a:latin typeface="Cambria" panose="02040503050406030204" pitchFamily="18" charset="0"/>
              </a:rPr>
              <a:t>C</a:t>
            </a:r>
            <a:r>
              <a:rPr lang="en-GB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) </a:t>
            </a:r>
            <a:r>
              <a:rPr lang="en-GB" sz="2800" dirty="0">
                <a:solidFill>
                  <a:schemeClr val="tx1"/>
                </a:solidFill>
                <a:latin typeface="Cambria" panose="02040503050406030204" pitchFamily="18" charset="0"/>
              </a:rPr>
              <a:t>required to remove the </a:t>
            </a:r>
            <a:r>
              <a:rPr lang="en-GB" sz="2800" dirty="0" err="1">
                <a:solidFill>
                  <a:schemeClr val="tx1"/>
                </a:solidFill>
                <a:latin typeface="Cambria" panose="02040503050406030204" pitchFamily="18" charset="0"/>
              </a:rPr>
              <a:t>retentivity</a:t>
            </a:r>
            <a:r>
              <a:rPr lang="en-GB" sz="2800" dirty="0">
                <a:solidFill>
                  <a:schemeClr val="tx1"/>
                </a:solidFill>
                <a:latin typeface="Cambria" panose="02040503050406030204" pitchFamily="18" charset="0"/>
              </a:rPr>
              <a:t> and make flux density </a:t>
            </a:r>
            <a:r>
              <a:rPr lang="en-GB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zero is called </a:t>
            </a:r>
            <a:r>
              <a:rPr lang="en-GB" sz="28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coercive force</a:t>
            </a:r>
            <a:r>
              <a:rPr lang="en-GB" sz="2800" i="1" baseline="-25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 </a:t>
            </a:r>
            <a:r>
              <a:rPr lang="en-GB" sz="28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.</a:t>
            </a:r>
            <a:endParaRPr lang="en-GB" sz="2800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9234402" y="4687935"/>
            <a:ext cx="513865" cy="713989"/>
          </a:xfrm>
          <a:custGeom>
            <a:avLst/>
            <a:gdLst>
              <a:gd name="T0" fmla="*/ 260 w 772"/>
              <a:gd name="T1" fmla="*/ 5104 h 710"/>
              <a:gd name="T2" fmla="*/ 2857 w 772"/>
              <a:gd name="T3" fmla="*/ 5043 h 710"/>
              <a:gd name="T4" fmla="*/ 4789 w 772"/>
              <a:gd name="T5" fmla="*/ 4844 h 710"/>
              <a:gd name="T6" fmla="*/ 6001 w 772"/>
              <a:gd name="T7" fmla="*/ 4644 h 710"/>
              <a:gd name="T8" fmla="*/ 7446 w 772"/>
              <a:gd name="T9" fmla="*/ 4008 h 710"/>
              <a:gd name="T10" fmla="*/ 8178 w 772"/>
              <a:gd name="T11" fmla="*/ 3432 h 710"/>
              <a:gd name="T12" fmla="*/ 8598 w 772"/>
              <a:gd name="T13" fmla="*/ 2541 h 710"/>
              <a:gd name="T14" fmla="*/ 8834 w 772"/>
              <a:gd name="T15" fmla="*/ 1502 h 710"/>
              <a:gd name="T16" fmla="*/ 9266 w 772"/>
              <a:gd name="T17" fmla="*/ 724 h 710"/>
              <a:gd name="T18" fmla="*/ 10230 w 772"/>
              <a:gd name="T19" fmla="*/ 269 h 710"/>
              <a:gd name="T20" fmla="*/ 11494 w 772"/>
              <a:gd name="T21" fmla="*/ 34 h 710"/>
              <a:gd name="T22" fmla="*/ 9266 w 772"/>
              <a:gd name="T23" fmla="*/ 67 h 710"/>
              <a:gd name="T24" fmla="*/ 7090 w 772"/>
              <a:gd name="T25" fmla="*/ 211 h 710"/>
              <a:gd name="T26" fmla="*/ 5457 w 772"/>
              <a:gd name="T27" fmla="*/ 640 h 710"/>
              <a:gd name="T28" fmla="*/ 4182 w 772"/>
              <a:gd name="T29" fmla="*/ 1363 h 710"/>
              <a:gd name="T30" fmla="*/ 3517 w 772"/>
              <a:gd name="T31" fmla="*/ 2313 h 710"/>
              <a:gd name="T32" fmla="*/ 3281 w 772"/>
              <a:gd name="T33" fmla="*/ 3464 h 710"/>
              <a:gd name="T34" fmla="*/ 2798 w 772"/>
              <a:gd name="T35" fmla="*/ 4066 h 710"/>
              <a:gd name="T36" fmla="*/ 2192 w 772"/>
              <a:gd name="T37" fmla="*/ 4703 h 710"/>
              <a:gd name="T38" fmla="*/ 1287 w 772"/>
              <a:gd name="T39" fmla="*/ 5043 h 710"/>
              <a:gd name="T40" fmla="*/ 260 w 772"/>
              <a:gd name="T41" fmla="*/ 5104 h 7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72"/>
              <a:gd name="T64" fmla="*/ 0 h 710"/>
              <a:gd name="T65" fmla="*/ 772 w 772"/>
              <a:gd name="T66" fmla="*/ 710 h 710"/>
              <a:gd name="connsiteX0" fmla="*/ 9 w 9661"/>
              <a:gd name="connsiteY0" fmla="*/ 9946 h 10141"/>
              <a:gd name="connsiteX1" fmla="*/ 1475 w 9661"/>
              <a:gd name="connsiteY1" fmla="*/ 10140 h 10141"/>
              <a:gd name="connsiteX2" fmla="*/ 2237 w 9661"/>
              <a:gd name="connsiteY2" fmla="*/ 9833 h 10141"/>
              <a:gd name="connsiteX3" fmla="*/ 3895 w 9661"/>
              <a:gd name="connsiteY3" fmla="*/ 9439 h 10141"/>
              <a:gd name="connsiteX4" fmla="*/ 4931 w 9661"/>
              <a:gd name="connsiteY4" fmla="*/ 9045 h 10141"/>
              <a:gd name="connsiteX5" fmla="*/ 6175 w 9661"/>
              <a:gd name="connsiteY5" fmla="*/ 7805 h 10141"/>
              <a:gd name="connsiteX6" fmla="*/ 6797 w 9661"/>
              <a:gd name="connsiteY6" fmla="*/ 6678 h 10141"/>
              <a:gd name="connsiteX7" fmla="*/ 7159 w 9661"/>
              <a:gd name="connsiteY7" fmla="*/ 4932 h 10141"/>
              <a:gd name="connsiteX8" fmla="*/ 7367 w 9661"/>
              <a:gd name="connsiteY8" fmla="*/ 2904 h 10141"/>
              <a:gd name="connsiteX9" fmla="*/ 7729 w 9661"/>
              <a:gd name="connsiteY9" fmla="*/ 1383 h 10141"/>
              <a:gd name="connsiteX10" fmla="*/ 8558 w 9661"/>
              <a:gd name="connsiteY10" fmla="*/ 481 h 10141"/>
              <a:gd name="connsiteX11" fmla="*/ 9647 w 9661"/>
              <a:gd name="connsiteY11" fmla="*/ 30 h 10141"/>
              <a:gd name="connsiteX12" fmla="*/ 7729 w 9661"/>
              <a:gd name="connsiteY12" fmla="*/ 87 h 10141"/>
              <a:gd name="connsiteX13" fmla="*/ 5864 w 9661"/>
              <a:gd name="connsiteY13" fmla="*/ 368 h 10141"/>
              <a:gd name="connsiteX14" fmla="*/ 4465 w 9661"/>
              <a:gd name="connsiteY14" fmla="*/ 1214 h 10141"/>
              <a:gd name="connsiteX15" fmla="*/ 3377 w 9661"/>
              <a:gd name="connsiteY15" fmla="*/ 2622 h 10141"/>
              <a:gd name="connsiteX16" fmla="*/ 2807 w 9661"/>
              <a:gd name="connsiteY16" fmla="*/ 4481 h 10141"/>
              <a:gd name="connsiteX17" fmla="*/ 2600 w 9661"/>
              <a:gd name="connsiteY17" fmla="*/ 6735 h 10141"/>
              <a:gd name="connsiteX18" fmla="*/ 2185 w 9661"/>
              <a:gd name="connsiteY18" fmla="*/ 7918 h 10141"/>
              <a:gd name="connsiteX19" fmla="*/ 1667 w 9661"/>
              <a:gd name="connsiteY19" fmla="*/ 9157 h 10141"/>
              <a:gd name="connsiteX20" fmla="*/ 890 w 9661"/>
              <a:gd name="connsiteY20" fmla="*/ 9833 h 10141"/>
              <a:gd name="connsiteX21" fmla="*/ 9 w 9661"/>
              <a:gd name="connsiteY21" fmla="*/ 9946 h 10141"/>
              <a:gd name="connsiteX0" fmla="*/ 9 w 10001"/>
              <a:gd name="connsiteY0" fmla="*/ 9807 h 9807"/>
              <a:gd name="connsiteX1" fmla="*/ 2315 w 10001"/>
              <a:gd name="connsiteY1" fmla="*/ 9695 h 9807"/>
              <a:gd name="connsiteX2" fmla="*/ 4032 w 10001"/>
              <a:gd name="connsiteY2" fmla="*/ 9307 h 9807"/>
              <a:gd name="connsiteX3" fmla="*/ 5104 w 10001"/>
              <a:gd name="connsiteY3" fmla="*/ 8918 h 9807"/>
              <a:gd name="connsiteX4" fmla="*/ 6392 w 10001"/>
              <a:gd name="connsiteY4" fmla="*/ 7695 h 9807"/>
              <a:gd name="connsiteX5" fmla="*/ 7036 w 10001"/>
              <a:gd name="connsiteY5" fmla="*/ 6584 h 9807"/>
              <a:gd name="connsiteX6" fmla="*/ 7410 w 10001"/>
              <a:gd name="connsiteY6" fmla="*/ 4862 h 9807"/>
              <a:gd name="connsiteX7" fmla="*/ 7626 w 10001"/>
              <a:gd name="connsiteY7" fmla="*/ 2863 h 9807"/>
              <a:gd name="connsiteX8" fmla="*/ 8000 w 10001"/>
              <a:gd name="connsiteY8" fmla="*/ 1363 h 9807"/>
              <a:gd name="connsiteX9" fmla="*/ 8858 w 10001"/>
              <a:gd name="connsiteY9" fmla="*/ 473 h 9807"/>
              <a:gd name="connsiteX10" fmla="*/ 9986 w 10001"/>
              <a:gd name="connsiteY10" fmla="*/ 29 h 9807"/>
              <a:gd name="connsiteX11" fmla="*/ 8000 w 10001"/>
              <a:gd name="connsiteY11" fmla="*/ 85 h 9807"/>
              <a:gd name="connsiteX12" fmla="*/ 6070 w 10001"/>
              <a:gd name="connsiteY12" fmla="*/ 362 h 9807"/>
              <a:gd name="connsiteX13" fmla="*/ 4622 w 10001"/>
              <a:gd name="connsiteY13" fmla="*/ 1196 h 9807"/>
              <a:gd name="connsiteX14" fmla="*/ 3495 w 10001"/>
              <a:gd name="connsiteY14" fmla="*/ 2585 h 9807"/>
              <a:gd name="connsiteX15" fmla="*/ 2905 w 10001"/>
              <a:gd name="connsiteY15" fmla="*/ 4418 h 9807"/>
              <a:gd name="connsiteX16" fmla="*/ 2691 w 10001"/>
              <a:gd name="connsiteY16" fmla="*/ 6640 h 9807"/>
              <a:gd name="connsiteX17" fmla="*/ 2262 w 10001"/>
              <a:gd name="connsiteY17" fmla="*/ 7807 h 9807"/>
              <a:gd name="connsiteX18" fmla="*/ 1725 w 10001"/>
              <a:gd name="connsiteY18" fmla="*/ 9029 h 9807"/>
              <a:gd name="connsiteX19" fmla="*/ 921 w 10001"/>
              <a:gd name="connsiteY19" fmla="*/ 9695 h 9807"/>
              <a:gd name="connsiteX20" fmla="*/ 9 w 10001"/>
              <a:gd name="connsiteY20" fmla="*/ 9807 h 9807"/>
              <a:gd name="connsiteX0" fmla="*/ 9 w 10000"/>
              <a:gd name="connsiteY0" fmla="*/ 10000 h 10000"/>
              <a:gd name="connsiteX1" fmla="*/ 2315 w 10000"/>
              <a:gd name="connsiteY1" fmla="*/ 9886 h 10000"/>
              <a:gd name="connsiteX2" fmla="*/ 3143 w 10000"/>
              <a:gd name="connsiteY2" fmla="*/ 9738 h 10000"/>
              <a:gd name="connsiteX3" fmla="*/ 4032 w 10000"/>
              <a:gd name="connsiteY3" fmla="*/ 9490 h 10000"/>
              <a:gd name="connsiteX4" fmla="*/ 5103 w 10000"/>
              <a:gd name="connsiteY4" fmla="*/ 9094 h 10000"/>
              <a:gd name="connsiteX5" fmla="*/ 6391 w 10000"/>
              <a:gd name="connsiteY5" fmla="*/ 7846 h 10000"/>
              <a:gd name="connsiteX6" fmla="*/ 7035 w 10000"/>
              <a:gd name="connsiteY6" fmla="*/ 6714 h 10000"/>
              <a:gd name="connsiteX7" fmla="*/ 7409 w 10000"/>
              <a:gd name="connsiteY7" fmla="*/ 4958 h 10000"/>
              <a:gd name="connsiteX8" fmla="*/ 7625 w 10000"/>
              <a:gd name="connsiteY8" fmla="*/ 2919 h 10000"/>
              <a:gd name="connsiteX9" fmla="*/ 7999 w 10000"/>
              <a:gd name="connsiteY9" fmla="*/ 1390 h 10000"/>
              <a:gd name="connsiteX10" fmla="*/ 8857 w 10000"/>
              <a:gd name="connsiteY10" fmla="*/ 482 h 10000"/>
              <a:gd name="connsiteX11" fmla="*/ 9985 w 10000"/>
              <a:gd name="connsiteY11" fmla="*/ 30 h 10000"/>
              <a:gd name="connsiteX12" fmla="*/ 7999 w 10000"/>
              <a:gd name="connsiteY12" fmla="*/ 87 h 10000"/>
              <a:gd name="connsiteX13" fmla="*/ 6069 w 10000"/>
              <a:gd name="connsiteY13" fmla="*/ 369 h 10000"/>
              <a:gd name="connsiteX14" fmla="*/ 4622 w 10000"/>
              <a:gd name="connsiteY14" fmla="*/ 1220 h 10000"/>
              <a:gd name="connsiteX15" fmla="*/ 3495 w 10000"/>
              <a:gd name="connsiteY15" fmla="*/ 2636 h 10000"/>
              <a:gd name="connsiteX16" fmla="*/ 2905 w 10000"/>
              <a:gd name="connsiteY16" fmla="*/ 4505 h 10000"/>
              <a:gd name="connsiteX17" fmla="*/ 2691 w 10000"/>
              <a:gd name="connsiteY17" fmla="*/ 6771 h 10000"/>
              <a:gd name="connsiteX18" fmla="*/ 2262 w 10000"/>
              <a:gd name="connsiteY18" fmla="*/ 7961 h 10000"/>
              <a:gd name="connsiteX19" fmla="*/ 1725 w 10000"/>
              <a:gd name="connsiteY19" fmla="*/ 9207 h 10000"/>
              <a:gd name="connsiteX20" fmla="*/ 921 w 10000"/>
              <a:gd name="connsiteY20" fmla="*/ 9886 h 10000"/>
              <a:gd name="connsiteX21" fmla="*/ 9 w 10000"/>
              <a:gd name="connsiteY21" fmla="*/ 10000 h 10000"/>
              <a:gd name="connsiteX0" fmla="*/ 9 w 10000"/>
              <a:gd name="connsiteY0" fmla="*/ 10000 h 10000"/>
              <a:gd name="connsiteX1" fmla="*/ 2315 w 10000"/>
              <a:gd name="connsiteY1" fmla="*/ 9886 h 10000"/>
              <a:gd name="connsiteX2" fmla="*/ 3143 w 10000"/>
              <a:gd name="connsiteY2" fmla="*/ 9738 h 10000"/>
              <a:gd name="connsiteX3" fmla="*/ 4032 w 10000"/>
              <a:gd name="connsiteY3" fmla="*/ 9490 h 10000"/>
              <a:gd name="connsiteX4" fmla="*/ 5103 w 10000"/>
              <a:gd name="connsiteY4" fmla="*/ 9094 h 10000"/>
              <a:gd name="connsiteX5" fmla="*/ 6391 w 10000"/>
              <a:gd name="connsiteY5" fmla="*/ 7846 h 10000"/>
              <a:gd name="connsiteX6" fmla="*/ 7035 w 10000"/>
              <a:gd name="connsiteY6" fmla="*/ 6714 h 10000"/>
              <a:gd name="connsiteX7" fmla="*/ 7409 w 10000"/>
              <a:gd name="connsiteY7" fmla="*/ 4958 h 10000"/>
              <a:gd name="connsiteX8" fmla="*/ 7625 w 10000"/>
              <a:gd name="connsiteY8" fmla="*/ 2919 h 10000"/>
              <a:gd name="connsiteX9" fmla="*/ 7999 w 10000"/>
              <a:gd name="connsiteY9" fmla="*/ 1390 h 10000"/>
              <a:gd name="connsiteX10" fmla="*/ 8857 w 10000"/>
              <a:gd name="connsiteY10" fmla="*/ 482 h 10000"/>
              <a:gd name="connsiteX11" fmla="*/ 9985 w 10000"/>
              <a:gd name="connsiteY11" fmla="*/ 30 h 10000"/>
              <a:gd name="connsiteX12" fmla="*/ 7999 w 10000"/>
              <a:gd name="connsiteY12" fmla="*/ 87 h 10000"/>
              <a:gd name="connsiteX13" fmla="*/ 6069 w 10000"/>
              <a:gd name="connsiteY13" fmla="*/ 369 h 10000"/>
              <a:gd name="connsiteX14" fmla="*/ 4622 w 10000"/>
              <a:gd name="connsiteY14" fmla="*/ 1220 h 10000"/>
              <a:gd name="connsiteX15" fmla="*/ 3495 w 10000"/>
              <a:gd name="connsiteY15" fmla="*/ 2636 h 10000"/>
              <a:gd name="connsiteX16" fmla="*/ 2905 w 10000"/>
              <a:gd name="connsiteY16" fmla="*/ 4505 h 10000"/>
              <a:gd name="connsiteX17" fmla="*/ 2691 w 10000"/>
              <a:gd name="connsiteY17" fmla="*/ 6771 h 10000"/>
              <a:gd name="connsiteX18" fmla="*/ 2262 w 10000"/>
              <a:gd name="connsiteY18" fmla="*/ 7961 h 10000"/>
              <a:gd name="connsiteX19" fmla="*/ 1725 w 10000"/>
              <a:gd name="connsiteY19" fmla="*/ 9207 h 10000"/>
              <a:gd name="connsiteX20" fmla="*/ 921 w 10000"/>
              <a:gd name="connsiteY20" fmla="*/ 9886 h 10000"/>
              <a:gd name="connsiteX21" fmla="*/ 9 w 10000"/>
              <a:gd name="connsiteY21" fmla="*/ 10000 h 10000"/>
              <a:gd name="connsiteX0" fmla="*/ 9 w 10000"/>
              <a:gd name="connsiteY0" fmla="*/ 10000 h 10000"/>
              <a:gd name="connsiteX1" fmla="*/ 2315 w 10000"/>
              <a:gd name="connsiteY1" fmla="*/ 9886 h 10000"/>
              <a:gd name="connsiteX2" fmla="*/ 4032 w 10000"/>
              <a:gd name="connsiteY2" fmla="*/ 9490 h 10000"/>
              <a:gd name="connsiteX3" fmla="*/ 5103 w 10000"/>
              <a:gd name="connsiteY3" fmla="*/ 9094 h 10000"/>
              <a:gd name="connsiteX4" fmla="*/ 6391 w 10000"/>
              <a:gd name="connsiteY4" fmla="*/ 7846 h 10000"/>
              <a:gd name="connsiteX5" fmla="*/ 7035 w 10000"/>
              <a:gd name="connsiteY5" fmla="*/ 6714 h 10000"/>
              <a:gd name="connsiteX6" fmla="*/ 7409 w 10000"/>
              <a:gd name="connsiteY6" fmla="*/ 4958 h 10000"/>
              <a:gd name="connsiteX7" fmla="*/ 7625 w 10000"/>
              <a:gd name="connsiteY7" fmla="*/ 2919 h 10000"/>
              <a:gd name="connsiteX8" fmla="*/ 7999 w 10000"/>
              <a:gd name="connsiteY8" fmla="*/ 1390 h 10000"/>
              <a:gd name="connsiteX9" fmla="*/ 8857 w 10000"/>
              <a:gd name="connsiteY9" fmla="*/ 482 h 10000"/>
              <a:gd name="connsiteX10" fmla="*/ 9985 w 10000"/>
              <a:gd name="connsiteY10" fmla="*/ 30 h 10000"/>
              <a:gd name="connsiteX11" fmla="*/ 7999 w 10000"/>
              <a:gd name="connsiteY11" fmla="*/ 87 h 10000"/>
              <a:gd name="connsiteX12" fmla="*/ 6069 w 10000"/>
              <a:gd name="connsiteY12" fmla="*/ 369 h 10000"/>
              <a:gd name="connsiteX13" fmla="*/ 4622 w 10000"/>
              <a:gd name="connsiteY13" fmla="*/ 1220 h 10000"/>
              <a:gd name="connsiteX14" fmla="*/ 3495 w 10000"/>
              <a:gd name="connsiteY14" fmla="*/ 2636 h 10000"/>
              <a:gd name="connsiteX15" fmla="*/ 2905 w 10000"/>
              <a:gd name="connsiteY15" fmla="*/ 4505 h 10000"/>
              <a:gd name="connsiteX16" fmla="*/ 2691 w 10000"/>
              <a:gd name="connsiteY16" fmla="*/ 6771 h 10000"/>
              <a:gd name="connsiteX17" fmla="*/ 2262 w 10000"/>
              <a:gd name="connsiteY17" fmla="*/ 7961 h 10000"/>
              <a:gd name="connsiteX18" fmla="*/ 1725 w 10000"/>
              <a:gd name="connsiteY18" fmla="*/ 9207 h 10000"/>
              <a:gd name="connsiteX19" fmla="*/ 921 w 10000"/>
              <a:gd name="connsiteY19" fmla="*/ 9886 h 10000"/>
              <a:gd name="connsiteX20" fmla="*/ 9 w 10000"/>
              <a:gd name="connsiteY20" fmla="*/ 10000 h 10000"/>
              <a:gd name="connsiteX0" fmla="*/ 9 w 10000"/>
              <a:gd name="connsiteY0" fmla="*/ 10000 h 10000"/>
              <a:gd name="connsiteX1" fmla="*/ 4032 w 10000"/>
              <a:gd name="connsiteY1" fmla="*/ 9490 h 10000"/>
              <a:gd name="connsiteX2" fmla="*/ 5103 w 10000"/>
              <a:gd name="connsiteY2" fmla="*/ 9094 h 10000"/>
              <a:gd name="connsiteX3" fmla="*/ 6391 w 10000"/>
              <a:gd name="connsiteY3" fmla="*/ 7846 h 10000"/>
              <a:gd name="connsiteX4" fmla="*/ 7035 w 10000"/>
              <a:gd name="connsiteY4" fmla="*/ 6714 h 10000"/>
              <a:gd name="connsiteX5" fmla="*/ 7409 w 10000"/>
              <a:gd name="connsiteY5" fmla="*/ 4958 h 10000"/>
              <a:gd name="connsiteX6" fmla="*/ 7625 w 10000"/>
              <a:gd name="connsiteY6" fmla="*/ 2919 h 10000"/>
              <a:gd name="connsiteX7" fmla="*/ 7999 w 10000"/>
              <a:gd name="connsiteY7" fmla="*/ 1390 h 10000"/>
              <a:gd name="connsiteX8" fmla="*/ 8857 w 10000"/>
              <a:gd name="connsiteY8" fmla="*/ 482 h 10000"/>
              <a:gd name="connsiteX9" fmla="*/ 9985 w 10000"/>
              <a:gd name="connsiteY9" fmla="*/ 30 h 10000"/>
              <a:gd name="connsiteX10" fmla="*/ 7999 w 10000"/>
              <a:gd name="connsiteY10" fmla="*/ 87 h 10000"/>
              <a:gd name="connsiteX11" fmla="*/ 6069 w 10000"/>
              <a:gd name="connsiteY11" fmla="*/ 369 h 10000"/>
              <a:gd name="connsiteX12" fmla="*/ 4622 w 10000"/>
              <a:gd name="connsiteY12" fmla="*/ 1220 h 10000"/>
              <a:gd name="connsiteX13" fmla="*/ 3495 w 10000"/>
              <a:gd name="connsiteY13" fmla="*/ 2636 h 10000"/>
              <a:gd name="connsiteX14" fmla="*/ 2905 w 10000"/>
              <a:gd name="connsiteY14" fmla="*/ 4505 h 10000"/>
              <a:gd name="connsiteX15" fmla="*/ 2691 w 10000"/>
              <a:gd name="connsiteY15" fmla="*/ 6771 h 10000"/>
              <a:gd name="connsiteX16" fmla="*/ 2262 w 10000"/>
              <a:gd name="connsiteY16" fmla="*/ 7961 h 10000"/>
              <a:gd name="connsiteX17" fmla="*/ 1725 w 10000"/>
              <a:gd name="connsiteY17" fmla="*/ 9207 h 10000"/>
              <a:gd name="connsiteX18" fmla="*/ 921 w 10000"/>
              <a:gd name="connsiteY18" fmla="*/ 9886 h 10000"/>
              <a:gd name="connsiteX19" fmla="*/ 9 w 10000"/>
              <a:gd name="connsiteY19" fmla="*/ 10000 h 10000"/>
              <a:gd name="connsiteX0" fmla="*/ 55 w 10046"/>
              <a:gd name="connsiteY0" fmla="*/ 10000 h 10000"/>
              <a:gd name="connsiteX1" fmla="*/ 4078 w 10046"/>
              <a:gd name="connsiteY1" fmla="*/ 9490 h 10000"/>
              <a:gd name="connsiteX2" fmla="*/ 5149 w 10046"/>
              <a:gd name="connsiteY2" fmla="*/ 9094 h 10000"/>
              <a:gd name="connsiteX3" fmla="*/ 6437 w 10046"/>
              <a:gd name="connsiteY3" fmla="*/ 7846 h 10000"/>
              <a:gd name="connsiteX4" fmla="*/ 7081 w 10046"/>
              <a:gd name="connsiteY4" fmla="*/ 6714 h 10000"/>
              <a:gd name="connsiteX5" fmla="*/ 7455 w 10046"/>
              <a:gd name="connsiteY5" fmla="*/ 4958 h 10000"/>
              <a:gd name="connsiteX6" fmla="*/ 7671 w 10046"/>
              <a:gd name="connsiteY6" fmla="*/ 2919 h 10000"/>
              <a:gd name="connsiteX7" fmla="*/ 8045 w 10046"/>
              <a:gd name="connsiteY7" fmla="*/ 1390 h 10000"/>
              <a:gd name="connsiteX8" fmla="*/ 8903 w 10046"/>
              <a:gd name="connsiteY8" fmla="*/ 482 h 10000"/>
              <a:gd name="connsiteX9" fmla="*/ 10031 w 10046"/>
              <a:gd name="connsiteY9" fmla="*/ 30 h 10000"/>
              <a:gd name="connsiteX10" fmla="*/ 8045 w 10046"/>
              <a:gd name="connsiteY10" fmla="*/ 87 h 10000"/>
              <a:gd name="connsiteX11" fmla="*/ 6115 w 10046"/>
              <a:gd name="connsiteY11" fmla="*/ 369 h 10000"/>
              <a:gd name="connsiteX12" fmla="*/ 4668 w 10046"/>
              <a:gd name="connsiteY12" fmla="*/ 1220 h 10000"/>
              <a:gd name="connsiteX13" fmla="*/ 3541 w 10046"/>
              <a:gd name="connsiteY13" fmla="*/ 2636 h 10000"/>
              <a:gd name="connsiteX14" fmla="*/ 2951 w 10046"/>
              <a:gd name="connsiteY14" fmla="*/ 4505 h 10000"/>
              <a:gd name="connsiteX15" fmla="*/ 2737 w 10046"/>
              <a:gd name="connsiteY15" fmla="*/ 6771 h 10000"/>
              <a:gd name="connsiteX16" fmla="*/ 2308 w 10046"/>
              <a:gd name="connsiteY16" fmla="*/ 7961 h 10000"/>
              <a:gd name="connsiteX17" fmla="*/ 1771 w 10046"/>
              <a:gd name="connsiteY17" fmla="*/ 9207 h 10000"/>
              <a:gd name="connsiteX18" fmla="*/ 55 w 10046"/>
              <a:gd name="connsiteY18" fmla="*/ 10000 h 10000"/>
              <a:gd name="connsiteX0" fmla="*/ 29 w 10020"/>
              <a:gd name="connsiteY0" fmla="*/ 10000 h 10000"/>
              <a:gd name="connsiteX1" fmla="*/ 4052 w 10020"/>
              <a:gd name="connsiteY1" fmla="*/ 9490 h 10000"/>
              <a:gd name="connsiteX2" fmla="*/ 5123 w 10020"/>
              <a:gd name="connsiteY2" fmla="*/ 9094 h 10000"/>
              <a:gd name="connsiteX3" fmla="*/ 6411 w 10020"/>
              <a:gd name="connsiteY3" fmla="*/ 7846 h 10000"/>
              <a:gd name="connsiteX4" fmla="*/ 7055 w 10020"/>
              <a:gd name="connsiteY4" fmla="*/ 6714 h 10000"/>
              <a:gd name="connsiteX5" fmla="*/ 7429 w 10020"/>
              <a:gd name="connsiteY5" fmla="*/ 4958 h 10000"/>
              <a:gd name="connsiteX6" fmla="*/ 7645 w 10020"/>
              <a:gd name="connsiteY6" fmla="*/ 2919 h 10000"/>
              <a:gd name="connsiteX7" fmla="*/ 8019 w 10020"/>
              <a:gd name="connsiteY7" fmla="*/ 1390 h 10000"/>
              <a:gd name="connsiteX8" fmla="*/ 8877 w 10020"/>
              <a:gd name="connsiteY8" fmla="*/ 482 h 10000"/>
              <a:gd name="connsiteX9" fmla="*/ 10005 w 10020"/>
              <a:gd name="connsiteY9" fmla="*/ 30 h 10000"/>
              <a:gd name="connsiteX10" fmla="*/ 8019 w 10020"/>
              <a:gd name="connsiteY10" fmla="*/ 87 h 10000"/>
              <a:gd name="connsiteX11" fmla="*/ 6089 w 10020"/>
              <a:gd name="connsiteY11" fmla="*/ 369 h 10000"/>
              <a:gd name="connsiteX12" fmla="*/ 4642 w 10020"/>
              <a:gd name="connsiteY12" fmla="*/ 1220 h 10000"/>
              <a:gd name="connsiteX13" fmla="*/ 3515 w 10020"/>
              <a:gd name="connsiteY13" fmla="*/ 2636 h 10000"/>
              <a:gd name="connsiteX14" fmla="*/ 2925 w 10020"/>
              <a:gd name="connsiteY14" fmla="*/ 4505 h 10000"/>
              <a:gd name="connsiteX15" fmla="*/ 2711 w 10020"/>
              <a:gd name="connsiteY15" fmla="*/ 6771 h 10000"/>
              <a:gd name="connsiteX16" fmla="*/ 2282 w 10020"/>
              <a:gd name="connsiteY16" fmla="*/ 7961 h 10000"/>
              <a:gd name="connsiteX17" fmla="*/ 29 w 10020"/>
              <a:gd name="connsiteY17" fmla="*/ 10000 h 10000"/>
              <a:gd name="connsiteX0" fmla="*/ 15 w 10006"/>
              <a:gd name="connsiteY0" fmla="*/ 10000 h 10000"/>
              <a:gd name="connsiteX1" fmla="*/ 4038 w 10006"/>
              <a:gd name="connsiteY1" fmla="*/ 9490 h 10000"/>
              <a:gd name="connsiteX2" fmla="*/ 5109 w 10006"/>
              <a:gd name="connsiteY2" fmla="*/ 9094 h 10000"/>
              <a:gd name="connsiteX3" fmla="*/ 6397 w 10006"/>
              <a:gd name="connsiteY3" fmla="*/ 7846 h 10000"/>
              <a:gd name="connsiteX4" fmla="*/ 7041 w 10006"/>
              <a:gd name="connsiteY4" fmla="*/ 6714 h 10000"/>
              <a:gd name="connsiteX5" fmla="*/ 7415 w 10006"/>
              <a:gd name="connsiteY5" fmla="*/ 4958 h 10000"/>
              <a:gd name="connsiteX6" fmla="*/ 7631 w 10006"/>
              <a:gd name="connsiteY6" fmla="*/ 2919 h 10000"/>
              <a:gd name="connsiteX7" fmla="*/ 8005 w 10006"/>
              <a:gd name="connsiteY7" fmla="*/ 1390 h 10000"/>
              <a:gd name="connsiteX8" fmla="*/ 8863 w 10006"/>
              <a:gd name="connsiteY8" fmla="*/ 482 h 10000"/>
              <a:gd name="connsiteX9" fmla="*/ 9991 w 10006"/>
              <a:gd name="connsiteY9" fmla="*/ 30 h 10000"/>
              <a:gd name="connsiteX10" fmla="*/ 8005 w 10006"/>
              <a:gd name="connsiteY10" fmla="*/ 87 h 10000"/>
              <a:gd name="connsiteX11" fmla="*/ 6075 w 10006"/>
              <a:gd name="connsiteY11" fmla="*/ 369 h 10000"/>
              <a:gd name="connsiteX12" fmla="*/ 4628 w 10006"/>
              <a:gd name="connsiteY12" fmla="*/ 1220 h 10000"/>
              <a:gd name="connsiteX13" fmla="*/ 3501 w 10006"/>
              <a:gd name="connsiteY13" fmla="*/ 2636 h 10000"/>
              <a:gd name="connsiteX14" fmla="*/ 2911 w 10006"/>
              <a:gd name="connsiteY14" fmla="*/ 4505 h 10000"/>
              <a:gd name="connsiteX15" fmla="*/ 2697 w 10006"/>
              <a:gd name="connsiteY15" fmla="*/ 6771 h 10000"/>
              <a:gd name="connsiteX16" fmla="*/ 15 w 10006"/>
              <a:gd name="connsiteY16" fmla="*/ 10000 h 10000"/>
              <a:gd name="connsiteX0" fmla="*/ 11 w 10002"/>
              <a:gd name="connsiteY0" fmla="*/ 10000 h 10000"/>
              <a:gd name="connsiteX1" fmla="*/ 4034 w 10002"/>
              <a:gd name="connsiteY1" fmla="*/ 9490 h 10000"/>
              <a:gd name="connsiteX2" fmla="*/ 5105 w 10002"/>
              <a:gd name="connsiteY2" fmla="*/ 9094 h 10000"/>
              <a:gd name="connsiteX3" fmla="*/ 6393 w 10002"/>
              <a:gd name="connsiteY3" fmla="*/ 7846 h 10000"/>
              <a:gd name="connsiteX4" fmla="*/ 7037 w 10002"/>
              <a:gd name="connsiteY4" fmla="*/ 6714 h 10000"/>
              <a:gd name="connsiteX5" fmla="*/ 7411 w 10002"/>
              <a:gd name="connsiteY5" fmla="*/ 4958 h 10000"/>
              <a:gd name="connsiteX6" fmla="*/ 7627 w 10002"/>
              <a:gd name="connsiteY6" fmla="*/ 2919 h 10000"/>
              <a:gd name="connsiteX7" fmla="*/ 8001 w 10002"/>
              <a:gd name="connsiteY7" fmla="*/ 1390 h 10000"/>
              <a:gd name="connsiteX8" fmla="*/ 8859 w 10002"/>
              <a:gd name="connsiteY8" fmla="*/ 482 h 10000"/>
              <a:gd name="connsiteX9" fmla="*/ 9987 w 10002"/>
              <a:gd name="connsiteY9" fmla="*/ 30 h 10000"/>
              <a:gd name="connsiteX10" fmla="*/ 8001 w 10002"/>
              <a:gd name="connsiteY10" fmla="*/ 87 h 10000"/>
              <a:gd name="connsiteX11" fmla="*/ 6071 w 10002"/>
              <a:gd name="connsiteY11" fmla="*/ 369 h 10000"/>
              <a:gd name="connsiteX12" fmla="*/ 4624 w 10002"/>
              <a:gd name="connsiteY12" fmla="*/ 1220 h 10000"/>
              <a:gd name="connsiteX13" fmla="*/ 3497 w 10002"/>
              <a:gd name="connsiteY13" fmla="*/ 2636 h 10000"/>
              <a:gd name="connsiteX14" fmla="*/ 2907 w 10002"/>
              <a:gd name="connsiteY14" fmla="*/ 4505 h 10000"/>
              <a:gd name="connsiteX15" fmla="*/ 11 w 10002"/>
              <a:gd name="connsiteY15" fmla="*/ 10000 h 10000"/>
              <a:gd name="connsiteX0" fmla="*/ 68 w 10059"/>
              <a:gd name="connsiteY0" fmla="*/ 10000 h 10136"/>
              <a:gd name="connsiteX1" fmla="*/ 4091 w 10059"/>
              <a:gd name="connsiteY1" fmla="*/ 9490 h 10136"/>
              <a:gd name="connsiteX2" fmla="*/ 5162 w 10059"/>
              <a:gd name="connsiteY2" fmla="*/ 9094 h 10136"/>
              <a:gd name="connsiteX3" fmla="*/ 6450 w 10059"/>
              <a:gd name="connsiteY3" fmla="*/ 7846 h 10136"/>
              <a:gd name="connsiteX4" fmla="*/ 7094 w 10059"/>
              <a:gd name="connsiteY4" fmla="*/ 6714 h 10136"/>
              <a:gd name="connsiteX5" fmla="*/ 7468 w 10059"/>
              <a:gd name="connsiteY5" fmla="*/ 4958 h 10136"/>
              <a:gd name="connsiteX6" fmla="*/ 7684 w 10059"/>
              <a:gd name="connsiteY6" fmla="*/ 2919 h 10136"/>
              <a:gd name="connsiteX7" fmla="*/ 8058 w 10059"/>
              <a:gd name="connsiteY7" fmla="*/ 1390 h 10136"/>
              <a:gd name="connsiteX8" fmla="*/ 8916 w 10059"/>
              <a:gd name="connsiteY8" fmla="*/ 482 h 10136"/>
              <a:gd name="connsiteX9" fmla="*/ 10044 w 10059"/>
              <a:gd name="connsiteY9" fmla="*/ 30 h 10136"/>
              <a:gd name="connsiteX10" fmla="*/ 8058 w 10059"/>
              <a:gd name="connsiteY10" fmla="*/ 87 h 10136"/>
              <a:gd name="connsiteX11" fmla="*/ 6128 w 10059"/>
              <a:gd name="connsiteY11" fmla="*/ 369 h 10136"/>
              <a:gd name="connsiteX12" fmla="*/ 4681 w 10059"/>
              <a:gd name="connsiteY12" fmla="*/ 1220 h 10136"/>
              <a:gd name="connsiteX13" fmla="*/ 3554 w 10059"/>
              <a:gd name="connsiteY13" fmla="*/ 2636 h 10136"/>
              <a:gd name="connsiteX14" fmla="*/ 2964 w 10059"/>
              <a:gd name="connsiteY14" fmla="*/ 4505 h 10136"/>
              <a:gd name="connsiteX15" fmla="*/ 1657 w 10059"/>
              <a:gd name="connsiteY15" fmla="*/ 6768 h 10136"/>
              <a:gd name="connsiteX16" fmla="*/ 68 w 10059"/>
              <a:gd name="connsiteY16" fmla="*/ 10000 h 10136"/>
              <a:gd name="connsiteX0" fmla="*/ 11 w 10002"/>
              <a:gd name="connsiteY0" fmla="*/ 10000 h 10136"/>
              <a:gd name="connsiteX1" fmla="*/ 4034 w 10002"/>
              <a:gd name="connsiteY1" fmla="*/ 9490 h 10136"/>
              <a:gd name="connsiteX2" fmla="*/ 5105 w 10002"/>
              <a:gd name="connsiteY2" fmla="*/ 9094 h 10136"/>
              <a:gd name="connsiteX3" fmla="*/ 6393 w 10002"/>
              <a:gd name="connsiteY3" fmla="*/ 7846 h 10136"/>
              <a:gd name="connsiteX4" fmla="*/ 7037 w 10002"/>
              <a:gd name="connsiteY4" fmla="*/ 6714 h 10136"/>
              <a:gd name="connsiteX5" fmla="*/ 7411 w 10002"/>
              <a:gd name="connsiteY5" fmla="*/ 4958 h 10136"/>
              <a:gd name="connsiteX6" fmla="*/ 7627 w 10002"/>
              <a:gd name="connsiteY6" fmla="*/ 2919 h 10136"/>
              <a:gd name="connsiteX7" fmla="*/ 8001 w 10002"/>
              <a:gd name="connsiteY7" fmla="*/ 1390 h 10136"/>
              <a:gd name="connsiteX8" fmla="*/ 8859 w 10002"/>
              <a:gd name="connsiteY8" fmla="*/ 482 h 10136"/>
              <a:gd name="connsiteX9" fmla="*/ 9987 w 10002"/>
              <a:gd name="connsiteY9" fmla="*/ 30 h 10136"/>
              <a:gd name="connsiteX10" fmla="*/ 8001 w 10002"/>
              <a:gd name="connsiteY10" fmla="*/ 87 h 10136"/>
              <a:gd name="connsiteX11" fmla="*/ 6071 w 10002"/>
              <a:gd name="connsiteY11" fmla="*/ 369 h 10136"/>
              <a:gd name="connsiteX12" fmla="*/ 4624 w 10002"/>
              <a:gd name="connsiteY12" fmla="*/ 1220 h 10136"/>
              <a:gd name="connsiteX13" fmla="*/ 3497 w 10002"/>
              <a:gd name="connsiteY13" fmla="*/ 2636 h 10136"/>
              <a:gd name="connsiteX14" fmla="*/ 2907 w 10002"/>
              <a:gd name="connsiteY14" fmla="*/ 4505 h 10136"/>
              <a:gd name="connsiteX15" fmla="*/ 11 w 10002"/>
              <a:gd name="connsiteY15" fmla="*/ 10000 h 10136"/>
              <a:gd name="connsiteX0" fmla="*/ 0 w 7095"/>
              <a:gd name="connsiteY0" fmla="*/ 4505 h 9490"/>
              <a:gd name="connsiteX1" fmla="*/ 1127 w 7095"/>
              <a:gd name="connsiteY1" fmla="*/ 9490 h 9490"/>
              <a:gd name="connsiteX2" fmla="*/ 2198 w 7095"/>
              <a:gd name="connsiteY2" fmla="*/ 9094 h 9490"/>
              <a:gd name="connsiteX3" fmla="*/ 3486 w 7095"/>
              <a:gd name="connsiteY3" fmla="*/ 7846 h 9490"/>
              <a:gd name="connsiteX4" fmla="*/ 4130 w 7095"/>
              <a:gd name="connsiteY4" fmla="*/ 6714 h 9490"/>
              <a:gd name="connsiteX5" fmla="*/ 4504 w 7095"/>
              <a:gd name="connsiteY5" fmla="*/ 4958 h 9490"/>
              <a:gd name="connsiteX6" fmla="*/ 4720 w 7095"/>
              <a:gd name="connsiteY6" fmla="*/ 2919 h 9490"/>
              <a:gd name="connsiteX7" fmla="*/ 5094 w 7095"/>
              <a:gd name="connsiteY7" fmla="*/ 1390 h 9490"/>
              <a:gd name="connsiteX8" fmla="*/ 5952 w 7095"/>
              <a:gd name="connsiteY8" fmla="*/ 482 h 9490"/>
              <a:gd name="connsiteX9" fmla="*/ 7080 w 7095"/>
              <a:gd name="connsiteY9" fmla="*/ 30 h 9490"/>
              <a:gd name="connsiteX10" fmla="*/ 5094 w 7095"/>
              <a:gd name="connsiteY10" fmla="*/ 87 h 9490"/>
              <a:gd name="connsiteX11" fmla="*/ 3164 w 7095"/>
              <a:gd name="connsiteY11" fmla="*/ 369 h 9490"/>
              <a:gd name="connsiteX12" fmla="*/ 1717 w 7095"/>
              <a:gd name="connsiteY12" fmla="*/ 1220 h 9490"/>
              <a:gd name="connsiteX13" fmla="*/ 590 w 7095"/>
              <a:gd name="connsiteY13" fmla="*/ 2636 h 9490"/>
              <a:gd name="connsiteX14" fmla="*/ 0 w 7095"/>
              <a:gd name="connsiteY14" fmla="*/ 4505 h 9490"/>
              <a:gd name="connsiteX0" fmla="*/ 0 w 10000"/>
              <a:gd name="connsiteY0" fmla="*/ 4747 h 9718"/>
              <a:gd name="connsiteX1" fmla="*/ 3098 w 10000"/>
              <a:gd name="connsiteY1" fmla="*/ 9583 h 9718"/>
              <a:gd name="connsiteX2" fmla="*/ 4913 w 10000"/>
              <a:gd name="connsiteY2" fmla="*/ 8268 h 9718"/>
              <a:gd name="connsiteX3" fmla="*/ 5821 w 10000"/>
              <a:gd name="connsiteY3" fmla="*/ 7075 h 9718"/>
              <a:gd name="connsiteX4" fmla="*/ 6348 w 10000"/>
              <a:gd name="connsiteY4" fmla="*/ 5224 h 9718"/>
              <a:gd name="connsiteX5" fmla="*/ 6653 w 10000"/>
              <a:gd name="connsiteY5" fmla="*/ 3076 h 9718"/>
              <a:gd name="connsiteX6" fmla="*/ 7180 w 10000"/>
              <a:gd name="connsiteY6" fmla="*/ 1465 h 9718"/>
              <a:gd name="connsiteX7" fmla="*/ 8389 w 10000"/>
              <a:gd name="connsiteY7" fmla="*/ 508 h 9718"/>
              <a:gd name="connsiteX8" fmla="*/ 9979 w 10000"/>
              <a:gd name="connsiteY8" fmla="*/ 32 h 9718"/>
              <a:gd name="connsiteX9" fmla="*/ 7180 w 10000"/>
              <a:gd name="connsiteY9" fmla="*/ 92 h 9718"/>
              <a:gd name="connsiteX10" fmla="*/ 4459 w 10000"/>
              <a:gd name="connsiteY10" fmla="*/ 389 h 9718"/>
              <a:gd name="connsiteX11" fmla="*/ 2420 w 10000"/>
              <a:gd name="connsiteY11" fmla="*/ 1286 h 9718"/>
              <a:gd name="connsiteX12" fmla="*/ 832 w 10000"/>
              <a:gd name="connsiteY12" fmla="*/ 2778 h 9718"/>
              <a:gd name="connsiteX13" fmla="*/ 0 w 10000"/>
              <a:gd name="connsiteY13" fmla="*/ 4747 h 9718"/>
              <a:gd name="connsiteX0" fmla="*/ 0 w 10000"/>
              <a:gd name="connsiteY0" fmla="*/ 4885 h 9908"/>
              <a:gd name="connsiteX1" fmla="*/ 3098 w 10000"/>
              <a:gd name="connsiteY1" fmla="*/ 9861 h 9908"/>
              <a:gd name="connsiteX2" fmla="*/ 5821 w 10000"/>
              <a:gd name="connsiteY2" fmla="*/ 7280 h 9908"/>
              <a:gd name="connsiteX3" fmla="*/ 6348 w 10000"/>
              <a:gd name="connsiteY3" fmla="*/ 5376 h 9908"/>
              <a:gd name="connsiteX4" fmla="*/ 6653 w 10000"/>
              <a:gd name="connsiteY4" fmla="*/ 3165 h 9908"/>
              <a:gd name="connsiteX5" fmla="*/ 7180 w 10000"/>
              <a:gd name="connsiteY5" fmla="*/ 1508 h 9908"/>
              <a:gd name="connsiteX6" fmla="*/ 8389 w 10000"/>
              <a:gd name="connsiteY6" fmla="*/ 523 h 9908"/>
              <a:gd name="connsiteX7" fmla="*/ 9979 w 10000"/>
              <a:gd name="connsiteY7" fmla="*/ 33 h 9908"/>
              <a:gd name="connsiteX8" fmla="*/ 7180 w 10000"/>
              <a:gd name="connsiteY8" fmla="*/ 95 h 9908"/>
              <a:gd name="connsiteX9" fmla="*/ 4459 w 10000"/>
              <a:gd name="connsiteY9" fmla="*/ 400 h 9908"/>
              <a:gd name="connsiteX10" fmla="*/ 2420 w 10000"/>
              <a:gd name="connsiteY10" fmla="*/ 1323 h 9908"/>
              <a:gd name="connsiteX11" fmla="*/ 832 w 10000"/>
              <a:gd name="connsiteY11" fmla="*/ 2859 h 9908"/>
              <a:gd name="connsiteX12" fmla="*/ 0 w 10000"/>
              <a:gd name="connsiteY12" fmla="*/ 4885 h 9908"/>
              <a:gd name="connsiteX0" fmla="*/ 0 w 10000"/>
              <a:gd name="connsiteY0" fmla="*/ 4930 h 9954"/>
              <a:gd name="connsiteX1" fmla="*/ 3098 w 10000"/>
              <a:gd name="connsiteY1" fmla="*/ 9953 h 9954"/>
              <a:gd name="connsiteX2" fmla="*/ 6348 w 10000"/>
              <a:gd name="connsiteY2" fmla="*/ 5426 h 9954"/>
              <a:gd name="connsiteX3" fmla="*/ 6653 w 10000"/>
              <a:gd name="connsiteY3" fmla="*/ 3194 h 9954"/>
              <a:gd name="connsiteX4" fmla="*/ 7180 w 10000"/>
              <a:gd name="connsiteY4" fmla="*/ 1522 h 9954"/>
              <a:gd name="connsiteX5" fmla="*/ 8389 w 10000"/>
              <a:gd name="connsiteY5" fmla="*/ 528 h 9954"/>
              <a:gd name="connsiteX6" fmla="*/ 9979 w 10000"/>
              <a:gd name="connsiteY6" fmla="*/ 33 h 9954"/>
              <a:gd name="connsiteX7" fmla="*/ 7180 w 10000"/>
              <a:gd name="connsiteY7" fmla="*/ 96 h 9954"/>
              <a:gd name="connsiteX8" fmla="*/ 4459 w 10000"/>
              <a:gd name="connsiteY8" fmla="*/ 404 h 9954"/>
              <a:gd name="connsiteX9" fmla="*/ 2420 w 10000"/>
              <a:gd name="connsiteY9" fmla="*/ 1335 h 9954"/>
              <a:gd name="connsiteX10" fmla="*/ 832 w 10000"/>
              <a:gd name="connsiteY10" fmla="*/ 2886 h 9954"/>
              <a:gd name="connsiteX11" fmla="*/ 0 w 10000"/>
              <a:gd name="connsiteY11" fmla="*/ 4930 h 9954"/>
              <a:gd name="connsiteX0" fmla="*/ 0 w 10000"/>
              <a:gd name="connsiteY0" fmla="*/ 4953 h 5555"/>
              <a:gd name="connsiteX1" fmla="*/ 6348 w 10000"/>
              <a:gd name="connsiteY1" fmla="*/ 5451 h 5555"/>
              <a:gd name="connsiteX2" fmla="*/ 6653 w 10000"/>
              <a:gd name="connsiteY2" fmla="*/ 3209 h 5555"/>
              <a:gd name="connsiteX3" fmla="*/ 7180 w 10000"/>
              <a:gd name="connsiteY3" fmla="*/ 1529 h 5555"/>
              <a:gd name="connsiteX4" fmla="*/ 8389 w 10000"/>
              <a:gd name="connsiteY4" fmla="*/ 530 h 5555"/>
              <a:gd name="connsiteX5" fmla="*/ 9979 w 10000"/>
              <a:gd name="connsiteY5" fmla="*/ 33 h 5555"/>
              <a:gd name="connsiteX6" fmla="*/ 7180 w 10000"/>
              <a:gd name="connsiteY6" fmla="*/ 96 h 5555"/>
              <a:gd name="connsiteX7" fmla="*/ 4459 w 10000"/>
              <a:gd name="connsiteY7" fmla="*/ 406 h 5555"/>
              <a:gd name="connsiteX8" fmla="*/ 2420 w 10000"/>
              <a:gd name="connsiteY8" fmla="*/ 1341 h 5555"/>
              <a:gd name="connsiteX9" fmla="*/ 832 w 10000"/>
              <a:gd name="connsiteY9" fmla="*/ 2899 h 5555"/>
              <a:gd name="connsiteX10" fmla="*/ 0 w 10000"/>
              <a:gd name="connsiteY10" fmla="*/ 4953 h 5555"/>
              <a:gd name="connsiteX0" fmla="*/ 0 w 10000"/>
              <a:gd name="connsiteY0" fmla="*/ 8915 h 10000"/>
              <a:gd name="connsiteX1" fmla="*/ 6348 w 10000"/>
              <a:gd name="connsiteY1" fmla="*/ 9812 h 10000"/>
              <a:gd name="connsiteX2" fmla="*/ 7180 w 10000"/>
              <a:gd name="connsiteY2" fmla="*/ 2751 h 10000"/>
              <a:gd name="connsiteX3" fmla="*/ 8389 w 10000"/>
              <a:gd name="connsiteY3" fmla="*/ 953 h 10000"/>
              <a:gd name="connsiteX4" fmla="*/ 9979 w 10000"/>
              <a:gd name="connsiteY4" fmla="*/ 58 h 10000"/>
              <a:gd name="connsiteX5" fmla="*/ 7180 w 10000"/>
              <a:gd name="connsiteY5" fmla="*/ 172 h 10000"/>
              <a:gd name="connsiteX6" fmla="*/ 4459 w 10000"/>
              <a:gd name="connsiteY6" fmla="*/ 730 h 10000"/>
              <a:gd name="connsiteX7" fmla="*/ 2420 w 10000"/>
              <a:gd name="connsiteY7" fmla="*/ 2413 h 10000"/>
              <a:gd name="connsiteX8" fmla="*/ 832 w 10000"/>
              <a:gd name="connsiteY8" fmla="*/ 5218 h 10000"/>
              <a:gd name="connsiteX9" fmla="*/ 0 w 10000"/>
              <a:gd name="connsiteY9" fmla="*/ 8915 h 10000"/>
              <a:gd name="connsiteX0" fmla="*/ 0 w 10000"/>
              <a:gd name="connsiteY0" fmla="*/ 8915 h 10000"/>
              <a:gd name="connsiteX1" fmla="*/ 6348 w 10000"/>
              <a:gd name="connsiteY1" fmla="*/ 9812 h 10000"/>
              <a:gd name="connsiteX2" fmla="*/ 8389 w 10000"/>
              <a:gd name="connsiteY2" fmla="*/ 953 h 10000"/>
              <a:gd name="connsiteX3" fmla="*/ 9979 w 10000"/>
              <a:gd name="connsiteY3" fmla="*/ 58 h 10000"/>
              <a:gd name="connsiteX4" fmla="*/ 7180 w 10000"/>
              <a:gd name="connsiteY4" fmla="*/ 172 h 10000"/>
              <a:gd name="connsiteX5" fmla="*/ 4459 w 10000"/>
              <a:gd name="connsiteY5" fmla="*/ 730 h 10000"/>
              <a:gd name="connsiteX6" fmla="*/ 2420 w 10000"/>
              <a:gd name="connsiteY6" fmla="*/ 2413 h 10000"/>
              <a:gd name="connsiteX7" fmla="*/ 832 w 10000"/>
              <a:gd name="connsiteY7" fmla="*/ 5218 h 10000"/>
              <a:gd name="connsiteX8" fmla="*/ 0 w 10000"/>
              <a:gd name="connsiteY8" fmla="*/ 8915 h 10000"/>
              <a:gd name="connsiteX0" fmla="*/ 6348 w 10000"/>
              <a:gd name="connsiteY0" fmla="*/ 9812 h 10798"/>
              <a:gd name="connsiteX1" fmla="*/ 8389 w 10000"/>
              <a:gd name="connsiteY1" fmla="*/ 953 h 10798"/>
              <a:gd name="connsiteX2" fmla="*/ 9979 w 10000"/>
              <a:gd name="connsiteY2" fmla="*/ 58 h 10798"/>
              <a:gd name="connsiteX3" fmla="*/ 7180 w 10000"/>
              <a:gd name="connsiteY3" fmla="*/ 172 h 10798"/>
              <a:gd name="connsiteX4" fmla="*/ 4459 w 10000"/>
              <a:gd name="connsiteY4" fmla="*/ 730 h 10798"/>
              <a:gd name="connsiteX5" fmla="*/ 2420 w 10000"/>
              <a:gd name="connsiteY5" fmla="*/ 2413 h 10798"/>
              <a:gd name="connsiteX6" fmla="*/ 832 w 10000"/>
              <a:gd name="connsiteY6" fmla="*/ 5218 h 10798"/>
              <a:gd name="connsiteX7" fmla="*/ 0 w 10000"/>
              <a:gd name="connsiteY7" fmla="*/ 8915 h 10798"/>
              <a:gd name="connsiteX8" fmla="*/ 6900 w 10000"/>
              <a:gd name="connsiteY8" fmla="*/ 10798 h 10798"/>
              <a:gd name="connsiteX0" fmla="*/ 8389 w 10000"/>
              <a:gd name="connsiteY0" fmla="*/ 953 h 10798"/>
              <a:gd name="connsiteX1" fmla="*/ 9979 w 10000"/>
              <a:gd name="connsiteY1" fmla="*/ 58 h 10798"/>
              <a:gd name="connsiteX2" fmla="*/ 7180 w 10000"/>
              <a:gd name="connsiteY2" fmla="*/ 172 h 10798"/>
              <a:gd name="connsiteX3" fmla="*/ 4459 w 10000"/>
              <a:gd name="connsiteY3" fmla="*/ 730 h 10798"/>
              <a:gd name="connsiteX4" fmla="*/ 2420 w 10000"/>
              <a:gd name="connsiteY4" fmla="*/ 2413 h 10798"/>
              <a:gd name="connsiteX5" fmla="*/ 832 w 10000"/>
              <a:gd name="connsiteY5" fmla="*/ 5218 h 10798"/>
              <a:gd name="connsiteX6" fmla="*/ 0 w 10000"/>
              <a:gd name="connsiteY6" fmla="*/ 8915 h 10798"/>
              <a:gd name="connsiteX7" fmla="*/ 6900 w 10000"/>
              <a:gd name="connsiteY7" fmla="*/ 10798 h 10798"/>
              <a:gd name="connsiteX0" fmla="*/ 9979 w 9979"/>
              <a:gd name="connsiteY0" fmla="*/ 58 h 10798"/>
              <a:gd name="connsiteX1" fmla="*/ 7180 w 9979"/>
              <a:gd name="connsiteY1" fmla="*/ 172 h 10798"/>
              <a:gd name="connsiteX2" fmla="*/ 4459 w 9979"/>
              <a:gd name="connsiteY2" fmla="*/ 730 h 10798"/>
              <a:gd name="connsiteX3" fmla="*/ 2420 w 9979"/>
              <a:gd name="connsiteY3" fmla="*/ 2413 h 10798"/>
              <a:gd name="connsiteX4" fmla="*/ 832 w 9979"/>
              <a:gd name="connsiteY4" fmla="*/ 5218 h 10798"/>
              <a:gd name="connsiteX5" fmla="*/ 0 w 9979"/>
              <a:gd name="connsiteY5" fmla="*/ 8915 h 10798"/>
              <a:gd name="connsiteX6" fmla="*/ 6900 w 9979"/>
              <a:gd name="connsiteY6" fmla="*/ 10798 h 10798"/>
              <a:gd name="connsiteX0" fmla="*/ 10015 w 10015"/>
              <a:gd name="connsiteY0" fmla="*/ 54 h 9246"/>
              <a:gd name="connsiteX1" fmla="*/ 7210 w 10015"/>
              <a:gd name="connsiteY1" fmla="*/ 159 h 9246"/>
              <a:gd name="connsiteX2" fmla="*/ 4483 w 10015"/>
              <a:gd name="connsiteY2" fmla="*/ 676 h 9246"/>
              <a:gd name="connsiteX3" fmla="*/ 2440 w 10015"/>
              <a:gd name="connsiteY3" fmla="*/ 2235 h 9246"/>
              <a:gd name="connsiteX4" fmla="*/ 849 w 10015"/>
              <a:gd name="connsiteY4" fmla="*/ 4832 h 9246"/>
              <a:gd name="connsiteX5" fmla="*/ 15 w 10015"/>
              <a:gd name="connsiteY5" fmla="*/ 8256 h 9246"/>
              <a:gd name="connsiteX6" fmla="*/ 1550 w 10015"/>
              <a:gd name="connsiteY6" fmla="*/ 9246 h 9246"/>
              <a:gd name="connsiteX0" fmla="*/ 10596 w 10596"/>
              <a:gd name="connsiteY0" fmla="*/ 58 h 12989"/>
              <a:gd name="connsiteX1" fmla="*/ 7795 w 10596"/>
              <a:gd name="connsiteY1" fmla="*/ 172 h 12989"/>
              <a:gd name="connsiteX2" fmla="*/ 5072 w 10596"/>
              <a:gd name="connsiteY2" fmla="*/ 731 h 12989"/>
              <a:gd name="connsiteX3" fmla="*/ 3032 w 10596"/>
              <a:gd name="connsiteY3" fmla="*/ 2417 h 12989"/>
              <a:gd name="connsiteX4" fmla="*/ 1444 w 10596"/>
              <a:gd name="connsiteY4" fmla="*/ 5226 h 12989"/>
              <a:gd name="connsiteX5" fmla="*/ 611 w 10596"/>
              <a:gd name="connsiteY5" fmla="*/ 8929 h 12989"/>
              <a:gd name="connsiteX6" fmla="*/ 826 w 10596"/>
              <a:gd name="connsiteY6" fmla="*/ 12989 h 12989"/>
              <a:gd name="connsiteX0" fmla="*/ 9985 w 9985"/>
              <a:gd name="connsiteY0" fmla="*/ 58 h 8929"/>
              <a:gd name="connsiteX1" fmla="*/ 7184 w 9985"/>
              <a:gd name="connsiteY1" fmla="*/ 172 h 8929"/>
              <a:gd name="connsiteX2" fmla="*/ 4461 w 9985"/>
              <a:gd name="connsiteY2" fmla="*/ 731 h 8929"/>
              <a:gd name="connsiteX3" fmla="*/ 2421 w 9985"/>
              <a:gd name="connsiteY3" fmla="*/ 2417 h 8929"/>
              <a:gd name="connsiteX4" fmla="*/ 833 w 9985"/>
              <a:gd name="connsiteY4" fmla="*/ 5226 h 8929"/>
              <a:gd name="connsiteX5" fmla="*/ 0 w 9985"/>
              <a:gd name="connsiteY5" fmla="*/ 8929 h 8929"/>
              <a:gd name="connsiteX0" fmla="*/ 7195 w 7195"/>
              <a:gd name="connsiteY0" fmla="*/ 0 h 9807"/>
              <a:gd name="connsiteX1" fmla="*/ 4468 w 7195"/>
              <a:gd name="connsiteY1" fmla="*/ 626 h 9807"/>
              <a:gd name="connsiteX2" fmla="*/ 2425 w 7195"/>
              <a:gd name="connsiteY2" fmla="*/ 2514 h 9807"/>
              <a:gd name="connsiteX3" fmla="*/ 834 w 7195"/>
              <a:gd name="connsiteY3" fmla="*/ 5660 h 9807"/>
              <a:gd name="connsiteX4" fmla="*/ 0 w 7195"/>
              <a:gd name="connsiteY4" fmla="*/ 9807 h 9807"/>
              <a:gd name="connsiteX0" fmla="*/ 6210 w 6210"/>
              <a:gd name="connsiteY0" fmla="*/ 0 h 9362"/>
              <a:gd name="connsiteX1" fmla="*/ 3370 w 6210"/>
              <a:gd name="connsiteY1" fmla="*/ 1925 h 9362"/>
              <a:gd name="connsiteX2" fmla="*/ 1159 w 6210"/>
              <a:gd name="connsiteY2" fmla="*/ 5133 h 9362"/>
              <a:gd name="connsiteX3" fmla="*/ 0 w 6210"/>
              <a:gd name="connsiteY3" fmla="*/ 9362 h 9362"/>
              <a:gd name="connsiteX0" fmla="*/ 8402 w 8402"/>
              <a:gd name="connsiteY0" fmla="*/ 0 h 9142"/>
              <a:gd name="connsiteX1" fmla="*/ 5427 w 8402"/>
              <a:gd name="connsiteY1" fmla="*/ 1198 h 9142"/>
              <a:gd name="connsiteX2" fmla="*/ 1866 w 8402"/>
              <a:gd name="connsiteY2" fmla="*/ 4625 h 9142"/>
              <a:gd name="connsiteX3" fmla="*/ 0 w 8402"/>
              <a:gd name="connsiteY3" fmla="*/ 9142 h 9142"/>
              <a:gd name="connsiteX0" fmla="*/ 10000 w 10000"/>
              <a:gd name="connsiteY0" fmla="*/ 26 h 10026"/>
              <a:gd name="connsiteX1" fmla="*/ 9511 w 10000"/>
              <a:gd name="connsiteY1" fmla="*/ 121 h 10026"/>
              <a:gd name="connsiteX2" fmla="*/ 6459 w 10000"/>
              <a:gd name="connsiteY2" fmla="*/ 1336 h 10026"/>
              <a:gd name="connsiteX3" fmla="*/ 2221 w 10000"/>
              <a:gd name="connsiteY3" fmla="*/ 5085 h 10026"/>
              <a:gd name="connsiteX4" fmla="*/ 0 w 10000"/>
              <a:gd name="connsiteY4" fmla="*/ 10026 h 10026"/>
              <a:gd name="connsiteX0" fmla="*/ 10000 w 10000"/>
              <a:gd name="connsiteY0" fmla="*/ 0 h 10000"/>
              <a:gd name="connsiteX1" fmla="*/ 6459 w 10000"/>
              <a:gd name="connsiteY1" fmla="*/ 1310 h 10000"/>
              <a:gd name="connsiteX2" fmla="*/ 2221 w 10000"/>
              <a:gd name="connsiteY2" fmla="*/ 5059 h 10000"/>
              <a:gd name="connsiteX3" fmla="*/ 0 w 10000"/>
              <a:gd name="connsiteY3" fmla="*/ 10000 h 10000"/>
              <a:gd name="connsiteX0" fmla="*/ 8711 w 8711"/>
              <a:gd name="connsiteY0" fmla="*/ 0 h 9948"/>
              <a:gd name="connsiteX1" fmla="*/ 6459 w 8711"/>
              <a:gd name="connsiteY1" fmla="*/ 1258 h 9948"/>
              <a:gd name="connsiteX2" fmla="*/ 2221 w 8711"/>
              <a:gd name="connsiteY2" fmla="*/ 5007 h 9948"/>
              <a:gd name="connsiteX3" fmla="*/ 0 w 8711"/>
              <a:gd name="connsiteY3" fmla="*/ 9948 h 9948"/>
              <a:gd name="connsiteX0" fmla="*/ 10000 w 10000"/>
              <a:gd name="connsiteY0" fmla="*/ 0 h 10000"/>
              <a:gd name="connsiteX1" fmla="*/ 7415 w 10000"/>
              <a:gd name="connsiteY1" fmla="*/ 1265 h 10000"/>
              <a:gd name="connsiteX2" fmla="*/ 2550 w 10000"/>
              <a:gd name="connsiteY2" fmla="*/ 5033 h 10000"/>
              <a:gd name="connsiteX3" fmla="*/ 0 w 10000"/>
              <a:gd name="connsiteY3" fmla="*/ 10000 h 10000"/>
              <a:gd name="connsiteX0" fmla="*/ 9507 w 9507"/>
              <a:gd name="connsiteY0" fmla="*/ 0 h 9791"/>
              <a:gd name="connsiteX1" fmla="*/ 7415 w 9507"/>
              <a:gd name="connsiteY1" fmla="*/ 1056 h 9791"/>
              <a:gd name="connsiteX2" fmla="*/ 2550 w 9507"/>
              <a:gd name="connsiteY2" fmla="*/ 4824 h 9791"/>
              <a:gd name="connsiteX3" fmla="*/ 0 w 9507"/>
              <a:gd name="connsiteY3" fmla="*/ 9791 h 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07" h="9791">
                <a:moveTo>
                  <a:pt x="9507" y="0"/>
                </a:moveTo>
                <a:cubicBezTo>
                  <a:pt x="8660" y="274"/>
                  <a:pt x="8575" y="252"/>
                  <a:pt x="7415" y="1056"/>
                </a:cubicBezTo>
                <a:cubicBezTo>
                  <a:pt x="6255" y="1860"/>
                  <a:pt x="3767" y="3352"/>
                  <a:pt x="2550" y="4824"/>
                </a:cubicBezTo>
                <a:cubicBezTo>
                  <a:pt x="1335" y="6288"/>
                  <a:pt x="315" y="8055"/>
                  <a:pt x="0" y="9791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8930043" y="5455803"/>
            <a:ext cx="534121" cy="650470"/>
            <a:chOff x="8468365" y="4119320"/>
            <a:chExt cx="534121" cy="650470"/>
          </a:xfrm>
        </p:grpSpPr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8468365" y="4400458"/>
              <a:ext cx="53412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i="1" dirty="0" smtClean="0">
                  <a:latin typeface="Cambria" panose="02040503050406030204" pitchFamily="18" charset="0"/>
                </a:rPr>
                <a:t>−</a:t>
              </a:r>
              <a:r>
                <a:rPr lang="en-GB" i="1" dirty="0" err="1" smtClean="0">
                  <a:latin typeface="+mn-lt"/>
                </a:rPr>
                <a:t>H</a:t>
              </a:r>
              <a:r>
                <a:rPr lang="en-GB" baseline="-25000" dirty="0" err="1" smtClean="0">
                  <a:latin typeface="+mn-lt"/>
                </a:rPr>
                <a:t>c</a:t>
              </a:r>
              <a:endParaRPr lang="en-GB" dirty="0">
                <a:latin typeface="+mn-lt"/>
              </a:endParaRPr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 flipH="1">
              <a:off x="8742637" y="4119320"/>
              <a:ext cx="27610" cy="2940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427141" y="3909398"/>
            <a:ext cx="2776537" cy="2620962"/>
            <a:chOff x="7914225" y="2706706"/>
            <a:chExt cx="2776537" cy="2620962"/>
          </a:xfrm>
        </p:grpSpPr>
        <p:grpSp>
          <p:nvGrpSpPr>
            <p:cNvPr id="5" name="Group 4"/>
            <p:cNvGrpSpPr/>
            <p:nvPr/>
          </p:nvGrpSpPr>
          <p:grpSpPr>
            <a:xfrm>
              <a:off x="7914225" y="2706706"/>
              <a:ext cx="2776537" cy="2620962"/>
              <a:chOff x="5984757" y="3785525"/>
              <a:chExt cx="2776537" cy="2620962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984757" y="3785525"/>
                <a:ext cx="2776537" cy="2620962"/>
                <a:chOff x="5984757" y="3785525"/>
                <a:chExt cx="2776537" cy="2620962"/>
              </a:xfrm>
            </p:grpSpPr>
            <p:grpSp>
              <p:nvGrpSpPr>
                <p:cNvPr id="42" name="Group 70"/>
                <p:cNvGrpSpPr>
                  <a:grpSpLocks/>
                </p:cNvGrpSpPr>
                <p:nvPr/>
              </p:nvGrpSpPr>
              <p:grpSpPr bwMode="auto">
                <a:xfrm>
                  <a:off x="5984757" y="4047463"/>
                  <a:ext cx="2463800" cy="2359024"/>
                  <a:chOff x="3467" y="548"/>
                  <a:chExt cx="1422" cy="1422"/>
                </a:xfrm>
              </p:grpSpPr>
              <p:grpSp>
                <p:nvGrpSpPr>
                  <p:cNvPr id="50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3467" y="548"/>
                    <a:ext cx="1422" cy="1422"/>
                    <a:chOff x="3467" y="548"/>
                    <a:chExt cx="1422" cy="1422"/>
                  </a:xfrm>
                </p:grpSpPr>
                <p:sp>
                  <p:nvSpPr>
                    <p:cNvPr id="52" name="Line 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18" y="548"/>
                      <a:ext cx="0" cy="142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53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 flipH="1" flipV="1">
                      <a:off x="4178" y="571"/>
                      <a:ext cx="0" cy="142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51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162" y="1222"/>
                    <a:ext cx="116" cy="11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922969" y="3785525"/>
                  <a:ext cx="1838325" cy="1657350"/>
                  <a:chOff x="6922969" y="3785525"/>
                  <a:chExt cx="1838325" cy="1657350"/>
                </a:xfrm>
              </p:grpSpPr>
              <p:sp>
                <p:nvSpPr>
                  <p:cNvPr id="43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22969" y="3785525"/>
                    <a:ext cx="336550" cy="3667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9pPr>
                  </a:lstStyle>
                  <a:p>
                    <a:r>
                      <a:rPr lang="en-GB" i="1">
                        <a:latin typeface="Arial" charset="0"/>
                      </a:rPr>
                      <a:t>B</a:t>
                    </a:r>
                  </a:p>
                </p:txBody>
              </p:sp>
              <p:sp>
                <p:nvSpPr>
                  <p:cNvPr id="44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10457" y="5076163"/>
                    <a:ext cx="350837" cy="3667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9pPr>
                  </a:lstStyle>
                  <a:p>
                    <a:r>
                      <a:rPr lang="en-GB" i="1">
                        <a:latin typeface="Arial" charset="0"/>
                      </a:rPr>
                      <a:t>H</a:t>
                    </a:r>
                  </a:p>
                </p:txBody>
              </p:sp>
              <p:sp>
                <p:nvSpPr>
                  <p:cNvPr id="56" name="Freeform 57"/>
                  <p:cNvSpPr>
                    <a:spLocks/>
                  </p:cNvSpPr>
                  <p:nvPr/>
                </p:nvSpPr>
                <p:spPr bwMode="auto">
                  <a:xfrm>
                    <a:off x="7287981" y="4626391"/>
                    <a:ext cx="355618" cy="629902"/>
                  </a:xfrm>
                  <a:custGeom>
                    <a:avLst/>
                    <a:gdLst>
                      <a:gd name="T0" fmla="*/ 0 w 216"/>
                      <a:gd name="T1" fmla="*/ 432 h 364"/>
                      <a:gd name="T2" fmla="*/ 114 w 216"/>
                      <a:gd name="T3" fmla="*/ 199 h 364"/>
                      <a:gd name="T4" fmla="*/ 308 w 216"/>
                      <a:gd name="T5" fmla="*/ 0 h 364"/>
                      <a:gd name="T6" fmla="*/ 0 60000 65536"/>
                      <a:gd name="T7" fmla="*/ 0 60000 65536"/>
                      <a:gd name="T8" fmla="*/ 0 60000 65536"/>
                      <a:gd name="T9" fmla="*/ 0 w 216"/>
                      <a:gd name="T10" fmla="*/ 0 h 364"/>
                      <a:gd name="T11" fmla="*/ 216 w 216"/>
                      <a:gd name="T12" fmla="*/ 364 h 364"/>
                      <a:gd name="connsiteX0" fmla="*/ 0 w 10000"/>
                      <a:gd name="connsiteY0" fmla="*/ 10000 h 10000"/>
                      <a:gd name="connsiteX1" fmla="*/ 4924 w 10000"/>
                      <a:gd name="connsiteY1" fmla="*/ 5752 h 10000"/>
                      <a:gd name="connsiteX2" fmla="*/ 10000 w 10000"/>
                      <a:gd name="connsiteY2" fmla="*/ 0 h 10000"/>
                      <a:gd name="connsiteX0" fmla="*/ 0 w 10000"/>
                      <a:gd name="connsiteY0" fmla="*/ 10000 h 10000"/>
                      <a:gd name="connsiteX1" fmla="*/ 4924 w 10000"/>
                      <a:gd name="connsiteY1" fmla="*/ 5752 h 10000"/>
                      <a:gd name="connsiteX2" fmla="*/ 10000 w 10000"/>
                      <a:gd name="connsiteY2" fmla="*/ 0 h 10000"/>
                      <a:gd name="connsiteX0" fmla="*/ 0 w 10000"/>
                      <a:gd name="connsiteY0" fmla="*/ 10000 h 10000"/>
                      <a:gd name="connsiteX1" fmla="*/ 4924 w 10000"/>
                      <a:gd name="connsiteY1" fmla="*/ 5752 h 10000"/>
                      <a:gd name="connsiteX2" fmla="*/ 10000 w 10000"/>
                      <a:gd name="connsiteY2" fmla="*/ 0 h 10000"/>
                      <a:gd name="connsiteX0" fmla="*/ 0 w 10000"/>
                      <a:gd name="connsiteY0" fmla="*/ 10000 h 10000"/>
                      <a:gd name="connsiteX1" fmla="*/ 1082 w 10000"/>
                      <a:gd name="connsiteY1" fmla="*/ 9082 h 10000"/>
                      <a:gd name="connsiteX2" fmla="*/ 4924 w 10000"/>
                      <a:gd name="connsiteY2" fmla="*/ 5752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184 w 10000"/>
                      <a:gd name="connsiteY1" fmla="*/ 9082 h 10000"/>
                      <a:gd name="connsiteX2" fmla="*/ 4924 w 10000"/>
                      <a:gd name="connsiteY2" fmla="*/ 5752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4924 w 10000"/>
                      <a:gd name="connsiteY2" fmla="*/ 5752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4924 w 10000"/>
                      <a:gd name="connsiteY2" fmla="*/ 5752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5229 w 10000"/>
                      <a:gd name="connsiteY2" fmla="*/ 5247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5229 w 10000"/>
                      <a:gd name="connsiteY2" fmla="*/ 5247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4924 w 10000"/>
                      <a:gd name="connsiteY2" fmla="*/ 5184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4924 w 10000"/>
                      <a:gd name="connsiteY2" fmla="*/ 5184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4924 w 10000"/>
                      <a:gd name="connsiteY2" fmla="*/ 5184 h 10000"/>
                      <a:gd name="connsiteX3" fmla="*/ 10000 w 10000"/>
                      <a:gd name="connsiteY3" fmla="*/ 0 h 10000"/>
                      <a:gd name="connsiteX0" fmla="*/ 0 w 10000"/>
                      <a:gd name="connsiteY0" fmla="*/ 9937 h 9937"/>
                      <a:gd name="connsiteX1" fmla="*/ 1591 w 10000"/>
                      <a:gd name="connsiteY1" fmla="*/ 9082 h 9937"/>
                      <a:gd name="connsiteX2" fmla="*/ 4924 w 10000"/>
                      <a:gd name="connsiteY2" fmla="*/ 5121 h 9937"/>
                      <a:gd name="connsiteX3" fmla="*/ 10000 w 10000"/>
                      <a:gd name="connsiteY3" fmla="*/ 0 h 9937"/>
                      <a:gd name="connsiteX0" fmla="*/ 0 w 9492"/>
                      <a:gd name="connsiteY0" fmla="*/ 10508 h 10508"/>
                      <a:gd name="connsiteX1" fmla="*/ 1591 w 9492"/>
                      <a:gd name="connsiteY1" fmla="*/ 9648 h 10508"/>
                      <a:gd name="connsiteX2" fmla="*/ 4924 w 9492"/>
                      <a:gd name="connsiteY2" fmla="*/ 5661 h 10508"/>
                      <a:gd name="connsiteX3" fmla="*/ 9492 w 9492"/>
                      <a:gd name="connsiteY3" fmla="*/ 0 h 105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492" h="10508">
                        <a:moveTo>
                          <a:pt x="0" y="10508"/>
                        </a:moveTo>
                        <a:cubicBezTo>
                          <a:pt x="180" y="10291"/>
                          <a:pt x="770" y="10360"/>
                          <a:pt x="1591" y="9648"/>
                        </a:cubicBezTo>
                        <a:cubicBezTo>
                          <a:pt x="2412" y="8935"/>
                          <a:pt x="3845" y="7376"/>
                          <a:pt x="4924" y="5661"/>
                        </a:cubicBezTo>
                        <a:cubicBezTo>
                          <a:pt x="6692" y="3086"/>
                          <a:pt x="7177" y="1465"/>
                          <a:pt x="9492" y="0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45" name="Freeform 77"/>
              <p:cNvSpPr>
                <a:spLocks/>
              </p:cNvSpPr>
              <p:nvPr/>
            </p:nvSpPr>
            <p:spPr bwMode="auto">
              <a:xfrm>
                <a:off x="7638932" y="4400195"/>
                <a:ext cx="379412" cy="234950"/>
              </a:xfrm>
              <a:custGeom>
                <a:avLst/>
                <a:gdLst>
                  <a:gd name="T0" fmla="*/ 0 w 636"/>
                  <a:gd name="T1" fmla="*/ 521 h 700"/>
                  <a:gd name="T2" fmla="*/ 27 w 636"/>
                  <a:gd name="T3" fmla="*/ 384 h 700"/>
                  <a:gd name="T4" fmla="*/ 60 w 636"/>
                  <a:gd name="T5" fmla="*/ 295 h 700"/>
                  <a:gd name="T6" fmla="*/ 95 w 636"/>
                  <a:gd name="T7" fmla="*/ 224 h 700"/>
                  <a:gd name="T8" fmla="*/ 139 w 636"/>
                  <a:gd name="T9" fmla="*/ 146 h 700"/>
                  <a:gd name="T10" fmla="*/ 169 w 636"/>
                  <a:gd name="T11" fmla="*/ 107 h 700"/>
                  <a:gd name="T12" fmla="*/ 231 w 636"/>
                  <a:gd name="T13" fmla="*/ 33 h 700"/>
                  <a:gd name="T14" fmla="*/ 261 w 636"/>
                  <a:gd name="T15" fmla="*/ 0 h 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36"/>
                  <a:gd name="T25" fmla="*/ 0 h 700"/>
                  <a:gd name="T26" fmla="*/ 636 w 636"/>
                  <a:gd name="T27" fmla="*/ 700 h 7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36" h="700">
                    <a:moveTo>
                      <a:pt x="0" y="700"/>
                    </a:moveTo>
                    <a:cubicBezTo>
                      <a:pt x="21" y="633"/>
                      <a:pt x="43" y="567"/>
                      <a:pt x="68" y="516"/>
                    </a:cubicBezTo>
                    <a:cubicBezTo>
                      <a:pt x="93" y="465"/>
                      <a:pt x="121" y="432"/>
                      <a:pt x="148" y="396"/>
                    </a:cubicBezTo>
                    <a:cubicBezTo>
                      <a:pt x="175" y="360"/>
                      <a:pt x="200" y="333"/>
                      <a:pt x="232" y="300"/>
                    </a:cubicBezTo>
                    <a:cubicBezTo>
                      <a:pt x="264" y="267"/>
                      <a:pt x="310" y="222"/>
                      <a:pt x="340" y="196"/>
                    </a:cubicBezTo>
                    <a:cubicBezTo>
                      <a:pt x="370" y="170"/>
                      <a:pt x="375" y="169"/>
                      <a:pt x="412" y="144"/>
                    </a:cubicBezTo>
                    <a:cubicBezTo>
                      <a:pt x="449" y="119"/>
                      <a:pt x="527" y="68"/>
                      <a:pt x="564" y="44"/>
                    </a:cubicBezTo>
                    <a:cubicBezTo>
                      <a:pt x="601" y="20"/>
                      <a:pt x="618" y="10"/>
                      <a:pt x="636" y="0"/>
                    </a:cubicBezTo>
                  </a:path>
                </a:pathLst>
              </a:custGeom>
              <a:noFill/>
              <a:ln w="38100" cmpd="sng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9203957" y="3304133"/>
              <a:ext cx="1184888" cy="202867"/>
            </a:xfrm>
            <a:custGeom>
              <a:avLst/>
              <a:gdLst>
                <a:gd name="T0" fmla="*/ 260 w 772"/>
                <a:gd name="T1" fmla="*/ 5104 h 710"/>
                <a:gd name="T2" fmla="*/ 2857 w 772"/>
                <a:gd name="T3" fmla="*/ 5043 h 710"/>
                <a:gd name="T4" fmla="*/ 4789 w 772"/>
                <a:gd name="T5" fmla="*/ 4844 h 710"/>
                <a:gd name="T6" fmla="*/ 6001 w 772"/>
                <a:gd name="T7" fmla="*/ 4644 h 710"/>
                <a:gd name="T8" fmla="*/ 7446 w 772"/>
                <a:gd name="T9" fmla="*/ 4008 h 710"/>
                <a:gd name="T10" fmla="*/ 8178 w 772"/>
                <a:gd name="T11" fmla="*/ 3432 h 710"/>
                <a:gd name="T12" fmla="*/ 8598 w 772"/>
                <a:gd name="T13" fmla="*/ 2541 h 710"/>
                <a:gd name="T14" fmla="*/ 8834 w 772"/>
                <a:gd name="T15" fmla="*/ 1502 h 710"/>
                <a:gd name="T16" fmla="*/ 9266 w 772"/>
                <a:gd name="T17" fmla="*/ 724 h 710"/>
                <a:gd name="T18" fmla="*/ 10230 w 772"/>
                <a:gd name="T19" fmla="*/ 269 h 710"/>
                <a:gd name="T20" fmla="*/ 11494 w 772"/>
                <a:gd name="T21" fmla="*/ 34 h 710"/>
                <a:gd name="T22" fmla="*/ 9266 w 772"/>
                <a:gd name="T23" fmla="*/ 67 h 710"/>
                <a:gd name="T24" fmla="*/ 7090 w 772"/>
                <a:gd name="T25" fmla="*/ 211 h 710"/>
                <a:gd name="T26" fmla="*/ 5457 w 772"/>
                <a:gd name="T27" fmla="*/ 640 h 710"/>
                <a:gd name="T28" fmla="*/ 4182 w 772"/>
                <a:gd name="T29" fmla="*/ 1363 h 710"/>
                <a:gd name="T30" fmla="*/ 3517 w 772"/>
                <a:gd name="T31" fmla="*/ 2313 h 710"/>
                <a:gd name="T32" fmla="*/ 3281 w 772"/>
                <a:gd name="T33" fmla="*/ 3464 h 710"/>
                <a:gd name="T34" fmla="*/ 2798 w 772"/>
                <a:gd name="T35" fmla="*/ 4066 h 710"/>
                <a:gd name="T36" fmla="*/ 2192 w 772"/>
                <a:gd name="T37" fmla="*/ 4703 h 710"/>
                <a:gd name="T38" fmla="*/ 1287 w 772"/>
                <a:gd name="T39" fmla="*/ 5043 h 710"/>
                <a:gd name="T40" fmla="*/ 260 w 772"/>
                <a:gd name="T41" fmla="*/ 5104 h 7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72"/>
                <a:gd name="T64" fmla="*/ 0 h 710"/>
                <a:gd name="T65" fmla="*/ 772 w 772"/>
                <a:gd name="T66" fmla="*/ 710 h 710"/>
                <a:gd name="connsiteX0" fmla="*/ 9 w 9661"/>
                <a:gd name="connsiteY0" fmla="*/ 9946 h 10141"/>
                <a:gd name="connsiteX1" fmla="*/ 1475 w 9661"/>
                <a:gd name="connsiteY1" fmla="*/ 10140 h 10141"/>
                <a:gd name="connsiteX2" fmla="*/ 2237 w 9661"/>
                <a:gd name="connsiteY2" fmla="*/ 9833 h 10141"/>
                <a:gd name="connsiteX3" fmla="*/ 3895 w 9661"/>
                <a:gd name="connsiteY3" fmla="*/ 9439 h 10141"/>
                <a:gd name="connsiteX4" fmla="*/ 4931 w 9661"/>
                <a:gd name="connsiteY4" fmla="*/ 9045 h 10141"/>
                <a:gd name="connsiteX5" fmla="*/ 6175 w 9661"/>
                <a:gd name="connsiteY5" fmla="*/ 7805 h 10141"/>
                <a:gd name="connsiteX6" fmla="*/ 6797 w 9661"/>
                <a:gd name="connsiteY6" fmla="*/ 6678 h 10141"/>
                <a:gd name="connsiteX7" fmla="*/ 7159 w 9661"/>
                <a:gd name="connsiteY7" fmla="*/ 4932 h 10141"/>
                <a:gd name="connsiteX8" fmla="*/ 7367 w 9661"/>
                <a:gd name="connsiteY8" fmla="*/ 2904 h 10141"/>
                <a:gd name="connsiteX9" fmla="*/ 7729 w 9661"/>
                <a:gd name="connsiteY9" fmla="*/ 1383 h 10141"/>
                <a:gd name="connsiteX10" fmla="*/ 8558 w 9661"/>
                <a:gd name="connsiteY10" fmla="*/ 481 h 10141"/>
                <a:gd name="connsiteX11" fmla="*/ 9647 w 9661"/>
                <a:gd name="connsiteY11" fmla="*/ 30 h 10141"/>
                <a:gd name="connsiteX12" fmla="*/ 7729 w 9661"/>
                <a:gd name="connsiteY12" fmla="*/ 87 h 10141"/>
                <a:gd name="connsiteX13" fmla="*/ 5864 w 9661"/>
                <a:gd name="connsiteY13" fmla="*/ 368 h 10141"/>
                <a:gd name="connsiteX14" fmla="*/ 4465 w 9661"/>
                <a:gd name="connsiteY14" fmla="*/ 1214 h 10141"/>
                <a:gd name="connsiteX15" fmla="*/ 3377 w 9661"/>
                <a:gd name="connsiteY15" fmla="*/ 2622 h 10141"/>
                <a:gd name="connsiteX16" fmla="*/ 2807 w 9661"/>
                <a:gd name="connsiteY16" fmla="*/ 4481 h 10141"/>
                <a:gd name="connsiteX17" fmla="*/ 2600 w 9661"/>
                <a:gd name="connsiteY17" fmla="*/ 6735 h 10141"/>
                <a:gd name="connsiteX18" fmla="*/ 2185 w 9661"/>
                <a:gd name="connsiteY18" fmla="*/ 7918 h 10141"/>
                <a:gd name="connsiteX19" fmla="*/ 1667 w 9661"/>
                <a:gd name="connsiteY19" fmla="*/ 9157 h 10141"/>
                <a:gd name="connsiteX20" fmla="*/ 890 w 9661"/>
                <a:gd name="connsiteY20" fmla="*/ 9833 h 10141"/>
                <a:gd name="connsiteX21" fmla="*/ 9 w 9661"/>
                <a:gd name="connsiteY21" fmla="*/ 9946 h 10141"/>
                <a:gd name="connsiteX0" fmla="*/ 9 w 10001"/>
                <a:gd name="connsiteY0" fmla="*/ 9807 h 9807"/>
                <a:gd name="connsiteX1" fmla="*/ 2315 w 10001"/>
                <a:gd name="connsiteY1" fmla="*/ 9695 h 9807"/>
                <a:gd name="connsiteX2" fmla="*/ 4032 w 10001"/>
                <a:gd name="connsiteY2" fmla="*/ 9307 h 9807"/>
                <a:gd name="connsiteX3" fmla="*/ 5104 w 10001"/>
                <a:gd name="connsiteY3" fmla="*/ 8918 h 9807"/>
                <a:gd name="connsiteX4" fmla="*/ 6392 w 10001"/>
                <a:gd name="connsiteY4" fmla="*/ 7695 h 9807"/>
                <a:gd name="connsiteX5" fmla="*/ 7036 w 10001"/>
                <a:gd name="connsiteY5" fmla="*/ 6584 h 9807"/>
                <a:gd name="connsiteX6" fmla="*/ 7410 w 10001"/>
                <a:gd name="connsiteY6" fmla="*/ 4862 h 9807"/>
                <a:gd name="connsiteX7" fmla="*/ 7626 w 10001"/>
                <a:gd name="connsiteY7" fmla="*/ 2863 h 9807"/>
                <a:gd name="connsiteX8" fmla="*/ 8000 w 10001"/>
                <a:gd name="connsiteY8" fmla="*/ 1363 h 9807"/>
                <a:gd name="connsiteX9" fmla="*/ 8858 w 10001"/>
                <a:gd name="connsiteY9" fmla="*/ 473 h 9807"/>
                <a:gd name="connsiteX10" fmla="*/ 9986 w 10001"/>
                <a:gd name="connsiteY10" fmla="*/ 29 h 9807"/>
                <a:gd name="connsiteX11" fmla="*/ 8000 w 10001"/>
                <a:gd name="connsiteY11" fmla="*/ 85 h 9807"/>
                <a:gd name="connsiteX12" fmla="*/ 6070 w 10001"/>
                <a:gd name="connsiteY12" fmla="*/ 362 h 9807"/>
                <a:gd name="connsiteX13" fmla="*/ 4622 w 10001"/>
                <a:gd name="connsiteY13" fmla="*/ 1196 h 9807"/>
                <a:gd name="connsiteX14" fmla="*/ 3495 w 10001"/>
                <a:gd name="connsiteY14" fmla="*/ 2585 h 9807"/>
                <a:gd name="connsiteX15" fmla="*/ 2905 w 10001"/>
                <a:gd name="connsiteY15" fmla="*/ 4418 h 9807"/>
                <a:gd name="connsiteX16" fmla="*/ 2691 w 10001"/>
                <a:gd name="connsiteY16" fmla="*/ 6640 h 9807"/>
                <a:gd name="connsiteX17" fmla="*/ 2262 w 10001"/>
                <a:gd name="connsiteY17" fmla="*/ 7807 h 9807"/>
                <a:gd name="connsiteX18" fmla="*/ 1725 w 10001"/>
                <a:gd name="connsiteY18" fmla="*/ 9029 h 9807"/>
                <a:gd name="connsiteX19" fmla="*/ 921 w 10001"/>
                <a:gd name="connsiteY19" fmla="*/ 9695 h 9807"/>
                <a:gd name="connsiteX20" fmla="*/ 9 w 10001"/>
                <a:gd name="connsiteY20" fmla="*/ 9807 h 9807"/>
                <a:gd name="connsiteX0" fmla="*/ 9 w 10000"/>
                <a:gd name="connsiteY0" fmla="*/ 10000 h 10000"/>
                <a:gd name="connsiteX1" fmla="*/ 2315 w 10000"/>
                <a:gd name="connsiteY1" fmla="*/ 9886 h 10000"/>
                <a:gd name="connsiteX2" fmla="*/ 3143 w 10000"/>
                <a:gd name="connsiteY2" fmla="*/ 9738 h 10000"/>
                <a:gd name="connsiteX3" fmla="*/ 4032 w 10000"/>
                <a:gd name="connsiteY3" fmla="*/ 9490 h 10000"/>
                <a:gd name="connsiteX4" fmla="*/ 5103 w 10000"/>
                <a:gd name="connsiteY4" fmla="*/ 9094 h 10000"/>
                <a:gd name="connsiteX5" fmla="*/ 6391 w 10000"/>
                <a:gd name="connsiteY5" fmla="*/ 7846 h 10000"/>
                <a:gd name="connsiteX6" fmla="*/ 7035 w 10000"/>
                <a:gd name="connsiteY6" fmla="*/ 6714 h 10000"/>
                <a:gd name="connsiteX7" fmla="*/ 7409 w 10000"/>
                <a:gd name="connsiteY7" fmla="*/ 4958 h 10000"/>
                <a:gd name="connsiteX8" fmla="*/ 7625 w 10000"/>
                <a:gd name="connsiteY8" fmla="*/ 2919 h 10000"/>
                <a:gd name="connsiteX9" fmla="*/ 7999 w 10000"/>
                <a:gd name="connsiteY9" fmla="*/ 1390 h 10000"/>
                <a:gd name="connsiteX10" fmla="*/ 8857 w 10000"/>
                <a:gd name="connsiteY10" fmla="*/ 482 h 10000"/>
                <a:gd name="connsiteX11" fmla="*/ 9985 w 10000"/>
                <a:gd name="connsiteY11" fmla="*/ 30 h 10000"/>
                <a:gd name="connsiteX12" fmla="*/ 7999 w 10000"/>
                <a:gd name="connsiteY12" fmla="*/ 87 h 10000"/>
                <a:gd name="connsiteX13" fmla="*/ 6069 w 10000"/>
                <a:gd name="connsiteY13" fmla="*/ 369 h 10000"/>
                <a:gd name="connsiteX14" fmla="*/ 4622 w 10000"/>
                <a:gd name="connsiteY14" fmla="*/ 1220 h 10000"/>
                <a:gd name="connsiteX15" fmla="*/ 3495 w 10000"/>
                <a:gd name="connsiteY15" fmla="*/ 2636 h 10000"/>
                <a:gd name="connsiteX16" fmla="*/ 2905 w 10000"/>
                <a:gd name="connsiteY16" fmla="*/ 4505 h 10000"/>
                <a:gd name="connsiteX17" fmla="*/ 2691 w 10000"/>
                <a:gd name="connsiteY17" fmla="*/ 6771 h 10000"/>
                <a:gd name="connsiteX18" fmla="*/ 2262 w 10000"/>
                <a:gd name="connsiteY18" fmla="*/ 7961 h 10000"/>
                <a:gd name="connsiteX19" fmla="*/ 1725 w 10000"/>
                <a:gd name="connsiteY19" fmla="*/ 9207 h 10000"/>
                <a:gd name="connsiteX20" fmla="*/ 921 w 10000"/>
                <a:gd name="connsiteY20" fmla="*/ 9886 h 10000"/>
                <a:gd name="connsiteX21" fmla="*/ 9 w 10000"/>
                <a:gd name="connsiteY21" fmla="*/ 10000 h 10000"/>
                <a:gd name="connsiteX0" fmla="*/ 9 w 10000"/>
                <a:gd name="connsiteY0" fmla="*/ 10000 h 10000"/>
                <a:gd name="connsiteX1" fmla="*/ 2315 w 10000"/>
                <a:gd name="connsiteY1" fmla="*/ 9886 h 10000"/>
                <a:gd name="connsiteX2" fmla="*/ 3143 w 10000"/>
                <a:gd name="connsiteY2" fmla="*/ 9738 h 10000"/>
                <a:gd name="connsiteX3" fmla="*/ 4032 w 10000"/>
                <a:gd name="connsiteY3" fmla="*/ 9490 h 10000"/>
                <a:gd name="connsiteX4" fmla="*/ 5103 w 10000"/>
                <a:gd name="connsiteY4" fmla="*/ 9094 h 10000"/>
                <a:gd name="connsiteX5" fmla="*/ 6391 w 10000"/>
                <a:gd name="connsiteY5" fmla="*/ 7846 h 10000"/>
                <a:gd name="connsiteX6" fmla="*/ 7035 w 10000"/>
                <a:gd name="connsiteY6" fmla="*/ 6714 h 10000"/>
                <a:gd name="connsiteX7" fmla="*/ 7409 w 10000"/>
                <a:gd name="connsiteY7" fmla="*/ 4958 h 10000"/>
                <a:gd name="connsiteX8" fmla="*/ 7625 w 10000"/>
                <a:gd name="connsiteY8" fmla="*/ 2919 h 10000"/>
                <a:gd name="connsiteX9" fmla="*/ 7999 w 10000"/>
                <a:gd name="connsiteY9" fmla="*/ 1390 h 10000"/>
                <a:gd name="connsiteX10" fmla="*/ 8857 w 10000"/>
                <a:gd name="connsiteY10" fmla="*/ 482 h 10000"/>
                <a:gd name="connsiteX11" fmla="*/ 9985 w 10000"/>
                <a:gd name="connsiteY11" fmla="*/ 30 h 10000"/>
                <a:gd name="connsiteX12" fmla="*/ 7999 w 10000"/>
                <a:gd name="connsiteY12" fmla="*/ 87 h 10000"/>
                <a:gd name="connsiteX13" fmla="*/ 6069 w 10000"/>
                <a:gd name="connsiteY13" fmla="*/ 369 h 10000"/>
                <a:gd name="connsiteX14" fmla="*/ 4622 w 10000"/>
                <a:gd name="connsiteY14" fmla="*/ 1220 h 10000"/>
                <a:gd name="connsiteX15" fmla="*/ 3495 w 10000"/>
                <a:gd name="connsiteY15" fmla="*/ 2636 h 10000"/>
                <a:gd name="connsiteX16" fmla="*/ 2905 w 10000"/>
                <a:gd name="connsiteY16" fmla="*/ 4505 h 10000"/>
                <a:gd name="connsiteX17" fmla="*/ 2691 w 10000"/>
                <a:gd name="connsiteY17" fmla="*/ 6771 h 10000"/>
                <a:gd name="connsiteX18" fmla="*/ 2262 w 10000"/>
                <a:gd name="connsiteY18" fmla="*/ 7961 h 10000"/>
                <a:gd name="connsiteX19" fmla="*/ 1725 w 10000"/>
                <a:gd name="connsiteY19" fmla="*/ 9207 h 10000"/>
                <a:gd name="connsiteX20" fmla="*/ 921 w 10000"/>
                <a:gd name="connsiteY20" fmla="*/ 9886 h 10000"/>
                <a:gd name="connsiteX21" fmla="*/ 9 w 10000"/>
                <a:gd name="connsiteY21" fmla="*/ 10000 h 10000"/>
                <a:gd name="connsiteX0" fmla="*/ 9 w 10000"/>
                <a:gd name="connsiteY0" fmla="*/ 10000 h 10000"/>
                <a:gd name="connsiteX1" fmla="*/ 2315 w 10000"/>
                <a:gd name="connsiteY1" fmla="*/ 9886 h 10000"/>
                <a:gd name="connsiteX2" fmla="*/ 4032 w 10000"/>
                <a:gd name="connsiteY2" fmla="*/ 9490 h 10000"/>
                <a:gd name="connsiteX3" fmla="*/ 5103 w 10000"/>
                <a:gd name="connsiteY3" fmla="*/ 9094 h 10000"/>
                <a:gd name="connsiteX4" fmla="*/ 6391 w 10000"/>
                <a:gd name="connsiteY4" fmla="*/ 7846 h 10000"/>
                <a:gd name="connsiteX5" fmla="*/ 7035 w 10000"/>
                <a:gd name="connsiteY5" fmla="*/ 6714 h 10000"/>
                <a:gd name="connsiteX6" fmla="*/ 7409 w 10000"/>
                <a:gd name="connsiteY6" fmla="*/ 4958 h 10000"/>
                <a:gd name="connsiteX7" fmla="*/ 7625 w 10000"/>
                <a:gd name="connsiteY7" fmla="*/ 2919 h 10000"/>
                <a:gd name="connsiteX8" fmla="*/ 7999 w 10000"/>
                <a:gd name="connsiteY8" fmla="*/ 1390 h 10000"/>
                <a:gd name="connsiteX9" fmla="*/ 8857 w 10000"/>
                <a:gd name="connsiteY9" fmla="*/ 482 h 10000"/>
                <a:gd name="connsiteX10" fmla="*/ 9985 w 10000"/>
                <a:gd name="connsiteY10" fmla="*/ 30 h 10000"/>
                <a:gd name="connsiteX11" fmla="*/ 7999 w 10000"/>
                <a:gd name="connsiteY11" fmla="*/ 87 h 10000"/>
                <a:gd name="connsiteX12" fmla="*/ 6069 w 10000"/>
                <a:gd name="connsiteY12" fmla="*/ 369 h 10000"/>
                <a:gd name="connsiteX13" fmla="*/ 4622 w 10000"/>
                <a:gd name="connsiteY13" fmla="*/ 1220 h 10000"/>
                <a:gd name="connsiteX14" fmla="*/ 3495 w 10000"/>
                <a:gd name="connsiteY14" fmla="*/ 2636 h 10000"/>
                <a:gd name="connsiteX15" fmla="*/ 2905 w 10000"/>
                <a:gd name="connsiteY15" fmla="*/ 4505 h 10000"/>
                <a:gd name="connsiteX16" fmla="*/ 2691 w 10000"/>
                <a:gd name="connsiteY16" fmla="*/ 6771 h 10000"/>
                <a:gd name="connsiteX17" fmla="*/ 2262 w 10000"/>
                <a:gd name="connsiteY17" fmla="*/ 7961 h 10000"/>
                <a:gd name="connsiteX18" fmla="*/ 1725 w 10000"/>
                <a:gd name="connsiteY18" fmla="*/ 9207 h 10000"/>
                <a:gd name="connsiteX19" fmla="*/ 921 w 10000"/>
                <a:gd name="connsiteY19" fmla="*/ 9886 h 10000"/>
                <a:gd name="connsiteX20" fmla="*/ 9 w 10000"/>
                <a:gd name="connsiteY20" fmla="*/ 10000 h 10000"/>
                <a:gd name="connsiteX0" fmla="*/ 9 w 10000"/>
                <a:gd name="connsiteY0" fmla="*/ 10000 h 10000"/>
                <a:gd name="connsiteX1" fmla="*/ 4032 w 10000"/>
                <a:gd name="connsiteY1" fmla="*/ 9490 h 10000"/>
                <a:gd name="connsiteX2" fmla="*/ 5103 w 10000"/>
                <a:gd name="connsiteY2" fmla="*/ 9094 h 10000"/>
                <a:gd name="connsiteX3" fmla="*/ 6391 w 10000"/>
                <a:gd name="connsiteY3" fmla="*/ 7846 h 10000"/>
                <a:gd name="connsiteX4" fmla="*/ 7035 w 10000"/>
                <a:gd name="connsiteY4" fmla="*/ 6714 h 10000"/>
                <a:gd name="connsiteX5" fmla="*/ 7409 w 10000"/>
                <a:gd name="connsiteY5" fmla="*/ 4958 h 10000"/>
                <a:gd name="connsiteX6" fmla="*/ 7625 w 10000"/>
                <a:gd name="connsiteY6" fmla="*/ 2919 h 10000"/>
                <a:gd name="connsiteX7" fmla="*/ 7999 w 10000"/>
                <a:gd name="connsiteY7" fmla="*/ 1390 h 10000"/>
                <a:gd name="connsiteX8" fmla="*/ 8857 w 10000"/>
                <a:gd name="connsiteY8" fmla="*/ 482 h 10000"/>
                <a:gd name="connsiteX9" fmla="*/ 9985 w 10000"/>
                <a:gd name="connsiteY9" fmla="*/ 30 h 10000"/>
                <a:gd name="connsiteX10" fmla="*/ 7999 w 10000"/>
                <a:gd name="connsiteY10" fmla="*/ 87 h 10000"/>
                <a:gd name="connsiteX11" fmla="*/ 6069 w 10000"/>
                <a:gd name="connsiteY11" fmla="*/ 369 h 10000"/>
                <a:gd name="connsiteX12" fmla="*/ 4622 w 10000"/>
                <a:gd name="connsiteY12" fmla="*/ 1220 h 10000"/>
                <a:gd name="connsiteX13" fmla="*/ 3495 w 10000"/>
                <a:gd name="connsiteY13" fmla="*/ 2636 h 10000"/>
                <a:gd name="connsiteX14" fmla="*/ 2905 w 10000"/>
                <a:gd name="connsiteY14" fmla="*/ 4505 h 10000"/>
                <a:gd name="connsiteX15" fmla="*/ 2691 w 10000"/>
                <a:gd name="connsiteY15" fmla="*/ 6771 h 10000"/>
                <a:gd name="connsiteX16" fmla="*/ 2262 w 10000"/>
                <a:gd name="connsiteY16" fmla="*/ 7961 h 10000"/>
                <a:gd name="connsiteX17" fmla="*/ 1725 w 10000"/>
                <a:gd name="connsiteY17" fmla="*/ 9207 h 10000"/>
                <a:gd name="connsiteX18" fmla="*/ 921 w 10000"/>
                <a:gd name="connsiteY18" fmla="*/ 9886 h 10000"/>
                <a:gd name="connsiteX19" fmla="*/ 9 w 10000"/>
                <a:gd name="connsiteY19" fmla="*/ 10000 h 10000"/>
                <a:gd name="connsiteX0" fmla="*/ 55 w 10046"/>
                <a:gd name="connsiteY0" fmla="*/ 10000 h 10000"/>
                <a:gd name="connsiteX1" fmla="*/ 4078 w 10046"/>
                <a:gd name="connsiteY1" fmla="*/ 9490 h 10000"/>
                <a:gd name="connsiteX2" fmla="*/ 5149 w 10046"/>
                <a:gd name="connsiteY2" fmla="*/ 9094 h 10000"/>
                <a:gd name="connsiteX3" fmla="*/ 6437 w 10046"/>
                <a:gd name="connsiteY3" fmla="*/ 7846 h 10000"/>
                <a:gd name="connsiteX4" fmla="*/ 7081 w 10046"/>
                <a:gd name="connsiteY4" fmla="*/ 6714 h 10000"/>
                <a:gd name="connsiteX5" fmla="*/ 7455 w 10046"/>
                <a:gd name="connsiteY5" fmla="*/ 4958 h 10000"/>
                <a:gd name="connsiteX6" fmla="*/ 7671 w 10046"/>
                <a:gd name="connsiteY6" fmla="*/ 2919 h 10000"/>
                <a:gd name="connsiteX7" fmla="*/ 8045 w 10046"/>
                <a:gd name="connsiteY7" fmla="*/ 1390 h 10000"/>
                <a:gd name="connsiteX8" fmla="*/ 8903 w 10046"/>
                <a:gd name="connsiteY8" fmla="*/ 482 h 10000"/>
                <a:gd name="connsiteX9" fmla="*/ 10031 w 10046"/>
                <a:gd name="connsiteY9" fmla="*/ 30 h 10000"/>
                <a:gd name="connsiteX10" fmla="*/ 8045 w 10046"/>
                <a:gd name="connsiteY10" fmla="*/ 87 h 10000"/>
                <a:gd name="connsiteX11" fmla="*/ 6115 w 10046"/>
                <a:gd name="connsiteY11" fmla="*/ 369 h 10000"/>
                <a:gd name="connsiteX12" fmla="*/ 4668 w 10046"/>
                <a:gd name="connsiteY12" fmla="*/ 1220 h 10000"/>
                <a:gd name="connsiteX13" fmla="*/ 3541 w 10046"/>
                <a:gd name="connsiteY13" fmla="*/ 2636 h 10000"/>
                <a:gd name="connsiteX14" fmla="*/ 2951 w 10046"/>
                <a:gd name="connsiteY14" fmla="*/ 4505 h 10000"/>
                <a:gd name="connsiteX15" fmla="*/ 2737 w 10046"/>
                <a:gd name="connsiteY15" fmla="*/ 6771 h 10000"/>
                <a:gd name="connsiteX16" fmla="*/ 2308 w 10046"/>
                <a:gd name="connsiteY16" fmla="*/ 7961 h 10000"/>
                <a:gd name="connsiteX17" fmla="*/ 1771 w 10046"/>
                <a:gd name="connsiteY17" fmla="*/ 9207 h 10000"/>
                <a:gd name="connsiteX18" fmla="*/ 55 w 10046"/>
                <a:gd name="connsiteY18" fmla="*/ 10000 h 10000"/>
                <a:gd name="connsiteX0" fmla="*/ 29 w 10020"/>
                <a:gd name="connsiteY0" fmla="*/ 10000 h 10000"/>
                <a:gd name="connsiteX1" fmla="*/ 4052 w 10020"/>
                <a:gd name="connsiteY1" fmla="*/ 9490 h 10000"/>
                <a:gd name="connsiteX2" fmla="*/ 5123 w 10020"/>
                <a:gd name="connsiteY2" fmla="*/ 9094 h 10000"/>
                <a:gd name="connsiteX3" fmla="*/ 6411 w 10020"/>
                <a:gd name="connsiteY3" fmla="*/ 7846 h 10000"/>
                <a:gd name="connsiteX4" fmla="*/ 7055 w 10020"/>
                <a:gd name="connsiteY4" fmla="*/ 6714 h 10000"/>
                <a:gd name="connsiteX5" fmla="*/ 7429 w 10020"/>
                <a:gd name="connsiteY5" fmla="*/ 4958 h 10000"/>
                <a:gd name="connsiteX6" fmla="*/ 7645 w 10020"/>
                <a:gd name="connsiteY6" fmla="*/ 2919 h 10000"/>
                <a:gd name="connsiteX7" fmla="*/ 8019 w 10020"/>
                <a:gd name="connsiteY7" fmla="*/ 1390 h 10000"/>
                <a:gd name="connsiteX8" fmla="*/ 8877 w 10020"/>
                <a:gd name="connsiteY8" fmla="*/ 482 h 10000"/>
                <a:gd name="connsiteX9" fmla="*/ 10005 w 10020"/>
                <a:gd name="connsiteY9" fmla="*/ 30 h 10000"/>
                <a:gd name="connsiteX10" fmla="*/ 8019 w 10020"/>
                <a:gd name="connsiteY10" fmla="*/ 87 h 10000"/>
                <a:gd name="connsiteX11" fmla="*/ 6089 w 10020"/>
                <a:gd name="connsiteY11" fmla="*/ 369 h 10000"/>
                <a:gd name="connsiteX12" fmla="*/ 4642 w 10020"/>
                <a:gd name="connsiteY12" fmla="*/ 1220 h 10000"/>
                <a:gd name="connsiteX13" fmla="*/ 3515 w 10020"/>
                <a:gd name="connsiteY13" fmla="*/ 2636 h 10000"/>
                <a:gd name="connsiteX14" fmla="*/ 2925 w 10020"/>
                <a:gd name="connsiteY14" fmla="*/ 4505 h 10000"/>
                <a:gd name="connsiteX15" fmla="*/ 2711 w 10020"/>
                <a:gd name="connsiteY15" fmla="*/ 6771 h 10000"/>
                <a:gd name="connsiteX16" fmla="*/ 2282 w 10020"/>
                <a:gd name="connsiteY16" fmla="*/ 7961 h 10000"/>
                <a:gd name="connsiteX17" fmla="*/ 29 w 10020"/>
                <a:gd name="connsiteY17" fmla="*/ 10000 h 10000"/>
                <a:gd name="connsiteX0" fmla="*/ 15 w 10006"/>
                <a:gd name="connsiteY0" fmla="*/ 10000 h 10000"/>
                <a:gd name="connsiteX1" fmla="*/ 4038 w 10006"/>
                <a:gd name="connsiteY1" fmla="*/ 9490 h 10000"/>
                <a:gd name="connsiteX2" fmla="*/ 5109 w 10006"/>
                <a:gd name="connsiteY2" fmla="*/ 9094 h 10000"/>
                <a:gd name="connsiteX3" fmla="*/ 6397 w 10006"/>
                <a:gd name="connsiteY3" fmla="*/ 7846 h 10000"/>
                <a:gd name="connsiteX4" fmla="*/ 7041 w 10006"/>
                <a:gd name="connsiteY4" fmla="*/ 6714 h 10000"/>
                <a:gd name="connsiteX5" fmla="*/ 7415 w 10006"/>
                <a:gd name="connsiteY5" fmla="*/ 4958 h 10000"/>
                <a:gd name="connsiteX6" fmla="*/ 7631 w 10006"/>
                <a:gd name="connsiteY6" fmla="*/ 2919 h 10000"/>
                <a:gd name="connsiteX7" fmla="*/ 8005 w 10006"/>
                <a:gd name="connsiteY7" fmla="*/ 1390 h 10000"/>
                <a:gd name="connsiteX8" fmla="*/ 8863 w 10006"/>
                <a:gd name="connsiteY8" fmla="*/ 482 h 10000"/>
                <a:gd name="connsiteX9" fmla="*/ 9991 w 10006"/>
                <a:gd name="connsiteY9" fmla="*/ 30 h 10000"/>
                <a:gd name="connsiteX10" fmla="*/ 8005 w 10006"/>
                <a:gd name="connsiteY10" fmla="*/ 87 h 10000"/>
                <a:gd name="connsiteX11" fmla="*/ 6075 w 10006"/>
                <a:gd name="connsiteY11" fmla="*/ 369 h 10000"/>
                <a:gd name="connsiteX12" fmla="*/ 4628 w 10006"/>
                <a:gd name="connsiteY12" fmla="*/ 1220 h 10000"/>
                <a:gd name="connsiteX13" fmla="*/ 3501 w 10006"/>
                <a:gd name="connsiteY13" fmla="*/ 2636 h 10000"/>
                <a:gd name="connsiteX14" fmla="*/ 2911 w 10006"/>
                <a:gd name="connsiteY14" fmla="*/ 4505 h 10000"/>
                <a:gd name="connsiteX15" fmla="*/ 2697 w 10006"/>
                <a:gd name="connsiteY15" fmla="*/ 6771 h 10000"/>
                <a:gd name="connsiteX16" fmla="*/ 15 w 10006"/>
                <a:gd name="connsiteY16" fmla="*/ 10000 h 10000"/>
                <a:gd name="connsiteX0" fmla="*/ 11 w 10002"/>
                <a:gd name="connsiteY0" fmla="*/ 10000 h 10000"/>
                <a:gd name="connsiteX1" fmla="*/ 4034 w 10002"/>
                <a:gd name="connsiteY1" fmla="*/ 9490 h 10000"/>
                <a:gd name="connsiteX2" fmla="*/ 5105 w 10002"/>
                <a:gd name="connsiteY2" fmla="*/ 9094 h 10000"/>
                <a:gd name="connsiteX3" fmla="*/ 6393 w 10002"/>
                <a:gd name="connsiteY3" fmla="*/ 7846 h 10000"/>
                <a:gd name="connsiteX4" fmla="*/ 7037 w 10002"/>
                <a:gd name="connsiteY4" fmla="*/ 6714 h 10000"/>
                <a:gd name="connsiteX5" fmla="*/ 7411 w 10002"/>
                <a:gd name="connsiteY5" fmla="*/ 4958 h 10000"/>
                <a:gd name="connsiteX6" fmla="*/ 7627 w 10002"/>
                <a:gd name="connsiteY6" fmla="*/ 2919 h 10000"/>
                <a:gd name="connsiteX7" fmla="*/ 8001 w 10002"/>
                <a:gd name="connsiteY7" fmla="*/ 1390 h 10000"/>
                <a:gd name="connsiteX8" fmla="*/ 8859 w 10002"/>
                <a:gd name="connsiteY8" fmla="*/ 482 h 10000"/>
                <a:gd name="connsiteX9" fmla="*/ 9987 w 10002"/>
                <a:gd name="connsiteY9" fmla="*/ 30 h 10000"/>
                <a:gd name="connsiteX10" fmla="*/ 8001 w 10002"/>
                <a:gd name="connsiteY10" fmla="*/ 87 h 10000"/>
                <a:gd name="connsiteX11" fmla="*/ 6071 w 10002"/>
                <a:gd name="connsiteY11" fmla="*/ 369 h 10000"/>
                <a:gd name="connsiteX12" fmla="*/ 4624 w 10002"/>
                <a:gd name="connsiteY12" fmla="*/ 1220 h 10000"/>
                <a:gd name="connsiteX13" fmla="*/ 3497 w 10002"/>
                <a:gd name="connsiteY13" fmla="*/ 2636 h 10000"/>
                <a:gd name="connsiteX14" fmla="*/ 2907 w 10002"/>
                <a:gd name="connsiteY14" fmla="*/ 4505 h 10000"/>
                <a:gd name="connsiteX15" fmla="*/ 11 w 10002"/>
                <a:gd name="connsiteY15" fmla="*/ 10000 h 10000"/>
                <a:gd name="connsiteX0" fmla="*/ 68 w 10059"/>
                <a:gd name="connsiteY0" fmla="*/ 10000 h 10136"/>
                <a:gd name="connsiteX1" fmla="*/ 4091 w 10059"/>
                <a:gd name="connsiteY1" fmla="*/ 9490 h 10136"/>
                <a:gd name="connsiteX2" fmla="*/ 5162 w 10059"/>
                <a:gd name="connsiteY2" fmla="*/ 9094 h 10136"/>
                <a:gd name="connsiteX3" fmla="*/ 6450 w 10059"/>
                <a:gd name="connsiteY3" fmla="*/ 7846 h 10136"/>
                <a:gd name="connsiteX4" fmla="*/ 7094 w 10059"/>
                <a:gd name="connsiteY4" fmla="*/ 6714 h 10136"/>
                <a:gd name="connsiteX5" fmla="*/ 7468 w 10059"/>
                <a:gd name="connsiteY5" fmla="*/ 4958 h 10136"/>
                <a:gd name="connsiteX6" fmla="*/ 7684 w 10059"/>
                <a:gd name="connsiteY6" fmla="*/ 2919 h 10136"/>
                <a:gd name="connsiteX7" fmla="*/ 8058 w 10059"/>
                <a:gd name="connsiteY7" fmla="*/ 1390 h 10136"/>
                <a:gd name="connsiteX8" fmla="*/ 8916 w 10059"/>
                <a:gd name="connsiteY8" fmla="*/ 482 h 10136"/>
                <a:gd name="connsiteX9" fmla="*/ 10044 w 10059"/>
                <a:gd name="connsiteY9" fmla="*/ 30 h 10136"/>
                <a:gd name="connsiteX10" fmla="*/ 8058 w 10059"/>
                <a:gd name="connsiteY10" fmla="*/ 87 h 10136"/>
                <a:gd name="connsiteX11" fmla="*/ 6128 w 10059"/>
                <a:gd name="connsiteY11" fmla="*/ 369 h 10136"/>
                <a:gd name="connsiteX12" fmla="*/ 4681 w 10059"/>
                <a:gd name="connsiteY12" fmla="*/ 1220 h 10136"/>
                <a:gd name="connsiteX13" fmla="*/ 3554 w 10059"/>
                <a:gd name="connsiteY13" fmla="*/ 2636 h 10136"/>
                <a:gd name="connsiteX14" fmla="*/ 2964 w 10059"/>
                <a:gd name="connsiteY14" fmla="*/ 4505 h 10136"/>
                <a:gd name="connsiteX15" fmla="*/ 1657 w 10059"/>
                <a:gd name="connsiteY15" fmla="*/ 6768 h 10136"/>
                <a:gd name="connsiteX16" fmla="*/ 68 w 10059"/>
                <a:gd name="connsiteY16" fmla="*/ 10000 h 10136"/>
                <a:gd name="connsiteX0" fmla="*/ 11 w 10002"/>
                <a:gd name="connsiteY0" fmla="*/ 10000 h 10136"/>
                <a:gd name="connsiteX1" fmla="*/ 4034 w 10002"/>
                <a:gd name="connsiteY1" fmla="*/ 9490 h 10136"/>
                <a:gd name="connsiteX2" fmla="*/ 5105 w 10002"/>
                <a:gd name="connsiteY2" fmla="*/ 9094 h 10136"/>
                <a:gd name="connsiteX3" fmla="*/ 6393 w 10002"/>
                <a:gd name="connsiteY3" fmla="*/ 7846 h 10136"/>
                <a:gd name="connsiteX4" fmla="*/ 7037 w 10002"/>
                <a:gd name="connsiteY4" fmla="*/ 6714 h 10136"/>
                <a:gd name="connsiteX5" fmla="*/ 7411 w 10002"/>
                <a:gd name="connsiteY5" fmla="*/ 4958 h 10136"/>
                <a:gd name="connsiteX6" fmla="*/ 7627 w 10002"/>
                <a:gd name="connsiteY6" fmla="*/ 2919 h 10136"/>
                <a:gd name="connsiteX7" fmla="*/ 8001 w 10002"/>
                <a:gd name="connsiteY7" fmla="*/ 1390 h 10136"/>
                <a:gd name="connsiteX8" fmla="*/ 8859 w 10002"/>
                <a:gd name="connsiteY8" fmla="*/ 482 h 10136"/>
                <a:gd name="connsiteX9" fmla="*/ 9987 w 10002"/>
                <a:gd name="connsiteY9" fmla="*/ 30 h 10136"/>
                <a:gd name="connsiteX10" fmla="*/ 8001 w 10002"/>
                <a:gd name="connsiteY10" fmla="*/ 87 h 10136"/>
                <a:gd name="connsiteX11" fmla="*/ 6071 w 10002"/>
                <a:gd name="connsiteY11" fmla="*/ 369 h 10136"/>
                <a:gd name="connsiteX12" fmla="*/ 4624 w 10002"/>
                <a:gd name="connsiteY12" fmla="*/ 1220 h 10136"/>
                <a:gd name="connsiteX13" fmla="*/ 3497 w 10002"/>
                <a:gd name="connsiteY13" fmla="*/ 2636 h 10136"/>
                <a:gd name="connsiteX14" fmla="*/ 2907 w 10002"/>
                <a:gd name="connsiteY14" fmla="*/ 4505 h 10136"/>
                <a:gd name="connsiteX15" fmla="*/ 11 w 10002"/>
                <a:gd name="connsiteY15" fmla="*/ 10000 h 10136"/>
                <a:gd name="connsiteX0" fmla="*/ 0 w 7095"/>
                <a:gd name="connsiteY0" fmla="*/ 4505 h 9490"/>
                <a:gd name="connsiteX1" fmla="*/ 1127 w 7095"/>
                <a:gd name="connsiteY1" fmla="*/ 9490 h 9490"/>
                <a:gd name="connsiteX2" fmla="*/ 2198 w 7095"/>
                <a:gd name="connsiteY2" fmla="*/ 9094 h 9490"/>
                <a:gd name="connsiteX3" fmla="*/ 3486 w 7095"/>
                <a:gd name="connsiteY3" fmla="*/ 7846 h 9490"/>
                <a:gd name="connsiteX4" fmla="*/ 4130 w 7095"/>
                <a:gd name="connsiteY4" fmla="*/ 6714 h 9490"/>
                <a:gd name="connsiteX5" fmla="*/ 4504 w 7095"/>
                <a:gd name="connsiteY5" fmla="*/ 4958 h 9490"/>
                <a:gd name="connsiteX6" fmla="*/ 4720 w 7095"/>
                <a:gd name="connsiteY6" fmla="*/ 2919 h 9490"/>
                <a:gd name="connsiteX7" fmla="*/ 5094 w 7095"/>
                <a:gd name="connsiteY7" fmla="*/ 1390 h 9490"/>
                <a:gd name="connsiteX8" fmla="*/ 5952 w 7095"/>
                <a:gd name="connsiteY8" fmla="*/ 482 h 9490"/>
                <a:gd name="connsiteX9" fmla="*/ 7080 w 7095"/>
                <a:gd name="connsiteY9" fmla="*/ 30 h 9490"/>
                <a:gd name="connsiteX10" fmla="*/ 5094 w 7095"/>
                <a:gd name="connsiteY10" fmla="*/ 87 h 9490"/>
                <a:gd name="connsiteX11" fmla="*/ 3164 w 7095"/>
                <a:gd name="connsiteY11" fmla="*/ 369 h 9490"/>
                <a:gd name="connsiteX12" fmla="*/ 1717 w 7095"/>
                <a:gd name="connsiteY12" fmla="*/ 1220 h 9490"/>
                <a:gd name="connsiteX13" fmla="*/ 590 w 7095"/>
                <a:gd name="connsiteY13" fmla="*/ 2636 h 9490"/>
                <a:gd name="connsiteX14" fmla="*/ 0 w 7095"/>
                <a:gd name="connsiteY14" fmla="*/ 4505 h 9490"/>
                <a:gd name="connsiteX0" fmla="*/ 0 w 10000"/>
                <a:gd name="connsiteY0" fmla="*/ 4747 h 9718"/>
                <a:gd name="connsiteX1" fmla="*/ 3098 w 10000"/>
                <a:gd name="connsiteY1" fmla="*/ 9583 h 9718"/>
                <a:gd name="connsiteX2" fmla="*/ 4913 w 10000"/>
                <a:gd name="connsiteY2" fmla="*/ 8268 h 9718"/>
                <a:gd name="connsiteX3" fmla="*/ 5821 w 10000"/>
                <a:gd name="connsiteY3" fmla="*/ 7075 h 9718"/>
                <a:gd name="connsiteX4" fmla="*/ 6348 w 10000"/>
                <a:gd name="connsiteY4" fmla="*/ 5224 h 9718"/>
                <a:gd name="connsiteX5" fmla="*/ 6653 w 10000"/>
                <a:gd name="connsiteY5" fmla="*/ 3076 h 9718"/>
                <a:gd name="connsiteX6" fmla="*/ 7180 w 10000"/>
                <a:gd name="connsiteY6" fmla="*/ 1465 h 9718"/>
                <a:gd name="connsiteX7" fmla="*/ 8389 w 10000"/>
                <a:gd name="connsiteY7" fmla="*/ 508 h 9718"/>
                <a:gd name="connsiteX8" fmla="*/ 9979 w 10000"/>
                <a:gd name="connsiteY8" fmla="*/ 32 h 9718"/>
                <a:gd name="connsiteX9" fmla="*/ 7180 w 10000"/>
                <a:gd name="connsiteY9" fmla="*/ 92 h 9718"/>
                <a:gd name="connsiteX10" fmla="*/ 4459 w 10000"/>
                <a:gd name="connsiteY10" fmla="*/ 389 h 9718"/>
                <a:gd name="connsiteX11" fmla="*/ 2420 w 10000"/>
                <a:gd name="connsiteY11" fmla="*/ 1286 h 9718"/>
                <a:gd name="connsiteX12" fmla="*/ 832 w 10000"/>
                <a:gd name="connsiteY12" fmla="*/ 2778 h 9718"/>
                <a:gd name="connsiteX13" fmla="*/ 0 w 10000"/>
                <a:gd name="connsiteY13" fmla="*/ 4747 h 9718"/>
                <a:gd name="connsiteX0" fmla="*/ 0 w 10000"/>
                <a:gd name="connsiteY0" fmla="*/ 4885 h 9908"/>
                <a:gd name="connsiteX1" fmla="*/ 3098 w 10000"/>
                <a:gd name="connsiteY1" fmla="*/ 9861 h 9908"/>
                <a:gd name="connsiteX2" fmla="*/ 5821 w 10000"/>
                <a:gd name="connsiteY2" fmla="*/ 7280 h 9908"/>
                <a:gd name="connsiteX3" fmla="*/ 6348 w 10000"/>
                <a:gd name="connsiteY3" fmla="*/ 5376 h 9908"/>
                <a:gd name="connsiteX4" fmla="*/ 6653 w 10000"/>
                <a:gd name="connsiteY4" fmla="*/ 3165 h 9908"/>
                <a:gd name="connsiteX5" fmla="*/ 7180 w 10000"/>
                <a:gd name="connsiteY5" fmla="*/ 1508 h 9908"/>
                <a:gd name="connsiteX6" fmla="*/ 8389 w 10000"/>
                <a:gd name="connsiteY6" fmla="*/ 523 h 9908"/>
                <a:gd name="connsiteX7" fmla="*/ 9979 w 10000"/>
                <a:gd name="connsiteY7" fmla="*/ 33 h 9908"/>
                <a:gd name="connsiteX8" fmla="*/ 7180 w 10000"/>
                <a:gd name="connsiteY8" fmla="*/ 95 h 9908"/>
                <a:gd name="connsiteX9" fmla="*/ 4459 w 10000"/>
                <a:gd name="connsiteY9" fmla="*/ 400 h 9908"/>
                <a:gd name="connsiteX10" fmla="*/ 2420 w 10000"/>
                <a:gd name="connsiteY10" fmla="*/ 1323 h 9908"/>
                <a:gd name="connsiteX11" fmla="*/ 832 w 10000"/>
                <a:gd name="connsiteY11" fmla="*/ 2859 h 9908"/>
                <a:gd name="connsiteX12" fmla="*/ 0 w 10000"/>
                <a:gd name="connsiteY12" fmla="*/ 4885 h 9908"/>
                <a:gd name="connsiteX0" fmla="*/ 0 w 10000"/>
                <a:gd name="connsiteY0" fmla="*/ 4930 h 9954"/>
                <a:gd name="connsiteX1" fmla="*/ 3098 w 10000"/>
                <a:gd name="connsiteY1" fmla="*/ 9953 h 9954"/>
                <a:gd name="connsiteX2" fmla="*/ 6348 w 10000"/>
                <a:gd name="connsiteY2" fmla="*/ 5426 h 9954"/>
                <a:gd name="connsiteX3" fmla="*/ 6653 w 10000"/>
                <a:gd name="connsiteY3" fmla="*/ 3194 h 9954"/>
                <a:gd name="connsiteX4" fmla="*/ 7180 w 10000"/>
                <a:gd name="connsiteY4" fmla="*/ 1522 h 9954"/>
                <a:gd name="connsiteX5" fmla="*/ 8389 w 10000"/>
                <a:gd name="connsiteY5" fmla="*/ 528 h 9954"/>
                <a:gd name="connsiteX6" fmla="*/ 9979 w 10000"/>
                <a:gd name="connsiteY6" fmla="*/ 33 h 9954"/>
                <a:gd name="connsiteX7" fmla="*/ 7180 w 10000"/>
                <a:gd name="connsiteY7" fmla="*/ 96 h 9954"/>
                <a:gd name="connsiteX8" fmla="*/ 4459 w 10000"/>
                <a:gd name="connsiteY8" fmla="*/ 404 h 9954"/>
                <a:gd name="connsiteX9" fmla="*/ 2420 w 10000"/>
                <a:gd name="connsiteY9" fmla="*/ 1335 h 9954"/>
                <a:gd name="connsiteX10" fmla="*/ 832 w 10000"/>
                <a:gd name="connsiteY10" fmla="*/ 2886 h 9954"/>
                <a:gd name="connsiteX11" fmla="*/ 0 w 10000"/>
                <a:gd name="connsiteY11" fmla="*/ 4930 h 9954"/>
                <a:gd name="connsiteX0" fmla="*/ 0 w 10000"/>
                <a:gd name="connsiteY0" fmla="*/ 4953 h 5555"/>
                <a:gd name="connsiteX1" fmla="*/ 6348 w 10000"/>
                <a:gd name="connsiteY1" fmla="*/ 5451 h 5555"/>
                <a:gd name="connsiteX2" fmla="*/ 6653 w 10000"/>
                <a:gd name="connsiteY2" fmla="*/ 3209 h 5555"/>
                <a:gd name="connsiteX3" fmla="*/ 7180 w 10000"/>
                <a:gd name="connsiteY3" fmla="*/ 1529 h 5555"/>
                <a:gd name="connsiteX4" fmla="*/ 8389 w 10000"/>
                <a:gd name="connsiteY4" fmla="*/ 530 h 5555"/>
                <a:gd name="connsiteX5" fmla="*/ 9979 w 10000"/>
                <a:gd name="connsiteY5" fmla="*/ 33 h 5555"/>
                <a:gd name="connsiteX6" fmla="*/ 7180 w 10000"/>
                <a:gd name="connsiteY6" fmla="*/ 96 h 5555"/>
                <a:gd name="connsiteX7" fmla="*/ 4459 w 10000"/>
                <a:gd name="connsiteY7" fmla="*/ 406 h 5555"/>
                <a:gd name="connsiteX8" fmla="*/ 2420 w 10000"/>
                <a:gd name="connsiteY8" fmla="*/ 1341 h 5555"/>
                <a:gd name="connsiteX9" fmla="*/ 832 w 10000"/>
                <a:gd name="connsiteY9" fmla="*/ 2899 h 5555"/>
                <a:gd name="connsiteX10" fmla="*/ 0 w 10000"/>
                <a:gd name="connsiteY10" fmla="*/ 4953 h 5555"/>
                <a:gd name="connsiteX0" fmla="*/ 0 w 10000"/>
                <a:gd name="connsiteY0" fmla="*/ 8915 h 10000"/>
                <a:gd name="connsiteX1" fmla="*/ 6348 w 10000"/>
                <a:gd name="connsiteY1" fmla="*/ 9812 h 10000"/>
                <a:gd name="connsiteX2" fmla="*/ 7180 w 10000"/>
                <a:gd name="connsiteY2" fmla="*/ 2751 h 10000"/>
                <a:gd name="connsiteX3" fmla="*/ 8389 w 10000"/>
                <a:gd name="connsiteY3" fmla="*/ 953 h 10000"/>
                <a:gd name="connsiteX4" fmla="*/ 9979 w 10000"/>
                <a:gd name="connsiteY4" fmla="*/ 58 h 10000"/>
                <a:gd name="connsiteX5" fmla="*/ 7180 w 10000"/>
                <a:gd name="connsiteY5" fmla="*/ 172 h 10000"/>
                <a:gd name="connsiteX6" fmla="*/ 4459 w 10000"/>
                <a:gd name="connsiteY6" fmla="*/ 730 h 10000"/>
                <a:gd name="connsiteX7" fmla="*/ 2420 w 10000"/>
                <a:gd name="connsiteY7" fmla="*/ 2413 h 10000"/>
                <a:gd name="connsiteX8" fmla="*/ 832 w 10000"/>
                <a:gd name="connsiteY8" fmla="*/ 5218 h 10000"/>
                <a:gd name="connsiteX9" fmla="*/ 0 w 10000"/>
                <a:gd name="connsiteY9" fmla="*/ 8915 h 10000"/>
                <a:gd name="connsiteX0" fmla="*/ 0 w 10000"/>
                <a:gd name="connsiteY0" fmla="*/ 8915 h 10000"/>
                <a:gd name="connsiteX1" fmla="*/ 6348 w 10000"/>
                <a:gd name="connsiteY1" fmla="*/ 9812 h 10000"/>
                <a:gd name="connsiteX2" fmla="*/ 8389 w 10000"/>
                <a:gd name="connsiteY2" fmla="*/ 953 h 10000"/>
                <a:gd name="connsiteX3" fmla="*/ 9979 w 10000"/>
                <a:gd name="connsiteY3" fmla="*/ 58 h 10000"/>
                <a:gd name="connsiteX4" fmla="*/ 7180 w 10000"/>
                <a:gd name="connsiteY4" fmla="*/ 172 h 10000"/>
                <a:gd name="connsiteX5" fmla="*/ 4459 w 10000"/>
                <a:gd name="connsiteY5" fmla="*/ 730 h 10000"/>
                <a:gd name="connsiteX6" fmla="*/ 2420 w 10000"/>
                <a:gd name="connsiteY6" fmla="*/ 2413 h 10000"/>
                <a:gd name="connsiteX7" fmla="*/ 832 w 10000"/>
                <a:gd name="connsiteY7" fmla="*/ 5218 h 10000"/>
                <a:gd name="connsiteX8" fmla="*/ 0 w 10000"/>
                <a:gd name="connsiteY8" fmla="*/ 8915 h 10000"/>
                <a:gd name="connsiteX0" fmla="*/ 6348 w 10000"/>
                <a:gd name="connsiteY0" fmla="*/ 9812 h 10798"/>
                <a:gd name="connsiteX1" fmla="*/ 8389 w 10000"/>
                <a:gd name="connsiteY1" fmla="*/ 953 h 10798"/>
                <a:gd name="connsiteX2" fmla="*/ 9979 w 10000"/>
                <a:gd name="connsiteY2" fmla="*/ 58 h 10798"/>
                <a:gd name="connsiteX3" fmla="*/ 7180 w 10000"/>
                <a:gd name="connsiteY3" fmla="*/ 172 h 10798"/>
                <a:gd name="connsiteX4" fmla="*/ 4459 w 10000"/>
                <a:gd name="connsiteY4" fmla="*/ 730 h 10798"/>
                <a:gd name="connsiteX5" fmla="*/ 2420 w 10000"/>
                <a:gd name="connsiteY5" fmla="*/ 2413 h 10798"/>
                <a:gd name="connsiteX6" fmla="*/ 832 w 10000"/>
                <a:gd name="connsiteY6" fmla="*/ 5218 h 10798"/>
                <a:gd name="connsiteX7" fmla="*/ 0 w 10000"/>
                <a:gd name="connsiteY7" fmla="*/ 8915 h 10798"/>
                <a:gd name="connsiteX8" fmla="*/ 6900 w 10000"/>
                <a:gd name="connsiteY8" fmla="*/ 10798 h 10798"/>
                <a:gd name="connsiteX0" fmla="*/ 8389 w 10000"/>
                <a:gd name="connsiteY0" fmla="*/ 953 h 10798"/>
                <a:gd name="connsiteX1" fmla="*/ 9979 w 10000"/>
                <a:gd name="connsiteY1" fmla="*/ 58 h 10798"/>
                <a:gd name="connsiteX2" fmla="*/ 7180 w 10000"/>
                <a:gd name="connsiteY2" fmla="*/ 172 h 10798"/>
                <a:gd name="connsiteX3" fmla="*/ 4459 w 10000"/>
                <a:gd name="connsiteY3" fmla="*/ 730 h 10798"/>
                <a:gd name="connsiteX4" fmla="*/ 2420 w 10000"/>
                <a:gd name="connsiteY4" fmla="*/ 2413 h 10798"/>
                <a:gd name="connsiteX5" fmla="*/ 832 w 10000"/>
                <a:gd name="connsiteY5" fmla="*/ 5218 h 10798"/>
                <a:gd name="connsiteX6" fmla="*/ 0 w 10000"/>
                <a:gd name="connsiteY6" fmla="*/ 8915 h 10798"/>
                <a:gd name="connsiteX7" fmla="*/ 6900 w 10000"/>
                <a:gd name="connsiteY7" fmla="*/ 10798 h 10798"/>
                <a:gd name="connsiteX0" fmla="*/ 9979 w 9979"/>
                <a:gd name="connsiteY0" fmla="*/ 58 h 10798"/>
                <a:gd name="connsiteX1" fmla="*/ 7180 w 9979"/>
                <a:gd name="connsiteY1" fmla="*/ 172 h 10798"/>
                <a:gd name="connsiteX2" fmla="*/ 4459 w 9979"/>
                <a:gd name="connsiteY2" fmla="*/ 730 h 10798"/>
                <a:gd name="connsiteX3" fmla="*/ 2420 w 9979"/>
                <a:gd name="connsiteY3" fmla="*/ 2413 h 10798"/>
                <a:gd name="connsiteX4" fmla="*/ 832 w 9979"/>
                <a:gd name="connsiteY4" fmla="*/ 5218 h 10798"/>
                <a:gd name="connsiteX5" fmla="*/ 0 w 9979"/>
                <a:gd name="connsiteY5" fmla="*/ 8915 h 10798"/>
                <a:gd name="connsiteX6" fmla="*/ 6900 w 9979"/>
                <a:gd name="connsiteY6" fmla="*/ 10798 h 10798"/>
                <a:gd name="connsiteX0" fmla="*/ 10015 w 10015"/>
                <a:gd name="connsiteY0" fmla="*/ 54 h 9246"/>
                <a:gd name="connsiteX1" fmla="*/ 7210 w 10015"/>
                <a:gd name="connsiteY1" fmla="*/ 159 h 9246"/>
                <a:gd name="connsiteX2" fmla="*/ 4483 w 10015"/>
                <a:gd name="connsiteY2" fmla="*/ 676 h 9246"/>
                <a:gd name="connsiteX3" fmla="*/ 2440 w 10015"/>
                <a:gd name="connsiteY3" fmla="*/ 2235 h 9246"/>
                <a:gd name="connsiteX4" fmla="*/ 849 w 10015"/>
                <a:gd name="connsiteY4" fmla="*/ 4832 h 9246"/>
                <a:gd name="connsiteX5" fmla="*/ 15 w 10015"/>
                <a:gd name="connsiteY5" fmla="*/ 8256 h 9246"/>
                <a:gd name="connsiteX6" fmla="*/ 1550 w 10015"/>
                <a:gd name="connsiteY6" fmla="*/ 9246 h 9246"/>
                <a:gd name="connsiteX0" fmla="*/ 10596 w 10596"/>
                <a:gd name="connsiteY0" fmla="*/ 58 h 12989"/>
                <a:gd name="connsiteX1" fmla="*/ 7795 w 10596"/>
                <a:gd name="connsiteY1" fmla="*/ 172 h 12989"/>
                <a:gd name="connsiteX2" fmla="*/ 5072 w 10596"/>
                <a:gd name="connsiteY2" fmla="*/ 731 h 12989"/>
                <a:gd name="connsiteX3" fmla="*/ 3032 w 10596"/>
                <a:gd name="connsiteY3" fmla="*/ 2417 h 12989"/>
                <a:gd name="connsiteX4" fmla="*/ 1444 w 10596"/>
                <a:gd name="connsiteY4" fmla="*/ 5226 h 12989"/>
                <a:gd name="connsiteX5" fmla="*/ 611 w 10596"/>
                <a:gd name="connsiteY5" fmla="*/ 8929 h 12989"/>
                <a:gd name="connsiteX6" fmla="*/ 826 w 10596"/>
                <a:gd name="connsiteY6" fmla="*/ 12989 h 12989"/>
                <a:gd name="connsiteX0" fmla="*/ 9985 w 9985"/>
                <a:gd name="connsiteY0" fmla="*/ 58 h 8929"/>
                <a:gd name="connsiteX1" fmla="*/ 7184 w 9985"/>
                <a:gd name="connsiteY1" fmla="*/ 172 h 8929"/>
                <a:gd name="connsiteX2" fmla="*/ 4461 w 9985"/>
                <a:gd name="connsiteY2" fmla="*/ 731 h 8929"/>
                <a:gd name="connsiteX3" fmla="*/ 2421 w 9985"/>
                <a:gd name="connsiteY3" fmla="*/ 2417 h 8929"/>
                <a:gd name="connsiteX4" fmla="*/ 833 w 9985"/>
                <a:gd name="connsiteY4" fmla="*/ 5226 h 8929"/>
                <a:gd name="connsiteX5" fmla="*/ 0 w 9985"/>
                <a:gd name="connsiteY5" fmla="*/ 8929 h 8929"/>
                <a:gd name="connsiteX0" fmla="*/ 9166 w 9166"/>
                <a:gd name="connsiteY0" fmla="*/ 65 h 5853"/>
                <a:gd name="connsiteX1" fmla="*/ 6361 w 9166"/>
                <a:gd name="connsiteY1" fmla="*/ 193 h 5853"/>
                <a:gd name="connsiteX2" fmla="*/ 3634 w 9166"/>
                <a:gd name="connsiteY2" fmla="*/ 819 h 5853"/>
                <a:gd name="connsiteX3" fmla="*/ 1591 w 9166"/>
                <a:gd name="connsiteY3" fmla="*/ 2707 h 5853"/>
                <a:gd name="connsiteX4" fmla="*/ 0 w 9166"/>
                <a:gd name="connsiteY4" fmla="*/ 5853 h 5853"/>
                <a:gd name="connsiteX0" fmla="*/ 8264 w 8264"/>
                <a:gd name="connsiteY0" fmla="*/ 111 h 4625"/>
                <a:gd name="connsiteX1" fmla="*/ 5204 w 8264"/>
                <a:gd name="connsiteY1" fmla="*/ 330 h 4625"/>
                <a:gd name="connsiteX2" fmla="*/ 2229 w 8264"/>
                <a:gd name="connsiteY2" fmla="*/ 1399 h 4625"/>
                <a:gd name="connsiteX3" fmla="*/ 0 w 8264"/>
                <a:gd name="connsiteY3" fmla="*/ 4625 h 4625"/>
                <a:gd name="connsiteX0" fmla="*/ 10000 w 10000"/>
                <a:gd name="connsiteY0" fmla="*/ 240 h 10000"/>
                <a:gd name="connsiteX1" fmla="*/ 6297 w 10000"/>
                <a:gd name="connsiteY1" fmla="*/ 714 h 10000"/>
                <a:gd name="connsiteX2" fmla="*/ 2697 w 10000"/>
                <a:gd name="connsiteY2" fmla="*/ 3025 h 10000"/>
                <a:gd name="connsiteX3" fmla="*/ 0 w 10000"/>
                <a:gd name="connsiteY3" fmla="*/ 10000 h 10000"/>
                <a:gd name="connsiteX0" fmla="*/ 10000 w 10000"/>
                <a:gd name="connsiteY0" fmla="*/ 240 h 10000"/>
                <a:gd name="connsiteX1" fmla="*/ 6297 w 10000"/>
                <a:gd name="connsiteY1" fmla="*/ 714 h 10000"/>
                <a:gd name="connsiteX2" fmla="*/ 2697 w 10000"/>
                <a:gd name="connsiteY2" fmla="*/ 3025 h 10000"/>
                <a:gd name="connsiteX3" fmla="*/ 0 w 10000"/>
                <a:gd name="connsiteY3" fmla="*/ 10000 h 10000"/>
                <a:gd name="connsiteX0" fmla="*/ 9464 w 9464"/>
                <a:gd name="connsiteY0" fmla="*/ 240 h 8581"/>
                <a:gd name="connsiteX1" fmla="*/ 5761 w 9464"/>
                <a:gd name="connsiteY1" fmla="*/ 714 h 8581"/>
                <a:gd name="connsiteX2" fmla="*/ 2161 w 9464"/>
                <a:gd name="connsiteY2" fmla="*/ 3025 h 8581"/>
                <a:gd name="connsiteX3" fmla="*/ 0 w 9464"/>
                <a:gd name="connsiteY3" fmla="*/ 8581 h 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" h="8581">
                  <a:moveTo>
                    <a:pt x="9464" y="240"/>
                  </a:moveTo>
                  <a:cubicBezTo>
                    <a:pt x="9187" y="-333"/>
                    <a:pt x="6986" y="240"/>
                    <a:pt x="5761" y="714"/>
                  </a:cubicBezTo>
                  <a:cubicBezTo>
                    <a:pt x="4537" y="1168"/>
                    <a:pt x="3121" y="1714"/>
                    <a:pt x="2161" y="3025"/>
                  </a:cubicBezTo>
                  <a:cubicBezTo>
                    <a:pt x="1201" y="4336"/>
                    <a:pt x="797" y="5433"/>
                    <a:pt x="0" y="8581"/>
                  </a:cubicBezTo>
                </a:path>
              </a:pathLst>
            </a:custGeom>
            <a:noFill/>
            <a:ln w="38100" cmpd="sng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39" name="Content Placeholder 2"/>
          <p:cNvSpPr txBox="1">
            <a:spLocks/>
          </p:cNvSpPr>
          <p:nvPr/>
        </p:nvSpPr>
        <p:spPr>
          <a:xfrm>
            <a:off x="875428" y="2187066"/>
            <a:ext cx="6271858" cy="9541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en-GB" sz="2800" dirty="0" smtClean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Magnetic </a:t>
            </a: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material will give up its </a:t>
            </a:r>
            <a:r>
              <a:rPr lang="en-GB" sz="2800" dirty="0" err="1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retentivity</a:t>
            </a: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when </a:t>
            </a:r>
            <a:r>
              <a:rPr lang="en-GB" sz="2800" i="1" dirty="0">
                <a:ln w="11430"/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B</a:t>
            </a:r>
            <a:r>
              <a:rPr lang="en-GB" sz="2800" dirty="0">
                <a:ln w="11430"/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 decreases to </a:t>
            </a:r>
            <a:r>
              <a:rPr lang="en-GB" sz="2800" dirty="0" smtClean="0">
                <a:ln w="11430"/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0.</a:t>
            </a:r>
            <a:endParaRPr lang="en-GB" sz="2800" dirty="0">
              <a:ln w="11430"/>
              <a:solidFill>
                <a:srgbClr val="00B05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14" y="476027"/>
            <a:ext cx="10517140" cy="6823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Hysteresis Curve – Phase 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81198" y="1120536"/>
            <a:ext cx="6693775" cy="13849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30000"/>
              </a:spcAft>
            </a:pP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</a:rPr>
              <a:t>Increasing </a:t>
            </a:r>
            <a:r>
              <a:rPr lang="en-GB" sz="2800" i="1" dirty="0">
                <a:ln w="11430"/>
                <a:solidFill>
                  <a:schemeClr val="tx1"/>
                </a:solidFill>
                <a:latin typeface="Cambria" panose="02040503050406030204" pitchFamily="18" charset="0"/>
              </a:rPr>
              <a:t>H</a:t>
            </a: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</a:rPr>
              <a:t> further in negative direction will create </a:t>
            </a:r>
            <a:r>
              <a:rPr lang="en-GB" sz="2800" dirty="0">
                <a:ln w="11430"/>
                <a:solidFill>
                  <a:srgbClr val="CC6600"/>
                </a:solidFill>
                <a:latin typeface="Cambria" panose="02040503050406030204" pitchFamily="18" charset="0"/>
              </a:rPr>
              <a:t>magnet of reverse </a:t>
            </a:r>
            <a:r>
              <a:rPr lang="en-GB" sz="2800" dirty="0" smtClean="0">
                <a:ln w="11430"/>
                <a:solidFill>
                  <a:srgbClr val="CC6600"/>
                </a:solidFill>
                <a:latin typeface="Cambria" panose="02040503050406030204" pitchFamily="18" charset="0"/>
              </a:rPr>
              <a:t>polarity.</a:t>
            </a:r>
            <a:endParaRPr lang="en-GB" sz="2800" dirty="0">
              <a:ln w="11430"/>
              <a:solidFill>
                <a:srgbClr val="CC660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889229" y="3481992"/>
            <a:ext cx="6077881" cy="13849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/>
            <a:r>
              <a:rPr lang="en-GB" sz="2800" dirty="0">
                <a:solidFill>
                  <a:schemeClr val="tx1"/>
                </a:solidFill>
                <a:latin typeface="Cambria" panose="02040503050406030204" pitchFamily="18" charset="0"/>
              </a:rPr>
              <a:t>Saturation occurs at a value </a:t>
            </a:r>
            <a:r>
              <a:rPr lang="en-GB" sz="2800" i="1" dirty="0" smtClean="0">
                <a:solidFill>
                  <a:srgbClr val="CC6600"/>
                </a:solidFill>
                <a:latin typeface="Cambria" panose="02040503050406030204" pitchFamily="18" charset="0"/>
              </a:rPr>
              <a:t>−</a:t>
            </a:r>
            <a:r>
              <a:rPr lang="en-GB" sz="2800" i="1" dirty="0" err="1" smtClean="0">
                <a:solidFill>
                  <a:srgbClr val="CC6600"/>
                </a:solidFill>
                <a:latin typeface="Cambria" panose="02040503050406030204" pitchFamily="18" charset="0"/>
              </a:rPr>
              <a:t>H</a:t>
            </a:r>
            <a:r>
              <a:rPr lang="en-GB" sz="2800" baseline="-25000" dirty="0" err="1" smtClean="0">
                <a:solidFill>
                  <a:srgbClr val="CC6600"/>
                </a:solidFill>
                <a:latin typeface="Cambria" panose="02040503050406030204" pitchFamily="18" charset="0"/>
              </a:rPr>
              <a:t>sat</a:t>
            </a:r>
            <a:r>
              <a:rPr lang="en-GB" sz="2800" dirty="0" smtClean="0">
                <a:solidFill>
                  <a:srgbClr val="CC6600"/>
                </a:solidFill>
                <a:latin typeface="Cambria" panose="02040503050406030204" pitchFamily="18" charset="0"/>
              </a:rPr>
              <a:t> </a:t>
            </a:r>
            <a:r>
              <a:rPr lang="en-GB" sz="2800" dirty="0">
                <a:solidFill>
                  <a:schemeClr val="tx1"/>
                </a:solidFill>
                <a:latin typeface="Cambria" panose="02040503050406030204" pitchFamily="18" charset="0"/>
              </a:rPr>
              <a:t>where flux density is at its maximum negative value </a:t>
            </a:r>
            <a:r>
              <a:rPr lang="en-GB" sz="2800" i="1" dirty="0" smtClean="0">
                <a:solidFill>
                  <a:srgbClr val="CC6600"/>
                </a:solidFill>
                <a:latin typeface="Cambria" panose="02040503050406030204" pitchFamily="18" charset="0"/>
              </a:rPr>
              <a:t>−</a:t>
            </a:r>
            <a:r>
              <a:rPr lang="en-GB" sz="2800" i="1" dirty="0" err="1" smtClean="0">
                <a:solidFill>
                  <a:srgbClr val="CC6600"/>
                </a:solidFill>
                <a:latin typeface="Cambria" panose="02040503050406030204" pitchFamily="18" charset="0"/>
              </a:rPr>
              <a:t>B</a:t>
            </a:r>
            <a:r>
              <a:rPr lang="en-GB" sz="2800" baseline="-25000" dirty="0" err="1" smtClean="0">
                <a:solidFill>
                  <a:srgbClr val="CC6600"/>
                </a:solidFill>
                <a:latin typeface="Cambria" panose="02040503050406030204" pitchFamily="18" charset="0"/>
              </a:rPr>
              <a:t>sat</a:t>
            </a:r>
            <a:r>
              <a:rPr lang="en-GB" sz="2800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 </a:t>
            </a:r>
            <a:r>
              <a:rPr lang="en-GB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endParaRPr lang="en-GB" sz="2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323019" y="1832771"/>
            <a:ext cx="4041058" cy="28356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7474340" y="4166626"/>
            <a:ext cx="1363419" cy="716761"/>
            <a:chOff x="7474340" y="5178559"/>
            <a:chExt cx="1363419" cy="716761"/>
          </a:xfrm>
        </p:grpSpPr>
        <p:sp>
          <p:nvSpPr>
            <p:cNvPr id="67" name="Oval 32"/>
            <p:cNvSpPr>
              <a:spLocks noChangeArrowheads="1"/>
            </p:cNvSpPr>
            <p:nvPr/>
          </p:nvSpPr>
          <p:spPr bwMode="auto">
            <a:xfrm>
              <a:off x="8131321" y="5178559"/>
              <a:ext cx="706438" cy="3048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45"/>
            <p:cNvSpPr txBox="1">
              <a:spLocks noChangeArrowheads="1"/>
            </p:cNvSpPr>
            <p:nvPr/>
          </p:nvSpPr>
          <p:spPr bwMode="auto">
            <a:xfrm>
              <a:off x="7474340" y="5528607"/>
              <a:ext cx="1225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dirty="0">
                  <a:latin typeface="Arial" charset="0"/>
                </a:rPr>
                <a:t>Saturation</a:t>
              </a:r>
            </a:p>
          </p:txBody>
        </p:sp>
      </p:grpSp>
      <p:sp>
        <p:nvSpPr>
          <p:cNvPr id="65" name="Freeform 7"/>
          <p:cNvSpPr>
            <a:spLocks/>
          </p:cNvSpPr>
          <p:nvPr/>
        </p:nvSpPr>
        <p:spPr bwMode="auto">
          <a:xfrm>
            <a:off x="8487845" y="3239441"/>
            <a:ext cx="684980" cy="1009017"/>
          </a:xfrm>
          <a:custGeom>
            <a:avLst/>
            <a:gdLst>
              <a:gd name="T0" fmla="*/ 260 w 772"/>
              <a:gd name="T1" fmla="*/ 5104 h 710"/>
              <a:gd name="T2" fmla="*/ 2857 w 772"/>
              <a:gd name="T3" fmla="*/ 5043 h 710"/>
              <a:gd name="T4" fmla="*/ 4789 w 772"/>
              <a:gd name="T5" fmla="*/ 4844 h 710"/>
              <a:gd name="T6" fmla="*/ 6001 w 772"/>
              <a:gd name="T7" fmla="*/ 4644 h 710"/>
              <a:gd name="T8" fmla="*/ 7446 w 772"/>
              <a:gd name="T9" fmla="*/ 4008 h 710"/>
              <a:gd name="T10" fmla="*/ 8178 w 772"/>
              <a:gd name="T11" fmla="*/ 3432 h 710"/>
              <a:gd name="T12" fmla="*/ 8598 w 772"/>
              <a:gd name="T13" fmla="*/ 2541 h 710"/>
              <a:gd name="T14" fmla="*/ 8834 w 772"/>
              <a:gd name="T15" fmla="*/ 1502 h 710"/>
              <a:gd name="T16" fmla="*/ 9266 w 772"/>
              <a:gd name="T17" fmla="*/ 724 h 710"/>
              <a:gd name="T18" fmla="*/ 10230 w 772"/>
              <a:gd name="T19" fmla="*/ 269 h 710"/>
              <a:gd name="T20" fmla="*/ 11494 w 772"/>
              <a:gd name="T21" fmla="*/ 34 h 710"/>
              <a:gd name="T22" fmla="*/ 9266 w 772"/>
              <a:gd name="T23" fmla="*/ 67 h 710"/>
              <a:gd name="T24" fmla="*/ 7090 w 772"/>
              <a:gd name="T25" fmla="*/ 211 h 710"/>
              <a:gd name="T26" fmla="*/ 5457 w 772"/>
              <a:gd name="T27" fmla="*/ 640 h 710"/>
              <a:gd name="T28" fmla="*/ 4182 w 772"/>
              <a:gd name="T29" fmla="*/ 1363 h 710"/>
              <a:gd name="T30" fmla="*/ 3517 w 772"/>
              <a:gd name="T31" fmla="*/ 2313 h 710"/>
              <a:gd name="T32" fmla="*/ 3281 w 772"/>
              <a:gd name="T33" fmla="*/ 3464 h 710"/>
              <a:gd name="T34" fmla="*/ 2798 w 772"/>
              <a:gd name="T35" fmla="*/ 4066 h 710"/>
              <a:gd name="T36" fmla="*/ 2192 w 772"/>
              <a:gd name="T37" fmla="*/ 4703 h 710"/>
              <a:gd name="T38" fmla="*/ 1287 w 772"/>
              <a:gd name="T39" fmla="*/ 5043 h 710"/>
              <a:gd name="T40" fmla="*/ 260 w 772"/>
              <a:gd name="T41" fmla="*/ 5104 h 7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72"/>
              <a:gd name="T64" fmla="*/ 0 h 710"/>
              <a:gd name="T65" fmla="*/ 772 w 772"/>
              <a:gd name="T66" fmla="*/ 710 h 710"/>
              <a:gd name="connsiteX0" fmla="*/ 37 w 9689"/>
              <a:gd name="connsiteY0" fmla="*/ 9946 h 9950"/>
              <a:gd name="connsiteX1" fmla="*/ 2265 w 9689"/>
              <a:gd name="connsiteY1" fmla="*/ 9833 h 9950"/>
              <a:gd name="connsiteX2" fmla="*/ 4959 w 9689"/>
              <a:gd name="connsiteY2" fmla="*/ 9045 h 9950"/>
              <a:gd name="connsiteX3" fmla="*/ 6203 w 9689"/>
              <a:gd name="connsiteY3" fmla="*/ 7805 h 9950"/>
              <a:gd name="connsiteX4" fmla="*/ 6825 w 9689"/>
              <a:gd name="connsiteY4" fmla="*/ 6678 h 9950"/>
              <a:gd name="connsiteX5" fmla="*/ 7187 w 9689"/>
              <a:gd name="connsiteY5" fmla="*/ 4932 h 9950"/>
              <a:gd name="connsiteX6" fmla="*/ 7395 w 9689"/>
              <a:gd name="connsiteY6" fmla="*/ 2904 h 9950"/>
              <a:gd name="connsiteX7" fmla="*/ 7757 w 9689"/>
              <a:gd name="connsiteY7" fmla="*/ 1383 h 9950"/>
              <a:gd name="connsiteX8" fmla="*/ 8586 w 9689"/>
              <a:gd name="connsiteY8" fmla="*/ 481 h 9950"/>
              <a:gd name="connsiteX9" fmla="*/ 9675 w 9689"/>
              <a:gd name="connsiteY9" fmla="*/ 30 h 9950"/>
              <a:gd name="connsiteX10" fmla="*/ 7757 w 9689"/>
              <a:gd name="connsiteY10" fmla="*/ 87 h 9950"/>
              <a:gd name="connsiteX11" fmla="*/ 5892 w 9689"/>
              <a:gd name="connsiteY11" fmla="*/ 368 h 9950"/>
              <a:gd name="connsiteX12" fmla="*/ 4493 w 9689"/>
              <a:gd name="connsiteY12" fmla="*/ 1214 h 9950"/>
              <a:gd name="connsiteX13" fmla="*/ 3405 w 9689"/>
              <a:gd name="connsiteY13" fmla="*/ 2622 h 9950"/>
              <a:gd name="connsiteX14" fmla="*/ 2835 w 9689"/>
              <a:gd name="connsiteY14" fmla="*/ 4481 h 9950"/>
              <a:gd name="connsiteX15" fmla="*/ 2628 w 9689"/>
              <a:gd name="connsiteY15" fmla="*/ 6735 h 9950"/>
              <a:gd name="connsiteX16" fmla="*/ 2213 w 9689"/>
              <a:gd name="connsiteY16" fmla="*/ 7918 h 9950"/>
              <a:gd name="connsiteX17" fmla="*/ 1695 w 9689"/>
              <a:gd name="connsiteY17" fmla="*/ 9157 h 9950"/>
              <a:gd name="connsiteX18" fmla="*/ 918 w 9689"/>
              <a:gd name="connsiteY18" fmla="*/ 9833 h 9950"/>
              <a:gd name="connsiteX19" fmla="*/ 37 w 9689"/>
              <a:gd name="connsiteY19" fmla="*/ 9946 h 9950"/>
              <a:gd name="connsiteX0" fmla="*/ 2338 w 10001"/>
              <a:gd name="connsiteY0" fmla="*/ 9882 h 10380"/>
              <a:gd name="connsiteX1" fmla="*/ 5118 w 10001"/>
              <a:gd name="connsiteY1" fmla="*/ 9090 h 10380"/>
              <a:gd name="connsiteX2" fmla="*/ 6402 w 10001"/>
              <a:gd name="connsiteY2" fmla="*/ 7844 h 10380"/>
              <a:gd name="connsiteX3" fmla="*/ 7044 w 10001"/>
              <a:gd name="connsiteY3" fmla="*/ 6712 h 10380"/>
              <a:gd name="connsiteX4" fmla="*/ 7418 w 10001"/>
              <a:gd name="connsiteY4" fmla="*/ 4957 h 10380"/>
              <a:gd name="connsiteX5" fmla="*/ 7632 w 10001"/>
              <a:gd name="connsiteY5" fmla="*/ 2919 h 10380"/>
              <a:gd name="connsiteX6" fmla="*/ 8006 w 10001"/>
              <a:gd name="connsiteY6" fmla="*/ 1390 h 10380"/>
              <a:gd name="connsiteX7" fmla="*/ 8862 w 10001"/>
              <a:gd name="connsiteY7" fmla="*/ 483 h 10380"/>
              <a:gd name="connsiteX8" fmla="*/ 9986 w 10001"/>
              <a:gd name="connsiteY8" fmla="*/ 30 h 10380"/>
              <a:gd name="connsiteX9" fmla="*/ 8006 w 10001"/>
              <a:gd name="connsiteY9" fmla="*/ 87 h 10380"/>
              <a:gd name="connsiteX10" fmla="*/ 6081 w 10001"/>
              <a:gd name="connsiteY10" fmla="*/ 370 h 10380"/>
              <a:gd name="connsiteX11" fmla="*/ 4637 w 10001"/>
              <a:gd name="connsiteY11" fmla="*/ 1220 h 10380"/>
              <a:gd name="connsiteX12" fmla="*/ 3514 w 10001"/>
              <a:gd name="connsiteY12" fmla="*/ 2635 h 10380"/>
              <a:gd name="connsiteX13" fmla="*/ 2926 w 10001"/>
              <a:gd name="connsiteY13" fmla="*/ 4504 h 10380"/>
              <a:gd name="connsiteX14" fmla="*/ 2712 w 10001"/>
              <a:gd name="connsiteY14" fmla="*/ 6769 h 10380"/>
              <a:gd name="connsiteX15" fmla="*/ 2284 w 10001"/>
              <a:gd name="connsiteY15" fmla="*/ 7958 h 10380"/>
              <a:gd name="connsiteX16" fmla="*/ 1749 w 10001"/>
              <a:gd name="connsiteY16" fmla="*/ 9203 h 10380"/>
              <a:gd name="connsiteX17" fmla="*/ 947 w 10001"/>
              <a:gd name="connsiteY17" fmla="*/ 9882 h 10380"/>
              <a:gd name="connsiteX18" fmla="*/ 38 w 10001"/>
              <a:gd name="connsiteY18" fmla="*/ 9996 h 10380"/>
              <a:gd name="connsiteX19" fmla="*/ 2729 w 10001"/>
              <a:gd name="connsiteY19" fmla="*/ 10380 h 10380"/>
              <a:gd name="connsiteX0" fmla="*/ 2338 w 10001"/>
              <a:gd name="connsiteY0" fmla="*/ 9882 h 9996"/>
              <a:gd name="connsiteX1" fmla="*/ 5118 w 10001"/>
              <a:gd name="connsiteY1" fmla="*/ 9090 h 9996"/>
              <a:gd name="connsiteX2" fmla="*/ 6402 w 10001"/>
              <a:gd name="connsiteY2" fmla="*/ 7844 h 9996"/>
              <a:gd name="connsiteX3" fmla="*/ 7044 w 10001"/>
              <a:gd name="connsiteY3" fmla="*/ 6712 h 9996"/>
              <a:gd name="connsiteX4" fmla="*/ 7418 w 10001"/>
              <a:gd name="connsiteY4" fmla="*/ 4957 h 9996"/>
              <a:gd name="connsiteX5" fmla="*/ 7632 w 10001"/>
              <a:gd name="connsiteY5" fmla="*/ 2919 h 9996"/>
              <a:gd name="connsiteX6" fmla="*/ 8006 w 10001"/>
              <a:gd name="connsiteY6" fmla="*/ 1390 h 9996"/>
              <a:gd name="connsiteX7" fmla="*/ 8862 w 10001"/>
              <a:gd name="connsiteY7" fmla="*/ 483 h 9996"/>
              <a:gd name="connsiteX8" fmla="*/ 9986 w 10001"/>
              <a:gd name="connsiteY8" fmla="*/ 30 h 9996"/>
              <a:gd name="connsiteX9" fmla="*/ 8006 w 10001"/>
              <a:gd name="connsiteY9" fmla="*/ 87 h 9996"/>
              <a:gd name="connsiteX10" fmla="*/ 6081 w 10001"/>
              <a:gd name="connsiteY10" fmla="*/ 370 h 9996"/>
              <a:gd name="connsiteX11" fmla="*/ 4637 w 10001"/>
              <a:gd name="connsiteY11" fmla="*/ 1220 h 9996"/>
              <a:gd name="connsiteX12" fmla="*/ 3514 w 10001"/>
              <a:gd name="connsiteY12" fmla="*/ 2635 h 9996"/>
              <a:gd name="connsiteX13" fmla="*/ 2926 w 10001"/>
              <a:gd name="connsiteY13" fmla="*/ 4504 h 9996"/>
              <a:gd name="connsiteX14" fmla="*/ 2712 w 10001"/>
              <a:gd name="connsiteY14" fmla="*/ 6769 h 9996"/>
              <a:gd name="connsiteX15" fmla="*/ 2284 w 10001"/>
              <a:gd name="connsiteY15" fmla="*/ 7958 h 9996"/>
              <a:gd name="connsiteX16" fmla="*/ 1749 w 10001"/>
              <a:gd name="connsiteY16" fmla="*/ 9203 h 9996"/>
              <a:gd name="connsiteX17" fmla="*/ 947 w 10001"/>
              <a:gd name="connsiteY17" fmla="*/ 9882 h 9996"/>
              <a:gd name="connsiteX18" fmla="*/ 38 w 10001"/>
              <a:gd name="connsiteY18" fmla="*/ 9996 h 9996"/>
              <a:gd name="connsiteX0" fmla="*/ 5117 w 10000"/>
              <a:gd name="connsiteY0" fmla="*/ 9094 h 10000"/>
              <a:gd name="connsiteX1" fmla="*/ 6401 w 10000"/>
              <a:gd name="connsiteY1" fmla="*/ 7847 h 10000"/>
              <a:gd name="connsiteX2" fmla="*/ 7043 w 10000"/>
              <a:gd name="connsiteY2" fmla="*/ 6715 h 10000"/>
              <a:gd name="connsiteX3" fmla="*/ 7417 w 10000"/>
              <a:gd name="connsiteY3" fmla="*/ 4959 h 10000"/>
              <a:gd name="connsiteX4" fmla="*/ 7631 w 10000"/>
              <a:gd name="connsiteY4" fmla="*/ 2920 h 10000"/>
              <a:gd name="connsiteX5" fmla="*/ 8005 w 10000"/>
              <a:gd name="connsiteY5" fmla="*/ 1391 h 10000"/>
              <a:gd name="connsiteX6" fmla="*/ 8861 w 10000"/>
              <a:gd name="connsiteY6" fmla="*/ 483 h 10000"/>
              <a:gd name="connsiteX7" fmla="*/ 9985 w 10000"/>
              <a:gd name="connsiteY7" fmla="*/ 30 h 10000"/>
              <a:gd name="connsiteX8" fmla="*/ 8005 w 10000"/>
              <a:gd name="connsiteY8" fmla="*/ 87 h 10000"/>
              <a:gd name="connsiteX9" fmla="*/ 6080 w 10000"/>
              <a:gd name="connsiteY9" fmla="*/ 370 h 10000"/>
              <a:gd name="connsiteX10" fmla="*/ 4637 w 10000"/>
              <a:gd name="connsiteY10" fmla="*/ 1220 h 10000"/>
              <a:gd name="connsiteX11" fmla="*/ 3514 w 10000"/>
              <a:gd name="connsiteY11" fmla="*/ 2636 h 10000"/>
              <a:gd name="connsiteX12" fmla="*/ 2926 w 10000"/>
              <a:gd name="connsiteY12" fmla="*/ 4506 h 10000"/>
              <a:gd name="connsiteX13" fmla="*/ 2712 w 10000"/>
              <a:gd name="connsiteY13" fmla="*/ 6772 h 10000"/>
              <a:gd name="connsiteX14" fmla="*/ 2284 w 10000"/>
              <a:gd name="connsiteY14" fmla="*/ 7961 h 10000"/>
              <a:gd name="connsiteX15" fmla="*/ 1749 w 10000"/>
              <a:gd name="connsiteY15" fmla="*/ 9207 h 10000"/>
              <a:gd name="connsiteX16" fmla="*/ 947 w 10000"/>
              <a:gd name="connsiteY16" fmla="*/ 9886 h 10000"/>
              <a:gd name="connsiteX17" fmla="*/ 38 w 10000"/>
              <a:gd name="connsiteY17" fmla="*/ 10000 h 10000"/>
              <a:gd name="connsiteX0" fmla="*/ 6401 w 10000"/>
              <a:gd name="connsiteY0" fmla="*/ 7847 h 10000"/>
              <a:gd name="connsiteX1" fmla="*/ 7043 w 10000"/>
              <a:gd name="connsiteY1" fmla="*/ 6715 h 10000"/>
              <a:gd name="connsiteX2" fmla="*/ 7417 w 10000"/>
              <a:gd name="connsiteY2" fmla="*/ 4959 h 10000"/>
              <a:gd name="connsiteX3" fmla="*/ 7631 w 10000"/>
              <a:gd name="connsiteY3" fmla="*/ 2920 h 10000"/>
              <a:gd name="connsiteX4" fmla="*/ 8005 w 10000"/>
              <a:gd name="connsiteY4" fmla="*/ 1391 h 10000"/>
              <a:gd name="connsiteX5" fmla="*/ 8861 w 10000"/>
              <a:gd name="connsiteY5" fmla="*/ 483 h 10000"/>
              <a:gd name="connsiteX6" fmla="*/ 9985 w 10000"/>
              <a:gd name="connsiteY6" fmla="*/ 30 h 10000"/>
              <a:gd name="connsiteX7" fmla="*/ 8005 w 10000"/>
              <a:gd name="connsiteY7" fmla="*/ 87 h 10000"/>
              <a:gd name="connsiteX8" fmla="*/ 6080 w 10000"/>
              <a:gd name="connsiteY8" fmla="*/ 370 h 10000"/>
              <a:gd name="connsiteX9" fmla="*/ 4637 w 10000"/>
              <a:gd name="connsiteY9" fmla="*/ 1220 h 10000"/>
              <a:gd name="connsiteX10" fmla="*/ 3514 w 10000"/>
              <a:gd name="connsiteY10" fmla="*/ 2636 h 10000"/>
              <a:gd name="connsiteX11" fmla="*/ 2926 w 10000"/>
              <a:gd name="connsiteY11" fmla="*/ 4506 h 10000"/>
              <a:gd name="connsiteX12" fmla="*/ 2712 w 10000"/>
              <a:gd name="connsiteY12" fmla="*/ 6772 h 10000"/>
              <a:gd name="connsiteX13" fmla="*/ 2284 w 10000"/>
              <a:gd name="connsiteY13" fmla="*/ 7961 h 10000"/>
              <a:gd name="connsiteX14" fmla="*/ 1749 w 10000"/>
              <a:gd name="connsiteY14" fmla="*/ 9207 h 10000"/>
              <a:gd name="connsiteX15" fmla="*/ 947 w 10000"/>
              <a:gd name="connsiteY15" fmla="*/ 9886 h 10000"/>
              <a:gd name="connsiteX16" fmla="*/ 38 w 10000"/>
              <a:gd name="connsiteY16" fmla="*/ 10000 h 10000"/>
              <a:gd name="connsiteX0" fmla="*/ 7043 w 10000"/>
              <a:gd name="connsiteY0" fmla="*/ 6715 h 10000"/>
              <a:gd name="connsiteX1" fmla="*/ 7417 w 10000"/>
              <a:gd name="connsiteY1" fmla="*/ 4959 h 10000"/>
              <a:gd name="connsiteX2" fmla="*/ 7631 w 10000"/>
              <a:gd name="connsiteY2" fmla="*/ 2920 h 10000"/>
              <a:gd name="connsiteX3" fmla="*/ 8005 w 10000"/>
              <a:gd name="connsiteY3" fmla="*/ 1391 h 10000"/>
              <a:gd name="connsiteX4" fmla="*/ 8861 w 10000"/>
              <a:gd name="connsiteY4" fmla="*/ 483 h 10000"/>
              <a:gd name="connsiteX5" fmla="*/ 9985 w 10000"/>
              <a:gd name="connsiteY5" fmla="*/ 30 h 10000"/>
              <a:gd name="connsiteX6" fmla="*/ 8005 w 10000"/>
              <a:gd name="connsiteY6" fmla="*/ 87 h 10000"/>
              <a:gd name="connsiteX7" fmla="*/ 6080 w 10000"/>
              <a:gd name="connsiteY7" fmla="*/ 370 h 10000"/>
              <a:gd name="connsiteX8" fmla="*/ 4637 w 10000"/>
              <a:gd name="connsiteY8" fmla="*/ 1220 h 10000"/>
              <a:gd name="connsiteX9" fmla="*/ 3514 w 10000"/>
              <a:gd name="connsiteY9" fmla="*/ 2636 h 10000"/>
              <a:gd name="connsiteX10" fmla="*/ 2926 w 10000"/>
              <a:gd name="connsiteY10" fmla="*/ 4506 h 10000"/>
              <a:gd name="connsiteX11" fmla="*/ 2712 w 10000"/>
              <a:gd name="connsiteY11" fmla="*/ 6772 h 10000"/>
              <a:gd name="connsiteX12" fmla="*/ 2284 w 10000"/>
              <a:gd name="connsiteY12" fmla="*/ 7961 h 10000"/>
              <a:gd name="connsiteX13" fmla="*/ 1749 w 10000"/>
              <a:gd name="connsiteY13" fmla="*/ 9207 h 10000"/>
              <a:gd name="connsiteX14" fmla="*/ 947 w 10000"/>
              <a:gd name="connsiteY14" fmla="*/ 9886 h 10000"/>
              <a:gd name="connsiteX15" fmla="*/ 38 w 10000"/>
              <a:gd name="connsiteY15" fmla="*/ 10000 h 10000"/>
              <a:gd name="connsiteX0" fmla="*/ 7417 w 10000"/>
              <a:gd name="connsiteY0" fmla="*/ 4959 h 10000"/>
              <a:gd name="connsiteX1" fmla="*/ 7631 w 10000"/>
              <a:gd name="connsiteY1" fmla="*/ 2920 h 10000"/>
              <a:gd name="connsiteX2" fmla="*/ 8005 w 10000"/>
              <a:gd name="connsiteY2" fmla="*/ 1391 h 10000"/>
              <a:gd name="connsiteX3" fmla="*/ 8861 w 10000"/>
              <a:gd name="connsiteY3" fmla="*/ 483 h 10000"/>
              <a:gd name="connsiteX4" fmla="*/ 9985 w 10000"/>
              <a:gd name="connsiteY4" fmla="*/ 30 h 10000"/>
              <a:gd name="connsiteX5" fmla="*/ 8005 w 10000"/>
              <a:gd name="connsiteY5" fmla="*/ 87 h 10000"/>
              <a:gd name="connsiteX6" fmla="*/ 6080 w 10000"/>
              <a:gd name="connsiteY6" fmla="*/ 370 h 10000"/>
              <a:gd name="connsiteX7" fmla="*/ 4637 w 10000"/>
              <a:gd name="connsiteY7" fmla="*/ 1220 h 10000"/>
              <a:gd name="connsiteX8" fmla="*/ 3514 w 10000"/>
              <a:gd name="connsiteY8" fmla="*/ 2636 h 10000"/>
              <a:gd name="connsiteX9" fmla="*/ 2926 w 10000"/>
              <a:gd name="connsiteY9" fmla="*/ 4506 h 10000"/>
              <a:gd name="connsiteX10" fmla="*/ 2712 w 10000"/>
              <a:gd name="connsiteY10" fmla="*/ 6772 h 10000"/>
              <a:gd name="connsiteX11" fmla="*/ 2284 w 10000"/>
              <a:gd name="connsiteY11" fmla="*/ 7961 h 10000"/>
              <a:gd name="connsiteX12" fmla="*/ 1749 w 10000"/>
              <a:gd name="connsiteY12" fmla="*/ 9207 h 10000"/>
              <a:gd name="connsiteX13" fmla="*/ 947 w 10000"/>
              <a:gd name="connsiteY13" fmla="*/ 9886 h 10000"/>
              <a:gd name="connsiteX14" fmla="*/ 38 w 10000"/>
              <a:gd name="connsiteY14" fmla="*/ 10000 h 10000"/>
              <a:gd name="connsiteX0" fmla="*/ 7417 w 10000"/>
              <a:gd name="connsiteY0" fmla="*/ 4959 h 10000"/>
              <a:gd name="connsiteX1" fmla="*/ 7631 w 10000"/>
              <a:gd name="connsiteY1" fmla="*/ 2920 h 10000"/>
              <a:gd name="connsiteX2" fmla="*/ 8005 w 10000"/>
              <a:gd name="connsiteY2" fmla="*/ 1391 h 10000"/>
              <a:gd name="connsiteX3" fmla="*/ 8861 w 10000"/>
              <a:gd name="connsiteY3" fmla="*/ 483 h 10000"/>
              <a:gd name="connsiteX4" fmla="*/ 9985 w 10000"/>
              <a:gd name="connsiteY4" fmla="*/ 30 h 10000"/>
              <a:gd name="connsiteX5" fmla="*/ 8005 w 10000"/>
              <a:gd name="connsiteY5" fmla="*/ 87 h 10000"/>
              <a:gd name="connsiteX6" fmla="*/ 6080 w 10000"/>
              <a:gd name="connsiteY6" fmla="*/ 370 h 10000"/>
              <a:gd name="connsiteX7" fmla="*/ 4637 w 10000"/>
              <a:gd name="connsiteY7" fmla="*/ 1220 h 10000"/>
              <a:gd name="connsiteX8" fmla="*/ 3514 w 10000"/>
              <a:gd name="connsiteY8" fmla="*/ 2636 h 10000"/>
              <a:gd name="connsiteX9" fmla="*/ 2926 w 10000"/>
              <a:gd name="connsiteY9" fmla="*/ 4506 h 10000"/>
              <a:gd name="connsiteX10" fmla="*/ 2712 w 10000"/>
              <a:gd name="connsiteY10" fmla="*/ 6772 h 10000"/>
              <a:gd name="connsiteX11" fmla="*/ 2284 w 10000"/>
              <a:gd name="connsiteY11" fmla="*/ 7961 h 10000"/>
              <a:gd name="connsiteX12" fmla="*/ 1749 w 10000"/>
              <a:gd name="connsiteY12" fmla="*/ 9207 h 10000"/>
              <a:gd name="connsiteX13" fmla="*/ 947 w 10000"/>
              <a:gd name="connsiteY13" fmla="*/ 9886 h 10000"/>
              <a:gd name="connsiteX14" fmla="*/ 38 w 10000"/>
              <a:gd name="connsiteY14" fmla="*/ 10000 h 10000"/>
              <a:gd name="connsiteX0" fmla="*/ 7631 w 10000"/>
              <a:gd name="connsiteY0" fmla="*/ 2920 h 10000"/>
              <a:gd name="connsiteX1" fmla="*/ 8005 w 10000"/>
              <a:gd name="connsiteY1" fmla="*/ 1391 h 10000"/>
              <a:gd name="connsiteX2" fmla="*/ 8861 w 10000"/>
              <a:gd name="connsiteY2" fmla="*/ 483 h 10000"/>
              <a:gd name="connsiteX3" fmla="*/ 9985 w 10000"/>
              <a:gd name="connsiteY3" fmla="*/ 30 h 10000"/>
              <a:gd name="connsiteX4" fmla="*/ 8005 w 10000"/>
              <a:gd name="connsiteY4" fmla="*/ 87 h 10000"/>
              <a:gd name="connsiteX5" fmla="*/ 6080 w 10000"/>
              <a:gd name="connsiteY5" fmla="*/ 370 h 10000"/>
              <a:gd name="connsiteX6" fmla="*/ 4637 w 10000"/>
              <a:gd name="connsiteY6" fmla="*/ 1220 h 10000"/>
              <a:gd name="connsiteX7" fmla="*/ 3514 w 10000"/>
              <a:gd name="connsiteY7" fmla="*/ 2636 h 10000"/>
              <a:gd name="connsiteX8" fmla="*/ 2926 w 10000"/>
              <a:gd name="connsiteY8" fmla="*/ 4506 h 10000"/>
              <a:gd name="connsiteX9" fmla="*/ 2712 w 10000"/>
              <a:gd name="connsiteY9" fmla="*/ 6772 h 10000"/>
              <a:gd name="connsiteX10" fmla="*/ 2284 w 10000"/>
              <a:gd name="connsiteY10" fmla="*/ 7961 h 10000"/>
              <a:gd name="connsiteX11" fmla="*/ 1749 w 10000"/>
              <a:gd name="connsiteY11" fmla="*/ 9207 h 10000"/>
              <a:gd name="connsiteX12" fmla="*/ 947 w 10000"/>
              <a:gd name="connsiteY12" fmla="*/ 9886 h 10000"/>
              <a:gd name="connsiteX13" fmla="*/ 38 w 10000"/>
              <a:gd name="connsiteY13" fmla="*/ 10000 h 10000"/>
              <a:gd name="connsiteX0" fmla="*/ 8005 w 10000"/>
              <a:gd name="connsiteY0" fmla="*/ 1391 h 10000"/>
              <a:gd name="connsiteX1" fmla="*/ 8861 w 10000"/>
              <a:gd name="connsiteY1" fmla="*/ 483 h 10000"/>
              <a:gd name="connsiteX2" fmla="*/ 9985 w 10000"/>
              <a:gd name="connsiteY2" fmla="*/ 30 h 10000"/>
              <a:gd name="connsiteX3" fmla="*/ 8005 w 10000"/>
              <a:gd name="connsiteY3" fmla="*/ 87 h 10000"/>
              <a:gd name="connsiteX4" fmla="*/ 6080 w 10000"/>
              <a:gd name="connsiteY4" fmla="*/ 370 h 10000"/>
              <a:gd name="connsiteX5" fmla="*/ 4637 w 10000"/>
              <a:gd name="connsiteY5" fmla="*/ 1220 h 10000"/>
              <a:gd name="connsiteX6" fmla="*/ 3514 w 10000"/>
              <a:gd name="connsiteY6" fmla="*/ 2636 h 10000"/>
              <a:gd name="connsiteX7" fmla="*/ 2926 w 10000"/>
              <a:gd name="connsiteY7" fmla="*/ 4506 h 10000"/>
              <a:gd name="connsiteX8" fmla="*/ 2712 w 10000"/>
              <a:gd name="connsiteY8" fmla="*/ 6772 h 10000"/>
              <a:gd name="connsiteX9" fmla="*/ 2284 w 10000"/>
              <a:gd name="connsiteY9" fmla="*/ 7961 h 10000"/>
              <a:gd name="connsiteX10" fmla="*/ 1749 w 10000"/>
              <a:gd name="connsiteY10" fmla="*/ 9207 h 10000"/>
              <a:gd name="connsiteX11" fmla="*/ 947 w 10000"/>
              <a:gd name="connsiteY11" fmla="*/ 9886 h 10000"/>
              <a:gd name="connsiteX12" fmla="*/ 38 w 10000"/>
              <a:gd name="connsiteY12" fmla="*/ 10000 h 10000"/>
              <a:gd name="connsiteX0" fmla="*/ 8861 w 10000"/>
              <a:gd name="connsiteY0" fmla="*/ 483 h 10000"/>
              <a:gd name="connsiteX1" fmla="*/ 9985 w 10000"/>
              <a:gd name="connsiteY1" fmla="*/ 30 h 10000"/>
              <a:gd name="connsiteX2" fmla="*/ 8005 w 10000"/>
              <a:gd name="connsiteY2" fmla="*/ 87 h 10000"/>
              <a:gd name="connsiteX3" fmla="*/ 6080 w 10000"/>
              <a:gd name="connsiteY3" fmla="*/ 370 h 10000"/>
              <a:gd name="connsiteX4" fmla="*/ 4637 w 10000"/>
              <a:gd name="connsiteY4" fmla="*/ 1220 h 10000"/>
              <a:gd name="connsiteX5" fmla="*/ 3514 w 10000"/>
              <a:gd name="connsiteY5" fmla="*/ 2636 h 10000"/>
              <a:gd name="connsiteX6" fmla="*/ 2926 w 10000"/>
              <a:gd name="connsiteY6" fmla="*/ 4506 h 10000"/>
              <a:gd name="connsiteX7" fmla="*/ 2712 w 10000"/>
              <a:gd name="connsiteY7" fmla="*/ 6772 h 10000"/>
              <a:gd name="connsiteX8" fmla="*/ 2284 w 10000"/>
              <a:gd name="connsiteY8" fmla="*/ 7961 h 10000"/>
              <a:gd name="connsiteX9" fmla="*/ 1749 w 10000"/>
              <a:gd name="connsiteY9" fmla="*/ 9207 h 10000"/>
              <a:gd name="connsiteX10" fmla="*/ 947 w 10000"/>
              <a:gd name="connsiteY10" fmla="*/ 9886 h 10000"/>
              <a:gd name="connsiteX11" fmla="*/ 38 w 10000"/>
              <a:gd name="connsiteY11" fmla="*/ 10000 h 10000"/>
              <a:gd name="connsiteX0" fmla="*/ 9985 w 9985"/>
              <a:gd name="connsiteY0" fmla="*/ 30 h 10000"/>
              <a:gd name="connsiteX1" fmla="*/ 8005 w 9985"/>
              <a:gd name="connsiteY1" fmla="*/ 87 h 10000"/>
              <a:gd name="connsiteX2" fmla="*/ 6080 w 9985"/>
              <a:gd name="connsiteY2" fmla="*/ 370 h 10000"/>
              <a:gd name="connsiteX3" fmla="*/ 4637 w 9985"/>
              <a:gd name="connsiteY3" fmla="*/ 1220 h 10000"/>
              <a:gd name="connsiteX4" fmla="*/ 3514 w 9985"/>
              <a:gd name="connsiteY4" fmla="*/ 2636 h 10000"/>
              <a:gd name="connsiteX5" fmla="*/ 2926 w 9985"/>
              <a:gd name="connsiteY5" fmla="*/ 4506 h 10000"/>
              <a:gd name="connsiteX6" fmla="*/ 2712 w 9985"/>
              <a:gd name="connsiteY6" fmla="*/ 6772 h 10000"/>
              <a:gd name="connsiteX7" fmla="*/ 2284 w 9985"/>
              <a:gd name="connsiteY7" fmla="*/ 7961 h 10000"/>
              <a:gd name="connsiteX8" fmla="*/ 1749 w 9985"/>
              <a:gd name="connsiteY8" fmla="*/ 9207 h 10000"/>
              <a:gd name="connsiteX9" fmla="*/ 947 w 9985"/>
              <a:gd name="connsiteY9" fmla="*/ 9886 h 10000"/>
              <a:gd name="connsiteX10" fmla="*/ 38 w 9985"/>
              <a:gd name="connsiteY10" fmla="*/ 10000 h 10000"/>
              <a:gd name="connsiteX0" fmla="*/ 8017 w 8017"/>
              <a:gd name="connsiteY0" fmla="*/ 0 h 9913"/>
              <a:gd name="connsiteX1" fmla="*/ 6089 w 8017"/>
              <a:gd name="connsiteY1" fmla="*/ 283 h 9913"/>
              <a:gd name="connsiteX2" fmla="*/ 4644 w 8017"/>
              <a:gd name="connsiteY2" fmla="*/ 1133 h 9913"/>
              <a:gd name="connsiteX3" fmla="*/ 3519 w 8017"/>
              <a:gd name="connsiteY3" fmla="*/ 2549 h 9913"/>
              <a:gd name="connsiteX4" fmla="*/ 2930 w 8017"/>
              <a:gd name="connsiteY4" fmla="*/ 4419 h 9913"/>
              <a:gd name="connsiteX5" fmla="*/ 2716 w 8017"/>
              <a:gd name="connsiteY5" fmla="*/ 6685 h 9913"/>
              <a:gd name="connsiteX6" fmla="*/ 2287 w 8017"/>
              <a:gd name="connsiteY6" fmla="*/ 7874 h 9913"/>
              <a:gd name="connsiteX7" fmla="*/ 1752 w 8017"/>
              <a:gd name="connsiteY7" fmla="*/ 9120 h 9913"/>
              <a:gd name="connsiteX8" fmla="*/ 948 w 8017"/>
              <a:gd name="connsiteY8" fmla="*/ 9799 h 9913"/>
              <a:gd name="connsiteX9" fmla="*/ 38 w 8017"/>
              <a:gd name="connsiteY9" fmla="*/ 9913 h 9913"/>
              <a:gd name="connsiteX0" fmla="*/ 7595 w 7595"/>
              <a:gd name="connsiteY0" fmla="*/ 0 h 9715"/>
              <a:gd name="connsiteX1" fmla="*/ 5793 w 7595"/>
              <a:gd name="connsiteY1" fmla="*/ 858 h 9715"/>
              <a:gd name="connsiteX2" fmla="*/ 4389 w 7595"/>
              <a:gd name="connsiteY2" fmla="*/ 2286 h 9715"/>
              <a:gd name="connsiteX3" fmla="*/ 3655 w 7595"/>
              <a:gd name="connsiteY3" fmla="*/ 4173 h 9715"/>
              <a:gd name="connsiteX4" fmla="*/ 3388 w 7595"/>
              <a:gd name="connsiteY4" fmla="*/ 6459 h 9715"/>
              <a:gd name="connsiteX5" fmla="*/ 2853 w 7595"/>
              <a:gd name="connsiteY5" fmla="*/ 7658 h 9715"/>
              <a:gd name="connsiteX6" fmla="*/ 2185 w 7595"/>
              <a:gd name="connsiteY6" fmla="*/ 8915 h 9715"/>
              <a:gd name="connsiteX7" fmla="*/ 1182 w 7595"/>
              <a:gd name="connsiteY7" fmla="*/ 9600 h 9715"/>
              <a:gd name="connsiteX8" fmla="*/ 47 w 7595"/>
              <a:gd name="connsiteY8" fmla="*/ 9715 h 9715"/>
              <a:gd name="connsiteX0" fmla="*/ 7627 w 7627"/>
              <a:gd name="connsiteY0" fmla="*/ 0 h 9117"/>
              <a:gd name="connsiteX1" fmla="*/ 5779 w 7627"/>
              <a:gd name="connsiteY1" fmla="*/ 1470 h 9117"/>
              <a:gd name="connsiteX2" fmla="*/ 4812 w 7627"/>
              <a:gd name="connsiteY2" fmla="*/ 3412 h 9117"/>
              <a:gd name="connsiteX3" fmla="*/ 4461 w 7627"/>
              <a:gd name="connsiteY3" fmla="*/ 5765 h 9117"/>
              <a:gd name="connsiteX4" fmla="*/ 3756 w 7627"/>
              <a:gd name="connsiteY4" fmla="*/ 7000 h 9117"/>
              <a:gd name="connsiteX5" fmla="*/ 2877 w 7627"/>
              <a:gd name="connsiteY5" fmla="*/ 8294 h 9117"/>
              <a:gd name="connsiteX6" fmla="*/ 1556 w 7627"/>
              <a:gd name="connsiteY6" fmla="*/ 8999 h 9117"/>
              <a:gd name="connsiteX7" fmla="*/ 62 w 7627"/>
              <a:gd name="connsiteY7" fmla="*/ 9117 h 9117"/>
              <a:gd name="connsiteX0" fmla="*/ 7577 w 7577"/>
              <a:gd name="connsiteY0" fmla="*/ 0 h 8388"/>
              <a:gd name="connsiteX1" fmla="*/ 6309 w 7577"/>
              <a:gd name="connsiteY1" fmla="*/ 2130 h 8388"/>
              <a:gd name="connsiteX2" fmla="*/ 5849 w 7577"/>
              <a:gd name="connsiteY2" fmla="*/ 4711 h 8388"/>
              <a:gd name="connsiteX3" fmla="*/ 4925 w 7577"/>
              <a:gd name="connsiteY3" fmla="*/ 6066 h 8388"/>
              <a:gd name="connsiteX4" fmla="*/ 3772 w 7577"/>
              <a:gd name="connsiteY4" fmla="*/ 7485 h 8388"/>
              <a:gd name="connsiteX5" fmla="*/ 2040 w 7577"/>
              <a:gd name="connsiteY5" fmla="*/ 8259 h 8388"/>
              <a:gd name="connsiteX6" fmla="*/ 81 w 7577"/>
              <a:gd name="connsiteY6" fmla="*/ 8388 h 8388"/>
              <a:gd name="connsiteX0" fmla="*/ 8327 w 8327"/>
              <a:gd name="connsiteY0" fmla="*/ 0 h 7461"/>
              <a:gd name="connsiteX1" fmla="*/ 7719 w 8327"/>
              <a:gd name="connsiteY1" fmla="*/ 3077 h 7461"/>
              <a:gd name="connsiteX2" fmla="*/ 6500 w 8327"/>
              <a:gd name="connsiteY2" fmla="*/ 4693 h 7461"/>
              <a:gd name="connsiteX3" fmla="*/ 4978 w 8327"/>
              <a:gd name="connsiteY3" fmla="*/ 6384 h 7461"/>
              <a:gd name="connsiteX4" fmla="*/ 2692 w 8327"/>
              <a:gd name="connsiteY4" fmla="*/ 7307 h 7461"/>
              <a:gd name="connsiteX5" fmla="*/ 107 w 8327"/>
              <a:gd name="connsiteY5" fmla="*/ 7461 h 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7" h="7461">
                <a:moveTo>
                  <a:pt x="8327" y="0"/>
                </a:moveTo>
                <a:cubicBezTo>
                  <a:pt x="7949" y="942"/>
                  <a:pt x="8027" y="2288"/>
                  <a:pt x="7719" y="3077"/>
                </a:cubicBezTo>
                <a:cubicBezTo>
                  <a:pt x="7413" y="3867"/>
                  <a:pt x="6959" y="4134"/>
                  <a:pt x="6500" y="4693"/>
                </a:cubicBezTo>
                <a:cubicBezTo>
                  <a:pt x="6045" y="5250"/>
                  <a:pt x="5625" y="5941"/>
                  <a:pt x="4978" y="6384"/>
                </a:cubicBezTo>
                <a:cubicBezTo>
                  <a:pt x="4332" y="6827"/>
                  <a:pt x="3459" y="7134"/>
                  <a:pt x="2692" y="7307"/>
                </a:cubicBezTo>
                <a:cubicBezTo>
                  <a:pt x="1935" y="7479"/>
                  <a:pt x="-538" y="7461"/>
                  <a:pt x="107" y="7461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8114435" y="2852176"/>
            <a:ext cx="2245742" cy="1558617"/>
            <a:chOff x="8114435" y="3864109"/>
            <a:chExt cx="2245742" cy="1558617"/>
          </a:xfrm>
        </p:grpSpPr>
        <p:sp>
          <p:nvSpPr>
            <p:cNvPr id="69" name="Text Box 42"/>
            <p:cNvSpPr txBox="1">
              <a:spLocks noChangeArrowheads="1"/>
            </p:cNvSpPr>
            <p:nvPr/>
          </p:nvSpPr>
          <p:spPr bwMode="auto">
            <a:xfrm>
              <a:off x="9694610" y="5053394"/>
              <a:ext cx="6655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i="1" dirty="0" smtClean="0">
                  <a:latin typeface="Cambria" panose="02040503050406030204" pitchFamily="18" charset="0"/>
                </a:rPr>
                <a:t>−</a:t>
              </a:r>
              <a:r>
                <a:rPr lang="en-GB" i="1" dirty="0" err="1" smtClean="0">
                  <a:latin typeface="Arial" charset="0"/>
                </a:rPr>
                <a:t>B</a:t>
              </a:r>
              <a:r>
                <a:rPr lang="en-GB" baseline="-25000" dirty="0" err="1" smtClean="0">
                  <a:latin typeface="Arial" charset="0"/>
                </a:rPr>
                <a:t>sat</a:t>
              </a:r>
              <a:endParaRPr lang="en-GB" dirty="0">
                <a:latin typeface="Arial" charset="0"/>
              </a:endParaRPr>
            </a:p>
          </p:txBody>
        </p:sp>
        <p:sp>
          <p:nvSpPr>
            <p:cNvPr id="70" name="Text Box 43"/>
            <p:cNvSpPr txBox="1">
              <a:spLocks noChangeArrowheads="1"/>
            </p:cNvSpPr>
            <p:nvPr/>
          </p:nvSpPr>
          <p:spPr bwMode="auto">
            <a:xfrm>
              <a:off x="8114435" y="3864109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i="1" dirty="0" smtClean="0">
                  <a:latin typeface="Cambria" panose="02040503050406030204" pitchFamily="18" charset="0"/>
                </a:rPr>
                <a:t>−</a:t>
              </a:r>
              <a:r>
                <a:rPr lang="en-GB" i="1" dirty="0" err="1" smtClean="0">
                  <a:latin typeface="Arial" charset="0"/>
                </a:rPr>
                <a:t>H</a:t>
              </a:r>
              <a:r>
                <a:rPr lang="en-GB" baseline="-25000" dirty="0" err="1" smtClean="0">
                  <a:latin typeface="Arial" charset="0"/>
                </a:rPr>
                <a:t>sat</a:t>
              </a:r>
              <a:endParaRPr lang="en-GB" dirty="0">
                <a:latin typeface="Arial" charset="0"/>
              </a:endParaRPr>
            </a:p>
          </p:txBody>
        </p:sp>
        <p:sp>
          <p:nvSpPr>
            <p:cNvPr id="71" name="Freeform 44"/>
            <p:cNvSpPr>
              <a:spLocks/>
            </p:cNvSpPr>
            <p:nvPr/>
          </p:nvSpPr>
          <p:spPr bwMode="auto">
            <a:xfrm>
              <a:off x="8487845" y="4326072"/>
              <a:ext cx="1189701" cy="952252"/>
            </a:xfrm>
            <a:custGeom>
              <a:avLst/>
              <a:gdLst>
                <a:gd name="T0" fmla="*/ 0 w 784"/>
                <a:gd name="T1" fmla="*/ 0 h 584"/>
                <a:gd name="T2" fmla="*/ 0 w 784"/>
                <a:gd name="T3" fmla="*/ 924 h 584"/>
                <a:gd name="T4" fmla="*/ 612 w 784"/>
                <a:gd name="T5" fmla="*/ 924 h 584"/>
                <a:gd name="T6" fmla="*/ 0 60000 65536"/>
                <a:gd name="T7" fmla="*/ 0 60000 65536"/>
                <a:gd name="T8" fmla="*/ 0 60000 65536"/>
                <a:gd name="T9" fmla="*/ 0 w 784"/>
                <a:gd name="T10" fmla="*/ 0 h 584"/>
                <a:gd name="T11" fmla="*/ 784 w 784"/>
                <a:gd name="T12" fmla="*/ 584 h 5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4" h="584">
                  <a:moveTo>
                    <a:pt x="0" y="0"/>
                  </a:moveTo>
                  <a:lnTo>
                    <a:pt x="0" y="584"/>
                  </a:lnTo>
                  <a:lnTo>
                    <a:pt x="784" y="58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838200" y="4153652"/>
            <a:ext cx="2934160" cy="1600359"/>
            <a:chOff x="7594947" y="2465827"/>
            <a:chExt cx="2444628" cy="2208831"/>
          </a:xfrm>
        </p:grpSpPr>
        <p:sp>
          <p:nvSpPr>
            <p:cNvPr id="34" name="Text Box 87"/>
            <p:cNvSpPr txBox="1">
              <a:spLocks noChangeArrowheads="1"/>
            </p:cNvSpPr>
            <p:nvPr/>
          </p:nvSpPr>
          <p:spPr bwMode="auto">
            <a:xfrm>
              <a:off x="7594947" y="3400269"/>
              <a:ext cx="2444628" cy="1274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i="1" dirty="0">
                  <a:solidFill>
                    <a:srgbClr val="C00000"/>
                  </a:solidFill>
                  <a:latin typeface="+mn-lt"/>
                </a:rPr>
                <a:t>B</a:t>
              </a:r>
              <a:r>
                <a:rPr lang="en-GB" dirty="0">
                  <a:solidFill>
                    <a:srgbClr val="C00000"/>
                  </a:solidFill>
                  <a:latin typeface="+mn-lt"/>
                </a:rPr>
                <a:t> </a:t>
              </a:r>
              <a:r>
                <a:rPr lang="en-GB" dirty="0" smtClean="0">
                  <a:solidFill>
                    <a:srgbClr val="C00000"/>
                  </a:solidFill>
                  <a:latin typeface="+mn-lt"/>
                </a:rPr>
                <a:t>increases negatively as </a:t>
              </a:r>
              <a:r>
                <a:rPr lang="en-GB" i="1" dirty="0" smtClean="0">
                  <a:solidFill>
                    <a:srgbClr val="C00000"/>
                  </a:solidFill>
                  <a:latin typeface="+mn-lt"/>
                </a:rPr>
                <a:t>H</a:t>
              </a:r>
              <a:r>
                <a:rPr lang="en-GB" dirty="0" smtClean="0">
                  <a:solidFill>
                    <a:srgbClr val="C00000"/>
                  </a:solidFill>
                  <a:latin typeface="+mn-lt"/>
                </a:rPr>
                <a:t> increases negatively until it reaches saturation</a:t>
              </a:r>
              <a:endParaRPr lang="en-GB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 flipH="1" flipV="1">
              <a:off x="7638752" y="2465827"/>
              <a:ext cx="655505" cy="898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83"/>
          <p:cNvGrpSpPr>
            <a:grpSpLocks/>
          </p:cNvGrpSpPr>
          <p:nvPr/>
        </p:nvGrpSpPr>
        <p:grpSpPr bwMode="auto">
          <a:xfrm>
            <a:off x="4701805" y="2297908"/>
            <a:ext cx="4188972" cy="1587768"/>
            <a:chOff x="2807" y="699"/>
            <a:chExt cx="1231" cy="1532"/>
          </a:xfrm>
        </p:grpSpPr>
        <p:sp>
          <p:nvSpPr>
            <p:cNvPr id="27" name="Text Box 84"/>
            <p:cNvSpPr txBox="1">
              <a:spLocks noChangeArrowheads="1"/>
            </p:cNvSpPr>
            <p:nvPr/>
          </p:nvSpPr>
          <p:spPr bwMode="auto">
            <a:xfrm>
              <a:off x="2807" y="699"/>
              <a:ext cx="644" cy="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dirty="0">
                  <a:solidFill>
                    <a:srgbClr val="C00000"/>
                  </a:solidFill>
                  <a:latin typeface="+mn-lt"/>
                </a:rPr>
                <a:t>Negative </a:t>
              </a:r>
              <a:r>
                <a:rPr lang="en-GB" i="1" dirty="0">
                  <a:solidFill>
                    <a:srgbClr val="C00000"/>
                  </a:solidFill>
                  <a:latin typeface="+mn-lt"/>
                </a:rPr>
                <a:t>B</a:t>
              </a:r>
              <a:r>
                <a:rPr lang="en-GB" dirty="0">
                  <a:solidFill>
                    <a:srgbClr val="C00000"/>
                  </a:solidFill>
                  <a:latin typeface="+mn-lt"/>
                </a:rPr>
                <a:t> means magnet now reverses polarity</a:t>
              </a:r>
            </a:p>
          </p:txBody>
        </p:sp>
        <p:sp>
          <p:nvSpPr>
            <p:cNvPr id="28" name="Line 85"/>
            <p:cNvSpPr>
              <a:spLocks noChangeShapeType="1"/>
            </p:cNvSpPr>
            <p:nvPr/>
          </p:nvSpPr>
          <p:spPr bwMode="auto">
            <a:xfrm>
              <a:off x="3374" y="1178"/>
              <a:ext cx="664" cy="10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76341" y="1906835"/>
            <a:ext cx="2776537" cy="2517052"/>
            <a:chOff x="8376341" y="2918768"/>
            <a:chExt cx="2776537" cy="2517052"/>
          </a:xfrm>
        </p:grpSpPr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9167813" y="3416706"/>
              <a:ext cx="1652846" cy="873339"/>
            </a:xfrm>
            <a:custGeom>
              <a:avLst/>
              <a:gdLst>
                <a:gd name="T0" fmla="*/ 260 w 772"/>
                <a:gd name="T1" fmla="*/ 5104 h 710"/>
                <a:gd name="T2" fmla="*/ 2857 w 772"/>
                <a:gd name="T3" fmla="*/ 5043 h 710"/>
                <a:gd name="T4" fmla="*/ 4789 w 772"/>
                <a:gd name="T5" fmla="*/ 4844 h 710"/>
                <a:gd name="T6" fmla="*/ 6001 w 772"/>
                <a:gd name="T7" fmla="*/ 4644 h 710"/>
                <a:gd name="T8" fmla="*/ 7446 w 772"/>
                <a:gd name="T9" fmla="*/ 4008 h 710"/>
                <a:gd name="T10" fmla="*/ 8178 w 772"/>
                <a:gd name="T11" fmla="*/ 3432 h 710"/>
                <a:gd name="T12" fmla="*/ 8598 w 772"/>
                <a:gd name="T13" fmla="*/ 2541 h 710"/>
                <a:gd name="T14" fmla="*/ 8834 w 772"/>
                <a:gd name="T15" fmla="*/ 1502 h 710"/>
                <a:gd name="T16" fmla="*/ 9266 w 772"/>
                <a:gd name="T17" fmla="*/ 724 h 710"/>
                <a:gd name="T18" fmla="*/ 10230 w 772"/>
                <a:gd name="T19" fmla="*/ 269 h 710"/>
                <a:gd name="T20" fmla="*/ 11494 w 772"/>
                <a:gd name="T21" fmla="*/ 34 h 710"/>
                <a:gd name="T22" fmla="*/ 9266 w 772"/>
                <a:gd name="T23" fmla="*/ 67 h 710"/>
                <a:gd name="T24" fmla="*/ 7090 w 772"/>
                <a:gd name="T25" fmla="*/ 211 h 710"/>
                <a:gd name="T26" fmla="*/ 5457 w 772"/>
                <a:gd name="T27" fmla="*/ 640 h 710"/>
                <a:gd name="T28" fmla="*/ 4182 w 772"/>
                <a:gd name="T29" fmla="*/ 1363 h 710"/>
                <a:gd name="T30" fmla="*/ 3517 w 772"/>
                <a:gd name="T31" fmla="*/ 2313 h 710"/>
                <a:gd name="T32" fmla="*/ 3281 w 772"/>
                <a:gd name="T33" fmla="*/ 3464 h 710"/>
                <a:gd name="T34" fmla="*/ 2798 w 772"/>
                <a:gd name="T35" fmla="*/ 4066 h 710"/>
                <a:gd name="T36" fmla="*/ 2192 w 772"/>
                <a:gd name="T37" fmla="*/ 4703 h 710"/>
                <a:gd name="T38" fmla="*/ 1287 w 772"/>
                <a:gd name="T39" fmla="*/ 5043 h 710"/>
                <a:gd name="T40" fmla="*/ 260 w 772"/>
                <a:gd name="T41" fmla="*/ 5104 h 7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72"/>
                <a:gd name="T64" fmla="*/ 0 h 710"/>
                <a:gd name="T65" fmla="*/ 772 w 772"/>
                <a:gd name="T66" fmla="*/ 710 h 710"/>
                <a:gd name="connsiteX0" fmla="*/ 9 w 9661"/>
                <a:gd name="connsiteY0" fmla="*/ 9946 h 10141"/>
                <a:gd name="connsiteX1" fmla="*/ 1475 w 9661"/>
                <a:gd name="connsiteY1" fmla="*/ 10140 h 10141"/>
                <a:gd name="connsiteX2" fmla="*/ 2237 w 9661"/>
                <a:gd name="connsiteY2" fmla="*/ 9833 h 10141"/>
                <a:gd name="connsiteX3" fmla="*/ 3895 w 9661"/>
                <a:gd name="connsiteY3" fmla="*/ 9439 h 10141"/>
                <a:gd name="connsiteX4" fmla="*/ 4931 w 9661"/>
                <a:gd name="connsiteY4" fmla="*/ 9045 h 10141"/>
                <a:gd name="connsiteX5" fmla="*/ 6175 w 9661"/>
                <a:gd name="connsiteY5" fmla="*/ 7805 h 10141"/>
                <a:gd name="connsiteX6" fmla="*/ 6797 w 9661"/>
                <a:gd name="connsiteY6" fmla="*/ 6678 h 10141"/>
                <a:gd name="connsiteX7" fmla="*/ 7159 w 9661"/>
                <a:gd name="connsiteY7" fmla="*/ 4932 h 10141"/>
                <a:gd name="connsiteX8" fmla="*/ 7367 w 9661"/>
                <a:gd name="connsiteY8" fmla="*/ 2904 h 10141"/>
                <a:gd name="connsiteX9" fmla="*/ 7729 w 9661"/>
                <a:gd name="connsiteY9" fmla="*/ 1383 h 10141"/>
                <a:gd name="connsiteX10" fmla="*/ 8558 w 9661"/>
                <a:gd name="connsiteY10" fmla="*/ 481 h 10141"/>
                <a:gd name="connsiteX11" fmla="*/ 9647 w 9661"/>
                <a:gd name="connsiteY11" fmla="*/ 30 h 10141"/>
                <a:gd name="connsiteX12" fmla="*/ 7729 w 9661"/>
                <a:gd name="connsiteY12" fmla="*/ 87 h 10141"/>
                <a:gd name="connsiteX13" fmla="*/ 5864 w 9661"/>
                <a:gd name="connsiteY13" fmla="*/ 368 h 10141"/>
                <a:gd name="connsiteX14" fmla="*/ 4465 w 9661"/>
                <a:gd name="connsiteY14" fmla="*/ 1214 h 10141"/>
                <a:gd name="connsiteX15" fmla="*/ 3377 w 9661"/>
                <a:gd name="connsiteY15" fmla="*/ 2622 h 10141"/>
                <a:gd name="connsiteX16" fmla="*/ 2807 w 9661"/>
                <a:gd name="connsiteY16" fmla="*/ 4481 h 10141"/>
                <a:gd name="connsiteX17" fmla="*/ 2600 w 9661"/>
                <a:gd name="connsiteY17" fmla="*/ 6735 h 10141"/>
                <a:gd name="connsiteX18" fmla="*/ 2185 w 9661"/>
                <a:gd name="connsiteY18" fmla="*/ 7918 h 10141"/>
                <a:gd name="connsiteX19" fmla="*/ 1667 w 9661"/>
                <a:gd name="connsiteY19" fmla="*/ 9157 h 10141"/>
                <a:gd name="connsiteX20" fmla="*/ 890 w 9661"/>
                <a:gd name="connsiteY20" fmla="*/ 9833 h 10141"/>
                <a:gd name="connsiteX21" fmla="*/ 9 w 9661"/>
                <a:gd name="connsiteY21" fmla="*/ 9946 h 10141"/>
                <a:gd name="connsiteX0" fmla="*/ 9 w 10001"/>
                <a:gd name="connsiteY0" fmla="*/ 9807 h 9807"/>
                <a:gd name="connsiteX1" fmla="*/ 2315 w 10001"/>
                <a:gd name="connsiteY1" fmla="*/ 9695 h 9807"/>
                <a:gd name="connsiteX2" fmla="*/ 4032 w 10001"/>
                <a:gd name="connsiteY2" fmla="*/ 9307 h 9807"/>
                <a:gd name="connsiteX3" fmla="*/ 5104 w 10001"/>
                <a:gd name="connsiteY3" fmla="*/ 8918 h 9807"/>
                <a:gd name="connsiteX4" fmla="*/ 6392 w 10001"/>
                <a:gd name="connsiteY4" fmla="*/ 7695 h 9807"/>
                <a:gd name="connsiteX5" fmla="*/ 7036 w 10001"/>
                <a:gd name="connsiteY5" fmla="*/ 6584 h 9807"/>
                <a:gd name="connsiteX6" fmla="*/ 7410 w 10001"/>
                <a:gd name="connsiteY6" fmla="*/ 4862 h 9807"/>
                <a:gd name="connsiteX7" fmla="*/ 7626 w 10001"/>
                <a:gd name="connsiteY7" fmla="*/ 2863 h 9807"/>
                <a:gd name="connsiteX8" fmla="*/ 8000 w 10001"/>
                <a:gd name="connsiteY8" fmla="*/ 1363 h 9807"/>
                <a:gd name="connsiteX9" fmla="*/ 8858 w 10001"/>
                <a:gd name="connsiteY9" fmla="*/ 473 h 9807"/>
                <a:gd name="connsiteX10" fmla="*/ 9986 w 10001"/>
                <a:gd name="connsiteY10" fmla="*/ 29 h 9807"/>
                <a:gd name="connsiteX11" fmla="*/ 8000 w 10001"/>
                <a:gd name="connsiteY11" fmla="*/ 85 h 9807"/>
                <a:gd name="connsiteX12" fmla="*/ 6070 w 10001"/>
                <a:gd name="connsiteY12" fmla="*/ 362 h 9807"/>
                <a:gd name="connsiteX13" fmla="*/ 4622 w 10001"/>
                <a:gd name="connsiteY13" fmla="*/ 1196 h 9807"/>
                <a:gd name="connsiteX14" fmla="*/ 3495 w 10001"/>
                <a:gd name="connsiteY14" fmla="*/ 2585 h 9807"/>
                <a:gd name="connsiteX15" fmla="*/ 2905 w 10001"/>
                <a:gd name="connsiteY15" fmla="*/ 4418 h 9807"/>
                <a:gd name="connsiteX16" fmla="*/ 2691 w 10001"/>
                <a:gd name="connsiteY16" fmla="*/ 6640 h 9807"/>
                <a:gd name="connsiteX17" fmla="*/ 2262 w 10001"/>
                <a:gd name="connsiteY17" fmla="*/ 7807 h 9807"/>
                <a:gd name="connsiteX18" fmla="*/ 1725 w 10001"/>
                <a:gd name="connsiteY18" fmla="*/ 9029 h 9807"/>
                <a:gd name="connsiteX19" fmla="*/ 921 w 10001"/>
                <a:gd name="connsiteY19" fmla="*/ 9695 h 9807"/>
                <a:gd name="connsiteX20" fmla="*/ 9 w 10001"/>
                <a:gd name="connsiteY20" fmla="*/ 9807 h 9807"/>
                <a:gd name="connsiteX0" fmla="*/ 9 w 10000"/>
                <a:gd name="connsiteY0" fmla="*/ 10000 h 10000"/>
                <a:gd name="connsiteX1" fmla="*/ 2315 w 10000"/>
                <a:gd name="connsiteY1" fmla="*/ 9886 h 10000"/>
                <a:gd name="connsiteX2" fmla="*/ 3143 w 10000"/>
                <a:gd name="connsiteY2" fmla="*/ 9738 h 10000"/>
                <a:gd name="connsiteX3" fmla="*/ 4032 w 10000"/>
                <a:gd name="connsiteY3" fmla="*/ 9490 h 10000"/>
                <a:gd name="connsiteX4" fmla="*/ 5103 w 10000"/>
                <a:gd name="connsiteY4" fmla="*/ 9094 h 10000"/>
                <a:gd name="connsiteX5" fmla="*/ 6391 w 10000"/>
                <a:gd name="connsiteY5" fmla="*/ 7846 h 10000"/>
                <a:gd name="connsiteX6" fmla="*/ 7035 w 10000"/>
                <a:gd name="connsiteY6" fmla="*/ 6714 h 10000"/>
                <a:gd name="connsiteX7" fmla="*/ 7409 w 10000"/>
                <a:gd name="connsiteY7" fmla="*/ 4958 h 10000"/>
                <a:gd name="connsiteX8" fmla="*/ 7625 w 10000"/>
                <a:gd name="connsiteY8" fmla="*/ 2919 h 10000"/>
                <a:gd name="connsiteX9" fmla="*/ 7999 w 10000"/>
                <a:gd name="connsiteY9" fmla="*/ 1390 h 10000"/>
                <a:gd name="connsiteX10" fmla="*/ 8857 w 10000"/>
                <a:gd name="connsiteY10" fmla="*/ 482 h 10000"/>
                <a:gd name="connsiteX11" fmla="*/ 9985 w 10000"/>
                <a:gd name="connsiteY11" fmla="*/ 30 h 10000"/>
                <a:gd name="connsiteX12" fmla="*/ 7999 w 10000"/>
                <a:gd name="connsiteY12" fmla="*/ 87 h 10000"/>
                <a:gd name="connsiteX13" fmla="*/ 6069 w 10000"/>
                <a:gd name="connsiteY13" fmla="*/ 369 h 10000"/>
                <a:gd name="connsiteX14" fmla="*/ 4622 w 10000"/>
                <a:gd name="connsiteY14" fmla="*/ 1220 h 10000"/>
                <a:gd name="connsiteX15" fmla="*/ 3495 w 10000"/>
                <a:gd name="connsiteY15" fmla="*/ 2636 h 10000"/>
                <a:gd name="connsiteX16" fmla="*/ 2905 w 10000"/>
                <a:gd name="connsiteY16" fmla="*/ 4505 h 10000"/>
                <a:gd name="connsiteX17" fmla="*/ 2691 w 10000"/>
                <a:gd name="connsiteY17" fmla="*/ 6771 h 10000"/>
                <a:gd name="connsiteX18" fmla="*/ 2262 w 10000"/>
                <a:gd name="connsiteY18" fmla="*/ 7961 h 10000"/>
                <a:gd name="connsiteX19" fmla="*/ 1725 w 10000"/>
                <a:gd name="connsiteY19" fmla="*/ 9207 h 10000"/>
                <a:gd name="connsiteX20" fmla="*/ 921 w 10000"/>
                <a:gd name="connsiteY20" fmla="*/ 9886 h 10000"/>
                <a:gd name="connsiteX21" fmla="*/ 9 w 10000"/>
                <a:gd name="connsiteY21" fmla="*/ 10000 h 10000"/>
                <a:gd name="connsiteX0" fmla="*/ 9 w 10000"/>
                <a:gd name="connsiteY0" fmla="*/ 10000 h 10000"/>
                <a:gd name="connsiteX1" fmla="*/ 2315 w 10000"/>
                <a:gd name="connsiteY1" fmla="*/ 9886 h 10000"/>
                <a:gd name="connsiteX2" fmla="*/ 3143 w 10000"/>
                <a:gd name="connsiteY2" fmla="*/ 9738 h 10000"/>
                <a:gd name="connsiteX3" fmla="*/ 4032 w 10000"/>
                <a:gd name="connsiteY3" fmla="*/ 9490 h 10000"/>
                <a:gd name="connsiteX4" fmla="*/ 5103 w 10000"/>
                <a:gd name="connsiteY4" fmla="*/ 9094 h 10000"/>
                <a:gd name="connsiteX5" fmla="*/ 6391 w 10000"/>
                <a:gd name="connsiteY5" fmla="*/ 7846 h 10000"/>
                <a:gd name="connsiteX6" fmla="*/ 7035 w 10000"/>
                <a:gd name="connsiteY6" fmla="*/ 6714 h 10000"/>
                <a:gd name="connsiteX7" fmla="*/ 7409 w 10000"/>
                <a:gd name="connsiteY7" fmla="*/ 4958 h 10000"/>
                <a:gd name="connsiteX8" fmla="*/ 7625 w 10000"/>
                <a:gd name="connsiteY8" fmla="*/ 2919 h 10000"/>
                <a:gd name="connsiteX9" fmla="*/ 7999 w 10000"/>
                <a:gd name="connsiteY9" fmla="*/ 1390 h 10000"/>
                <a:gd name="connsiteX10" fmla="*/ 8857 w 10000"/>
                <a:gd name="connsiteY10" fmla="*/ 482 h 10000"/>
                <a:gd name="connsiteX11" fmla="*/ 9985 w 10000"/>
                <a:gd name="connsiteY11" fmla="*/ 30 h 10000"/>
                <a:gd name="connsiteX12" fmla="*/ 7999 w 10000"/>
                <a:gd name="connsiteY12" fmla="*/ 87 h 10000"/>
                <a:gd name="connsiteX13" fmla="*/ 6069 w 10000"/>
                <a:gd name="connsiteY13" fmla="*/ 369 h 10000"/>
                <a:gd name="connsiteX14" fmla="*/ 4622 w 10000"/>
                <a:gd name="connsiteY14" fmla="*/ 1220 h 10000"/>
                <a:gd name="connsiteX15" fmla="*/ 3495 w 10000"/>
                <a:gd name="connsiteY15" fmla="*/ 2636 h 10000"/>
                <a:gd name="connsiteX16" fmla="*/ 2905 w 10000"/>
                <a:gd name="connsiteY16" fmla="*/ 4505 h 10000"/>
                <a:gd name="connsiteX17" fmla="*/ 2691 w 10000"/>
                <a:gd name="connsiteY17" fmla="*/ 6771 h 10000"/>
                <a:gd name="connsiteX18" fmla="*/ 2262 w 10000"/>
                <a:gd name="connsiteY18" fmla="*/ 7961 h 10000"/>
                <a:gd name="connsiteX19" fmla="*/ 1725 w 10000"/>
                <a:gd name="connsiteY19" fmla="*/ 9207 h 10000"/>
                <a:gd name="connsiteX20" fmla="*/ 921 w 10000"/>
                <a:gd name="connsiteY20" fmla="*/ 9886 h 10000"/>
                <a:gd name="connsiteX21" fmla="*/ 9 w 10000"/>
                <a:gd name="connsiteY21" fmla="*/ 10000 h 10000"/>
                <a:gd name="connsiteX0" fmla="*/ 9 w 10000"/>
                <a:gd name="connsiteY0" fmla="*/ 10000 h 10000"/>
                <a:gd name="connsiteX1" fmla="*/ 2315 w 10000"/>
                <a:gd name="connsiteY1" fmla="*/ 9886 h 10000"/>
                <a:gd name="connsiteX2" fmla="*/ 4032 w 10000"/>
                <a:gd name="connsiteY2" fmla="*/ 9490 h 10000"/>
                <a:gd name="connsiteX3" fmla="*/ 5103 w 10000"/>
                <a:gd name="connsiteY3" fmla="*/ 9094 h 10000"/>
                <a:gd name="connsiteX4" fmla="*/ 6391 w 10000"/>
                <a:gd name="connsiteY4" fmla="*/ 7846 h 10000"/>
                <a:gd name="connsiteX5" fmla="*/ 7035 w 10000"/>
                <a:gd name="connsiteY5" fmla="*/ 6714 h 10000"/>
                <a:gd name="connsiteX6" fmla="*/ 7409 w 10000"/>
                <a:gd name="connsiteY6" fmla="*/ 4958 h 10000"/>
                <a:gd name="connsiteX7" fmla="*/ 7625 w 10000"/>
                <a:gd name="connsiteY7" fmla="*/ 2919 h 10000"/>
                <a:gd name="connsiteX8" fmla="*/ 7999 w 10000"/>
                <a:gd name="connsiteY8" fmla="*/ 1390 h 10000"/>
                <a:gd name="connsiteX9" fmla="*/ 8857 w 10000"/>
                <a:gd name="connsiteY9" fmla="*/ 482 h 10000"/>
                <a:gd name="connsiteX10" fmla="*/ 9985 w 10000"/>
                <a:gd name="connsiteY10" fmla="*/ 30 h 10000"/>
                <a:gd name="connsiteX11" fmla="*/ 7999 w 10000"/>
                <a:gd name="connsiteY11" fmla="*/ 87 h 10000"/>
                <a:gd name="connsiteX12" fmla="*/ 6069 w 10000"/>
                <a:gd name="connsiteY12" fmla="*/ 369 h 10000"/>
                <a:gd name="connsiteX13" fmla="*/ 4622 w 10000"/>
                <a:gd name="connsiteY13" fmla="*/ 1220 h 10000"/>
                <a:gd name="connsiteX14" fmla="*/ 3495 w 10000"/>
                <a:gd name="connsiteY14" fmla="*/ 2636 h 10000"/>
                <a:gd name="connsiteX15" fmla="*/ 2905 w 10000"/>
                <a:gd name="connsiteY15" fmla="*/ 4505 h 10000"/>
                <a:gd name="connsiteX16" fmla="*/ 2691 w 10000"/>
                <a:gd name="connsiteY16" fmla="*/ 6771 h 10000"/>
                <a:gd name="connsiteX17" fmla="*/ 2262 w 10000"/>
                <a:gd name="connsiteY17" fmla="*/ 7961 h 10000"/>
                <a:gd name="connsiteX18" fmla="*/ 1725 w 10000"/>
                <a:gd name="connsiteY18" fmla="*/ 9207 h 10000"/>
                <a:gd name="connsiteX19" fmla="*/ 921 w 10000"/>
                <a:gd name="connsiteY19" fmla="*/ 9886 h 10000"/>
                <a:gd name="connsiteX20" fmla="*/ 9 w 10000"/>
                <a:gd name="connsiteY20" fmla="*/ 10000 h 10000"/>
                <a:gd name="connsiteX0" fmla="*/ 9 w 10000"/>
                <a:gd name="connsiteY0" fmla="*/ 10000 h 10000"/>
                <a:gd name="connsiteX1" fmla="*/ 4032 w 10000"/>
                <a:gd name="connsiteY1" fmla="*/ 9490 h 10000"/>
                <a:gd name="connsiteX2" fmla="*/ 5103 w 10000"/>
                <a:gd name="connsiteY2" fmla="*/ 9094 h 10000"/>
                <a:gd name="connsiteX3" fmla="*/ 6391 w 10000"/>
                <a:gd name="connsiteY3" fmla="*/ 7846 h 10000"/>
                <a:gd name="connsiteX4" fmla="*/ 7035 w 10000"/>
                <a:gd name="connsiteY4" fmla="*/ 6714 h 10000"/>
                <a:gd name="connsiteX5" fmla="*/ 7409 w 10000"/>
                <a:gd name="connsiteY5" fmla="*/ 4958 h 10000"/>
                <a:gd name="connsiteX6" fmla="*/ 7625 w 10000"/>
                <a:gd name="connsiteY6" fmla="*/ 2919 h 10000"/>
                <a:gd name="connsiteX7" fmla="*/ 7999 w 10000"/>
                <a:gd name="connsiteY7" fmla="*/ 1390 h 10000"/>
                <a:gd name="connsiteX8" fmla="*/ 8857 w 10000"/>
                <a:gd name="connsiteY8" fmla="*/ 482 h 10000"/>
                <a:gd name="connsiteX9" fmla="*/ 9985 w 10000"/>
                <a:gd name="connsiteY9" fmla="*/ 30 h 10000"/>
                <a:gd name="connsiteX10" fmla="*/ 7999 w 10000"/>
                <a:gd name="connsiteY10" fmla="*/ 87 h 10000"/>
                <a:gd name="connsiteX11" fmla="*/ 6069 w 10000"/>
                <a:gd name="connsiteY11" fmla="*/ 369 h 10000"/>
                <a:gd name="connsiteX12" fmla="*/ 4622 w 10000"/>
                <a:gd name="connsiteY12" fmla="*/ 1220 h 10000"/>
                <a:gd name="connsiteX13" fmla="*/ 3495 w 10000"/>
                <a:gd name="connsiteY13" fmla="*/ 2636 h 10000"/>
                <a:gd name="connsiteX14" fmla="*/ 2905 w 10000"/>
                <a:gd name="connsiteY14" fmla="*/ 4505 h 10000"/>
                <a:gd name="connsiteX15" fmla="*/ 2691 w 10000"/>
                <a:gd name="connsiteY15" fmla="*/ 6771 h 10000"/>
                <a:gd name="connsiteX16" fmla="*/ 2262 w 10000"/>
                <a:gd name="connsiteY16" fmla="*/ 7961 h 10000"/>
                <a:gd name="connsiteX17" fmla="*/ 1725 w 10000"/>
                <a:gd name="connsiteY17" fmla="*/ 9207 h 10000"/>
                <a:gd name="connsiteX18" fmla="*/ 921 w 10000"/>
                <a:gd name="connsiteY18" fmla="*/ 9886 h 10000"/>
                <a:gd name="connsiteX19" fmla="*/ 9 w 10000"/>
                <a:gd name="connsiteY19" fmla="*/ 10000 h 10000"/>
                <a:gd name="connsiteX0" fmla="*/ 55 w 10046"/>
                <a:gd name="connsiteY0" fmla="*/ 10000 h 10000"/>
                <a:gd name="connsiteX1" fmla="*/ 4078 w 10046"/>
                <a:gd name="connsiteY1" fmla="*/ 9490 h 10000"/>
                <a:gd name="connsiteX2" fmla="*/ 5149 w 10046"/>
                <a:gd name="connsiteY2" fmla="*/ 9094 h 10000"/>
                <a:gd name="connsiteX3" fmla="*/ 6437 w 10046"/>
                <a:gd name="connsiteY3" fmla="*/ 7846 h 10000"/>
                <a:gd name="connsiteX4" fmla="*/ 7081 w 10046"/>
                <a:gd name="connsiteY4" fmla="*/ 6714 h 10000"/>
                <a:gd name="connsiteX5" fmla="*/ 7455 w 10046"/>
                <a:gd name="connsiteY5" fmla="*/ 4958 h 10000"/>
                <a:gd name="connsiteX6" fmla="*/ 7671 w 10046"/>
                <a:gd name="connsiteY6" fmla="*/ 2919 h 10000"/>
                <a:gd name="connsiteX7" fmla="*/ 8045 w 10046"/>
                <a:gd name="connsiteY7" fmla="*/ 1390 h 10000"/>
                <a:gd name="connsiteX8" fmla="*/ 8903 w 10046"/>
                <a:gd name="connsiteY8" fmla="*/ 482 h 10000"/>
                <a:gd name="connsiteX9" fmla="*/ 10031 w 10046"/>
                <a:gd name="connsiteY9" fmla="*/ 30 h 10000"/>
                <a:gd name="connsiteX10" fmla="*/ 8045 w 10046"/>
                <a:gd name="connsiteY10" fmla="*/ 87 h 10000"/>
                <a:gd name="connsiteX11" fmla="*/ 6115 w 10046"/>
                <a:gd name="connsiteY11" fmla="*/ 369 h 10000"/>
                <a:gd name="connsiteX12" fmla="*/ 4668 w 10046"/>
                <a:gd name="connsiteY12" fmla="*/ 1220 h 10000"/>
                <a:gd name="connsiteX13" fmla="*/ 3541 w 10046"/>
                <a:gd name="connsiteY13" fmla="*/ 2636 h 10000"/>
                <a:gd name="connsiteX14" fmla="*/ 2951 w 10046"/>
                <a:gd name="connsiteY14" fmla="*/ 4505 h 10000"/>
                <a:gd name="connsiteX15" fmla="*/ 2737 w 10046"/>
                <a:gd name="connsiteY15" fmla="*/ 6771 h 10000"/>
                <a:gd name="connsiteX16" fmla="*/ 2308 w 10046"/>
                <a:gd name="connsiteY16" fmla="*/ 7961 h 10000"/>
                <a:gd name="connsiteX17" fmla="*/ 1771 w 10046"/>
                <a:gd name="connsiteY17" fmla="*/ 9207 h 10000"/>
                <a:gd name="connsiteX18" fmla="*/ 55 w 10046"/>
                <a:gd name="connsiteY18" fmla="*/ 10000 h 10000"/>
                <a:gd name="connsiteX0" fmla="*/ 29 w 10020"/>
                <a:gd name="connsiteY0" fmla="*/ 10000 h 10000"/>
                <a:gd name="connsiteX1" fmla="*/ 4052 w 10020"/>
                <a:gd name="connsiteY1" fmla="*/ 9490 h 10000"/>
                <a:gd name="connsiteX2" fmla="*/ 5123 w 10020"/>
                <a:gd name="connsiteY2" fmla="*/ 9094 h 10000"/>
                <a:gd name="connsiteX3" fmla="*/ 6411 w 10020"/>
                <a:gd name="connsiteY3" fmla="*/ 7846 h 10000"/>
                <a:gd name="connsiteX4" fmla="*/ 7055 w 10020"/>
                <a:gd name="connsiteY4" fmla="*/ 6714 h 10000"/>
                <a:gd name="connsiteX5" fmla="*/ 7429 w 10020"/>
                <a:gd name="connsiteY5" fmla="*/ 4958 h 10000"/>
                <a:gd name="connsiteX6" fmla="*/ 7645 w 10020"/>
                <a:gd name="connsiteY6" fmla="*/ 2919 h 10000"/>
                <a:gd name="connsiteX7" fmla="*/ 8019 w 10020"/>
                <a:gd name="connsiteY7" fmla="*/ 1390 h 10000"/>
                <a:gd name="connsiteX8" fmla="*/ 8877 w 10020"/>
                <a:gd name="connsiteY8" fmla="*/ 482 h 10000"/>
                <a:gd name="connsiteX9" fmla="*/ 10005 w 10020"/>
                <a:gd name="connsiteY9" fmla="*/ 30 h 10000"/>
                <a:gd name="connsiteX10" fmla="*/ 8019 w 10020"/>
                <a:gd name="connsiteY10" fmla="*/ 87 h 10000"/>
                <a:gd name="connsiteX11" fmla="*/ 6089 w 10020"/>
                <a:gd name="connsiteY11" fmla="*/ 369 h 10000"/>
                <a:gd name="connsiteX12" fmla="*/ 4642 w 10020"/>
                <a:gd name="connsiteY12" fmla="*/ 1220 h 10000"/>
                <a:gd name="connsiteX13" fmla="*/ 3515 w 10020"/>
                <a:gd name="connsiteY13" fmla="*/ 2636 h 10000"/>
                <a:gd name="connsiteX14" fmla="*/ 2925 w 10020"/>
                <a:gd name="connsiteY14" fmla="*/ 4505 h 10000"/>
                <a:gd name="connsiteX15" fmla="*/ 2711 w 10020"/>
                <a:gd name="connsiteY15" fmla="*/ 6771 h 10000"/>
                <a:gd name="connsiteX16" fmla="*/ 2282 w 10020"/>
                <a:gd name="connsiteY16" fmla="*/ 7961 h 10000"/>
                <a:gd name="connsiteX17" fmla="*/ 29 w 10020"/>
                <a:gd name="connsiteY17" fmla="*/ 10000 h 10000"/>
                <a:gd name="connsiteX0" fmla="*/ 15 w 10006"/>
                <a:gd name="connsiteY0" fmla="*/ 10000 h 10000"/>
                <a:gd name="connsiteX1" fmla="*/ 4038 w 10006"/>
                <a:gd name="connsiteY1" fmla="*/ 9490 h 10000"/>
                <a:gd name="connsiteX2" fmla="*/ 5109 w 10006"/>
                <a:gd name="connsiteY2" fmla="*/ 9094 h 10000"/>
                <a:gd name="connsiteX3" fmla="*/ 6397 w 10006"/>
                <a:gd name="connsiteY3" fmla="*/ 7846 h 10000"/>
                <a:gd name="connsiteX4" fmla="*/ 7041 w 10006"/>
                <a:gd name="connsiteY4" fmla="*/ 6714 h 10000"/>
                <a:gd name="connsiteX5" fmla="*/ 7415 w 10006"/>
                <a:gd name="connsiteY5" fmla="*/ 4958 h 10000"/>
                <a:gd name="connsiteX6" fmla="*/ 7631 w 10006"/>
                <a:gd name="connsiteY6" fmla="*/ 2919 h 10000"/>
                <a:gd name="connsiteX7" fmla="*/ 8005 w 10006"/>
                <a:gd name="connsiteY7" fmla="*/ 1390 h 10000"/>
                <a:gd name="connsiteX8" fmla="*/ 8863 w 10006"/>
                <a:gd name="connsiteY8" fmla="*/ 482 h 10000"/>
                <a:gd name="connsiteX9" fmla="*/ 9991 w 10006"/>
                <a:gd name="connsiteY9" fmla="*/ 30 h 10000"/>
                <a:gd name="connsiteX10" fmla="*/ 8005 w 10006"/>
                <a:gd name="connsiteY10" fmla="*/ 87 h 10000"/>
                <a:gd name="connsiteX11" fmla="*/ 6075 w 10006"/>
                <a:gd name="connsiteY11" fmla="*/ 369 h 10000"/>
                <a:gd name="connsiteX12" fmla="*/ 4628 w 10006"/>
                <a:gd name="connsiteY12" fmla="*/ 1220 h 10000"/>
                <a:gd name="connsiteX13" fmla="*/ 3501 w 10006"/>
                <a:gd name="connsiteY13" fmla="*/ 2636 h 10000"/>
                <a:gd name="connsiteX14" fmla="*/ 2911 w 10006"/>
                <a:gd name="connsiteY14" fmla="*/ 4505 h 10000"/>
                <a:gd name="connsiteX15" fmla="*/ 2697 w 10006"/>
                <a:gd name="connsiteY15" fmla="*/ 6771 h 10000"/>
                <a:gd name="connsiteX16" fmla="*/ 15 w 10006"/>
                <a:gd name="connsiteY16" fmla="*/ 10000 h 10000"/>
                <a:gd name="connsiteX0" fmla="*/ 11 w 10002"/>
                <a:gd name="connsiteY0" fmla="*/ 10000 h 10000"/>
                <a:gd name="connsiteX1" fmla="*/ 4034 w 10002"/>
                <a:gd name="connsiteY1" fmla="*/ 9490 h 10000"/>
                <a:gd name="connsiteX2" fmla="*/ 5105 w 10002"/>
                <a:gd name="connsiteY2" fmla="*/ 9094 h 10000"/>
                <a:gd name="connsiteX3" fmla="*/ 6393 w 10002"/>
                <a:gd name="connsiteY3" fmla="*/ 7846 h 10000"/>
                <a:gd name="connsiteX4" fmla="*/ 7037 w 10002"/>
                <a:gd name="connsiteY4" fmla="*/ 6714 h 10000"/>
                <a:gd name="connsiteX5" fmla="*/ 7411 w 10002"/>
                <a:gd name="connsiteY5" fmla="*/ 4958 h 10000"/>
                <a:gd name="connsiteX6" fmla="*/ 7627 w 10002"/>
                <a:gd name="connsiteY6" fmla="*/ 2919 h 10000"/>
                <a:gd name="connsiteX7" fmla="*/ 8001 w 10002"/>
                <a:gd name="connsiteY7" fmla="*/ 1390 h 10000"/>
                <a:gd name="connsiteX8" fmla="*/ 8859 w 10002"/>
                <a:gd name="connsiteY8" fmla="*/ 482 h 10000"/>
                <a:gd name="connsiteX9" fmla="*/ 9987 w 10002"/>
                <a:gd name="connsiteY9" fmla="*/ 30 h 10000"/>
                <a:gd name="connsiteX10" fmla="*/ 8001 w 10002"/>
                <a:gd name="connsiteY10" fmla="*/ 87 h 10000"/>
                <a:gd name="connsiteX11" fmla="*/ 6071 w 10002"/>
                <a:gd name="connsiteY11" fmla="*/ 369 h 10000"/>
                <a:gd name="connsiteX12" fmla="*/ 4624 w 10002"/>
                <a:gd name="connsiteY12" fmla="*/ 1220 h 10000"/>
                <a:gd name="connsiteX13" fmla="*/ 3497 w 10002"/>
                <a:gd name="connsiteY13" fmla="*/ 2636 h 10000"/>
                <a:gd name="connsiteX14" fmla="*/ 2907 w 10002"/>
                <a:gd name="connsiteY14" fmla="*/ 4505 h 10000"/>
                <a:gd name="connsiteX15" fmla="*/ 11 w 10002"/>
                <a:gd name="connsiteY15" fmla="*/ 10000 h 10000"/>
                <a:gd name="connsiteX0" fmla="*/ 68 w 10059"/>
                <a:gd name="connsiteY0" fmla="*/ 10000 h 10136"/>
                <a:gd name="connsiteX1" fmla="*/ 4091 w 10059"/>
                <a:gd name="connsiteY1" fmla="*/ 9490 h 10136"/>
                <a:gd name="connsiteX2" fmla="*/ 5162 w 10059"/>
                <a:gd name="connsiteY2" fmla="*/ 9094 h 10136"/>
                <a:gd name="connsiteX3" fmla="*/ 6450 w 10059"/>
                <a:gd name="connsiteY3" fmla="*/ 7846 h 10136"/>
                <a:gd name="connsiteX4" fmla="*/ 7094 w 10059"/>
                <a:gd name="connsiteY4" fmla="*/ 6714 h 10136"/>
                <a:gd name="connsiteX5" fmla="*/ 7468 w 10059"/>
                <a:gd name="connsiteY5" fmla="*/ 4958 h 10136"/>
                <a:gd name="connsiteX6" fmla="*/ 7684 w 10059"/>
                <a:gd name="connsiteY6" fmla="*/ 2919 h 10136"/>
                <a:gd name="connsiteX7" fmla="*/ 8058 w 10059"/>
                <a:gd name="connsiteY7" fmla="*/ 1390 h 10136"/>
                <a:gd name="connsiteX8" fmla="*/ 8916 w 10059"/>
                <a:gd name="connsiteY8" fmla="*/ 482 h 10136"/>
                <a:gd name="connsiteX9" fmla="*/ 10044 w 10059"/>
                <a:gd name="connsiteY9" fmla="*/ 30 h 10136"/>
                <a:gd name="connsiteX10" fmla="*/ 8058 w 10059"/>
                <a:gd name="connsiteY10" fmla="*/ 87 h 10136"/>
                <a:gd name="connsiteX11" fmla="*/ 6128 w 10059"/>
                <a:gd name="connsiteY11" fmla="*/ 369 h 10136"/>
                <a:gd name="connsiteX12" fmla="*/ 4681 w 10059"/>
                <a:gd name="connsiteY12" fmla="*/ 1220 h 10136"/>
                <a:gd name="connsiteX13" fmla="*/ 3554 w 10059"/>
                <a:gd name="connsiteY13" fmla="*/ 2636 h 10136"/>
                <a:gd name="connsiteX14" fmla="*/ 2964 w 10059"/>
                <a:gd name="connsiteY14" fmla="*/ 4505 h 10136"/>
                <a:gd name="connsiteX15" fmla="*/ 1657 w 10059"/>
                <a:gd name="connsiteY15" fmla="*/ 6768 h 10136"/>
                <a:gd name="connsiteX16" fmla="*/ 68 w 10059"/>
                <a:gd name="connsiteY16" fmla="*/ 10000 h 10136"/>
                <a:gd name="connsiteX0" fmla="*/ 11 w 10002"/>
                <a:gd name="connsiteY0" fmla="*/ 10000 h 10136"/>
                <a:gd name="connsiteX1" fmla="*/ 4034 w 10002"/>
                <a:gd name="connsiteY1" fmla="*/ 9490 h 10136"/>
                <a:gd name="connsiteX2" fmla="*/ 5105 w 10002"/>
                <a:gd name="connsiteY2" fmla="*/ 9094 h 10136"/>
                <a:gd name="connsiteX3" fmla="*/ 6393 w 10002"/>
                <a:gd name="connsiteY3" fmla="*/ 7846 h 10136"/>
                <a:gd name="connsiteX4" fmla="*/ 7037 w 10002"/>
                <a:gd name="connsiteY4" fmla="*/ 6714 h 10136"/>
                <a:gd name="connsiteX5" fmla="*/ 7411 w 10002"/>
                <a:gd name="connsiteY5" fmla="*/ 4958 h 10136"/>
                <a:gd name="connsiteX6" fmla="*/ 7627 w 10002"/>
                <a:gd name="connsiteY6" fmla="*/ 2919 h 10136"/>
                <a:gd name="connsiteX7" fmla="*/ 8001 w 10002"/>
                <a:gd name="connsiteY7" fmla="*/ 1390 h 10136"/>
                <a:gd name="connsiteX8" fmla="*/ 8859 w 10002"/>
                <a:gd name="connsiteY8" fmla="*/ 482 h 10136"/>
                <a:gd name="connsiteX9" fmla="*/ 9987 w 10002"/>
                <a:gd name="connsiteY9" fmla="*/ 30 h 10136"/>
                <a:gd name="connsiteX10" fmla="*/ 8001 w 10002"/>
                <a:gd name="connsiteY10" fmla="*/ 87 h 10136"/>
                <a:gd name="connsiteX11" fmla="*/ 6071 w 10002"/>
                <a:gd name="connsiteY11" fmla="*/ 369 h 10136"/>
                <a:gd name="connsiteX12" fmla="*/ 4624 w 10002"/>
                <a:gd name="connsiteY12" fmla="*/ 1220 h 10136"/>
                <a:gd name="connsiteX13" fmla="*/ 3497 w 10002"/>
                <a:gd name="connsiteY13" fmla="*/ 2636 h 10136"/>
                <a:gd name="connsiteX14" fmla="*/ 2907 w 10002"/>
                <a:gd name="connsiteY14" fmla="*/ 4505 h 10136"/>
                <a:gd name="connsiteX15" fmla="*/ 11 w 10002"/>
                <a:gd name="connsiteY15" fmla="*/ 10000 h 10136"/>
                <a:gd name="connsiteX0" fmla="*/ 0 w 7095"/>
                <a:gd name="connsiteY0" fmla="*/ 4505 h 9490"/>
                <a:gd name="connsiteX1" fmla="*/ 1127 w 7095"/>
                <a:gd name="connsiteY1" fmla="*/ 9490 h 9490"/>
                <a:gd name="connsiteX2" fmla="*/ 2198 w 7095"/>
                <a:gd name="connsiteY2" fmla="*/ 9094 h 9490"/>
                <a:gd name="connsiteX3" fmla="*/ 3486 w 7095"/>
                <a:gd name="connsiteY3" fmla="*/ 7846 h 9490"/>
                <a:gd name="connsiteX4" fmla="*/ 4130 w 7095"/>
                <a:gd name="connsiteY4" fmla="*/ 6714 h 9490"/>
                <a:gd name="connsiteX5" fmla="*/ 4504 w 7095"/>
                <a:gd name="connsiteY5" fmla="*/ 4958 h 9490"/>
                <a:gd name="connsiteX6" fmla="*/ 4720 w 7095"/>
                <a:gd name="connsiteY6" fmla="*/ 2919 h 9490"/>
                <a:gd name="connsiteX7" fmla="*/ 5094 w 7095"/>
                <a:gd name="connsiteY7" fmla="*/ 1390 h 9490"/>
                <a:gd name="connsiteX8" fmla="*/ 5952 w 7095"/>
                <a:gd name="connsiteY8" fmla="*/ 482 h 9490"/>
                <a:gd name="connsiteX9" fmla="*/ 7080 w 7095"/>
                <a:gd name="connsiteY9" fmla="*/ 30 h 9490"/>
                <a:gd name="connsiteX10" fmla="*/ 5094 w 7095"/>
                <a:gd name="connsiteY10" fmla="*/ 87 h 9490"/>
                <a:gd name="connsiteX11" fmla="*/ 3164 w 7095"/>
                <a:gd name="connsiteY11" fmla="*/ 369 h 9490"/>
                <a:gd name="connsiteX12" fmla="*/ 1717 w 7095"/>
                <a:gd name="connsiteY12" fmla="*/ 1220 h 9490"/>
                <a:gd name="connsiteX13" fmla="*/ 590 w 7095"/>
                <a:gd name="connsiteY13" fmla="*/ 2636 h 9490"/>
                <a:gd name="connsiteX14" fmla="*/ 0 w 7095"/>
                <a:gd name="connsiteY14" fmla="*/ 4505 h 9490"/>
                <a:gd name="connsiteX0" fmla="*/ 0 w 10000"/>
                <a:gd name="connsiteY0" fmla="*/ 4747 h 9718"/>
                <a:gd name="connsiteX1" fmla="*/ 3098 w 10000"/>
                <a:gd name="connsiteY1" fmla="*/ 9583 h 9718"/>
                <a:gd name="connsiteX2" fmla="*/ 4913 w 10000"/>
                <a:gd name="connsiteY2" fmla="*/ 8268 h 9718"/>
                <a:gd name="connsiteX3" fmla="*/ 5821 w 10000"/>
                <a:gd name="connsiteY3" fmla="*/ 7075 h 9718"/>
                <a:gd name="connsiteX4" fmla="*/ 6348 w 10000"/>
                <a:gd name="connsiteY4" fmla="*/ 5224 h 9718"/>
                <a:gd name="connsiteX5" fmla="*/ 6653 w 10000"/>
                <a:gd name="connsiteY5" fmla="*/ 3076 h 9718"/>
                <a:gd name="connsiteX6" fmla="*/ 7180 w 10000"/>
                <a:gd name="connsiteY6" fmla="*/ 1465 h 9718"/>
                <a:gd name="connsiteX7" fmla="*/ 8389 w 10000"/>
                <a:gd name="connsiteY7" fmla="*/ 508 h 9718"/>
                <a:gd name="connsiteX8" fmla="*/ 9979 w 10000"/>
                <a:gd name="connsiteY8" fmla="*/ 32 h 9718"/>
                <a:gd name="connsiteX9" fmla="*/ 7180 w 10000"/>
                <a:gd name="connsiteY9" fmla="*/ 92 h 9718"/>
                <a:gd name="connsiteX10" fmla="*/ 4459 w 10000"/>
                <a:gd name="connsiteY10" fmla="*/ 389 h 9718"/>
                <a:gd name="connsiteX11" fmla="*/ 2420 w 10000"/>
                <a:gd name="connsiteY11" fmla="*/ 1286 h 9718"/>
                <a:gd name="connsiteX12" fmla="*/ 832 w 10000"/>
                <a:gd name="connsiteY12" fmla="*/ 2778 h 9718"/>
                <a:gd name="connsiteX13" fmla="*/ 0 w 10000"/>
                <a:gd name="connsiteY13" fmla="*/ 4747 h 9718"/>
                <a:gd name="connsiteX0" fmla="*/ 0 w 10000"/>
                <a:gd name="connsiteY0" fmla="*/ 4885 h 9908"/>
                <a:gd name="connsiteX1" fmla="*/ 3098 w 10000"/>
                <a:gd name="connsiteY1" fmla="*/ 9861 h 9908"/>
                <a:gd name="connsiteX2" fmla="*/ 5821 w 10000"/>
                <a:gd name="connsiteY2" fmla="*/ 7280 h 9908"/>
                <a:gd name="connsiteX3" fmla="*/ 6348 w 10000"/>
                <a:gd name="connsiteY3" fmla="*/ 5376 h 9908"/>
                <a:gd name="connsiteX4" fmla="*/ 6653 w 10000"/>
                <a:gd name="connsiteY4" fmla="*/ 3165 h 9908"/>
                <a:gd name="connsiteX5" fmla="*/ 7180 w 10000"/>
                <a:gd name="connsiteY5" fmla="*/ 1508 h 9908"/>
                <a:gd name="connsiteX6" fmla="*/ 8389 w 10000"/>
                <a:gd name="connsiteY6" fmla="*/ 523 h 9908"/>
                <a:gd name="connsiteX7" fmla="*/ 9979 w 10000"/>
                <a:gd name="connsiteY7" fmla="*/ 33 h 9908"/>
                <a:gd name="connsiteX8" fmla="*/ 7180 w 10000"/>
                <a:gd name="connsiteY8" fmla="*/ 95 h 9908"/>
                <a:gd name="connsiteX9" fmla="*/ 4459 w 10000"/>
                <a:gd name="connsiteY9" fmla="*/ 400 h 9908"/>
                <a:gd name="connsiteX10" fmla="*/ 2420 w 10000"/>
                <a:gd name="connsiteY10" fmla="*/ 1323 h 9908"/>
                <a:gd name="connsiteX11" fmla="*/ 832 w 10000"/>
                <a:gd name="connsiteY11" fmla="*/ 2859 h 9908"/>
                <a:gd name="connsiteX12" fmla="*/ 0 w 10000"/>
                <a:gd name="connsiteY12" fmla="*/ 4885 h 9908"/>
                <a:gd name="connsiteX0" fmla="*/ 0 w 10000"/>
                <a:gd name="connsiteY0" fmla="*/ 4930 h 9954"/>
                <a:gd name="connsiteX1" fmla="*/ 3098 w 10000"/>
                <a:gd name="connsiteY1" fmla="*/ 9953 h 9954"/>
                <a:gd name="connsiteX2" fmla="*/ 6348 w 10000"/>
                <a:gd name="connsiteY2" fmla="*/ 5426 h 9954"/>
                <a:gd name="connsiteX3" fmla="*/ 6653 w 10000"/>
                <a:gd name="connsiteY3" fmla="*/ 3194 h 9954"/>
                <a:gd name="connsiteX4" fmla="*/ 7180 w 10000"/>
                <a:gd name="connsiteY4" fmla="*/ 1522 h 9954"/>
                <a:gd name="connsiteX5" fmla="*/ 8389 w 10000"/>
                <a:gd name="connsiteY5" fmla="*/ 528 h 9954"/>
                <a:gd name="connsiteX6" fmla="*/ 9979 w 10000"/>
                <a:gd name="connsiteY6" fmla="*/ 33 h 9954"/>
                <a:gd name="connsiteX7" fmla="*/ 7180 w 10000"/>
                <a:gd name="connsiteY7" fmla="*/ 96 h 9954"/>
                <a:gd name="connsiteX8" fmla="*/ 4459 w 10000"/>
                <a:gd name="connsiteY8" fmla="*/ 404 h 9954"/>
                <a:gd name="connsiteX9" fmla="*/ 2420 w 10000"/>
                <a:gd name="connsiteY9" fmla="*/ 1335 h 9954"/>
                <a:gd name="connsiteX10" fmla="*/ 832 w 10000"/>
                <a:gd name="connsiteY10" fmla="*/ 2886 h 9954"/>
                <a:gd name="connsiteX11" fmla="*/ 0 w 10000"/>
                <a:gd name="connsiteY11" fmla="*/ 4930 h 9954"/>
                <a:gd name="connsiteX0" fmla="*/ 0 w 10000"/>
                <a:gd name="connsiteY0" fmla="*/ 4953 h 5555"/>
                <a:gd name="connsiteX1" fmla="*/ 6348 w 10000"/>
                <a:gd name="connsiteY1" fmla="*/ 5451 h 5555"/>
                <a:gd name="connsiteX2" fmla="*/ 6653 w 10000"/>
                <a:gd name="connsiteY2" fmla="*/ 3209 h 5555"/>
                <a:gd name="connsiteX3" fmla="*/ 7180 w 10000"/>
                <a:gd name="connsiteY3" fmla="*/ 1529 h 5555"/>
                <a:gd name="connsiteX4" fmla="*/ 8389 w 10000"/>
                <a:gd name="connsiteY4" fmla="*/ 530 h 5555"/>
                <a:gd name="connsiteX5" fmla="*/ 9979 w 10000"/>
                <a:gd name="connsiteY5" fmla="*/ 33 h 5555"/>
                <a:gd name="connsiteX6" fmla="*/ 7180 w 10000"/>
                <a:gd name="connsiteY6" fmla="*/ 96 h 5555"/>
                <a:gd name="connsiteX7" fmla="*/ 4459 w 10000"/>
                <a:gd name="connsiteY7" fmla="*/ 406 h 5555"/>
                <a:gd name="connsiteX8" fmla="*/ 2420 w 10000"/>
                <a:gd name="connsiteY8" fmla="*/ 1341 h 5555"/>
                <a:gd name="connsiteX9" fmla="*/ 832 w 10000"/>
                <a:gd name="connsiteY9" fmla="*/ 2899 h 5555"/>
                <a:gd name="connsiteX10" fmla="*/ 0 w 10000"/>
                <a:gd name="connsiteY10" fmla="*/ 4953 h 5555"/>
                <a:gd name="connsiteX0" fmla="*/ 0 w 10000"/>
                <a:gd name="connsiteY0" fmla="*/ 8915 h 10000"/>
                <a:gd name="connsiteX1" fmla="*/ 6348 w 10000"/>
                <a:gd name="connsiteY1" fmla="*/ 9812 h 10000"/>
                <a:gd name="connsiteX2" fmla="*/ 7180 w 10000"/>
                <a:gd name="connsiteY2" fmla="*/ 2751 h 10000"/>
                <a:gd name="connsiteX3" fmla="*/ 8389 w 10000"/>
                <a:gd name="connsiteY3" fmla="*/ 953 h 10000"/>
                <a:gd name="connsiteX4" fmla="*/ 9979 w 10000"/>
                <a:gd name="connsiteY4" fmla="*/ 58 h 10000"/>
                <a:gd name="connsiteX5" fmla="*/ 7180 w 10000"/>
                <a:gd name="connsiteY5" fmla="*/ 172 h 10000"/>
                <a:gd name="connsiteX6" fmla="*/ 4459 w 10000"/>
                <a:gd name="connsiteY6" fmla="*/ 730 h 10000"/>
                <a:gd name="connsiteX7" fmla="*/ 2420 w 10000"/>
                <a:gd name="connsiteY7" fmla="*/ 2413 h 10000"/>
                <a:gd name="connsiteX8" fmla="*/ 832 w 10000"/>
                <a:gd name="connsiteY8" fmla="*/ 5218 h 10000"/>
                <a:gd name="connsiteX9" fmla="*/ 0 w 10000"/>
                <a:gd name="connsiteY9" fmla="*/ 8915 h 10000"/>
                <a:gd name="connsiteX0" fmla="*/ 0 w 10000"/>
                <a:gd name="connsiteY0" fmla="*/ 8915 h 10000"/>
                <a:gd name="connsiteX1" fmla="*/ 6348 w 10000"/>
                <a:gd name="connsiteY1" fmla="*/ 9812 h 10000"/>
                <a:gd name="connsiteX2" fmla="*/ 8389 w 10000"/>
                <a:gd name="connsiteY2" fmla="*/ 953 h 10000"/>
                <a:gd name="connsiteX3" fmla="*/ 9979 w 10000"/>
                <a:gd name="connsiteY3" fmla="*/ 58 h 10000"/>
                <a:gd name="connsiteX4" fmla="*/ 7180 w 10000"/>
                <a:gd name="connsiteY4" fmla="*/ 172 h 10000"/>
                <a:gd name="connsiteX5" fmla="*/ 4459 w 10000"/>
                <a:gd name="connsiteY5" fmla="*/ 730 h 10000"/>
                <a:gd name="connsiteX6" fmla="*/ 2420 w 10000"/>
                <a:gd name="connsiteY6" fmla="*/ 2413 h 10000"/>
                <a:gd name="connsiteX7" fmla="*/ 832 w 10000"/>
                <a:gd name="connsiteY7" fmla="*/ 5218 h 10000"/>
                <a:gd name="connsiteX8" fmla="*/ 0 w 10000"/>
                <a:gd name="connsiteY8" fmla="*/ 8915 h 10000"/>
                <a:gd name="connsiteX0" fmla="*/ 6348 w 10000"/>
                <a:gd name="connsiteY0" fmla="*/ 9812 h 10798"/>
                <a:gd name="connsiteX1" fmla="*/ 8389 w 10000"/>
                <a:gd name="connsiteY1" fmla="*/ 953 h 10798"/>
                <a:gd name="connsiteX2" fmla="*/ 9979 w 10000"/>
                <a:gd name="connsiteY2" fmla="*/ 58 h 10798"/>
                <a:gd name="connsiteX3" fmla="*/ 7180 w 10000"/>
                <a:gd name="connsiteY3" fmla="*/ 172 h 10798"/>
                <a:gd name="connsiteX4" fmla="*/ 4459 w 10000"/>
                <a:gd name="connsiteY4" fmla="*/ 730 h 10798"/>
                <a:gd name="connsiteX5" fmla="*/ 2420 w 10000"/>
                <a:gd name="connsiteY5" fmla="*/ 2413 h 10798"/>
                <a:gd name="connsiteX6" fmla="*/ 832 w 10000"/>
                <a:gd name="connsiteY6" fmla="*/ 5218 h 10798"/>
                <a:gd name="connsiteX7" fmla="*/ 0 w 10000"/>
                <a:gd name="connsiteY7" fmla="*/ 8915 h 10798"/>
                <a:gd name="connsiteX8" fmla="*/ 6900 w 10000"/>
                <a:gd name="connsiteY8" fmla="*/ 10798 h 10798"/>
                <a:gd name="connsiteX0" fmla="*/ 8389 w 10000"/>
                <a:gd name="connsiteY0" fmla="*/ 953 h 10798"/>
                <a:gd name="connsiteX1" fmla="*/ 9979 w 10000"/>
                <a:gd name="connsiteY1" fmla="*/ 58 h 10798"/>
                <a:gd name="connsiteX2" fmla="*/ 7180 w 10000"/>
                <a:gd name="connsiteY2" fmla="*/ 172 h 10798"/>
                <a:gd name="connsiteX3" fmla="*/ 4459 w 10000"/>
                <a:gd name="connsiteY3" fmla="*/ 730 h 10798"/>
                <a:gd name="connsiteX4" fmla="*/ 2420 w 10000"/>
                <a:gd name="connsiteY4" fmla="*/ 2413 h 10798"/>
                <a:gd name="connsiteX5" fmla="*/ 832 w 10000"/>
                <a:gd name="connsiteY5" fmla="*/ 5218 h 10798"/>
                <a:gd name="connsiteX6" fmla="*/ 0 w 10000"/>
                <a:gd name="connsiteY6" fmla="*/ 8915 h 10798"/>
                <a:gd name="connsiteX7" fmla="*/ 6900 w 10000"/>
                <a:gd name="connsiteY7" fmla="*/ 10798 h 10798"/>
                <a:gd name="connsiteX0" fmla="*/ 9979 w 9979"/>
                <a:gd name="connsiteY0" fmla="*/ 58 h 10798"/>
                <a:gd name="connsiteX1" fmla="*/ 7180 w 9979"/>
                <a:gd name="connsiteY1" fmla="*/ 172 h 10798"/>
                <a:gd name="connsiteX2" fmla="*/ 4459 w 9979"/>
                <a:gd name="connsiteY2" fmla="*/ 730 h 10798"/>
                <a:gd name="connsiteX3" fmla="*/ 2420 w 9979"/>
                <a:gd name="connsiteY3" fmla="*/ 2413 h 10798"/>
                <a:gd name="connsiteX4" fmla="*/ 832 w 9979"/>
                <a:gd name="connsiteY4" fmla="*/ 5218 h 10798"/>
                <a:gd name="connsiteX5" fmla="*/ 0 w 9979"/>
                <a:gd name="connsiteY5" fmla="*/ 8915 h 10798"/>
                <a:gd name="connsiteX6" fmla="*/ 6900 w 9979"/>
                <a:gd name="connsiteY6" fmla="*/ 10798 h 10798"/>
                <a:gd name="connsiteX0" fmla="*/ 10015 w 10015"/>
                <a:gd name="connsiteY0" fmla="*/ 54 h 9246"/>
                <a:gd name="connsiteX1" fmla="*/ 7210 w 10015"/>
                <a:gd name="connsiteY1" fmla="*/ 159 h 9246"/>
                <a:gd name="connsiteX2" fmla="*/ 4483 w 10015"/>
                <a:gd name="connsiteY2" fmla="*/ 676 h 9246"/>
                <a:gd name="connsiteX3" fmla="*/ 2440 w 10015"/>
                <a:gd name="connsiteY3" fmla="*/ 2235 h 9246"/>
                <a:gd name="connsiteX4" fmla="*/ 849 w 10015"/>
                <a:gd name="connsiteY4" fmla="*/ 4832 h 9246"/>
                <a:gd name="connsiteX5" fmla="*/ 15 w 10015"/>
                <a:gd name="connsiteY5" fmla="*/ 8256 h 9246"/>
                <a:gd name="connsiteX6" fmla="*/ 1550 w 10015"/>
                <a:gd name="connsiteY6" fmla="*/ 9246 h 9246"/>
                <a:gd name="connsiteX0" fmla="*/ 10596 w 10596"/>
                <a:gd name="connsiteY0" fmla="*/ 58 h 12989"/>
                <a:gd name="connsiteX1" fmla="*/ 7795 w 10596"/>
                <a:gd name="connsiteY1" fmla="*/ 172 h 12989"/>
                <a:gd name="connsiteX2" fmla="*/ 5072 w 10596"/>
                <a:gd name="connsiteY2" fmla="*/ 731 h 12989"/>
                <a:gd name="connsiteX3" fmla="*/ 3032 w 10596"/>
                <a:gd name="connsiteY3" fmla="*/ 2417 h 12989"/>
                <a:gd name="connsiteX4" fmla="*/ 1444 w 10596"/>
                <a:gd name="connsiteY4" fmla="*/ 5226 h 12989"/>
                <a:gd name="connsiteX5" fmla="*/ 611 w 10596"/>
                <a:gd name="connsiteY5" fmla="*/ 8929 h 12989"/>
                <a:gd name="connsiteX6" fmla="*/ 826 w 10596"/>
                <a:gd name="connsiteY6" fmla="*/ 12989 h 12989"/>
                <a:gd name="connsiteX0" fmla="*/ 9985 w 9985"/>
                <a:gd name="connsiteY0" fmla="*/ 58 h 8929"/>
                <a:gd name="connsiteX1" fmla="*/ 7184 w 9985"/>
                <a:gd name="connsiteY1" fmla="*/ 172 h 8929"/>
                <a:gd name="connsiteX2" fmla="*/ 4461 w 9985"/>
                <a:gd name="connsiteY2" fmla="*/ 731 h 8929"/>
                <a:gd name="connsiteX3" fmla="*/ 2421 w 9985"/>
                <a:gd name="connsiteY3" fmla="*/ 2417 h 8929"/>
                <a:gd name="connsiteX4" fmla="*/ 833 w 9985"/>
                <a:gd name="connsiteY4" fmla="*/ 5226 h 8929"/>
                <a:gd name="connsiteX5" fmla="*/ 0 w 9985"/>
                <a:gd name="connsiteY5" fmla="*/ 8929 h 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85" h="8929">
                  <a:moveTo>
                    <a:pt x="9985" y="58"/>
                  </a:moveTo>
                  <a:cubicBezTo>
                    <a:pt x="9775" y="-80"/>
                    <a:pt x="8111" y="58"/>
                    <a:pt x="7184" y="172"/>
                  </a:cubicBezTo>
                  <a:cubicBezTo>
                    <a:pt x="6259" y="282"/>
                    <a:pt x="5256" y="367"/>
                    <a:pt x="4461" y="731"/>
                  </a:cubicBezTo>
                  <a:cubicBezTo>
                    <a:pt x="3668" y="1099"/>
                    <a:pt x="3024" y="1656"/>
                    <a:pt x="2421" y="2417"/>
                  </a:cubicBezTo>
                  <a:cubicBezTo>
                    <a:pt x="1816" y="3174"/>
                    <a:pt x="1230" y="4129"/>
                    <a:pt x="833" y="5226"/>
                  </a:cubicBezTo>
                  <a:cubicBezTo>
                    <a:pt x="436" y="6317"/>
                    <a:pt x="103" y="7635"/>
                    <a:pt x="0" y="8929"/>
                  </a:cubicBezTo>
                </a:path>
              </a:pathLst>
            </a:custGeom>
            <a:noFill/>
            <a:ln w="38100" cmpd="sng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376341" y="2918768"/>
              <a:ext cx="2776537" cy="2517052"/>
              <a:chOff x="5984757" y="3889435"/>
              <a:chExt cx="2776537" cy="251705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984757" y="3889435"/>
                <a:ext cx="2776537" cy="2517052"/>
                <a:chOff x="5984757" y="3889435"/>
                <a:chExt cx="2776537" cy="2517052"/>
              </a:xfrm>
            </p:grpSpPr>
            <p:grpSp>
              <p:nvGrpSpPr>
                <p:cNvPr id="41" name="Group 70"/>
                <p:cNvGrpSpPr>
                  <a:grpSpLocks/>
                </p:cNvGrpSpPr>
                <p:nvPr/>
              </p:nvGrpSpPr>
              <p:grpSpPr bwMode="auto">
                <a:xfrm>
                  <a:off x="5984757" y="4047463"/>
                  <a:ext cx="2463800" cy="2359024"/>
                  <a:chOff x="3467" y="548"/>
                  <a:chExt cx="1422" cy="1422"/>
                </a:xfrm>
              </p:grpSpPr>
              <p:grpSp>
                <p:nvGrpSpPr>
                  <p:cNvPr id="54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3467" y="548"/>
                    <a:ext cx="1422" cy="1422"/>
                    <a:chOff x="3467" y="548"/>
                    <a:chExt cx="1422" cy="1422"/>
                  </a:xfrm>
                </p:grpSpPr>
                <p:sp>
                  <p:nvSpPr>
                    <p:cNvPr id="60" name="Line 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18" y="548"/>
                      <a:ext cx="0" cy="142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3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 flipH="1" flipV="1">
                      <a:off x="4178" y="571"/>
                      <a:ext cx="0" cy="142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59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162" y="1222"/>
                    <a:ext cx="116" cy="11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6902187" y="3889435"/>
                  <a:ext cx="1859107" cy="1553440"/>
                  <a:chOff x="6902187" y="3889435"/>
                  <a:chExt cx="1859107" cy="1553440"/>
                </a:xfrm>
              </p:grpSpPr>
              <p:sp>
                <p:nvSpPr>
                  <p:cNvPr id="47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02187" y="3889435"/>
                    <a:ext cx="336550" cy="3667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9pPr>
                  </a:lstStyle>
                  <a:p>
                    <a:r>
                      <a:rPr lang="en-GB" i="1" dirty="0">
                        <a:latin typeface="Arial" charset="0"/>
                      </a:rPr>
                      <a:t>B</a:t>
                    </a:r>
                  </a:p>
                </p:txBody>
              </p:sp>
              <p:sp>
                <p:nvSpPr>
                  <p:cNvPr id="48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10457" y="5076163"/>
                    <a:ext cx="350837" cy="3667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9pPr>
                  </a:lstStyle>
                  <a:p>
                    <a:r>
                      <a:rPr lang="en-GB" i="1">
                        <a:latin typeface="Arial" charset="0"/>
                      </a:rPr>
                      <a:t>H</a:t>
                    </a:r>
                  </a:p>
                </p:txBody>
              </p:sp>
              <p:sp>
                <p:nvSpPr>
                  <p:cNvPr id="49" name="Freeform 57"/>
                  <p:cNvSpPr>
                    <a:spLocks/>
                  </p:cNvSpPr>
                  <p:nvPr/>
                </p:nvSpPr>
                <p:spPr bwMode="auto">
                  <a:xfrm>
                    <a:off x="7287981" y="4626391"/>
                    <a:ext cx="355618" cy="629902"/>
                  </a:xfrm>
                  <a:custGeom>
                    <a:avLst/>
                    <a:gdLst>
                      <a:gd name="T0" fmla="*/ 0 w 216"/>
                      <a:gd name="T1" fmla="*/ 432 h 364"/>
                      <a:gd name="T2" fmla="*/ 114 w 216"/>
                      <a:gd name="T3" fmla="*/ 199 h 364"/>
                      <a:gd name="T4" fmla="*/ 308 w 216"/>
                      <a:gd name="T5" fmla="*/ 0 h 364"/>
                      <a:gd name="T6" fmla="*/ 0 60000 65536"/>
                      <a:gd name="T7" fmla="*/ 0 60000 65536"/>
                      <a:gd name="T8" fmla="*/ 0 60000 65536"/>
                      <a:gd name="T9" fmla="*/ 0 w 216"/>
                      <a:gd name="T10" fmla="*/ 0 h 364"/>
                      <a:gd name="T11" fmla="*/ 216 w 216"/>
                      <a:gd name="T12" fmla="*/ 364 h 364"/>
                      <a:gd name="connsiteX0" fmla="*/ 0 w 10000"/>
                      <a:gd name="connsiteY0" fmla="*/ 10000 h 10000"/>
                      <a:gd name="connsiteX1" fmla="*/ 4924 w 10000"/>
                      <a:gd name="connsiteY1" fmla="*/ 5752 h 10000"/>
                      <a:gd name="connsiteX2" fmla="*/ 10000 w 10000"/>
                      <a:gd name="connsiteY2" fmla="*/ 0 h 10000"/>
                      <a:gd name="connsiteX0" fmla="*/ 0 w 10000"/>
                      <a:gd name="connsiteY0" fmla="*/ 10000 h 10000"/>
                      <a:gd name="connsiteX1" fmla="*/ 4924 w 10000"/>
                      <a:gd name="connsiteY1" fmla="*/ 5752 h 10000"/>
                      <a:gd name="connsiteX2" fmla="*/ 10000 w 10000"/>
                      <a:gd name="connsiteY2" fmla="*/ 0 h 10000"/>
                      <a:gd name="connsiteX0" fmla="*/ 0 w 10000"/>
                      <a:gd name="connsiteY0" fmla="*/ 10000 h 10000"/>
                      <a:gd name="connsiteX1" fmla="*/ 4924 w 10000"/>
                      <a:gd name="connsiteY1" fmla="*/ 5752 h 10000"/>
                      <a:gd name="connsiteX2" fmla="*/ 10000 w 10000"/>
                      <a:gd name="connsiteY2" fmla="*/ 0 h 10000"/>
                      <a:gd name="connsiteX0" fmla="*/ 0 w 10000"/>
                      <a:gd name="connsiteY0" fmla="*/ 10000 h 10000"/>
                      <a:gd name="connsiteX1" fmla="*/ 1082 w 10000"/>
                      <a:gd name="connsiteY1" fmla="*/ 9082 h 10000"/>
                      <a:gd name="connsiteX2" fmla="*/ 4924 w 10000"/>
                      <a:gd name="connsiteY2" fmla="*/ 5752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184 w 10000"/>
                      <a:gd name="connsiteY1" fmla="*/ 9082 h 10000"/>
                      <a:gd name="connsiteX2" fmla="*/ 4924 w 10000"/>
                      <a:gd name="connsiteY2" fmla="*/ 5752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4924 w 10000"/>
                      <a:gd name="connsiteY2" fmla="*/ 5752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4924 w 10000"/>
                      <a:gd name="connsiteY2" fmla="*/ 5752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5229 w 10000"/>
                      <a:gd name="connsiteY2" fmla="*/ 5247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5229 w 10000"/>
                      <a:gd name="connsiteY2" fmla="*/ 5247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4924 w 10000"/>
                      <a:gd name="connsiteY2" fmla="*/ 5184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4924 w 10000"/>
                      <a:gd name="connsiteY2" fmla="*/ 5184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4924 w 10000"/>
                      <a:gd name="connsiteY2" fmla="*/ 5184 h 10000"/>
                      <a:gd name="connsiteX3" fmla="*/ 10000 w 10000"/>
                      <a:gd name="connsiteY3" fmla="*/ 0 h 10000"/>
                      <a:gd name="connsiteX0" fmla="*/ 0 w 10000"/>
                      <a:gd name="connsiteY0" fmla="*/ 9937 h 9937"/>
                      <a:gd name="connsiteX1" fmla="*/ 1591 w 10000"/>
                      <a:gd name="connsiteY1" fmla="*/ 9082 h 9937"/>
                      <a:gd name="connsiteX2" fmla="*/ 4924 w 10000"/>
                      <a:gd name="connsiteY2" fmla="*/ 5121 h 9937"/>
                      <a:gd name="connsiteX3" fmla="*/ 10000 w 10000"/>
                      <a:gd name="connsiteY3" fmla="*/ 0 h 9937"/>
                      <a:gd name="connsiteX0" fmla="*/ 0 w 9492"/>
                      <a:gd name="connsiteY0" fmla="*/ 10508 h 10508"/>
                      <a:gd name="connsiteX1" fmla="*/ 1591 w 9492"/>
                      <a:gd name="connsiteY1" fmla="*/ 9648 h 10508"/>
                      <a:gd name="connsiteX2" fmla="*/ 4924 w 9492"/>
                      <a:gd name="connsiteY2" fmla="*/ 5661 h 10508"/>
                      <a:gd name="connsiteX3" fmla="*/ 9492 w 9492"/>
                      <a:gd name="connsiteY3" fmla="*/ 0 h 105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492" h="10508">
                        <a:moveTo>
                          <a:pt x="0" y="10508"/>
                        </a:moveTo>
                        <a:cubicBezTo>
                          <a:pt x="180" y="10291"/>
                          <a:pt x="770" y="10360"/>
                          <a:pt x="1591" y="9648"/>
                        </a:cubicBezTo>
                        <a:cubicBezTo>
                          <a:pt x="2412" y="8935"/>
                          <a:pt x="3845" y="7376"/>
                          <a:pt x="4924" y="5661"/>
                        </a:cubicBezTo>
                        <a:cubicBezTo>
                          <a:pt x="6692" y="3086"/>
                          <a:pt x="7177" y="1465"/>
                          <a:pt x="9492" y="0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40" name="Freeform 77"/>
              <p:cNvSpPr>
                <a:spLocks/>
              </p:cNvSpPr>
              <p:nvPr/>
            </p:nvSpPr>
            <p:spPr bwMode="auto">
              <a:xfrm>
                <a:off x="7638932" y="4400195"/>
                <a:ext cx="379412" cy="234950"/>
              </a:xfrm>
              <a:custGeom>
                <a:avLst/>
                <a:gdLst>
                  <a:gd name="T0" fmla="*/ 0 w 636"/>
                  <a:gd name="T1" fmla="*/ 521 h 700"/>
                  <a:gd name="T2" fmla="*/ 27 w 636"/>
                  <a:gd name="T3" fmla="*/ 384 h 700"/>
                  <a:gd name="T4" fmla="*/ 60 w 636"/>
                  <a:gd name="T5" fmla="*/ 295 h 700"/>
                  <a:gd name="T6" fmla="*/ 95 w 636"/>
                  <a:gd name="T7" fmla="*/ 224 h 700"/>
                  <a:gd name="T8" fmla="*/ 139 w 636"/>
                  <a:gd name="T9" fmla="*/ 146 h 700"/>
                  <a:gd name="T10" fmla="*/ 169 w 636"/>
                  <a:gd name="T11" fmla="*/ 107 h 700"/>
                  <a:gd name="T12" fmla="*/ 231 w 636"/>
                  <a:gd name="T13" fmla="*/ 33 h 700"/>
                  <a:gd name="T14" fmla="*/ 261 w 636"/>
                  <a:gd name="T15" fmla="*/ 0 h 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36"/>
                  <a:gd name="T25" fmla="*/ 0 h 700"/>
                  <a:gd name="T26" fmla="*/ 636 w 636"/>
                  <a:gd name="T27" fmla="*/ 700 h 7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36" h="700">
                    <a:moveTo>
                      <a:pt x="0" y="700"/>
                    </a:moveTo>
                    <a:cubicBezTo>
                      <a:pt x="21" y="633"/>
                      <a:pt x="43" y="567"/>
                      <a:pt x="68" y="516"/>
                    </a:cubicBezTo>
                    <a:cubicBezTo>
                      <a:pt x="93" y="465"/>
                      <a:pt x="121" y="432"/>
                      <a:pt x="148" y="396"/>
                    </a:cubicBezTo>
                    <a:cubicBezTo>
                      <a:pt x="175" y="360"/>
                      <a:pt x="200" y="333"/>
                      <a:pt x="232" y="300"/>
                    </a:cubicBezTo>
                    <a:cubicBezTo>
                      <a:pt x="264" y="267"/>
                      <a:pt x="310" y="222"/>
                      <a:pt x="340" y="196"/>
                    </a:cubicBezTo>
                    <a:cubicBezTo>
                      <a:pt x="370" y="170"/>
                      <a:pt x="375" y="169"/>
                      <a:pt x="412" y="144"/>
                    </a:cubicBezTo>
                    <a:cubicBezTo>
                      <a:pt x="449" y="119"/>
                      <a:pt x="527" y="68"/>
                      <a:pt x="564" y="44"/>
                    </a:cubicBezTo>
                    <a:cubicBezTo>
                      <a:pt x="601" y="20"/>
                      <a:pt x="618" y="10"/>
                      <a:pt x="636" y="0"/>
                    </a:cubicBezTo>
                  </a:path>
                </a:pathLst>
              </a:custGeom>
              <a:noFill/>
              <a:ln w="38100" cmpd="sng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14" y="465634"/>
            <a:ext cx="10517140" cy="64633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Hysteresis Curve – Phase 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91589" y="1202081"/>
            <a:ext cx="7045836" cy="13849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</a:rPr>
              <a:t>When </a:t>
            </a:r>
            <a:r>
              <a:rPr lang="en-GB" sz="2800" dirty="0" smtClean="0">
                <a:ln w="11430"/>
                <a:solidFill>
                  <a:schemeClr val="tx1"/>
                </a:solidFill>
                <a:latin typeface="Cambria" panose="02040503050406030204" pitchFamily="18" charset="0"/>
              </a:rPr>
              <a:t>magnetizing </a:t>
            </a: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</a:rPr>
              <a:t>force is now removed </a:t>
            </a:r>
            <a:r>
              <a:rPr lang="en-GB" sz="2800" dirty="0">
                <a:ln w="11430"/>
                <a:solidFill>
                  <a:srgbClr val="CC6600"/>
                </a:solidFill>
                <a:latin typeface="Cambria" panose="02040503050406030204" pitchFamily="18" charset="0"/>
              </a:rPr>
              <a:t>(</a:t>
            </a:r>
            <a:r>
              <a:rPr lang="en-GB" sz="2800" i="1" dirty="0">
                <a:ln w="11430"/>
                <a:solidFill>
                  <a:srgbClr val="CC6600"/>
                </a:solidFill>
                <a:latin typeface="Cambria" panose="02040503050406030204" pitchFamily="18" charset="0"/>
              </a:rPr>
              <a:t>H </a:t>
            </a:r>
            <a:r>
              <a:rPr lang="en-GB" sz="2800" dirty="0">
                <a:ln w="11430"/>
                <a:solidFill>
                  <a:srgbClr val="CC6600"/>
                </a:solidFill>
                <a:latin typeface="Cambria" panose="02040503050406030204" pitchFamily="18" charset="0"/>
              </a:rPr>
              <a:t>= 0),</a:t>
            </a: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</a:rPr>
              <a:t> flux density goes to its negative residual value </a:t>
            </a:r>
            <a:r>
              <a:rPr lang="en-GB" sz="2800" i="1" dirty="0" smtClean="0">
                <a:ln w="11430"/>
                <a:solidFill>
                  <a:srgbClr val="CC6600"/>
                </a:solidFill>
                <a:latin typeface="Cambria" panose="02040503050406030204" pitchFamily="18" charset="0"/>
              </a:rPr>
              <a:t>−B</a:t>
            </a:r>
            <a:r>
              <a:rPr lang="en-GB" sz="2800" baseline="-25000" dirty="0" smtClean="0">
                <a:ln w="11430"/>
                <a:solidFill>
                  <a:srgbClr val="CC6600"/>
                </a:solidFill>
                <a:latin typeface="Cambria" panose="02040503050406030204" pitchFamily="18" charset="0"/>
              </a:rPr>
              <a:t>R</a:t>
            </a:r>
            <a:r>
              <a:rPr lang="en-GB" sz="2800" dirty="0" smtClean="0">
                <a:ln w="11430"/>
                <a:solidFill>
                  <a:srgbClr val="CC6600"/>
                </a:solidFill>
                <a:latin typeface="Cambria" panose="02040503050406030204" pitchFamily="18" charset="0"/>
              </a:rPr>
              <a:t>.</a:t>
            </a:r>
            <a:endParaRPr lang="en-GB" sz="2800" dirty="0">
              <a:ln w="11430"/>
              <a:solidFill>
                <a:srgbClr val="CC6600"/>
              </a:solidFill>
              <a:latin typeface="Cambria" panose="02040503050406030204" pitchFamily="18" charset="0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1200959" y="4799586"/>
            <a:ext cx="6501663" cy="823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/>
            <a:endParaRPr lang="en-GB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7163251" y="2228622"/>
            <a:ext cx="4041058" cy="2835653"/>
            <a:chOff x="7376611" y="2814858"/>
            <a:chExt cx="4041058" cy="2835653"/>
          </a:xfrm>
        </p:grpSpPr>
        <p:sp>
          <p:nvSpPr>
            <p:cNvPr id="31" name="Oval 30"/>
            <p:cNvSpPr/>
            <p:nvPr/>
          </p:nvSpPr>
          <p:spPr>
            <a:xfrm>
              <a:off x="7376611" y="2814858"/>
              <a:ext cx="4041058" cy="28356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6" name="Freeform 7"/>
            <p:cNvSpPr>
              <a:spLocks/>
            </p:cNvSpPr>
            <p:nvPr/>
          </p:nvSpPr>
          <p:spPr bwMode="auto">
            <a:xfrm>
              <a:off x="8487845" y="3416637"/>
              <a:ext cx="2337754" cy="1836297"/>
            </a:xfrm>
            <a:custGeom>
              <a:avLst/>
              <a:gdLst>
                <a:gd name="T0" fmla="*/ 260 w 772"/>
                <a:gd name="T1" fmla="*/ 5104 h 710"/>
                <a:gd name="T2" fmla="*/ 2857 w 772"/>
                <a:gd name="T3" fmla="*/ 5043 h 710"/>
                <a:gd name="T4" fmla="*/ 4789 w 772"/>
                <a:gd name="T5" fmla="*/ 4844 h 710"/>
                <a:gd name="T6" fmla="*/ 6001 w 772"/>
                <a:gd name="T7" fmla="*/ 4644 h 710"/>
                <a:gd name="T8" fmla="*/ 7446 w 772"/>
                <a:gd name="T9" fmla="*/ 4008 h 710"/>
                <a:gd name="T10" fmla="*/ 8178 w 772"/>
                <a:gd name="T11" fmla="*/ 3432 h 710"/>
                <a:gd name="T12" fmla="*/ 8598 w 772"/>
                <a:gd name="T13" fmla="*/ 2541 h 710"/>
                <a:gd name="T14" fmla="*/ 8834 w 772"/>
                <a:gd name="T15" fmla="*/ 1502 h 710"/>
                <a:gd name="T16" fmla="*/ 9266 w 772"/>
                <a:gd name="T17" fmla="*/ 724 h 710"/>
                <a:gd name="T18" fmla="*/ 10230 w 772"/>
                <a:gd name="T19" fmla="*/ 269 h 710"/>
                <a:gd name="T20" fmla="*/ 11494 w 772"/>
                <a:gd name="T21" fmla="*/ 34 h 710"/>
                <a:gd name="T22" fmla="*/ 9266 w 772"/>
                <a:gd name="T23" fmla="*/ 67 h 710"/>
                <a:gd name="T24" fmla="*/ 7090 w 772"/>
                <a:gd name="T25" fmla="*/ 211 h 710"/>
                <a:gd name="T26" fmla="*/ 5457 w 772"/>
                <a:gd name="T27" fmla="*/ 640 h 710"/>
                <a:gd name="T28" fmla="*/ 4182 w 772"/>
                <a:gd name="T29" fmla="*/ 1363 h 710"/>
                <a:gd name="T30" fmla="*/ 3517 w 772"/>
                <a:gd name="T31" fmla="*/ 2313 h 710"/>
                <a:gd name="T32" fmla="*/ 3281 w 772"/>
                <a:gd name="T33" fmla="*/ 3464 h 710"/>
                <a:gd name="T34" fmla="*/ 2798 w 772"/>
                <a:gd name="T35" fmla="*/ 4066 h 710"/>
                <a:gd name="T36" fmla="*/ 2192 w 772"/>
                <a:gd name="T37" fmla="*/ 4703 h 710"/>
                <a:gd name="T38" fmla="*/ 1287 w 772"/>
                <a:gd name="T39" fmla="*/ 5043 h 710"/>
                <a:gd name="T40" fmla="*/ 260 w 772"/>
                <a:gd name="T41" fmla="*/ 5104 h 7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72"/>
                <a:gd name="T64" fmla="*/ 0 h 710"/>
                <a:gd name="T65" fmla="*/ 772 w 772"/>
                <a:gd name="T66" fmla="*/ 710 h 710"/>
                <a:gd name="connsiteX0" fmla="*/ 37 w 9689"/>
                <a:gd name="connsiteY0" fmla="*/ 9946 h 9950"/>
                <a:gd name="connsiteX1" fmla="*/ 2265 w 9689"/>
                <a:gd name="connsiteY1" fmla="*/ 9833 h 9950"/>
                <a:gd name="connsiteX2" fmla="*/ 4959 w 9689"/>
                <a:gd name="connsiteY2" fmla="*/ 9045 h 9950"/>
                <a:gd name="connsiteX3" fmla="*/ 6203 w 9689"/>
                <a:gd name="connsiteY3" fmla="*/ 7805 h 9950"/>
                <a:gd name="connsiteX4" fmla="*/ 6825 w 9689"/>
                <a:gd name="connsiteY4" fmla="*/ 6678 h 9950"/>
                <a:gd name="connsiteX5" fmla="*/ 7187 w 9689"/>
                <a:gd name="connsiteY5" fmla="*/ 4932 h 9950"/>
                <a:gd name="connsiteX6" fmla="*/ 7395 w 9689"/>
                <a:gd name="connsiteY6" fmla="*/ 2904 h 9950"/>
                <a:gd name="connsiteX7" fmla="*/ 7757 w 9689"/>
                <a:gd name="connsiteY7" fmla="*/ 1383 h 9950"/>
                <a:gd name="connsiteX8" fmla="*/ 8586 w 9689"/>
                <a:gd name="connsiteY8" fmla="*/ 481 h 9950"/>
                <a:gd name="connsiteX9" fmla="*/ 9675 w 9689"/>
                <a:gd name="connsiteY9" fmla="*/ 30 h 9950"/>
                <a:gd name="connsiteX10" fmla="*/ 7757 w 9689"/>
                <a:gd name="connsiteY10" fmla="*/ 87 h 9950"/>
                <a:gd name="connsiteX11" fmla="*/ 5892 w 9689"/>
                <a:gd name="connsiteY11" fmla="*/ 368 h 9950"/>
                <a:gd name="connsiteX12" fmla="*/ 4493 w 9689"/>
                <a:gd name="connsiteY12" fmla="*/ 1214 h 9950"/>
                <a:gd name="connsiteX13" fmla="*/ 3405 w 9689"/>
                <a:gd name="connsiteY13" fmla="*/ 2622 h 9950"/>
                <a:gd name="connsiteX14" fmla="*/ 2835 w 9689"/>
                <a:gd name="connsiteY14" fmla="*/ 4481 h 9950"/>
                <a:gd name="connsiteX15" fmla="*/ 2628 w 9689"/>
                <a:gd name="connsiteY15" fmla="*/ 6735 h 9950"/>
                <a:gd name="connsiteX16" fmla="*/ 2213 w 9689"/>
                <a:gd name="connsiteY16" fmla="*/ 7918 h 9950"/>
                <a:gd name="connsiteX17" fmla="*/ 1695 w 9689"/>
                <a:gd name="connsiteY17" fmla="*/ 9157 h 9950"/>
                <a:gd name="connsiteX18" fmla="*/ 918 w 9689"/>
                <a:gd name="connsiteY18" fmla="*/ 9833 h 9950"/>
                <a:gd name="connsiteX19" fmla="*/ 37 w 9689"/>
                <a:gd name="connsiteY19" fmla="*/ 9946 h 9950"/>
                <a:gd name="connsiteX0" fmla="*/ 2338 w 10001"/>
                <a:gd name="connsiteY0" fmla="*/ 9882 h 10380"/>
                <a:gd name="connsiteX1" fmla="*/ 5118 w 10001"/>
                <a:gd name="connsiteY1" fmla="*/ 9090 h 10380"/>
                <a:gd name="connsiteX2" fmla="*/ 6402 w 10001"/>
                <a:gd name="connsiteY2" fmla="*/ 7844 h 10380"/>
                <a:gd name="connsiteX3" fmla="*/ 7044 w 10001"/>
                <a:gd name="connsiteY3" fmla="*/ 6712 h 10380"/>
                <a:gd name="connsiteX4" fmla="*/ 7418 w 10001"/>
                <a:gd name="connsiteY4" fmla="*/ 4957 h 10380"/>
                <a:gd name="connsiteX5" fmla="*/ 7632 w 10001"/>
                <a:gd name="connsiteY5" fmla="*/ 2919 h 10380"/>
                <a:gd name="connsiteX6" fmla="*/ 8006 w 10001"/>
                <a:gd name="connsiteY6" fmla="*/ 1390 h 10380"/>
                <a:gd name="connsiteX7" fmla="*/ 8862 w 10001"/>
                <a:gd name="connsiteY7" fmla="*/ 483 h 10380"/>
                <a:gd name="connsiteX8" fmla="*/ 9986 w 10001"/>
                <a:gd name="connsiteY8" fmla="*/ 30 h 10380"/>
                <a:gd name="connsiteX9" fmla="*/ 8006 w 10001"/>
                <a:gd name="connsiteY9" fmla="*/ 87 h 10380"/>
                <a:gd name="connsiteX10" fmla="*/ 6081 w 10001"/>
                <a:gd name="connsiteY10" fmla="*/ 370 h 10380"/>
                <a:gd name="connsiteX11" fmla="*/ 4637 w 10001"/>
                <a:gd name="connsiteY11" fmla="*/ 1220 h 10380"/>
                <a:gd name="connsiteX12" fmla="*/ 3514 w 10001"/>
                <a:gd name="connsiteY12" fmla="*/ 2635 h 10380"/>
                <a:gd name="connsiteX13" fmla="*/ 2926 w 10001"/>
                <a:gd name="connsiteY13" fmla="*/ 4504 h 10380"/>
                <a:gd name="connsiteX14" fmla="*/ 2712 w 10001"/>
                <a:gd name="connsiteY14" fmla="*/ 6769 h 10380"/>
                <a:gd name="connsiteX15" fmla="*/ 2284 w 10001"/>
                <a:gd name="connsiteY15" fmla="*/ 7958 h 10380"/>
                <a:gd name="connsiteX16" fmla="*/ 1749 w 10001"/>
                <a:gd name="connsiteY16" fmla="*/ 9203 h 10380"/>
                <a:gd name="connsiteX17" fmla="*/ 947 w 10001"/>
                <a:gd name="connsiteY17" fmla="*/ 9882 h 10380"/>
                <a:gd name="connsiteX18" fmla="*/ 38 w 10001"/>
                <a:gd name="connsiteY18" fmla="*/ 9996 h 10380"/>
                <a:gd name="connsiteX19" fmla="*/ 2729 w 10001"/>
                <a:gd name="connsiteY19" fmla="*/ 10380 h 10380"/>
                <a:gd name="connsiteX0" fmla="*/ 2338 w 10001"/>
                <a:gd name="connsiteY0" fmla="*/ 9882 h 9996"/>
                <a:gd name="connsiteX1" fmla="*/ 5118 w 10001"/>
                <a:gd name="connsiteY1" fmla="*/ 9090 h 9996"/>
                <a:gd name="connsiteX2" fmla="*/ 6402 w 10001"/>
                <a:gd name="connsiteY2" fmla="*/ 7844 h 9996"/>
                <a:gd name="connsiteX3" fmla="*/ 7044 w 10001"/>
                <a:gd name="connsiteY3" fmla="*/ 6712 h 9996"/>
                <a:gd name="connsiteX4" fmla="*/ 7418 w 10001"/>
                <a:gd name="connsiteY4" fmla="*/ 4957 h 9996"/>
                <a:gd name="connsiteX5" fmla="*/ 7632 w 10001"/>
                <a:gd name="connsiteY5" fmla="*/ 2919 h 9996"/>
                <a:gd name="connsiteX6" fmla="*/ 8006 w 10001"/>
                <a:gd name="connsiteY6" fmla="*/ 1390 h 9996"/>
                <a:gd name="connsiteX7" fmla="*/ 8862 w 10001"/>
                <a:gd name="connsiteY7" fmla="*/ 483 h 9996"/>
                <a:gd name="connsiteX8" fmla="*/ 9986 w 10001"/>
                <a:gd name="connsiteY8" fmla="*/ 30 h 9996"/>
                <a:gd name="connsiteX9" fmla="*/ 8006 w 10001"/>
                <a:gd name="connsiteY9" fmla="*/ 87 h 9996"/>
                <a:gd name="connsiteX10" fmla="*/ 6081 w 10001"/>
                <a:gd name="connsiteY10" fmla="*/ 370 h 9996"/>
                <a:gd name="connsiteX11" fmla="*/ 4637 w 10001"/>
                <a:gd name="connsiteY11" fmla="*/ 1220 h 9996"/>
                <a:gd name="connsiteX12" fmla="*/ 3514 w 10001"/>
                <a:gd name="connsiteY12" fmla="*/ 2635 h 9996"/>
                <a:gd name="connsiteX13" fmla="*/ 2926 w 10001"/>
                <a:gd name="connsiteY13" fmla="*/ 4504 h 9996"/>
                <a:gd name="connsiteX14" fmla="*/ 2712 w 10001"/>
                <a:gd name="connsiteY14" fmla="*/ 6769 h 9996"/>
                <a:gd name="connsiteX15" fmla="*/ 2284 w 10001"/>
                <a:gd name="connsiteY15" fmla="*/ 7958 h 9996"/>
                <a:gd name="connsiteX16" fmla="*/ 1749 w 10001"/>
                <a:gd name="connsiteY16" fmla="*/ 9203 h 9996"/>
                <a:gd name="connsiteX17" fmla="*/ 947 w 10001"/>
                <a:gd name="connsiteY17" fmla="*/ 9882 h 9996"/>
                <a:gd name="connsiteX18" fmla="*/ 38 w 10001"/>
                <a:gd name="connsiteY18" fmla="*/ 9996 h 9996"/>
                <a:gd name="connsiteX0" fmla="*/ 5117 w 10000"/>
                <a:gd name="connsiteY0" fmla="*/ 9094 h 10000"/>
                <a:gd name="connsiteX1" fmla="*/ 6401 w 10000"/>
                <a:gd name="connsiteY1" fmla="*/ 7847 h 10000"/>
                <a:gd name="connsiteX2" fmla="*/ 7043 w 10000"/>
                <a:gd name="connsiteY2" fmla="*/ 6715 h 10000"/>
                <a:gd name="connsiteX3" fmla="*/ 7417 w 10000"/>
                <a:gd name="connsiteY3" fmla="*/ 4959 h 10000"/>
                <a:gd name="connsiteX4" fmla="*/ 7631 w 10000"/>
                <a:gd name="connsiteY4" fmla="*/ 2920 h 10000"/>
                <a:gd name="connsiteX5" fmla="*/ 8005 w 10000"/>
                <a:gd name="connsiteY5" fmla="*/ 1391 h 10000"/>
                <a:gd name="connsiteX6" fmla="*/ 8861 w 10000"/>
                <a:gd name="connsiteY6" fmla="*/ 483 h 10000"/>
                <a:gd name="connsiteX7" fmla="*/ 9985 w 10000"/>
                <a:gd name="connsiteY7" fmla="*/ 30 h 10000"/>
                <a:gd name="connsiteX8" fmla="*/ 8005 w 10000"/>
                <a:gd name="connsiteY8" fmla="*/ 87 h 10000"/>
                <a:gd name="connsiteX9" fmla="*/ 6080 w 10000"/>
                <a:gd name="connsiteY9" fmla="*/ 370 h 10000"/>
                <a:gd name="connsiteX10" fmla="*/ 4637 w 10000"/>
                <a:gd name="connsiteY10" fmla="*/ 1220 h 10000"/>
                <a:gd name="connsiteX11" fmla="*/ 3514 w 10000"/>
                <a:gd name="connsiteY11" fmla="*/ 2636 h 10000"/>
                <a:gd name="connsiteX12" fmla="*/ 2926 w 10000"/>
                <a:gd name="connsiteY12" fmla="*/ 4506 h 10000"/>
                <a:gd name="connsiteX13" fmla="*/ 2712 w 10000"/>
                <a:gd name="connsiteY13" fmla="*/ 6772 h 10000"/>
                <a:gd name="connsiteX14" fmla="*/ 2284 w 10000"/>
                <a:gd name="connsiteY14" fmla="*/ 7961 h 10000"/>
                <a:gd name="connsiteX15" fmla="*/ 1749 w 10000"/>
                <a:gd name="connsiteY15" fmla="*/ 9207 h 10000"/>
                <a:gd name="connsiteX16" fmla="*/ 947 w 10000"/>
                <a:gd name="connsiteY16" fmla="*/ 9886 h 10000"/>
                <a:gd name="connsiteX17" fmla="*/ 38 w 10000"/>
                <a:gd name="connsiteY17" fmla="*/ 10000 h 10000"/>
                <a:gd name="connsiteX0" fmla="*/ 6401 w 10000"/>
                <a:gd name="connsiteY0" fmla="*/ 7847 h 10000"/>
                <a:gd name="connsiteX1" fmla="*/ 7043 w 10000"/>
                <a:gd name="connsiteY1" fmla="*/ 6715 h 10000"/>
                <a:gd name="connsiteX2" fmla="*/ 7417 w 10000"/>
                <a:gd name="connsiteY2" fmla="*/ 4959 h 10000"/>
                <a:gd name="connsiteX3" fmla="*/ 7631 w 10000"/>
                <a:gd name="connsiteY3" fmla="*/ 2920 h 10000"/>
                <a:gd name="connsiteX4" fmla="*/ 8005 w 10000"/>
                <a:gd name="connsiteY4" fmla="*/ 1391 h 10000"/>
                <a:gd name="connsiteX5" fmla="*/ 8861 w 10000"/>
                <a:gd name="connsiteY5" fmla="*/ 483 h 10000"/>
                <a:gd name="connsiteX6" fmla="*/ 9985 w 10000"/>
                <a:gd name="connsiteY6" fmla="*/ 30 h 10000"/>
                <a:gd name="connsiteX7" fmla="*/ 8005 w 10000"/>
                <a:gd name="connsiteY7" fmla="*/ 87 h 10000"/>
                <a:gd name="connsiteX8" fmla="*/ 6080 w 10000"/>
                <a:gd name="connsiteY8" fmla="*/ 370 h 10000"/>
                <a:gd name="connsiteX9" fmla="*/ 4637 w 10000"/>
                <a:gd name="connsiteY9" fmla="*/ 1220 h 10000"/>
                <a:gd name="connsiteX10" fmla="*/ 3514 w 10000"/>
                <a:gd name="connsiteY10" fmla="*/ 2636 h 10000"/>
                <a:gd name="connsiteX11" fmla="*/ 2926 w 10000"/>
                <a:gd name="connsiteY11" fmla="*/ 4506 h 10000"/>
                <a:gd name="connsiteX12" fmla="*/ 2712 w 10000"/>
                <a:gd name="connsiteY12" fmla="*/ 6772 h 10000"/>
                <a:gd name="connsiteX13" fmla="*/ 2284 w 10000"/>
                <a:gd name="connsiteY13" fmla="*/ 7961 h 10000"/>
                <a:gd name="connsiteX14" fmla="*/ 1749 w 10000"/>
                <a:gd name="connsiteY14" fmla="*/ 9207 h 10000"/>
                <a:gd name="connsiteX15" fmla="*/ 947 w 10000"/>
                <a:gd name="connsiteY15" fmla="*/ 9886 h 10000"/>
                <a:gd name="connsiteX16" fmla="*/ 38 w 10000"/>
                <a:gd name="connsiteY16" fmla="*/ 10000 h 10000"/>
                <a:gd name="connsiteX0" fmla="*/ 7043 w 10000"/>
                <a:gd name="connsiteY0" fmla="*/ 6715 h 10000"/>
                <a:gd name="connsiteX1" fmla="*/ 7417 w 10000"/>
                <a:gd name="connsiteY1" fmla="*/ 4959 h 10000"/>
                <a:gd name="connsiteX2" fmla="*/ 7631 w 10000"/>
                <a:gd name="connsiteY2" fmla="*/ 2920 h 10000"/>
                <a:gd name="connsiteX3" fmla="*/ 8005 w 10000"/>
                <a:gd name="connsiteY3" fmla="*/ 1391 h 10000"/>
                <a:gd name="connsiteX4" fmla="*/ 8861 w 10000"/>
                <a:gd name="connsiteY4" fmla="*/ 483 h 10000"/>
                <a:gd name="connsiteX5" fmla="*/ 9985 w 10000"/>
                <a:gd name="connsiteY5" fmla="*/ 30 h 10000"/>
                <a:gd name="connsiteX6" fmla="*/ 8005 w 10000"/>
                <a:gd name="connsiteY6" fmla="*/ 87 h 10000"/>
                <a:gd name="connsiteX7" fmla="*/ 6080 w 10000"/>
                <a:gd name="connsiteY7" fmla="*/ 370 h 10000"/>
                <a:gd name="connsiteX8" fmla="*/ 4637 w 10000"/>
                <a:gd name="connsiteY8" fmla="*/ 1220 h 10000"/>
                <a:gd name="connsiteX9" fmla="*/ 3514 w 10000"/>
                <a:gd name="connsiteY9" fmla="*/ 2636 h 10000"/>
                <a:gd name="connsiteX10" fmla="*/ 2926 w 10000"/>
                <a:gd name="connsiteY10" fmla="*/ 4506 h 10000"/>
                <a:gd name="connsiteX11" fmla="*/ 2712 w 10000"/>
                <a:gd name="connsiteY11" fmla="*/ 6772 h 10000"/>
                <a:gd name="connsiteX12" fmla="*/ 2284 w 10000"/>
                <a:gd name="connsiteY12" fmla="*/ 7961 h 10000"/>
                <a:gd name="connsiteX13" fmla="*/ 1749 w 10000"/>
                <a:gd name="connsiteY13" fmla="*/ 9207 h 10000"/>
                <a:gd name="connsiteX14" fmla="*/ 947 w 10000"/>
                <a:gd name="connsiteY14" fmla="*/ 9886 h 10000"/>
                <a:gd name="connsiteX15" fmla="*/ 38 w 10000"/>
                <a:gd name="connsiteY15" fmla="*/ 10000 h 10000"/>
                <a:gd name="connsiteX0" fmla="*/ 7417 w 10000"/>
                <a:gd name="connsiteY0" fmla="*/ 4959 h 10000"/>
                <a:gd name="connsiteX1" fmla="*/ 7631 w 10000"/>
                <a:gd name="connsiteY1" fmla="*/ 2920 h 10000"/>
                <a:gd name="connsiteX2" fmla="*/ 8005 w 10000"/>
                <a:gd name="connsiteY2" fmla="*/ 1391 h 10000"/>
                <a:gd name="connsiteX3" fmla="*/ 8861 w 10000"/>
                <a:gd name="connsiteY3" fmla="*/ 483 h 10000"/>
                <a:gd name="connsiteX4" fmla="*/ 9985 w 10000"/>
                <a:gd name="connsiteY4" fmla="*/ 30 h 10000"/>
                <a:gd name="connsiteX5" fmla="*/ 8005 w 10000"/>
                <a:gd name="connsiteY5" fmla="*/ 87 h 10000"/>
                <a:gd name="connsiteX6" fmla="*/ 6080 w 10000"/>
                <a:gd name="connsiteY6" fmla="*/ 370 h 10000"/>
                <a:gd name="connsiteX7" fmla="*/ 4637 w 10000"/>
                <a:gd name="connsiteY7" fmla="*/ 1220 h 10000"/>
                <a:gd name="connsiteX8" fmla="*/ 3514 w 10000"/>
                <a:gd name="connsiteY8" fmla="*/ 2636 h 10000"/>
                <a:gd name="connsiteX9" fmla="*/ 2926 w 10000"/>
                <a:gd name="connsiteY9" fmla="*/ 4506 h 10000"/>
                <a:gd name="connsiteX10" fmla="*/ 2712 w 10000"/>
                <a:gd name="connsiteY10" fmla="*/ 6772 h 10000"/>
                <a:gd name="connsiteX11" fmla="*/ 2284 w 10000"/>
                <a:gd name="connsiteY11" fmla="*/ 7961 h 10000"/>
                <a:gd name="connsiteX12" fmla="*/ 1749 w 10000"/>
                <a:gd name="connsiteY12" fmla="*/ 9207 h 10000"/>
                <a:gd name="connsiteX13" fmla="*/ 947 w 10000"/>
                <a:gd name="connsiteY13" fmla="*/ 9886 h 10000"/>
                <a:gd name="connsiteX14" fmla="*/ 38 w 10000"/>
                <a:gd name="connsiteY14" fmla="*/ 10000 h 10000"/>
                <a:gd name="connsiteX0" fmla="*/ 7417 w 10000"/>
                <a:gd name="connsiteY0" fmla="*/ 4959 h 10000"/>
                <a:gd name="connsiteX1" fmla="*/ 7631 w 10000"/>
                <a:gd name="connsiteY1" fmla="*/ 2920 h 10000"/>
                <a:gd name="connsiteX2" fmla="*/ 8005 w 10000"/>
                <a:gd name="connsiteY2" fmla="*/ 1391 h 10000"/>
                <a:gd name="connsiteX3" fmla="*/ 8861 w 10000"/>
                <a:gd name="connsiteY3" fmla="*/ 483 h 10000"/>
                <a:gd name="connsiteX4" fmla="*/ 9985 w 10000"/>
                <a:gd name="connsiteY4" fmla="*/ 30 h 10000"/>
                <a:gd name="connsiteX5" fmla="*/ 8005 w 10000"/>
                <a:gd name="connsiteY5" fmla="*/ 87 h 10000"/>
                <a:gd name="connsiteX6" fmla="*/ 6080 w 10000"/>
                <a:gd name="connsiteY6" fmla="*/ 370 h 10000"/>
                <a:gd name="connsiteX7" fmla="*/ 4637 w 10000"/>
                <a:gd name="connsiteY7" fmla="*/ 1220 h 10000"/>
                <a:gd name="connsiteX8" fmla="*/ 3514 w 10000"/>
                <a:gd name="connsiteY8" fmla="*/ 2636 h 10000"/>
                <a:gd name="connsiteX9" fmla="*/ 2926 w 10000"/>
                <a:gd name="connsiteY9" fmla="*/ 4506 h 10000"/>
                <a:gd name="connsiteX10" fmla="*/ 2712 w 10000"/>
                <a:gd name="connsiteY10" fmla="*/ 6772 h 10000"/>
                <a:gd name="connsiteX11" fmla="*/ 2284 w 10000"/>
                <a:gd name="connsiteY11" fmla="*/ 7961 h 10000"/>
                <a:gd name="connsiteX12" fmla="*/ 1749 w 10000"/>
                <a:gd name="connsiteY12" fmla="*/ 9207 h 10000"/>
                <a:gd name="connsiteX13" fmla="*/ 947 w 10000"/>
                <a:gd name="connsiteY13" fmla="*/ 9886 h 10000"/>
                <a:gd name="connsiteX14" fmla="*/ 38 w 10000"/>
                <a:gd name="connsiteY14" fmla="*/ 10000 h 10000"/>
                <a:gd name="connsiteX0" fmla="*/ 7631 w 10000"/>
                <a:gd name="connsiteY0" fmla="*/ 2920 h 10000"/>
                <a:gd name="connsiteX1" fmla="*/ 8005 w 10000"/>
                <a:gd name="connsiteY1" fmla="*/ 1391 h 10000"/>
                <a:gd name="connsiteX2" fmla="*/ 8861 w 10000"/>
                <a:gd name="connsiteY2" fmla="*/ 483 h 10000"/>
                <a:gd name="connsiteX3" fmla="*/ 9985 w 10000"/>
                <a:gd name="connsiteY3" fmla="*/ 30 h 10000"/>
                <a:gd name="connsiteX4" fmla="*/ 8005 w 10000"/>
                <a:gd name="connsiteY4" fmla="*/ 87 h 10000"/>
                <a:gd name="connsiteX5" fmla="*/ 6080 w 10000"/>
                <a:gd name="connsiteY5" fmla="*/ 370 h 10000"/>
                <a:gd name="connsiteX6" fmla="*/ 4637 w 10000"/>
                <a:gd name="connsiteY6" fmla="*/ 1220 h 10000"/>
                <a:gd name="connsiteX7" fmla="*/ 3514 w 10000"/>
                <a:gd name="connsiteY7" fmla="*/ 2636 h 10000"/>
                <a:gd name="connsiteX8" fmla="*/ 2926 w 10000"/>
                <a:gd name="connsiteY8" fmla="*/ 4506 h 10000"/>
                <a:gd name="connsiteX9" fmla="*/ 2712 w 10000"/>
                <a:gd name="connsiteY9" fmla="*/ 6772 h 10000"/>
                <a:gd name="connsiteX10" fmla="*/ 2284 w 10000"/>
                <a:gd name="connsiteY10" fmla="*/ 7961 h 10000"/>
                <a:gd name="connsiteX11" fmla="*/ 1749 w 10000"/>
                <a:gd name="connsiteY11" fmla="*/ 9207 h 10000"/>
                <a:gd name="connsiteX12" fmla="*/ 947 w 10000"/>
                <a:gd name="connsiteY12" fmla="*/ 9886 h 10000"/>
                <a:gd name="connsiteX13" fmla="*/ 38 w 10000"/>
                <a:gd name="connsiteY13" fmla="*/ 10000 h 10000"/>
                <a:gd name="connsiteX0" fmla="*/ 8005 w 10000"/>
                <a:gd name="connsiteY0" fmla="*/ 1391 h 10000"/>
                <a:gd name="connsiteX1" fmla="*/ 8861 w 10000"/>
                <a:gd name="connsiteY1" fmla="*/ 483 h 10000"/>
                <a:gd name="connsiteX2" fmla="*/ 9985 w 10000"/>
                <a:gd name="connsiteY2" fmla="*/ 30 h 10000"/>
                <a:gd name="connsiteX3" fmla="*/ 8005 w 10000"/>
                <a:gd name="connsiteY3" fmla="*/ 87 h 10000"/>
                <a:gd name="connsiteX4" fmla="*/ 6080 w 10000"/>
                <a:gd name="connsiteY4" fmla="*/ 370 h 10000"/>
                <a:gd name="connsiteX5" fmla="*/ 4637 w 10000"/>
                <a:gd name="connsiteY5" fmla="*/ 1220 h 10000"/>
                <a:gd name="connsiteX6" fmla="*/ 3514 w 10000"/>
                <a:gd name="connsiteY6" fmla="*/ 2636 h 10000"/>
                <a:gd name="connsiteX7" fmla="*/ 2926 w 10000"/>
                <a:gd name="connsiteY7" fmla="*/ 4506 h 10000"/>
                <a:gd name="connsiteX8" fmla="*/ 2712 w 10000"/>
                <a:gd name="connsiteY8" fmla="*/ 6772 h 10000"/>
                <a:gd name="connsiteX9" fmla="*/ 2284 w 10000"/>
                <a:gd name="connsiteY9" fmla="*/ 7961 h 10000"/>
                <a:gd name="connsiteX10" fmla="*/ 1749 w 10000"/>
                <a:gd name="connsiteY10" fmla="*/ 9207 h 10000"/>
                <a:gd name="connsiteX11" fmla="*/ 947 w 10000"/>
                <a:gd name="connsiteY11" fmla="*/ 9886 h 10000"/>
                <a:gd name="connsiteX12" fmla="*/ 38 w 10000"/>
                <a:gd name="connsiteY12" fmla="*/ 10000 h 10000"/>
                <a:gd name="connsiteX0" fmla="*/ 8861 w 10000"/>
                <a:gd name="connsiteY0" fmla="*/ 483 h 10000"/>
                <a:gd name="connsiteX1" fmla="*/ 9985 w 10000"/>
                <a:gd name="connsiteY1" fmla="*/ 30 h 10000"/>
                <a:gd name="connsiteX2" fmla="*/ 8005 w 10000"/>
                <a:gd name="connsiteY2" fmla="*/ 87 h 10000"/>
                <a:gd name="connsiteX3" fmla="*/ 6080 w 10000"/>
                <a:gd name="connsiteY3" fmla="*/ 370 h 10000"/>
                <a:gd name="connsiteX4" fmla="*/ 4637 w 10000"/>
                <a:gd name="connsiteY4" fmla="*/ 1220 h 10000"/>
                <a:gd name="connsiteX5" fmla="*/ 3514 w 10000"/>
                <a:gd name="connsiteY5" fmla="*/ 2636 h 10000"/>
                <a:gd name="connsiteX6" fmla="*/ 2926 w 10000"/>
                <a:gd name="connsiteY6" fmla="*/ 4506 h 10000"/>
                <a:gd name="connsiteX7" fmla="*/ 2712 w 10000"/>
                <a:gd name="connsiteY7" fmla="*/ 6772 h 10000"/>
                <a:gd name="connsiteX8" fmla="*/ 2284 w 10000"/>
                <a:gd name="connsiteY8" fmla="*/ 7961 h 10000"/>
                <a:gd name="connsiteX9" fmla="*/ 1749 w 10000"/>
                <a:gd name="connsiteY9" fmla="*/ 9207 h 10000"/>
                <a:gd name="connsiteX10" fmla="*/ 947 w 10000"/>
                <a:gd name="connsiteY10" fmla="*/ 9886 h 10000"/>
                <a:gd name="connsiteX11" fmla="*/ 38 w 10000"/>
                <a:gd name="connsiteY11" fmla="*/ 10000 h 10000"/>
                <a:gd name="connsiteX0" fmla="*/ 9985 w 9985"/>
                <a:gd name="connsiteY0" fmla="*/ 30 h 10000"/>
                <a:gd name="connsiteX1" fmla="*/ 8005 w 9985"/>
                <a:gd name="connsiteY1" fmla="*/ 87 h 10000"/>
                <a:gd name="connsiteX2" fmla="*/ 6080 w 9985"/>
                <a:gd name="connsiteY2" fmla="*/ 370 h 10000"/>
                <a:gd name="connsiteX3" fmla="*/ 4637 w 9985"/>
                <a:gd name="connsiteY3" fmla="*/ 1220 h 10000"/>
                <a:gd name="connsiteX4" fmla="*/ 3514 w 9985"/>
                <a:gd name="connsiteY4" fmla="*/ 2636 h 10000"/>
                <a:gd name="connsiteX5" fmla="*/ 2926 w 9985"/>
                <a:gd name="connsiteY5" fmla="*/ 4506 h 10000"/>
                <a:gd name="connsiteX6" fmla="*/ 2712 w 9985"/>
                <a:gd name="connsiteY6" fmla="*/ 6772 h 10000"/>
                <a:gd name="connsiteX7" fmla="*/ 2284 w 9985"/>
                <a:gd name="connsiteY7" fmla="*/ 7961 h 10000"/>
                <a:gd name="connsiteX8" fmla="*/ 1749 w 9985"/>
                <a:gd name="connsiteY8" fmla="*/ 9207 h 10000"/>
                <a:gd name="connsiteX9" fmla="*/ 947 w 9985"/>
                <a:gd name="connsiteY9" fmla="*/ 9886 h 10000"/>
                <a:gd name="connsiteX10" fmla="*/ 38 w 9985"/>
                <a:gd name="connsiteY10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5" h="10000">
                  <a:moveTo>
                    <a:pt x="9985" y="30"/>
                  </a:moveTo>
                  <a:cubicBezTo>
                    <a:pt x="9837" y="-40"/>
                    <a:pt x="8660" y="30"/>
                    <a:pt x="8005" y="87"/>
                  </a:cubicBezTo>
                  <a:cubicBezTo>
                    <a:pt x="7351" y="144"/>
                    <a:pt x="6642" y="186"/>
                    <a:pt x="6080" y="370"/>
                  </a:cubicBezTo>
                  <a:cubicBezTo>
                    <a:pt x="5519" y="555"/>
                    <a:pt x="5065" y="837"/>
                    <a:pt x="4637" y="1220"/>
                  </a:cubicBezTo>
                  <a:cubicBezTo>
                    <a:pt x="4210" y="1603"/>
                    <a:pt x="3795" y="2084"/>
                    <a:pt x="3514" y="2636"/>
                  </a:cubicBezTo>
                  <a:cubicBezTo>
                    <a:pt x="3234" y="3188"/>
                    <a:pt x="3060" y="3812"/>
                    <a:pt x="2926" y="4506"/>
                  </a:cubicBezTo>
                  <a:cubicBezTo>
                    <a:pt x="2793" y="5199"/>
                    <a:pt x="2820" y="6190"/>
                    <a:pt x="2712" y="6772"/>
                  </a:cubicBezTo>
                  <a:cubicBezTo>
                    <a:pt x="2605" y="7352"/>
                    <a:pt x="2445" y="7550"/>
                    <a:pt x="2284" y="7961"/>
                  </a:cubicBezTo>
                  <a:cubicBezTo>
                    <a:pt x="2124" y="8371"/>
                    <a:pt x="1976" y="8881"/>
                    <a:pt x="1749" y="9207"/>
                  </a:cubicBezTo>
                  <a:cubicBezTo>
                    <a:pt x="1522" y="9533"/>
                    <a:pt x="1215" y="9759"/>
                    <a:pt x="947" y="9886"/>
                  </a:cubicBezTo>
                  <a:cubicBezTo>
                    <a:pt x="680" y="10014"/>
                    <a:pt x="-189" y="10000"/>
                    <a:pt x="38" y="10000"/>
                  </a:cubicBezTo>
                </a:path>
              </a:pathLst>
            </a:custGeom>
            <a:noFill/>
            <a:ln w="38100" cmpd="sng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500686" y="4508498"/>
            <a:ext cx="2114238" cy="1339242"/>
            <a:chOff x="7621804" y="2368040"/>
            <a:chExt cx="2615273" cy="1848436"/>
          </a:xfrm>
        </p:grpSpPr>
        <p:sp>
          <p:nvSpPr>
            <p:cNvPr id="34" name="Text Box 87"/>
            <p:cNvSpPr txBox="1">
              <a:spLocks noChangeArrowheads="1"/>
            </p:cNvSpPr>
            <p:nvPr/>
          </p:nvSpPr>
          <p:spPr bwMode="auto">
            <a:xfrm>
              <a:off x="7792449" y="3324404"/>
              <a:ext cx="2444628" cy="892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dirty="0">
                  <a:solidFill>
                    <a:srgbClr val="C00000"/>
                  </a:solidFill>
                  <a:latin typeface="Arial" charset="0"/>
                </a:rPr>
                <a:t>Negative </a:t>
              </a:r>
              <a:r>
                <a:rPr lang="en-GB" dirty="0" err="1">
                  <a:solidFill>
                    <a:srgbClr val="C00000"/>
                  </a:solidFill>
                  <a:latin typeface="Arial" charset="0"/>
                </a:rPr>
                <a:t>retentivity</a:t>
              </a:r>
              <a:endParaRPr lang="en-GB" dirty="0">
                <a:solidFill>
                  <a:srgbClr val="C00000"/>
                </a:solidFill>
                <a:latin typeface="Arial" charset="0"/>
              </a:endParaRPr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 flipH="1" flipV="1">
              <a:off x="7621804" y="2368040"/>
              <a:ext cx="672453" cy="9961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4" name="Freeform 7"/>
          <p:cNvSpPr>
            <a:spLocks/>
          </p:cNvSpPr>
          <p:nvPr/>
        </p:nvSpPr>
        <p:spPr bwMode="auto">
          <a:xfrm rot="10800000">
            <a:off x="8272617" y="4452941"/>
            <a:ext cx="1209830" cy="222595"/>
          </a:xfrm>
          <a:custGeom>
            <a:avLst/>
            <a:gdLst>
              <a:gd name="T0" fmla="*/ 260 w 772"/>
              <a:gd name="T1" fmla="*/ 5104 h 710"/>
              <a:gd name="T2" fmla="*/ 2857 w 772"/>
              <a:gd name="T3" fmla="*/ 5043 h 710"/>
              <a:gd name="T4" fmla="*/ 4789 w 772"/>
              <a:gd name="T5" fmla="*/ 4844 h 710"/>
              <a:gd name="T6" fmla="*/ 6001 w 772"/>
              <a:gd name="T7" fmla="*/ 4644 h 710"/>
              <a:gd name="T8" fmla="*/ 7446 w 772"/>
              <a:gd name="T9" fmla="*/ 4008 h 710"/>
              <a:gd name="T10" fmla="*/ 8178 w 772"/>
              <a:gd name="T11" fmla="*/ 3432 h 710"/>
              <a:gd name="T12" fmla="*/ 8598 w 772"/>
              <a:gd name="T13" fmla="*/ 2541 h 710"/>
              <a:gd name="T14" fmla="*/ 8834 w 772"/>
              <a:gd name="T15" fmla="*/ 1502 h 710"/>
              <a:gd name="T16" fmla="*/ 9266 w 772"/>
              <a:gd name="T17" fmla="*/ 724 h 710"/>
              <a:gd name="T18" fmla="*/ 10230 w 772"/>
              <a:gd name="T19" fmla="*/ 269 h 710"/>
              <a:gd name="T20" fmla="*/ 11494 w 772"/>
              <a:gd name="T21" fmla="*/ 34 h 710"/>
              <a:gd name="T22" fmla="*/ 9266 w 772"/>
              <a:gd name="T23" fmla="*/ 67 h 710"/>
              <a:gd name="T24" fmla="*/ 7090 w 772"/>
              <a:gd name="T25" fmla="*/ 211 h 710"/>
              <a:gd name="T26" fmla="*/ 5457 w 772"/>
              <a:gd name="T27" fmla="*/ 640 h 710"/>
              <a:gd name="T28" fmla="*/ 4182 w 772"/>
              <a:gd name="T29" fmla="*/ 1363 h 710"/>
              <a:gd name="T30" fmla="*/ 3517 w 772"/>
              <a:gd name="T31" fmla="*/ 2313 h 710"/>
              <a:gd name="T32" fmla="*/ 3281 w 772"/>
              <a:gd name="T33" fmla="*/ 3464 h 710"/>
              <a:gd name="T34" fmla="*/ 2798 w 772"/>
              <a:gd name="T35" fmla="*/ 4066 h 710"/>
              <a:gd name="T36" fmla="*/ 2192 w 772"/>
              <a:gd name="T37" fmla="*/ 4703 h 710"/>
              <a:gd name="T38" fmla="*/ 1287 w 772"/>
              <a:gd name="T39" fmla="*/ 5043 h 710"/>
              <a:gd name="T40" fmla="*/ 260 w 772"/>
              <a:gd name="T41" fmla="*/ 5104 h 7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72"/>
              <a:gd name="T64" fmla="*/ 0 h 710"/>
              <a:gd name="T65" fmla="*/ 772 w 772"/>
              <a:gd name="T66" fmla="*/ 710 h 710"/>
              <a:gd name="connsiteX0" fmla="*/ 9 w 9661"/>
              <a:gd name="connsiteY0" fmla="*/ 9946 h 10141"/>
              <a:gd name="connsiteX1" fmla="*/ 1475 w 9661"/>
              <a:gd name="connsiteY1" fmla="*/ 10140 h 10141"/>
              <a:gd name="connsiteX2" fmla="*/ 2237 w 9661"/>
              <a:gd name="connsiteY2" fmla="*/ 9833 h 10141"/>
              <a:gd name="connsiteX3" fmla="*/ 3895 w 9661"/>
              <a:gd name="connsiteY3" fmla="*/ 9439 h 10141"/>
              <a:gd name="connsiteX4" fmla="*/ 4931 w 9661"/>
              <a:gd name="connsiteY4" fmla="*/ 9045 h 10141"/>
              <a:gd name="connsiteX5" fmla="*/ 6175 w 9661"/>
              <a:gd name="connsiteY5" fmla="*/ 7805 h 10141"/>
              <a:gd name="connsiteX6" fmla="*/ 6797 w 9661"/>
              <a:gd name="connsiteY6" fmla="*/ 6678 h 10141"/>
              <a:gd name="connsiteX7" fmla="*/ 7159 w 9661"/>
              <a:gd name="connsiteY7" fmla="*/ 4932 h 10141"/>
              <a:gd name="connsiteX8" fmla="*/ 7367 w 9661"/>
              <a:gd name="connsiteY8" fmla="*/ 2904 h 10141"/>
              <a:gd name="connsiteX9" fmla="*/ 7729 w 9661"/>
              <a:gd name="connsiteY9" fmla="*/ 1383 h 10141"/>
              <a:gd name="connsiteX10" fmla="*/ 8558 w 9661"/>
              <a:gd name="connsiteY10" fmla="*/ 481 h 10141"/>
              <a:gd name="connsiteX11" fmla="*/ 9647 w 9661"/>
              <a:gd name="connsiteY11" fmla="*/ 30 h 10141"/>
              <a:gd name="connsiteX12" fmla="*/ 7729 w 9661"/>
              <a:gd name="connsiteY12" fmla="*/ 87 h 10141"/>
              <a:gd name="connsiteX13" fmla="*/ 5864 w 9661"/>
              <a:gd name="connsiteY13" fmla="*/ 368 h 10141"/>
              <a:gd name="connsiteX14" fmla="*/ 4465 w 9661"/>
              <a:gd name="connsiteY14" fmla="*/ 1214 h 10141"/>
              <a:gd name="connsiteX15" fmla="*/ 3377 w 9661"/>
              <a:gd name="connsiteY15" fmla="*/ 2622 h 10141"/>
              <a:gd name="connsiteX16" fmla="*/ 2807 w 9661"/>
              <a:gd name="connsiteY16" fmla="*/ 4481 h 10141"/>
              <a:gd name="connsiteX17" fmla="*/ 2600 w 9661"/>
              <a:gd name="connsiteY17" fmla="*/ 6735 h 10141"/>
              <a:gd name="connsiteX18" fmla="*/ 2185 w 9661"/>
              <a:gd name="connsiteY18" fmla="*/ 7918 h 10141"/>
              <a:gd name="connsiteX19" fmla="*/ 1667 w 9661"/>
              <a:gd name="connsiteY19" fmla="*/ 9157 h 10141"/>
              <a:gd name="connsiteX20" fmla="*/ 890 w 9661"/>
              <a:gd name="connsiteY20" fmla="*/ 9833 h 10141"/>
              <a:gd name="connsiteX21" fmla="*/ 9 w 9661"/>
              <a:gd name="connsiteY21" fmla="*/ 9946 h 10141"/>
              <a:gd name="connsiteX0" fmla="*/ 9 w 10001"/>
              <a:gd name="connsiteY0" fmla="*/ 9807 h 9807"/>
              <a:gd name="connsiteX1" fmla="*/ 2315 w 10001"/>
              <a:gd name="connsiteY1" fmla="*/ 9695 h 9807"/>
              <a:gd name="connsiteX2" fmla="*/ 4032 w 10001"/>
              <a:gd name="connsiteY2" fmla="*/ 9307 h 9807"/>
              <a:gd name="connsiteX3" fmla="*/ 5104 w 10001"/>
              <a:gd name="connsiteY3" fmla="*/ 8918 h 9807"/>
              <a:gd name="connsiteX4" fmla="*/ 6392 w 10001"/>
              <a:gd name="connsiteY4" fmla="*/ 7695 h 9807"/>
              <a:gd name="connsiteX5" fmla="*/ 7036 w 10001"/>
              <a:gd name="connsiteY5" fmla="*/ 6584 h 9807"/>
              <a:gd name="connsiteX6" fmla="*/ 7410 w 10001"/>
              <a:gd name="connsiteY6" fmla="*/ 4862 h 9807"/>
              <a:gd name="connsiteX7" fmla="*/ 7626 w 10001"/>
              <a:gd name="connsiteY7" fmla="*/ 2863 h 9807"/>
              <a:gd name="connsiteX8" fmla="*/ 8000 w 10001"/>
              <a:gd name="connsiteY8" fmla="*/ 1363 h 9807"/>
              <a:gd name="connsiteX9" fmla="*/ 8858 w 10001"/>
              <a:gd name="connsiteY9" fmla="*/ 473 h 9807"/>
              <a:gd name="connsiteX10" fmla="*/ 9986 w 10001"/>
              <a:gd name="connsiteY10" fmla="*/ 29 h 9807"/>
              <a:gd name="connsiteX11" fmla="*/ 8000 w 10001"/>
              <a:gd name="connsiteY11" fmla="*/ 85 h 9807"/>
              <a:gd name="connsiteX12" fmla="*/ 6070 w 10001"/>
              <a:gd name="connsiteY12" fmla="*/ 362 h 9807"/>
              <a:gd name="connsiteX13" fmla="*/ 4622 w 10001"/>
              <a:gd name="connsiteY13" fmla="*/ 1196 h 9807"/>
              <a:gd name="connsiteX14" fmla="*/ 3495 w 10001"/>
              <a:gd name="connsiteY14" fmla="*/ 2585 h 9807"/>
              <a:gd name="connsiteX15" fmla="*/ 2905 w 10001"/>
              <a:gd name="connsiteY15" fmla="*/ 4418 h 9807"/>
              <a:gd name="connsiteX16" fmla="*/ 2691 w 10001"/>
              <a:gd name="connsiteY16" fmla="*/ 6640 h 9807"/>
              <a:gd name="connsiteX17" fmla="*/ 2262 w 10001"/>
              <a:gd name="connsiteY17" fmla="*/ 7807 h 9807"/>
              <a:gd name="connsiteX18" fmla="*/ 1725 w 10001"/>
              <a:gd name="connsiteY18" fmla="*/ 9029 h 9807"/>
              <a:gd name="connsiteX19" fmla="*/ 921 w 10001"/>
              <a:gd name="connsiteY19" fmla="*/ 9695 h 9807"/>
              <a:gd name="connsiteX20" fmla="*/ 9 w 10001"/>
              <a:gd name="connsiteY20" fmla="*/ 9807 h 9807"/>
              <a:gd name="connsiteX0" fmla="*/ 9 w 10000"/>
              <a:gd name="connsiteY0" fmla="*/ 10000 h 10000"/>
              <a:gd name="connsiteX1" fmla="*/ 2315 w 10000"/>
              <a:gd name="connsiteY1" fmla="*/ 9886 h 10000"/>
              <a:gd name="connsiteX2" fmla="*/ 3143 w 10000"/>
              <a:gd name="connsiteY2" fmla="*/ 9738 h 10000"/>
              <a:gd name="connsiteX3" fmla="*/ 4032 w 10000"/>
              <a:gd name="connsiteY3" fmla="*/ 9490 h 10000"/>
              <a:gd name="connsiteX4" fmla="*/ 5103 w 10000"/>
              <a:gd name="connsiteY4" fmla="*/ 9094 h 10000"/>
              <a:gd name="connsiteX5" fmla="*/ 6391 w 10000"/>
              <a:gd name="connsiteY5" fmla="*/ 7846 h 10000"/>
              <a:gd name="connsiteX6" fmla="*/ 7035 w 10000"/>
              <a:gd name="connsiteY6" fmla="*/ 6714 h 10000"/>
              <a:gd name="connsiteX7" fmla="*/ 7409 w 10000"/>
              <a:gd name="connsiteY7" fmla="*/ 4958 h 10000"/>
              <a:gd name="connsiteX8" fmla="*/ 7625 w 10000"/>
              <a:gd name="connsiteY8" fmla="*/ 2919 h 10000"/>
              <a:gd name="connsiteX9" fmla="*/ 7999 w 10000"/>
              <a:gd name="connsiteY9" fmla="*/ 1390 h 10000"/>
              <a:gd name="connsiteX10" fmla="*/ 8857 w 10000"/>
              <a:gd name="connsiteY10" fmla="*/ 482 h 10000"/>
              <a:gd name="connsiteX11" fmla="*/ 9985 w 10000"/>
              <a:gd name="connsiteY11" fmla="*/ 30 h 10000"/>
              <a:gd name="connsiteX12" fmla="*/ 7999 w 10000"/>
              <a:gd name="connsiteY12" fmla="*/ 87 h 10000"/>
              <a:gd name="connsiteX13" fmla="*/ 6069 w 10000"/>
              <a:gd name="connsiteY13" fmla="*/ 369 h 10000"/>
              <a:gd name="connsiteX14" fmla="*/ 4622 w 10000"/>
              <a:gd name="connsiteY14" fmla="*/ 1220 h 10000"/>
              <a:gd name="connsiteX15" fmla="*/ 3495 w 10000"/>
              <a:gd name="connsiteY15" fmla="*/ 2636 h 10000"/>
              <a:gd name="connsiteX16" fmla="*/ 2905 w 10000"/>
              <a:gd name="connsiteY16" fmla="*/ 4505 h 10000"/>
              <a:gd name="connsiteX17" fmla="*/ 2691 w 10000"/>
              <a:gd name="connsiteY17" fmla="*/ 6771 h 10000"/>
              <a:gd name="connsiteX18" fmla="*/ 2262 w 10000"/>
              <a:gd name="connsiteY18" fmla="*/ 7961 h 10000"/>
              <a:gd name="connsiteX19" fmla="*/ 1725 w 10000"/>
              <a:gd name="connsiteY19" fmla="*/ 9207 h 10000"/>
              <a:gd name="connsiteX20" fmla="*/ 921 w 10000"/>
              <a:gd name="connsiteY20" fmla="*/ 9886 h 10000"/>
              <a:gd name="connsiteX21" fmla="*/ 9 w 10000"/>
              <a:gd name="connsiteY21" fmla="*/ 10000 h 10000"/>
              <a:gd name="connsiteX0" fmla="*/ 9 w 10000"/>
              <a:gd name="connsiteY0" fmla="*/ 10000 h 10000"/>
              <a:gd name="connsiteX1" fmla="*/ 2315 w 10000"/>
              <a:gd name="connsiteY1" fmla="*/ 9886 h 10000"/>
              <a:gd name="connsiteX2" fmla="*/ 3143 w 10000"/>
              <a:gd name="connsiteY2" fmla="*/ 9738 h 10000"/>
              <a:gd name="connsiteX3" fmla="*/ 4032 w 10000"/>
              <a:gd name="connsiteY3" fmla="*/ 9490 h 10000"/>
              <a:gd name="connsiteX4" fmla="*/ 5103 w 10000"/>
              <a:gd name="connsiteY4" fmla="*/ 9094 h 10000"/>
              <a:gd name="connsiteX5" fmla="*/ 6391 w 10000"/>
              <a:gd name="connsiteY5" fmla="*/ 7846 h 10000"/>
              <a:gd name="connsiteX6" fmla="*/ 7035 w 10000"/>
              <a:gd name="connsiteY6" fmla="*/ 6714 h 10000"/>
              <a:gd name="connsiteX7" fmla="*/ 7409 w 10000"/>
              <a:gd name="connsiteY7" fmla="*/ 4958 h 10000"/>
              <a:gd name="connsiteX8" fmla="*/ 7625 w 10000"/>
              <a:gd name="connsiteY8" fmla="*/ 2919 h 10000"/>
              <a:gd name="connsiteX9" fmla="*/ 7999 w 10000"/>
              <a:gd name="connsiteY9" fmla="*/ 1390 h 10000"/>
              <a:gd name="connsiteX10" fmla="*/ 8857 w 10000"/>
              <a:gd name="connsiteY10" fmla="*/ 482 h 10000"/>
              <a:gd name="connsiteX11" fmla="*/ 9985 w 10000"/>
              <a:gd name="connsiteY11" fmla="*/ 30 h 10000"/>
              <a:gd name="connsiteX12" fmla="*/ 7999 w 10000"/>
              <a:gd name="connsiteY12" fmla="*/ 87 h 10000"/>
              <a:gd name="connsiteX13" fmla="*/ 6069 w 10000"/>
              <a:gd name="connsiteY13" fmla="*/ 369 h 10000"/>
              <a:gd name="connsiteX14" fmla="*/ 4622 w 10000"/>
              <a:gd name="connsiteY14" fmla="*/ 1220 h 10000"/>
              <a:gd name="connsiteX15" fmla="*/ 3495 w 10000"/>
              <a:gd name="connsiteY15" fmla="*/ 2636 h 10000"/>
              <a:gd name="connsiteX16" fmla="*/ 2905 w 10000"/>
              <a:gd name="connsiteY16" fmla="*/ 4505 h 10000"/>
              <a:gd name="connsiteX17" fmla="*/ 2691 w 10000"/>
              <a:gd name="connsiteY17" fmla="*/ 6771 h 10000"/>
              <a:gd name="connsiteX18" fmla="*/ 2262 w 10000"/>
              <a:gd name="connsiteY18" fmla="*/ 7961 h 10000"/>
              <a:gd name="connsiteX19" fmla="*/ 1725 w 10000"/>
              <a:gd name="connsiteY19" fmla="*/ 9207 h 10000"/>
              <a:gd name="connsiteX20" fmla="*/ 921 w 10000"/>
              <a:gd name="connsiteY20" fmla="*/ 9886 h 10000"/>
              <a:gd name="connsiteX21" fmla="*/ 9 w 10000"/>
              <a:gd name="connsiteY21" fmla="*/ 10000 h 10000"/>
              <a:gd name="connsiteX0" fmla="*/ 9 w 10000"/>
              <a:gd name="connsiteY0" fmla="*/ 10000 h 10000"/>
              <a:gd name="connsiteX1" fmla="*/ 2315 w 10000"/>
              <a:gd name="connsiteY1" fmla="*/ 9886 h 10000"/>
              <a:gd name="connsiteX2" fmla="*/ 4032 w 10000"/>
              <a:gd name="connsiteY2" fmla="*/ 9490 h 10000"/>
              <a:gd name="connsiteX3" fmla="*/ 5103 w 10000"/>
              <a:gd name="connsiteY3" fmla="*/ 9094 h 10000"/>
              <a:gd name="connsiteX4" fmla="*/ 6391 w 10000"/>
              <a:gd name="connsiteY4" fmla="*/ 7846 h 10000"/>
              <a:gd name="connsiteX5" fmla="*/ 7035 w 10000"/>
              <a:gd name="connsiteY5" fmla="*/ 6714 h 10000"/>
              <a:gd name="connsiteX6" fmla="*/ 7409 w 10000"/>
              <a:gd name="connsiteY6" fmla="*/ 4958 h 10000"/>
              <a:gd name="connsiteX7" fmla="*/ 7625 w 10000"/>
              <a:gd name="connsiteY7" fmla="*/ 2919 h 10000"/>
              <a:gd name="connsiteX8" fmla="*/ 7999 w 10000"/>
              <a:gd name="connsiteY8" fmla="*/ 1390 h 10000"/>
              <a:gd name="connsiteX9" fmla="*/ 8857 w 10000"/>
              <a:gd name="connsiteY9" fmla="*/ 482 h 10000"/>
              <a:gd name="connsiteX10" fmla="*/ 9985 w 10000"/>
              <a:gd name="connsiteY10" fmla="*/ 30 h 10000"/>
              <a:gd name="connsiteX11" fmla="*/ 7999 w 10000"/>
              <a:gd name="connsiteY11" fmla="*/ 87 h 10000"/>
              <a:gd name="connsiteX12" fmla="*/ 6069 w 10000"/>
              <a:gd name="connsiteY12" fmla="*/ 369 h 10000"/>
              <a:gd name="connsiteX13" fmla="*/ 4622 w 10000"/>
              <a:gd name="connsiteY13" fmla="*/ 1220 h 10000"/>
              <a:gd name="connsiteX14" fmla="*/ 3495 w 10000"/>
              <a:gd name="connsiteY14" fmla="*/ 2636 h 10000"/>
              <a:gd name="connsiteX15" fmla="*/ 2905 w 10000"/>
              <a:gd name="connsiteY15" fmla="*/ 4505 h 10000"/>
              <a:gd name="connsiteX16" fmla="*/ 2691 w 10000"/>
              <a:gd name="connsiteY16" fmla="*/ 6771 h 10000"/>
              <a:gd name="connsiteX17" fmla="*/ 2262 w 10000"/>
              <a:gd name="connsiteY17" fmla="*/ 7961 h 10000"/>
              <a:gd name="connsiteX18" fmla="*/ 1725 w 10000"/>
              <a:gd name="connsiteY18" fmla="*/ 9207 h 10000"/>
              <a:gd name="connsiteX19" fmla="*/ 921 w 10000"/>
              <a:gd name="connsiteY19" fmla="*/ 9886 h 10000"/>
              <a:gd name="connsiteX20" fmla="*/ 9 w 10000"/>
              <a:gd name="connsiteY20" fmla="*/ 10000 h 10000"/>
              <a:gd name="connsiteX0" fmla="*/ 9 w 10000"/>
              <a:gd name="connsiteY0" fmla="*/ 10000 h 10000"/>
              <a:gd name="connsiteX1" fmla="*/ 4032 w 10000"/>
              <a:gd name="connsiteY1" fmla="*/ 9490 h 10000"/>
              <a:gd name="connsiteX2" fmla="*/ 5103 w 10000"/>
              <a:gd name="connsiteY2" fmla="*/ 9094 h 10000"/>
              <a:gd name="connsiteX3" fmla="*/ 6391 w 10000"/>
              <a:gd name="connsiteY3" fmla="*/ 7846 h 10000"/>
              <a:gd name="connsiteX4" fmla="*/ 7035 w 10000"/>
              <a:gd name="connsiteY4" fmla="*/ 6714 h 10000"/>
              <a:gd name="connsiteX5" fmla="*/ 7409 w 10000"/>
              <a:gd name="connsiteY5" fmla="*/ 4958 h 10000"/>
              <a:gd name="connsiteX6" fmla="*/ 7625 w 10000"/>
              <a:gd name="connsiteY6" fmla="*/ 2919 h 10000"/>
              <a:gd name="connsiteX7" fmla="*/ 7999 w 10000"/>
              <a:gd name="connsiteY7" fmla="*/ 1390 h 10000"/>
              <a:gd name="connsiteX8" fmla="*/ 8857 w 10000"/>
              <a:gd name="connsiteY8" fmla="*/ 482 h 10000"/>
              <a:gd name="connsiteX9" fmla="*/ 9985 w 10000"/>
              <a:gd name="connsiteY9" fmla="*/ 30 h 10000"/>
              <a:gd name="connsiteX10" fmla="*/ 7999 w 10000"/>
              <a:gd name="connsiteY10" fmla="*/ 87 h 10000"/>
              <a:gd name="connsiteX11" fmla="*/ 6069 w 10000"/>
              <a:gd name="connsiteY11" fmla="*/ 369 h 10000"/>
              <a:gd name="connsiteX12" fmla="*/ 4622 w 10000"/>
              <a:gd name="connsiteY12" fmla="*/ 1220 h 10000"/>
              <a:gd name="connsiteX13" fmla="*/ 3495 w 10000"/>
              <a:gd name="connsiteY13" fmla="*/ 2636 h 10000"/>
              <a:gd name="connsiteX14" fmla="*/ 2905 w 10000"/>
              <a:gd name="connsiteY14" fmla="*/ 4505 h 10000"/>
              <a:gd name="connsiteX15" fmla="*/ 2691 w 10000"/>
              <a:gd name="connsiteY15" fmla="*/ 6771 h 10000"/>
              <a:gd name="connsiteX16" fmla="*/ 2262 w 10000"/>
              <a:gd name="connsiteY16" fmla="*/ 7961 h 10000"/>
              <a:gd name="connsiteX17" fmla="*/ 1725 w 10000"/>
              <a:gd name="connsiteY17" fmla="*/ 9207 h 10000"/>
              <a:gd name="connsiteX18" fmla="*/ 921 w 10000"/>
              <a:gd name="connsiteY18" fmla="*/ 9886 h 10000"/>
              <a:gd name="connsiteX19" fmla="*/ 9 w 10000"/>
              <a:gd name="connsiteY19" fmla="*/ 10000 h 10000"/>
              <a:gd name="connsiteX0" fmla="*/ 55 w 10046"/>
              <a:gd name="connsiteY0" fmla="*/ 10000 h 10000"/>
              <a:gd name="connsiteX1" fmla="*/ 4078 w 10046"/>
              <a:gd name="connsiteY1" fmla="*/ 9490 h 10000"/>
              <a:gd name="connsiteX2" fmla="*/ 5149 w 10046"/>
              <a:gd name="connsiteY2" fmla="*/ 9094 h 10000"/>
              <a:gd name="connsiteX3" fmla="*/ 6437 w 10046"/>
              <a:gd name="connsiteY3" fmla="*/ 7846 h 10000"/>
              <a:gd name="connsiteX4" fmla="*/ 7081 w 10046"/>
              <a:gd name="connsiteY4" fmla="*/ 6714 h 10000"/>
              <a:gd name="connsiteX5" fmla="*/ 7455 w 10046"/>
              <a:gd name="connsiteY5" fmla="*/ 4958 h 10000"/>
              <a:gd name="connsiteX6" fmla="*/ 7671 w 10046"/>
              <a:gd name="connsiteY6" fmla="*/ 2919 h 10000"/>
              <a:gd name="connsiteX7" fmla="*/ 8045 w 10046"/>
              <a:gd name="connsiteY7" fmla="*/ 1390 h 10000"/>
              <a:gd name="connsiteX8" fmla="*/ 8903 w 10046"/>
              <a:gd name="connsiteY8" fmla="*/ 482 h 10000"/>
              <a:gd name="connsiteX9" fmla="*/ 10031 w 10046"/>
              <a:gd name="connsiteY9" fmla="*/ 30 h 10000"/>
              <a:gd name="connsiteX10" fmla="*/ 8045 w 10046"/>
              <a:gd name="connsiteY10" fmla="*/ 87 h 10000"/>
              <a:gd name="connsiteX11" fmla="*/ 6115 w 10046"/>
              <a:gd name="connsiteY11" fmla="*/ 369 h 10000"/>
              <a:gd name="connsiteX12" fmla="*/ 4668 w 10046"/>
              <a:gd name="connsiteY12" fmla="*/ 1220 h 10000"/>
              <a:gd name="connsiteX13" fmla="*/ 3541 w 10046"/>
              <a:gd name="connsiteY13" fmla="*/ 2636 h 10000"/>
              <a:gd name="connsiteX14" fmla="*/ 2951 w 10046"/>
              <a:gd name="connsiteY14" fmla="*/ 4505 h 10000"/>
              <a:gd name="connsiteX15" fmla="*/ 2737 w 10046"/>
              <a:gd name="connsiteY15" fmla="*/ 6771 h 10000"/>
              <a:gd name="connsiteX16" fmla="*/ 2308 w 10046"/>
              <a:gd name="connsiteY16" fmla="*/ 7961 h 10000"/>
              <a:gd name="connsiteX17" fmla="*/ 1771 w 10046"/>
              <a:gd name="connsiteY17" fmla="*/ 9207 h 10000"/>
              <a:gd name="connsiteX18" fmla="*/ 55 w 10046"/>
              <a:gd name="connsiteY18" fmla="*/ 10000 h 10000"/>
              <a:gd name="connsiteX0" fmla="*/ 29 w 10020"/>
              <a:gd name="connsiteY0" fmla="*/ 10000 h 10000"/>
              <a:gd name="connsiteX1" fmla="*/ 4052 w 10020"/>
              <a:gd name="connsiteY1" fmla="*/ 9490 h 10000"/>
              <a:gd name="connsiteX2" fmla="*/ 5123 w 10020"/>
              <a:gd name="connsiteY2" fmla="*/ 9094 h 10000"/>
              <a:gd name="connsiteX3" fmla="*/ 6411 w 10020"/>
              <a:gd name="connsiteY3" fmla="*/ 7846 h 10000"/>
              <a:gd name="connsiteX4" fmla="*/ 7055 w 10020"/>
              <a:gd name="connsiteY4" fmla="*/ 6714 h 10000"/>
              <a:gd name="connsiteX5" fmla="*/ 7429 w 10020"/>
              <a:gd name="connsiteY5" fmla="*/ 4958 h 10000"/>
              <a:gd name="connsiteX6" fmla="*/ 7645 w 10020"/>
              <a:gd name="connsiteY6" fmla="*/ 2919 h 10000"/>
              <a:gd name="connsiteX7" fmla="*/ 8019 w 10020"/>
              <a:gd name="connsiteY7" fmla="*/ 1390 h 10000"/>
              <a:gd name="connsiteX8" fmla="*/ 8877 w 10020"/>
              <a:gd name="connsiteY8" fmla="*/ 482 h 10000"/>
              <a:gd name="connsiteX9" fmla="*/ 10005 w 10020"/>
              <a:gd name="connsiteY9" fmla="*/ 30 h 10000"/>
              <a:gd name="connsiteX10" fmla="*/ 8019 w 10020"/>
              <a:gd name="connsiteY10" fmla="*/ 87 h 10000"/>
              <a:gd name="connsiteX11" fmla="*/ 6089 w 10020"/>
              <a:gd name="connsiteY11" fmla="*/ 369 h 10000"/>
              <a:gd name="connsiteX12" fmla="*/ 4642 w 10020"/>
              <a:gd name="connsiteY12" fmla="*/ 1220 h 10000"/>
              <a:gd name="connsiteX13" fmla="*/ 3515 w 10020"/>
              <a:gd name="connsiteY13" fmla="*/ 2636 h 10000"/>
              <a:gd name="connsiteX14" fmla="*/ 2925 w 10020"/>
              <a:gd name="connsiteY14" fmla="*/ 4505 h 10000"/>
              <a:gd name="connsiteX15" fmla="*/ 2711 w 10020"/>
              <a:gd name="connsiteY15" fmla="*/ 6771 h 10000"/>
              <a:gd name="connsiteX16" fmla="*/ 2282 w 10020"/>
              <a:gd name="connsiteY16" fmla="*/ 7961 h 10000"/>
              <a:gd name="connsiteX17" fmla="*/ 29 w 10020"/>
              <a:gd name="connsiteY17" fmla="*/ 10000 h 10000"/>
              <a:gd name="connsiteX0" fmla="*/ 15 w 10006"/>
              <a:gd name="connsiteY0" fmla="*/ 10000 h 10000"/>
              <a:gd name="connsiteX1" fmla="*/ 4038 w 10006"/>
              <a:gd name="connsiteY1" fmla="*/ 9490 h 10000"/>
              <a:gd name="connsiteX2" fmla="*/ 5109 w 10006"/>
              <a:gd name="connsiteY2" fmla="*/ 9094 h 10000"/>
              <a:gd name="connsiteX3" fmla="*/ 6397 w 10006"/>
              <a:gd name="connsiteY3" fmla="*/ 7846 h 10000"/>
              <a:gd name="connsiteX4" fmla="*/ 7041 w 10006"/>
              <a:gd name="connsiteY4" fmla="*/ 6714 h 10000"/>
              <a:gd name="connsiteX5" fmla="*/ 7415 w 10006"/>
              <a:gd name="connsiteY5" fmla="*/ 4958 h 10000"/>
              <a:gd name="connsiteX6" fmla="*/ 7631 w 10006"/>
              <a:gd name="connsiteY6" fmla="*/ 2919 h 10000"/>
              <a:gd name="connsiteX7" fmla="*/ 8005 w 10006"/>
              <a:gd name="connsiteY7" fmla="*/ 1390 h 10000"/>
              <a:gd name="connsiteX8" fmla="*/ 8863 w 10006"/>
              <a:gd name="connsiteY8" fmla="*/ 482 h 10000"/>
              <a:gd name="connsiteX9" fmla="*/ 9991 w 10006"/>
              <a:gd name="connsiteY9" fmla="*/ 30 h 10000"/>
              <a:gd name="connsiteX10" fmla="*/ 8005 w 10006"/>
              <a:gd name="connsiteY10" fmla="*/ 87 h 10000"/>
              <a:gd name="connsiteX11" fmla="*/ 6075 w 10006"/>
              <a:gd name="connsiteY11" fmla="*/ 369 h 10000"/>
              <a:gd name="connsiteX12" fmla="*/ 4628 w 10006"/>
              <a:gd name="connsiteY12" fmla="*/ 1220 h 10000"/>
              <a:gd name="connsiteX13" fmla="*/ 3501 w 10006"/>
              <a:gd name="connsiteY13" fmla="*/ 2636 h 10000"/>
              <a:gd name="connsiteX14" fmla="*/ 2911 w 10006"/>
              <a:gd name="connsiteY14" fmla="*/ 4505 h 10000"/>
              <a:gd name="connsiteX15" fmla="*/ 2697 w 10006"/>
              <a:gd name="connsiteY15" fmla="*/ 6771 h 10000"/>
              <a:gd name="connsiteX16" fmla="*/ 15 w 10006"/>
              <a:gd name="connsiteY16" fmla="*/ 10000 h 10000"/>
              <a:gd name="connsiteX0" fmla="*/ 11 w 10002"/>
              <a:gd name="connsiteY0" fmla="*/ 10000 h 10000"/>
              <a:gd name="connsiteX1" fmla="*/ 4034 w 10002"/>
              <a:gd name="connsiteY1" fmla="*/ 9490 h 10000"/>
              <a:gd name="connsiteX2" fmla="*/ 5105 w 10002"/>
              <a:gd name="connsiteY2" fmla="*/ 9094 h 10000"/>
              <a:gd name="connsiteX3" fmla="*/ 6393 w 10002"/>
              <a:gd name="connsiteY3" fmla="*/ 7846 h 10000"/>
              <a:gd name="connsiteX4" fmla="*/ 7037 w 10002"/>
              <a:gd name="connsiteY4" fmla="*/ 6714 h 10000"/>
              <a:gd name="connsiteX5" fmla="*/ 7411 w 10002"/>
              <a:gd name="connsiteY5" fmla="*/ 4958 h 10000"/>
              <a:gd name="connsiteX6" fmla="*/ 7627 w 10002"/>
              <a:gd name="connsiteY6" fmla="*/ 2919 h 10000"/>
              <a:gd name="connsiteX7" fmla="*/ 8001 w 10002"/>
              <a:gd name="connsiteY7" fmla="*/ 1390 h 10000"/>
              <a:gd name="connsiteX8" fmla="*/ 8859 w 10002"/>
              <a:gd name="connsiteY8" fmla="*/ 482 h 10000"/>
              <a:gd name="connsiteX9" fmla="*/ 9987 w 10002"/>
              <a:gd name="connsiteY9" fmla="*/ 30 h 10000"/>
              <a:gd name="connsiteX10" fmla="*/ 8001 w 10002"/>
              <a:gd name="connsiteY10" fmla="*/ 87 h 10000"/>
              <a:gd name="connsiteX11" fmla="*/ 6071 w 10002"/>
              <a:gd name="connsiteY11" fmla="*/ 369 h 10000"/>
              <a:gd name="connsiteX12" fmla="*/ 4624 w 10002"/>
              <a:gd name="connsiteY12" fmla="*/ 1220 h 10000"/>
              <a:gd name="connsiteX13" fmla="*/ 3497 w 10002"/>
              <a:gd name="connsiteY13" fmla="*/ 2636 h 10000"/>
              <a:gd name="connsiteX14" fmla="*/ 2907 w 10002"/>
              <a:gd name="connsiteY14" fmla="*/ 4505 h 10000"/>
              <a:gd name="connsiteX15" fmla="*/ 11 w 10002"/>
              <a:gd name="connsiteY15" fmla="*/ 10000 h 10000"/>
              <a:gd name="connsiteX0" fmla="*/ 68 w 10059"/>
              <a:gd name="connsiteY0" fmla="*/ 10000 h 10136"/>
              <a:gd name="connsiteX1" fmla="*/ 4091 w 10059"/>
              <a:gd name="connsiteY1" fmla="*/ 9490 h 10136"/>
              <a:gd name="connsiteX2" fmla="*/ 5162 w 10059"/>
              <a:gd name="connsiteY2" fmla="*/ 9094 h 10136"/>
              <a:gd name="connsiteX3" fmla="*/ 6450 w 10059"/>
              <a:gd name="connsiteY3" fmla="*/ 7846 h 10136"/>
              <a:gd name="connsiteX4" fmla="*/ 7094 w 10059"/>
              <a:gd name="connsiteY4" fmla="*/ 6714 h 10136"/>
              <a:gd name="connsiteX5" fmla="*/ 7468 w 10059"/>
              <a:gd name="connsiteY5" fmla="*/ 4958 h 10136"/>
              <a:gd name="connsiteX6" fmla="*/ 7684 w 10059"/>
              <a:gd name="connsiteY6" fmla="*/ 2919 h 10136"/>
              <a:gd name="connsiteX7" fmla="*/ 8058 w 10059"/>
              <a:gd name="connsiteY7" fmla="*/ 1390 h 10136"/>
              <a:gd name="connsiteX8" fmla="*/ 8916 w 10059"/>
              <a:gd name="connsiteY8" fmla="*/ 482 h 10136"/>
              <a:gd name="connsiteX9" fmla="*/ 10044 w 10059"/>
              <a:gd name="connsiteY9" fmla="*/ 30 h 10136"/>
              <a:gd name="connsiteX10" fmla="*/ 8058 w 10059"/>
              <a:gd name="connsiteY10" fmla="*/ 87 h 10136"/>
              <a:gd name="connsiteX11" fmla="*/ 6128 w 10059"/>
              <a:gd name="connsiteY11" fmla="*/ 369 h 10136"/>
              <a:gd name="connsiteX12" fmla="*/ 4681 w 10059"/>
              <a:gd name="connsiteY12" fmla="*/ 1220 h 10136"/>
              <a:gd name="connsiteX13" fmla="*/ 3554 w 10059"/>
              <a:gd name="connsiteY13" fmla="*/ 2636 h 10136"/>
              <a:gd name="connsiteX14" fmla="*/ 2964 w 10059"/>
              <a:gd name="connsiteY14" fmla="*/ 4505 h 10136"/>
              <a:gd name="connsiteX15" fmla="*/ 1657 w 10059"/>
              <a:gd name="connsiteY15" fmla="*/ 6768 h 10136"/>
              <a:gd name="connsiteX16" fmla="*/ 68 w 10059"/>
              <a:gd name="connsiteY16" fmla="*/ 10000 h 10136"/>
              <a:gd name="connsiteX0" fmla="*/ 11 w 10002"/>
              <a:gd name="connsiteY0" fmla="*/ 10000 h 10136"/>
              <a:gd name="connsiteX1" fmla="*/ 4034 w 10002"/>
              <a:gd name="connsiteY1" fmla="*/ 9490 h 10136"/>
              <a:gd name="connsiteX2" fmla="*/ 5105 w 10002"/>
              <a:gd name="connsiteY2" fmla="*/ 9094 h 10136"/>
              <a:gd name="connsiteX3" fmla="*/ 6393 w 10002"/>
              <a:gd name="connsiteY3" fmla="*/ 7846 h 10136"/>
              <a:gd name="connsiteX4" fmla="*/ 7037 w 10002"/>
              <a:gd name="connsiteY4" fmla="*/ 6714 h 10136"/>
              <a:gd name="connsiteX5" fmla="*/ 7411 w 10002"/>
              <a:gd name="connsiteY5" fmla="*/ 4958 h 10136"/>
              <a:gd name="connsiteX6" fmla="*/ 7627 w 10002"/>
              <a:gd name="connsiteY6" fmla="*/ 2919 h 10136"/>
              <a:gd name="connsiteX7" fmla="*/ 8001 w 10002"/>
              <a:gd name="connsiteY7" fmla="*/ 1390 h 10136"/>
              <a:gd name="connsiteX8" fmla="*/ 8859 w 10002"/>
              <a:gd name="connsiteY8" fmla="*/ 482 h 10136"/>
              <a:gd name="connsiteX9" fmla="*/ 9987 w 10002"/>
              <a:gd name="connsiteY9" fmla="*/ 30 h 10136"/>
              <a:gd name="connsiteX10" fmla="*/ 8001 w 10002"/>
              <a:gd name="connsiteY10" fmla="*/ 87 h 10136"/>
              <a:gd name="connsiteX11" fmla="*/ 6071 w 10002"/>
              <a:gd name="connsiteY11" fmla="*/ 369 h 10136"/>
              <a:gd name="connsiteX12" fmla="*/ 4624 w 10002"/>
              <a:gd name="connsiteY12" fmla="*/ 1220 h 10136"/>
              <a:gd name="connsiteX13" fmla="*/ 3497 w 10002"/>
              <a:gd name="connsiteY13" fmla="*/ 2636 h 10136"/>
              <a:gd name="connsiteX14" fmla="*/ 2907 w 10002"/>
              <a:gd name="connsiteY14" fmla="*/ 4505 h 10136"/>
              <a:gd name="connsiteX15" fmla="*/ 11 w 10002"/>
              <a:gd name="connsiteY15" fmla="*/ 10000 h 10136"/>
              <a:gd name="connsiteX0" fmla="*/ 0 w 7095"/>
              <a:gd name="connsiteY0" fmla="*/ 4505 h 9490"/>
              <a:gd name="connsiteX1" fmla="*/ 1127 w 7095"/>
              <a:gd name="connsiteY1" fmla="*/ 9490 h 9490"/>
              <a:gd name="connsiteX2" fmla="*/ 2198 w 7095"/>
              <a:gd name="connsiteY2" fmla="*/ 9094 h 9490"/>
              <a:gd name="connsiteX3" fmla="*/ 3486 w 7095"/>
              <a:gd name="connsiteY3" fmla="*/ 7846 h 9490"/>
              <a:gd name="connsiteX4" fmla="*/ 4130 w 7095"/>
              <a:gd name="connsiteY4" fmla="*/ 6714 h 9490"/>
              <a:gd name="connsiteX5" fmla="*/ 4504 w 7095"/>
              <a:gd name="connsiteY5" fmla="*/ 4958 h 9490"/>
              <a:gd name="connsiteX6" fmla="*/ 4720 w 7095"/>
              <a:gd name="connsiteY6" fmla="*/ 2919 h 9490"/>
              <a:gd name="connsiteX7" fmla="*/ 5094 w 7095"/>
              <a:gd name="connsiteY7" fmla="*/ 1390 h 9490"/>
              <a:gd name="connsiteX8" fmla="*/ 5952 w 7095"/>
              <a:gd name="connsiteY8" fmla="*/ 482 h 9490"/>
              <a:gd name="connsiteX9" fmla="*/ 7080 w 7095"/>
              <a:gd name="connsiteY9" fmla="*/ 30 h 9490"/>
              <a:gd name="connsiteX10" fmla="*/ 5094 w 7095"/>
              <a:gd name="connsiteY10" fmla="*/ 87 h 9490"/>
              <a:gd name="connsiteX11" fmla="*/ 3164 w 7095"/>
              <a:gd name="connsiteY11" fmla="*/ 369 h 9490"/>
              <a:gd name="connsiteX12" fmla="*/ 1717 w 7095"/>
              <a:gd name="connsiteY12" fmla="*/ 1220 h 9490"/>
              <a:gd name="connsiteX13" fmla="*/ 590 w 7095"/>
              <a:gd name="connsiteY13" fmla="*/ 2636 h 9490"/>
              <a:gd name="connsiteX14" fmla="*/ 0 w 7095"/>
              <a:gd name="connsiteY14" fmla="*/ 4505 h 9490"/>
              <a:gd name="connsiteX0" fmla="*/ 0 w 10000"/>
              <a:gd name="connsiteY0" fmla="*/ 4747 h 9718"/>
              <a:gd name="connsiteX1" fmla="*/ 3098 w 10000"/>
              <a:gd name="connsiteY1" fmla="*/ 9583 h 9718"/>
              <a:gd name="connsiteX2" fmla="*/ 4913 w 10000"/>
              <a:gd name="connsiteY2" fmla="*/ 8268 h 9718"/>
              <a:gd name="connsiteX3" fmla="*/ 5821 w 10000"/>
              <a:gd name="connsiteY3" fmla="*/ 7075 h 9718"/>
              <a:gd name="connsiteX4" fmla="*/ 6348 w 10000"/>
              <a:gd name="connsiteY4" fmla="*/ 5224 h 9718"/>
              <a:gd name="connsiteX5" fmla="*/ 6653 w 10000"/>
              <a:gd name="connsiteY5" fmla="*/ 3076 h 9718"/>
              <a:gd name="connsiteX6" fmla="*/ 7180 w 10000"/>
              <a:gd name="connsiteY6" fmla="*/ 1465 h 9718"/>
              <a:gd name="connsiteX7" fmla="*/ 8389 w 10000"/>
              <a:gd name="connsiteY7" fmla="*/ 508 h 9718"/>
              <a:gd name="connsiteX8" fmla="*/ 9979 w 10000"/>
              <a:gd name="connsiteY8" fmla="*/ 32 h 9718"/>
              <a:gd name="connsiteX9" fmla="*/ 7180 w 10000"/>
              <a:gd name="connsiteY9" fmla="*/ 92 h 9718"/>
              <a:gd name="connsiteX10" fmla="*/ 4459 w 10000"/>
              <a:gd name="connsiteY10" fmla="*/ 389 h 9718"/>
              <a:gd name="connsiteX11" fmla="*/ 2420 w 10000"/>
              <a:gd name="connsiteY11" fmla="*/ 1286 h 9718"/>
              <a:gd name="connsiteX12" fmla="*/ 832 w 10000"/>
              <a:gd name="connsiteY12" fmla="*/ 2778 h 9718"/>
              <a:gd name="connsiteX13" fmla="*/ 0 w 10000"/>
              <a:gd name="connsiteY13" fmla="*/ 4747 h 9718"/>
              <a:gd name="connsiteX0" fmla="*/ 0 w 10000"/>
              <a:gd name="connsiteY0" fmla="*/ 4885 h 9908"/>
              <a:gd name="connsiteX1" fmla="*/ 3098 w 10000"/>
              <a:gd name="connsiteY1" fmla="*/ 9861 h 9908"/>
              <a:gd name="connsiteX2" fmla="*/ 5821 w 10000"/>
              <a:gd name="connsiteY2" fmla="*/ 7280 h 9908"/>
              <a:gd name="connsiteX3" fmla="*/ 6348 w 10000"/>
              <a:gd name="connsiteY3" fmla="*/ 5376 h 9908"/>
              <a:gd name="connsiteX4" fmla="*/ 6653 w 10000"/>
              <a:gd name="connsiteY4" fmla="*/ 3165 h 9908"/>
              <a:gd name="connsiteX5" fmla="*/ 7180 w 10000"/>
              <a:gd name="connsiteY5" fmla="*/ 1508 h 9908"/>
              <a:gd name="connsiteX6" fmla="*/ 8389 w 10000"/>
              <a:gd name="connsiteY6" fmla="*/ 523 h 9908"/>
              <a:gd name="connsiteX7" fmla="*/ 9979 w 10000"/>
              <a:gd name="connsiteY7" fmla="*/ 33 h 9908"/>
              <a:gd name="connsiteX8" fmla="*/ 7180 w 10000"/>
              <a:gd name="connsiteY8" fmla="*/ 95 h 9908"/>
              <a:gd name="connsiteX9" fmla="*/ 4459 w 10000"/>
              <a:gd name="connsiteY9" fmla="*/ 400 h 9908"/>
              <a:gd name="connsiteX10" fmla="*/ 2420 w 10000"/>
              <a:gd name="connsiteY10" fmla="*/ 1323 h 9908"/>
              <a:gd name="connsiteX11" fmla="*/ 832 w 10000"/>
              <a:gd name="connsiteY11" fmla="*/ 2859 h 9908"/>
              <a:gd name="connsiteX12" fmla="*/ 0 w 10000"/>
              <a:gd name="connsiteY12" fmla="*/ 4885 h 9908"/>
              <a:gd name="connsiteX0" fmla="*/ 0 w 10000"/>
              <a:gd name="connsiteY0" fmla="*/ 4930 h 9954"/>
              <a:gd name="connsiteX1" fmla="*/ 3098 w 10000"/>
              <a:gd name="connsiteY1" fmla="*/ 9953 h 9954"/>
              <a:gd name="connsiteX2" fmla="*/ 6348 w 10000"/>
              <a:gd name="connsiteY2" fmla="*/ 5426 h 9954"/>
              <a:gd name="connsiteX3" fmla="*/ 6653 w 10000"/>
              <a:gd name="connsiteY3" fmla="*/ 3194 h 9954"/>
              <a:gd name="connsiteX4" fmla="*/ 7180 w 10000"/>
              <a:gd name="connsiteY4" fmla="*/ 1522 h 9954"/>
              <a:gd name="connsiteX5" fmla="*/ 8389 w 10000"/>
              <a:gd name="connsiteY5" fmla="*/ 528 h 9954"/>
              <a:gd name="connsiteX6" fmla="*/ 9979 w 10000"/>
              <a:gd name="connsiteY6" fmla="*/ 33 h 9954"/>
              <a:gd name="connsiteX7" fmla="*/ 7180 w 10000"/>
              <a:gd name="connsiteY7" fmla="*/ 96 h 9954"/>
              <a:gd name="connsiteX8" fmla="*/ 4459 w 10000"/>
              <a:gd name="connsiteY8" fmla="*/ 404 h 9954"/>
              <a:gd name="connsiteX9" fmla="*/ 2420 w 10000"/>
              <a:gd name="connsiteY9" fmla="*/ 1335 h 9954"/>
              <a:gd name="connsiteX10" fmla="*/ 832 w 10000"/>
              <a:gd name="connsiteY10" fmla="*/ 2886 h 9954"/>
              <a:gd name="connsiteX11" fmla="*/ 0 w 10000"/>
              <a:gd name="connsiteY11" fmla="*/ 4930 h 9954"/>
              <a:gd name="connsiteX0" fmla="*/ 0 w 10000"/>
              <a:gd name="connsiteY0" fmla="*/ 4953 h 5555"/>
              <a:gd name="connsiteX1" fmla="*/ 6348 w 10000"/>
              <a:gd name="connsiteY1" fmla="*/ 5451 h 5555"/>
              <a:gd name="connsiteX2" fmla="*/ 6653 w 10000"/>
              <a:gd name="connsiteY2" fmla="*/ 3209 h 5555"/>
              <a:gd name="connsiteX3" fmla="*/ 7180 w 10000"/>
              <a:gd name="connsiteY3" fmla="*/ 1529 h 5555"/>
              <a:gd name="connsiteX4" fmla="*/ 8389 w 10000"/>
              <a:gd name="connsiteY4" fmla="*/ 530 h 5555"/>
              <a:gd name="connsiteX5" fmla="*/ 9979 w 10000"/>
              <a:gd name="connsiteY5" fmla="*/ 33 h 5555"/>
              <a:gd name="connsiteX6" fmla="*/ 7180 w 10000"/>
              <a:gd name="connsiteY6" fmla="*/ 96 h 5555"/>
              <a:gd name="connsiteX7" fmla="*/ 4459 w 10000"/>
              <a:gd name="connsiteY7" fmla="*/ 406 h 5555"/>
              <a:gd name="connsiteX8" fmla="*/ 2420 w 10000"/>
              <a:gd name="connsiteY8" fmla="*/ 1341 h 5555"/>
              <a:gd name="connsiteX9" fmla="*/ 832 w 10000"/>
              <a:gd name="connsiteY9" fmla="*/ 2899 h 5555"/>
              <a:gd name="connsiteX10" fmla="*/ 0 w 10000"/>
              <a:gd name="connsiteY10" fmla="*/ 4953 h 5555"/>
              <a:gd name="connsiteX0" fmla="*/ 0 w 10000"/>
              <a:gd name="connsiteY0" fmla="*/ 8915 h 10000"/>
              <a:gd name="connsiteX1" fmla="*/ 6348 w 10000"/>
              <a:gd name="connsiteY1" fmla="*/ 9812 h 10000"/>
              <a:gd name="connsiteX2" fmla="*/ 7180 w 10000"/>
              <a:gd name="connsiteY2" fmla="*/ 2751 h 10000"/>
              <a:gd name="connsiteX3" fmla="*/ 8389 w 10000"/>
              <a:gd name="connsiteY3" fmla="*/ 953 h 10000"/>
              <a:gd name="connsiteX4" fmla="*/ 9979 w 10000"/>
              <a:gd name="connsiteY4" fmla="*/ 58 h 10000"/>
              <a:gd name="connsiteX5" fmla="*/ 7180 w 10000"/>
              <a:gd name="connsiteY5" fmla="*/ 172 h 10000"/>
              <a:gd name="connsiteX6" fmla="*/ 4459 w 10000"/>
              <a:gd name="connsiteY6" fmla="*/ 730 h 10000"/>
              <a:gd name="connsiteX7" fmla="*/ 2420 w 10000"/>
              <a:gd name="connsiteY7" fmla="*/ 2413 h 10000"/>
              <a:gd name="connsiteX8" fmla="*/ 832 w 10000"/>
              <a:gd name="connsiteY8" fmla="*/ 5218 h 10000"/>
              <a:gd name="connsiteX9" fmla="*/ 0 w 10000"/>
              <a:gd name="connsiteY9" fmla="*/ 8915 h 10000"/>
              <a:gd name="connsiteX0" fmla="*/ 0 w 10000"/>
              <a:gd name="connsiteY0" fmla="*/ 8915 h 10000"/>
              <a:gd name="connsiteX1" fmla="*/ 6348 w 10000"/>
              <a:gd name="connsiteY1" fmla="*/ 9812 h 10000"/>
              <a:gd name="connsiteX2" fmla="*/ 8389 w 10000"/>
              <a:gd name="connsiteY2" fmla="*/ 953 h 10000"/>
              <a:gd name="connsiteX3" fmla="*/ 9979 w 10000"/>
              <a:gd name="connsiteY3" fmla="*/ 58 h 10000"/>
              <a:gd name="connsiteX4" fmla="*/ 7180 w 10000"/>
              <a:gd name="connsiteY4" fmla="*/ 172 h 10000"/>
              <a:gd name="connsiteX5" fmla="*/ 4459 w 10000"/>
              <a:gd name="connsiteY5" fmla="*/ 730 h 10000"/>
              <a:gd name="connsiteX6" fmla="*/ 2420 w 10000"/>
              <a:gd name="connsiteY6" fmla="*/ 2413 h 10000"/>
              <a:gd name="connsiteX7" fmla="*/ 832 w 10000"/>
              <a:gd name="connsiteY7" fmla="*/ 5218 h 10000"/>
              <a:gd name="connsiteX8" fmla="*/ 0 w 10000"/>
              <a:gd name="connsiteY8" fmla="*/ 8915 h 10000"/>
              <a:gd name="connsiteX0" fmla="*/ 6348 w 10000"/>
              <a:gd name="connsiteY0" fmla="*/ 9812 h 10798"/>
              <a:gd name="connsiteX1" fmla="*/ 8389 w 10000"/>
              <a:gd name="connsiteY1" fmla="*/ 953 h 10798"/>
              <a:gd name="connsiteX2" fmla="*/ 9979 w 10000"/>
              <a:gd name="connsiteY2" fmla="*/ 58 h 10798"/>
              <a:gd name="connsiteX3" fmla="*/ 7180 w 10000"/>
              <a:gd name="connsiteY3" fmla="*/ 172 h 10798"/>
              <a:gd name="connsiteX4" fmla="*/ 4459 w 10000"/>
              <a:gd name="connsiteY4" fmla="*/ 730 h 10798"/>
              <a:gd name="connsiteX5" fmla="*/ 2420 w 10000"/>
              <a:gd name="connsiteY5" fmla="*/ 2413 h 10798"/>
              <a:gd name="connsiteX6" fmla="*/ 832 w 10000"/>
              <a:gd name="connsiteY6" fmla="*/ 5218 h 10798"/>
              <a:gd name="connsiteX7" fmla="*/ 0 w 10000"/>
              <a:gd name="connsiteY7" fmla="*/ 8915 h 10798"/>
              <a:gd name="connsiteX8" fmla="*/ 6900 w 10000"/>
              <a:gd name="connsiteY8" fmla="*/ 10798 h 10798"/>
              <a:gd name="connsiteX0" fmla="*/ 8389 w 10000"/>
              <a:gd name="connsiteY0" fmla="*/ 953 h 10798"/>
              <a:gd name="connsiteX1" fmla="*/ 9979 w 10000"/>
              <a:gd name="connsiteY1" fmla="*/ 58 h 10798"/>
              <a:gd name="connsiteX2" fmla="*/ 7180 w 10000"/>
              <a:gd name="connsiteY2" fmla="*/ 172 h 10798"/>
              <a:gd name="connsiteX3" fmla="*/ 4459 w 10000"/>
              <a:gd name="connsiteY3" fmla="*/ 730 h 10798"/>
              <a:gd name="connsiteX4" fmla="*/ 2420 w 10000"/>
              <a:gd name="connsiteY4" fmla="*/ 2413 h 10798"/>
              <a:gd name="connsiteX5" fmla="*/ 832 w 10000"/>
              <a:gd name="connsiteY5" fmla="*/ 5218 h 10798"/>
              <a:gd name="connsiteX6" fmla="*/ 0 w 10000"/>
              <a:gd name="connsiteY6" fmla="*/ 8915 h 10798"/>
              <a:gd name="connsiteX7" fmla="*/ 6900 w 10000"/>
              <a:gd name="connsiteY7" fmla="*/ 10798 h 10798"/>
              <a:gd name="connsiteX0" fmla="*/ 9979 w 9979"/>
              <a:gd name="connsiteY0" fmla="*/ 58 h 10798"/>
              <a:gd name="connsiteX1" fmla="*/ 7180 w 9979"/>
              <a:gd name="connsiteY1" fmla="*/ 172 h 10798"/>
              <a:gd name="connsiteX2" fmla="*/ 4459 w 9979"/>
              <a:gd name="connsiteY2" fmla="*/ 730 h 10798"/>
              <a:gd name="connsiteX3" fmla="*/ 2420 w 9979"/>
              <a:gd name="connsiteY3" fmla="*/ 2413 h 10798"/>
              <a:gd name="connsiteX4" fmla="*/ 832 w 9979"/>
              <a:gd name="connsiteY4" fmla="*/ 5218 h 10798"/>
              <a:gd name="connsiteX5" fmla="*/ 0 w 9979"/>
              <a:gd name="connsiteY5" fmla="*/ 8915 h 10798"/>
              <a:gd name="connsiteX6" fmla="*/ 6900 w 9979"/>
              <a:gd name="connsiteY6" fmla="*/ 10798 h 10798"/>
              <a:gd name="connsiteX0" fmla="*/ 10015 w 10015"/>
              <a:gd name="connsiteY0" fmla="*/ 54 h 9246"/>
              <a:gd name="connsiteX1" fmla="*/ 7210 w 10015"/>
              <a:gd name="connsiteY1" fmla="*/ 159 h 9246"/>
              <a:gd name="connsiteX2" fmla="*/ 4483 w 10015"/>
              <a:gd name="connsiteY2" fmla="*/ 676 h 9246"/>
              <a:gd name="connsiteX3" fmla="*/ 2440 w 10015"/>
              <a:gd name="connsiteY3" fmla="*/ 2235 h 9246"/>
              <a:gd name="connsiteX4" fmla="*/ 849 w 10015"/>
              <a:gd name="connsiteY4" fmla="*/ 4832 h 9246"/>
              <a:gd name="connsiteX5" fmla="*/ 15 w 10015"/>
              <a:gd name="connsiteY5" fmla="*/ 8256 h 9246"/>
              <a:gd name="connsiteX6" fmla="*/ 1550 w 10015"/>
              <a:gd name="connsiteY6" fmla="*/ 9246 h 9246"/>
              <a:gd name="connsiteX0" fmla="*/ 10596 w 10596"/>
              <a:gd name="connsiteY0" fmla="*/ 58 h 12989"/>
              <a:gd name="connsiteX1" fmla="*/ 7795 w 10596"/>
              <a:gd name="connsiteY1" fmla="*/ 172 h 12989"/>
              <a:gd name="connsiteX2" fmla="*/ 5072 w 10596"/>
              <a:gd name="connsiteY2" fmla="*/ 731 h 12989"/>
              <a:gd name="connsiteX3" fmla="*/ 3032 w 10596"/>
              <a:gd name="connsiteY3" fmla="*/ 2417 h 12989"/>
              <a:gd name="connsiteX4" fmla="*/ 1444 w 10596"/>
              <a:gd name="connsiteY4" fmla="*/ 5226 h 12989"/>
              <a:gd name="connsiteX5" fmla="*/ 611 w 10596"/>
              <a:gd name="connsiteY5" fmla="*/ 8929 h 12989"/>
              <a:gd name="connsiteX6" fmla="*/ 826 w 10596"/>
              <a:gd name="connsiteY6" fmla="*/ 12989 h 12989"/>
              <a:gd name="connsiteX0" fmla="*/ 9985 w 9985"/>
              <a:gd name="connsiteY0" fmla="*/ 58 h 8929"/>
              <a:gd name="connsiteX1" fmla="*/ 7184 w 9985"/>
              <a:gd name="connsiteY1" fmla="*/ 172 h 8929"/>
              <a:gd name="connsiteX2" fmla="*/ 4461 w 9985"/>
              <a:gd name="connsiteY2" fmla="*/ 731 h 8929"/>
              <a:gd name="connsiteX3" fmla="*/ 2421 w 9985"/>
              <a:gd name="connsiteY3" fmla="*/ 2417 h 8929"/>
              <a:gd name="connsiteX4" fmla="*/ 833 w 9985"/>
              <a:gd name="connsiteY4" fmla="*/ 5226 h 8929"/>
              <a:gd name="connsiteX5" fmla="*/ 0 w 9985"/>
              <a:gd name="connsiteY5" fmla="*/ 8929 h 8929"/>
              <a:gd name="connsiteX0" fmla="*/ 9166 w 9166"/>
              <a:gd name="connsiteY0" fmla="*/ 65 h 5853"/>
              <a:gd name="connsiteX1" fmla="*/ 6361 w 9166"/>
              <a:gd name="connsiteY1" fmla="*/ 193 h 5853"/>
              <a:gd name="connsiteX2" fmla="*/ 3634 w 9166"/>
              <a:gd name="connsiteY2" fmla="*/ 819 h 5853"/>
              <a:gd name="connsiteX3" fmla="*/ 1591 w 9166"/>
              <a:gd name="connsiteY3" fmla="*/ 2707 h 5853"/>
              <a:gd name="connsiteX4" fmla="*/ 0 w 9166"/>
              <a:gd name="connsiteY4" fmla="*/ 5853 h 5853"/>
              <a:gd name="connsiteX0" fmla="*/ 8264 w 8264"/>
              <a:gd name="connsiteY0" fmla="*/ 111 h 4625"/>
              <a:gd name="connsiteX1" fmla="*/ 5204 w 8264"/>
              <a:gd name="connsiteY1" fmla="*/ 330 h 4625"/>
              <a:gd name="connsiteX2" fmla="*/ 2229 w 8264"/>
              <a:gd name="connsiteY2" fmla="*/ 1399 h 4625"/>
              <a:gd name="connsiteX3" fmla="*/ 0 w 8264"/>
              <a:gd name="connsiteY3" fmla="*/ 4625 h 4625"/>
              <a:gd name="connsiteX0" fmla="*/ 10000 w 10000"/>
              <a:gd name="connsiteY0" fmla="*/ 240 h 10000"/>
              <a:gd name="connsiteX1" fmla="*/ 6297 w 10000"/>
              <a:gd name="connsiteY1" fmla="*/ 714 h 10000"/>
              <a:gd name="connsiteX2" fmla="*/ 2697 w 10000"/>
              <a:gd name="connsiteY2" fmla="*/ 3025 h 10000"/>
              <a:gd name="connsiteX3" fmla="*/ 0 w 10000"/>
              <a:gd name="connsiteY3" fmla="*/ 10000 h 10000"/>
              <a:gd name="connsiteX0" fmla="*/ 10000 w 10000"/>
              <a:gd name="connsiteY0" fmla="*/ 240 h 10000"/>
              <a:gd name="connsiteX1" fmla="*/ 6297 w 10000"/>
              <a:gd name="connsiteY1" fmla="*/ 714 h 10000"/>
              <a:gd name="connsiteX2" fmla="*/ 2697 w 10000"/>
              <a:gd name="connsiteY2" fmla="*/ 3025 h 10000"/>
              <a:gd name="connsiteX3" fmla="*/ 0 w 10000"/>
              <a:gd name="connsiteY3" fmla="*/ 10000 h 10000"/>
              <a:gd name="connsiteX0" fmla="*/ 9464 w 9464"/>
              <a:gd name="connsiteY0" fmla="*/ 240 h 8581"/>
              <a:gd name="connsiteX1" fmla="*/ 5761 w 9464"/>
              <a:gd name="connsiteY1" fmla="*/ 714 h 8581"/>
              <a:gd name="connsiteX2" fmla="*/ 2161 w 9464"/>
              <a:gd name="connsiteY2" fmla="*/ 3025 h 8581"/>
              <a:gd name="connsiteX3" fmla="*/ 0 w 9464"/>
              <a:gd name="connsiteY3" fmla="*/ 8581 h 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64" h="8581">
                <a:moveTo>
                  <a:pt x="9464" y="240"/>
                </a:moveTo>
                <a:cubicBezTo>
                  <a:pt x="9187" y="-333"/>
                  <a:pt x="6986" y="240"/>
                  <a:pt x="5761" y="714"/>
                </a:cubicBezTo>
                <a:cubicBezTo>
                  <a:pt x="4537" y="1168"/>
                  <a:pt x="3121" y="1714"/>
                  <a:pt x="2161" y="3025"/>
                </a:cubicBezTo>
                <a:cubicBezTo>
                  <a:pt x="1201" y="4336"/>
                  <a:pt x="797" y="5433"/>
                  <a:pt x="0" y="8581"/>
                </a:cubicBezTo>
              </a:path>
            </a:pathLst>
          </a:custGeom>
          <a:noFill/>
          <a:ln w="38100" cmpd="sng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 dirty="0"/>
          </a:p>
        </p:txBody>
      </p:sp>
      <p:grpSp>
        <p:nvGrpSpPr>
          <p:cNvPr id="37" name="Group 36"/>
          <p:cNvGrpSpPr/>
          <p:nvPr/>
        </p:nvGrpSpPr>
        <p:grpSpPr>
          <a:xfrm>
            <a:off x="8162981" y="2366585"/>
            <a:ext cx="2761048" cy="2482999"/>
            <a:chOff x="5984757" y="3923488"/>
            <a:chExt cx="2761048" cy="2482999"/>
          </a:xfrm>
        </p:grpSpPr>
        <p:grpSp>
          <p:nvGrpSpPr>
            <p:cNvPr id="39" name="Group 38"/>
            <p:cNvGrpSpPr/>
            <p:nvPr/>
          </p:nvGrpSpPr>
          <p:grpSpPr>
            <a:xfrm>
              <a:off x="5984757" y="3923488"/>
              <a:ext cx="2761048" cy="2482999"/>
              <a:chOff x="5984757" y="3923488"/>
              <a:chExt cx="2761048" cy="2482999"/>
            </a:xfrm>
          </p:grpSpPr>
          <p:grpSp>
            <p:nvGrpSpPr>
              <p:cNvPr id="41" name="Group 70"/>
              <p:cNvGrpSpPr>
                <a:grpSpLocks/>
              </p:cNvGrpSpPr>
              <p:nvPr/>
            </p:nvGrpSpPr>
            <p:grpSpPr bwMode="auto">
              <a:xfrm>
                <a:off x="5984757" y="4047463"/>
                <a:ext cx="2463800" cy="2359024"/>
                <a:chOff x="3467" y="548"/>
                <a:chExt cx="1422" cy="1422"/>
              </a:xfrm>
            </p:grpSpPr>
            <p:grpSp>
              <p:nvGrpSpPr>
                <p:cNvPr id="54" name="Group 71"/>
                <p:cNvGrpSpPr>
                  <a:grpSpLocks/>
                </p:cNvGrpSpPr>
                <p:nvPr/>
              </p:nvGrpSpPr>
              <p:grpSpPr bwMode="auto">
                <a:xfrm>
                  <a:off x="3467" y="548"/>
                  <a:ext cx="1422" cy="1422"/>
                  <a:chOff x="3467" y="548"/>
                  <a:chExt cx="1422" cy="1422"/>
                </a:xfrm>
              </p:grpSpPr>
              <p:sp>
                <p:nvSpPr>
                  <p:cNvPr id="60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18" y="548"/>
                    <a:ext cx="0" cy="142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63" name="Line 73"/>
                  <p:cNvSpPr>
                    <a:spLocks noChangeShapeType="1"/>
                  </p:cNvSpPr>
                  <p:nvPr/>
                </p:nvSpPr>
                <p:spPr bwMode="auto">
                  <a:xfrm rot="5400000" flipH="1" flipV="1">
                    <a:off x="4178" y="571"/>
                    <a:ext cx="0" cy="142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9" name="Oval 74"/>
                <p:cNvSpPr>
                  <a:spLocks noChangeArrowheads="1"/>
                </p:cNvSpPr>
                <p:nvPr/>
              </p:nvSpPr>
              <p:spPr bwMode="auto">
                <a:xfrm>
                  <a:off x="4162" y="1222"/>
                  <a:ext cx="116" cy="1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6920878" y="3923488"/>
                <a:ext cx="1824927" cy="1522007"/>
                <a:chOff x="6920878" y="3923488"/>
                <a:chExt cx="1824927" cy="1522007"/>
              </a:xfrm>
            </p:grpSpPr>
            <p:sp>
              <p:nvSpPr>
                <p:cNvPr id="4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920878" y="3923488"/>
                  <a:ext cx="31451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9pPr>
                </a:lstStyle>
                <a:p>
                  <a:r>
                    <a:rPr lang="en-GB" i="1" dirty="0">
                      <a:latin typeface="+mn-lt"/>
                    </a:rPr>
                    <a:t>B</a:t>
                  </a:r>
                </a:p>
              </p:txBody>
            </p:sp>
            <p:sp>
              <p:nvSpPr>
                <p:cNvPr id="4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8410457" y="5076163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9pPr>
                </a:lstStyle>
                <a:p>
                  <a:r>
                    <a:rPr lang="en-GB" i="1" dirty="0">
                      <a:latin typeface="+mn-lt"/>
                    </a:rPr>
                    <a:t>H</a:t>
                  </a:r>
                </a:p>
              </p:txBody>
            </p:sp>
            <p:sp>
              <p:nvSpPr>
                <p:cNvPr id="49" name="Freeform 57"/>
                <p:cNvSpPr>
                  <a:spLocks/>
                </p:cNvSpPr>
                <p:nvPr/>
              </p:nvSpPr>
              <p:spPr bwMode="auto">
                <a:xfrm>
                  <a:off x="7287981" y="4626391"/>
                  <a:ext cx="355618" cy="629902"/>
                </a:xfrm>
                <a:custGeom>
                  <a:avLst/>
                  <a:gdLst>
                    <a:gd name="T0" fmla="*/ 0 w 216"/>
                    <a:gd name="T1" fmla="*/ 432 h 364"/>
                    <a:gd name="T2" fmla="*/ 114 w 216"/>
                    <a:gd name="T3" fmla="*/ 199 h 364"/>
                    <a:gd name="T4" fmla="*/ 308 w 216"/>
                    <a:gd name="T5" fmla="*/ 0 h 364"/>
                    <a:gd name="T6" fmla="*/ 0 60000 65536"/>
                    <a:gd name="T7" fmla="*/ 0 60000 65536"/>
                    <a:gd name="T8" fmla="*/ 0 60000 65536"/>
                    <a:gd name="T9" fmla="*/ 0 w 216"/>
                    <a:gd name="T10" fmla="*/ 0 h 364"/>
                    <a:gd name="T11" fmla="*/ 216 w 216"/>
                    <a:gd name="T12" fmla="*/ 364 h 364"/>
                    <a:gd name="connsiteX0" fmla="*/ 0 w 10000"/>
                    <a:gd name="connsiteY0" fmla="*/ 10000 h 10000"/>
                    <a:gd name="connsiteX1" fmla="*/ 4924 w 10000"/>
                    <a:gd name="connsiteY1" fmla="*/ 5752 h 10000"/>
                    <a:gd name="connsiteX2" fmla="*/ 10000 w 10000"/>
                    <a:gd name="connsiteY2" fmla="*/ 0 h 10000"/>
                    <a:gd name="connsiteX0" fmla="*/ 0 w 10000"/>
                    <a:gd name="connsiteY0" fmla="*/ 10000 h 10000"/>
                    <a:gd name="connsiteX1" fmla="*/ 4924 w 10000"/>
                    <a:gd name="connsiteY1" fmla="*/ 5752 h 10000"/>
                    <a:gd name="connsiteX2" fmla="*/ 10000 w 10000"/>
                    <a:gd name="connsiteY2" fmla="*/ 0 h 10000"/>
                    <a:gd name="connsiteX0" fmla="*/ 0 w 10000"/>
                    <a:gd name="connsiteY0" fmla="*/ 10000 h 10000"/>
                    <a:gd name="connsiteX1" fmla="*/ 4924 w 10000"/>
                    <a:gd name="connsiteY1" fmla="*/ 5752 h 10000"/>
                    <a:gd name="connsiteX2" fmla="*/ 10000 w 10000"/>
                    <a:gd name="connsiteY2" fmla="*/ 0 h 10000"/>
                    <a:gd name="connsiteX0" fmla="*/ 0 w 10000"/>
                    <a:gd name="connsiteY0" fmla="*/ 10000 h 10000"/>
                    <a:gd name="connsiteX1" fmla="*/ 1082 w 10000"/>
                    <a:gd name="connsiteY1" fmla="*/ 9082 h 10000"/>
                    <a:gd name="connsiteX2" fmla="*/ 4924 w 10000"/>
                    <a:gd name="connsiteY2" fmla="*/ 5752 h 10000"/>
                    <a:gd name="connsiteX3" fmla="*/ 10000 w 10000"/>
                    <a:gd name="connsiteY3" fmla="*/ 0 h 10000"/>
                    <a:gd name="connsiteX0" fmla="*/ 0 w 10000"/>
                    <a:gd name="connsiteY0" fmla="*/ 10000 h 10000"/>
                    <a:gd name="connsiteX1" fmla="*/ 1184 w 10000"/>
                    <a:gd name="connsiteY1" fmla="*/ 9082 h 10000"/>
                    <a:gd name="connsiteX2" fmla="*/ 4924 w 10000"/>
                    <a:gd name="connsiteY2" fmla="*/ 5752 h 10000"/>
                    <a:gd name="connsiteX3" fmla="*/ 10000 w 10000"/>
                    <a:gd name="connsiteY3" fmla="*/ 0 h 10000"/>
                    <a:gd name="connsiteX0" fmla="*/ 0 w 10000"/>
                    <a:gd name="connsiteY0" fmla="*/ 10000 h 10000"/>
                    <a:gd name="connsiteX1" fmla="*/ 1591 w 10000"/>
                    <a:gd name="connsiteY1" fmla="*/ 9145 h 10000"/>
                    <a:gd name="connsiteX2" fmla="*/ 4924 w 10000"/>
                    <a:gd name="connsiteY2" fmla="*/ 5752 h 10000"/>
                    <a:gd name="connsiteX3" fmla="*/ 10000 w 10000"/>
                    <a:gd name="connsiteY3" fmla="*/ 0 h 10000"/>
                    <a:gd name="connsiteX0" fmla="*/ 0 w 10000"/>
                    <a:gd name="connsiteY0" fmla="*/ 10000 h 10000"/>
                    <a:gd name="connsiteX1" fmla="*/ 1591 w 10000"/>
                    <a:gd name="connsiteY1" fmla="*/ 9145 h 10000"/>
                    <a:gd name="connsiteX2" fmla="*/ 4924 w 10000"/>
                    <a:gd name="connsiteY2" fmla="*/ 5752 h 10000"/>
                    <a:gd name="connsiteX3" fmla="*/ 10000 w 10000"/>
                    <a:gd name="connsiteY3" fmla="*/ 0 h 10000"/>
                    <a:gd name="connsiteX0" fmla="*/ 0 w 10000"/>
                    <a:gd name="connsiteY0" fmla="*/ 10000 h 10000"/>
                    <a:gd name="connsiteX1" fmla="*/ 1591 w 10000"/>
                    <a:gd name="connsiteY1" fmla="*/ 9145 h 10000"/>
                    <a:gd name="connsiteX2" fmla="*/ 5229 w 10000"/>
                    <a:gd name="connsiteY2" fmla="*/ 5247 h 10000"/>
                    <a:gd name="connsiteX3" fmla="*/ 10000 w 10000"/>
                    <a:gd name="connsiteY3" fmla="*/ 0 h 10000"/>
                    <a:gd name="connsiteX0" fmla="*/ 0 w 10000"/>
                    <a:gd name="connsiteY0" fmla="*/ 10000 h 10000"/>
                    <a:gd name="connsiteX1" fmla="*/ 1591 w 10000"/>
                    <a:gd name="connsiteY1" fmla="*/ 9145 h 10000"/>
                    <a:gd name="connsiteX2" fmla="*/ 5229 w 10000"/>
                    <a:gd name="connsiteY2" fmla="*/ 5247 h 10000"/>
                    <a:gd name="connsiteX3" fmla="*/ 10000 w 10000"/>
                    <a:gd name="connsiteY3" fmla="*/ 0 h 10000"/>
                    <a:gd name="connsiteX0" fmla="*/ 0 w 10000"/>
                    <a:gd name="connsiteY0" fmla="*/ 10000 h 10000"/>
                    <a:gd name="connsiteX1" fmla="*/ 1591 w 10000"/>
                    <a:gd name="connsiteY1" fmla="*/ 9145 h 10000"/>
                    <a:gd name="connsiteX2" fmla="*/ 4924 w 10000"/>
                    <a:gd name="connsiteY2" fmla="*/ 5184 h 10000"/>
                    <a:gd name="connsiteX3" fmla="*/ 10000 w 10000"/>
                    <a:gd name="connsiteY3" fmla="*/ 0 h 10000"/>
                    <a:gd name="connsiteX0" fmla="*/ 0 w 10000"/>
                    <a:gd name="connsiteY0" fmla="*/ 10000 h 10000"/>
                    <a:gd name="connsiteX1" fmla="*/ 1591 w 10000"/>
                    <a:gd name="connsiteY1" fmla="*/ 9145 h 10000"/>
                    <a:gd name="connsiteX2" fmla="*/ 4924 w 10000"/>
                    <a:gd name="connsiteY2" fmla="*/ 5184 h 10000"/>
                    <a:gd name="connsiteX3" fmla="*/ 10000 w 10000"/>
                    <a:gd name="connsiteY3" fmla="*/ 0 h 10000"/>
                    <a:gd name="connsiteX0" fmla="*/ 0 w 10000"/>
                    <a:gd name="connsiteY0" fmla="*/ 10000 h 10000"/>
                    <a:gd name="connsiteX1" fmla="*/ 1591 w 10000"/>
                    <a:gd name="connsiteY1" fmla="*/ 9145 h 10000"/>
                    <a:gd name="connsiteX2" fmla="*/ 4924 w 10000"/>
                    <a:gd name="connsiteY2" fmla="*/ 5184 h 10000"/>
                    <a:gd name="connsiteX3" fmla="*/ 10000 w 10000"/>
                    <a:gd name="connsiteY3" fmla="*/ 0 h 10000"/>
                    <a:gd name="connsiteX0" fmla="*/ 0 w 10000"/>
                    <a:gd name="connsiteY0" fmla="*/ 9937 h 9937"/>
                    <a:gd name="connsiteX1" fmla="*/ 1591 w 10000"/>
                    <a:gd name="connsiteY1" fmla="*/ 9082 h 9937"/>
                    <a:gd name="connsiteX2" fmla="*/ 4924 w 10000"/>
                    <a:gd name="connsiteY2" fmla="*/ 5121 h 9937"/>
                    <a:gd name="connsiteX3" fmla="*/ 10000 w 10000"/>
                    <a:gd name="connsiteY3" fmla="*/ 0 h 9937"/>
                    <a:gd name="connsiteX0" fmla="*/ 0 w 9492"/>
                    <a:gd name="connsiteY0" fmla="*/ 10508 h 10508"/>
                    <a:gd name="connsiteX1" fmla="*/ 1591 w 9492"/>
                    <a:gd name="connsiteY1" fmla="*/ 9648 h 10508"/>
                    <a:gd name="connsiteX2" fmla="*/ 4924 w 9492"/>
                    <a:gd name="connsiteY2" fmla="*/ 5661 h 10508"/>
                    <a:gd name="connsiteX3" fmla="*/ 9492 w 9492"/>
                    <a:gd name="connsiteY3" fmla="*/ 0 h 10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92" h="10508">
                      <a:moveTo>
                        <a:pt x="0" y="10508"/>
                      </a:moveTo>
                      <a:cubicBezTo>
                        <a:pt x="180" y="10291"/>
                        <a:pt x="770" y="10360"/>
                        <a:pt x="1591" y="9648"/>
                      </a:cubicBezTo>
                      <a:cubicBezTo>
                        <a:pt x="2412" y="8935"/>
                        <a:pt x="3845" y="7376"/>
                        <a:pt x="4924" y="5661"/>
                      </a:cubicBezTo>
                      <a:cubicBezTo>
                        <a:pt x="6692" y="3086"/>
                        <a:pt x="7177" y="1465"/>
                        <a:pt x="9492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40" name="Freeform 77"/>
            <p:cNvSpPr>
              <a:spLocks/>
            </p:cNvSpPr>
            <p:nvPr/>
          </p:nvSpPr>
          <p:spPr bwMode="auto">
            <a:xfrm>
              <a:off x="7638932" y="4400195"/>
              <a:ext cx="379412" cy="234950"/>
            </a:xfrm>
            <a:custGeom>
              <a:avLst/>
              <a:gdLst>
                <a:gd name="T0" fmla="*/ 0 w 636"/>
                <a:gd name="T1" fmla="*/ 521 h 700"/>
                <a:gd name="T2" fmla="*/ 27 w 636"/>
                <a:gd name="T3" fmla="*/ 384 h 700"/>
                <a:gd name="T4" fmla="*/ 60 w 636"/>
                <a:gd name="T5" fmla="*/ 295 h 700"/>
                <a:gd name="T6" fmla="*/ 95 w 636"/>
                <a:gd name="T7" fmla="*/ 224 h 700"/>
                <a:gd name="T8" fmla="*/ 139 w 636"/>
                <a:gd name="T9" fmla="*/ 146 h 700"/>
                <a:gd name="T10" fmla="*/ 169 w 636"/>
                <a:gd name="T11" fmla="*/ 107 h 700"/>
                <a:gd name="T12" fmla="*/ 231 w 636"/>
                <a:gd name="T13" fmla="*/ 33 h 700"/>
                <a:gd name="T14" fmla="*/ 261 w 636"/>
                <a:gd name="T15" fmla="*/ 0 h 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36"/>
                <a:gd name="T25" fmla="*/ 0 h 700"/>
                <a:gd name="T26" fmla="*/ 636 w 636"/>
                <a:gd name="T27" fmla="*/ 700 h 7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36" h="700">
                  <a:moveTo>
                    <a:pt x="0" y="700"/>
                  </a:moveTo>
                  <a:cubicBezTo>
                    <a:pt x="21" y="633"/>
                    <a:pt x="43" y="567"/>
                    <a:pt x="68" y="516"/>
                  </a:cubicBezTo>
                  <a:cubicBezTo>
                    <a:pt x="93" y="465"/>
                    <a:pt x="121" y="432"/>
                    <a:pt x="148" y="396"/>
                  </a:cubicBezTo>
                  <a:cubicBezTo>
                    <a:pt x="175" y="360"/>
                    <a:pt x="200" y="333"/>
                    <a:pt x="232" y="300"/>
                  </a:cubicBezTo>
                  <a:cubicBezTo>
                    <a:pt x="264" y="267"/>
                    <a:pt x="310" y="222"/>
                    <a:pt x="340" y="196"/>
                  </a:cubicBezTo>
                  <a:cubicBezTo>
                    <a:pt x="370" y="170"/>
                    <a:pt x="375" y="169"/>
                    <a:pt x="412" y="144"/>
                  </a:cubicBezTo>
                  <a:cubicBezTo>
                    <a:pt x="449" y="119"/>
                    <a:pt x="527" y="68"/>
                    <a:pt x="564" y="44"/>
                  </a:cubicBezTo>
                  <a:cubicBezTo>
                    <a:pt x="601" y="20"/>
                    <a:pt x="618" y="10"/>
                    <a:pt x="636" y="0"/>
                  </a:cubicBezTo>
                </a:path>
              </a:pathLst>
            </a:custGeom>
            <a:noFill/>
            <a:ln w="38100" cmpd="sng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27687" y="3742253"/>
            <a:ext cx="736828" cy="873528"/>
            <a:chOff x="9641047" y="4328489"/>
            <a:chExt cx="736828" cy="873528"/>
          </a:xfrm>
        </p:grpSpPr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9682613" y="4832685"/>
              <a:ext cx="5261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i="1" dirty="0" smtClean="0">
                  <a:latin typeface="Cambria" panose="02040503050406030204" pitchFamily="18" charset="0"/>
                </a:rPr>
                <a:t>−</a:t>
              </a:r>
              <a:r>
                <a:rPr lang="en-GB" i="1" dirty="0" smtClean="0">
                  <a:latin typeface="+mn-lt"/>
                </a:rPr>
                <a:t>B</a:t>
              </a:r>
              <a:r>
                <a:rPr lang="en-GB" baseline="-25000" dirty="0" smtClean="0">
                  <a:latin typeface="+mn-lt"/>
                </a:rPr>
                <a:t>R</a:t>
              </a:r>
              <a:endParaRPr lang="en-GB" dirty="0">
                <a:latin typeface="+mn-lt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9641047" y="4328489"/>
              <a:ext cx="736828" cy="366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i="1" dirty="0">
                  <a:latin typeface="+mn-lt"/>
                </a:rPr>
                <a:t>H = 0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2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14" y="465634"/>
            <a:ext cx="10517140" cy="6823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Hysteresis Curve – Phase 6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173411" y="2245898"/>
            <a:ext cx="4041058" cy="2835653"/>
            <a:chOff x="7376611" y="2814858"/>
            <a:chExt cx="4041058" cy="2835653"/>
          </a:xfrm>
        </p:grpSpPr>
        <p:grpSp>
          <p:nvGrpSpPr>
            <p:cNvPr id="2" name="Group 1"/>
            <p:cNvGrpSpPr/>
            <p:nvPr/>
          </p:nvGrpSpPr>
          <p:grpSpPr>
            <a:xfrm>
              <a:off x="7376611" y="2814858"/>
              <a:ext cx="4041058" cy="2835653"/>
              <a:chOff x="7376611" y="2814858"/>
              <a:chExt cx="4041058" cy="283565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376611" y="2814858"/>
                <a:ext cx="4041058" cy="28356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487845" y="3416637"/>
                <a:ext cx="2337754" cy="1836297"/>
              </a:xfrm>
              <a:custGeom>
                <a:avLst/>
                <a:gdLst>
                  <a:gd name="T0" fmla="*/ 260 w 772"/>
                  <a:gd name="T1" fmla="*/ 5104 h 710"/>
                  <a:gd name="T2" fmla="*/ 2857 w 772"/>
                  <a:gd name="T3" fmla="*/ 5043 h 710"/>
                  <a:gd name="T4" fmla="*/ 4789 w 772"/>
                  <a:gd name="T5" fmla="*/ 4844 h 710"/>
                  <a:gd name="T6" fmla="*/ 6001 w 772"/>
                  <a:gd name="T7" fmla="*/ 4644 h 710"/>
                  <a:gd name="T8" fmla="*/ 7446 w 772"/>
                  <a:gd name="T9" fmla="*/ 4008 h 710"/>
                  <a:gd name="T10" fmla="*/ 8178 w 772"/>
                  <a:gd name="T11" fmla="*/ 3432 h 710"/>
                  <a:gd name="T12" fmla="*/ 8598 w 772"/>
                  <a:gd name="T13" fmla="*/ 2541 h 710"/>
                  <a:gd name="T14" fmla="*/ 8834 w 772"/>
                  <a:gd name="T15" fmla="*/ 1502 h 710"/>
                  <a:gd name="T16" fmla="*/ 9266 w 772"/>
                  <a:gd name="T17" fmla="*/ 724 h 710"/>
                  <a:gd name="T18" fmla="*/ 10230 w 772"/>
                  <a:gd name="T19" fmla="*/ 269 h 710"/>
                  <a:gd name="T20" fmla="*/ 11494 w 772"/>
                  <a:gd name="T21" fmla="*/ 34 h 710"/>
                  <a:gd name="T22" fmla="*/ 9266 w 772"/>
                  <a:gd name="T23" fmla="*/ 67 h 710"/>
                  <a:gd name="T24" fmla="*/ 7090 w 772"/>
                  <a:gd name="T25" fmla="*/ 211 h 710"/>
                  <a:gd name="T26" fmla="*/ 5457 w 772"/>
                  <a:gd name="T27" fmla="*/ 640 h 710"/>
                  <a:gd name="T28" fmla="*/ 4182 w 772"/>
                  <a:gd name="T29" fmla="*/ 1363 h 710"/>
                  <a:gd name="T30" fmla="*/ 3517 w 772"/>
                  <a:gd name="T31" fmla="*/ 2313 h 710"/>
                  <a:gd name="T32" fmla="*/ 3281 w 772"/>
                  <a:gd name="T33" fmla="*/ 3464 h 710"/>
                  <a:gd name="T34" fmla="*/ 2798 w 772"/>
                  <a:gd name="T35" fmla="*/ 4066 h 710"/>
                  <a:gd name="T36" fmla="*/ 2192 w 772"/>
                  <a:gd name="T37" fmla="*/ 4703 h 710"/>
                  <a:gd name="T38" fmla="*/ 1287 w 772"/>
                  <a:gd name="T39" fmla="*/ 5043 h 710"/>
                  <a:gd name="T40" fmla="*/ 260 w 772"/>
                  <a:gd name="T41" fmla="*/ 5104 h 7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72"/>
                  <a:gd name="T64" fmla="*/ 0 h 710"/>
                  <a:gd name="T65" fmla="*/ 772 w 772"/>
                  <a:gd name="T66" fmla="*/ 710 h 710"/>
                  <a:gd name="connsiteX0" fmla="*/ 37 w 9689"/>
                  <a:gd name="connsiteY0" fmla="*/ 9946 h 9950"/>
                  <a:gd name="connsiteX1" fmla="*/ 2265 w 9689"/>
                  <a:gd name="connsiteY1" fmla="*/ 9833 h 9950"/>
                  <a:gd name="connsiteX2" fmla="*/ 4959 w 9689"/>
                  <a:gd name="connsiteY2" fmla="*/ 9045 h 9950"/>
                  <a:gd name="connsiteX3" fmla="*/ 6203 w 9689"/>
                  <a:gd name="connsiteY3" fmla="*/ 7805 h 9950"/>
                  <a:gd name="connsiteX4" fmla="*/ 6825 w 9689"/>
                  <a:gd name="connsiteY4" fmla="*/ 6678 h 9950"/>
                  <a:gd name="connsiteX5" fmla="*/ 7187 w 9689"/>
                  <a:gd name="connsiteY5" fmla="*/ 4932 h 9950"/>
                  <a:gd name="connsiteX6" fmla="*/ 7395 w 9689"/>
                  <a:gd name="connsiteY6" fmla="*/ 2904 h 9950"/>
                  <a:gd name="connsiteX7" fmla="*/ 7757 w 9689"/>
                  <a:gd name="connsiteY7" fmla="*/ 1383 h 9950"/>
                  <a:gd name="connsiteX8" fmla="*/ 8586 w 9689"/>
                  <a:gd name="connsiteY8" fmla="*/ 481 h 9950"/>
                  <a:gd name="connsiteX9" fmla="*/ 9675 w 9689"/>
                  <a:gd name="connsiteY9" fmla="*/ 30 h 9950"/>
                  <a:gd name="connsiteX10" fmla="*/ 7757 w 9689"/>
                  <a:gd name="connsiteY10" fmla="*/ 87 h 9950"/>
                  <a:gd name="connsiteX11" fmla="*/ 5892 w 9689"/>
                  <a:gd name="connsiteY11" fmla="*/ 368 h 9950"/>
                  <a:gd name="connsiteX12" fmla="*/ 4493 w 9689"/>
                  <a:gd name="connsiteY12" fmla="*/ 1214 h 9950"/>
                  <a:gd name="connsiteX13" fmla="*/ 3405 w 9689"/>
                  <a:gd name="connsiteY13" fmla="*/ 2622 h 9950"/>
                  <a:gd name="connsiteX14" fmla="*/ 2835 w 9689"/>
                  <a:gd name="connsiteY14" fmla="*/ 4481 h 9950"/>
                  <a:gd name="connsiteX15" fmla="*/ 2628 w 9689"/>
                  <a:gd name="connsiteY15" fmla="*/ 6735 h 9950"/>
                  <a:gd name="connsiteX16" fmla="*/ 2213 w 9689"/>
                  <a:gd name="connsiteY16" fmla="*/ 7918 h 9950"/>
                  <a:gd name="connsiteX17" fmla="*/ 1695 w 9689"/>
                  <a:gd name="connsiteY17" fmla="*/ 9157 h 9950"/>
                  <a:gd name="connsiteX18" fmla="*/ 918 w 9689"/>
                  <a:gd name="connsiteY18" fmla="*/ 9833 h 9950"/>
                  <a:gd name="connsiteX19" fmla="*/ 37 w 9689"/>
                  <a:gd name="connsiteY19" fmla="*/ 9946 h 9950"/>
                  <a:gd name="connsiteX0" fmla="*/ 2338 w 10001"/>
                  <a:gd name="connsiteY0" fmla="*/ 9882 h 10380"/>
                  <a:gd name="connsiteX1" fmla="*/ 5118 w 10001"/>
                  <a:gd name="connsiteY1" fmla="*/ 9090 h 10380"/>
                  <a:gd name="connsiteX2" fmla="*/ 6402 w 10001"/>
                  <a:gd name="connsiteY2" fmla="*/ 7844 h 10380"/>
                  <a:gd name="connsiteX3" fmla="*/ 7044 w 10001"/>
                  <a:gd name="connsiteY3" fmla="*/ 6712 h 10380"/>
                  <a:gd name="connsiteX4" fmla="*/ 7418 w 10001"/>
                  <a:gd name="connsiteY4" fmla="*/ 4957 h 10380"/>
                  <a:gd name="connsiteX5" fmla="*/ 7632 w 10001"/>
                  <a:gd name="connsiteY5" fmla="*/ 2919 h 10380"/>
                  <a:gd name="connsiteX6" fmla="*/ 8006 w 10001"/>
                  <a:gd name="connsiteY6" fmla="*/ 1390 h 10380"/>
                  <a:gd name="connsiteX7" fmla="*/ 8862 w 10001"/>
                  <a:gd name="connsiteY7" fmla="*/ 483 h 10380"/>
                  <a:gd name="connsiteX8" fmla="*/ 9986 w 10001"/>
                  <a:gd name="connsiteY8" fmla="*/ 30 h 10380"/>
                  <a:gd name="connsiteX9" fmla="*/ 8006 w 10001"/>
                  <a:gd name="connsiteY9" fmla="*/ 87 h 10380"/>
                  <a:gd name="connsiteX10" fmla="*/ 6081 w 10001"/>
                  <a:gd name="connsiteY10" fmla="*/ 370 h 10380"/>
                  <a:gd name="connsiteX11" fmla="*/ 4637 w 10001"/>
                  <a:gd name="connsiteY11" fmla="*/ 1220 h 10380"/>
                  <a:gd name="connsiteX12" fmla="*/ 3514 w 10001"/>
                  <a:gd name="connsiteY12" fmla="*/ 2635 h 10380"/>
                  <a:gd name="connsiteX13" fmla="*/ 2926 w 10001"/>
                  <a:gd name="connsiteY13" fmla="*/ 4504 h 10380"/>
                  <a:gd name="connsiteX14" fmla="*/ 2712 w 10001"/>
                  <a:gd name="connsiteY14" fmla="*/ 6769 h 10380"/>
                  <a:gd name="connsiteX15" fmla="*/ 2284 w 10001"/>
                  <a:gd name="connsiteY15" fmla="*/ 7958 h 10380"/>
                  <a:gd name="connsiteX16" fmla="*/ 1749 w 10001"/>
                  <a:gd name="connsiteY16" fmla="*/ 9203 h 10380"/>
                  <a:gd name="connsiteX17" fmla="*/ 947 w 10001"/>
                  <a:gd name="connsiteY17" fmla="*/ 9882 h 10380"/>
                  <a:gd name="connsiteX18" fmla="*/ 38 w 10001"/>
                  <a:gd name="connsiteY18" fmla="*/ 9996 h 10380"/>
                  <a:gd name="connsiteX19" fmla="*/ 2729 w 10001"/>
                  <a:gd name="connsiteY19" fmla="*/ 10380 h 10380"/>
                  <a:gd name="connsiteX0" fmla="*/ 2338 w 10001"/>
                  <a:gd name="connsiteY0" fmla="*/ 9882 h 9996"/>
                  <a:gd name="connsiteX1" fmla="*/ 5118 w 10001"/>
                  <a:gd name="connsiteY1" fmla="*/ 9090 h 9996"/>
                  <a:gd name="connsiteX2" fmla="*/ 6402 w 10001"/>
                  <a:gd name="connsiteY2" fmla="*/ 7844 h 9996"/>
                  <a:gd name="connsiteX3" fmla="*/ 7044 w 10001"/>
                  <a:gd name="connsiteY3" fmla="*/ 6712 h 9996"/>
                  <a:gd name="connsiteX4" fmla="*/ 7418 w 10001"/>
                  <a:gd name="connsiteY4" fmla="*/ 4957 h 9996"/>
                  <a:gd name="connsiteX5" fmla="*/ 7632 w 10001"/>
                  <a:gd name="connsiteY5" fmla="*/ 2919 h 9996"/>
                  <a:gd name="connsiteX6" fmla="*/ 8006 w 10001"/>
                  <a:gd name="connsiteY6" fmla="*/ 1390 h 9996"/>
                  <a:gd name="connsiteX7" fmla="*/ 8862 w 10001"/>
                  <a:gd name="connsiteY7" fmla="*/ 483 h 9996"/>
                  <a:gd name="connsiteX8" fmla="*/ 9986 w 10001"/>
                  <a:gd name="connsiteY8" fmla="*/ 30 h 9996"/>
                  <a:gd name="connsiteX9" fmla="*/ 8006 w 10001"/>
                  <a:gd name="connsiteY9" fmla="*/ 87 h 9996"/>
                  <a:gd name="connsiteX10" fmla="*/ 6081 w 10001"/>
                  <a:gd name="connsiteY10" fmla="*/ 370 h 9996"/>
                  <a:gd name="connsiteX11" fmla="*/ 4637 w 10001"/>
                  <a:gd name="connsiteY11" fmla="*/ 1220 h 9996"/>
                  <a:gd name="connsiteX12" fmla="*/ 3514 w 10001"/>
                  <a:gd name="connsiteY12" fmla="*/ 2635 h 9996"/>
                  <a:gd name="connsiteX13" fmla="*/ 2926 w 10001"/>
                  <a:gd name="connsiteY13" fmla="*/ 4504 h 9996"/>
                  <a:gd name="connsiteX14" fmla="*/ 2712 w 10001"/>
                  <a:gd name="connsiteY14" fmla="*/ 6769 h 9996"/>
                  <a:gd name="connsiteX15" fmla="*/ 2284 w 10001"/>
                  <a:gd name="connsiteY15" fmla="*/ 7958 h 9996"/>
                  <a:gd name="connsiteX16" fmla="*/ 1749 w 10001"/>
                  <a:gd name="connsiteY16" fmla="*/ 9203 h 9996"/>
                  <a:gd name="connsiteX17" fmla="*/ 947 w 10001"/>
                  <a:gd name="connsiteY17" fmla="*/ 9882 h 9996"/>
                  <a:gd name="connsiteX18" fmla="*/ 38 w 10001"/>
                  <a:gd name="connsiteY18" fmla="*/ 9996 h 9996"/>
                  <a:gd name="connsiteX0" fmla="*/ 5117 w 10000"/>
                  <a:gd name="connsiteY0" fmla="*/ 9094 h 10000"/>
                  <a:gd name="connsiteX1" fmla="*/ 6401 w 10000"/>
                  <a:gd name="connsiteY1" fmla="*/ 7847 h 10000"/>
                  <a:gd name="connsiteX2" fmla="*/ 7043 w 10000"/>
                  <a:gd name="connsiteY2" fmla="*/ 6715 h 10000"/>
                  <a:gd name="connsiteX3" fmla="*/ 7417 w 10000"/>
                  <a:gd name="connsiteY3" fmla="*/ 4959 h 10000"/>
                  <a:gd name="connsiteX4" fmla="*/ 7631 w 10000"/>
                  <a:gd name="connsiteY4" fmla="*/ 2920 h 10000"/>
                  <a:gd name="connsiteX5" fmla="*/ 8005 w 10000"/>
                  <a:gd name="connsiteY5" fmla="*/ 1391 h 10000"/>
                  <a:gd name="connsiteX6" fmla="*/ 8861 w 10000"/>
                  <a:gd name="connsiteY6" fmla="*/ 483 h 10000"/>
                  <a:gd name="connsiteX7" fmla="*/ 9985 w 10000"/>
                  <a:gd name="connsiteY7" fmla="*/ 30 h 10000"/>
                  <a:gd name="connsiteX8" fmla="*/ 8005 w 10000"/>
                  <a:gd name="connsiteY8" fmla="*/ 87 h 10000"/>
                  <a:gd name="connsiteX9" fmla="*/ 6080 w 10000"/>
                  <a:gd name="connsiteY9" fmla="*/ 370 h 10000"/>
                  <a:gd name="connsiteX10" fmla="*/ 4637 w 10000"/>
                  <a:gd name="connsiteY10" fmla="*/ 1220 h 10000"/>
                  <a:gd name="connsiteX11" fmla="*/ 3514 w 10000"/>
                  <a:gd name="connsiteY11" fmla="*/ 2636 h 10000"/>
                  <a:gd name="connsiteX12" fmla="*/ 2926 w 10000"/>
                  <a:gd name="connsiteY12" fmla="*/ 4506 h 10000"/>
                  <a:gd name="connsiteX13" fmla="*/ 2712 w 10000"/>
                  <a:gd name="connsiteY13" fmla="*/ 6772 h 10000"/>
                  <a:gd name="connsiteX14" fmla="*/ 2284 w 10000"/>
                  <a:gd name="connsiteY14" fmla="*/ 7961 h 10000"/>
                  <a:gd name="connsiteX15" fmla="*/ 1749 w 10000"/>
                  <a:gd name="connsiteY15" fmla="*/ 9207 h 10000"/>
                  <a:gd name="connsiteX16" fmla="*/ 947 w 10000"/>
                  <a:gd name="connsiteY16" fmla="*/ 9886 h 10000"/>
                  <a:gd name="connsiteX17" fmla="*/ 38 w 10000"/>
                  <a:gd name="connsiteY17" fmla="*/ 10000 h 10000"/>
                  <a:gd name="connsiteX0" fmla="*/ 6401 w 10000"/>
                  <a:gd name="connsiteY0" fmla="*/ 7847 h 10000"/>
                  <a:gd name="connsiteX1" fmla="*/ 7043 w 10000"/>
                  <a:gd name="connsiteY1" fmla="*/ 6715 h 10000"/>
                  <a:gd name="connsiteX2" fmla="*/ 7417 w 10000"/>
                  <a:gd name="connsiteY2" fmla="*/ 4959 h 10000"/>
                  <a:gd name="connsiteX3" fmla="*/ 7631 w 10000"/>
                  <a:gd name="connsiteY3" fmla="*/ 2920 h 10000"/>
                  <a:gd name="connsiteX4" fmla="*/ 8005 w 10000"/>
                  <a:gd name="connsiteY4" fmla="*/ 1391 h 10000"/>
                  <a:gd name="connsiteX5" fmla="*/ 8861 w 10000"/>
                  <a:gd name="connsiteY5" fmla="*/ 483 h 10000"/>
                  <a:gd name="connsiteX6" fmla="*/ 9985 w 10000"/>
                  <a:gd name="connsiteY6" fmla="*/ 30 h 10000"/>
                  <a:gd name="connsiteX7" fmla="*/ 8005 w 10000"/>
                  <a:gd name="connsiteY7" fmla="*/ 87 h 10000"/>
                  <a:gd name="connsiteX8" fmla="*/ 6080 w 10000"/>
                  <a:gd name="connsiteY8" fmla="*/ 370 h 10000"/>
                  <a:gd name="connsiteX9" fmla="*/ 4637 w 10000"/>
                  <a:gd name="connsiteY9" fmla="*/ 1220 h 10000"/>
                  <a:gd name="connsiteX10" fmla="*/ 3514 w 10000"/>
                  <a:gd name="connsiteY10" fmla="*/ 2636 h 10000"/>
                  <a:gd name="connsiteX11" fmla="*/ 2926 w 10000"/>
                  <a:gd name="connsiteY11" fmla="*/ 4506 h 10000"/>
                  <a:gd name="connsiteX12" fmla="*/ 2712 w 10000"/>
                  <a:gd name="connsiteY12" fmla="*/ 6772 h 10000"/>
                  <a:gd name="connsiteX13" fmla="*/ 2284 w 10000"/>
                  <a:gd name="connsiteY13" fmla="*/ 7961 h 10000"/>
                  <a:gd name="connsiteX14" fmla="*/ 1749 w 10000"/>
                  <a:gd name="connsiteY14" fmla="*/ 9207 h 10000"/>
                  <a:gd name="connsiteX15" fmla="*/ 947 w 10000"/>
                  <a:gd name="connsiteY15" fmla="*/ 9886 h 10000"/>
                  <a:gd name="connsiteX16" fmla="*/ 38 w 10000"/>
                  <a:gd name="connsiteY16" fmla="*/ 10000 h 10000"/>
                  <a:gd name="connsiteX0" fmla="*/ 7043 w 10000"/>
                  <a:gd name="connsiteY0" fmla="*/ 6715 h 10000"/>
                  <a:gd name="connsiteX1" fmla="*/ 7417 w 10000"/>
                  <a:gd name="connsiteY1" fmla="*/ 4959 h 10000"/>
                  <a:gd name="connsiteX2" fmla="*/ 7631 w 10000"/>
                  <a:gd name="connsiteY2" fmla="*/ 2920 h 10000"/>
                  <a:gd name="connsiteX3" fmla="*/ 8005 w 10000"/>
                  <a:gd name="connsiteY3" fmla="*/ 1391 h 10000"/>
                  <a:gd name="connsiteX4" fmla="*/ 8861 w 10000"/>
                  <a:gd name="connsiteY4" fmla="*/ 483 h 10000"/>
                  <a:gd name="connsiteX5" fmla="*/ 9985 w 10000"/>
                  <a:gd name="connsiteY5" fmla="*/ 30 h 10000"/>
                  <a:gd name="connsiteX6" fmla="*/ 8005 w 10000"/>
                  <a:gd name="connsiteY6" fmla="*/ 87 h 10000"/>
                  <a:gd name="connsiteX7" fmla="*/ 6080 w 10000"/>
                  <a:gd name="connsiteY7" fmla="*/ 370 h 10000"/>
                  <a:gd name="connsiteX8" fmla="*/ 4637 w 10000"/>
                  <a:gd name="connsiteY8" fmla="*/ 1220 h 10000"/>
                  <a:gd name="connsiteX9" fmla="*/ 3514 w 10000"/>
                  <a:gd name="connsiteY9" fmla="*/ 2636 h 10000"/>
                  <a:gd name="connsiteX10" fmla="*/ 2926 w 10000"/>
                  <a:gd name="connsiteY10" fmla="*/ 4506 h 10000"/>
                  <a:gd name="connsiteX11" fmla="*/ 2712 w 10000"/>
                  <a:gd name="connsiteY11" fmla="*/ 6772 h 10000"/>
                  <a:gd name="connsiteX12" fmla="*/ 2284 w 10000"/>
                  <a:gd name="connsiteY12" fmla="*/ 7961 h 10000"/>
                  <a:gd name="connsiteX13" fmla="*/ 1749 w 10000"/>
                  <a:gd name="connsiteY13" fmla="*/ 9207 h 10000"/>
                  <a:gd name="connsiteX14" fmla="*/ 947 w 10000"/>
                  <a:gd name="connsiteY14" fmla="*/ 9886 h 10000"/>
                  <a:gd name="connsiteX15" fmla="*/ 38 w 10000"/>
                  <a:gd name="connsiteY15" fmla="*/ 10000 h 10000"/>
                  <a:gd name="connsiteX0" fmla="*/ 7417 w 10000"/>
                  <a:gd name="connsiteY0" fmla="*/ 4959 h 10000"/>
                  <a:gd name="connsiteX1" fmla="*/ 7631 w 10000"/>
                  <a:gd name="connsiteY1" fmla="*/ 2920 h 10000"/>
                  <a:gd name="connsiteX2" fmla="*/ 8005 w 10000"/>
                  <a:gd name="connsiteY2" fmla="*/ 1391 h 10000"/>
                  <a:gd name="connsiteX3" fmla="*/ 8861 w 10000"/>
                  <a:gd name="connsiteY3" fmla="*/ 483 h 10000"/>
                  <a:gd name="connsiteX4" fmla="*/ 9985 w 10000"/>
                  <a:gd name="connsiteY4" fmla="*/ 30 h 10000"/>
                  <a:gd name="connsiteX5" fmla="*/ 8005 w 10000"/>
                  <a:gd name="connsiteY5" fmla="*/ 87 h 10000"/>
                  <a:gd name="connsiteX6" fmla="*/ 6080 w 10000"/>
                  <a:gd name="connsiteY6" fmla="*/ 370 h 10000"/>
                  <a:gd name="connsiteX7" fmla="*/ 4637 w 10000"/>
                  <a:gd name="connsiteY7" fmla="*/ 1220 h 10000"/>
                  <a:gd name="connsiteX8" fmla="*/ 3514 w 10000"/>
                  <a:gd name="connsiteY8" fmla="*/ 2636 h 10000"/>
                  <a:gd name="connsiteX9" fmla="*/ 2926 w 10000"/>
                  <a:gd name="connsiteY9" fmla="*/ 4506 h 10000"/>
                  <a:gd name="connsiteX10" fmla="*/ 2712 w 10000"/>
                  <a:gd name="connsiteY10" fmla="*/ 6772 h 10000"/>
                  <a:gd name="connsiteX11" fmla="*/ 2284 w 10000"/>
                  <a:gd name="connsiteY11" fmla="*/ 7961 h 10000"/>
                  <a:gd name="connsiteX12" fmla="*/ 1749 w 10000"/>
                  <a:gd name="connsiteY12" fmla="*/ 9207 h 10000"/>
                  <a:gd name="connsiteX13" fmla="*/ 947 w 10000"/>
                  <a:gd name="connsiteY13" fmla="*/ 9886 h 10000"/>
                  <a:gd name="connsiteX14" fmla="*/ 38 w 10000"/>
                  <a:gd name="connsiteY14" fmla="*/ 10000 h 10000"/>
                  <a:gd name="connsiteX0" fmla="*/ 7417 w 10000"/>
                  <a:gd name="connsiteY0" fmla="*/ 4959 h 10000"/>
                  <a:gd name="connsiteX1" fmla="*/ 7631 w 10000"/>
                  <a:gd name="connsiteY1" fmla="*/ 2920 h 10000"/>
                  <a:gd name="connsiteX2" fmla="*/ 8005 w 10000"/>
                  <a:gd name="connsiteY2" fmla="*/ 1391 h 10000"/>
                  <a:gd name="connsiteX3" fmla="*/ 8861 w 10000"/>
                  <a:gd name="connsiteY3" fmla="*/ 483 h 10000"/>
                  <a:gd name="connsiteX4" fmla="*/ 9985 w 10000"/>
                  <a:gd name="connsiteY4" fmla="*/ 30 h 10000"/>
                  <a:gd name="connsiteX5" fmla="*/ 8005 w 10000"/>
                  <a:gd name="connsiteY5" fmla="*/ 87 h 10000"/>
                  <a:gd name="connsiteX6" fmla="*/ 6080 w 10000"/>
                  <a:gd name="connsiteY6" fmla="*/ 370 h 10000"/>
                  <a:gd name="connsiteX7" fmla="*/ 4637 w 10000"/>
                  <a:gd name="connsiteY7" fmla="*/ 1220 h 10000"/>
                  <a:gd name="connsiteX8" fmla="*/ 3514 w 10000"/>
                  <a:gd name="connsiteY8" fmla="*/ 2636 h 10000"/>
                  <a:gd name="connsiteX9" fmla="*/ 2926 w 10000"/>
                  <a:gd name="connsiteY9" fmla="*/ 4506 h 10000"/>
                  <a:gd name="connsiteX10" fmla="*/ 2712 w 10000"/>
                  <a:gd name="connsiteY10" fmla="*/ 6772 h 10000"/>
                  <a:gd name="connsiteX11" fmla="*/ 2284 w 10000"/>
                  <a:gd name="connsiteY11" fmla="*/ 7961 h 10000"/>
                  <a:gd name="connsiteX12" fmla="*/ 1749 w 10000"/>
                  <a:gd name="connsiteY12" fmla="*/ 9207 h 10000"/>
                  <a:gd name="connsiteX13" fmla="*/ 947 w 10000"/>
                  <a:gd name="connsiteY13" fmla="*/ 9886 h 10000"/>
                  <a:gd name="connsiteX14" fmla="*/ 38 w 10000"/>
                  <a:gd name="connsiteY14" fmla="*/ 10000 h 10000"/>
                  <a:gd name="connsiteX0" fmla="*/ 7631 w 10000"/>
                  <a:gd name="connsiteY0" fmla="*/ 2920 h 10000"/>
                  <a:gd name="connsiteX1" fmla="*/ 8005 w 10000"/>
                  <a:gd name="connsiteY1" fmla="*/ 1391 h 10000"/>
                  <a:gd name="connsiteX2" fmla="*/ 8861 w 10000"/>
                  <a:gd name="connsiteY2" fmla="*/ 483 h 10000"/>
                  <a:gd name="connsiteX3" fmla="*/ 9985 w 10000"/>
                  <a:gd name="connsiteY3" fmla="*/ 30 h 10000"/>
                  <a:gd name="connsiteX4" fmla="*/ 8005 w 10000"/>
                  <a:gd name="connsiteY4" fmla="*/ 87 h 10000"/>
                  <a:gd name="connsiteX5" fmla="*/ 6080 w 10000"/>
                  <a:gd name="connsiteY5" fmla="*/ 370 h 10000"/>
                  <a:gd name="connsiteX6" fmla="*/ 4637 w 10000"/>
                  <a:gd name="connsiteY6" fmla="*/ 1220 h 10000"/>
                  <a:gd name="connsiteX7" fmla="*/ 3514 w 10000"/>
                  <a:gd name="connsiteY7" fmla="*/ 2636 h 10000"/>
                  <a:gd name="connsiteX8" fmla="*/ 2926 w 10000"/>
                  <a:gd name="connsiteY8" fmla="*/ 4506 h 10000"/>
                  <a:gd name="connsiteX9" fmla="*/ 2712 w 10000"/>
                  <a:gd name="connsiteY9" fmla="*/ 6772 h 10000"/>
                  <a:gd name="connsiteX10" fmla="*/ 2284 w 10000"/>
                  <a:gd name="connsiteY10" fmla="*/ 7961 h 10000"/>
                  <a:gd name="connsiteX11" fmla="*/ 1749 w 10000"/>
                  <a:gd name="connsiteY11" fmla="*/ 9207 h 10000"/>
                  <a:gd name="connsiteX12" fmla="*/ 947 w 10000"/>
                  <a:gd name="connsiteY12" fmla="*/ 9886 h 10000"/>
                  <a:gd name="connsiteX13" fmla="*/ 38 w 10000"/>
                  <a:gd name="connsiteY13" fmla="*/ 10000 h 10000"/>
                  <a:gd name="connsiteX0" fmla="*/ 8005 w 10000"/>
                  <a:gd name="connsiteY0" fmla="*/ 1391 h 10000"/>
                  <a:gd name="connsiteX1" fmla="*/ 8861 w 10000"/>
                  <a:gd name="connsiteY1" fmla="*/ 483 h 10000"/>
                  <a:gd name="connsiteX2" fmla="*/ 9985 w 10000"/>
                  <a:gd name="connsiteY2" fmla="*/ 30 h 10000"/>
                  <a:gd name="connsiteX3" fmla="*/ 8005 w 10000"/>
                  <a:gd name="connsiteY3" fmla="*/ 87 h 10000"/>
                  <a:gd name="connsiteX4" fmla="*/ 6080 w 10000"/>
                  <a:gd name="connsiteY4" fmla="*/ 370 h 10000"/>
                  <a:gd name="connsiteX5" fmla="*/ 4637 w 10000"/>
                  <a:gd name="connsiteY5" fmla="*/ 1220 h 10000"/>
                  <a:gd name="connsiteX6" fmla="*/ 3514 w 10000"/>
                  <a:gd name="connsiteY6" fmla="*/ 2636 h 10000"/>
                  <a:gd name="connsiteX7" fmla="*/ 2926 w 10000"/>
                  <a:gd name="connsiteY7" fmla="*/ 4506 h 10000"/>
                  <a:gd name="connsiteX8" fmla="*/ 2712 w 10000"/>
                  <a:gd name="connsiteY8" fmla="*/ 6772 h 10000"/>
                  <a:gd name="connsiteX9" fmla="*/ 2284 w 10000"/>
                  <a:gd name="connsiteY9" fmla="*/ 7961 h 10000"/>
                  <a:gd name="connsiteX10" fmla="*/ 1749 w 10000"/>
                  <a:gd name="connsiteY10" fmla="*/ 9207 h 10000"/>
                  <a:gd name="connsiteX11" fmla="*/ 947 w 10000"/>
                  <a:gd name="connsiteY11" fmla="*/ 9886 h 10000"/>
                  <a:gd name="connsiteX12" fmla="*/ 38 w 10000"/>
                  <a:gd name="connsiteY12" fmla="*/ 10000 h 10000"/>
                  <a:gd name="connsiteX0" fmla="*/ 8861 w 10000"/>
                  <a:gd name="connsiteY0" fmla="*/ 483 h 10000"/>
                  <a:gd name="connsiteX1" fmla="*/ 9985 w 10000"/>
                  <a:gd name="connsiteY1" fmla="*/ 30 h 10000"/>
                  <a:gd name="connsiteX2" fmla="*/ 8005 w 10000"/>
                  <a:gd name="connsiteY2" fmla="*/ 87 h 10000"/>
                  <a:gd name="connsiteX3" fmla="*/ 6080 w 10000"/>
                  <a:gd name="connsiteY3" fmla="*/ 370 h 10000"/>
                  <a:gd name="connsiteX4" fmla="*/ 4637 w 10000"/>
                  <a:gd name="connsiteY4" fmla="*/ 1220 h 10000"/>
                  <a:gd name="connsiteX5" fmla="*/ 3514 w 10000"/>
                  <a:gd name="connsiteY5" fmla="*/ 2636 h 10000"/>
                  <a:gd name="connsiteX6" fmla="*/ 2926 w 10000"/>
                  <a:gd name="connsiteY6" fmla="*/ 4506 h 10000"/>
                  <a:gd name="connsiteX7" fmla="*/ 2712 w 10000"/>
                  <a:gd name="connsiteY7" fmla="*/ 6772 h 10000"/>
                  <a:gd name="connsiteX8" fmla="*/ 2284 w 10000"/>
                  <a:gd name="connsiteY8" fmla="*/ 7961 h 10000"/>
                  <a:gd name="connsiteX9" fmla="*/ 1749 w 10000"/>
                  <a:gd name="connsiteY9" fmla="*/ 9207 h 10000"/>
                  <a:gd name="connsiteX10" fmla="*/ 947 w 10000"/>
                  <a:gd name="connsiteY10" fmla="*/ 9886 h 10000"/>
                  <a:gd name="connsiteX11" fmla="*/ 38 w 10000"/>
                  <a:gd name="connsiteY11" fmla="*/ 10000 h 10000"/>
                  <a:gd name="connsiteX0" fmla="*/ 9985 w 9985"/>
                  <a:gd name="connsiteY0" fmla="*/ 30 h 10000"/>
                  <a:gd name="connsiteX1" fmla="*/ 8005 w 9985"/>
                  <a:gd name="connsiteY1" fmla="*/ 87 h 10000"/>
                  <a:gd name="connsiteX2" fmla="*/ 6080 w 9985"/>
                  <a:gd name="connsiteY2" fmla="*/ 370 h 10000"/>
                  <a:gd name="connsiteX3" fmla="*/ 4637 w 9985"/>
                  <a:gd name="connsiteY3" fmla="*/ 1220 h 10000"/>
                  <a:gd name="connsiteX4" fmla="*/ 3514 w 9985"/>
                  <a:gd name="connsiteY4" fmla="*/ 2636 h 10000"/>
                  <a:gd name="connsiteX5" fmla="*/ 2926 w 9985"/>
                  <a:gd name="connsiteY5" fmla="*/ 4506 h 10000"/>
                  <a:gd name="connsiteX6" fmla="*/ 2712 w 9985"/>
                  <a:gd name="connsiteY6" fmla="*/ 6772 h 10000"/>
                  <a:gd name="connsiteX7" fmla="*/ 2284 w 9985"/>
                  <a:gd name="connsiteY7" fmla="*/ 7961 h 10000"/>
                  <a:gd name="connsiteX8" fmla="*/ 1749 w 9985"/>
                  <a:gd name="connsiteY8" fmla="*/ 9207 h 10000"/>
                  <a:gd name="connsiteX9" fmla="*/ 947 w 9985"/>
                  <a:gd name="connsiteY9" fmla="*/ 9886 h 10000"/>
                  <a:gd name="connsiteX10" fmla="*/ 38 w 9985"/>
                  <a:gd name="connsiteY10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85" h="10000">
                    <a:moveTo>
                      <a:pt x="9985" y="30"/>
                    </a:moveTo>
                    <a:cubicBezTo>
                      <a:pt x="9837" y="-40"/>
                      <a:pt x="8660" y="30"/>
                      <a:pt x="8005" y="87"/>
                    </a:cubicBezTo>
                    <a:cubicBezTo>
                      <a:pt x="7351" y="144"/>
                      <a:pt x="6642" y="186"/>
                      <a:pt x="6080" y="370"/>
                    </a:cubicBezTo>
                    <a:cubicBezTo>
                      <a:pt x="5519" y="555"/>
                      <a:pt x="5065" y="837"/>
                      <a:pt x="4637" y="1220"/>
                    </a:cubicBezTo>
                    <a:cubicBezTo>
                      <a:pt x="4210" y="1603"/>
                      <a:pt x="3795" y="2084"/>
                      <a:pt x="3514" y="2636"/>
                    </a:cubicBezTo>
                    <a:cubicBezTo>
                      <a:pt x="3234" y="3188"/>
                      <a:pt x="3060" y="3812"/>
                      <a:pt x="2926" y="4506"/>
                    </a:cubicBezTo>
                    <a:cubicBezTo>
                      <a:pt x="2793" y="5199"/>
                      <a:pt x="2820" y="6190"/>
                      <a:pt x="2712" y="6772"/>
                    </a:cubicBezTo>
                    <a:cubicBezTo>
                      <a:pt x="2605" y="7352"/>
                      <a:pt x="2445" y="7550"/>
                      <a:pt x="2284" y="7961"/>
                    </a:cubicBezTo>
                    <a:cubicBezTo>
                      <a:pt x="2124" y="8371"/>
                      <a:pt x="1976" y="8881"/>
                      <a:pt x="1749" y="9207"/>
                    </a:cubicBezTo>
                    <a:cubicBezTo>
                      <a:pt x="1522" y="9533"/>
                      <a:pt x="1215" y="9759"/>
                      <a:pt x="947" y="9886"/>
                    </a:cubicBezTo>
                    <a:cubicBezTo>
                      <a:pt x="680" y="10014"/>
                      <a:pt x="-189" y="10000"/>
                      <a:pt x="38" y="10000"/>
                    </a:cubicBezTo>
                  </a:path>
                </a:pathLst>
              </a:custGeom>
              <a:noFill/>
              <a:ln w="38100" cmpd="sng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4" name="Freeform 7"/>
            <p:cNvSpPr>
              <a:spLocks/>
            </p:cNvSpPr>
            <p:nvPr/>
          </p:nvSpPr>
          <p:spPr bwMode="auto">
            <a:xfrm rot="10800000">
              <a:off x="8485977" y="5039177"/>
              <a:ext cx="1209830" cy="222595"/>
            </a:xfrm>
            <a:custGeom>
              <a:avLst/>
              <a:gdLst>
                <a:gd name="T0" fmla="*/ 260 w 772"/>
                <a:gd name="T1" fmla="*/ 5104 h 710"/>
                <a:gd name="T2" fmla="*/ 2857 w 772"/>
                <a:gd name="T3" fmla="*/ 5043 h 710"/>
                <a:gd name="T4" fmla="*/ 4789 w 772"/>
                <a:gd name="T5" fmla="*/ 4844 h 710"/>
                <a:gd name="T6" fmla="*/ 6001 w 772"/>
                <a:gd name="T7" fmla="*/ 4644 h 710"/>
                <a:gd name="T8" fmla="*/ 7446 w 772"/>
                <a:gd name="T9" fmla="*/ 4008 h 710"/>
                <a:gd name="T10" fmla="*/ 8178 w 772"/>
                <a:gd name="T11" fmla="*/ 3432 h 710"/>
                <a:gd name="T12" fmla="*/ 8598 w 772"/>
                <a:gd name="T13" fmla="*/ 2541 h 710"/>
                <a:gd name="T14" fmla="*/ 8834 w 772"/>
                <a:gd name="T15" fmla="*/ 1502 h 710"/>
                <a:gd name="T16" fmla="*/ 9266 w 772"/>
                <a:gd name="T17" fmla="*/ 724 h 710"/>
                <a:gd name="T18" fmla="*/ 10230 w 772"/>
                <a:gd name="T19" fmla="*/ 269 h 710"/>
                <a:gd name="T20" fmla="*/ 11494 w 772"/>
                <a:gd name="T21" fmla="*/ 34 h 710"/>
                <a:gd name="T22" fmla="*/ 9266 w 772"/>
                <a:gd name="T23" fmla="*/ 67 h 710"/>
                <a:gd name="T24" fmla="*/ 7090 w 772"/>
                <a:gd name="T25" fmla="*/ 211 h 710"/>
                <a:gd name="T26" fmla="*/ 5457 w 772"/>
                <a:gd name="T27" fmla="*/ 640 h 710"/>
                <a:gd name="T28" fmla="*/ 4182 w 772"/>
                <a:gd name="T29" fmla="*/ 1363 h 710"/>
                <a:gd name="T30" fmla="*/ 3517 w 772"/>
                <a:gd name="T31" fmla="*/ 2313 h 710"/>
                <a:gd name="T32" fmla="*/ 3281 w 772"/>
                <a:gd name="T33" fmla="*/ 3464 h 710"/>
                <a:gd name="T34" fmla="*/ 2798 w 772"/>
                <a:gd name="T35" fmla="*/ 4066 h 710"/>
                <a:gd name="T36" fmla="*/ 2192 w 772"/>
                <a:gd name="T37" fmla="*/ 4703 h 710"/>
                <a:gd name="T38" fmla="*/ 1287 w 772"/>
                <a:gd name="T39" fmla="*/ 5043 h 710"/>
                <a:gd name="T40" fmla="*/ 260 w 772"/>
                <a:gd name="T41" fmla="*/ 5104 h 7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72"/>
                <a:gd name="T64" fmla="*/ 0 h 710"/>
                <a:gd name="T65" fmla="*/ 772 w 772"/>
                <a:gd name="T66" fmla="*/ 710 h 710"/>
                <a:gd name="connsiteX0" fmla="*/ 9 w 9661"/>
                <a:gd name="connsiteY0" fmla="*/ 9946 h 10141"/>
                <a:gd name="connsiteX1" fmla="*/ 1475 w 9661"/>
                <a:gd name="connsiteY1" fmla="*/ 10140 h 10141"/>
                <a:gd name="connsiteX2" fmla="*/ 2237 w 9661"/>
                <a:gd name="connsiteY2" fmla="*/ 9833 h 10141"/>
                <a:gd name="connsiteX3" fmla="*/ 3895 w 9661"/>
                <a:gd name="connsiteY3" fmla="*/ 9439 h 10141"/>
                <a:gd name="connsiteX4" fmla="*/ 4931 w 9661"/>
                <a:gd name="connsiteY4" fmla="*/ 9045 h 10141"/>
                <a:gd name="connsiteX5" fmla="*/ 6175 w 9661"/>
                <a:gd name="connsiteY5" fmla="*/ 7805 h 10141"/>
                <a:gd name="connsiteX6" fmla="*/ 6797 w 9661"/>
                <a:gd name="connsiteY6" fmla="*/ 6678 h 10141"/>
                <a:gd name="connsiteX7" fmla="*/ 7159 w 9661"/>
                <a:gd name="connsiteY7" fmla="*/ 4932 h 10141"/>
                <a:gd name="connsiteX8" fmla="*/ 7367 w 9661"/>
                <a:gd name="connsiteY8" fmla="*/ 2904 h 10141"/>
                <a:gd name="connsiteX9" fmla="*/ 7729 w 9661"/>
                <a:gd name="connsiteY9" fmla="*/ 1383 h 10141"/>
                <a:gd name="connsiteX10" fmla="*/ 8558 w 9661"/>
                <a:gd name="connsiteY10" fmla="*/ 481 h 10141"/>
                <a:gd name="connsiteX11" fmla="*/ 9647 w 9661"/>
                <a:gd name="connsiteY11" fmla="*/ 30 h 10141"/>
                <a:gd name="connsiteX12" fmla="*/ 7729 w 9661"/>
                <a:gd name="connsiteY12" fmla="*/ 87 h 10141"/>
                <a:gd name="connsiteX13" fmla="*/ 5864 w 9661"/>
                <a:gd name="connsiteY13" fmla="*/ 368 h 10141"/>
                <a:gd name="connsiteX14" fmla="*/ 4465 w 9661"/>
                <a:gd name="connsiteY14" fmla="*/ 1214 h 10141"/>
                <a:gd name="connsiteX15" fmla="*/ 3377 w 9661"/>
                <a:gd name="connsiteY15" fmla="*/ 2622 h 10141"/>
                <a:gd name="connsiteX16" fmla="*/ 2807 w 9661"/>
                <a:gd name="connsiteY16" fmla="*/ 4481 h 10141"/>
                <a:gd name="connsiteX17" fmla="*/ 2600 w 9661"/>
                <a:gd name="connsiteY17" fmla="*/ 6735 h 10141"/>
                <a:gd name="connsiteX18" fmla="*/ 2185 w 9661"/>
                <a:gd name="connsiteY18" fmla="*/ 7918 h 10141"/>
                <a:gd name="connsiteX19" fmla="*/ 1667 w 9661"/>
                <a:gd name="connsiteY19" fmla="*/ 9157 h 10141"/>
                <a:gd name="connsiteX20" fmla="*/ 890 w 9661"/>
                <a:gd name="connsiteY20" fmla="*/ 9833 h 10141"/>
                <a:gd name="connsiteX21" fmla="*/ 9 w 9661"/>
                <a:gd name="connsiteY21" fmla="*/ 9946 h 10141"/>
                <a:gd name="connsiteX0" fmla="*/ 9 w 10001"/>
                <a:gd name="connsiteY0" fmla="*/ 9807 h 9807"/>
                <a:gd name="connsiteX1" fmla="*/ 2315 w 10001"/>
                <a:gd name="connsiteY1" fmla="*/ 9695 h 9807"/>
                <a:gd name="connsiteX2" fmla="*/ 4032 w 10001"/>
                <a:gd name="connsiteY2" fmla="*/ 9307 h 9807"/>
                <a:gd name="connsiteX3" fmla="*/ 5104 w 10001"/>
                <a:gd name="connsiteY3" fmla="*/ 8918 h 9807"/>
                <a:gd name="connsiteX4" fmla="*/ 6392 w 10001"/>
                <a:gd name="connsiteY4" fmla="*/ 7695 h 9807"/>
                <a:gd name="connsiteX5" fmla="*/ 7036 w 10001"/>
                <a:gd name="connsiteY5" fmla="*/ 6584 h 9807"/>
                <a:gd name="connsiteX6" fmla="*/ 7410 w 10001"/>
                <a:gd name="connsiteY6" fmla="*/ 4862 h 9807"/>
                <a:gd name="connsiteX7" fmla="*/ 7626 w 10001"/>
                <a:gd name="connsiteY7" fmla="*/ 2863 h 9807"/>
                <a:gd name="connsiteX8" fmla="*/ 8000 w 10001"/>
                <a:gd name="connsiteY8" fmla="*/ 1363 h 9807"/>
                <a:gd name="connsiteX9" fmla="*/ 8858 w 10001"/>
                <a:gd name="connsiteY9" fmla="*/ 473 h 9807"/>
                <a:gd name="connsiteX10" fmla="*/ 9986 w 10001"/>
                <a:gd name="connsiteY10" fmla="*/ 29 h 9807"/>
                <a:gd name="connsiteX11" fmla="*/ 8000 w 10001"/>
                <a:gd name="connsiteY11" fmla="*/ 85 h 9807"/>
                <a:gd name="connsiteX12" fmla="*/ 6070 w 10001"/>
                <a:gd name="connsiteY12" fmla="*/ 362 h 9807"/>
                <a:gd name="connsiteX13" fmla="*/ 4622 w 10001"/>
                <a:gd name="connsiteY13" fmla="*/ 1196 h 9807"/>
                <a:gd name="connsiteX14" fmla="*/ 3495 w 10001"/>
                <a:gd name="connsiteY14" fmla="*/ 2585 h 9807"/>
                <a:gd name="connsiteX15" fmla="*/ 2905 w 10001"/>
                <a:gd name="connsiteY15" fmla="*/ 4418 h 9807"/>
                <a:gd name="connsiteX16" fmla="*/ 2691 w 10001"/>
                <a:gd name="connsiteY16" fmla="*/ 6640 h 9807"/>
                <a:gd name="connsiteX17" fmla="*/ 2262 w 10001"/>
                <a:gd name="connsiteY17" fmla="*/ 7807 h 9807"/>
                <a:gd name="connsiteX18" fmla="*/ 1725 w 10001"/>
                <a:gd name="connsiteY18" fmla="*/ 9029 h 9807"/>
                <a:gd name="connsiteX19" fmla="*/ 921 w 10001"/>
                <a:gd name="connsiteY19" fmla="*/ 9695 h 9807"/>
                <a:gd name="connsiteX20" fmla="*/ 9 w 10001"/>
                <a:gd name="connsiteY20" fmla="*/ 9807 h 9807"/>
                <a:gd name="connsiteX0" fmla="*/ 9 w 10000"/>
                <a:gd name="connsiteY0" fmla="*/ 10000 h 10000"/>
                <a:gd name="connsiteX1" fmla="*/ 2315 w 10000"/>
                <a:gd name="connsiteY1" fmla="*/ 9886 h 10000"/>
                <a:gd name="connsiteX2" fmla="*/ 3143 w 10000"/>
                <a:gd name="connsiteY2" fmla="*/ 9738 h 10000"/>
                <a:gd name="connsiteX3" fmla="*/ 4032 w 10000"/>
                <a:gd name="connsiteY3" fmla="*/ 9490 h 10000"/>
                <a:gd name="connsiteX4" fmla="*/ 5103 w 10000"/>
                <a:gd name="connsiteY4" fmla="*/ 9094 h 10000"/>
                <a:gd name="connsiteX5" fmla="*/ 6391 w 10000"/>
                <a:gd name="connsiteY5" fmla="*/ 7846 h 10000"/>
                <a:gd name="connsiteX6" fmla="*/ 7035 w 10000"/>
                <a:gd name="connsiteY6" fmla="*/ 6714 h 10000"/>
                <a:gd name="connsiteX7" fmla="*/ 7409 w 10000"/>
                <a:gd name="connsiteY7" fmla="*/ 4958 h 10000"/>
                <a:gd name="connsiteX8" fmla="*/ 7625 w 10000"/>
                <a:gd name="connsiteY8" fmla="*/ 2919 h 10000"/>
                <a:gd name="connsiteX9" fmla="*/ 7999 w 10000"/>
                <a:gd name="connsiteY9" fmla="*/ 1390 h 10000"/>
                <a:gd name="connsiteX10" fmla="*/ 8857 w 10000"/>
                <a:gd name="connsiteY10" fmla="*/ 482 h 10000"/>
                <a:gd name="connsiteX11" fmla="*/ 9985 w 10000"/>
                <a:gd name="connsiteY11" fmla="*/ 30 h 10000"/>
                <a:gd name="connsiteX12" fmla="*/ 7999 w 10000"/>
                <a:gd name="connsiteY12" fmla="*/ 87 h 10000"/>
                <a:gd name="connsiteX13" fmla="*/ 6069 w 10000"/>
                <a:gd name="connsiteY13" fmla="*/ 369 h 10000"/>
                <a:gd name="connsiteX14" fmla="*/ 4622 w 10000"/>
                <a:gd name="connsiteY14" fmla="*/ 1220 h 10000"/>
                <a:gd name="connsiteX15" fmla="*/ 3495 w 10000"/>
                <a:gd name="connsiteY15" fmla="*/ 2636 h 10000"/>
                <a:gd name="connsiteX16" fmla="*/ 2905 w 10000"/>
                <a:gd name="connsiteY16" fmla="*/ 4505 h 10000"/>
                <a:gd name="connsiteX17" fmla="*/ 2691 w 10000"/>
                <a:gd name="connsiteY17" fmla="*/ 6771 h 10000"/>
                <a:gd name="connsiteX18" fmla="*/ 2262 w 10000"/>
                <a:gd name="connsiteY18" fmla="*/ 7961 h 10000"/>
                <a:gd name="connsiteX19" fmla="*/ 1725 w 10000"/>
                <a:gd name="connsiteY19" fmla="*/ 9207 h 10000"/>
                <a:gd name="connsiteX20" fmla="*/ 921 w 10000"/>
                <a:gd name="connsiteY20" fmla="*/ 9886 h 10000"/>
                <a:gd name="connsiteX21" fmla="*/ 9 w 10000"/>
                <a:gd name="connsiteY21" fmla="*/ 10000 h 10000"/>
                <a:gd name="connsiteX0" fmla="*/ 9 w 10000"/>
                <a:gd name="connsiteY0" fmla="*/ 10000 h 10000"/>
                <a:gd name="connsiteX1" fmla="*/ 2315 w 10000"/>
                <a:gd name="connsiteY1" fmla="*/ 9886 h 10000"/>
                <a:gd name="connsiteX2" fmla="*/ 3143 w 10000"/>
                <a:gd name="connsiteY2" fmla="*/ 9738 h 10000"/>
                <a:gd name="connsiteX3" fmla="*/ 4032 w 10000"/>
                <a:gd name="connsiteY3" fmla="*/ 9490 h 10000"/>
                <a:gd name="connsiteX4" fmla="*/ 5103 w 10000"/>
                <a:gd name="connsiteY4" fmla="*/ 9094 h 10000"/>
                <a:gd name="connsiteX5" fmla="*/ 6391 w 10000"/>
                <a:gd name="connsiteY5" fmla="*/ 7846 h 10000"/>
                <a:gd name="connsiteX6" fmla="*/ 7035 w 10000"/>
                <a:gd name="connsiteY6" fmla="*/ 6714 h 10000"/>
                <a:gd name="connsiteX7" fmla="*/ 7409 w 10000"/>
                <a:gd name="connsiteY7" fmla="*/ 4958 h 10000"/>
                <a:gd name="connsiteX8" fmla="*/ 7625 w 10000"/>
                <a:gd name="connsiteY8" fmla="*/ 2919 h 10000"/>
                <a:gd name="connsiteX9" fmla="*/ 7999 w 10000"/>
                <a:gd name="connsiteY9" fmla="*/ 1390 h 10000"/>
                <a:gd name="connsiteX10" fmla="*/ 8857 w 10000"/>
                <a:gd name="connsiteY10" fmla="*/ 482 h 10000"/>
                <a:gd name="connsiteX11" fmla="*/ 9985 w 10000"/>
                <a:gd name="connsiteY11" fmla="*/ 30 h 10000"/>
                <a:gd name="connsiteX12" fmla="*/ 7999 w 10000"/>
                <a:gd name="connsiteY12" fmla="*/ 87 h 10000"/>
                <a:gd name="connsiteX13" fmla="*/ 6069 w 10000"/>
                <a:gd name="connsiteY13" fmla="*/ 369 h 10000"/>
                <a:gd name="connsiteX14" fmla="*/ 4622 w 10000"/>
                <a:gd name="connsiteY14" fmla="*/ 1220 h 10000"/>
                <a:gd name="connsiteX15" fmla="*/ 3495 w 10000"/>
                <a:gd name="connsiteY15" fmla="*/ 2636 h 10000"/>
                <a:gd name="connsiteX16" fmla="*/ 2905 w 10000"/>
                <a:gd name="connsiteY16" fmla="*/ 4505 h 10000"/>
                <a:gd name="connsiteX17" fmla="*/ 2691 w 10000"/>
                <a:gd name="connsiteY17" fmla="*/ 6771 h 10000"/>
                <a:gd name="connsiteX18" fmla="*/ 2262 w 10000"/>
                <a:gd name="connsiteY18" fmla="*/ 7961 h 10000"/>
                <a:gd name="connsiteX19" fmla="*/ 1725 w 10000"/>
                <a:gd name="connsiteY19" fmla="*/ 9207 h 10000"/>
                <a:gd name="connsiteX20" fmla="*/ 921 w 10000"/>
                <a:gd name="connsiteY20" fmla="*/ 9886 h 10000"/>
                <a:gd name="connsiteX21" fmla="*/ 9 w 10000"/>
                <a:gd name="connsiteY21" fmla="*/ 10000 h 10000"/>
                <a:gd name="connsiteX0" fmla="*/ 9 w 10000"/>
                <a:gd name="connsiteY0" fmla="*/ 10000 h 10000"/>
                <a:gd name="connsiteX1" fmla="*/ 2315 w 10000"/>
                <a:gd name="connsiteY1" fmla="*/ 9886 h 10000"/>
                <a:gd name="connsiteX2" fmla="*/ 4032 w 10000"/>
                <a:gd name="connsiteY2" fmla="*/ 9490 h 10000"/>
                <a:gd name="connsiteX3" fmla="*/ 5103 w 10000"/>
                <a:gd name="connsiteY3" fmla="*/ 9094 h 10000"/>
                <a:gd name="connsiteX4" fmla="*/ 6391 w 10000"/>
                <a:gd name="connsiteY4" fmla="*/ 7846 h 10000"/>
                <a:gd name="connsiteX5" fmla="*/ 7035 w 10000"/>
                <a:gd name="connsiteY5" fmla="*/ 6714 h 10000"/>
                <a:gd name="connsiteX6" fmla="*/ 7409 w 10000"/>
                <a:gd name="connsiteY6" fmla="*/ 4958 h 10000"/>
                <a:gd name="connsiteX7" fmla="*/ 7625 w 10000"/>
                <a:gd name="connsiteY7" fmla="*/ 2919 h 10000"/>
                <a:gd name="connsiteX8" fmla="*/ 7999 w 10000"/>
                <a:gd name="connsiteY8" fmla="*/ 1390 h 10000"/>
                <a:gd name="connsiteX9" fmla="*/ 8857 w 10000"/>
                <a:gd name="connsiteY9" fmla="*/ 482 h 10000"/>
                <a:gd name="connsiteX10" fmla="*/ 9985 w 10000"/>
                <a:gd name="connsiteY10" fmla="*/ 30 h 10000"/>
                <a:gd name="connsiteX11" fmla="*/ 7999 w 10000"/>
                <a:gd name="connsiteY11" fmla="*/ 87 h 10000"/>
                <a:gd name="connsiteX12" fmla="*/ 6069 w 10000"/>
                <a:gd name="connsiteY12" fmla="*/ 369 h 10000"/>
                <a:gd name="connsiteX13" fmla="*/ 4622 w 10000"/>
                <a:gd name="connsiteY13" fmla="*/ 1220 h 10000"/>
                <a:gd name="connsiteX14" fmla="*/ 3495 w 10000"/>
                <a:gd name="connsiteY14" fmla="*/ 2636 h 10000"/>
                <a:gd name="connsiteX15" fmla="*/ 2905 w 10000"/>
                <a:gd name="connsiteY15" fmla="*/ 4505 h 10000"/>
                <a:gd name="connsiteX16" fmla="*/ 2691 w 10000"/>
                <a:gd name="connsiteY16" fmla="*/ 6771 h 10000"/>
                <a:gd name="connsiteX17" fmla="*/ 2262 w 10000"/>
                <a:gd name="connsiteY17" fmla="*/ 7961 h 10000"/>
                <a:gd name="connsiteX18" fmla="*/ 1725 w 10000"/>
                <a:gd name="connsiteY18" fmla="*/ 9207 h 10000"/>
                <a:gd name="connsiteX19" fmla="*/ 921 w 10000"/>
                <a:gd name="connsiteY19" fmla="*/ 9886 h 10000"/>
                <a:gd name="connsiteX20" fmla="*/ 9 w 10000"/>
                <a:gd name="connsiteY20" fmla="*/ 10000 h 10000"/>
                <a:gd name="connsiteX0" fmla="*/ 9 w 10000"/>
                <a:gd name="connsiteY0" fmla="*/ 10000 h 10000"/>
                <a:gd name="connsiteX1" fmla="*/ 4032 w 10000"/>
                <a:gd name="connsiteY1" fmla="*/ 9490 h 10000"/>
                <a:gd name="connsiteX2" fmla="*/ 5103 w 10000"/>
                <a:gd name="connsiteY2" fmla="*/ 9094 h 10000"/>
                <a:gd name="connsiteX3" fmla="*/ 6391 w 10000"/>
                <a:gd name="connsiteY3" fmla="*/ 7846 h 10000"/>
                <a:gd name="connsiteX4" fmla="*/ 7035 w 10000"/>
                <a:gd name="connsiteY4" fmla="*/ 6714 h 10000"/>
                <a:gd name="connsiteX5" fmla="*/ 7409 w 10000"/>
                <a:gd name="connsiteY5" fmla="*/ 4958 h 10000"/>
                <a:gd name="connsiteX6" fmla="*/ 7625 w 10000"/>
                <a:gd name="connsiteY6" fmla="*/ 2919 h 10000"/>
                <a:gd name="connsiteX7" fmla="*/ 7999 w 10000"/>
                <a:gd name="connsiteY7" fmla="*/ 1390 h 10000"/>
                <a:gd name="connsiteX8" fmla="*/ 8857 w 10000"/>
                <a:gd name="connsiteY8" fmla="*/ 482 h 10000"/>
                <a:gd name="connsiteX9" fmla="*/ 9985 w 10000"/>
                <a:gd name="connsiteY9" fmla="*/ 30 h 10000"/>
                <a:gd name="connsiteX10" fmla="*/ 7999 w 10000"/>
                <a:gd name="connsiteY10" fmla="*/ 87 h 10000"/>
                <a:gd name="connsiteX11" fmla="*/ 6069 w 10000"/>
                <a:gd name="connsiteY11" fmla="*/ 369 h 10000"/>
                <a:gd name="connsiteX12" fmla="*/ 4622 w 10000"/>
                <a:gd name="connsiteY12" fmla="*/ 1220 h 10000"/>
                <a:gd name="connsiteX13" fmla="*/ 3495 w 10000"/>
                <a:gd name="connsiteY13" fmla="*/ 2636 h 10000"/>
                <a:gd name="connsiteX14" fmla="*/ 2905 w 10000"/>
                <a:gd name="connsiteY14" fmla="*/ 4505 h 10000"/>
                <a:gd name="connsiteX15" fmla="*/ 2691 w 10000"/>
                <a:gd name="connsiteY15" fmla="*/ 6771 h 10000"/>
                <a:gd name="connsiteX16" fmla="*/ 2262 w 10000"/>
                <a:gd name="connsiteY16" fmla="*/ 7961 h 10000"/>
                <a:gd name="connsiteX17" fmla="*/ 1725 w 10000"/>
                <a:gd name="connsiteY17" fmla="*/ 9207 h 10000"/>
                <a:gd name="connsiteX18" fmla="*/ 921 w 10000"/>
                <a:gd name="connsiteY18" fmla="*/ 9886 h 10000"/>
                <a:gd name="connsiteX19" fmla="*/ 9 w 10000"/>
                <a:gd name="connsiteY19" fmla="*/ 10000 h 10000"/>
                <a:gd name="connsiteX0" fmla="*/ 55 w 10046"/>
                <a:gd name="connsiteY0" fmla="*/ 10000 h 10000"/>
                <a:gd name="connsiteX1" fmla="*/ 4078 w 10046"/>
                <a:gd name="connsiteY1" fmla="*/ 9490 h 10000"/>
                <a:gd name="connsiteX2" fmla="*/ 5149 w 10046"/>
                <a:gd name="connsiteY2" fmla="*/ 9094 h 10000"/>
                <a:gd name="connsiteX3" fmla="*/ 6437 w 10046"/>
                <a:gd name="connsiteY3" fmla="*/ 7846 h 10000"/>
                <a:gd name="connsiteX4" fmla="*/ 7081 w 10046"/>
                <a:gd name="connsiteY4" fmla="*/ 6714 h 10000"/>
                <a:gd name="connsiteX5" fmla="*/ 7455 w 10046"/>
                <a:gd name="connsiteY5" fmla="*/ 4958 h 10000"/>
                <a:gd name="connsiteX6" fmla="*/ 7671 w 10046"/>
                <a:gd name="connsiteY6" fmla="*/ 2919 h 10000"/>
                <a:gd name="connsiteX7" fmla="*/ 8045 w 10046"/>
                <a:gd name="connsiteY7" fmla="*/ 1390 h 10000"/>
                <a:gd name="connsiteX8" fmla="*/ 8903 w 10046"/>
                <a:gd name="connsiteY8" fmla="*/ 482 h 10000"/>
                <a:gd name="connsiteX9" fmla="*/ 10031 w 10046"/>
                <a:gd name="connsiteY9" fmla="*/ 30 h 10000"/>
                <a:gd name="connsiteX10" fmla="*/ 8045 w 10046"/>
                <a:gd name="connsiteY10" fmla="*/ 87 h 10000"/>
                <a:gd name="connsiteX11" fmla="*/ 6115 w 10046"/>
                <a:gd name="connsiteY11" fmla="*/ 369 h 10000"/>
                <a:gd name="connsiteX12" fmla="*/ 4668 w 10046"/>
                <a:gd name="connsiteY12" fmla="*/ 1220 h 10000"/>
                <a:gd name="connsiteX13" fmla="*/ 3541 w 10046"/>
                <a:gd name="connsiteY13" fmla="*/ 2636 h 10000"/>
                <a:gd name="connsiteX14" fmla="*/ 2951 w 10046"/>
                <a:gd name="connsiteY14" fmla="*/ 4505 h 10000"/>
                <a:gd name="connsiteX15" fmla="*/ 2737 w 10046"/>
                <a:gd name="connsiteY15" fmla="*/ 6771 h 10000"/>
                <a:gd name="connsiteX16" fmla="*/ 2308 w 10046"/>
                <a:gd name="connsiteY16" fmla="*/ 7961 h 10000"/>
                <a:gd name="connsiteX17" fmla="*/ 1771 w 10046"/>
                <a:gd name="connsiteY17" fmla="*/ 9207 h 10000"/>
                <a:gd name="connsiteX18" fmla="*/ 55 w 10046"/>
                <a:gd name="connsiteY18" fmla="*/ 10000 h 10000"/>
                <a:gd name="connsiteX0" fmla="*/ 29 w 10020"/>
                <a:gd name="connsiteY0" fmla="*/ 10000 h 10000"/>
                <a:gd name="connsiteX1" fmla="*/ 4052 w 10020"/>
                <a:gd name="connsiteY1" fmla="*/ 9490 h 10000"/>
                <a:gd name="connsiteX2" fmla="*/ 5123 w 10020"/>
                <a:gd name="connsiteY2" fmla="*/ 9094 h 10000"/>
                <a:gd name="connsiteX3" fmla="*/ 6411 w 10020"/>
                <a:gd name="connsiteY3" fmla="*/ 7846 h 10000"/>
                <a:gd name="connsiteX4" fmla="*/ 7055 w 10020"/>
                <a:gd name="connsiteY4" fmla="*/ 6714 h 10000"/>
                <a:gd name="connsiteX5" fmla="*/ 7429 w 10020"/>
                <a:gd name="connsiteY5" fmla="*/ 4958 h 10000"/>
                <a:gd name="connsiteX6" fmla="*/ 7645 w 10020"/>
                <a:gd name="connsiteY6" fmla="*/ 2919 h 10000"/>
                <a:gd name="connsiteX7" fmla="*/ 8019 w 10020"/>
                <a:gd name="connsiteY7" fmla="*/ 1390 h 10000"/>
                <a:gd name="connsiteX8" fmla="*/ 8877 w 10020"/>
                <a:gd name="connsiteY8" fmla="*/ 482 h 10000"/>
                <a:gd name="connsiteX9" fmla="*/ 10005 w 10020"/>
                <a:gd name="connsiteY9" fmla="*/ 30 h 10000"/>
                <a:gd name="connsiteX10" fmla="*/ 8019 w 10020"/>
                <a:gd name="connsiteY10" fmla="*/ 87 h 10000"/>
                <a:gd name="connsiteX11" fmla="*/ 6089 w 10020"/>
                <a:gd name="connsiteY11" fmla="*/ 369 h 10000"/>
                <a:gd name="connsiteX12" fmla="*/ 4642 w 10020"/>
                <a:gd name="connsiteY12" fmla="*/ 1220 h 10000"/>
                <a:gd name="connsiteX13" fmla="*/ 3515 w 10020"/>
                <a:gd name="connsiteY13" fmla="*/ 2636 h 10000"/>
                <a:gd name="connsiteX14" fmla="*/ 2925 w 10020"/>
                <a:gd name="connsiteY14" fmla="*/ 4505 h 10000"/>
                <a:gd name="connsiteX15" fmla="*/ 2711 w 10020"/>
                <a:gd name="connsiteY15" fmla="*/ 6771 h 10000"/>
                <a:gd name="connsiteX16" fmla="*/ 2282 w 10020"/>
                <a:gd name="connsiteY16" fmla="*/ 7961 h 10000"/>
                <a:gd name="connsiteX17" fmla="*/ 29 w 10020"/>
                <a:gd name="connsiteY17" fmla="*/ 10000 h 10000"/>
                <a:gd name="connsiteX0" fmla="*/ 15 w 10006"/>
                <a:gd name="connsiteY0" fmla="*/ 10000 h 10000"/>
                <a:gd name="connsiteX1" fmla="*/ 4038 w 10006"/>
                <a:gd name="connsiteY1" fmla="*/ 9490 h 10000"/>
                <a:gd name="connsiteX2" fmla="*/ 5109 w 10006"/>
                <a:gd name="connsiteY2" fmla="*/ 9094 h 10000"/>
                <a:gd name="connsiteX3" fmla="*/ 6397 w 10006"/>
                <a:gd name="connsiteY3" fmla="*/ 7846 h 10000"/>
                <a:gd name="connsiteX4" fmla="*/ 7041 w 10006"/>
                <a:gd name="connsiteY4" fmla="*/ 6714 h 10000"/>
                <a:gd name="connsiteX5" fmla="*/ 7415 w 10006"/>
                <a:gd name="connsiteY5" fmla="*/ 4958 h 10000"/>
                <a:gd name="connsiteX6" fmla="*/ 7631 w 10006"/>
                <a:gd name="connsiteY6" fmla="*/ 2919 h 10000"/>
                <a:gd name="connsiteX7" fmla="*/ 8005 w 10006"/>
                <a:gd name="connsiteY7" fmla="*/ 1390 h 10000"/>
                <a:gd name="connsiteX8" fmla="*/ 8863 w 10006"/>
                <a:gd name="connsiteY8" fmla="*/ 482 h 10000"/>
                <a:gd name="connsiteX9" fmla="*/ 9991 w 10006"/>
                <a:gd name="connsiteY9" fmla="*/ 30 h 10000"/>
                <a:gd name="connsiteX10" fmla="*/ 8005 w 10006"/>
                <a:gd name="connsiteY10" fmla="*/ 87 h 10000"/>
                <a:gd name="connsiteX11" fmla="*/ 6075 w 10006"/>
                <a:gd name="connsiteY11" fmla="*/ 369 h 10000"/>
                <a:gd name="connsiteX12" fmla="*/ 4628 w 10006"/>
                <a:gd name="connsiteY12" fmla="*/ 1220 h 10000"/>
                <a:gd name="connsiteX13" fmla="*/ 3501 w 10006"/>
                <a:gd name="connsiteY13" fmla="*/ 2636 h 10000"/>
                <a:gd name="connsiteX14" fmla="*/ 2911 w 10006"/>
                <a:gd name="connsiteY14" fmla="*/ 4505 h 10000"/>
                <a:gd name="connsiteX15" fmla="*/ 2697 w 10006"/>
                <a:gd name="connsiteY15" fmla="*/ 6771 h 10000"/>
                <a:gd name="connsiteX16" fmla="*/ 15 w 10006"/>
                <a:gd name="connsiteY16" fmla="*/ 10000 h 10000"/>
                <a:gd name="connsiteX0" fmla="*/ 11 w 10002"/>
                <a:gd name="connsiteY0" fmla="*/ 10000 h 10000"/>
                <a:gd name="connsiteX1" fmla="*/ 4034 w 10002"/>
                <a:gd name="connsiteY1" fmla="*/ 9490 h 10000"/>
                <a:gd name="connsiteX2" fmla="*/ 5105 w 10002"/>
                <a:gd name="connsiteY2" fmla="*/ 9094 h 10000"/>
                <a:gd name="connsiteX3" fmla="*/ 6393 w 10002"/>
                <a:gd name="connsiteY3" fmla="*/ 7846 h 10000"/>
                <a:gd name="connsiteX4" fmla="*/ 7037 w 10002"/>
                <a:gd name="connsiteY4" fmla="*/ 6714 h 10000"/>
                <a:gd name="connsiteX5" fmla="*/ 7411 w 10002"/>
                <a:gd name="connsiteY5" fmla="*/ 4958 h 10000"/>
                <a:gd name="connsiteX6" fmla="*/ 7627 w 10002"/>
                <a:gd name="connsiteY6" fmla="*/ 2919 h 10000"/>
                <a:gd name="connsiteX7" fmla="*/ 8001 w 10002"/>
                <a:gd name="connsiteY7" fmla="*/ 1390 h 10000"/>
                <a:gd name="connsiteX8" fmla="*/ 8859 w 10002"/>
                <a:gd name="connsiteY8" fmla="*/ 482 h 10000"/>
                <a:gd name="connsiteX9" fmla="*/ 9987 w 10002"/>
                <a:gd name="connsiteY9" fmla="*/ 30 h 10000"/>
                <a:gd name="connsiteX10" fmla="*/ 8001 w 10002"/>
                <a:gd name="connsiteY10" fmla="*/ 87 h 10000"/>
                <a:gd name="connsiteX11" fmla="*/ 6071 w 10002"/>
                <a:gd name="connsiteY11" fmla="*/ 369 h 10000"/>
                <a:gd name="connsiteX12" fmla="*/ 4624 w 10002"/>
                <a:gd name="connsiteY12" fmla="*/ 1220 h 10000"/>
                <a:gd name="connsiteX13" fmla="*/ 3497 w 10002"/>
                <a:gd name="connsiteY13" fmla="*/ 2636 h 10000"/>
                <a:gd name="connsiteX14" fmla="*/ 2907 w 10002"/>
                <a:gd name="connsiteY14" fmla="*/ 4505 h 10000"/>
                <a:gd name="connsiteX15" fmla="*/ 11 w 10002"/>
                <a:gd name="connsiteY15" fmla="*/ 10000 h 10000"/>
                <a:gd name="connsiteX0" fmla="*/ 68 w 10059"/>
                <a:gd name="connsiteY0" fmla="*/ 10000 h 10136"/>
                <a:gd name="connsiteX1" fmla="*/ 4091 w 10059"/>
                <a:gd name="connsiteY1" fmla="*/ 9490 h 10136"/>
                <a:gd name="connsiteX2" fmla="*/ 5162 w 10059"/>
                <a:gd name="connsiteY2" fmla="*/ 9094 h 10136"/>
                <a:gd name="connsiteX3" fmla="*/ 6450 w 10059"/>
                <a:gd name="connsiteY3" fmla="*/ 7846 h 10136"/>
                <a:gd name="connsiteX4" fmla="*/ 7094 w 10059"/>
                <a:gd name="connsiteY4" fmla="*/ 6714 h 10136"/>
                <a:gd name="connsiteX5" fmla="*/ 7468 w 10059"/>
                <a:gd name="connsiteY5" fmla="*/ 4958 h 10136"/>
                <a:gd name="connsiteX6" fmla="*/ 7684 w 10059"/>
                <a:gd name="connsiteY6" fmla="*/ 2919 h 10136"/>
                <a:gd name="connsiteX7" fmla="*/ 8058 w 10059"/>
                <a:gd name="connsiteY7" fmla="*/ 1390 h 10136"/>
                <a:gd name="connsiteX8" fmla="*/ 8916 w 10059"/>
                <a:gd name="connsiteY8" fmla="*/ 482 h 10136"/>
                <a:gd name="connsiteX9" fmla="*/ 10044 w 10059"/>
                <a:gd name="connsiteY9" fmla="*/ 30 h 10136"/>
                <a:gd name="connsiteX10" fmla="*/ 8058 w 10059"/>
                <a:gd name="connsiteY10" fmla="*/ 87 h 10136"/>
                <a:gd name="connsiteX11" fmla="*/ 6128 w 10059"/>
                <a:gd name="connsiteY11" fmla="*/ 369 h 10136"/>
                <a:gd name="connsiteX12" fmla="*/ 4681 w 10059"/>
                <a:gd name="connsiteY12" fmla="*/ 1220 h 10136"/>
                <a:gd name="connsiteX13" fmla="*/ 3554 w 10059"/>
                <a:gd name="connsiteY13" fmla="*/ 2636 h 10136"/>
                <a:gd name="connsiteX14" fmla="*/ 2964 w 10059"/>
                <a:gd name="connsiteY14" fmla="*/ 4505 h 10136"/>
                <a:gd name="connsiteX15" fmla="*/ 1657 w 10059"/>
                <a:gd name="connsiteY15" fmla="*/ 6768 h 10136"/>
                <a:gd name="connsiteX16" fmla="*/ 68 w 10059"/>
                <a:gd name="connsiteY16" fmla="*/ 10000 h 10136"/>
                <a:gd name="connsiteX0" fmla="*/ 11 w 10002"/>
                <a:gd name="connsiteY0" fmla="*/ 10000 h 10136"/>
                <a:gd name="connsiteX1" fmla="*/ 4034 w 10002"/>
                <a:gd name="connsiteY1" fmla="*/ 9490 h 10136"/>
                <a:gd name="connsiteX2" fmla="*/ 5105 w 10002"/>
                <a:gd name="connsiteY2" fmla="*/ 9094 h 10136"/>
                <a:gd name="connsiteX3" fmla="*/ 6393 w 10002"/>
                <a:gd name="connsiteY3" fmla="*/ 7846 h 10136"/>
                <a:gd name="connsiteX4" fmla="*/ 7037 w 10002"/>
                <a:gd name="connsiteY4" fmla="*/ 6714 h 10136"/>
                <a:gd name="connsiteX5" fmla="*/ 7411 w 10002"/>
                <a:gd name="connsiteY5" fmla="*/ 4958 h 10136"/>
                <a:gd name="connsiteX6" fmla="*/ 7627 w 10002"/>
                <a:gd name="connsiteY6" fmla="*/ 2919 h 10136"/>
                <a:gd name="connsiteX7" fmla="*/ 8001 w 10002"/>
                <a:gd name="connsiteY7" fmla="*/ 1390 h 10136"/>
                <a:gd name="connsiteX8" fmla="*/ 8859 w 10002"/>
                <a:gd name="connsiteY8" fmla="*/ 482 h 10136"/>
                <a:gd name="connsiteX9" fmla="*/ 9987 w 10002"/>
                <a:gd name="connsiteY9" fmla="*/ 30 h 10136"/>
                <a:gd name="connsiteX10" fmla="*/ 8001 w 10002"/>
                <a:gd name="connsiteY10" fmla="*/ 87 h 10136"/>
                <a:gd name="connsiteX11" fmla="*/ 6071 w 10002"/>
                <a:gd name="connsiteY11" fmla="*/ 369 h 10136"/>
                <a:gd name="connsiteX12" fmla="*/ 4624 w 10002"/>
                <a:gd name="connsiteY12" fmla="*/ 1220 h 10136"/>
                <a:gd name="connsiteX13" fmla="*/ 3497 w 10002"/>
                <a:gd name="connsiteY13" fmla="*/ 2636 h 10136"/>
                <a:gd name="connsiteX14" fmla="*/ 2907 w 10002"/>
                <a:gd name="connsiteY14" fmla="*/ 4505 h 10136"/>
                <a:gd name="connsiteX15" fmla="*/ 11 w 10002"/>
                <a:gd name="connsiteY15" fmla="*/ 10000 h 10136"/>
                <a:gd name="connsiteX0" fmla="*/ 0 w 7095"/>
                <a:gd name="connsiteY0" fmla="*/ 4505 h 9490"/>
                <a:gd name="connsiteX1" fmla="*/ 1127 w 7095"/>
                <a:gd name="connsiteY1" fmla="*/ 9490 h 9490"/>
                <a:gd name="connsiteX2" fmla="*/ 2198 w 7095"/>
                <a:gd name="connsiteY2" fmla="*/ 9094 h 9490"/>
                <a:gd name="connsiteX3" fmla="*/ 3486 w 7095"/>
                <a:gd name="connsiteY3" fmla="*/ 7846 h 9490"/>
                <a:gd name="connsiteX4" fmla="*/ 4130 w 7095"/>
                <a:gd name="connsiteY4" fmla="*/ 6714 h 9490"/>
                <a:gd name="connsiteX5" fmla="*/ 4504 w 7095"/>
                <a:gd name="connsiteY5" fmla="*/ 4958 h 9490"/>
                <a:gd name="connsiteX6" fmla="*/ 4720 w 7095"/>
                <a:gd name="connsiteY6" fmla="*/ 2919 h 9490"/>
                <a:gd name="connsiteX7" fmla="*/ 5094 w 7095"/>
                <a:gd name="connsiteY7" fmla="*/ 1390 h 9490"/>
                <a:gd name="connsiteX8" fmla="*/ 5952 w 7095"/>
                <a:gd name="connsiteY8" fmla="*/ 482 h 9490"/>
                <a:gd name="connsiteX9" fmla="*/ 7080 w 7095"/>
                <a:gd name="connsiteY9" fmla="*/ 30 h 9490"/>
                <a:gd name="connsiteX10" fmla="*/ 5094 w 7095"/>
                <a:gd name="connsiteY10" fmla="*/ 87 h 9490"/>
                <a:gd name="connsiteX11" fmla="*/ 3164 w 7095"/>
                <a:gd name="connsiteY11" fmla="*/ 369 h 9490"/>
                <a:gd name="connsiteX12" fmla="*/ 1717 w 7095"/>
                <a:gd name="connsiteY12" fmla="*/ 1220 h 9490"/>
                <a:gd name="connsiteX13" fmla="*/ 590 w 7095"/>
                <a:gd name="connsiteY13" fmla="*/ 2636 h 9490"/>
                <a:gd name="connsiteX14" fmla="*/ 0 w 7095"/>
                <a:gd name="connsiteY14" fmla="*/ 4505 h 9490"/>
                <a:gd name="connsiteX0" fmla="*/ 0 w 10000"/>
                <a:gd name="connsiteY0" fmla="*/ 4747 h 9718"/>
                <a:gd name="connsiteX1" fmla="*/ 3098 w 10000"/>
                <a:gd name="connsiteY1" fmla="*/ 9583 h 9718"/>
                <a:gd name="connsiteX2" fmla="*/ 4913 w 10000"/>
                <a:gd name="connsiteY2" fmla="*/ 8268 h 9718"/>
                <a:gd name="connsiteX3" fmla="*/ 5821 w 10000"/>
                <a:gd name="connsiteY3" fmla="*/ 7075 h 9718"/>
                <a:gd name="connsiteX4" fmla="*/ 6348 w 10000"/>
                <a:gd name="connsiteY4" fmla="*/ 5224 h 9718"/>
                <a:gd name="connsiteX5" fmla="*/ 6653 w 10000"/>
                <a:gd name="connsiteY5" fmla="*/ 3076 h 9718"/>
                <a:gd name="connsiteX6" fmla="*/ 7180 w 10000"/>
                <a:gd name="connsiteY6" fmla="*/ 1465 h 9718"/>
                <a:gd name="connsiteX7" fmla="*/ 8389 w 10000"/>
                <a:gd name="connsiteY7" fmla="*/ 508 h 9718"/>
                <a:gd name="connsiteX8" fmla="*/ 9979 w 10000"/>
                <a:gd name="connsiteY8" fmla="*/ 32 h 9718"/>
                <a:gd name="connsiteX9" fmla="*/ 7180 w 10000"/>
                <a:gd name="connsiteY9" fmla="*/ 92 h 9718"/>
                <a:gd name="connsiteX10" fmla="*/ 4459 w 10000"/>
                <a:gd name="connsiteY10" fmla="*/ 389 h 9718"/>
                <a:gd name="connsiteX11" fmla="*/ 2420 w 10000"/>
                <a:gd name="connsiteY11" fmla="*/ 1286 h 9718"/>
                <a:gd name="connsiteX12" fmla="*/ 832 w 10000"/>
                <a:gd name="connsiteY12" fmla="*/ 2778 h 9718"/>
                <a:gd name="connsiteX13" fmla="*/ 0 w 10000"/>
                <a:gd name="connsiteY13" fmla="*/ 4747 h 9718"/>
                <a:gd name="connsiteX0" fmla="*/ 0 w 10000"/>
                <a:gd name="connsiteY0" fmla="*/ 4885 h 9908"/>
                <a:gd name="connsiteX1" fmla="*/ 3098 w 10000"/>
                <a:gd name="connsiteY1" fmla="*/ 9861 h 9908"/>
                <a:gd name="connsiteX2" fmla="*/ 5821 w 10000"/>
                <a:gd name="connsiteY2" fmla="*/ 7280 h 9908"/>
                <a:gd name="connsiteX3" fmla="*/ 6348 w 10000"/>
                <a:gd name="connsiteY3" fmla="*/ 5376 h 9908"/>
                <a:gd name="connsiteX4" fmla="*/ 6653 w 10000"/>
                <a:gd name="connsiteY4" fmla="*/ 3165 h 9908"/>
                <a:gd name="connsiteX5" fmla="*/ 7180 w 10000"/>
                <a:gd name="connsiteY5" fmla="*/ 1508 h 9908"/>
                <a:gd name="connsiteX6" fmla="*/ 8389 w 10000"/>
                <a:gd name="connsiteY6" fmla="*/ 523 h 9908"/>
                <a:gd name="connsiteX7" fmla="*/ 9979 w 10000"/>
                <a:gd name="connsiteY7" fmla="*/ 33 h 9908"/>
                <a:gd name="connsiteX8" fmla="*/ 7180 w 10000"/>
                <a:gd name="connsiteY8" fmla="*/ 95 h 9908"/>
                <a:gd name="connsiteX9" fmla="*/ 4459 w 10000"/>
                <a:gd name="connsiteY9" fmla="*/ 400 h 9908"/>
                <a:gd name="connsiteX10" fmla="*/ 2420 w 10000"/>
                <a:gd name="connsiteY10" fmla="*/ 1323 h 9908"/>
                <a:gd name="connsiteX11" fmla="*/ 832 w 10000"/>
                <a:gd name="connsiteY11" fmla="*/ 2859 h 9908"/>
                <a:gd name="connsiteX12" fmla="*/ 0 w 10000"/>
                <a:gd name="connsiteY12" fmla="*/ 4885 h 9908"/>
                <a:gd name="connsiteX0" fmla="*/ 0 w 10000"/>
                <a:gd name="connsiteY0" fmla="*/ 4930 h 9954"/>
                <a:gd name="connsiteX1" fmla="*/ 3098 w 10000"/>
                <a:gd name="connsiteY1" fmla="*/ 9953 h 9954"/>
                <a:gd name="connsiteX2" fmla="*/ 6348 w 10000"/>
                <a:gd name="connsiteY2" fmla="*/ 5426 h 9954"/>
                <a:gd name="connsiteX3" fmla="*/ 6653 w 10000"/>
                <a:gd name="connsiteY3" fmla="*/ 3194 h 9954"/>
                <a:gd name="connsiteX4" fmla="*/ 7180 w 10000"/>
                <a:gd name="connsiteY4" fmla="*/ 1522 h 9954"/>
                <a:gd name="connsiteX5" fmla="*/ 8389 w 10000"/>
                <a:gd name="connsiteY5" fmla="*/ 528 h 9954"/>
                <a:gd name="connsiteX6" fmla="*/ 9979 w 10000"/>
                <a:gd name="connsiteY6" fmla="*/ 33 h 9954"/>
                <a:gd name="connsiteX7" fmla="*/ 7180 w 10000"/>
                <a:gd name="connsiteY7" fmla="*/ 96 h 9954"/>
                <a:gd name="connsiteX8" fmla="*/ 4459 w 10000"/>
                <a:gd name="connsiteY8" fmla="*/ 404 h 9954"/>
                <a:gd name="connsiteX9" fmla="*/ 2420 w 10000"/>
                <a:gd name="connsiteY9" fmla="*/ 1335 h 9954"/>
                <a:gd name="connsiteX10" fmla="*/ 832 w 10000"/>
                <a:gd name="connsiteY10" fmla="*/ 2886 h 9954"/>
                <a:gd name="connsiteX11" fmla="*/ 0 w 10000"/>
                <a:gd name="connsiteY11" fmla="*/ 4930 h 9954"/>
                <a:gd name="connsiteX0" fmla="*/ 0 w 10000"/>
                <a:gd name="connsiteY0" fmla="*/ 4953 h 5555"/>
                <a:gd name="connsiteX1" fmla="*/ 6348 w 10000"/>
                <a:gd name="connsiteY1" fmla="*/ 5451 h 5555"/>
                <a:gd name="connsiteX2" fmla="*/ 6653 w 10000"/>
                <a:gd name="connsiteY2" fmla="*/ 3209 h 5555"/>
                <a:gd name="connsiteX3" fmla="*/ 7180 w 10000"/>
                <a:gd name="connsiteY3" fmla="*/ 1529 h 5555"/>
                <a:gd name="connsiteX4" fmla="*/ 8389 w 10000"/>
                <a:gd name="connsiteY4" fmla="*/ 530 h 5555"/>
                <a:gd name="connsiteX5" fmla="*/ 9979 w 10000"/>
                <a:gd name="connsiteY5" fmla="*/ 33 h 5555"/>
                <a:gd name="connsiteX6" fmla="*/ 7180 w 10000"/>
                <a:gd name="connsiteY6" fmla="*/ 96 h 5555"/>
                <a:gd name="connsiteX7" fmla="*/ 4459 w 10000"/>
                <a:gd name="connsiteY7" fmla="*/ 406 h 5555"/>
                <a:gd name="connsiteX8" fmla="*/ 2420 w 10000"/>
                <a:gd name="connsiteY8" fmla="*/ 1341 h 5555"/>
                <a:gd name="connsiteX9" fmla="*/ 832 w 10000"/>
                <a:gd name="connsiteY9" fmla="*/ 2899 h 5555"/>
                <a:gd name="connsiteX10" fmla="*/ 0 w 10000"/>
                <a:gd name="connsiteY10" fmla="*/ 4953 h 5555"/>
                <a:gd name="connsiteX0" fmla="*/ 0 w 10000"/>
                <a:gd name="connsiteY0" fmla="*/ 8915 h 10000"/>
                <a:gd name="connsiteX1" fmla="*/ 6348 w 10000"/>
                <a:gd name="connsiteY1" fmla="*/ 9812 h 10000"/>
                <a:gd name="connsiteX2" fmla="*/ 7180 w 10000"/>
                <a:gd name="connsiteY2" fmla="*/ 2751 h 10000"/>
                <a:gd name="connsiteX3" fmla="*/ 8389 w 10000"/>
                <a:gd name="connsiteY3" fmla="*/ 953 h 10000"/>
                <a:gd name="connsiteX4" fmla="*/ 9979 w 10000"/>
                <a:gd name="connsiteY4" fmla="*/ 58 h 10000"/>
                <a:gd name="connsiteX5" fmla="*/ 7180 w 10000"/>
                <a:gd name="connsiteY5" fmla="*/ 172 h 10000"/>
                <a:gd name="connsiteX6" fmla="*/ 4459 w 10000"/>
                <a:gd name="connsiteY6" fmla="*/ 730 h 10000"/>
                <a:gd name="connsiteX7" fmla="*/ 2420 w 10000"/>
                <a:gd name="connsiteY7" fmla="*/ 2413 h 10000"/>
                <a:gd name="connsiteX8" fmla="*/ 832 w 10000"/>
                <a:gd name="connsiteY8" fmla="*/ 5218 h 10000"/>
                <a:gd name="connsiteX9" fmla="*/ 0 w 10000"/>
                <a:gd name="connsiteY9" fmla="*/ 8915 h 10000"/>
                <a:gd name="connsiteX0" fmla="*/ 0 w 10000"/>
                <a:gd name="connsiteY0" fmla="*/ 8915 h 10000"/>
                <a:gd name="connsiteX1" fmla="*/ 6348 w 10000"/>
                <a:gd name="connsiteY1" fmla="*/ 9812 h 10000"/>
                <a:gd name="connsiteX2" fmla="*/ 8389 w 10000"/>
                <a:gd name="connsiteY2" fmla="*/ 953 h 10000"/>
                <a:gd name="connsiteX3" fmla="*/ 9979 w 10000"/>
                <a:gd name="connsiteY3" fmla="*/ 58 h 10000"/>
                <a:gd name="connsiteX4" fmla="*/ 7180 w 10000"/>
                <a:gd name="connsiteY4" fmla="*/ 172 h 10000"/>
                <a:gd name="connsiteX5" fmla="*/ 4459 w 10000"/>
                <a:gd name="connsiteY5" fmla="*/ 730 h 10000"/>
                <a:gd name="connsiteX6" fmla="*/ 2420 w 10000"/>
                <a:gd name="connsiteY6" fmla="*/ 2413 h 10000"/>
                <a:gd name="connsiteX7" fmla="*/ 832 w 10000"/>
                <a:gd name="connsiteY7" fmla="*/ 5218 h 10000"/>
                <a:gd name="connsiteX8" fmla="*/ 0 w 10000"/>
                <a:gd name="connsiteY8" fmla="*/ 8915 h 10000"/>
                <a:gd name="connsiteX0" fmla="*/ 6348 w 10000"/>
                <a:gd name="connsiteY0" fmla="*/ 9812 h 10798"/>
                <a:gd name="connsiteX1" fmla="*/ 8389 w 10000"/>
                <a:gd name="connsiteY1" fmla="*/ 953 h 10798"/>
                <a:gd name="connsiteX2" fmla="*/ 9979 w 10000"/>
                <a:gd name="connsiteY2" fmla="*/ 58 h 10798"/>
                <a:gd name="connsiteX3" fmla="*/ 7180 w 10000"/>
                <a:gd name="connsiteY3" fmla="*/ 172 h 10798"/>
                <a:gd name="connsiteX4" fmla="*/ 4459 w 10000"/>
                <a:gd name="connsiteY4" fmla="*/ 730 h 10798"/>
                <a:gd name="connsiteX5" fmla="*/ 2420 w 10000"/>
                <a:gd name="connsiteY5" fmla="*/ 2413 h 10798"/>
                <a:gd name="connsiteX6" fmla="*/ 832 w 10000"/>
                <a:gd name="connsiteY6" fmla="*/ 5218 h 10798"/>
                <a:gd name="connsiteX7" fmla="*/ 0 w 10000"/>
                <a:gd name="connsiteY7" fmla="*/ 8915 h 10798"/>
                <a:gd name="connsiteX8" fmla="*/ 6900 w 10000"/>
                <a:gd name="connsiteY8" fmla="*/ 10798 h 10798"/>
                <a:gd name="connsiteX0" fmla="*/ 8389 w 10000"/>
                <a:gd name="connsiteY0" fmla="*/ 953 h 10798"/>
                <a:gd name="connsiteX1" fmla="*/ 9979 w 10000"/>
                <a:gd name="connsiteY1" fmla="*/ 58 h 10798"/>
                <a:gd name="connsiteX2" fmla="*/ 7180 w 10000"/>
                <a:gd name="connsiteY2" fmla="*/ 172 h 10798"/>
                <a:gd name="connsiteX3" fmla="*/ 4459 w 10000"/>
                <a:gd name="connsiteY3" fmla="*/ 730 h 10798"/>
                <a:gd name="connsiteX4" fmla="*/ 2420 w 10000"/>
                <a:gd name="connsiteY4" fmla="*/ 2413 h 10798"/>
                <a:gd name="connsiteX5" fmla="*/ 832 w 10000"/>
                <a:gd name="connsiteY5" fmla="*/ 5218 h 10798"/>
                <a:gd name="connsiteX6" fmla="*/ 0 w 10000"/>
                <a:gd name="connsiteY6" fmla="*/ 8915 h 10798"/>
                <a:gd name="connsiteX7" fmla="*/ 6900 w 10000"/>
                <a:gd name="connsiteY7" fmla="*/ 10798 h 10798"/>
                <a:gd name="connsiteX0" fmla="*/ 9979 w 9979"/>
                <a:gd name="connsiteY0" fmla="*/ 58 h 10798"/>
                <a:gd name="connsiteX1" fmla="*/ 7180 w 9979"/>
                <a:gd name="connsiteY1" fmla="*/ 172 h 10798"/>
                <a:gd name="connsiteX2" fmla="*/ 4459 w 9979"/>
                <a:gd name="connsiteY2" fmla="*/ 730 h 10798"/>
                <a:gd name="connsiteX3" fmla="*/ 2420 w 9979"/>
                <a:gd name="connsiteY3" fmla="*/ 2413 h 10798"/>
                <a:gd name="connsiteX4" fmla="*/ 832 w 9979"/>
                <a:gd name="connsiteY4" fmla="*/ 5218 h 10798"/>
                <a:gd name="connsiteX5" fmla="*/ 0 w 9979"/>
                <a:gd name="connsiteY5" fmla="*/ 8915 h 10798"/>
                <a:gd name="connsiteX6" fmla="*/ 6900 w 9979"/>
                <a:gd name="connsiteY6" fmla="*/ 10798 h 10798"/>
                <a:gd name="connsiteX0" fmla="*/ 10015 w 10015"/>
                <a:gd name="connsiteY0" fmla="*/ 54 h 9246"/>
                <a:gd name="connsiteX1" fmla="*/ 7210 w 10015"/>
                <a:gd name="connsiteY1" fmla="*/ 159 h 9246"/>
                <a:gd name="connsiteX2" fmla="*/ 4483 w 10015"/>
                <a:gd name="connsiteY2" fmla="*/ 676 h 9246"/>
                <a:gd name="connsiteX3" fmla="*/ 2440 w 10015"/>
                <a:gd name="connsiteY3" fmla="*/ 2235 h 9246"/>
                <a:gd name="connsiteX4" fmla="*/ 849 w 10015"/>
                <a:gd name="connsiteY4" fmla="*/ 4832 h 9246"/>
                <a:gd name="connsiteX5" fmla="*/ 15 w 10015"/>
                <a:gd name="connsiteY5" fmla="*/ 8256 h 9246"/>
                <a:gd name="connsiteX6" fmla="*/ 1550 w 10015"/>
                <a:gd name="connsiteY6" fmla="*/ 9246 h 9246"/>
                <a:gd name="connsiteX0" fmla="*/ 10596 w 10596"/>
                <a:gd name="connsiteY0" fmla="*/ 58 h 12989"/>
                <a:gd name="connsiteX1" fmla="*/ 7795 w 10596"/>
                <a:gd name="connsiteY1" fmla="*/ 172 h 12989"/>
                <a:gd name="connsiteX2" fmla="*/ 5072 w 10596"/>
                <a:gd name="connsiteY2" fmla="*/ 731 h 12989"/>
                <a:gd name="connsiteX3" fmla="*/ 3032 w 10596"/>
                <a:gd name="connsiteY3" fmla="*/ 2417 h 12989"/>
                <a:gd name="connsiteX4" fmla="*/ 1444 w 10596"/>
                <a:gd name="connsiteY4" fmla="*/ 5226 h 12989"/>
                <a:gd name="connsiteX5" fmla="*/ 611 w 10596"/>
                <a:gd name="connsiteY5" fmla="*/ 8929 h 12989"/>
                <a:gd name="connsiteX6" fmla="*/ 826 w 10596"/>
                <a:gd name="connsiteY6" fmla="*/ 12989 h 12989"/>
                <a:gd name="connsiteX0" fmla="*/ 9985 w 9985"/>
                <a:gd name="connsiteY0" fmla="*/ 58 h 8929"/>
                <a:gd name="connsiteX1" fmla="*/ 7184 w 9985"/>
                <a:gd name="connsiteY1" fmla="*/ 172 h 8929"/>
                <a:gd name="connsiteX2" fmla="*/ 4461 w 9985"/>
                <a:gd name="connsiteY2" fmla="*/ 731 h 8929"/>
                <a:gd name="connsiteX3" fmla="*/ 2421 w 9985"/>
                <a:gd name="connsiteY3" fmla="*/ 2417 h 8929"/>
                <a:gd name="connsiteX4" fmla="*/ 833 w 9985"/>
                <a:gd name="connsiteY4" fmla="*/ 5226 h 8929"/>
                <a:gd name="connsiteX5" fmla="*/ 0 w 9985"/>
                <a:gd name="connsiteY5" fmla="*/ 8929 h 8929"/>
                <a:gd name="connsiteX0" fmla="*/ 9166 w 9166"/>
                <a:gd name="connsiteY0" fmla="*/ 65 h 5853"/>
                <a:gd name="connsiteX1" fmla="*/ 6361 w 9166"/>
                <a:gd name="connsiteY1" fmla="*/ 193 h 5853"/>
                <a:gd name="connsiteX2" fmla="*/ 3634 w 9166"/>
                <a:gd name="connsiteY2" fmla="*/ 819 h 5853"/>
                <a:gd name="connsiteX3" fmla="*/ 1591 w 9166"/>
                <a:gd name="connsiteY3" fmla="*/ 2707 h 5853"/>
                <a:gd name="connsiteX4" fmla="*/ 0 w 9166"/>
                <a:gd name="connsiteY4" fmla="*/ 5853 h 5853"/>
                <a:gd name="connsiteX0" fmla="*/ 8264 w 8264"/>
                <a:gd name="connsiteY0" fmla="*/ 111 h 4625"/>
                <a:gd name="connsiteX1" fmla="*/ 5204 w 8264"/>
                <a:gd name="connsiteY1" fmla="*/ 330 h 4625"/>
                <a:gd name="connsiteX2" fmla="*/ 2229 w 8264"/>
                <a:gd name="connsiteY2" fmla="*/ 1399 h 4625"/>
                <a:gd name="connsiteX3" fmla="*/ 0 w 8264"/>
                <a:gd name="connsiteY3" fmla="*/ 4625 h 4625"/>
                <a:gd name="connsiteX0" fmla="*/ 10000 w 10000"/>
                <a:gd name="connsiteY0" fmla="*/ 240 h 10000"/>
                <a:gd name="connsiteX1" fmla="*/ 6297 w 10000"/>
                <a:gd name="connsiteY1" fmla="*/ 714 h 10000"/>
                <a:gd name="connsiteX2" fmla="*/ 2697 w 10000"/>
                <a:gd name="connsiteY2" fmla="*/ 3025 h 10000"/>
                <a:gd name="connsiteX3" fmla="*/ 0 w 10000"/>
                <a:gd name="connsiteY3" fmla="*/ 10000 h 10000"/>
                <a:gd name="connsiteX0" fmla="*/ 10000 w 10000"/>
                <a:gd name="connsiteY0" fmla="*/ 240 h 10000"/>
                <a:gd name="connsiteX1" fmla="*/ 6297 w 10000"/>
                <a:gd name="connsiteY1" fmla="*/ 714 h 10000"/>
                <a:gd name="connsiteX2" fmla="*/ 2697 w 10000"/>
                <a:gd name="connsiteY2" fmla="*/ 3025 h 10000"/>
                <a:gd name="connsiteX3" fmla="*/ 0 w 10000"/>
                <a:gd name="connsiteY3" fmla="*/ 10000 h 10000"/>
                <a:gd name="connsiteX0" fmla="*/ 9464 w 9464"/>
                <a:gd name="connsiteY0" fmla="*/ 240 h 8581"/>
                <a:gd name="connsiteX1" fmla="*/ 5761 w 9464"/>
                <a:gd name="connsiteY1" fmla="*/ 714 h 8581"/>
                <a:gd name="connsiteX2" fmla="*/ 2161 w 9464"/>
                <a:gd name="connsiteY2" fmla="*/ 3025 h 8581"/>
                <a:gd name="connsiteX3" fmla="*/ 0 w 9464"/>
                <a:gd name="connsiteY3" fmla="*/ 8581 h 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" h="8581">
                  <a:moveTo>
                    <a:pt x="9464" y="240"/>
                  </a:moveTo>
                  <a:cubicBezTo>
                    <a:pt x="9187" y="-333"/>
                    <a:pt x="6986" y="240"/>
                    <a:pt x="5761" y="714"/>
                  </a:cubicBezTo>
                  <a:cubicBezTo>
                    <a:pt x="4537" y="1168"/>
                    <a:pt x="3121" y="1714"/>
                    <a:pt x="2161" y="3025"/>
                  </a:cubicBezTo>
                  <a:cubicBezTo>
                    <a:pt x="1201" y="4336"/>
                    <a:pt x="797" y="5433"/>
                    <a:pt x="0" y="8581"/>
                  </a:cubicBezTo>
                </a:path>
              </a:pathLst>
            </a:custGeom>
            <a:noFill/>
            <a:ln w="38100" cmpd="sng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376341" y="2929159"/>
              <a:ext cx="2761048" cy="2506661"/>
              <a:chOff x="5984757" y="3899826"/>
              <a:chExt cx="2761048" cy="250666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984757" y="3899826"/>
                <a:ext cx="2761048" cy="2506661"/>
                <a:chOff x="5984757" y="3899826"/>
                <a:chExt cx="2761048" cy="2506661"/>
              </a:xfrm>
            </p:grpSpPr>
            <p:grpSp>
              <p:nvGrpSpPr>
                <p:cNvPr id="41" name="Group 70"/>
                <p:cNvGrpSpPr>
                  <a:grpSpLocks/>
                </p:cNvGrpSpPr>
                <p:nvPr/>
              </p:nvGrpSpPr>
              <p:grpSpPr bwMode="auto">
                <a:xfrm>
                  <a:off x="5984757" y="4047463"/>
                  <a:ext cx="2463800" cy="2359024"/>
                  <a:chOff x="3467" y="548"/>
                  <a:chExt cx="1422" cy="1422"/>
                </a:xfrm>
              </p:grpSpPr>
              <p:grpSp>
                <p:nvGrpSpPr>
                  <p:cNvPr id="54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3467" y="548"/>
                    <a:ext cx="1422" cy="1422"/>
                    <a:chOff x="3467" y="548"/>
                    <a:chExt cx="1422" cy="1422"/>
                  </a:xfrm>
                </p:grpSpPr>
                <p:sp>
                  <p:nvSpPr>
                    <p:cNvPr id="60" name="Line 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18" y="548"/>
                      <a:ext cx="0" cy="142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3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 flipH="1" flipV="1">
                      <a:off x="4178" y="571"/>
                      <a:ext cx="0" cy="142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59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162" y="1222"/>
                    <a:ext cx="116" cy="11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6912578" y="3899826"/>
                  <a:ext cx="1833227" cy="1545669"/>
                  <a:chOff x="6912578" y="3899826"/>
                  <a:chExt cx="1833227" cy="1545669"/>
                </a:xfrm>
              </p:grpSpPr>
              <p:sp>
                <p:nvSpPr>
                  <p:cNvPr id="47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12578" y="3899826"/>
                    <a:ext cx="31451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9pPr>
                  </a:lstStyle>
                  <a:p>
                    <a:r>
                      <a:rPr lang="en-GB" i="1" dirty="0">
                        <a:latin typeface="+mn-lt"/>
                      </a:rPr>
                      <a:t>B</a:t>
                    </a:r>
                  </a:p>
                </p:txBody>
              </p:sp>
              <p:sp>
                <p:nvSpPr>
                  <p:cNvPr id="48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10457" y="5076163"/>
                    <a:ext cx="33534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9pPr>
                  </a:lstStyle>
                  <a:p>
                    <a:r>
                      <a:rPr lang="en-GB" i="1" dirty="0">
                        <a:latin typeface="+mn-lt"/>
                      </a:rPr>
                      <a:t>H</a:t>
                    </a:r>
                  </a:p>
                </p:txBody>
              </p:sp>
              <p:sp>
                <p:nvSpPr>
                  <p:cNvPr id="49" name="Freeform 57"/>
                  <p:cNvSpPr>
                    <a:spLocks/>
                  </p:cNvSpPr>
                  <p:nvPr/>
                </p:nvSpPr>
                <p:spPr bwMode="auto">
                  <a:xfrm>
                    <a:off x="7287981" y="4626391"/>
                    <a:ext cx="355618" cy="629902"/>
                  </a:xfrm>
                  <a:custGeom>
                    <a:avLst/>
                    <a:gdLst>
                      <a:gd name="T0" fmla="*/ 0 w 216"/>
                      <a:gd name="T1" fmla="*/ 432 h 364"/>
                      <a:gd name="T2" fmla="*/ 114 w 216"/>
                      <a:gd name="T3" fmla="*/ 199 h 364"/>
                      <a:gd name="T4" fmla="*/ 308 w 216"/>
                      <a:gd name="T5" fmla="*/ 0 h 364"/>
                      <a:gd name="T6" fmla="*/ 0 60000 65536"/>
                      <a:gd name="T7" fmla="*/ 0 60000 65536"/>
                      <a:gd name="T8" fmla="*/ 0 60000 65536"/>
                      <a:gd name="T9" fmla="*/ 0 w 216"/>
                      <a:gd name="T10" fmla="*/ 0 h 364"/>
                      <a:gd name="T11" fmla="*/ 216 w 216"/>
                      <a:gd name="T12" fmla="*/ 364 h 364"/>
                      <a:gd name="connsiteX0" fmla="*/ 0 w 10000"/>
                      <a:gd name="connsiteY0" fmla="*/ 10000 h 10000"/>
                      <a:gd name="connsiteX1" fmla="*/ 4924 w 10000"/>
                      <a:gd name="connsiteY1" fmla="*/ 5752 h 10000"/>
                      <a:gd name="connsiteX2" fmla="*/ 10000 w 10000"/>
                      <a:gd name="connsiteY2" fmla="*/ 0 h 10000"/>
                      <a:gd name="connsiteX0" fmla="*/ 0 w 10000"/>
                      <a:gd name="connsiteY0" fmla="*/ 10000 h 10000"/>
                      <a:gd name="connsiteX1" fmla="*/ 4924 w 10000"/>
                      <a:gd name="connsiteY1" fmla="*/ 5752 h 10000"/>
                      <a:gd name="connsiteX2" fmla="*/ 10000 w 10000"/>
                      <a:gd name="connsiteY2" fmla="*/ 0 h 10000"/>
                      <a:gd name="connsiteX0" fmla="*/ 0 w 10000"/>
                      <a:gd name="connsiteY0" fmla="*/ 10000 h 10000"/>
                      <a:gd name="connsiteX1" fmla="*/ 4924 w 10000"/>
                      <a:gd name="connsiteY1" fmla="*/ 5752 h 10000"/>
                      <a:gd name="connsiteX2" fmla="*/ 10000 w 10000"/>
                      <a:gd name="connsiteY2" fmla="*/ 0 h 10000"/>
                      <a:gd name="connsiteX0" fmla="*/ 0 w 10000"/>
                      <a:gd name="connsiteY0" fmla="*/ 10000 h 10000"/>
                      <a:gd name="connsiteX1" fmla="*/ 1082 w 10000"/>
                      <a:gd name="connsiteY1" fmla="*/ 9082 h 10000"/>
                      <a:gd name="connsiteX2" fmla="*/ 4924 w 10000"/>
                      <a:gd name="connsiteY2" fmla="*/ 5752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184 w 10000"/>
                      <a:gd name="connsiteY1" fmla="*/ 9082 h 10000"/>
                      <a:gd name="connsiteX2" fmla="*/ 4924 w 10000"/>
                      <a:gd name="connsiteY2" fmla="*/ 5752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4924 w 10000"/>
                      <a:gd name="connsiteY2" fmla="*/ 5752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4924 w 10000"/>
                      <a:gd name="connsiteY2" fmla="*/ 5752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5229 w 10000"/>
                      <a:gd name="connsiteY2" fmla="*/ 5247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5229 w 10000"/>
                      <a:gd name="connsiteY2" fmla="*/ 5247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4924 w 10000"/>
                      <a:gd name="connsiteY2" fmla="*/ 5184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4924 w 10000"/>
                      <a:gd name="connsiteY2" fmla="*/ 5184 h 10000"/>
                      <a:gd name="connsiteX3" fmla="*/ 10000 w 10000"/>
                      <a:gd name="connsiteY3" fmla="*/ 0 h 10000"/>
                      <a:gd name="connsiteX0" fmla="*/ 0 w 10000"/>
                      <a:gd name="connsiteY0" fmla="*/ 10000 h 10000"/>
                      <a:gd name="connsiteX1" fmla="*/ 1591 w 10000"/>
                      <a:gd name="connsiteY1" fmla="*/ 9145 h 10000"/>
                      <a:gd name="connsiteX2" fmla="*/ 4924 w 10000"/>
                      <a:gd name="connsiteY2" fmla="*/ 5184 h 10000"/>
                      <a:gd name="connsiteX3" fmla="*/ 10000 w 10000"/>
                      <a:gd name="connsiteY3" fmla="*/ 0 h 10000"/>
                      <a:gd name="connsiteX0" fmla="*/ 0 w 10000"/>
                      <a:gd name="connsiteY0" fmla="*/ 9937 h 9937"/>
                      <a:gd name="connsiteX1" fmla="*/ 1591 w 10000"/>
                      <a:gd name="connsiteY1" fmla="*/ 9082 h 9937"/>
                      <a:gd name="connsiteX2" fmla="*/ 4924 w 10000"/>
                      <a:gd name="connsiteY2" fmla="*/ 5121 h 9937"/>
                      <a:gd name="connsiteX3" fmla="*/ 10000 w 10000"/>
                      <a:gd name="connsiteY3" fmla="*/ 0 h 9937"/>
                      <a:gd name="connsiteX0" fmla="*/ 0 w 9492"/>
                      <a:gd name="connsiteY0" fmla="*/ 10508 h 10508"/>
                      <a:gd name="connsiteX1" fmla="*/ 1591 w 9492"/>
                      <a:gd name="connsiteY1" fmla="*/ 9648 h 10508"/>
                      <a:gd name="connsiteX2" fmla="*/ 4924 w 9492"/>
                      <a:gd name="connsiteY2" fmla="*/ 5661 h 10508"/>
                      <a:gd name="connsiteX3" fmla="*/ 9492 w 9492"/>
                      <a:gd name="connsiteY3" fmla="*/ 0 h 105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492" h="10508">
                        <a:moveTo>
                          <a:pt x="0" y="10508"/>
                        </a:moveTo>
                        <a:cubicBezTo>
                          <a:pt x="180" y="10291"/>
                          <a:pt x="770" y="10360"/>
                          <a:pt x="1591" y="9648"/>
                        </a:cubicBezTo>
                        <a:cubicBezTo>
                          <a:pt x="2412" y="8935"/>
                          <a:pt x="3845" y="7376"/>
                          <a:pt x="4924" y="5661"/>
                        </a:cubicBezTo>
                        <a:cubicBezTo>
                          <a:pt x="6692" y="3086"/>
                          <a:pt x="7177" y="1465"/>
                          <a:pt x="9492" y="0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40" name="Freeform 77"/>
              <p:cNvSpPr>
                <a:spLocks/>
              </p:cNvSpPr>
              <p:nvPr/>
            </p:nvSpPr>
            <p:spPr bwMode="auto">
              <a:xfrm>
                <a:off x="7638932" y="4400195"/>
                <a:ext cx="379412" cy="234950"/>
              </a:xfrm>
              <a:custGeom>
                <a:avLst/>
                <a:gdLst>
                  <a:gd name="T0" fmla="*/ 0 w 636"/>
                  <a:gd name="T1" fmla="*/ 521 h 700"/>
                  <a:gd name="T2" fmla="*/ 27 w 636"/>
                  <a:gd name="T3" fmla="*/ 384 h 700"/>
                  <a:gd name="T4" fmla="*/ 60 w 636"/>
                  <a:gd name="T5" fmla="*/ 295 h 700"/>
                  <a:gd name="T6" fmla="*/ 95 w 636"/>
                  <a:gd name="T7" fmla="*/ 224 h 700"/>
                  <a:gd name="T8" fmla="*/ 139 w 636"/>
                  <a:gd name="T9" fmla="*/ 146 h 700"/>
                  <a:gd name="T10" fmla="*/ 169 w 636"/>
                  <a:gd name="T11" fmla="*/ 107 h 700"/>
                  <a:gd name="T12" fmla="*/ 231 w 636"/>
                  <a:gd name="T13" fmla="*/ 33 h 700"/>
                  <a:gd name="T14" fmla="*/ 261 w 636"/>
                  <a:gd name="T15" fmla="*/ 0 h 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36"/>
                  <a:gd name="T25" fmla="*/ 0 h 700"/>
                  <a:gd name="T26" fmla="*/ 636 w 636"/>
                  <a:gd name="T27" fmla="*/ 700 h 7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36" h="700">
                    <a:moveTo>
                      <a:pt x="0" y="700"/>
                    </a:moveTo>
                    <a:cubicBezTo>
                      <a:pt x="21" y="633"/>
                      <a:pt x="43" y="567"/>
                      <a:pt x="68" y="516"/>
                    </a:cubicBezTo>
                    <a:cubicBezTo>
                      <a:pt x="93" y="465"/>
                      <a:pt x="121" y="432"/>
                      <a:pt x="148" y="396"/>
                    </a:cubicBezTo>
                    <a:cubicBezTo>
                      <a:pt x="175" y="360"/>
                      <a:pt x="200" y="333"/>
                      <a:pt x="232" y="300"/>
                    </a:cubicBezTo>
                    <a:cubicBezTo>
                      <a:pt x="264" y="267"/>
                      <a:pt x="310" y="222"/>
                      <a:pt x="340" y="196"/>
                    </a:cubicBezTo>
                    <a:cubicBezTo>
                      <a:pt x="370" y="170"/>
                      <a:pt x="375" y="169"/>
                      <a:pt x="412" y="144"/>
                    </a:cubicBezTo>
                    <a:cubicBezTo>
                      <a:pt x="449" y="119"/>
                      <a:pt x="527" y="68"/>
                      <a:pt x="564" y="44"/>
                    </a:cubicBezTo>
                    <a:cubicBezTo>
                      <a:pt x="601" y="20"/>
                      <a:pt x="618" y="10"/>
                      <a:pt x="636" y="0"/>
                    </a:cubicBezTo>
                  </a:path>
                </a:pathLst>
              </a:custGeom>
              <a:noFill/>
              <a:ln w="38100" cmpd="sng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9833851" y="3331429"/>
            <a:ext cx="546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ld English Text MT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ld English Text MT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ld English Text MT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ld English Text MT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ld English Text MT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ld English Text MT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ld English Text MT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ld English Text MT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ld English Text MT" pitchFamily="66" charset="0"/>
              </a:defRPr>
            </a:lvl9pPr>
          </a:lstStyle>
          <a:p>
            <a:r>
              <a:rPr lang="en-GB" i="1" dirty="0" smtClean="0">
                <a:latin typeface="+mn-lt"/>
              </a:rPr>
              <a:t>+H</a:t>
            </a:r>
            <a:r>
              <a:rPr lang="en-GB" baseline="-25000" dirty="0" smtClean="0">
                <a:latin typeface="+mn-lt"/>
              </a:rPr>
              <a:t>C</a:t>
            </a:r>
            <a:endParaRPr lang="en-GB" dirty="0">
              <a:latin typeface="+mn-lt"/>
            </a:endParaRPr>
          </a:p>
        </p:txBody>
      </p:sp>
      <p:sp>
        <p:nvSpPr>
          <p:cNvPr id="52" name="Freeform 7"/>
          <p:cNvSpPr>
            <a:spLocks/>
          </p:cNvSpPr>
          <p:nvPr/>
        </p:nvSpPr>
        <p:spPr bwMode="auto">
          <a:xfrm rot="10800000">
            <a:off x="9472326" y="3741409"/>
            <a:ext cx="513865" cy="742232"/>
          </a:xfrm>
          <a:custGeom>
            <a:avLst/>
            <a:gdLst>
              <a:gd name="T0" fmla="*/ 260 w 772"/>
              <a:gd name="T1" fmla="*/ 5104 h 710"/>
              <a:gd name="T2" fmla="*/ 2857 w 772"/>
              <a:gd name="T3" fmla="*/ 5043 h 710"/>
              <a:gd name="T4" fmla="*/ 4789 w 772"/>
              <a:gd name="T5" fmla="*/ 4844 h 710"/>
              <a:gd name="T6" fmla="*/ 6001 w 772"/>
              <a:gd name="T7" fmla="*/ 4644 h 710"/>
              <a:gd name="T8" fmla="*/ 7446 w 772"/>
              <a:gd name="T9" fmla="*/ 4008 h 710"/>
              <a:gd name="T10" fmla="*/ 8178 w 772"/>
              <a:gd name="T11" fmla="*/ 3432 h 710"/>
              <a:gd name="T12" fmla="*/ 8598 w 772"/>
              <a:gd name="T13" fmla="*/ 2541 h 710"/>
              <a:gd name="T14" fmla="*/ 8834 w 772"/>
              <a:gd name="T15" fmla="*/ 1502 h 710"/>
              <a:gd name="T16" fmla="*/ 9266 w 772"/>
              <a:gd name="T17" fmla="*/ 724 h 710"/>
              <a:gd name="T18" fmla="*/ 10230 w 772"/>
              <a:gd name="T19" fmla="*/ 269 h 710"/>
              <a:gd name="T20" fmla="*/ 11494 w 772"/>
              <a:gd name="T21" fmla="*/ 34 h 710"/>
              <a:gd name="T22" fmla="*/ 9266 w 772"/>
              <a:gd name="T23" fmla="*/ 67 h 710"/>
              <a:gd name="T24" fmla="*/ 7090 w 772"/>
              <a:gd name="T25" fmla="*/ 211 h 710"/>
              <a:gd name="T26" fmla="*/ 5457 w 772"/>
              <a:gd name="T27" fmla="*/ 640 h 710"/>
              <a:gd name="T28" fmla="*/ 4182 w 772"/>
              <a:gd name="T29" fmla="*/ 1363 h 710"/>
              <a:gd name="T30" fmla="*/ 3517 w 772"/>
              <a:gd name="T31" fmla="*/ 2313 h 710"/>
              <a:gd name="T32" fmla="*/ 3281 w 772"/>
              <a:gd name="T33" fmla="*/ 3464 h 710"/>
              <a:gd name="T34" fmla="*/ 2798 w 772"/>
              <a:gd name="T35" fmla="*/ 4066 h 710"/>
              <a:gd name="T36" fmla="*/ 2192 w 772"/>
              <a:gd name="T37" fmla="*/ 4703 h 710"/>
              <a:gd name="T38" fmla="*/ 1287 w 772"/>
              <a:gd name="T39" fmla="*/ 5043 h 710"/>
              <a:gd name="T40" fmla="*/ 260 w 772"/>
              <a:gd name="T41" fmla="*/ 5104 h 7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72"/>
              <a:gd name="T64" fmla="*/ 0 h 710"/>
              <a:gd name="T65" fmla="*/ 772 w 772"/>
              <a:gd name="T66" fmla="*/ 710 h 710"/>
              <a:gd name="connsiteX0" fmla="*/ 9 w 9661"/>
              <a:gd name="connsiteY0" fmla="*/ 9946 h 10141"/>
              <a:gd name="connsiteX1" fmla="*/ 1475 w 9661"/>
              <a:gd name="connsiteY1" fmla="*/ 10140 h 10141"/>
              <a:gd name="connsiteX2" fmla="*/ 2237 w 9661"/>
              <a:gd name="connsiteY2" fmla="*/ 9833 h 10141"/>
              <a:gd name="connsiteX3" fmla="*/ 3895 w 9661"/>
              <a:gd name="connsiteY3" fmla="*/ 9439 h 10141"/>
              <a:gd name="connsiteX4" fmla="*/ 4931 w 9661"/>
              <a:gd name="connsiteY4" fmla="*/ 9045 h 10141"/>
              <a:gd name="connsiteX5" fmla="*/ 6175 w 9661"/>
              <a:gd name="connsiteY5" fmla="*/ 7805 h 10141"/>
              <a:gd name="connsiteX6" fmla="*/ 6797 w 9661"/>
              <a:gd name="connsiteY6" fmla="*/ 6678 h 10141"/>
              <a:gd name="connsiteX7" fmla="*/ 7159 w 9661"/>
              <a:gd name="connsiteY7" fmla="*/ 4932 h 10141"/>
              <a:gd name="connsiteX8" fmla="*/ 7367 w 9661"/>
              <a:gd name="connsiteY8" fmla="*/ 2904 h 10141"/>
              <a:gd name="connsiteX9" fmla="*/ 7729 w 9661"/>
              <a:gd name="connsiteY9" fmla="*/ 1383 h 10141"/>
              <a:gd name="connsiteX10" fmla="*/ 8558 w 9661"/>
              <a:gd name="connsiteY10" fmla="*/ 481 h 10141"/>
              <a:gd name="connsiteX11" fmla="*/ 9647 w 9661"/>
              <a:gd name="connsiteY11" fmla="*/ 30 h 10141"/>
              <a:gd name="connsiteX12" fmla="*/ 7729 w 9661"/>
              <a:gd name="connsiteY12" fmla="*/ 87 h 10141"/>
              <a:gd name="connsiteX13" fmla="*/ 5864 w 9661"/>
              <a:gd name="connsiteY13" fmla="*/ 368 h 10141"/>
              <a:gd name="connsiteX14" fmla="*/ 4465 w 9661"/>
              <a:gd name="connsiteY14" fmla="*/ 1214 h 10141"/>
              <a:gd name="connsiteX15" fmla="*/ 3377 w 9661"/>
              <a:gd name="connsiteY15" fmla="*/ 2622 h 10141"/>
              <a:gd name="connsiteX16" fmla="*/ 2807 w 9661"/>
              <a:gd name="connsiteY16" fmla="*/ 4481 h 10141"/>
              <a:gd name="connsiteX17" fmla="*/ 2600 w 9661"/>
              <a:gd name="connsiteY17" fmla="*/ 6735 h 10141"/>
              <a:gd name="connsiteX18" fmla="*/ 2185 w 9661"/>
              <a:gd name="connsiteY18" fmla="*/ 7918 h 10141"/>
              <a:gd name="connsiteX19" fmla="*/ 1667 w 9661"/>
              <a:gd name="connsiteY19" fmla="*/ 9157 h 10141"/>
              <a:gd name="connsiteX20" fmla="*/ 890 w 9661"/>
              <a:gd name="connsiteY20" fmla="*/ 9833 h 10141"/>
              <a:gd name="connsiteX21" fmla="*/ 9 w 9661"/>
              <a:gd name="connsiteY21" fmla="*/ 9946 h 10141"/>
              <a:gd name="connsiteX0" fmla="*/ 9 w 10001"/>
              <a:gd name="connsiteY0" fmla="*/ 9807 h 9807"/>
              <a:gd name="connsiteX1" fmla="*/ 2315 w 10001"/>
              <a:gd name="connsiteY1" fmla="*/ 9695 h 9807"/>
              <a:gd name="connsiteX2" fmla="*/ 4032 w 10001"/>
              <a:gd name="connsiteY2" fmla="*/ 9307 h 9807"/>
              <a:gd name="connsiteX3" fmla="*/ 5104 w 10001"/>
              <a:gd name="connsiteY3" fmla="*/ 8918 h 9807"/>
              <a:gd name="connsiteX4" fmla="*/ 6392 w 10001"/>
              <a:gd name="connsiteY4" fmla="*/ 7695 h 9807"/>
              <a:gd name="connsiteX5" fmla="*/ 7036 w 10001"/>
              <a:gd name="connsiteY5" fmla="*/ 6584 h 9807"/>
              <a:gd name="connsiteX6" fmla="*/ 7410 w 10001"/>
              <a:gd name="connsiteY6" fmla="*/ 4862 h 9807"/>
              <a:gd name="connsiteX7" fmla="*/ 7626 w 10001"/>
              <a:gd name="connsiteY7" fmla="*/ 2863 h 9807"/>
              <a:gd name="connsiteX8" fmla="*/ 8000 w 10001"/>
              <a:gd name="connsiteY8" fmla="*/ 1363 h 9807"/>
              <a:gd name="connsiteX9" fmla="*/ 8858 w 10001"/>
              <a:gd name="connsiteY9" fmla="*/ 473 h 9807"/>
              <a:gd name="connsiteX10" fmla="*/ 9986 w 10001"/>
              <a:gd name="connsiteY10" fmla="*/ 29 h 9807"/>
              <a:gd name="connsiteX11" fmla="*/ 8000 w 10001"/>
              <a:gd name="connsiteY11" fmla="*/ 85 h 9807"/>
              <a:gd name="connsiteX12" fmla="*/ 6070 w 10001"/>
              <a:gd name="connsiteY12" fmla="*/ 362 h 9807"/>
              <a:gd name="connsiteX13" fmla="*/ 4622 w 10001"/>
              <a:gd name="connsiteY13" fmla="*/ 1196 h 9807"/>
              <a:gd name="connsiteX14" fmla="*/ 3495 w 10001"/>
              <a:gd name="connsiteY14" fmla="*/ 2585 h 9807"/>
              <a:gd name="connsiteX15" fmla="*/ 2905 w 10001"/>
              <a:gd name="connsiteY15" fmla="*/ 4418 h 9807"/>
              <a:gd name="connsiteX16" fmla="*/ 2691 w 10001"/>
              <a:gd name="connsiteY16" fmla="*/ 6640 h 9807"/>
              <a:gd name="connsiteX17" fmla="*/ 2262 w 10001"/>
              <a:gd name="connsiteY17" fmla="*/ 7807 h 9807"/>
              <a:gd name="connsiteX18" fmla="*/ 1725 w 10001"/>
              <a:gd name="connsiteY18" fmla="*/ 9029 h 9807"/>
              <a:gd name="connsiteX19" fmla="*/ 921 w 10001"/>
              <a:gd name="connsiteY19" fmla="*/ 9695 h 9807"/>
              <a:gd name="connsiteX20" fmla="*/ 9 w 10001"/>
              <a:gd name="connsiteY20" fmla="*/ 9807 h 9807"/>
              <a:gd name="connsiteX0" fmla="*/ 9 w 10000"/>
              <a:gd name="connsiteY0" fmla="*/ 10000 h 10000"/>
              <a:gd name="connsiteX1" fmla="*/ 2315 w 10000"/>
              <a:gd name="connsiteY1" fmla="*/ 9886 h 10000"/>
              <a:gd name="connsiteX2" fmla="*/ 3143 w 10000"/>
              <a:gd name="connsiteY2" fmla="*/ 9738 h 10000"/>
              <a:gd name="connsiteX3" fmla="*/ 4032 w 10000"/>
              <a:gd name="connsiteY3" fmla="*/ 9490 h 10000"/>
              <a:gd name="connsiteX4" fmla="*/ 5103 w 10000"/>
              <a:gd name="connsiteY4" fmla="*/ 9094 h 10000"/>
              <a:gd name="connsiteX5" fmla="*/ 6391 w 10000"/>
              <a:gd name="connsiteY5" fmla="*/ 7846 h 10000"/>
              <a:gd name="connsiteX6" fmla="*/ 7035 w 10000"/>
              <a:gd name="connsiteY6" fmla="*/ 6714 h 10000"/>
              <a:gd name="connsiteX7" fmla="*/ 7409 w 10000"/>
              <a:gd name="connsiteY7" fmla="*/ 4958 h 10000"/>
              <a:gd name="connsiteX8" fmla="*/ 7625 w 10000"/>
              <a:gd name="connsiteY8" fmla="*/ 2919 h 10000"/>
              <a:gd name="connsiteX9" fmla="*/ 7999 w 10000"/>
              <a:gd name="connsiteY9" fmla="*/ 1390 h 10000"/>
              <a:gd name="connsiteX10" fmla="*/ 8857 w 10000"/>
              <a:gd name="connsiteY10" fmla="*/ 482 h 10000"/>
              <a:gd name="connsiteX11" fmla="*/ 9985 w 10000"/>
              <a:gd name="connsiteY11" fmla="*/ 30 h 10000"/>
              <a:gd name="connsiteX12" fmla="*/ 7999 w 10000"/>
              <a:gd name="connsiteY12" fmla="*/ 87 h 10000"/>
              <a:gd name="connsiteX13" fmla="*/ 6069 w 10000"/>
              <a:gd name="connsiteY13" fmla="*/ 369 h 10000"/>
              <a:gd name="connsiteX14" fmla="*/ 4622 w 10000"/>
              <a:gd name="connsiteY14" fmla="*/ 1220 h 10000"/>
              <a:gd name="connsiteX15" fmla="*/ 3495 w 10000"/>
              <a:gd name="connsiteY15" fmla="*/ 2636 h 10000"/>
              <a:gd name="connsiteX16" fmla="*/ 2905 w 10000"/>
              <a:gd name="connsiteY16" fmla="*/ 4505 h 10000"/>
              <a:gd name="connsiteX17" fmla="*/ 2691 w 10000"/>
              <a:gd name="connsiteY17" fmla="*/ 6771 h 10000"/>
              <a:gd name="connsiteX18" fmla="*/ 2262 w 10000"/>
              <a:gd name="connsiteY18" fmla="*/ 7961 h 10000"/>
              <a:gd name="connsiteX19" fmla="*/ 1725 w 10000"/>
              <a:gd name="connsiteY19" fmla="*/ 9207 h 10000"/>
              <a:gd name="connsiteX20" fmla="*/ 921 w 10000"/>
              <a:gd name="connsiteY20" fmla="*/ 9886 h 10000"/>
              <a:gd name="connsiteX21" fmla="*/ 9 w 10000"/>
              <a:gd name="connsiteY21" fmla="*/ 10000 h 10000"/>
              <a:gd name="connsiteX0" fmla="*/ 9 w 10000"/>
              <a:gd name="connsiteY0" fmla="*/ 10000 h 10000"/>
              <a:gd name="connsiteX1" fmla="*/ 2315 w 10000"/>
              <a:gd name="connsiteY1" fmla="*/ 9886 h 10000"/>
              <a:gd name="connsiteX2" fmla="*/ 3143 w 10000"/>
              <a:gd name="connsiteY2" fmla="*/ 9738 h 10000"/>
              <a:gd name="connsiteX3" fmla="*/ 4032 w 10000"/>
              <a:gd name="connsiteY3" fmla="*/ 9490 h 10000"/>
              <a:gd name="connsiteX4" fmla="*/ 5103 w 10000"/>
              <a:gd name="connsiteY4" fmla="*/ 9094 h 10000"/>
              <a:gd name="connsiteX5" fmla="*/ 6391 w 10000"/>
              <a:gd name="connsiteY5" fmla="*/ 7846 h 10000"/>
              <a:gd name="connsiteX6" fmla="*/ 7035 w 10000"/>
              <a:gd name="connsiteY6" fmla="*/ 6714 h 10000"/>
              <a:gd name="connsiteX7" fmla="*/ 7409 w 10000"/>
              <a:gd name="connsiteY7" fmla="*/ 4958 h 10000"/>
              <a:gd name="connsiteX8" fmla="*/ 7625 w 10000"/>
              <a:gd name="connsiteY8" fmla="*/ 2919 h 10000"/>
              <a:gd name="connsiteX9" fmla="*/ 7999 w 10000"/>
              <a:gd name="connsiteY9" fmla="*/ 1390 h 10000"/>
              <a:gd name="connsiteX10" fmla="*/ 8857 w 10000"/>
              <a:gd name="connsiteY10" fmla="*/ 482 h 10000"/>
              <a:gd name="connsiteX11" fmla="*/ 9985 w 10000"/>
              <a:gd name="connsiteY11" fmla="*/ 30 h 10000"/>
              <a:gd name="connsiteX12" fmla="*/ 7999 w 10000"/>
              <a:gd name="connsiteY12" fmla="*/ 87 h 10000"/>
              <a:gd name="connsiteX13" fmla="*/ 6069 w 10000"/>
              <a:gd name="connsiteY13" fmla="*/ 369 h 10000"/>
              <a:gd name="connsiteX14" fmla="*/ 4622 w 10000"/>
              <a:gd name="connsiteY14" fmla="*/ 1220 h 10000"/>
              <a:gd name="connsiteX15" fmla="*/ 3495 w 10000"/>
              <a:gd name="connsiteY15" fmla="*/ 2636 h 10000"/>
              <a:gd name="connsiteX16" fmla="*/ 2905 w 10000"/>
              <a:gd name="connsiteY16" fmla="*/ 4505 h 10000"/>
              <a:gd name="connsiteX17" fmla="*/ 2691 w 10000"/>
              <a:gd name="connsiteY17" fmla="*/ 6771 h 10000"/>
              <a:gd name="connsiteX18" fmla="*/ 2262 w 10000"/>
              <a:gd name="connsiteY18" fmla="*/ 7961 h 10000"/>
              <a:gd name="connsiteX19" fmla="*/ 1725 w 10000"/>
              <a:gd name="connsiteY19" fmla="*/ 9207 h 10000"/>
              <a:gd name="connsiteX20" fmla="*/ 921 w 10000"/>
              <a:gd name="connsiteY20" fmla="*/ 9886 h 10000"/>
              <a:gd name="connsiteX21" fmla="*/ 9 w 10000"/>
              <a:gd name="connsiteY21" fmla="*/ 10000 h 10000"/>
              <a:gd name="connsiteX0" fmla="*/ 9 w 10000"/>
              <a:gd name="connsiteY0" fmla="*/ 10000 h 10000"/>
              <a:gd name="connsiteX1" fmla="*/ 2315 w 10000"/>
              <a:gd name="connsiteY1" fmla="*/ 9886 h 10000"/>
              <a:gd name="connsiteX2" fmla="*/ 4032 w 10000"/>
              <a:gd name="connsiteY2" fmla="*/ 9490 h 10000"/>
              <a:gd name="connsiteX3" fmla="*/ 5103 w 10000"/>
              <a:gd name="connsiteY3" fmla="*/ 9094 h 10000"/>
              <a:gd name="connsiteX4" fmla="*/ 6391 w 10000"/>
              <a:gd name="connsiteY4" fmla="*/ 7846 h 10000"/>
              <a:gd name="connsiteX5" fmla="*/ 7035 w 10000"/>
              <a:gd name="connsiteY5" fmla="*/ 6714 h 10000"/>
              <a:gd name="connsiteX6" fmla="*/ 7409 w 10000"/>
              <a:gd name="connsiteY6" fmla="*/ 4958 h 10000"/>
              <a:gd name="connsiteX7" fmla="*/ 7625 w 10000"/>
              <a:gd name="connsiteY7" fmla="*/ 2919 h 10000"/>
              <a:gd name="connsiteX8" fmla="*/ 7999 w 10000"/>
              <a:gd name="connsiteY8" fmla="*/ 1390 h 10000"/>
              <a:gd name="connsiteX9" fmla="*/ 8857 w 10000"/>
              <a:gd name="connsiteY9" fmla="*/ 482 h 10000"/>
              <a:gd name="connsiteX10" fmla="*/ 9985 w 10000"/>
              <a:gd name="connsiteY10" fmla="*/ 30 h 10000"/>
              <a:gd name="connsiteX11" fmla="*/ 7999 w 10000"/>
              <a:gd name="connsiteY11" fmla="*/ 87 h 10000"/>
              <a:gd name="connsiteX12" fmla="*/ 6069 w 10000"/>
              <a:gd name="connsiteY12" fmla="*/ 369 h 10000"/>
              <a:gd name="connsiteX13" fmla="*/ 4622 w 10000"/>
              <a:gd name="connsiteY13" fmla="*/ 1220 h 10000"/>
              <a:gd name="connsiteX14" fmla="*/ 3495 w 10000"/>
              <a:gd name="connsiteY14" fmla="*/ 2636 h 10000"/>
              <a:gd name="connsiteX15" fmla="*/ 2905 w 10000"/>
              <a:gd name="connsiteY15" fmla="*/ 4505 h 10000"/>
              <a:gd name="connsiteX16" fmla="*/ 2691 w 10000"/>
              <a:gd name="connsiteY16" fmla="*/ 6771 h 10000"/>
              <a:gd name="connsiteX17" fmla="*/ 2262 w 10000"/>
              <a:gd name="connsiteY17" fmla="*/ 7961 h 10000"/>
              <a:gd name="connsiteX18" fmla="*/ 1725 w 10000"/>
              <a:gd name="connsiteY18" fmla="*/ 9207 h 10000"/>
              <a:gd name="connsiteX19" fmla="*/ 921 w 10000"/>
              <a:gd name="connsiteY19" fmla="*/ 9886 h 10000"/>
              <a:gd name="connsiteX20" fmla="*/ 9 w 10000"/>
              <a:gd name="connsiteY20" fmla="*/ 10000 h 10000"/>
              <a:gd name="connsiteX0" fmla="*/ 9 w 10000"/>
              <a:gd name="connsiteY0" fmla="*/ 10000 h 10000"/>
              <a:gd name="connsiteX1" fmla="*/ 4032 w 10000"/>
              <a:gd name="connsiteY1" fmla="*/ 9490 h 10000"/>
              <a:gd name="connsiteX2" fmla="*/ 5103 w 10000"/>
              <a:gd name="connsiteY2" fmla="*/ 9094 h 10000"/>
              <a:gd name="connsiteX3" fmla="*/ 6391 w 10000"/>
              <a:gd name="connsiteY3" fmla="*/ 7846 h 10000"/>
              <a:gd name="connsiteX4" fmla="*/ 7035 w 10000"/>
              <a:gd name="connsiteY4" fmla="*/ 6714 h 10000"/>
              <a:gd name="connsiteX5" fmla="*/ 7409 w 10000"/>
              <a:gd name="connsiteY5" fmla="*/ 4958 h 10000"/>
              <a:gd name="connsiteX6" fmla="*/ 7625 w 10000"/>
              <a:gd name="connsiteY6" fmla="*/ 2919 h 10000"/>
              <a:gd name="connsiteX7" fmla="*/ 7999 w 10000"/>
              <a:gd name="connsiteY7" fmla="*/ 1390 h 10000"/>
              <a:gd name="connsiteX8" fmla="*/ 8857 w 10000"/>
              <a:gd name="connsiteY8" fmla="*/ 482 h 10000"/>
              <a:gd name="connsiteX9" fmla="*/ 9985 w 10000"/>
              <a:gd name="connsiteY9" fmla="*/ 30 h 10000"/>
              <a:gd name="connsiteX10" fmla="*/ 7999 w 10000"/>
              <a:gd name="connsiteY10" fmla="*/ 87 h 10000"/>
              <a:gd name="connsiteX11" fmla="*/ 6069 w 10000"/>
              <a:gd name="connsiteY11" fmla="*/ 369 h 10000"/>
              <a:gd name="connsiteX12" fmla="*/ 4622 w 10000"/>
              <a:gd name="connsiteY12" fmla="*/ 1220 h 10000"/>
              <a:gd name="connsiteX13" fmla="*/ 3495 w 10000"/>
              <a:gd name="connsiteY13" fmla="*/ 2636 h 10000"/>
              <a:gd name="connsiteX14" fmla="*/ 2905 w 10000"/>
              <a:gd name="connsiteY14" fmla="*/ 4505 h 10000"/>
              <a:gd name="connsiteX15" fmla="*/ 2691 w 10000"/>
              <a:gd name="connsiteY15" fmla="*/ 6771 h 10000"/>
              <a:gd name="connsiteX16" fmla="*/ 2262 w 10000"/>
              <a:gd name="connsiteY16" fmla="*/ 7961 h 10000"/>
              <a:gd name="connsiteX17" fmla="*/ 1725 w 10000"/>
              <a:gd name="connsiteY17" fmla="*/ 9207 h 10000"/>
              <a:gd name="connsiteX18" fmla="*/ 921 w 10000"/>
              <a:gd name="connsiteY18" fmla="*/ 9886 h 10000"/>
              <a:gd name="connsiteX19" fmla="*/ 9 w 10000"/>
              <a:gd name="connsiteY19" fmla="*/ 10000 h 10000"/>
              <a:gd name="connsiteX0" fmla="*/ 55 w 10046"/>
              <a:gd name="connsiteY0" fmla="*/ 10000 h 10000"/>
              <a:gd name="connsiteX1" fmla="*/ 4078 w 10046"/>
              <a:gd name="connsiteY1" fmla="*/ 9490 h 10000"/>
              <a:gd name="connsiteX2" fmla="*/ 5149 w 10046"/>
              <a:gd name="connsiteY2" fmla="*/ 9094 h 10000"/>
              <a:gd name="connsiteX3" fmla="*/ 6437 w 10046"/>
              <a:gd name="connsiteY3" fmla="*/ 7846 h 10000"/>
              <a:gd name="connsiteX4" fmla="*/ 7081 w 10046"/>
              <a:gd name="connsiteY4" fmla="*/ 6714 h 10000"/>
              <a:gd name="connsiteX5" fmla="*/ 7455 w 10046"/>
              <a:gd name="connsiteY5" fmla="*/ 4958 h 10000"/>
              <a:gd name="connsiteX6" fmla="*/ 7671 w 10046"/>
              <a:gd name="connsiteY6" fmla="*/ 2919 h 10000"/>
              <a:gd name="connsiteX7" fmla="*/ 8045 w 10046"/>
              <a:gd name="connsiteY7" fmla="*/ 1390 h 10000"/>
              <a:gd name="connsiteX8" fmla="*/ 8903 w 10046"/>
              <a:gd name="connsiteY8" fmla="*/ 482 h 10000"/>
              <a:gd name="connsiteX9" fmla="*/ 10031 w 10046"/>
              <a:gd name="connsiteY9" fmla="*/ 30 h 10000"/>
              <a:gd name="connsiteX10" fmla="*/ 8045 w 10046"/>
              <a:gd name="connsiteY10" fmla="*/ 87 h 10000"/>
              <a:gd name="connsiteX11" fmla="*/ 6115 w 10046"/>
              <a:gd name="connsiteY11" fmla="*/ 369 h 10000"/>
              <a:gd name="connsiteX12" fmla="*/ 4668 w 10046"/>
              <a:gd name="connsiteY12" fmla="*/ 1220 h 10000"/>
              <a:gd name="connsiteX13" fmla="*/ 3541 w 10046"/>
              <a:gd name="connsiteY13" fmla="*/ 2636 h 10000"/>
              <a:gd name="connsiteX14" fmla="*/ 2951 w 10046"/>
              <a:gd name="connsiteY14" fmla="*/ 4505 h 10000"/>
              <a:gd name="connsiteX15" fmla="*/ 2737 w 10046"/>
              <a:gd name="connsiteY15" fmla="*/ 6771 h 10000"/>
              <a:gd name="connsiteX16" fmla="*/ 2308 w 10046"/>
              <a:gd name="connsiteY16" fmla="*/ 7961 h 10000"/>
              <a:gd name="connsiteX17" fmla="*/ 1771 w 10046"/>
              <a:gd name="connsiteY17" fmla="*/ 9207 h 10000"/>
              <a:gd name="connsiteX18" fmla="*/ 55 w 10046"/>
              <a:gd name="connsiteY18" fmla="*/ 10000 h 10000"/>
              <a:gd name="connsiteX0" fmla="*/ 29 w 10020"/>
              <a:gd name="connsiteY0" fmla="*/ 10000 h 10000"/>
              <a:gd name="connsiteX1" fmla="*/ 4052 w 10020"/>
              <a:gd name="connsiteY1" fmla="*/ 9490 h 10000"/>
              <a:gd name="connsiteX2" fmla="*/ 5123 w 10020"/>
              <a:gd name="connsiteY2" fmla="*/ 9094 h 10000"/>
              <a:gd name="connsiteX3" fmla="*/ 6411 w 10020"/>
              <a:gd name="connsiteY3" fmla="*/ 7846 h 10000"/>
              <a:gd name="connsiteX4" fmla="*/ 7055 w 10020"/>
              <a:gd name="connsiteY4" fmla="*/ 6714 h 10000"/>
              <a:gd name="connsiteX5" fmla="*/ 7429 w 10020"/>
              <a:gd name="connsiteY5" fmla="*/ 4958 h 10000"/>
              <a:gd name="connsiteX6" fmla="*/ 7645 w 10020"/>
              <a:gd name="connsiteY6" fmla="*/ 2919 h 10000"/>
              <a:gd name="connsiteX7" fmla="*/ 8019 w 10020"/>
              <a:gd name="connsiteY7" fmla="*/ 1390 h 10000"/>
              <a:gd name="connsiteX8" fmla="*/ 8877 w 10020"/>
              <a:gd name="connsiteY8" fmla="*/ 482 h 10000"/>
              <a:gd name="connsiteX9" fmla="*/ 10005 w 10020"/>
              <a:gd name="connsiteY9" fmla="*/ 30 h 10000"/>
              <a:gd name="connsiteX10" fmla="*/ 8019 w 10020"/>
              <a:gd name="connsiteY10" fmla="*/ 87 h 10000"/>
              <a:gd name="connsiteX11" fmla="*/ 6089 w 10020"/>
              <a:gd name="connsiteY11" fmla="*/ 369 h 10000"/>
              <a:gd name="connsiteX12" fmla="*/ 4642 w 10020"/>
              <a:gd name="connsiteY12" fmla="*/ 1220 h 10000"/>
              <a:gd name="connsiteX13" fmla="*/ 3515 w 10020"/>
              <a:gd name="connsiteY13" fmla="*/ 2636 h 10000"/>
              <a:gd name="connsiteX14" fmla="*/ 2925 w 10020"/>
              <a:gd name="connsiteY14" fmla="*/ 4505 h 10000"/>
              <a:gd name="connsiteX15" fmla="*/ 2711 w 10020"/>
              <a:gd name="connsiteY15" fmla="*/ 6771 h 10000"/>
              <a:gd name="connsiteX16" fmla="*/ 2282 w 10020"/>
              <a:gd name="connsiteY16" fmla="*/ 7961 h 10000"/>
              <a:gd name="connsiteX17" fmla="*/ 29 w 10020"/>
              <a:gd name="connsiteY17" fmla="*/ 10000 h 10000"/>
              <a:gd name="connsiteX0" fmla="*/ 15 w 10006"/>
              <a:gd name="connsiteY0" fmla="*/ 10000 h 10000"/>
              <a:gd name="connsiteX1" fmla="*/ 4038 w 10006"/>
              <a:gd name="connsiteY1" fmla="*/ 9490 h 10000"/>
              <a:gd name="connsiteX2" fmla="*/ 5109 w 10006"/>
              <a:gd name="connsiteY2" fmla="*/ 9094 h 10000"/>
              <a:gd name="connsiteX3" fmla="*/ 6397 w 10006"/>
              <a:gd name="connsiteY3" fmla="*/ 7846 h 10000"/>
              <a:gd name="connsiteX4" fmla="*/ 7041 w 10006"/>
              <a:gd name="connsiteY4" fmla="*/ 6714 h 10000"/>
              <a:gd name="connsiteX5" fmla="*/ 7415 w 10006"/>
              <a:gd name="connsiteY5" fmla="*/ 4958 h 10000"/>
              <a:gd name="connsiteX6" fmla="*/ 7631 w 10006"/>
              <a:gd name="connsiteY6" fmla="*/ 2919 h 10000"/>
              <a:gd name="connsiteX7" fmla="*/ 8005 w 10006"/>
              <a:gd name="connsiteY7" fmla="*/ 1390 h 10000"/>
              <a:gd name="connsiteX8" fmla="*/ 8863 w 10006"/>
              <a:gd name="connsiteY8" fmla="*/ 482 h 10000"/>
              <a:gd name="connsiteX9" fmla="*/ 9991 w 10006"/>
              <a:gd name="connsiteY9" fmla="*/ 30 h 10000"/>
              <a:gd name="connsiteX10" fmla="*/ 8005 w 10006"/>
              <a:gd name="connsiteY10" fmla="*/ 87 h 10000"/>
              <a:gd name="connsiteX11" fmla="*/ 6075 w 10006"/>
              <a:gd name="connsiteY11" fmla="*/ 369 h 10000"/>
              <a:gd name="connsiteX12" fmla="*/ 4628 w 10006"/>
              <a:gd name="connsiteY12" fmla="*/ 1220 h 10000"/>
              <a:gd name="connsiteX13" fmla="*/ 3501 w 10006"/>
              <a:gd name="connsiteY13" fmla="*/ 2636 h 10000"/>
              <a:gd name="connsiteX14" fmla="*/ 2911 w 10006"/>
              <a:gd name="connsiteY14" fmla="*/ 4505 h 10000"/>
              <a:gd name="connsiteX15" fmla="*/ 2697 w 10006"/>
              <a:gd name="connsiteY15" fmla="*/ 6771 h 10000"/>
              <a:gd name="connsiteX16" fmla="*/ 15 w 10006"/>
              <a:gd name="connsiteY16" fmla="*/ 10000 h 10000"/>
              <a:gd name="connsiteX0" fmla="*/ 11 w 10002"/>
              <a:gd name="connsiteY0" fmla="*/ 10000 h 10000"/>
              <a:gd name="connsiteX1" fmla="*/ 4034 w 10002"/>
              <a:gd name="connsiteY1" fmla="*/ 9490 h 10000"/>
              <a:gd name="connsiteX2" fmla="*/ 5105 w 10002"/>
              <a:gd name="connsiteY2" fmla="*/ 9094 h 10000"/>
              <a:gd name="connsiteX3" fmla="*/ 6393 w 10002"/>
              <a:gd name="connsiteY3" fmla="*/ 7846 h 10000"/>
              <a:gd name="connsiteX4" fmla="*/ 7037 w 10002"/>
              <a:gd name="connsiteY4" fmla="*/ 6714 h 10000"/>
              <a:gd name="connsiteX5" fmla="*/ 7411 w 10002"/>
              <a:gd name="connsiteY5" fmla="*/ 4958 h 10000"/>
              <a:gd name="connsiteX6" fmla="*/ 7627 w 10002"/>
              <a:gd name="connsiteY6" fmla="*/ 2919 h 10000"/>
              <a:gd name="connsiteX7" fmla="*/ 8001 w 10002"/>
              <a:gd name="connsiteY7" fmla="*/ 1390 h 10000"/>
              <a:gd name="connsiteX8" fmla="*/ 8859 w 10002"/>
              <a:gd name="connsiteY8" fmla="*/ 482 h 10000"/>
              <a:gd name="connsiteX9" fmla="*/ 9987 w 10002"/>
              <a:gd name="connsiteY9" fmla="*/ 30 h 10000"/>
              <a:gd name="connsiteX10" fmla="*/ 8001 w 10002"/>
              <a:gd name="connsiteY10" fmla="*/ 87 h 10000"/>
              <a:gd name="connsiteX11" fmla="*/ 6071 w 10002"/>
              <a:gd name="connsiteY11" fmla="*/ 369 h 10000"/>
              <a:gd name="connsiteX12" fmla="*/ 4624 w 10002"/>
              <a:gd name="connsiteY12" fmla="*/ 1220 h 10000"/>
              <a:gd name="connsiteX13" fmla="*/ 3497 w 10002"/>
              <a:gd name="connsiteY13" fmla="*/ 2636 h 10000"/>
              <a:gd name="connsiteX14" fmla="*/ 2907 w 10002"/>
              <a:gd name="connsiteY14" fmla="*/ 4505 h 10000"/>
              <a:gd name="connsiteX15" fmla="*/ 11 w 10002"/>
              <a:gd name="connsiteY15" fmla="*/ 10000 h 10000"/>
              <a:gd name="connsiteX0" fmla="*/ 68 w 10059"/>
              <a:gd name="connsiteY0" fmla="*/ 10000 h 10136"/>
              <a:gd name="connsiteX1" fmla="*/ 4091 w 10059"/>
              <a:gd name="connsiteY1" fmla="*/ 9490 h 10136"/>
              <a:gd name="connsiteX2" fmla="*/ 5162 w 10059"/>
              <a:gd name="connsiteY2" fmla="*/ 9094 h 10136"/>
              <a:gd name="connsiteX3" fmla="*/ 6450 w 10059"/>
              <a:gd name="connsiteY3" fmla="*/ 7846 h 10136"/>
              <a:gd name="connsiteX4" fmla="*/ 7094 w 10059"/>
              <a:gd name="connsiteY4" fmla="*/ 6714 h 10136"/>
              <a:gd name="connsiteX5" fmla="*/ 7468 w 10059"/>
              <a:gd name="connsiteY5" fmla="*/ 4958 h 10136"/>
              <a:gd name="connsiteX6" fmla="*/ 7684 w 10059"/>
              <a:gd name="connsiteY6" fmla="*/ 2919 h 10136"/>
              <a:gd name="connsiteX7" fmla="*/ 8058 w 10059"/>
              <a:gd name="connsiteY7" fmla="*/ 1390 h 10136"/>
              <a:gd name="connsiteX8" fmla="*/ 8916 w 10059"/>
              <a:gd name="connsiteY8" fmla="*/ 482 h 10136"/>
              <a:gd name="connsiteX9" fmla="*/ 10044 w 10059"/>
              <a:gd name="connsiteY9" fmla="*/ 30 h 10136"/>
              <a:gd name="connsiteX10" fmla="*/ 8058 w 10059"/>
              <a:gd name="connsiteY10" fmla="*/ 87 h 10136"/>
              <a:gd name="connsiteX11" fmla="*/ 6128 w 10059"/>
              <a:gd name="connsiteY11" fmla="*/ 369 h 10136"/>
              <a:gd name="connsiteX12" fmla="*/ 4681 w 10059"/>
              <a:gd name="connsiteY12" fmla="*/ 1220 h 10136"/>
              <a:gd name="connsiteX13" fmla="*/ 3554 w 10059"/>
              <a:gd name="connsiteY13" fmla="*/ 2636 h 10136"/>
              <a:gd name="connsiteX14" fmla="*/ 2964 w 10059"/>
              <a:gd name="connsiteY14" fmla="*/ 4505 h 10136"/>
              <a:gd name="connsiteX15" fmla="*/ 1657 w 10059"/>
              <a:gd name="connsiteY15" fmla="*/ 6768 h 10136"/>
              <a:gd name="connsiteX16" fmla="*/ 68 w 10059"/>
              <a:gd name="connsiteY16" fmla="*/ 10000 h 10136"/>
              <a:gd name="connsiteX0" fmla="*/ 11 w 10002"/>
              <a:gd name="connsiteY0" fmla="*/ 10000 h 10136"/>
              <a:gd name="connsiteX1" fmla="*/ 4034 w 10002"/>
              <a:gd name="connsiteY1" fmla="*/ 9490 h 10136"/>
              <a:gd name="connsiteX2" fmla="*/ 5105 w 10002"/>
              <a:gd name="connsiteY2" fmla="*/ 9094 h 10136"/>
              <a:gd name="connsiteX3" fmla="*/ 6393 w 10002"/>
              <a:gd name="connsiteY3" fmla="*/ 7846 h 10136"/>
              <a:gd name="connsiteX4" fmla="*/ 7037 w 10002"/>
              <a:gd name="connsiteY4" fmla="*/ 6714 h 10136"/>
              <a:gd name="connsiteX5" fmla="*/ 7411 w 10002"/>
              <a:gd name="connsiteY5" fmla="*/ 4958 h 10136"/>
              <a:gd name="connsiteX6" fmla="*/ 7627 w 10002"/>
              <a:gd name="connsiteY6" fmla="*/ 2919 h 10136"/>
              <a:gd name="connsiteX7" fmla="*/ 8001 w 10002"/>
              <a:gd name="connsiteY7" fmla="*/ 1390 h 10136"/>
              <a:gd name="connsiteX8" fmla="*/ 8859 w 10002"/>
              <a:gd name="connsiteY8" fmla="*/ 482 h 10136"/>
              <a:gd name="connsiteX9" fmla="*/ 9987 w 10002"/>
              <a:gd name="connsiteY9" fmla="*/ 30 h 10136"/>
              <a:gd name="connsiteX10" fmla="*/ 8001 w 10002"/>
              <a:gd name="connsiteY10" fmla="*/ 87 h 10136"/>
              <a:gd name="connsiteX11" fmla="*/ 6071 w 10002"/>
              <a:gd name="connsiteY11" fmla="*/ 369 h 10136"/>
              <a:gd name="connsiteX12" fmla="*/ 4624 w 10002"/>
              <a:gd name="connsiteY12" fmla="*/ 1220 h 10136"/>
              <a:gd name="connsiteX13" fmla="*/ 3497 w 10002"/>
              <a:gd name="connsiteY13" fmla="*/ 2636 h 10136"/>
              <a:gd name="connsiteX14" fmla="*/ 2907 w 10002"/>
              <a:gd name="connsiteY14" fmla="*/ 4505 h 10136"/>
              <a:gd name="connsiteX15" fmla="*/ 11 w 10002"/>
              <a:gd name="connsiteY15" fmla="*/ 10000 h 10136"/>
              <a:gd name="connsiteX0" fmla="*/ 0 w 7095"/>
              <a:gd name="connsiteY0" fmla="*/ 4505 h 9490"/>
              <a:gd name="connsiteX1" fmla="*/ 1127 w 7095"/>
              <a:gd name="connsiteY1" fmla="*/ 9490 h 9490"/>
              <a:gd name="connsiteX2" fmla="*/ 2198 w 7095"/>
              <a:gd name="connsiteY2" fmla="*/ 9094 h 9490"/>
              <a:gd name="connsiteX3" fmla="*/ 3486 w 7095"/>
              <a:gd name="connsiteY3" fmla="*/ 7846 h 9490"/>
              <a:gd name="connsiteX4" fmla="*/ 4130 w 7095"/>
              <a:gd name="connsiteY4" fmla="*/ 6714 h 9490"/>
              <a:gd name="connsiteX5" fmla="*/ 4504 w 7095"/>
              <a:gd name="connsiteY5" fmla="*/ 4958 h 9490"/>
              <a:gd name="connsiteX6" fmla="*/ 4720 w 7095"/>
              <a:gd name="connsiteY6" fmla="*/ 2919 h 9490"/>
              <a:gd name="connsiteX7" fmla="*/ 5094 w 7095"/>
              <a:gd name="connsiteY7" fmla="*/ 1390 h 9490"/>
              <a:gd name="connsiteX8" fmla="*/ 5952 w 7095"/>
              <a:gd name="connsiteY8" fmla="*/ 482 h 9490"/>
              <a:gd name="connsiteX9" fmla="*/ 7080 w 7095"/>
              <a:gd name="connsiteY9" fmla="*/ 30 h 9490"/>
              <a:gd name="connsiteX10" fmla="*/ 5094 w 7095"/>
              <a:gd name="connsiteY10" fmla="*/ 87 h 9490"/>
              <a:gd name="connsiteX11" fmla="*/ 3164 w 7095"/>
              <a:gd name="connsiteY11" fmla="*/ 369 h 9490"/>
              <a:gd name="connsiteX12" fmla="*/ 1717 w 7095"/>
              <a:gd name="connsiteY12" fmla="*/ 1220 h 9490"/>
              <a:gd name="connsiteX13" fmla="*/ 590 w 7095"/>
              <a:gd name="connsiteY13" fmla="*/ 2636 h 9490"/>
              <a:gd name="connsiteX14" fmla="*/ 0 w 7095"/>
              <a:gd name="connsiteY14" fmla="*/ 4505 h 9490"/>
              <a:gd name="connsiteX0" fmla="*/ 0 w 10000"/>
              <a:gd name="connsiteY0" fmla="*/ 4747 h 9718"/>
              <a:gd name="connsiteX1" fmla="*/ 3098 w 10000"/>
              <a:gd name="connsiteY1" fmla="*/ 9583 h 9718"/>
              <a:gd name="connsiteX2" fmla="*/ 4913 w 10000"/>
              <a:gd name="connsiteY2" fmla="*/ 8268 h 9718"/>
              <a:gd name="connsiteX3" fmla="*/ 5821 w 10000"/>
              <a:gd name="connsiteY3" fmla="*/ 7075 h 9718"/>
              <a:gd name="connsiteX4" fmla="*/ 6348 w 10000"/>
              <a:gd name="connsiteY4" fmla="*/ 5224 h 9718"/>
              <a:gd name="connsiteX5" fmla="*/ 6653 w 10000"/>
              <a:gd name="connsiteY5" fmla="*/ 3076 h 9718"/>
              <a:gd name="connsiteX6" fmla="*/ 7180 w 10000"/>
              <a:gd name="connsiteY6" fmla="*/ 1465 h 9718"/>
              <a:gd name="connsiteX7" fmla="*/ 8389 w 10000"/>
              <a:gd name="connsiteY7" fmla="*/ 508 h 9718"/>
              <a:gd name="connsiteX8" fmla="*/ 9979 w 10000"/>
              <a:gd name="connsiteY8" fmla="*/ 32 h 9718"/>
              <a:gd name="connsiteX9" fmla="*/ 7180 w 10000"/>
              <a:gd name="connsiteY9" fmla="*/ 92 h 9718"/>
              <a:gd name="connsiteX10" fmla="*/ 4459 w 10000"/>
              <a:gd name="connsiteY10" fmla="*/ 389 h 9718"/>
              <a:gd name="connsiteX11" fmla="*/ 2420 w 10000"/>
              <a:gd name="connsiteY11" fmla="*/ 1286 h 9718"/>
              <a:gd name="connsiteX12" fmla="*/ 832 w 10000"/>
              <a:gd name="connsiteY12" fmla="*/ 2778 h 9718"/>
              <a:gd name="connsiteX13" fmla="*/ 0 w 10000"/>
              <a:gd name="connsiteY13" fmla="*/ 4747 h 9718"/>
              <a:gd name="connsiteX0" fmla="*/ 0 w 10000"/>
              <a:gd name="connsiteY0" fmla="*/ 4885 h 9908"/>
              <a:gd name="connsiteX1" fmla="*/ 3098 w 10000"/>
              <a:gd name="connsiteY1" fmla="*/ 9861 h 9908"/>
              <a:gd name="connsiteX2" fmla="*/ 5821 w 10000"/>
              <a:gd name="connsiteY2" fmla="*/ 7280 h 9908"/>
              <a:gd name="connsiteX3" fmla="*/ 6348 w 10000"/>
              <a:gd name="connsiteY3" fmla="*/ 5376 h 9908"/>
              <a:gd name="connsiteX4" fmla="*/ 6653 w 10000"/>
              <a:gd name="connsiteY4" fmla="*/ 3165 h 9908"/>
              <a:gd name="connsiteX5" fmla="*/ 7180 w 10000"/>
              <a:gd name="connsiteY5" fmla="*/ 1508 h 9908"/>
              <a:gd name="connsiteX6" fmla="*/ 8389 w 10000"/>
              <a:gd name="connsiteY6" fmla="*/ 523 h 9908"/>
              <a:gd name="connsiteX7" fmla="*/ 9979 w 10000"/>
              <a:gd name="connsiteY7" fmla="*/ 33 h 9908"/>
              <a:gd name="connsiteX8" fmla="*/ 7180 w 10000"/>
              <a:gd name="connsiteY8" fmla="*/ 95 h 9908"/>
              <a:gd name="connsiteX9" fmla="*/ 4459 w 10000"/>
              <a:gd name="connsiteY9" fmla="*/ 400 h 9908"/>
              <a:gd name="connsiteX10" fmla="*/ 2420 w 10000"/>
              <a:gd name="connsiteY10" fmla="*/ 1323 h 9908"/>
              <a:gd name="connsiteX11" fmla="*/ 832 w 10000"/>
              <a:gd name="connsiteY11" fmla="*/ 2859 h 9908"/>
              <a:gd name="connsiteX12" fmla="*/ 0 w 10000"/>
              <a:gd name="connsiteY12" fmla="*/ 4885 h 9908"/>
              <a:gd name="connsiteX0" fmla="*/ 0 w 10000"/>
              <a:gd name="connsiteY0" fmla="*/ 4930 h 9954"/>
              <a:gd name="connsiteX1" fmla="*/ 3098 w 10000"/>
              <a:gd name="connsiteY1" fmla="*/ 9953 h 9954"/>
              <a:gd name="connsiteX2" fmla="*/ 6348 w 10000"/>
              <a:gd name="connsiteY2" fmla="*/ 5426 h 9954"/>
              <a:gd name="connsiteX3" fmla="*/ 6653 w 10000"/>
              <a:gd name="connsiteY3" fmla="*/ 3194 h 9954"/>
              <a:gd name="connsiteX4" fmla="*/ 7180 w 10000"/>
              <a:gd name="connsiteY4" fmla="*/ 1522 h 9954"/>
              <a:gd name="connsiteX5" fmla="*/ 8389 w 10000"/>
              <a:gd name="connsiteY5" fmla="*/ 528 h 9954"/>
              <a:gd name="connsiteX6" fmla="*/ 9979 w 10000"/>
              <a:gd name="connsiteY6" fmla="*/ 33 h 9954"/>
              <a:gd name="connsiteX7" fmla="*/ 7180 w 10000"/>
              <a:gd name="connsiteY7" fmla="*/ 96 h 9954"/>
              <a:gd name="connsiteX8" fmla="*/ 4459 w 10000"/>
              <a:gd name="connsiteY8" fmla="*/ 404 h 9954"/>
              <a:gd name="connsiteX9" fmla="*/ 2420 w 10000"/>
              <a:gd name="connsiteY9" fmla="*/ 1335 h 9954"/>
              <a:gd name="connsiteX10" fmla="*/ 832 w 10000"/>
              <a:gd name="connsiteY10" fmla="*/ 2886 h 9954"/>
              <a:gd name="connsiteX11" fmla="*/ 0 w 10000"/>
              <a:gd name="connsiteY11" fmla="*/ 4930 h 9954"/>
              <a:gd name="connsiteX0" fmla="*/ 0 w 10000"/>
              <a:gd name="connsiteY0" fmla="*/ 4953 h 5555"/>
              <a:gd name="connsiteX1" fmla="*/ 6348 w 10000"/>
              <a:gd name="connsiteY1" fmla="*/ 5451 h 5555"/>
              <a:gd name="connsiteX2" fmla="*/ 6653 w 10000"/>
              <a:gd name="connsiteY2" fmla="*/ 3209 h 5555"/>
              <a:gd name="connsiteX3" fmla="*/ 7180 w 10000"/>
              <a:gd name="connsiteY3" fmla="*/ 1529 h 5555"/>
              <a:gd name="connsiteX4" fmla="*/ 8389 w 10000"/>
              <a:gd name="connsiteY4" fmla="*/ 530 h 5555"/>
              <a:gd name="connsiteX5" fmla="*/ 9979 w 10000"/>
              <a:gd name="connsiteY5" fmla="*/ 33 h 5555"/>
              <a:gd name="connsiteX6" fmla="*/ 7180 w 10000"/>
              <a:gd name="connsiteY6" fmla="*/ 96 h 5555"/>
              <a:gd name="connsiteX7" fmla="*/ 4459 w 10000"/>
              <a:gd name="connsiteY7" fmla="*/ 406 h 5555"/>
              <a:gd name="connsiteX8" fmla="*/ 2420 w 10000"/>
              <a:gd name="connsiteY8" fmla="*/ 1341 h 5555"/>
              <a:gd name="connsiteX9" fmla="*/ 832 w 10000"/>
              <a:gd name="connsiteY9" fmla="*/ 2899 h 5555"/>
              <a:gd name="connsiteX10" fmla="*/ 0 w 10000"/>
              <a:gd name="connsiteY10" fmla="*/ 4953 h 5555"/>
              <a:gd name="connsiteX0" fmla="*/ 0 w 10000"/>
              <a:gd name="connsiteY0" fmla="*/ 8915 h 10000"/>
              <a:gd name="connsiteX1" fmla="*/ 6348 w 10000"/>
              <a:gd name="connsiteY1" fmla="*/ 9812 h 10000"/>
              <a:gd name="connsiteX2" fmla="*/ 7180 w 10000"/>
              <a:gd name="connsiteY2" fmla="*/ 2751 h 10000"/>
              <a:gd name="connsiteX3" fmla="*/ 8389 w 10000"/>
              <a:gd name="connsiteY3" fmla="*/ 953 h 10000"/>
              <a:gd name="connsiteX4" fmla="*/ 9979 w 10000"/>
              <a:gd name="connsiteY4" fmla="*/ 58 h 10000"/>
              <a:gd name="connsiteX5" fmla="*/ 7180 w 10000"/>
              <a:gd name="connsiteY5" fmla="*/ 172 h 10000"/>
              <a:gd name="connsiteX6" fmla="*/ 4459 w 10000"/>
              <a:gd name="connsiteY6" fmla="*/ 730 h 10000"/>
              <a:gd name="connsiteX7" fmla="*/ 2420 w 10000"/>
              <a:gd name="connsiteY7" fmla="*/ 2413 h 10000"/>
              <a:gd name="connsiteX8" fmla="*/ 832 w 10000"/>
              <a:gd name="connsiteY8" fmla="*/ 5218 h 10000"/>
              <a:gd name="connsiteX9" fmla="*/ 0 w 10000"/>
              <a:gd name="connsiteY9" fmla="*/ 8915 h 10000"/>
              <a:gd name="connsiteX0" fmla="*/ 0 w 10000"/>
              <a:gd name="connsiteY0" fmla="*/ 8915 h 10000"/>
              <a:gd name="connsiteX1" fmla="*/ 6348 w 10000"/>
              <a:gd name="connsiteY1" fmla="*/ 9812 h 10000"/>
              <a:gd name="connsiteX2" fmla="*/ 8389 w 10000"/>
              <a:gd name="connsiteY2" fmla="*/ 953 h 10000"/>
              <a:gd name="connsiteX3" fmla="*/ 9979 w 10000"/>
              <a:gd name="connsiteY3" fmla="*/ 58 h 10000"/>
              <a:gd name="connsiteX4" fmla="*/ 7180 w 10000"/>
              <a:gd name="connsiteY4" fmla="*/ 172 h 10000"/>
              <a:gd name="connsiteX5" fmla="*/ 4459 w 10000"/>
              <a:gd name="connsiteY5" fmla="*/ 730 h 10000"/>
              <a:gd name="connsiteX6" fmla="*/ 2420 w 10000"/>
              <a:gd name="connsiteY6" fmla="*/ 2413 h 10000"/>
              <a:gd name="connsiteX7" fmla="*/ 832 w 10000"/>
              <a:gd name="connsiteY7" fmla="*/ 5218 h 10000"/>
              <a:gd name="connsiteX8" fmla="*/ 0 w 10000"/>
              <a:gd name="connsiteY8" fmla="*/ 8915 h 10000"/>
              <a:gd name="connsiteX0" fmla="*/ 6348 w 10000"/>
              <a:gd name="connsiteY0" fmla="*/ 9812 h 10798"/>
              <a:gd name="connsiteX1" fmla="*/ 8389 w 10000"/>
              <a:gd name="connsiteY1" fmla="*/ 953 h 10798"/>
              <a:gd name="connsiteX2" fmla="*/ 9979 w 10000"/>
              <a:gd name="connsiteY2" fmla="*/ 58 h 10798"/>
              <a:gd name="connsiteX3" fmla="*/ 7180 w 10000"/>
              <a:gd name="connsiteY3" fmla="*/ 172 h 10798"/>
              <a:gd name="connsiteX4" fmla="*/ 4459 w 10000"/>
              <a:gd name="connsiteY4" fmla="*/ 730 h 10798"/>
              <a:gd name="connsiteX5" fmla="*/ 2420 w 10000"/>
              <a:gd name="connsiteY5" fmla="*/ 2413 h 10798"/>
              <a:gd name="connsiteX6" fmla="*/ 832 w 10000"/>
              <a:gd name="connsiteY6" fmla="*/ 5218 h 10798"/>
              <a:gd name="connsiteX7" fmla="*/ 0 w 10000"/>
              <a:gd name="connsiteY7" fmla="*/ 8915 h 10798"/>
              <a:gd name="connsiteX8" fmla="*/ 6900 w 10000"/>
              <a:gd name="connsiteY8" fmla="*/ 10798 h 10798"/>
              <a:gd name="connsiteX0" fmla="*/ 8389 w 10000"/>
              <a:gd name="connsiteY0" fmla="*/ 953 h 10798"/>
              <a:gd name="connsiteX1" fmla="*/ 9979 w 10000"/>
              <a:gd name="connsiteY1" fmla="*/ 58 h 10798"/>
              <a:gd name="connsiteX2" fmla="*/ 7180 w 10000"/>
              <a:gd name="connsiteY2" fmla="*/ 172 h 10798"/>
              <a:gd name="connsiteX3" fmla="*/ 4459 w 10000"/>
              <a:gd name="connsiteY3" fmla="*/ 730 h 10798"/>
              <a:gd name="connsiteX4" fmla="*/ 2420 w 10000"/>
              <a:gd name="connsiteY4" fmla="*/ 2413 h 10798"/>
              <a:gd name="connsiteX5" fmla="*/ 832 w 10000"/>
              <a:gd name="connsiteY5" fmla="*/ 5218 h 10798"/>
              <a:gd name="connsiteX6" fmla="*/ 0 w 10000"/>
              <a:gd name="connsiteY6" fmla="*/ 8915 h 10798"/>
              <a:gd name="connsiteX7" fmla="*/ 6900 w 10000"/>
              <a:gd name="connsiteY7" fmla="*/ 10798 h 10798"/>
              <a:gd name="connsiteX0" fmla="*/ 9979 w 9979"/>
              <a:gd name="connsiteY0" fmla="*/ 58 h 10798"/>
              <a:gd name="connsiteX1" fmla="*/ 7180 w 9979"/>
              <a:gd name="connsiteY1" fmla="*/ 172 h 10798"/>
              <a:gd name="connsiteX2" fmla="*/ 4459 w 9979"/>
              <a:gd name="connsiteY2" fmla="*/ 730 h 10798"/>
              <a:gd name="connsiteX3" fmla="*/ 2420 w 9979"/>
              <a:gd name="connsiteY3" fmla="*/ 2413 h 10798"/>
              <a:gd name="connsiteX4" fmla="*/ 832 w 9979"/>
              <a:gd name="connsiteY4" fmla="*/ 5218 h 10798"/>
              <a:gd name="connsiteX5" fmla="*/ 0 w 9979"/>
              <a:gd name="connsiteY5" fmla="*/ 8915 h 10798"/>
              <a:gd name="connsiteX6" fmla="*/ 6900 w 9979"/>
              <a:gd name="connsiteY6" fmla="*/ 10798 h 10798"/>
              <a:gd name="connsiteX0" fmla="*/ 10015 w 10015"/>
              <a:gd name="connsiteY0" fmla="*/ 54 h 9246"/>
              <a:gd name="connsiteX1" fmla="*/ 7210 w 10015"/>
              <a:gd name="connsiteY1" fmla="*/ 159 h 9246"/>
              <a:gd name="connsiteX2" fmla="*/ 4483 w 10015"/>
              <a:gd name="connsiteY2" fmla="*/ 676 h 9246"/>
              <a:gd name="connsiteX3" fmla="*/ 2440 w 10015"/>
              <a:gd name="connsiteY3" fmla="*/ 2235 h 9246"/>
              <a:gd name="connsiteX4" fmla="*/ 849 w 10015"/>
              <a:gd name="connsiteY4" fmla="*/ 4832 h 9246"/>
              <a:gd name="connsiteX5" fmla="*/ 15 w 10015"/>
              <a:gd name="connsiteY5" fmla="*/ 8256 h 9246"/>
              <a:gd name="connsiteX6" fmla="*/ 1550 w 10015"/>
              <a:gd name="connsiteY6" fmla="*/ 9246 h 9246"/>
              <a:gd name="connsiteX0" fmla="*/ 10596 w 10596"/>
              <a:gd name="connsiteY0" fmla="*/ 58 h 12989"/>
              <a:gd name="connsiteX1" fmla="*/ 7795 w 10596"/>
              <a:gd name="connsiteY1" fmla="*/ 172 h 12989"/>
              <a:gd name="connsiteX2" fmla="*/ 5072 w 10596"/>
              <a:gd name="connsiteY2" fmla="*/ 731 h 12989"/>
              <a:gd name="connsiteX3" fmla="*/ 3032 w 10596"/>
              <a:gd name="connsiteY3" fmla="*/ 2417 h 12989"/>
              <a:gd name="connsiteX4" fmla="*/ 1444 w 10596"/>
              <a:gd name="connsiteY4" fmla="*/ 5226 h 12989"/>
              <a:gd name="connsiteX5" fmla="*/ 611 w 10596"/>
              <a:gd name="connsiteY5" fmla="*/ 8929 h 12989"/>
              <a:gd name="connsiteX6" fmla="*/ 826 w 10596"/>
              <a:gd name="connsiteY6" fmla="*/ 12989 h 12989"/>
              <a:gd name="connsiteX0" fmla="*/ 9985 w 9985"/>
              <a:gd name="connsiteY0" fmla="*/ 58 h 8929"/>
              <a:gd name="connsiteX1" fmla="*/ 7184 w 9985"/>
              <a:gd name="connsiteY1" fmla="*/ 172 h 8929"/>
              <a:gd name="connsiteX2" fmla="*/ 4461 w 9985"/>
              <a:gd name="connsiteY2" fmla="*/ 731 h 8929"/>
              <a:gd name="connsiteX3" fmla="*/ 2421 w 9985"/>
              <a:gd name="connsiteY3" fmla="*/ 2417 h 8929"/>
              <a:gd name="connsiteX4" fmla="*/ 833 w 9985"/>
              <a:gd name="connsiteY4" fmla="*/ 5226 h 8929"/>
              <a:gd name="connsiteX5" fmla="*/ 0 w 9985"/>
              <a:gd name="connsiteY5" fmla="*/ 8929 h 8929"/>
              <a:gd name="connsiteX0" fmla="*/ 7195 w 7195"/>
              <a:gd name="connsiteY0" fmla="*/ 0 h 9807"/>
              <a:gd name="connsiteX1" fmla="*/ 4468 w 7195"/>
              <a:gd name="connsiteY1" fmla="*/ 626 h 9807"/>
              <a:gd name="connsiteX2" fmla="*/ 2425 w 7195"/>
              <a:gd name="connsiteY2" fmla="*/ 2514 h 9807"/>
              <a:gd name="connsiteX3" fmla="*/ 834 w 7195"/>
              <a:gd name="connsiteY3" fmla="*/ 5660 h 9807"/>
              <a:gd name="connsiteX4" fmla="*/ 0 w 7195"/>
              <a:gd name="connsiteY4" fmla="*/ 9807 h 9807"/>
              <a:gd name="connsiteX0" fmla="*/ 6210 w 6210"/>
              <a:gd name="connsiteY0" fmla="*/ 0 h 9362"/>
              <a:gd name="connsiteX1" fmla="*/ 3370 w 6210"/>
              <a:gd name="connsiteY1" fmla="*/ 1925 h 9362"/>
              <a:gd name="connsiteX2" fmla="*/ 1159 w 6210"/>
              <a:gd name="connsiteY2" fmla="*/ 5133 h 9362"/>
              <a:gd name="connsiteX3" fmla="*/ 0 w 6210"/>
              <a:gd name="connsiteY3" fmla="*/ 9362 h 9362"/>
              <a:gd name="connsiteX0" fmla="*/ 8402 w 8402"/>
              <a:gd name="connsiteY0" fmla="*/ 0 h 9142"/>
              <a:gd name="connsiteX1" fmla="*/ 5427 w 8402"/>
              <a:gd name="connsiteY1" fmla="*/ 1198 h 9142"/>
              <a:gd name="connsiteX2" fmla="*/ 1866 w 8402"/>
              <a:gd name="connsiteY2" fmla="*/ 4625 h 9142"/>
              <a:gd name="connsiteX3" fmla="*/ 0 w 8402"/>
              <a:gd name="connsiteY3" fmla="*/ 9142 h 9142"/>
              <a:gd name="connsiteX0" fmla="*/ 10000 w 10000"/>
              <a:gd name="connsiteY0" fmla="*/ 26 h 10026"/>
              <a:gd name="connsiteX1" fmla="*/ 9511 w 10000"/>
              <a:gd name="connsiteY1" fmla="*/ 121 h 10026"/>
              <a:gd name="connsiteX2" fmla="*/ 6459 w 10000"/>
              <a:gd name="connsiteY2" fmla="*/ 1336 h 10026"/>
              <a:gd name="connsiteX3" fmla="*/ 2221 w 10000"/>
              <a:gd name="connsiteY3" fmla="*/ 5085 h 10026"/>
              <a:gd name="connsiteX4" fmla="*/ 0 w 10000"/>
              <a:gd name="connsiteY4" fmla="*/ 10026 h 10026"/>
              <a:gd name="connsiteX0" fmla="*/ 10000 w 10000"/>
              <a:gd name="connsiteY0" fmla="*/ 0 h 10000"/>
              <a:gd name="connsiteX1" fmla="*/ 6459 w 10000"/>
              <a:gd name="connsiteY1" fmla="*/ 1310 h 10000"/>
              <a:gd name="connsiteX2" fmla="*/ 2221 w 10000"/>
              <a:gd name="connsiteY2" fmla="*/ 5059 h 10000"/>
              <a:gd name="connsiteX3" fmla="*/ 0 w 10000"/>
              <a:gd name="connsiteY3" fmla="*/ 10000 h 10000"/>
              <a:gd name="connsiteX0" fmla="*/ 8711 w 8711"/>
              <a:gd name="connsiteY0" fmla="*/ 0 h 9948"/>
              <a:gd name="connsiteX1" fmla="*/ 6459 w 8711"/>
              <a:gd name="connsiteY1" fmla="*/ 1258 h 9948"/>
              <a:gd name="connsiteX2" fmla="*/ 2221 w 8711"/>
              <a:gd name="connsiteY2" fmla="*/ 5007 h 9948"/>
              <a:gd name="connsiteX3" fmla="*/ 0 w 8711"/>
              <a:gd name="connsiteY3" fmla="*/ 9948 h 9948"/>
              <a:gd name="connsiteX0" fmla="*/ 10000 w 10000"/>
              <a:gd name="connsiteY0" fmla="*/ 0 h 10000"/>
              <a:gd name="connsiteX1" fmla="*/ 7415 w 10000"/>
              <a:gd name="connsiteY1" fmla="*/ 1265 h 10000"/>
              <a:gd name="connsiteX2" fmla="*/ 2550 w 10000"/>
              <a:gd name="connsiteY2" fmla="*/ 5033 h 10000"/>
              <a:gd name="connsiteX3" fmla="*/ 0 w 10000"/>
              <a:gd name="connsiteY3" fmla="*/ 10000 h 10000"/>
              <a:gd name="connsiteX0" fmla="*/ 9507 w 9507"/>
              <a:gd name="connsiteY0" fmla="*/ 0 h 9791"/>
              <a:gd name="connsiteX1" fmla="*/ 7415 w 9507"/>
              <a:gd name="connsiteY1" fmla="*/ 1056 h 9791"/>
              <a:gd name="connsiteX2" fmla="*/ 2550 w 9507"/>
              <a:gd name="connsiteY2" fmla="*/ 4824 h 9791"/>
              <a:gd name="connsiteX3" fmla="*/ 0 w 9507"/>
              <a:gd name="connsiteY3" fmla="*/ 9791 h 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07" h="9791">
                <a:moveTo>
                  <a:pt x="9507" y="0"/>
                </a:moveTo>
                <a:cubicBezTo>
                  <a:pt x="8660" y="274"/>
                  <a:pt x="8575" y="252"/>
                  <a:pt x="7415" y="1056"/>
                </a:cubicBezTo>
                <a:cubicBezTo>
                  <a:pt x="6255" y="1860"/>
                  <a:pt x="3767" y="3352"/>
                  <a:pt x="2550" y="4824"/>
                </a:cubicBezTo>
                <a:cubicBezTo>
                  <a:pt x="1335" y="6288"/>
                  <a:pt x="315" y="8055"/>
                  <a:pt x="0" y="9791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891588" y="1118953"/>
            <a:ext cx="7161367" cy="13849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From </a:t>
            </a: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the </a:t>
            </a:r>
            <a:r>
              <a:rPr lang="en-GB" sz="2800" i="1" dirty="0" smtClean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−B</a:t>
            </a:r>
            <a:r>
              <a:rPr lang="en-GB" sz="2800" baseline="-25000" dirty="0" smtClean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R</a:t>
            </a:r>
            <a:r>
              <a:rPr lang="en-GB" sz="2800" dirty="0" smtClean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value, flux density follows the curve indicated back until it reaches positive coercive force </a:t>
            </a:r>
            <a:r>
              <a:rPr lang="en-GB" sz="2800" dirty="0" smtClean="0">
                <a:ln w="11430"/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+</a:t>
            </a:r>
            <a:r>
              <a:rPr lang="en-GB" sz="2800" i="1" dirty="0" smtClean="0">
                <a:ln w="11430"/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H</a:t>
            </a:r>
            <a:r>
              <a:rPr lang="en-GB" sz="2800" baseline="-25000" dirty="0" smtClean="0">
                <a:ln w="11430"/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C</a:t>
            </a:r>
            <a:r>
              <a:rPr lang="en-GB" sz="2800" dirty="0" smtClean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sz="2800" dirty="0">
                <a:ln w="11430"/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when </a:t>
            </a:r>
            <a:r>
              <a:rPr lang="en-GB" sz="2800" i="1" dirty="0">
                <a:ln w="11430"/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B</a:t>
            </a:r>
            <a:r>
              <a:rPr lang="en-GB" sz="2800" dirty="0">
                <a:ln w="11430"/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 = </a:t>
            </a:r>
            <a:r>
              <a:rPr lang="en-GB" sz="2800" dirty="0" smtClean="0">
                <a:ln w="11430"/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0.</a:t>
            </a:r>
            <a:endParaRPr lang="en-GB" sz="2800" dirty="0">
              <a:ln w="11430"/>
              <a:solidFill>
                <a:srgbClr val="CC660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1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1"/>
            <a:ext cx="10070877" cy="48837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will we learn?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magnetic circuit and its components.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Electromagnets and applications.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Magnetic hysteresis and how it is shaped.</a:t>
            </a:r>
            <a:endParaRPr lang="en-SG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05" y="455243"/>
            <a:ext cx="10517140" cy="6823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Hysteresis Curve – Phase 7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80939" y="2241216"/>
            <a:ext cx="4041058" cy="2835653"/>
            <a:chOff x="7376611" y="2814858"/>
            <a:chExt cx="4041058" cy="2835653"/>
          </a:xfrm>
        </p:grpSpPr>
        <p:grpSp>
          <p:nvGrpSpPr>
            <p:cNvPr id="7" name="Group 6"/>
            <p:cNvGrpSpPr/>
            <p:nvPr/>
          </p:nvGrpSpPr>
          <p:grpSpPr>
            <a:xfrm>
              <a:off x="7376611" y="2814858"/>
              <a:ext cx="4041058" cy="2835653"/>
              <a:chOff x="7376611" y="2814858"/>
              <a:chExt cx="4041058" cy="283565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7376611" y="2814858"/>
                <a:ext cx="4041058" cy="2835653"/>
                <a:chOff x="7376611" y="2814858"/>
                <a:chExt cx="4041058" cy="2835653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376611" y="2814858"/>
                  <a:ext cx="4041058" cy="28356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6" name="Freeform 7"/>
                <p:cNvSpPr>
                  <a:spLocks/>
                </p:cNvSpPr>
                <p:nvPr/>
              </p:nvSpPr>
              <p:spPr bwMode="auto">
                <a:xfrm>
                  <a:off x="8487845" y="3416637"/>
                  <a:ext cx="2337754" cy="1836297"/>
                </a:xfrm>
                <a:custGeom>
                  <a:avLst/>
                  <a:gdLst>
                    <a:gd name="T0" fmla="*/ 260 w 772"/>
                    <a:gd name="T1" fmla="*/ 5104 h 710"/>
                    <a:gd name="T2" fmla="*/ 2857 w 772"/>
                    <a:gd name="T3" fmla="*/ 5043 h 710"/>
                    <a:gd name="T4" fmla="*/ 4789 w 772"/>
                    <a:gd name="T5" fmla="*/ 4844 h 710"/>
                    <a:gd name="T6" fmla="*/ 6001 w 772"/>
                    <a:gd name="T7" fmla="*/ 4644 h 710"/>
                    <a:gd name="T8" fmla="*/ 7446 w 772"/>
                    <a:gd name="T9" fmla="*/ 4008 h 710"/>
                    <a:gd name="T10" fmla="*/ 8178 w 772"/>
                    <a:gd name="T11" fmla="*/ 3432 h 710"/>
                    <a:gd name="T12" fmla="*/ 8598 w 772"/>
                    <a:gd name="T13" fmla="*/ 2541 h 710"/>
                    <a:gd name="T14" fmla="*/ 8834 w 772"/>
                    <a:gd name="T15" fmla="*/ 1502 h 710"/>
                    <a:gd name="T16" fmla="*/ 9266 w 772"/>
                    <a:gd name="T17" fmla="*/ 724 h 710"/>
                    <a:gd name="T18" fmla="*/ 10230 w 772"/>
                    <a:gd name="T19" fmla="*/ 269 h 710"/>
                    <a:gd name="T20" fmla="*/ 11494 w 772"/>
                    <a:gd name="T21" fmla="*/ 34 h 710"/>
                    <a:gd name="T22" fmla="*/ 9266 w 772"/>
                    <a:gd name="T23" fmla="*/ 67 h 710"/>
                    <a:gd name="T24" fmla="*/ 7090 w 772"/>
                    <a:gd name="T25" fmla="*/ 211 h 710"/>
                    <a:gd name="T26" fmla="*/ 5457 w 772"/>
                    <a:gd name="T27" fmla="*/ 640 h 710"/>
                    <a:gd name="T28" fmla="*/ 4182 w 772"/>
                    <a:gd name="T29" fmla="*/ 1363 h 710"/>
                    <a:gd name="T30" fmla="*/ 3517 w 772"/>
                    <a:gd name="T31" fmla="*/ 2313 h 710"/>
                    <a:gd name="T32" fmla="*/ 3281 w 772"/>
                    <a:gd name="T33" fmla="*/ 3464 h 710"/>
                    <a:gd name="T34" fmla="*/ 2798 w 772"/>
                    <a:gd name="T35" fmla="*/ 4066 h 710"/>
                    <a:gd name="T36" fmla="*/ 2192 w 772"/>
                    <a:gd name="T37" fmla="*/ 4703 h 710"/>
                    <a:gd name="T38" fmla="*/ 1287 w 772"/>
                    <a:gd name="T39" fmla="*/ 5043 h 710"/>
                    <a:gd name="T40" fmla="*/ 260 w 772"/>
                    <a:gd name="T41" fmla="*/ 5104 h 71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72"/>
                    <a:gd name="T64" fmla="*/ 0 h 710"/>
                    <a:gd name="T65" fmla="*/ 772 w 772"/>
                    <a:gd name="T66" fmla="*/ 710 h 710"/>
                    <a:gd name="connsiteX0" fmla="*/ 37 w 9689"/>
                    <a:gd name="connsiteY0" fmla="*/ 9946 h 9950"/>
                    <a:gd name="connsiteX1" fmla="*/ 2265 w 9689"/>
                    <a:gd name="connsiteY1" fmla="*/ 9833 h 9950"/>
                    <a:gd name="connsiteX2" fmla="*/ 4959 w 9689"/>
                    <a:gd name="connsiteY2" fmla="*/ 9045 h 9950"/>
                    <a:gd name="connsiteX3" fmla="*/ 6203 w 9689"/>
                    <a:gd name="connsiteY3" fmla="*/ 7805 h 9950"/>
                    <a:gd name="connsiteX4" fmla="*/ 6825 w 9689"/>
                    <a:gd name="connsiteY4" fmla="*/ 6678 h 9950"/>
                    <a:gd name="connsiteX5" fmla="*/ 7187 w 9689"/>
                    <a:gd name="connsiteY5" fmla="*/ 4932 h 9950"/>
                    <a:gd name="connsiteX6" fmla="*/ 7395 w 9689"/>
                    <a:gd name="connsiteY6" fmla="*/ 2904 h 9950"/>
                    <a:gd name="connsiteX7" fmla="*/ 7757 w 9689"/>
                    <a:gd name="connsiteY7" fmla="*/ 1383 h 9950"/>
                    <a:gd name="connsiteX8" fmla="*/ 8586 w 9689"/>
                    <a:gd name="connsiteY8" fmla="*/ 481 h 9950"/>
                    <a:gd name="connsiteX9" fmla="*/ 9675 w 9689"/>
                    <a:gd name="connsiteY9" fmla="*/ 30 h 9950"/>
                    <a:gd name="connsiteX10" fmla="*/ 7757 w 9689"/>
                    <a:gd name="connsiteY10" fmla="*/ 87 h 9950"/>
                    <a:gd name="connsiteX11" fmla="*/ 5892 w 9689"/>
                    <a:gd name="connsiteY11" fmla="*/ 368 h 9950"/>
                    <a:gd name="connsiteX12" fmla="*/ 4493 w 9689"/>
                    <a:gd name="connsiteY12" fmla="*/ 1214 h 9950"/>
                    <a:gd name="connsiteX13" fmla="*/ 3405 w 9689"/>
                    <a:gd name="connsiteY13" fmla="*/ 2622 h 9950"/>
                    <a:gd name="connsiteX14" fmla="*/ 2835 w 9689"/>
                    <a:gd name="connsiteY14" fmla="*/ 4481 h 9950"/>
                    <a:gd name="connsiteX15" fmla="*/ 2628 w 9689"/>
                    <a:gd name="connsiteY15" fmla="*/ 6735 h 9950"/>
                    <a:gd name="connsiteX16" fmla="*/ 2213 w 9689"/>
                    <a:gd name="connsiteY16" fmla="*/ 7918 h 9950"/>
                    <a:gd name="connsiteX17" fmla="*/ 1695 w 9689"/>
                    <a:gd name="connsiteY17" fmla="*/ 9157 h 9950"/>
                    <a:gd name="connsiteX18" fmla="*/ 918 w 9689"/>
                    <a:gd name="connsiteY18" fmla="*/ 9833 h 9950"/>
                    <a:gd name="connsiteX19" fmla="*/ 37 w 9689"/>
                    <a:gd name="connsiteY19" fmla="*/ 9946 h 9950"/>
                    <a:gd name="connsiteX0" fmla="*/ 2338 w 10001"/>
                    <a:gd name="connsiteY0" fmla="*/ 9882 h 10380"/>
                    <a:gd name="connsiteX1" fmla="*/ 5118 w 10001"/>
                    <a:gd name="connsiteY1" fmla="*/ 9090 h 10380"/>
                    <a:gd name="connsiteX2" fmla="*/ 6402 w 10001"/>
                    <a:gd name="connsiteY2" fmla="*/ 7844 h 10380"/>
                    <a:gd name="connsiteX3" fmla="*/ 7044 w 10001"/>
                    <a:gd name="connsiteY3" fmla="*/ 6712 h 10380"/>
                    <a:gd name="connsiteX4" fmla="*/ 7418 w 10001"/>
                    <a:gd name="connsiteY4" fmla="*/ 4957 h 10380"/>
                    <a:gd name="connsiteX5" fmla="*/ 7632 w 10001"/>
                    <a:gd name="connsiteY5" fmla="*/ 2919 h 10380"/>
                    <a:gd name="connsiteX6" fmla="*/ 8006 w 10001"/>
                    <a:gd name="connsiteY6" fmla="*/ 1390 h 10380"/>
                    <a:gd name="connsiteX7" fmla="*/ 8862 w 10001"/>
                    <a:gd name="connsiteY7" fmla="*/ 483 h 10380"/>
                    <a:gd name="connsiteX8" fmla="*/ 9986 w 10001"/>
                    <a:gd name="connsiteY8" fmla="*/ 30 h 10380"/>
                    <a:gd name="connsiteX9" fmla="*/ 8006 w 10001"/>
                    <a:gd name="connsiteY9" fmla="*/ 87 h 10380"/>
                    <a:gd name="connsiteX10" fmla="*/ 6081 w 10001"/>
                    <a:gd name="connsiteY10" fmla="*/ 370 h 10380"/>
                    <a:gd name="connsiteX11" fmla="*/ 4637 w 10001"/>
                    <a:gd name="connsiteY11" fmla="*/ 1220 h 10380"/>
                    <a:gd name="connsiteX12" fmla="*/ 3514 w 10001"/>
                    <a:gd name="connsiteY12" fmla="*/ 2635 h 10380"/>
                    <a:gd name="connsiteX13" fmla="*/ 2926 w 10001"/>
                    <a:gd name="connsiteY13" fmla="*/ 4504 h 10380"/>
                    <a:gd name="connsiteX14" fmla="*/ 2712 w 10001"/>
                    <a:gd name="connsiteY14" fmla="*/ 6769 h 10380"/>
                    <a:gd name="connsiteX15" fmla="*/ 2284 w 10001"/>
                    <a:gd name="connsiteY15" fmla="*/ 7958 h 10380"/>
                    <a:gd name="connsiteX16" fmla="*/ 1749 w 10001"/>
                    <a:gd name="connsiteY16" fmla="*/ 9203 h 10380"/>
                    <a:gd name="connsiteX17" fmla="*/ 947 w 10001"/>
                    <a:gd name="connsiteY17" fmla="*/ 9882 h 10380"/>
                    <a:gd name="connsiteX18" fmla="*/ 38 w 10001"/>
                    <a:gd name="connsiteY18" fmla="*/ 9996 h 10380"/>
                    <a:gd name="connsiteX19" fmla="*/ 2729 w 10001"/>
                    <a:gd name="connsiteY19" fmla="*/ 10380 h 10380"/>
                    <a:gd name="connsiteX0" fmla="*/ 2338 w 10001"/>
                    <a:gd name="connsiteY0" fmla="*/ 9882 h 9996"/>
                    <a:gd name="connsiteX1" fmla="*/ 5118 w 10001"/>
                    <a:gd name="connsiteY1" fmla="*/ 9090 h 9996"/>
                    <a:gd name="connsiteX2" fmla="*/ 6402 w 10001"/>
                    <a:gd name="connsiteY2" fmla="*/ 7844 h 9996"/>
                    <a:gd name="connsiteX3" fmla="*/ 7044 w 10001"/>
                    <a:gd name="connsiteY3" fmla="*/ 6712 h 9996"/>
                    <a:gd name="connsiteX4" fmla="*/ 7418 w 10001"/>
                    <a:gd name="connsiteY4" fmla="*/ 4957 h 9996"/>
                    <a:gd name="connsiteX5" fmla="*/ 7632 w 10001"/>
                    <a:gd name="connsiteY5" fmla="*/ 2919 h 9996"/>
                    <a:gd name="connsiteX6" fmla="*/ 8006 w 10001"/>
                    <a:gd name="connsiteY6" fmla="*/ 1390 h 9996"/>
                    <a:gd name="connsiteX7" fmla="*/ 8862 w 10001"/>
                    <a:gd name="connsiteY7" fmla="*/ 483 h 9996"/>
                    <a:gd name="connsiteX8" fmla="*/ 9986 w 10001"/>
                    <a:gd name="connsiteY8" fmla="*/ 30 h 9996"/>
                    <a:gd name="connsiteX9" fmla="*/ 8006 w 10001"/>
                    <a:gd name="connsiteY9" fmla="*/ 87 h 9996"/>
                    <a:gd name="connsiteX10" fmla="*/ 6081 w 10001"/>
                    <a:gd name="connsiteY10" fmla="*/ 370 h 9996"/>
                    <a:gd name="connsiteX11" fmla="*/ 4637 w 10001"/>
                    <a:gd name="connsiteY11" fmla="*/ 1220 h 9996"/>
                    <a:gd name="connsiteX12" fmla="*/ 3514 w 10001"/>
                    <a:gd name="connsiteY12" fmla="*/ 2635 h 9996"/>
                    <a:gd name="connsiteX13" fmla="*/ 2926 w 10001"/>
                    <a:gd name="connsiteY13" fmla="*/ 4504 h 9996"/>
                    <a:gd name="connsiteX14" fmla="*/ 2712 w 10001"/>
                    <a:gd name="connsiteY14" fmla="*/ 6769 h 9996"/>
                    <a:gd name="connsiteX15" fmla="*/ 2284 w 10001"/>
                    <a:gd name="connsiteY15" fmla="*/ 7958 h 9996"/>
                    <a:gd name="connsiteX16" fmla="*/ 1749 w 10001"/>
                    <a:gd name="connsiteY16" fmla="*/ 9203 h 9996"/>
                    <a:gd name="connsiteX17" fmla="*/ 947 w 10001"/>
                    <a:gd name="connsiteY17" fmla="*/ 9882 h 9996"/>
                    <a:gd name="connsiteX18" fmla="*/ 38 w 10001"/>
                    <a:gd name="connsiteY18" fmla="*/ 9996 h 9996"/>
                    <a:gd name="connsiteX0" fmla="*/ 5117 w 10000"/>
                    <a:gd name="connsiteY0" fmla="*/ 9094 h 10000"/>
                    <a:gd name="connsiteX1" fmla="*/ 6401 w 10000"/>
                    <a:gd name="connsiteY1" fmla="*/ 7847 h 10000"/>
                    <a:gd name="connsiteX2" fmla="*/ 7043 w 10000"/>
                    <a:gd name="connsiteY2" fmla="*/ 6715 h 10000"/>
                    <a:gd name="connsiteX3" fmla="*/ 7417 w 10000"/>
                    <a:gd name="connsiteY3" fmla="*/ 4959 h 10000"/>
                    <a:gd name="connsiteX4" fmla="*/ 7631 w 10000"/>
                    <a:gd name="connsiteY4" fmla="*/ 2920 h 10000"/>
                    <a:gd name="connsiteX5" fmla="*/ 8005 w 10000"/>
                    <a:gd name="connsiteY5" fmla="*/ 1391 h 10000"/>
                    <a:gd name="connsiteX6" fmla="*/ 8861 w 10000"/>
                    <a:gd name="connsiteY6" fmla="*/ 483 h 10000"/>
                    <a:gd name="connsiteX7" fmla="*/ 9985 w 10000"/>
                    <a:gd name="connsiteY7" fmla="*/ 30 h 10000"/>
                    <a:gd name="connsiteX8" fmla="*/ 8005 w 10000"/>
                    <a:gd name="connsiteY8" fmla="*/ 87 h 10000"/>
                    <a:gd name="connsiteX9" fmla="*/ 6080 w 10000"/>
                    <a:gd name="connsiteY9" fmla="*/ 370 h 10000"/>
                    <a:gd name="connsiteX10" fmla="*/ 4637 w 10000"/>
                    <a:gd name="connsiteY10" fmla="*/ 1220 h 10000"/>
                    <a:gd name="connsiteX11" fmla="*/ 3514 w 10000"/>
                    <a:gd name="connsiteY11" fmla="*/ 2636 h 10000"/>
                    <a:gd name="connsiteX12" fmla="*/ 2926 w 10000"/>
                    <a:gd name="connsiteY12" fmla="*/ 4506 h 10000"/>
                    <a:gd name="connsiteX13" fmla="*/ 2712 w 10000"/>
                    <a:gd name="connsiteY13" fmla="*/ 6772 h 10000"/>
                    <a:gd name="connsiteX14" fmla="*/ 2284 w 10000"/>
                    <a:gd name="connsiteY14" fmla="*/ 7961 h 10000"/>
                    <a:gd name="connsiteX15" fmla="*/ 1749 w 10000"/>
                    <a:gd name="connsiteY15" fmla="*/ 9207 h 10000"/>
                    <a:gd name="connsiteX16" fmla="*/ 947 w 10000"/>
                    <a:gd name="connsiteY16" fmla="*/ 9886 h 10000"/>
                    <a:gd name="connsiteX17" fmla="*/ 38 w 10000"/>
                    <a:gd name="connsiteY17" fmla="*/ 10000 h 10000"/>
                    <a:gd name="connsiteX0" fmla="*/ 6401 w 10000"/>
                    <a:gd name="connsiteY0" fmla="*/ 7847 h 10000"/>
                    <a:gd name="connsiteX1" fmla="*/ 7043 w 10000"/>
                    <a:gd name="connsiteY1" fmla="*/ 6715 h 10000"/>
                    <a:gd name="connsiteX2" fmla="*/ 7417 w 10000"/>
                    <a:gd name="connsiteY2" fmla="*/ 4959 h 10000"/>
                    <a:gd name="connsiteX3" fmla="*/ 7631 w 10000"/>
                    <a:gd name="connsiteY3" fmla="*/ 2920 h 10000"/>
                    <a:gd name="connsiteX4" fmla="*/ 8005 w 10000"/>
                    <a:gd name="connsiteY4" fmla="*/ 1391 h 10000"/>
                    <a:gd name="connsiteX5" fmla="*/ 8861 w 10000"/>
                    <a:gd name="connsiteY5" fmla="*/ 483 h 10000"/>
                    <a:gd name="connsiteX6" fmla="*/ 9985 w 10000"/>
                    <a:gd name="connsiteY6" fmla="*/ 30 h 10000"/>
                    <a:gd name="connsiteX7" fmla="*/ 8005 w 10000"/>
                    <a:gd name="connsiteY7" fmla="*/ 87 h 10000"/>
                    <a:gd name="connsiteX8" fmla="*/ 6080 w 10000"/>
                    <a:gd name="connsiteY8" fmla="*/ 370 h 10000"/>
                    <a:gd name="connsiteX9" fmla="*/ 4637 w 10000"/>
                    <a:gd name="connsiteY9" fmla="*/ 1220 h 10000"/>
                    <a:gd name="connsiteX10" fmla="*/ 3514 w 10000"/>
                    <a:gd name="connsiteY10" fmla="*/ 2636 h 10000"/>
                    <a:gd name="connsiteX11" fmla="*/ 2926 w 10000"/>
                    <a:gd name="connsiteY11" fmla="*/ 4506 h 10000"/>
                    <a:gd name="connsiteX12" fmla="*/ 2712 w 10000"/>
                    <a:gd name="connsiteY12" fmla="*/ 6772 h 10000"/>
                    <a:gd name="connsiteX13" fmla="*/ 2284 w 10000"/>
                    <a:gd name="connsiteY13" fmla="*/ 7961 h 10000"/>
                    <a:gd name="connsiteX14" fmla="*/ 1749 w 10000"/>
                    <a:gd name="connsiteY14" fmla="*/ 9207 h 10000"/>
                    <a:gd name="connsiteX15" fmla="*/ 947 w 10000"/>
                    <a:gd name="connsiteY15" fmla="*/ 9886 h 10000"/>
                    <a:gd name="connsiteX16" fmla="*/ 38 w 10000"/>
                    <a:gd name="connsiteY16" fmla="*/ 10000 h 10000"/>
                    <a:gd name="connsiteX0" fmla="*/ 7043 w 10000"/>
                    <a:gd name="connsiteY0" fmla="*/ 6715 h 10000"/>
                    <a:gd name="connsiteX1" fmla="*/ 7417 w 10000"/>
                    <a:gd name="connsiteY1" fmla="*/ 4959 h 10000"/>
                    <a:gd name="connsiteX2" fmla="*/ 7631 w 10000"/>
                    <a:gd name="connsiteY2" fmla="*/ 2920 h 10000"/>
                    <a:gd name="connsiteX3" fmla="*/ 8005 w 10000"/>
                    <a:gd name="connsiteY3" fmla="*/ 1391 h 10000"/>
                    <a:gd name="connsiteX4" fmla="*/ 8861 w 10000"/>
                    <a:gd name="connsiteY4" fmla="*/ 483 h 10000"/>
                    <a:gd name="connsiteX5" fmla="*/ 9985 w 10000"/>
                    <a:gd name="connsiteY5" fmla="*/ 30 h 10000"/>
                    <a:gd name="connsiteX6" fmla="*/ 8005 w 10000"/>
                    <a:gd name="connsiteY6" fmla="*/ 87 h 10000"/>
                    <a:gd name="connsiteX7" fmla="*/ 6080 w 10000"/>
                    <a:gd name="connsiteY7" fmla="*/ 370 h 10000"/>
                    <a:gd name="connsiteX8" fmla="*/ 4637 w 10000"/>
                    <a:gd name="connsiteY8" fmla="*/ 1220 h 10000"/>
                    <a:gd name="connsiteX9" fmla="*/ 3514 w 10000"/>
                    <a:gd name="connsiteY9" fmla="*/ 2636 h 10000"/>
                    <a:gd name="connsiteX10" fmla="*/ 2926 w 10000"/>
                    <a:gd name="connsiteY10" fmla="*/ 4506 h 10000"/>
                    <a:gd name="connsiteX11" fmla="*/ 2712 w 10000"/>
                    <a:gd name="connsiteY11" fmla="*/ 6772 h 10000"/>
                    <a:gd name="connsiteX12" fmla="*/ 2284 w 10000"/>
                    <a:gd name="connsiteY12" fmla="*/ 7961 h 10000"/>
                    <a:gd name="connsiteX13" fmla="*/ 1749 w 10000"/>
                    <a:gd name="connsiteY13" fmla="*/ 9207 h 10000"/>
                    <a:gd name="connsiteX14" fmla="*/ 947 w 10000"/>
                    <a:gd name="connsiteY14" fmla="*/ 9886 h 10000"/>
                    <a:gd name="connsiteX15" fmla="*/ 38 w 10000"/>
                    <a:gd name="connsiteY15" fmla="*/ 10000 h 10000"/>
                    <a:gd name="connsiteX0" fmla="*/ 7417 w 10000"/>
                    <a:gd name="connsiteY0" fmla="*/ 4959 h 10000"/>
                    <a:gd name="connsiteX1" fmla="*/ 7631 w 10000"/>
                    <a:gd name="connsiteY1" fmla="*/ 2920 h 10000"/>
                    <a:gd name="connsiteX2" fmla="*/ 8005 w 10000"/>
                    <a:gd name="connsiteY2" fmla="*/ 1391 h 10000"/>
                    <a:gd name="connsiteX3" fmla="*/ 8861 w 10000"/>
                    <a:gd name="connsiteY3" fmla="*/ 483 h 10000"/>
                    <a:gd name="connsiteX4" fmla="*/ 9985 w 10000"/>
                    <a:gd name="connsiteY4" fmla="*/ 30 h 10000"/>
                    <a:gd name="connsiteX5" fmla="*/ 8005 w 10000"/>
                    <a:gd name="connsiteY5" fmla="*/ 87 h 10000"/>
                    <a:gd name="connsiteX6" fmla="*/ 6080 w 10000"/>
                    <a:gd name="connsiteY6" fmla="*/ 370 h 10000"/>
                    <a:gd name="connsiteX7" fmla="*/ 4637 w 10000"/>
                    <a:gd name="connsiteY7" fmla="*/ 1220 h 10000"/>
                    <a:gd name="connsiteX8" fmla="*/ 3514 w 10000"/>
                    <a:gd name="connsiteY8" fmla="*/ 2636 h 10000"/>
                    <a:gd name="connsiteX9" fmla="*/ 2926 w 10000"/>
                    <a:gd name="connsiteY9" fmla="*/ 4506 h 10000"/>
                    <a:gd name="connsiteX10" fmla="*/ 2712 w 10000"/>
                    <a:gd name="connsiteY10" fmla="*/ 6772 h 10000"/>
                    <a:gd name="connsiteX11" fmla="*/ 2284 w 10000"/>
                    <a:gd name="connsiteY11" fmla="*/ 7961 h 10000"/>
                    <a:gd name="connsiteX12" fmla="*/ 1749 w 10000"/>
                    <a:gd name="connsiteY12" fmla="*/ 9207 h 10000"/>
                    <a:gd name="connsiteX13" fmla="*/ 947 w 10000"/>
                    <a:gd name="connsiteY13" fmla="*/ 9886 h 10000"/>
                    <a:gd name="connsiteX14" fmla="*/ 38 w 10000"/>
                    <a:gd name="connsiteY14" fmla="*/ 10000 h 10000"/>
                    <a:gd name="connsiteX0" fmla="*/ 7417 w 10000"/>
                    <a:gd name="connsiteY0" fmla="*/ 4959 h 10000"/>
                    <a:gd name="connsiteX1" fmla="*/ 7631 w 10000"/>
                    <a:gd name="connsiteY1" fmla="*/ 2920 h 10000"/>
                    <a:gd name="connsiteX2" fmla="*/ 8005 w 10000"/>
                    <a:gd name="connsiteY2" fmla="*/ 1391 h 10000"/>
                    <a:gd name="connsiteX3" fmla="*/ 8861 w 10000"/>
                    <a:gd name="connsiteY3" fmla="*/ 483 h 10000"/>
                    <a:gd name="connsiteX4" fmla="*/ 9985 w 10000"/>
                    <a:gd name="connsiteY4" fmla="*/ 30 h 10000"/>
                    <a:gd name="connsiteX5" fmla="*/ 8005 w 10000"/>
                    <a:gd name="connsiteY5" fmla="*/ 87 h 10000"/>
                    <a:gd name="connsiteX6" fmla="*/ 6080 w 10000"/>
                    <a:gd name="connsiteY6" fmla="*/ 370 h 10000"/>
                    <a:gd name="connsiteX7" fmla="*/ 4637 w 10000"/>
                    <a:gd name="connsiteY7" fmla="*/ 1220 h 10000"/>
                    <a:gd name="connsiteX8" fmla="*/ 3514 w 10000"/>
                    <a:gd name="connsiteY8" fmla="*/ 2636 h 10000"/>
                    <a:gd name="connsiteX9" fmla="*/ 2926 w 10000"/>
                    <a:gd name="connsiteY9" fmla="*/ 4506 h 10000"/>
                    <a:gd name="connsiteX10" fmla="*/ 2712 w 10000"/>
                    <a:gd name="connsiteY10" fmla="*/ 6772 h 10000"/>
                    <a:gd name="connsiteX11" fmla="*/ 2284 w 10000"/>
                    <a:gd name="connsiteY11" fmla="*/ 7961 h 10000"/>
                    <a:gd name="connsiteX12" fmla="*/ 1749 w 10000"/>
                    <a:gd name="connsiteY12" fmla="*/ 9207 h 10000"/>
                    <a:gd name="connsiteX13" fmla="*/ 947 w 10000"/>
                    <a:gd name="connsiteY13" fmla="*/ 9886 h 10000"/>
                    <a:gd name="connsiteX14" fmla="*/ 38 w 10000"/>
                    <a:gd name="connsiteY14" fmla="*/ 10000 h 10000"/>
                    <a:gd name="connsiteX0" fmla="*/ 7631 w 10000"/>
                    <a:gd name="connsiteY0" fmla="*/ 2920 h 10000"/>
                    <a:gd name="connsiteX1" fmla="*/ 8005 w 10000"/>
                    <a:gd name="connsiteY1" fmla="*/ 1391 h 10000"/>
                    <a:gd name="connsiteX2" fmla="*/ 8861 w 10000"/>
                    <a:gd name="connsiteY2" fmla="*/ 483 h 10000"/>
                    <a:gd name="connsiteX3" fmla="*/ 9985 w 10000"/>
                    <a:gd name="connsiteY3" fmla="*/ 30 h 10000"/>
                    <a:gd name="connsiteX4" fmla="*/ 8005 w 10000"/>
                    <a:gd name="connsiteY4" fmla="*/ 87 h 10000"/>
                    <a:gd name="connsiteX5" fmla="*/ 6080 w 10000"/>
                    <a:gd name="connsiteY5" fmla="*/ 370 h 10000"/>
                    <a:gd name="connsiteX6" fmla="*/ 4637 w 10000"/>
                    <a:gd name="connsiteY6" fmla="*/ 1220 h 10000"/>
                    <a:gd name="connsiteX7" fmla="*/ 3514 w 10000"/>
                    <a:gd name="connsiteY7" fmla="*/ 2636 h 10000"/>
                    <a:gd name="connsiteX8" fmla="*/ 2926 w 10000"/>
                    <a:gd name="connsiteY8" fmla="*/ 4506 h 10000"/>
                    <a:gd name="connsiteX9" fmla="*/ 2712 w 10000"/>
                    <a:gd name="connsiteY9" fmla="*/ 6772 h 10000"/>
                    <a:gd name="connsiteX10" fmla="*/ 2284 w 10000"/>
                    <a:gd name="connsiteY10" fmla="*/ 7961 h 10000"/>
                    <a:gd name="connsiteX11" fmla="*/ 1749 w 10000"/>
                    <a:gd name="connsiteY11" fmla="*/ 9207 h 10000"/>
                    <a:gd name="connsiteX12" fmla="*/ 947 w 10000"/>
                    <a:gd name="connsiteY12" fmla="*/ 9886 h 10000"/>
                    <a:gd name="connsiteX13" fmla="*/ 38 w 10000"/>
                    <a:gd name="connsiteY13" fmla="*/ 10000 h 10000"/>
                    <a:gd name="connsiteX0" fmla="*/ 8005 w 10000"/>
                    <a:gd name="connsiteY0" fmla="*/ 1391 h 10000"/>
                    <a:gd name="connsiteX1" fmla="*/ 8861 w 10000"/>
                    <a:gd name="connsiteY1" fmla="*/ 483 h 10000"/>
                    <a:gd name="connsiteX2" fmla="*/ 9985 w 10000"/>
                    <a:gd name="connsiteY2" fmla="*/ 30 h 10000"/>
                    <a:gd name="connsiteX3" fmla="*/ 8005 w 10000"/>
                    <a:gd name="connsiteY3" fmla="*/ 87 h 10000"/>
                    <a:gd name="connsiteX4" fmla="*/ 6080 w 10000"/>
                    <a:gd name="connsiteY4" fmla="*/ 370 h 10000"/>
                    <a:gd name="connsiteX5" fmla="*/ 4637 w 10000"/>
                    <a:gd name="connsiteY5" fmla="*/ 1220 h 10000"/>
                    <a:gd name="connsiteX6" fmla="*/ 3514 w 10000"/>
                    <a:gd name="connsiteY6" fmla="*/ 2636 h 10000"/>
                    <a:gd name="connsiteX7" fmla="*/ 2926 w 10000"/>
                    <a:gd name="connsiteY7" fmla="*/ 4506 h 10000"/>
                    <a:gd name="connsiteX8" fmla="*/ 2712 w 10000"/>
                    <a:gd name="connsiteY8" fmla="*/ 6772 h 10000"/>
                    <a:gd name="connsiteX9" fmla="*/ 2284 w 10000"/>
                    <a:gd name="connsiteY9" fmla="*/ 7961 h 10000"/>
                    <a:gd name="connsiteX10" fmla="*/ 1749 w 10000"/>
                    <a:gd name="connsiteY10" fmla="*/ 9207 h 10000"/>
                    <a:gd name="connsiteX11" fmla="*/ 947 w 10000"/>
                    <a:gd name="connsiteY11" fmla="*/ 9886 h 10000"/>
                    <a:gd name="connsiteX12" fmla="*/ 38 w 10000"/>
                    <a:gd name="connsiteY12" fmla="*/ 10000 h 10000"/>
                    <a:gd name="connsiteX0" fmla="*/ 8861 w 10000"/>
                    <a:gd name="connsiteY0" fmla="*/ 483 h 10000"/>
                    <a:gd name="connsiteX1" fmla="*/ 9985 w 10000"/>
                    <a:gd name="connsiteY1" fmla="*/ 30 h 10000"/>
                    <a:gd name="connsiteX2" fmla="*/ 8005 w 10000"/>
                    <a:gd name="connsiteY2" fmla="*/ 87 h 10000"/>
                    <a:gd name="connsiteX3" fmla="*/ 6080 w 10000"/>
                    <a:gd name="connsiteY3" fmla="*/ 370 h 10000"/>
                    <a:gd name="connsiteX4" fmla="*/ 4637 w 10000"/>
                    <a:gd name="connsiteY4" fmla="*/ 1220 h 10000"/>
                    <a:gd name="connsiteX5" fmla="*/ 3514 w 10000"/>
                    <a:gd name="connsiteY5" fmla="*/ 2636 h 10000"/>
                    <a:gd name="connsiteX6" fmla="*/ 2926 w 10000"/>
                    <a:gd name="connsiteY6" fmla="*/ 4506 h 10000"/>
                    <a:gd name="connsiteX7" fmla="*/ 2712 w 10000"/>
                    <a:gd name="connsiteY7" fmla="*/ 6772 h 10000"/>
                    <a:gd name="connsiteX8" fmla="*/ 2284 w 10000"/>
                    <a:gd name="connsiteY8" fmla="*/ 7961 h 10000"/>
                    <a:gd name="connsiteX9" fmla="*/ 1749 w 10000"/>
                    <a:gd name="connsiteY9" fmla="*/ 9207 h 10000"/>
                    <a:gd name="connsiteX10" fmla="*/ 947 w 10000"/>
                    <a:gd name="connsiteY10" fmla="*/ 9886 h 10000"/>
                    <a:gd name="connsiteX11" fmla="*/ 38 w 10000"/>
                    <a:gd name="connsiteY11" fmla="*/ 10000 h 10000"/>
                    <a:gd name="connsiteX0" fmla="*/ 9985 w 9985"/>
                    <a:gd name="connsiteY0" fmla="*/ 30 h 10000"/>
                    <a:gd name="connsiteX1" fmla="*/ 8005 w 9985"/>
                    <a:gd name="connsiteY1" fmla="*/ 87 h 10000"/>
                    <a:gd name="connsiteX2" fmla="*/ 6080 w 9985"/>
                    <a:gd name="connsiteY2" fmla="*/ 370 h 10000"/>
                    <a:gd name="connsiteX3" fmla="*/ 4637 w 9985"/>
                    <a:gd name="connsiteY3" fmla="*/ 1220 h 10000"/>
                    <a:gd name="connsiteX4" fmla="*/ 3514 w 9985"/>
                    <a:gd name="connsiteY4" fmla="*/ 2636 h 10000"/>
                    <a:gd name="connsiteX5" fmla="*/ 2926 w 9985"/>
                    <a:gd name="connsiteY5" fmla="*/ 4506 h 10000"/>
                    <a:gd name="connsiteX6" fmla="*/ 2712 w 9985"/>
                    <a:gd name="connsiteY6" fmla="*/ 6772 h 10000"/>
                    <a:gd name="connsiteX7" fmla="*/ 2284 w 9985"/>
                    <a:gd name="connsiteY7" fmla="*/ 7961 h 10000"/>
                    <a:gd name="connsiteX8" fmla="*/ 1749 w 9985"/>
                    <a:gd name="connsiteY8" fmla="*/ 9207 h 10000"/>
                    <a:gd name="connsiteX9" fmla="*/ 947 w 9985"/>
                    <a:gd name="connsiteY9" fmla="*/ 9886 h 10000"/>
                    <a:gd name="connsiteX10" fmla="*/ 38 w 9985"/>
                    <a:gd name="connsiteY10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985" h="10000">
                      <a:moveTo>
                        <a:pt x="9985" y="30"/>
                      </a:moveTo>
                      <a:cubicBezTo>
                        <a:pt x="9837" y="-40"/>
                        <a:pt x="8660" y="30"/>
                        <a:pt x="8005" y="87"/>
                      </a:cubicBezTo>
                      <a:cubicBezTo>
                        <a:pt x="7351" y="144"/>
                        <a:pt x="6642" y="186"/>
                        <a:pt x="6080" y="370"/>
                      </a:cubicBezTo>
                      <a:cubicBezTo>
                        <a:pt x="5519" y="555"/>
                        <a:pt x="5065" y="837"/>
                        <a:pt x="4637" y="1220"/>
                      </a:cubicBezTo>
                      <a:cubicBezTo>
                        <a:pt x="4210" y="1603"/>
                        <a:pt x="3795" y="2084"/>
                        <a:pt x="3514" y="2636"/>
                      </a:cubicBezTo>
                      <a:cubicBezTo>
                        <a:pt x="3234" y="3188"/>
                        <a:pt x="3060" y="3812"/>
                        <a:pt x="2926" y="4506"/>
                      </a:cubicBezTo>
                      <a:cubicBezTo>
                        <a:pt x="2793" y="5199"/>
                        <a:pt x="2820" y="6190"/>
                        <a:pt x="2712" y="6772"/>
                      </a:cubicBezTo>
                      <a:cubicBezTo>
                        <a:pt x="2605" y="7352"/>
                        <a:pt x="2445" y="7550"/>
                        <a:pt x="2284" y="7961"/>
                      </a:cubicBezTo>
                      <a:cubicBezTo>
                        <a:pt x="2124" y="8371"/>
                        <a:pt x="1976" y="8881"/>
                        <a:pt x="1749" y="9207"/>
                      </a:cubicBezTo>
                      <a:cubicBezTo>
                        <a:pt x="1522" y="9533"/>
                        <a:pt x="1215" y="9759"/>
                        <a:pt x="947" y="9886"/>
                      </a:cubicBezTo>
                      <a:cubicBezTo>
                        <a:pt x="680" y="10014"/>
                        <a:pt x="-189" y="10000"/>
                        <a:pt x="38" y="10000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376341" y="2938418"/>
                <a:ext cx="2761048" cy="2497402"/>
                <a:chOff x="5984757" y="3909085"/>
                <a:chExt cx="2761048" cy="2497402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5984757" y="3909085"/>
                  <a:ext cx="2761048" cy="2497402"/>
                  <a:chOff x="5984757" y="3909085"/>
                  <a:chExt cx="2761048" cy="2497402"/>
                </a:xfrm>
              </p:grpSpPr>
              <p:grpSp>
                <p:nvGrpSpPr>
                  <p:cNvPr id="41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5984757" y="4047463"/>
                    <a:ext cx="2463800" cy="2359024"/>
                    <a:chOff x="3467" y="548"/>
                    <a:chExt cx="1422" cy="1422"/>
                  </a:xfrm>
                </p:grpSpPr>
                <p:grpSp>
                  <p:nvGrpSpPr>
                    <p:cNvPr id="54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67" y="548"/>
                      <a:ext cx="1422" cy="1422"/>
                      <a:chOff x="3467" y="548"/>
                      <a:chExt cx="1422" cy="1422"/>
                    </a:xfrm>
                  </p:grpSpPr>
                  <p:sp>
                    <p:nvSpPr>
                      <p:cNvPr id="60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218" y="548"/>
                        <a:ext cx="0" cy="142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 type="stealth" w="lg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63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 flipH="1" flipV="1">
                        <a:off x="4178" y="571"/>
                        <a:ext cx="0" cy="142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 type="stealth" w="lg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</p:grpSp>
                <p:sp>
                  <p:nvSpPr>
                    <p:cNvPr id="59" name="Oval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62" y="1222"/>
                      <a:ext cx="116" cy="116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6919550" y="3909085"/>
                    <a:ext cx="1826255" cy="1536410"/>
                    <a:chOff x="6919550" y="3909085"/>
                    <a:chExt cx="1826255" cy="1536410"/>
                  </a:xfrm>
                </p:grpSpPr>
                <p:sp>
                  <p:nvSpPr>
                    <p:cNvPr id="47" name="Text Box 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919550" y="3909085"/>
                      <a:ext cx="31451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9pPr>
                    </a:lstStyle>
                    <a:p>
                      <a:r>
                        <a:rPr lang="en-GB" i="1" dirty="0">
                          <a:latin typeface="+mn-lt"/>
                        </a:rPr>
                        <a:t>B</a:t>
                      </a:r>
                    </a:p>
                  </p:txBody>
                </p:sp>
                <p:sp>
                  <p:nvSpPr>
                    <p:cNvPr id="48" name="Text Box 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10457" y="5076163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Old English Text MT" pitchFamily="66" charset="0"/>
                        </a:defRPr>
                      </a:lvl9pPr>
                    </a:lstStyle>
                    <a:p>
                      <a:r>
                        <a:rPr lang="en-GB" i="1" dirty="0">
                          <a:latin typeface="+mn-lt"/>
                        </a:rPr>
                        <a:t>H</a:t>
                      </a:r>
                    </a:p>
                  </p:txBody>
                </p:sp>
                <p:sp>
                  <p:nvSpPr>
                    <p:cNvPr id="49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7287981" y="4626391"/>
                      <a:ext cx="355618" cy="629902"/>
                    </a:xfrm>
                    <a:custGeom>
                      <a:avLst/>
                      <a:gdLst>
                        <a:gd name="T0" fmla="*/ 0 w 216"/>
                        <a:gd name="T1" fmla="*/ 432 h 364"/>
                        <a:gd name="T2" fmla="*/ 114 w 216"/>
                        <a:gd name="T3" fmla="*/ 199 h 364"/>
                        <a:gd name="T4" fmla="*/ 308 w 216"/>
                        <a:gd name="T5" fmla="*/ 0 h 364"/>
                        <a:gd name="T6" fmla="*/ 0 60000 65536"/>
                        <a:gd name="T7" fmla="*/ 0 60000 65536"/>
                        <a:gd name="T8" fmla="*/ 0 60000 65536"/>
                        <a:gd name="T9" fmla="*/ 0 w 216"/>
                        <a:gd name="T10" fmla="*/ 0 h 364"/>
                        <a:gd name="T11" fmla="*/ 216 w 216"/>
                        <a:gd name="T12" fmla="*/ 364 h 364"/>
                        <a:gd name="connsiteX0" fmla="*/ 0 w 10000"/>
                        <a:gd name="connsiteY0" fmla="*/ 10000 h 10000"/>
                        <a:gd name="connsiteX1" fmla="*/ 4924 w 10000"/>
                        <a:gd name="connsiteY1" fmla="*/ 5752 h 10000"/>
                        <a:gd name="connsiteX2" fmla="*/ 10000 w 10000"/>
                        <a:gd name="connsiteY2" fmla="*/ 0 h 10000"/>
                        <a:gd name="connsiteX0" fmla="*/ 0 w 10000"/>
                        <a:gd name="connsiteY0" fmla="*/ 10000 h 10000"/>
                        <a:gd name="connsiteX1" fmla="*/ 4924 w 10000"/>
                        <a:gd name="connsiteY1" fmla="*/ 5752 h 10000"/>
                        <a:gd name="connsiteX2" fmla="*/ 10000 w 10000"/>
                        <a:gd name="connsiteY2" fmla="*/ 0 h 10000"/>
                        <a:gd name="connsiteX0" fmla="*/ 0 w 10000"/>
                        <a:gd name="connsiteY0" fmla="*/ 10000 h 10000"/>
                        <a:gd name="connsiteX1" fmla="*/ 4924 w 10000"/>
                        <a:gd name="connsiteY1" fmla="*/ 5752 h 10000"/>
                        <a:gd name="connsiteX2" fmla="*/ 10000 w 10000"/>
                        <a:gd name="connsiteY2" fmla="*/ 0 h 10000"/>
                        <a:gd name="connsiteX0" fmla="*/ 0 w 10000"/>
                        <a:gd name="connsiteY0" fmla="*/ 10000 h 10000"/>
                        <a:gd name="connsiteX1" fmla="*/ 1082 w 10000"/>
                        <a:gd name="connsiteY1" fmla="*/ 9082 h 10000"/>
                        <a:gd name="connsiteX2" fmla="*/ 4924 w 10000"/>
                        <a:gd name="connsiteY2" fmla="*/ 5752 h 10000"/>
                        <a:gd name="connsiteX3" fmla="*/ 10000 w 10000"/>
                        <a:gd name="connsiteY3" fmla="*/ 0 h 10000"/>
                        <a:gd name="connsiteX0" fmla="*/ 0 w 10000"/>
                        <a:gd name="connsiteY0" fmla="*/ 10000 h 10000"/>
                        <a:gd name="connsiteX1" fmla="*/ 1184 w 10000"/>
                        <a:gd name="connsiteY1" fmla="*/ 9082 h 10000"/>
                        <a:gd name="connsiteX2" fmla="*/ 4924 w 10000"/>
                        <a:gd name="connsiteY2" fmla="*/ 5752 h 10000"/>
                        <a:gd name="connsiteX3" fmla="*/ 10000 w 10000"/>
                        <a:gd name="connsiteY3" fmla="*/ 0 h 10000"/>
                        <a:gd name="connsiteX0" fmla="*/ 0 w 10000"/>
                        <a:gd name="connsiteY0" fmla="*/ 10000 h 10000"/>
                        <a:gd name="connsiteX1" fmla="*/ 1591 w 10000"/>
                        <a:gd name="connsiteY1" fmla="*/ 9145 h 10000"/>
                        <a:gd name="connsiteX2" fmla="*/ 4924 w 10000"/>
                        <a:gd name="connsiteY2" fmla="*/ 5752 h 10000"/>
                        <a:gd name="connsiteX3" fmla="*/ 10000 w 10000"/>
                        <a:gd name="connsiteY3" fmla="*/ 0 h 10000"/>
                        <a:gd name="connsiteX0" fmla="*/ 0 w 10000"/>
                        <a:gd name="connsiteY0" fmla="*/ 10000 h 10000"/>
                        <a:gd name="connsiteX1" fmla="*/ 1591 w 10000"/>
                        <a:gd name="connsiteY1" fmla="*/ 9145 h 10000"/>
                        <a:gd name="connsiteX2" fmla="*/ 4924 w 10000"/>
                        <a:gd name="connsiteY2" fmla="*/ 5752 h 10000"/>
                        <a:gd name="connsiteX3" fmla="*/ 10000 w 10000"/>
                        <a:gd name="connsiteY3" fmla="*/ 0 h 10000"/>
                        <a:gd name="connsiteX0" fmla="*/ 0 w 10000"/>
                        <a:gd name="connsiteY0" fmla="*/ 10000 h 10000"/>
                        <a:gd name="connsiteX1" fmla="*/ 1591 w 10000"/>
                        <a:gd name="connsiteY1" fmla="*/ 9145 h 10000"/>
                        <a:gd name="connsiteX2" fmla="*/ 5229 w 10000"/>
                        <a:gd name="connsiteY2" fmla="*/ 5247 h 10000"/>
                        <a:gd name="connsiteX3" fmla="*/ 10000 w 10000"/>
                        <a:gd name="connsiteY3" fmla="*/ 0 h 10000"/>
                        <a:gd name="connsiteX0" fmla="*/ 0 w 10000"/>
                        <a:gd name="connsiteY0" fmla="*/ 10000 h 10000"/>
                        <a:gd name="connsiteX1" fmla="*/ 1591 w 10000"/>
                        <a:gd name="connsiteY1" fmla="*/ 9145 h 10000"/>
                        <a:gd name="connsiteX2" fmla="*/ 5229 w 10000"/>
                        <a:gd name="connsiteY2" fmla="*/ 5247 h 10000"/>
                        <a:gd name="connsiteX3" fmla="*/ 10000 w 10000"/>
                        <a:gd name="connsiteY3" fmla="*/ 0 h 10000"/>
                        <a:gd name="connsiteX0" fmla="*/ 0 w 10000"/>
                        <a:gd name="connsiteY0" fmla="*/ 10000 h 10000"/>
                        <a:gd name="connsiteX1" fmla="*/ 1591 w 10000"/>
                        <a:gd name="connsiteY1" fmla="*/ 9145 h 10000"/>
                        <a:gd name="connsiteX2" fmla="*/ 4924 w 10000"/>
                        <a:gd name="connsiteY2" fmla="*/ 5184 h 10000"/>
                        <a:gd name="connsiteX3" fmla="*/ 10000 w 10000"/>
                        <a:gd name="connsiteY3" fmla="*/ 0 h 10000"/>
                        <a:gd name="connsiteX0" fmla="*/ 0 w 10000"/>
                        <a:gd name="connsiteY0" fmla="*/ 10000 h 10000"/>
                        <a:gd name="connsiteX1" fmla="*/ 1591 w 10000"/>
                        <a:gd name="connsiteY1" fmla="*/ 9145 h 10000"/>
                        <a:gd name="connsiteX2" fmla="*/ 4924 w 10000"/>
                        <a:gd name="connsiteY2" fmla="*/ 5184 h 10000"/>
                        <a:gd name="connsiteX3" fmla="*/ 10000 w 10000"/>
                        <a:gd name="connsiteY3" fmla="*/ 0 h 10000"/>
                        <a:gd name="connsiteX0" fmla="*/ 0 w 10000"/>
                        <a:gd name="connsiteY0" fmla="*/ 10000 h 10000"/>
                        <a:gd name="connsiteX1" fmla="*/ 1591 w 10000"/>
                        <a:gd name="connsiteY1" fmla="*/ 9145 h 10000"/>
                        <a:gd name="connsiteX2" fmla="*/ 4924 w 10000"/>
                        <a:gd name="connsiteY2" fmla="*/ 5184 h 10000"/>
                        <a:gd name="connsiteX3" fmla="*/ 10000 w 10000"/>
                        <a:gd name="connsiteY3" fmla="*/ 0 h 10000"/>
                        <a:gd name="connsiteX0" fmla="*/ 0 w 10000"/>
                        <a:gd name="connsiteY0" fmla="*/ 9937 h 9937"/>
                        <a:gd name="connsiteX1" fmla="*/ 1591 w 10000"/>
                        <a:gd name="connsiteY1" fmla="*/ 9082 h 9937"/>
                        <a:gd name="connsiteX2" fmla="*/ 4924 w 10000"/>
                        <a:gd name="connsiteY2" fmla="*/ 5121 h 9937"/>
                        <a:gd name="connsiteX3" fmla="*/ 10000 w 10000"/>
                        <a:gd name="connsiteY3" fmla="*/ 0 h 9937"/>
                        <a:gd name="connsiteX0" fmla="*/ 0 w 9492"/>
                        <a:gd name="connsiteY0" fmla="*/ 10508 h 10508"/>
                        <a:gd name="connsiteX1" fmla="*/ 1591 w 9492"/>
                        <a:gd name="connsiteY1" fmla="*/ 9648 h 10508"/>
                        <a:gd name="connsiteX2" fmla="*/ 4924 w 9492"/>
                        <a:gd name="connsiteY2" fmla="*/ 5661 h 10508"/>
                        <a:gd name="connsiteX3" fmla="*/ 9492 w 9492"/>
                        <a:gd name="connsiteY3" fmla="*/ 0 h 105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492" h="10508">
                          <a:moveTo>
                            <a:pt x="0" y="10508"/>
                          </a:moveTo>
                          <a:cubicBezTo>
                            <a:pt x="180" y="10291"/>
                            <a:pt x="770" y="10360"/>
                            <a:pt x="1591" y="9648"/>
                          </a:cubicBezTo>
                          <a:cubicBezTo>
                            <a:pt x="2412" y="8935"/>
                            <a:pt x="3845" y="7376"/>
                            <a:pt x="4924" y="5661"/>
                          </a:cubicBezTo>
                          <a:cubicBezTo>
                            <a:pt x="6692" y="3086"/>
                            <a:pt x="7177" y="1465"/>
                            <a:pt x="9492" y="0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accent2">
                          <a:lumMod val="75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</p:grpSp>
            <p:sp>
              <p:nvSpPr>
                <p:cNvPr id="40" name="Freeform 77"/>
                <p:cNvSpPr>
                  <a:spLocks/>
                </p:cNvSpPr>
                <p:nvPr/>
              </p:nvSpPr>
              <p:spPr bwMode="auto">
                <a:xfrm>
                  <a:off x="7638932" y="4400195"/>
                  <a:ext cx="379412" cy="234950"/>
                </a:xfrm>
                <a:custGeom>
                  <a:avLst/>
                  <a:gdLst>
                    <a:gd name="T0" fmla="*/ 0 w 636"/>
                    <a:gd name="T1" fmla="*/ 521 h 700"/>
                    <a:gd name="T2" fmla="*/ 27 w 636"/>
                    <a:gd name="T3" fmla="*/ 384 h 700"/>
                    <a:gd name="T4" fmla="*/ 60 w 636"/>
                    <a:gd name="T5" fmla="*/ 295 h 700"/>
                    <a:gd name="T6" fmla="*/ 95 w 636"/>
                    <a:gd name="T7" fmla="*/ 224 h 700"/>
                    <a:gd name="T8" fmla="*/ 139 w 636"/>
                    <a:gd name="T9" fmla="*/ 146 h 700"/>
                    <a:gd name="T10" fmla="*/ 169 w 636"/>
                    <a:gd name="T11" fmla="*/ 107 h 700"/>
                    <a:gd name="T12" fmla="*/ 231 w 636"/>
                    <a:gd name="T13" fmla="*/ 33 h 700"/>
                    <a:gd name="T14" fmla="*/ 261 w 636"/>
                    <a:gd name="T15" fmla="*/ 0 h 7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36"/>
                    <a:gd name="T25" fmla="*/ 0 h 700"/>
                    <a:gd name="T26" fmla="*/ 636 w 636"/>
                    <a:gd name="T27" fmla="*/ 700 h 7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36" h="700">
                      <a:moveTo>
                        <a:pt x="0" y="700"/>
                      </a:moveTo>
                      <a:cubicBezTo>
                        <a:pt x="21" y="633"/>
                        <a:pt x="43" y="567"/>
                        <a:pt x="68" y="516"/>
                      </a:cubicBezTo>
                      <a:cubicBezTo>
                        <a:pt x="93" y="465"/>
                        <a:pt x="121" y="432"/>
                        <a:pt x="148" y="396"/>
                      </a:cubicBezTo>
                      <a:cubicBezTo>
                        <a:pt x="175" y="360"/>
                        <a:pt x="200" y="333"/>
                        <a:pt x="232" y="300"/>
                      </a:cubicBezTo>
                      <a:cubicBezTo>
                        <a:pt x="264" y="267"/>
                        <a:pt x="310" y="222"/>
                        <a:pt x="340" y="196"/>
                      </a:cubicBezTo>
                      <a:cubicBezTo>
                        <a:pt x="370" y="170"/>
                        <a:pt x="375" y="169"/>
                        <a:pt x="412" y="144"/>
                      </a:cubicBezTo>
                      <a:cubicBezTo>
                        <a:pt x="449" y="119"/>
                        <a:pt x="527" y="68"/>
                        <a:pt x="564" y="44"/>
                      </a:cubicBezTo>
                      <a:cubicBezTo>
                        <a:pt x="601" y="20"/>
                        <a:pt x="618" y="10"/>
                        <a:pt x="636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38" name="Freeform 7"/>
            <p:cNvSpPr>
              <a:spLocks/>
            </p:cNvSpPr>
            <p:nvPr/>
          </p:nvSpPr>
          <p:spPr bwMode="auto">
            <a:xfrm rot="10800000">
              <a:off x="8517602" y="4303302"/>
              <a:ext cx="1652846" cy="935903"/>
            </a:xfrm>
            <a:custGeom>
              <a:avLst/>
              <a:gdLst>
                <a:gd name="T0" fmla="*/ 260 w 772"/>
                <a:gd name="T1" fmla="*/ 5104 h 710"/>
                <a:gd name="T2" fmla="*/ 2857 w 772"/>
                <a:gd name="T3" fmla="*/ 5043 h 710"/>
                <a:gd name="T4" fmla="*/ 4789 w 772"/>
                <a:gd name="T5" fmla="*/ 4844 h 710"/>
                <a:gd name="T6" fmla="*/ 6001 w 772"/>
                <a:gd name="T7" fmla="*/ 4644 h 710"/>
                <a:gd name="T8" fmla="*/ 7446 w 772"/>
                <a:gd name="T9" fmla="*/ 4008 h 710"/>
                <a:gd name="T10" fmla="*/ 8178 w 772"/>
                <a:gd name="T11" fmla="*/ 3432 h 710"/>
                <a:gd name="T12" fmla="*/ 8598 w 772"/>
                <a:gd name="T13" fmla="*/ 2541 h 710"/>
                <a:gd name="T14" fmla="*/ 8834 w 772"/>
                <a:gd name="T15" fmla="*/ 1502 h 710"/>
                <a:gd name="T16" fmla="*/ 9266 w 772"/>
                <a:gd name="T17" fmla="*/ 724 h 710"/>
                <a:gd name="T18" fmla="*/ 10230 w 772"/>
                <a:gd name="T19" fmla="*/ 269 h 710"/>
                <a:gd name="T20" fmla="*/ 11494 w 772"/>
                <a:gd name="T21" fmla="*/ 34 h 710"/>
                <a:gd name="T22" fmla="*/ 9266 w 772"/>
                <a:gd name="T23" fmla="*/ 67 h 710"/>
                <a:gd name="T24" fmla="*/ 7090 w 772"/>
                <a:gd name="T25" fmla="*/ 211 h 710"/>
                <a:gd name="T26" fmla="*/ 5457 w 772"/>
                <a:gd name="T27" fmla="*/ 640 h 710"/>
                <a:gd name="T28" fmla="*/ 4182 w 772"/>
                <a:gd name="T29" fmla="*/ 1363 h 710"/>
                <a:gd name="T30" fmla="*/ 3517 w 772"/>
                <a:gd name="T31" fmla="*/ 2313 h 710"/>
                <a:gd name="T32" fmla="*/ 3281 w 772"/>
                <a:gd name="T33" fmla="*/ 3464 h 710"/>
                <a:gd name="T34" fmla="*/ 2798 w 772"/>
                <a:gd name="T35" fmla="*/ 4066 h 710"/>
                <a:gd name="T36" fmla="*/ 2192 w 772"/>
                <a:gd name="T37" fmla="*/ 4703 h 710"/>
                <a:gd name="T38" fmla="*/ 1287 w 772"/>
                <a:gd name="T39" fmla="*/ 5043 h 710"/>
                <a:gd name="T40" fmla="*/ 260 w 772"/>
                <a:gd name="T41" fmla="*/ 5104 h 7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72"/>
                <a:gd name="T64" fmla="*/ 0 h 710"/>
                <a:gd name="T65" fmla="*/ 772 w 772"/>
                <a:gd name="T66" fmla="*/ 710 h 710"/>
                <a:gd name="connsiteX0" fmla="*/ 9 w 9661"/>
                <a:gd name="connsiteY0" fmla="*/ 9946 h 10141"/>
                <a:gd name="connsiteX1" fmla="*/ 1475 w 9661"/>
                <a:gd name="connsiteY1" fmla="*/ 10140 h 10141"/>
                <a:gd name="connsiteX2" fmla="*/ 2237 w 9661"/>
                <a:gd name="connsiteY2" fmla="*/ 9833 h 10141"/>
                <a:gd name="connsiteX3" fmla="*/ 3895 w 9661"/>
                <a:gd name="connsiteY3" fmla="*/ 9439 h 10141"/>
                <a:gd name="connsiteX4" fmla="*/ 4931 w 9661"/>
                <a:gd name="connsiteY4" fmla="*/ 9045 h 10141"/>
                <a:gd name="connsiteX5" fmla="*/ 6175 w 9661"/>
                <a:gd name="connsiteY5" fmla="*/ 7805 h 10141"/>
                <a:gd name="connsiteX6" fmla="*/ 6797 w 9661"/>
                <a:gd name="connsiteY6" fmla="*/ 6678 h 10141"/>
                <a:gd name="connsiteX7" fmla="*/ 7159 w 9661"/>
                <a:gd name="connsiteY7" fmla="*/ 4932 h 10141"/>
                <a:gd name="connsiteX8" fmla="*/ 7367 w 9661"/>
                <a:gd name="connsiteY8" fmla="*/ 2904 h 10141"/>
                <a:gd name="connsiteX9" fmla="*/ 7729 w 9661"/>
                <a:gd name="connsiteY9" fmla="*/ 1383 h 10141"/>
                <a:gd name="connsiteX10" fmla="*/ 8558 w 9661"/>
                <a:gd name="connsiteY10" fmla="*/ 481 h 10141"/>
                <a:gd name="connsiteX11" fmla="*/ 9647 w 9661"/>
                <a:gd name="connsiteY11" fmla="*/ 30 h 10141"/>
                <a:gd name="connsiteX12" fmla="*/ 7729 w 9661"/>
                <a:gd name="connsiteY12" fmla="*/ 87 h 10141"/>
                <a:gd name="connsiteX13" fmla="*/ 5864 w 9661"/>
                <a:gd name="connsiteY13" fmla="*/ 368 h 10141"/>
                <a:gd name="connsiteX14" fmla="*/ 4465 w 9661"/>
                <a:gd name="connsiteY14" fmla="*/ 1214 h 10141"/>
                <a:gd name="connsiteX15" fmla="*/ 3377 w 9661"/>
                <a:gd name="connsiteY15" fmla="*/ 2622 h 10141"/>
                <a:gd name="connsiteX16" fmla="*/ 2807 w 9661"/>
                <a:gd name="connsiteY16" fmla="*/ 4481 h 10141"/>
                <a:gd name="connsiteX17" fmla="*/ 2600 w 9661"/>
                <a:gd name="connsiteY17" fmla="*/ 6735 h 10141"/>
                <a:gd name="connsiteX18" fmla="*/ 2185 w 9661"/>
                <a:gd name="connsiteY18" fmla="*/ 7918 h 10141"/>
                <a:gd name="connsiteX19" fmla="*/ 1667 w 9661"/>
                <a:gd name="connsiteY19" fmla="*/ 9157 h 10141"/>
                <a:gd name="connsiteX20" fmla="*/ 890 w 9661"/>
                <a:gd name="connsiteY20" fmla="*/ 9833 h 10141"/>
                <a:gd name="connsiteX21" fmla="*/ 9 w 9661"/>
                <a:gd name="connsiteY21" fmla="*/ 9946 h 10141"/>
                <a:gd name="connsiteX0" fmla="*/ 9 w 10001"/>
                <a:gd name="connsiteY0" fmla="*/ 9807 h 9807"/>
                <a:gd name="connsiteX1" fmla="*/ 2315 w 10001"/>
                <a:gd name="connsiteY1" fmla="*/ 9695 h 9807"/>
                <a:gd name="connsiteX2" fmla="*/ 4032 w 10001"/>
                <a:gd name="connsiteY2" fmla="*/ 9307 h 9807"/>
                <a:gd name="connsiteX3" fmla="*/ 5104 w 10001"/>
                <a:gd name="connsiteY3" fmla="*/ 8918 h 9807"/>
                <a:gd name="connsiteX4" fmla="*/ 6392 w 10001"/>
                <a:gd name="connsiteY4" fmla="*/ 7695 h 9807"/>
                <a:gd name="connsiteX5" fmla="*/ 7036 w 10001"/>
                <a:gd name="connsiteY5" fmla="*/ 6584 h 9807"/>
                <a:gd name="connsiteX6" fmla="*/ 7410 w 10001"/>
                <a:gd name="connsiteY6" fmla="*/ 4862 h 9807"/>
                <a:gd name="connsiteX7" fmla="*/ 7626 w 10001"/>
                <a:gd name="connsiteY7" fmla="*/ 2863 h 9807"/>
                <a:gd name="connsiteX8" fmla="*/ 8000 w 10001"/>
                <a:gd name="connsiteY8" fmla="*/ 1363 h 9807"/>
                <a:gd name="connsiteX9" fmla="*/ 8858 w 10001"/>
                <a:gd name="connsiteY9" fmla="*/ 473 h 9807"/>
                <a:gd name="connsiteX10" fmla="*/ 9986 w 10001"/>
                <a:gd name="connsiteY10" fmla="*/ 29 h 9807"/>
                <a:gd name="connsiteX11" fmla="*/ 8000 w 10001"/>
                <a:gd name="connsiteY11" fmla="*/ 85 h 9807"/>
                <a:gd name="connsiteX12" fmla="*/ 6070 w 10001"/>
                <a:gd name="connsiteY12" fmla="*/ 362 h 9807"/>
                <a:gd name="connsiteX13" fmla="*/ 4622 w 10001"/>
                <a:gd name="connsiteY13" fmla="*/ 1196 h 9807"/>
                <a:gd name="connsiteX14" fmla="*/ 3495 w 10001"/>
                <a:gd name="connsiteY14" fmla="*/ 2585 h 9807"/>
                <a:gd name="connsiteX15" fmla="*/ 2905 w 10001"/>
                <a:gd name="connsiteY15" fmla="*/ 4418 h 9807"/>
                <a:gd name="connsiteX16" fmla="*/ 2691 w 10001"/>
                <a:gd name="connsiteY16" fmla="*/ 6640 h 9807"/>
                <a:gd name="connsiteX17" fmla="*/ 2262 w 10001"/>
                <a:gd name="connsiteY17" fmla="*/ 7807 h 9807"/>
                <a:gd name="connsiteX18" fmla="*/ 1725 w 10001"/>
                <a:gd name="connsiteY18" fmla="*/ 9029 h 9807"/>
                <a:gd name="connsiteX19" fmla="*/ 921 w 10001"/>
                <a:gd name="connsiteY19" fmla="*/ 9695 h 9807"/>
                <a:gd name="connsiteX20" fmla="*/ 9 w 10001"/>
                <a:gd name="connsiteY20" fmla="*/ 9807 h 9807"/>
                <a:gd name="connsiteX0" fmla="*/ 9 w 10000"/>
                <a:gd name="connsiteY0" fmla="*/ 10000 h 10000"/>
                <a:gd name="connsiteX1" fmla="*/ 2315 w 10000"/>
                <a:gd name="connsiteY1" fmla="*/ 9886 h 10000"/>
                <a:gd name="connsiteX2" fmla="*/ 3143 w 10000"/>
                <a:gd name="connsiteY2" fmla="*/ 9738 h 10000"/>
                <a:gd name="connsiteX3" fmla="*/ 4032 w 10000"/>
                <a:gd name="connsiteY3" fmla="*/ 9490 h 10000"/>
                <a:gd name="connsiteX4" fmla="*/ 5103 w 10000"/>
                <a:gd name="connsiteY4" fmla="*/ 9094 h 10000"/>
                <a:gd name="connsiteX5" fmla="*/ 6391 w 10000"/>
                <a:gd name="connsiteY5" fmla="*/ 7846 h 10000"/>
                <a:gd name="connsiteX6" fmla="*/ 7035 w 10000"/>
                <a:gd name="connsiteY6" fmla="*/ 6714 h 10000"/>
                <a:gd name="connsiteX7" fmla="*/ 7409 w 10000"/>
                <a:gd name="connsiteY7" fmla="*/ 4958 h 10000"/>
                <a:gd name="connsiteX8" fmla="*/ 7625 w 10000"/>
                <a:gd name="connsiteY8" fmla="*/ 2919 h 10000"/>
                <a:gd name="connsiteX9" fmla="*/ 7999 w 10000"/>
                <a:gd name="connsiteY9" fmla="*/ 1390 h 10000"/>
                <a:gd name="connsiteX10" fmla="*/ 8857 w 10000"/>
                <a:gd name="connsiteY10" fmla="*/ 482 h 10000"/>
                <a:gd name="connsiteX11" fmla="*/ 9985 w 10000"/>
                <a:gd name="connsiteY11" fmla="*/ 30 h 10000"/>
                <a:gd name="connsiteX12" fmla="*/ 7999 w 10000"/>
                <a:gd name="connsiteY12" fmla="*/ 87 h 10000"/>
                <a:gd name="connsiteX13" fmla="*/ 6069 w 10000"/>
                <a:gd name="connsiteY13" fmla="*/ 369 h 10000"/>
                <a:gd name="connsiteX14" fmla="*/ 4622 w 10000"/>
                <a:gd name="connsiteY14" fmla="*/ 1220 h 10000"/>
                <a:gd name="connsiteX15" fmla="*/ 3495 w 10000"/>
                <a:gd name="connsiteY15" fmla="*/ 2636 h 10000"/>
                <a:gd name="connsiteX16" fmla="*/ 2905 w 10000"/>
                <a:gd name="connsiteY16" fmla="*/ 4505 h 10000"/>
                <a:gd name="connsiteX17" fmla="*/ 2691 w 10000"/>
                <a:gd name="connsiteY17" fmla="*/ 6771 h 10000"/>
                <a:gd name="connsiteX18" fmla="*/ 2262 w 10000"/>
                <a:gd name="connsiteY18" fmla="*/ 7961 h 10000"/>
                <a:gd name="connsiteX19" fmla="*/ 1725 w 10000"/>
                <a:gd name="connsiteY19" fmla="*/ 9207 h 10000"/>
                <a:gd name="connsiteX20" fmla="*/ 921 w 10000"/>
                <a:gd name="connsiteY20" fmla="*/ 9886 h 10000"/>
                <a:gd name="connsiteX21" fmla="*/ 9 w 10000"/>
                <a:gd name="connsiteY21" fmla="*/ 10000 h 10000"/>
                <a:gd name="connsiteX0" fmla="*/ 9 w 10000"/>
                <a:gd name="connsiteY0" fmla="*/ 10000 h 10000"/>
                <a:gd name="connsiteX1" fmla="*/ 2315 w 10000"/>
                <a:gd name="connsiteY1" fmla="*/ 9886 h 10000"/>
                <a:gd name="connsiteX2" fmla="*/ 3143 w 10000"/>
                <a:gd name="connsiteY2" fmla="*/ 9738 h 10000"/>
                <a:gd name="connsiteX3" fmla="*/ 4032 w 10000"/>
                <a:gd name="connsiteY3" fmla="*/ 9490 h 10000"/>
                <a:gd name="connsiteX4" fmla="*/ 5103 w 10000"/>
                <a:gd name="connsiteY4" fmla="*/ 9094 h 10000"/>
                <a:gd name="connsiteX5" fmla="*/ 6391 w 10000"/>
                <a:gd name="connsiteY5" fmla="*/ 7846 h 10000"/>
                <a:gd name="connsiteX6" fmla="*/ 7035 w 10000"/>
                <a:gd name="connsiteY6" fmla="*/ 6714 h 10000"/>
                <a:gd name="connsiteX7" fmla="*/ 7409 w 10000"/>
                <a:gd name="connsiteY7" fmla="*/ 4958 h 10000"/>
                <a:gd name="connsiteX8" fmla="*/ 7625 w 10000"/>
                <a:gd name="connsiteY8" fmla="*/ 2919 h 10000"/>
                <a:gd name="connsiteX9" fmla="*/ 7999 w 10000"/>
                <a:gd name="connsiteY9" fmla="*/ 1390 h 10000"/>
                <a:gd name="connsiteX10" fmla="*/ 8857 w 10000"/>
                <a:gd name="connsiteY10" fmla="*/ 482 h 10000"/>
                <a:gd name="connsiteX11" fmla="*/ 9985 w 10000"/>
                <a:gd name="connsiteY11" fmla="*/ 30 h 10000"/>
                <a:gd name="connsiteX12" fmla="*/ 7999 w 10000"/>
                <a:gd name="connsiteY12" fmla="*/ 87 h 10000"/>
                <a:gd name="connsiteX13" fmla="*/ 6069 w 10000"/>
                <a:gd name="connsiteY13" fmla="*/ 369 h 10000"/>
                <a:gd name="connsiteX14" fmla="*/ 4622 w 10000"/>
                <a:gd name="connsiteY14" fmla="*/ 1220 h 10000"/>
                <a:gd name="connsiteX15" fmla="*/ 3495 w 10000"/>
                <a:gd name="connsiteY15" fmla="*/ 2636 h 10000"/>
                <a:gd name="connsiteX16" fmla="*/ 2905 w 10000"/>
                <a:gd name="connsiteY16" fmla="*/ 4505 h 10000"/>
                <a:gd name="connsiteX17" fmla="*/ 2691 w 10000"/>
                <a:gd name="connsiteY17" fmla="*/ 6771 h 10000"/>
                <a:gd name="connsiteX18" fmla="*/ 2262 w 10000"/>
                <a:gd name="connsiteY18" fmla="*/ 7961 h 10000"/>
                <a:gd name="connsiteX19" fmla="*/ 1725 w 10000"/>
                <a:gd name="connsiteY19" fmla="*/ 9207 h 10000"/>
                <a:gd name="connsiteX20" fmla="*/ 921 w 10000"/>
                <a:gd name="connsiteY20" fmla="*/ 9886 h 10000"/>
                <a:gd name="connsiteX21" fmla="*/ 9 w 10000"/>
                <a:gd name="connsiteY21" fmla="*/ 10000 h 10000"/>
                <a:gd name="connsiteX0" fmla="*/ 9 w 10000"/>
                <a:gd name="connsiteY0" fmla="*/ 10000 h 10000"/>
                <a:gd name="connsiteX1" fmla="*/ 2315 w 10000"/>
                <a:gd name="connsiteY1" fmla="*/ 9886 h 10000"/>
                <a:gd name="connsiteX2" fmla="*/ 4032 w 10000"/>
                <a:gd name="connsiteY2" fmla="*/ 9490 h 10000"/>
                <a:gd name="connsiteX3" fmla="*/ 5103 w 10000"/>
                <a:gd name="connsiteY3" fmla="*/ 9094 h 10000"/>
                <a:gd name="connsiteX4" fmla="*/ 6391 w 10000"/>
                <a:gd name="connsiteY4" fmla="*/ 7846 h 10000"/>
                <a:gd name="connsiteX5" fmla="*/ 7035 w 10000"/>
                <a:gd name="connsiteY5" fmla="*/ 6714 h 10000"/>
                <a:gd name="connsiteX6" fmla="*/ 7409 w 10000"/>
                <a:gd name="connsiteY6" fmla="*/ 4958 h 10000"/>
                <a:gd name="connsiteX7" fmla="*/ 7625 w 10000"/>
                <a:gd name="connsiteY7" fmla="*/ 2919 h 10000"/>
                <a:gd name="connsiteX8" fmla="*/ 7999 w 10000"/>
                <a:gd name="connsiteY8" fmla="*/ 1390 h 10000"/>
                <a:gd name="connsiteX9" fmla="*/ 8857 w 10000"/>
                <a:gd name="connsiteY9" fmla="*/ 482 h 10000"/>
                <a:gd name="connsiteX10" fmla="*/ 9985 w 10000"/>
                <a:gd name="connsiteY10" fmla="*/ 30 h 10000"/>
                <a:gd name="connsiteX11" fmla="*/ 7999 w 10000"/>
                <a:gd name="connsiteY11" fmla="*/ 87 h 10000"/>
                <a:gd name="connsiteX12" fmla="*/ 6069 w 10000"/>
                <a:gd name="connsiteY12" fmla="*/ 369 h 10000"/>
                <a:gd name="connsiteX13" fmla="*/ 4622 w 10000"/>
                <a:gd name="connsiteY13" fmla="*/ 1220 h 10000"/>
                <a:gd name="connsiteX14" fmla="*/ 3495 w 10000"/>
                <a:gd name="connsiteY14" fmla="*/ 2636 h 10000"/>
                <a:gd name="connsiteX15" fmla="*/ 2905 w 10000"/>
                <a:gd name="connsiteY15" fmla="*/ 4505 h 10000"/>
                <a:gd name="connsiteX16" fmla="*/ 2691 w 10000"/>
                <a:gd name="connsiteY16" fmla="*/ 6771 h 10000"/>
                <a:gd name="connsiteX17" fmla="*/ 2262 w 10000"/>
                <a:gd name="connsiteY17" fmla="*/ 7961 h 10000"/>
                <a:gd name="connsiteX18" fmla="*/ 1725 w 10000"/>
                <a:gd name="connsiteY18" fmla="*/ 9207 h 10000"/>
                <a:gd name="connsiteX19" fmla="*/ 921 w 10000"/>
                <a:gd name="connsiteY19" fmla="*/ 9886 h 10000"/>
                <a:gd name="connsiteX20" fmla="*/ 9 w 10000"/>
                <a:gd name="connsiteY20" fmla="*/ 10000 h 10000"/>
                <a:gd name="connsiteX0" fmla="*/ 9 w 10000"/>
                <a:gd name="connsiteY0" fmla="*/ 10000 h 10000"/>
                <a:gd name="connsiteX1" fmla="*/ 4032 w 10000"/>
                <a:gd name="connsiteY1" fmla="*/ 9490 h 10000"/>
                <a:gd name="connsiteX2" fmla="*/ 5103 w 10000"/>
                <a:gd name="connsiteY2" fmla="*/ 9094 h 10000"/>
                <a:gd name="connsiteX3" fmla="*/ 6391 w 10000"/>
                <a:gd name="connsiteY3" fmla="*/ 7846 h 10000"/>
                <a:gd name="connsiteX4" fmla="*/ 7035 w 10000"/>
                <a:gd name="connsiteY4" fmla="*/ 6714 h 10000"/>
                <a:gd name="connsiteX5" fmla="*/ 7409 w 10000"/>
                <a:gd name="connsiteY5" fmla="*/ 4958 h 10000"/>
                <a:gd name="connsiteX6" fmla="*/ 7625 w 10000"/>
                <a:gd name="connsiteY6" fmla="*/ 2919 h 10000"/>
                <a:gd name="connsiteX7" fmla="*/ 7999 w 10000"/>
                <a:gd name="connsiteY7" fmla="*/ 1390 h 10000"/>
                <a:gd name="connsiteX8" fmla="*/ 8857 w 10000"/>
                <a:gd name="connsiteY8" fmla="*/ 482 h 10000"/>
                <a:gd name="connsiteX9" fmla="*/ 9985 w 10000"/>
                <a:gd name="connsiteY9" fmla="*/ 30 h 10000"/>
                <a:gd name="connsiteX10" fmla="*/ 7999 w 10000"/>
                <a:gd name="connsiteY10" fmla="*/ 87 h 10000"/>
                <a:gd name="connsiteX11" fmla="*/ 6069 w 10000"/>
                <a:gd name="connsiteY11" fmla="*/ 369 h 10000"/>
                <a:gd name="connsiteX12" fmla="*/ 4622 w 10000"/>
                <a:gd name="connsiteY12" fmla="*/ 1220 h 10000"/>
                <a:gd name="connsiteX13" fmla="*/ 3495 w 10000"/>
                <a:gd name="connsiteY13" fmla="*/ 2636 h 10000"/>
                <a:gd name="connsiteX14" fmla="*/ 2905 w 10000"/>
                <a:gd name="connsiteY14" fmla="*/ 4505 h 10000"/>
                <a:gd name="connsiteX15" fmla="*/ 2691 w 10000"/>
                <a:gd name="connsiteY15" fmla="*/ 6771 h 10000"/>
                <a:gd name="connsiteX16" fmla="*/ 2262 w 10000"/>
                <a:gd name="connsiteY16" fmla="*/ 7961 h 10000"/>
                <a:gd name="connsiteX17" fmla="*/ 1725 w 10000"/>
                <a:gd name="connsiteY17" fmla="*/ 9207 h 10000"/>
                <a:gd name="connsiteX18" fmla="*/ 921 w 10000"/>
                <a:gd name="connsiteY18" fmla="*/ 9886 h 10000"/>
                <a:gd name="connsiteX19" fmla="*/ 9 w 10000"/>
                <a:gd name="connsiteY19" fmla="*/ 10000 h 10000"/>
                <a:gd name="connsiteX0" fmla="*/ 55 w 10046"/>
                <a:gd name="connsiteY0" fmla="*/ 10000 h 10000"/>
                <a:gd name="connsiteX1" fmla="*/ 4078 w 10046"/>
                <a:gd name="connsiteY1" fmla="*/ 9490 h 10000"/>
                <a:gd name="connsiteX2" fmla="*/ 5149 w 10046"/>
                <a:gd name="connsiteY2" fmla="*/ 9094 h 10000"/>
                <a:gd name="connsiteX3" fmla="*/ 6437 w 10046"/>
                <a:gd name="connsiteY3" fmla="*/ 7846 h 10000"/>
                <a:gd name="connsiteX4" fmla="*/ 7081 w 10046"/>
                <a:gd name="connsiteY4" fmla="*/ 6714 h 10000"/>
                <a:gd name="connsiteX5" fmla="*/ 7455 w 10046"/>
                <a:gd name="connsiteY5" fmla="*/ 4958 h 10000"/>
                <a:gd name="connsiteX6" fmla="*/ 7671 w 10046"/>
                <a:gd name="connsiteY6" fmla="*/ 2919 h 10000"/>
                <a:gd name="connsiteX7" fmla="*/ 8045 w 10046"/>
                <a:gd name="connsiteY7" fmla="*/ 1390 h 10000"/>
                <a:gd name="connsiteX8" fmla="*/ 8903 w 10046"/>
                <a:gd name="connsiteY8" fmla="*/ 482 h 10000"/>
                <a:gd name="connsiteX9" fmla="*/ 10031 w 10046"/>
                <a:gd name="connsiteY9" fmla="*/ 30 h 10000"/>
                <a:gd name="connsiteX10" fmla="*/ 8045 w 10046"/>
                <a:gd name="connsiteY10" fmla="*/ 87 h 10000"/>
                <a:gd name="connsiteX11" fmla="*/ 6115 w 10046"/>
                <a:gd name="connsiteY11" fmla="*/ 369 h 10000"/>
                <a:gd name="connsiteX12" fmla="*/ 4668 w 10046"/>
                <a:gd name="connsiteY12" fmla="*/ 1220 h 10000"/>
                <a:gd name="connsiteX13" fmla="*/ 3541 w 10046"/>
                <a:gd name="connsiteY13" fmla="*/ 2636 h 10000"/>
                <a:gd name="connsiteX14" fmla="*/ 2951 w 10046"/>
                <a:gd name="connsiteY14" fmla="*/ 4505 h 10000"/>
                <a:gd name="connsiteX15" fmla="*/ 2737 w 10046"/>
                <a:gd name="connsiteY15" fmla="*/ 6771 h 10000"/>
                <a:gd name="connsiteX16" fmla="*/ 2308 w 10046"/>
                <a:gd name="connsiteY16" fmla="*/ 7961 h 10000"/>
                <a:gd name="connsiteX17" fmla="*/ 1771 w 10046"/>
                <a:gd name="connsiteY17" fmla="*/ 9207 h 10000"/>
                <a:gd name="connsiteX18" fmla="*/ 55 w 10046"/>
                <a:gd name="connsiteY18" fmla="*/ 10000 h 10000"/>
                <a:gd name="connsiteX0" fmla="*/ 29 w 10020"/>
                <a:gd name="connsiteY0" fmla="*/ 10000 h 10000"/>
                <a:gd name="connsiteX1" fmla="*/ 4052 w 10020"/>
                <a:gd name="connsiteY1" fmla="*/ 9490 h 10000"/>
                <a:gd name="connsiteX2" fmla="*/ 5123 w 10020"/>
                <a:gd name="connsiteY2" fmla="*/ 9094 h 10000"/>
                <a:gd name="connsiteX3" fmla="*/ 6411 w 10020"/>
                <a:gd name="connsiteY3" fmla="*/ 7846 h 10000"/>
                <a:gd name="connsiteX4" fmla="*/ 7055 w 10020"/>
                <a:gd name="connsiteY4" fmla="*/ 6714 h 10000"/>
                <a:gd name="connsiteX5" fmla="*/ 7429 w 10020"/>
                <a:gd name="connsiteY5" fmla="*/ 4958 h 10000"/>
                <a:gd name="connsiteX6" fmla="*/ 7645 w 10020"/>
                <a:gd name="connsiteY6" fmla="*/ 2919 h 10000"/>
                <a:gd name="connsiteX7" fmla="*/ 8019 w 10020"/>
                <a:gd name="connsiteY7" fmla="*/ 1390 h 10000"/>
                <a:gd name="connsiteX8" fmla="*/ 8877 w 10020"/>
                <a:gd name="connsiteY8" fmla="*/ 482 h 10000"/>
                <a:gd name="connsiteX9" fmla="*/ 10005 w 10020"/>
                <a:gd name="connsiteY9" fmla="*/ 30 h 10000"/>
                <a:gd name="connsiteX10" fmla="*/ 8019 w 10020"/>
                <a:gd name="connsiteY10" fmla="*/ 87 h 10000"/>
                <a:gd name="connsiteX11" fmla="*/ 6089 w 10020"/>
                <a:gd name="connsiteY11" fmla="*/ 369 h 10000"/>
                <a:gd name="connsiteX12" fmla="*/ 4642 w 10020"/>
                <a:gd name="connsiteY12" fmla="*/ 1220 h 10000"/>
                <a:gd name="connsiteX13" fmla="*/ 3515 w 10020"/>
                <a:gd name="connsiteY13" fmla="*/ 2636 h 10000"/>
                <a:gd name="connsiteX14" fmla="*/ 2925 w 10020"/>
                <a:gd name="connsiteY14" fmla="*/ 4505 h 10000"/>
                <a:gd name="connsiteX15" fmla="*/ 2711 w 10020"/>
                <a:gd name="connsiteY15" fmla="*/ 6771 h 10000"/>
                <a:gd name="connsiteX16" fmla="*/ 2282 w 10020"/>
                <a:gd name="connsiteY16" fmla="*/ 7961 h 10000"/>
                <a:gd name="connsiteX17" fmla="*/ 29 w 10020"/>
                <a:gd name="connsiteY17" fmla="*/ 10000 h 10000"/>
                <a:gd name="connsiteX0" fmla="*/ 15 w 10006"/>
                <a:gd name="connsiteY0" fmla="*/ 10000 h 10000"/>
                <a:gd name="connsiteX1" fmla="*/ 4038 w 10006"/>
                <a:gd name="connsiteY1" fmla="*/ 9490 h 10000"/>
                <a:gd name="connsiteX2" fmla="*/ 5109 w 10006"/>
                <a:gd name="connsiteY2" fmla="*/ 9094 h 10000"/>
                <a:gd name="connsiteX3" fmla="*/ 6397 w 10006"/>
                <a:gd name="connsiteY3" fmla="*/ 7846 h 10000"/>
                <a:gd name="connsiteX4" fmla="*/ 7041 w 10006"/>
                <a:gd name="connsiteY4" fmla="*/ 6714 h 10000"/>
                <a:gd name="connsiteX5" fmla="*/ 7415 w 10006"/>
                <a:gd name="connsiteY5" fmla="*/ 4958 h 10000"/>
                <a:gd name="connsiteX6" fmla="*/ 7631 w 10006"/>
                <a:gd name="connsiteY6" fmla="*/ 2919 h 10000"/>
                <a:gd name="connsiteX7" fmla="*/ 8005 w 10006"/>
                <a:gd name="connsiteY7" fmla="*/ 1390 h 10000"/>
                <a:gd name="connsiteX8" fmla="*/ 8863 w 10006"/>
                <a:gd name="connsiteY8" fmla="*/ 482 h 10000"/>
                <a:gd name="connsiteX9" fmla="*/ 9991 w 10006"/>
                <a:gd name="connsiteY9" fmla="*/ 30 h 10000"/>
                <a:gd name="connsiteX10" fmla="*/ 8005 w 10006"/>
                <a:gd name="connsiteY10" fmla="*/ 87 h 10000"/>
                <a:gd name="connsiteX11" fmla="*/ 6075 w 10006"/>
                <a:gd name="connsiteY11" fmla="*/ 369 h 10000"/>
                <a:gd name="connsiteX12" fmla="*/ 4628 w 10006"/>
                <a:gd name="connsiteY12" fmla="*/ 1220 h 10000"/>
                <a:gd name="connsiteX13" fmla="*/ 3501 w 10006"/>
                <a:gd name="connsiteY13" fmla="*/ 2636 h 10000"/>
                <a:gd name="connsiteX14" fmla="*/ 2911 w 10006"/>
                <a:gd name="connsiteY14" fmla="*/ 4505 h 10000"/>
                <a:gd name="connsiteX15" fmla="*/ 2697 w 10006"/>
                <a:gd name="connsiteY15" fmla="*/ 6771 h 10000"/>
                <a:gd name="connsiteX16" fmla="*/ 15 w 10006"/>
                <a:gd name="connsiteY16" fmla="*/ 10000 h 10000"/>
                <a:gd name="connsiteX0" fmla="*/ 11 w 10002"/>
                <a:gd name="connsiteY0" fmla="*/ 10000 h 10000"/>
                <a:gd name="connsiteX1" fmla="*/ 4034 w 10002"/>
                <a:gd name="connsiteY1" fmla="*/ 9490 h 10000"/>
                <a:gd name="connsiteX2" fmla="*/ 5105 w 10002"/>
                <a:gd name="connsiteY2" fmla="*/ 9094 h 10000"/>
                <a:gd name="connsiteX3" fmla="*/ 6393 w 10002"/>
                <a:gd name="connsiteY3" fmla="*/ 7846 h 10000"/>
                <a:gd name="connsiteX4" fmla="*/ 7037 w 10002"/>
                <a:gd name="connsiteY4" fmla="*/ 6714 h 10000"/>
                <a:gd name="connsiteX5" fmla="*/ 7411 w 10002"/>
                <a:gd name="connsiteY5" fmla="*/ 4958 h 10000"/>
                <a:gd name="connsiteX6" fmla="*/ 7627 w 10002"/>
                <a:gd name="connsiteY6" fmla="*/ 2919 h 10000"/>
                <a:gd name="connsiteX7" fmla="*/ 8001 w 10002"/>
                <a:gd name="connsiteY7" fmla="*/ 1390 h 10000"/>
                <a:gd name="connsiteX8" fmla="*/ 8859 w 10002"/>
                <a:gd name="connsiteY8" fmla="*/ 482 h 10000"/>
                <a:gd name="connsiteX9" fmla="*/ 9987 w 10002"/>
                <a:gd name="connsiteY9" fmla="*/ 30 h 10000"/>
                <a:gd name="connsiteX10" fmla="*/ 8001 w 10002"/>
                <a:gd name="connsiteY10" fmla="*/ 87 h 10000"/>
                <a:gd name="connsiteX11" fmla="*/ 6071 w 10002"/>
                <a:gd name="connsiteY11" fmla="*/ 369 h 10000"/>
                <a:gd name="connsiteX12" fmla="*/ 4624 w 10002"/>
                <a:gd name="connsiteY12" fmla="*/ 1220 h 10000"/>
                <a:gd name="connsiteX13" fmla="*/ 3497 w 10002"/>
                <a:gd name="connsiteY13" fmla="*/ 2636 h 10000"/>
                <a:gd name="connsiteX14" fmla="*/ 2907 w 10002"/>
                <a:gd name="connsiteY14" fmla="*/ 4505 h 10000"/>
                <a:gd name="connsiteX15" fmla="*/ 11 w 10002"/>
                <a:gd name="connsiteY15" fmla="*/ 10000 h 10000"/>
                <a:gd name="connsiteX0" fmla="*/ 68 w 10059"/>
                <a:gd name="connsiteY0" fmla="*/ 10000 h 10136"/>
                <a:gd name="connsiteX1" fmla="*/ 4091 w 10059"/>
                <a:gd name="connsiteY1" fmla="*/ 9490 h 10136"/>
                <a:gd name="connsiteX2" fmla="*/ 5162 w 10059"/>
                <a:gd name="connsiteY2" fmla="*/ 9094 h 10136"/>
                <a:gd name="connsiteX3" fmla="*/ 6450 w 10059"/>
                <a:gd name="connsiteY3" fmla="*/ 7846 h 10136"/>
                <a:gd name="connsiteX4" fmla="*/ 7094 w 10059"/>
                <a:gd name="connsiteY4" fmla="*/ 6714 h 10136"/>
                <a:gd name="connsiteX5" fmla="*/ 7468 w 10059"/>
                <a:gd name="connsiteY5" fmla="*/ 4958 h 10136"/>
                <a:gd name="connsiteX6" fmla="*/ 7684 w 10059"/>
                <a:gd name="connsiteY6" fmla="*/ 2919 h 10136"/>
                <a:gd name="connsiteX7" fmla="*/ 8058 w 10059"/>
                <a:gd name="connsiteY7" fmla="*/ 1390 h 10136"/>
                <a:gd name="connsiteX8" fmla="*/ 8916 w 10059"/>
                <a:gd name="connsiteY8" fmla="*/ 482 h 10136"/>
                <a:gd name="connsiteX9" fmla="*/ 10044 w 10059"/>
                <a:gd name="connsiteY9" fmla="*/ 30 h 10136"/>
                <a:gd name="connsiteX10" fmla="*/ 8058 w 10059"/>
                <a:gd name="connsiteY10" fmla="*/ 87 h 10136"/>
                <a:gd name="connsiteX11" fmla="*/ 6128 w 10059"/>
                <a:gd name="connsiteY11" fmla="*/ 369 h 10136"/>
                <a:gd name="connsiteX12" fmla="*/ 4681 w 10059"/>
                <a:gd name="connsiteY12" fmla="*/ 1220 h 10136"/>
                <a:gd name="connsiteX13" fmla="*/ 3554 w 10059"/>
                <a:gd name="connsiteY13" fmla="*/ 2636 h 10136"/>
                <a:gd name="connsiteX14" fmla="*/ 2964 w 10059"/>
                <a:gd name="connsiteY14" fmla="*/ 4505 h 10136"/>
                <a:gd name="connsiteX15" fmla="*/ 1657 w 10059"/>
                <a:gd name="connsiteY15" fmla="*/ 6768 h 10136"/>
                <a:gd name="connsiteX16" fmla="*/ 68 w 10059"/>
                <a:gd name="connsiteY16" fmla="*/ 10000 h 10136"/>
                <a:gd name="connsiteX0" fmla="*/ 11 w 10002"/>
                <a:gd name="connsiteY0" fmla="*/ 10000 h 10136"/>
                <a:gd name="connsiteX1" fmla="*/ 4034 w 10002"/>
                <a:gd name="connsiteY1" fmla="*/ 9490 h 10136"/>
                <a:gd name="connsiteX2" fmla="*/ 5105 w 10002"/>
                <a:gd name="connsiteY2" fmla="*/ 9094 h 10136"/>
                <a:gd name="connsiteX3" fmla="*/ 6393 w 10002"/>
                <a:gd name="connsiteY3" fmla="*/ 7846 h 10136"/>
                <a:gd name="connsiteX4" fmla="*/ 7037 w 10002"/>
                <a:gd name="connsiteY4" fmla="*/ 6714 h 10136"/>
                <a:gd name="connsiteX5" fmla="*/ 7411 w 10002"/>
                <a:gd name="connsiteY5" fmla="*/ 4958 h 10136"/>
                <a:gd name="connsiteX6" fmla="*/ 7627 w 10002"/>
                <a:gd name="connsiteY6" fmla="*/ 2919 h 10136"/>
                <a:gd name="connsiteX7" fmla="*/ 8001 w 10002"/>
                <a:gd name="connsiteY7" fmla="*/ 1390 h 10136"/>
                <a:gd name="connsiteX8" fmla="*/ 8859 w 10002"/>
                <a:gd name="connsiteY8" fmla="*/ 482 h 10136"/>
                <a:gd name="connsiteX9" fmla="*/ 9987 w 10002"/>
                <a:gd name="connsiteY9" fmla="*/ 30 h 10136"/>
                <a:gd name="connsiteX10" fmla="*/ 8001 w 10002"/>
                <a:gd name="connsiteY10" fmla="*/ 87 h 10136"/>
                <a:gd name="connsiteX11" fmla="*/ 6071 w 10002"/>
                <a:gd name="connsiteY11" fmla="*/ 369 h 10136"/>
                <a:gd name="connsiteX12" fmla="*/ 4624 w 10002"/>
                <a:gd name="connsiteY12" fmla="*/ 1220 h 10136"/>
                <a:gd name="connsiteX13" fmla="*/ 3497 w 10002"/>
                <a:gd name="connsiteY13" fmla="*/ 2636 h 10136"/>
                <a:gd name="connsiteX14" fmla="*/ 2907 w 10002"/>
                <a:gd name="connsiteY14" fmla="*/ 4505 h 10136"/>
                <a:gd name="connsiteX15" fmla="*/ 11 w 10002"/>
                <a:gd name="connsiteY15" fmla="*/ 10000 h 10136"/>
                <a:gd name="connsiteX0" fmla="*/ 0 w 7095"/>
                <a:gd name="connsiteY0" fmla="*/ 4505 h 9490"/>
                <a:gd name="connsiteX1" fmla="*/ 1127 w 7095"/>
                <a:gd name="connsiteY1" fmla="*/ 9490 h 9490"/>
                <a:gd name="connsiteX2" fmla="*/ 2198 w 7095"/>
                <a:gd name="connsiteY2" fmla="*/ 9094 h 9490"/>
                <a:gd name="connsiteX3" fmla="*/ 3486 w 7095"/>
                <a:gd name="connsiteY3" fmla="*/ 7846 h 9490"/>
                <a:gd name="connsiteX4" fmla="*/ 4130 w 7095"/>
                <a:gd name="connsiteY4" fmla="*/ 6714 h 9490"/>
                <a:gd name="connsiteX5" fmla="*/ 4504 w 7095"/>
                <a:gd name="connsiteY5" fmla="*/ 4958 h 9490"/>
                <a:gd name="connsiteX6" fmla="*/ 4720 w 7095"/>
                <a:gd name="connsiteY6" fmla="*/ 2919 h 9490"/>
                <a:gd name="connsiteX7" fmla="*/ 5094 w 7095"/>
                <a:gd name="connsiteY7" fmla="*/ 1390 h 9490"/>
                <a:gd name="connsiteX8" fmla="*/ 5952 w 7095"/>
                <a:gd name="connsiteY8" fmla="*/ 482 h 9490"/>
                <a:gd name="connsiteX9" fmla="*/ 7080 w 7095"/>
                <a:gd name="connsiteY9" fmla="*/ 30 h 9490"/>
                <a:gd name="connsiteX10" fmla="*/ 5094 w 7095"/>
                <a:gd name="connsiteY10" fmla="*/ 87 h 9490"/>
                <a:gd name="connsiteX11" fmla="*/ 3164 w 7095"/>
                <a:gd name="connsiteY11" fmla="*/ 369 h 9490"/>
                <a:gd name="connsiteX12" fmla="*/ 1717 w 7095"/>
                <a:gd name="connsiteY12" fmla="*/ 1220 h 9490"/>
                <a:gd name="connsiteX13" fmla="*/ 590 w 7095"/>
                <a:gd name="connsiteY13" fmla="*/ 2636 h 9490"/>
                <a:gd name="connsiteX14" fmla="*/ 0 w 7095"/>
                <a:gd name="connsiteY14" fmla="*/ 4505 h 9490"/>
                <a:gd name="connsiteX0" fmla="*/ 0 w 10000"/>
                <a:gd name="connsiteY0" fmla="*/ 4747 h 9718"/>
                <a:gd name="connsiteX1" fmla="*/ 3098 w 10000"/>
                <a:gd name="connsiteY1" fmla="*/ 9583 h 9718"/>
                <a:gd name="connsiteX2" fmla="*/ 4913 w 10000"/>
                <a:gd name="connsiteY2" fmla="*/ 8268 h 9718"/>
                <a:gd name="connsiteX3" fmla="*/ 5821 w 10000"/>
                <a:gd name="connsiteY3" fmla="*/ 7075 h 9718"/>
                <a:gd name="connsiteX4" fmla="*/ 6348 w 10000"/>
                <a:gd name="connsiteY4" fmla="*/ 5224 h 9718"/>
                <a:gd name="connsiteX5" fmla="*/ 6653 w 10000"/>
                <a:gd name="connsiteY5" fmla="*/ 3076 h 9718"/>
                <a:gd name="connsiteX6" fmla="*/ 7180 w 10000"/>
                <a:gd name="connsiteY6" fmla="*/ 1465 h 9718"/>
                <a:gd name="connsiteX7" fmla="*/ 8389 w 10000"/>
                <a:gd name="connsiteY7" fmla="*/ 508 h 9718"/>
                <a:gd name="connsiteX8" fmla="*/ 9979 w 10000"/>
                <a:gd name="connsiteY8" fmla="*/ 32 h 9718"/>
                <a:gd name="connsiteX9" fmla="*/ 7180 w 10000"/>
                <a:gd name="connsiteY9" fmla="*/ 92 h 9718"/>
                <a:gd name="connsiteX10" fmla="*/ 4459 w 10000"/>
                <a:gd name="connsiteY10" fmla="*/ 389 h 9718"/>
                <a:gd name="connsiteX11" fmla="*/ 2420 w 10000"/>
                <a:gd name="connsiteY11" fmla="*/ 1286 h 9718"/>
                <a:gd name="connsiteX12" fmla="*/ 832 w 10000"/>
                <a:gd name="connsiteY12" fmla="*/ 2778 h 9718"/>
                <a:gd name="connsiteX13" fmla="*/ 0 w 10000"/>
                <a:gd name="connsiteY13" fmla="*/ 4747 h 9718"/>
                <a:gd name="connsiteX0" fmla="*/ 0 w 10000"/>
                <a:gd name="connsiteY0" fmla="*/ 4885 h 9908"/>
                <a:gd name="connsiteX1" fmla="*/ 3098 w 10000"/>
                <a:gd name="connsiteY1" fmla="*/ 9861 h 9908"/>
                <a:gd name="connsiteX2" fmla="*/ 5821 w 10000"/>
                <a:gd name="connsiteY2" fmla="*/ 7280 h 9908"/>
                <a:gd name="connsiteX3" fmla="*/ 6348 w 10000"/>
                <a:gd name="connsiteY3" fmla="*/ 5376 h 9908"/>
                <a:gd name="connsiteX4" fmla="*/ 6653 w 10000"/>
                <a:gd name="connsiteY4" fmla="*/ 3165 h 9908"/>
                <a:gd name="connsiteX5" fmla="*/ 7180 w 10000"/>
                <a:gd name="connsiteY5" fmla="*/ 1508 h 9908"/>
                <a:gd name="connsiteX6" fmla="*/ 8389 w 10000"/>
                <a:gd name="connsiteY6" fmla="*/ 523 h 9908"/>
                <a:gd name="connsiteX7" fmla="*/ 9979 w 10000"/>
                <a:gd name="connsiteY7" fmla="*/ 33 h 9908"/>
                <a:gd name="connsiteX8" fmla="*/ 7180 w 10000"/>
                <a:gd name="connsiteY8" fmla="*/ 95 h 9908"/>
                <a:gd name="connsiteX9" fmla="*/ 4459 w 10000"/>
                <a:gd name="connsiteY9" fmla="*/ 400 h 9908"/>
                <a:gd name="connsiteX10" fmla="*/ 2420 w 10000"/>
                <a:gd name="connsiteY10" fmla="*/ 1323 h 9908"/>
                <a:gd name="connsiteX11" fmla="*/ 832 w 10000"/>
                <a:gd name="connsiteY11" fmla="*/ 2859 h 9908"/>
                <a:gd name="connsiteX12" fmla="*/ 0 w 10000"/>
                <a:gd name="connsiteY12" fmla="*/ 4885 h 9908"/>
                <a:gd name="connsiteX0" fmla="*/ 0 w 10000"/>
                <a:gd name="connsiteY0" fmla="*/ 4930 h 9954"/>
                <a:gd name="connsiteX1" fmla="*/ 3098 w 10000"/>
                <a:gd name="connsiteY1" fmla="*/ 9953 h 9954"/>
                <a:gd name="connsiteX2" fmla="*/ 6348 w 10000"/>
                <a:gd name="connsiteY2" fmla="*/ 5426 h 9954"/>
                <a:gd name="connsiteX3" fmla="*/ 6653 w 10000"/>
                <a:gd name="connsiteY3" fmla="*/ 3194 h 9954"/>
                <a:gd name="connsiteX4" fmla="*/ 7180 w 10000"/>
                <a:gd name="connsiteY4" fmla="*/ 1522 h 9954"/>
                <a:gd name="connsiteX5" fmla="*/ 8389 w 10000"/>
                <a:gd name="connsiteY5" fmla="*/ 528 h 9954"/>
                <a:gd name="connsiteX6" fmla="*/ 9979 w 10000"/>
                <a:gd name="connsiteY6" fmla="*/ 33 h 9954"/>
                <a:gd name="connsiteX7" fmla="*/ 7180 w 10000"/>
                <a:gd name="connsiteY7" fmla="*/ 96 h 9954"/>
                <a:gd name="connsiteX8" fmla="*/ 4459 w 10000"/>
                <a:gd name="connsiteY8" fmla="*/ 404 h 9954"/>
                <a:gd name="connsiteX9" fmla="*/ 2420 w 10000"/>
                <a:gd name="connsiteY9" fmla="*/ 1335 h 9954"/>
                <a:gd name="connsiteX10" fmla="*/ 832 w 10000"/>
                <a:gd name="connsiteY10" fmla="*/ 2886 h 9954"/>
                <a:gd name="connsiteX11" fmla="*/ 0 w 10000"/>
                <a:gd name="connsiteY11" fmla="*/ 4930 h 9954"/>
                <a:gd name="connsiteX0" fmla="*/ 0 w 10000"/>
                <a:gd name="connsiteY0" fmla="*/ 4953 h 5555"/>
                <a:gd name="connsiteX1" fmla="*/ 6348 w 10000"/>
                <a:gd name="connsiteY1" fmla="*/ 5451 h 5555"/>
                <a:gd name="connsiteX2" fmla="*/ 6653 w 10000"/>
                <a:gd name="connsiteY2" fmla="*/ 3209 h 5555"/>
                <a:gd name="connsiteX3" fmla="*/ 7180 w 10000"/>
                <a:gd name="connsiteY3" fmla="*/ 1529 h 5555"/>
                <a:gd name="connsiteX4" fmla="*/ 8389 w 10000"/>
                <a:gd name="connsiteY4" fmla="*/ 530 h 5555"/>
                <a:gd name="connsiteX5" fmla="*/ 9979 w 10000"/>
                <a:gd name="connsiteY5" fmla="*/ 33 h 5555"/>
                <a:gd name="connsiteX6" fmla="*/ 7180 w 10000"/>
                <a:gd name="connsiteY6" fmla="*/ 96 h 5555"/>
                <a:gd name="connsiteX7" fmla="*/ 4459 w 10000"/>
                <a:gd name="connsiteY7" fmla="*/ 406 h 5555"/>
                <a:gd name="connsiteX8" fmla="*/ 2420 w 10000"/>
                <a:gd name="connsiteY8" fmla="*/ 1341 h 5555"/>
                <a:gd name="connsiteX9" fmla="*/ 832 w 10000"/>
                <a:gd name="connsiteY9" fmla="*/ 2899 h 5555"/>
                <a:gd name="connsiteX10" fmla="*/ 0 w 10000"/>
                <a:gd name="connsiteY10" fmla="*/ 4953 h 5555"/>
                <a:gd name="connsiteX0" fmla="*/ 0 w 10000"/>
                <a:gd name="connsiteY0" fmla="*/ 8915 h 10000"/>
                <a:gd name="connsiteX1" fmla="*/ 6348 w 10000"/>
                <a:gd name="connsiteY1" fmla="*/ 9812 h 10000"/>
                <a:gd name="connsiteX2" fmla="*/ 7180 w 10000"/>
                <a:gd name="connsiteY2" fmla="*/ 2751 h 10000"/>
                <a:gd name="connsiteX3" fmla="*/ 8389 w 10000"/>
                <a:gd name="connsiteY3" fmla="*/ 953 h 10000"/>
                <a:gd name="connsiteX4" fmla="*/ 9979 w 10000"/>
                <a:gd name="connsiteY4" fmla="*/ 58 h 10000"/>
                <a:gd name="connsiteX5" fmla="*/ 7180 w 10000"/>
                <a:gd name="connsiteY5" fmla="*/ 172 h 10000"/>
                <a:gd name="connsiteX6" fmla="*/ 4459 w 10000"/>
                <a:gd name="connsiteY6" fmla="*/ 730 h 10000"/>
                <a:gd name="connsiteX7" fmla="*/ 2420 w 10000"/>
                <a:gd name="connsiteY7" fmla="*/ 2413 h 10000"/>
                <a:gd name="connsiteX8" fmla="*/ 832 w 10000"/>
                <a:gd name="connsiteY8" fmla="*/ 5218 h 10000"/>
                <a:gd name="connsiteX9" fmla="*/ 0 w 10000"/>
                <a:gd name="connsiteY9" fmla="*/ 8915 h 10000"/>
                <a:gd name="connsiteX0" fmla="*/ 0 w 10000"/>
                <a:gd name="connsiteY0" fmla="*/ 8915 h 10000"/>
                <a:gd name="connsiteX1" fmla="*/ 6348 w 10000"/>
                <a:gd name="connsiteY1" fmla="*/ 9812 h 10000"/>
                <a:gd name="connsiteX2" fmla="*/ 8389 w 10000"/>
                <a:gd name="connsiteY2" fmla="*/ 953 h 10000"/>
                <a:gd name="connsiteX3" fmla="*/ 9979 w 10000"/>
                <a:gd name="connsiteY3" fmla="*/ 58 h 10000"/>
                <a:gd name="connsiteX4" fmla="*/ 7180 w 10000"/>
                <a:gd name="connsiteY4" fmla="*/ 172 h 10000"/>
                <a:gd name="connsiteX5" fmla="*/ 4459 w 10000"/>
                <a:gd name="connsiteY5" fmla="*/ 730 h 10000"/>
                <a:gd name="connsiteX6" fmla="*/ 2420 w 10000"/>
                <a:gd name="connsiteY6" fmla="*/ 2413 h 10000"/>
                <a:gd name="connsiteX7" fmla="*/ 832 w 10000"/>
                <a:gd name="connsiteY7" fmla="*/ 5218 h 10000"/>
                <a:gd name="connsiteX8" fmla="*/ 0 w 10000"/>
                <a:gd name="connsiteY8" fmla="*/ 8915 h 10000"/>
                <a:gd name="connsiteX0" fmla="*/ 6348 w 10000"/>
                <a:gd name="connsiteY0" fmla="*/ 9812 h 10798"/>
                <a:gd name="connsiteX1" fmla="*/ 8389 w 10000"/>
                <a:gd name="connsiteY1" fmla="*/ 953 h 10798"/>
                <a:gd name="connsiteX2" fmla="*/ 9979 w 10000"/>
                <a:gd name="connsiteY2" fmla="*/ 58 h 10798"/>
                <a:gd name="connsiteX3" fmla="*/ 7180 w 10000"/>
                <a:gd name="connsiteY3" fmla="*/ 172 h 10798"/>
                <a:gd name="connsiteX4" fmla="*/ 4459 w 10000"/>
                <a:gd name="connsiteY4" fmla="*/ 730 h 10798"/>
                <a:gd name="connsiteX5" fmla="*/ 2420 w 10000"/>
                <a:gd name="connsiteY5" fmla="*/ 2413 h 10798"/>
                <a:gd name="connsiteX6" fmla="*/ 832 w 10000"/>
                <a:gd name="connsiteY6" fmla="*/ 5218 h 10798"/>
                <a:gd name="connsiteX7" fmla="*/ 0 w 10000"/>
                <a:gd name="connsiteY7" fmla="*/ 8915 h 10798"/>
                <a:gd name="connsiteX8" fmla="*/ 6900 w 10000"/>
                <a:gd name="connsiteY8" fmla="*/ 10798 h 10798"/>
                <a:gd name="connsiteX0" fmla="*/ 8389 w 10000"/>
                <a:gd name="connsiteY0" fmla="*/ 953 h 10798"/>
                <a:gd name="connsiteX1" fmla="*/ 9979 w 10000"/>
                <a:gd name="connsiteY1" fmla="*/ 58 h 10798"/>
                <a:gd name="connsiteX2" fmla="*/ 7180 w 10000"/>
                <a:gd name="connsiteY2" fmla="*/ 172 h 10798"/>
                <a:gd name="connsiteX3" fmla="*/ 4459 w 10000"/>
                <a:gd name="connsiteY3" fmla="*/ 730 h 10798"/>
                <a:gd name="connsiteX4" fmla="*/ 2420 w 10000"/>
                <a:gd name="connsiteY4" fmla="*/ 2413 h 10798"/>
                <a:gd name="connsiteX5" fmla="*/ 832 w 10000"/>
                <a:gd name="connsiteY5" fmla="*/ 5218 h 10798"/>
                <a:gd name="connsiteX6" fmla="*/ 0 w 10000"/>
                <a:gd name="connsiteY6" fmla="*/ 8915 h 10798"/>
                <a:gd name="connsiteX7" fmla="*/ 6900 w 10000"/>
                <a:gd name="connsiteY7" fmla="*/ 10798 h 10798"/>
                <a:gd name="connsiteX0" fmla="*/ 9979 w 9979"/>
                <a:gd name="connsiteY0" fmla="*/ 58 h 10798"/>
                <a:gd name="connsiteX1" fmla="*/ 7180 w 9979"/>
                <a:gd name="connsiteY1" fmla="*/ 172 h 10798"/>
                <a:gd name="connsiteX2" fmla="*/ 4459 w 9979"/>
                <a:gd name="connsiteY2" fmla="*/ 730 h 10798"/>
                <a:gd name="connsiteX3" fmla="*/ 2420 w 9979"/>
                <a:gd name="connsiteY3" fmla="*/ 2413 h 10798"/>
                <a:gd name="connsiteX4" fmla="*/ 832 w 9979"/>
                <a:gd name="connsiteY4" fmla="*/ 5218 h 10798"/>
                <a:gd name="connsiteX5" fmla="*/ 0 w 9979"/>
                <a:gd name="connsiteY5" fmla="*/ 8915 h 10798"/>
                <a:gd name="connsiteX6" fmla="*/ 6900 w 9979"/>
                <a:gd name="connsiteY6" fmla="*/ 10798 h 10798"/>
                <a:gd name="connsiteX0" fmla="*/ 10015 w 10015"/>
                <a:gd name="connsiteY0" fmla="*/ 54 h 9246"/>
                <a:gd name="connsiteX1" fmla="*/ 7210 w 10015"/>
                <a:gd name="connsiteY1" fmla="*/ 159 h 9246"/>
                <a:gd name="connsiteX2" fmla="*/ 4483 w 10015"/>
                <a:gd name="connsiteY2" fmla="*/ 676 h 9246"/>
                <a:gd name="connsiteX3" fmla="*/ 2440 w 10015"/>
                <a:gd name="connsiteY3" fmla="*/ 2235 h 9246"/>
                <a:gd name="connsiteX4" fmla="*/ 849 w 10015"/>
                <a:gd name="connsiteY4" fmla="*/ 4832 h 9246"/>
                <a:gd name="connsiteX5" fmla="*/ 15 w 10015"/>
                <a:gd name="connsiteY5" fmla="*/ 8256 h 9246"/>
                <a:gd name="connsiteX6" fmla="*/ 1550 w 10015"/>
                <a:gd name="connsiteY6" fmla="*/ 9246 h 9246"/>
                <a:gd name="connsiteX0" fmla="*/ 10596 w 10596"/>
                <a:gd name="connsiteY0" fmla="*/ 58 h 12989"/>
                <a:gd name="connsiteX1" fmla="*/ 7795 w 10596"/>
                <a:gd name="connsiteY1" fmla="*/ 172 h 12989"/>
                <a:gd name="connsiteX2" fmla="*/ 5072 w 10596"/>
                <a:gd name="connsiteY2" fmla="*/ 731 h 12989"/>
                <a:gd name="connsiteX3" fmla="*/ 3032 w 10596"/>
                <a:gd name="connsiteY3" fmla="*/ 2417 h 12989"/>
                <a:gd name="connsiteX4" fmla="*/ 1444 w 10596"/>
                <a:gd name="connsiteY4" fmla="*/ 5226 h 12989"/>
                <a:gd name="connsiteX5" fmla="*/ 611 w 10596"/>
                <a:gd name="connsiteY5" fmla="*/ 8929 h 12989"/>
                <a:gd name="connsiteX6" fmla="*/ 826 w 10596"/>
                <a:gd name="connsiteY6" fmla="*/ 12989 h 12989"/>
                <a:gd name="connsiteX0" fmla="*/ 9985 w 9985"/>
                <a:gd name="connsiteY0" fmla="*/ 58 h 8929"/>
                <a:gd name="connsiteX1" fmla="*/ 7184 w 9985"/>
                <a:gd name="connsiteY1" fmla="*/ 172 h 8929"/>
                <a:gd name="connsiteX2" fmla="*/ 4461 w 9985"/>
                <a:gd name="connsiteY2" fmla="*/ 731 h 8929"/>
                <a:gd name="connsiteX3" fmla="*/ 2421 w 9985"/>
                <a:gd name="connsiteY3" fmla="*/ 2417 h 8929"/>
                <a:gd name="connsiteX4" fmla="*/ 833 w 9985"/>
                <a:gd name="connsiteY4" fmla="*/ 5226 h 8929"/>
                <a:gd name="connsiteX5" fmla="*/ 0 w 9985"/>
                <a:gd name="connsiteY5" fmla="*/ 8929 h 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85" h="8929">
                  <a:moveTo>
                    <a:pt x="9985" y="58"/>
                  </a:moveTo>
                  <a:cubicBezTo>
                    <a:pt x="9775" y="-80"/>
                    <a:pt x="8111" y="58"/>
                    <a:pt x="7184" y="172"/>
                  </a:cubicBezTo>
                  <a:cubicBezTo>
                    <a:pt x="6259" y="282"/>
                    <a:pt x="5256" y="367"/>
                    <a:pt x="4461" y="731"/>
                  </a:cubicBezTo>
                  <a:cubicBezTo>
                    <a:pt x="3668" y="1099"/>
                    <a:pt x="3024" y="1656"/>
                    <a:pt x="2421" y="2417"/>
                  </a:cubicBezTo>
                  <a:cubicBezTo>
                    <a:pt x="1816" y="3174"/>
                    <a:pt x="1230" y="4129"/>
                    <a:pt x="833" y="5226"/>
                  </a:cubicBezTo>
                  <a:cubicBezTo>
                    <a:pt x="436" y="6317"/>
                    <a:pt x="103" y="7635"/>
                    <a:pt x="0" y="8929"/>
                  </a:cubicBezTo>
                </a:path>
              </a:pathLst>
            </a:custGeom>
            <a:noFill/>
            <a:ln w="38100" cmpd="sng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5" name="Content Placeholder 2"/>
          <p:cNvSpPr txBox="1">
            <a:spLocks/>
          </p:cNvSpPr>
          <p:nvPr/>
        </p:nvSpPr>
        <p:spPr>
          <a:xfrm>
            <a:off x="881197" y="1108562"/>
            <a:ext cx="7878339" cy="18158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The </a:t>
            </a: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curve </a:t>
            </a:r>
            <a:r>
              <a:rPr lang="en-GB" sz="2800" dirty="0" smtClean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continues to proceed until </a:t>
            </a:r>
            <a:r>
              <a:rPr lang="en-GB" sz="2800" i="1" dirty="0" smtClean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B</a:t>
            </a:r>
            <a:r>
              <a:rPr lang="en-GB" sz="2800" dirty="0" smtClean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reaches </a:t>
            </a: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its maximum positive value </a:t>
            </a:r>
            <a:r>
              <a:rPr lang="en-GB" sz="2800" dirty="0" smtClean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+</a:t>
            </a:r>
            <a:r>
              <a:rPr lang="en-GB" sz="2800" i="1" dirty="0" err="1" smtClean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B</a:t>
            </a:r>
            <a:r>
              <a:rPr lang="en-GB" sz="2800" baseline="-25000" dirty="0" err="1" smtClean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sat</a:t>
            </a:r>
            <a:r>
              <a:rPr lang="en-GB" sz="28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sz="2800" dirty="0" smtClean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when </a:t>
            </a: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the </a:t>
            </a:r>
            <a:r>
              <a:rPr lang="en-GB" sz="2800" dirty="0" smtClean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magnetizing </a:t>
            </a: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force equals </a:t>
            </a:r>
            <a:r>
              <a:rPr lang="en-GB" sz="2800" i="1" dirty="0" err="1">
                <a:ln w="11430"/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H</a:t>
            </a:r>
            <a:r>
              <a:rPr lang="en-GB" sz="2800" baseline="-25000" dirty="0" err="1">
                <a:ln w="11430"/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sat</a:t>
            </a:r>
            <a:r>
              <a:rPr lang="en-GB" sz="2800" dirty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in positive </a:t>
            </a:r>
            <a:r>
              <a:rPr lang="en-GB" sz="2800" dirty="0" smtClean="0">
                <a:ln w="11430"/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direction.</a:t>
            </a:r>
            <a:endParaRPr lang="en-GB" sz="2800" dirty="0">
              <a:ln w="11430"/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 rot="10800000">
            <a:off x="9974245" y="2837772"/>
            <a:ext cx="684980" cy="892882"/>
          </a:xfrm>
          <a:custGeom>
            <a:avLst/>
            <a:gdLst>
              <a:gd name="T0" fmla="*/ 260 w 772"/>
              <a:gd name="T1" fmla="*/ 5104 h 710"/>
              <a:gd name="T2" fmla="*/ 2857 w 772"/>
              <a:gd name="T3" fmla="*/ 5043 h 710"/>
              <a:gd name="T4" fmla="*/ 4789 w 772"/>
              <a:gd name="T5" fmla="*/ 4844 h 710"/>
              <a:gd name="T6" fmla="*/ 6001 w 772"/>
              <a:gd name="T7" fmla="*/ 4644 h 710"/>
              <a:gd name="T8" fmla="*/ 7446 w 772"/>
              <a:gd name="T9" fmla="*/ 4008 h 710"/>
              <a:gd name="T10" fmla="*/ 8178 w 772"/>
              <a:gd name="T11" fmla="*/ 3432 h 710"/>
              <a:gd name="T12" fmla="*/ 8598 w 772"/>
              <a:gd name="T13" fmla="*/ 2541 h 710"/>
              <a:gd name="T14" fmla="*/ 8834 w 772"/>
              <a:gd name="T15" fmla="*/ 1502 h 710"/>
              <a:gd name="T16" fmla="*/ 9266 w 772"/>
              <a:gd name="T17" fmla="*/ 724 h 710"/>
              <a:gd name="T18" fmla="*/ 10230 w 772"/>
              <a:gd name="T19" fmla="*/ 269 h 710"/>
              <a:gd name="T20" fmla="*/ 11494 w 772"/>
              <a:gd name="T21" fmla="*/ 34 h 710"/>
              <a:gd name="T22" fmla="*/ 9266 w 772"/>
              <a:gd name="T23" fmla="*/ 67 h 710"/>
              <a:gd name="T24" fmla="*/ 7090 w 772"/>
              <a:gd name="T25" fmla="*/ 211 h 710"/>
              <a:gd name="T26" fmla="*/ 5457 w 772"/>
              <a:gd name="T27" fmla="*/ 640 h 710"/>
              <a:gd name="T28" fmla="*/ 4182 w 772"/>
              <a:gd name="T29" fmla="*/ 1363 h 710"/>
              <a:gd name="T30" fmla="*/ 3517 w 772"/>
              <a:gd name="T31" fmla="*/ 2313 h 710"/>
              <a:gd name="T32" fmla="*/ 3281 w 772"/>
              <a:gd name="T33" fmla="*/ 3464 h 710"/>
              <a:gd name="T34" fmla="*/ 2798 w 772"/>
              <a:gd name="T35" fmla="*/ 4066 h 710"/>
              <a:gd name="T36" fmla="*/ 2192 w 772"/>
              <a:gd name="T37" fmla="*/ 4703 h 710"/>
              <a:gd name="T38" fmla="*/ 1287 w 772"/>
              <a:gd name="T39" fmla="*/ 5043 h 710"/>
              <a:gd name="T40" fmla="*/ 260 w 772"/>
              <a:gd name="T41" fmla="*/ 5104 h 7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72"/>
              <a:gd name="T64" fmla="*/ 0 h 710"/>
              <a:gd name="T65" fmla="*/ 772 w 772"/>
              <a:gd name="T66" fmla="*/ 710 h 710"/>
              <a:gd name="connsiteX0" fmla="*/ 37 w 9689"/>
              <a:gd name="connsiteY0" fmla="*/ 9946 h 9950"/>
              <a:gd name="connsiteX1" fmla="*/ 2265 w 9689"/>
              <a:gd name="connsiteY1" fmla="*/ 9833 h 9950"/>
              <a:gd name="connsiteX2" fmla="*/ 4959 w 9689"/>
              <a:gd name="connsiteY2" fmla="*/ 9045 h 9950"/>
              <a:gd name="connsiteX3" fmla="*/ 6203 w 9689"/>
              <a:gd name="connsiteY3" fmla="*/ 7805 h 9950"/>
              <a:gd name="connsiteX4" fmla="*/ 6825 w 9689"/>
              <a:gd name="connsiteY4" fmla="*/ 6678 h 9950"/>
              <a:gd name="connsiteX5" fmla="*/ 7187 w 9689"/>
              <a:gd name="connsiteY5" fmla="*/ 4932 h 9950"/>
              <a:gd name="connsiteX6" fmla="*/ 7395 w 9689"/>
              <a:gd name="connsiteY6" fmla="*/ 2904 h 9950"/>
              <a:gd name="connsiteX7" fmla="*/ 7757 w 9689"/>
              <a:gd name="connsiteY7" fmla="*/ 1383 h 9950"/>
              <a:gd name="connsiteX8" fmla="*/ 8586 w 9689"/>
              <a:gd name="connsiteY8" fmla="*/ 481 h 9950"/>
              <a:gd name="connsiteX9" fmla="*/ 9675 w 9689"/>
              <a:gd name="connsiteY9" fmla="*/ 30 h 9950"/>
              <a:gd name="connsiteX10" fmla="*/ 7757 w 9689"/>
              <a:gd name="connsiteY10" fmla="*/ 87 h 9950"/>
              <a:gd name="connsiteX11" fmla="*/ 5892 w 9689"/>
              <a:gd name="connsiteY11" fmla="*/ 368 h 9950"/>
              <a:gd name="connsiteX12" fmla="*/ 4493 w 9689"/>
              <a:gd name="connsiteY12" fmla="*/ 1214 h 9950"/>
              <a:gd name="connsiteX13" fmla="*/ 3405 w 9689"/>
              <a:gd name="connsiteY13" fmla="*/ 2622 h 9950"/>
              <a:gd name="connsiteX14" fmla="*/ 2835 w 9689"/>
              <a:gd name="connsiteY14" fmla="*/ 4481 h 9950"/>
              <a:gd name="connsiteX15" fmla="*/ 2628 w 9689"/>
              <a:gd name="connsiteY15" fmla="*/ 6735 h 9950"/>
              <a:gd name="connsiteX16" fmla="*/ 2213 w 9689"/>
              <a:gd name="connsiteY16" fmla="*/ 7918 h 9950"/>
              <a:gd name="connsiteX17" fmla="*/ 1695 w 9689"/>
              <a:gd name="connsiteY17" fmla="*/ 9157 h 9950"/>
              <a:gd name="connsiteX18" fmla="*/ 918 w 9689"/>
              <a:gd name="connsiteY18" fmla="*/ 9833 h 9950"/>
              <a:gd name="connsiteX19" fmla="*/ 37 w 9689"/>
              <a:gd name="connsiteY19" fmla="*/ 9946 h 9950"/>
              <a:gd name="connsiteX0" fmla="*/ 2338 w 10001"/>
              <a:gd name="connsiteY0" fmla="*/ 9882 h 10380"/>
              <a:gd name="connsiteX1" fmla="*/ 5118 w 10001"/>
              <a:gd name="connsiteY1" fmla="*/ 9090 h 10380"/>
              <a:gd name="connsiteX2" fmla="*/ 6402 w 10001"/>
              <a:gd name="connsiteY2" fmla="*/ 7844 h 10380"/>
              <a:gd name="connsiteX3" fmla="*/ 7044 w 10001"/>
              <a:gd name="connsiteY3" fmla="*/ 6712 h 10380"/>
              <a:gd name="connsiteX4" fmla="*/ 7418 w 10001"/>
              <a:gd name="connsiteY4" fmla="*/ 4957 h 10380"/>
              <a:gd name="connsiteX5" fmla="*/ 7632 w 10001"/>
              <a:gd name="connsiteY5" fmla="*/ 2919 h 10380"/>
              <a:gd name="connsiteX6" fmla="*/ 8006 w 10001"/>
              <a:gd name="connsiteY6" fmla="*/ 1390 h 10380"/>
              <a:gd name="connsiteX7" fmla="*/ 8862 w 10001"/>
              <a:gd name="connsiteY7" fmla="*/ 483 h 10380"/>
              <a:gd name="connsiteX8" fmla="*/ 9986 w 10001"/>
              <a:gd name="connsiteY8" fmla="*/ 30 h 10380"/>
              <a:gd name="connsiteX9" fmla="*/ 8006 w 10001"/>
              <a:gd name="connsiteY9" fmla="*/ 87 h 10380"/>
              <a:gd name="connsiteX10" fmla="*/ 6081 w 10001"/>
              <a:gd name="connsiteY10" fmla="*/ 370 h 10380"/>
              <a:gd name="connsiteX11" fmla="*/ 4637 w 10001"/>
              <a:gd name="connsiteY11" fmla="*/ 1220 h 10380"/>
              <a:gd name="connsiteX12" fmla="*/ 3514 w 10001"/>
              <a:gd name="connsiteY12" fmla="*/ 2635 h 10380"/>
              <a:gd name="connsiteX13" fmla="*/ 2926 w 10001"/>
              <a:gd name="connsiteY13" fmla="*/ 4504 h 10380"/>
              <a:gd name="connsiteX14" fmla="*/ 2712 w 10001"/>
              <a:gd name="connsiteY14" fmla="*/ 6769 h 10380"/>
              <a:gd name="connsiteX15" fmla="*/ 2284 w 10001"/>
              <a:gd name="connsiteY15" fmla="*/ 7958 h 10380"/>
              <a:gd name="connsiteX16" fmla="*/ 1749 w 10001"/>
              <a:gd name="connsiteY16" fmla="*/ 9203 h 10380"/>
              <a:gd name="connsiteX17" fmla="*/ 947 w 10001"/>
              <a:gd name="connsiteY17" fmla="*/ 9882 h 10380"/>
              <a:gd name="connsiteX18" fmla="*/ 38 w 10001"/>
              <a:gd name="connsiteY18" fmla="*/ 9996 h 10380"/>
              <a:gd name="connsiteX19" fmla="*/ 2729 w 10001"/>
              <a:gd name="connsiteY19" fmla="*/ 10380 h 10380"/>
              <a:gd name="connsiteX0" fmla="*/ 2338 w 10001"/>
              <a:gd name="connsiteY0" fmla="*/ 9882 h 9996"/>
              <a:gd name="connsiteX1" fmla="*/ 5118 w 10001"/>
              <a:gd name="connsiteY1" fmla="*/ 9090 h 9996"/>
              <a:gd name="connsiteX2" fmla="*/ 6402 w 10001"/>
              <a:gd name="connsiteY2" fmla="*/ 7844 h 9996"/>
              <a:gd name="connsiteX3" fmla="*/ 7044 w 10001"/>
              <a:gd name="connsiteY3" fmla="*/ 6712 h 9996"/>
              <a:gd name="connsiteX4" fmla="*/ 7418 w 10001"/>
              <a:gd name="connsiteY4" fmla="*/ 4957 h 9996"/>
              <a:gd name="connsiteX5" fmla="*/ 7632 w 10001"/>
              <a:gd name="connsiteY5" fmla="*/ 2919 h 9996"/>
              <a:gd name="connsiteX6" fmla="*/ 8006 w 10001"/>
              <a:gd name="connsiteY6" fmla="*/ 1390 h 9996"/>
              <a:gd name="connsiteX7" fmla="*/ 8862 w 10001"/>
              <a:gd name="connsiteY7" fmla="*/ 483 h 9996"/>
              <a:gd name="connsiteX8" fmla="*/ 9986 w 10001"/>
              <a:gd name="connsiteY8" fmla="*/ 30 h 9996"/>
              <a:gd name="connsiteX9" fmla="*/ 8006 w 10001"/>
              <a:gd name="connsiteY9" fmla="*/ 87 h 9996"/>
              <a:gd name="connsiteX10" fmla="*/ 6081 w 10001"/>
              <a:gd name="connsiteY10" fmla="*/ 370 h 9996"/>
              <a:gd name="connsiteX11" fmla="*/ 4637 w 10001"/>
              <a:gd name="connsiteY11" fmla="*/ 1220 h 9996"/>
              <a:gd name="connsiteX12" fmla="*/ 3514 w 10001"/>
              <a:gd name="connsiteY12" fmla="*/ 2635 h 9996"/>
              <a:gd name="connsiteX13" fmla="*/ 2926 w 10001"/>
              <a:gd name="connsiteY13" fmla="*/ 4504 h 9996"/>
              <a:gd name="connsiteX14" fmla="*/ 2712 w 10001"/>
              <a:gd name="connsiteY14" fmla="*/ 6769 h 9996"/>
              <a:gd name="connsiteX15" fmla="*/ 2284 w 10001"/>
              <a:gd name="connsiteY15" fmla="*/ 7958 h 9996"/>
              <a:gd name="connsiteX16" fmla="*/ 1749 w 10001"/>
              <a:gd name="connsiteY16" fmla="*/ 9203 h 9996"/>
              <a:gd name="connsiteX17" fmla="*/ 947 w 10001"/>
              <a:gd name="connsiteY17" fmla="*/ 9882 h 9996"/>
              <a:gd name="connsiteX18" fmla="*/ 38 w 10001"/>
              <a:gd name="connsiteY18" fmla="*/ 9996 h 9996"/>
              <a:gd name="connsiteX0" fmla="*/ 5117 w 10000"/>
              <a:gd name="connsiteY0" fmla="*/ 9094 h 10000"/>
              <a:gd name="connsiteX1" fmla="*/ 6401 w 10000"/>
              <a:gd name="connsiteY1" fmla="*/ 7847 h 10000"/>
              <a:gd name="connsiteX2" fmla="*/ 7043 w 10000"/>
              <a:gd name="connsiteY2" fmla="*/ 6715 h 10000"/>
              <a:gd name="connsiteX3" fmla="*/ 7417 w 10000"/>
              <a:gd name="connsiteY3" fmla="*/ 4959 h 10000"/>
              <a:gd name="connsiteX4" fmla="*/ 7631 w 10000"/>
              <a:gd name="connsiteY4" fmla="*/ 2920 h 10000"/>
              <a:gd name="connsiteX5" fmla="*/ 8005 w 10000"/>
              <a:gd name="connsiteY5" fmla="*/ 1391 h 10000"/>
              <a:gd name="connsiteX6" fmla="*/ 8861 w 10000"/>
              <a:gd name="connsiteY6" fmla="*/ 483 h 10000"/>
              <a:gd name="connsiteX7" fmla="*/ 9985 w 10000"/>
              <a:gd name="connsiteY7" fmla="*/ 30 h 10000"/>
              <a:gd name="connsiteX8" fmla="*/ 8005 w 10000"/>
              <a:gd name="connsiteY8" fmla="*/ 87 h 10000"/>
              <a:gd name="connsiteX9" fmla="*/ 6080 w 10000"/>
              <a:gd name="connsiteY9" fmla="*/ 370 h 10000"/>
              <a:gd name="connsiteX10" fmla="*/ 4637 w 10000"/>
              <a:gd name="connsiteY10" fmla="*/ 1220 h 10000"/>
              <a:gd name="connsiteX11" fmla="*/ 3514 w 10000"/>
              <a:gd name="connsiteY11" fmla="*/ 2636 h 10000"/>
              <a:gd name="connsiteX12" fmla="*/ 2926 w 10000"/>
              <a:gd name="connsiteY12" fmla="*/ 4506 h 10000"/>
              <a:gd name="connsiteX13" fmla="*/ 2712 w 10000"/>
              <a:gd name="connsiteY13" fmla="*/ 6772 h 10000"/>
              <a:gd name="connsiteX14" fmla="*/ 2284 w 10000"/>
              <a:gd name="connsiteY14" fmla="*/ 7961 h 10000"/>
              <a:gd name="connsiteX15" fmla="*/ 1749 w 10000"/>
              <a:gd name="connsiteY15" fmla="*/ 9207 h 10000"/>
              <a:gd name="connsiteX16" fmla="*/ 947 w 10000"/>
              <a:gd name="connsiteY16" fmla="*/ 9886 h 10000"/>
              <a:gd name="connsiteX17" fmla="*/ 38 w 10000"/>
              <a:gd name="connsiteY17" fmla="*/ 10000 h 10000"/>
              <a:gd name="connsiteX0" fmla="*/ 6401 w 10000"/>
              <a:gd name="connsiteY0" fmla="*/ 7847 h 10000"/>
              <a:gd name="connsiteX1" fmla="*/ 7043 w 10000"/>
              <a:gd name="connsiteY1" fmla="*/ 6715 h 10000"/>
              <a:gd name="connsiteX2" fmla="*/ 7417 w 10000"/>
              <a:gd name="connsiteY2" fmla="*/ 4959 h 10000"/>
              <a:gd name="connsiteX3" fmla="*/ 7631 w 10000"/>
              <a:gd name="connsiteY3" fmla="*/ 2920 h 10000"/>
              <a:gd name="connsiteX4" fmla="*/ 8005 w 10000"/>
              <a:gd name="connsiteY4" fmla="*/ 1391 h 10000"/>
              <a:gd name="connsiteX5" fmla="*/ 8861 w 10000"/>
              <a:gd name="connsiteY5" fmla="*/ 483 h 10000"/>
              <a:gd name="connsiteX6" fmla="*/ 9985 w 10000"/>
              <a:gd name="connsiteY6" fmla="*/ 30 h 10000"/>
              <a:gd name="connsiteX7" fmla="*/ 8005 w 10000"/>
              <a:gd name="connsiteY7" fmla="*/ 87 h 10000"/>
              <a:gd name="connsiteX8" fmla="*/ 6080 w 10000"/>
              <a:gd name="connsiteY8" fmla="*/ 370 h 10000"/>
              <a:gd name="connsiteX9" fmla="*/ 4637 w 10000"/>
              <a:gd name="connsiteY9" fmla="*/ 1220 h 10000"/>
              <a:gd name="connsiteX10" fmla="*/ 3514 w 10000"/>
              <a:gd name="connsiteY10" fmla="*/ 2636 h 10000"/>
              <a:gd name="connsiteX11" fmla="*/ 2926 w 10000"/>
              <a:gd name="connsiteY11" fmla="*/ 4506 h 10000"/>
              <a:gd name="connsiteX12" fmla="*/ 2712 w 10000"/>
              <a:gd name="connsiteY12" fmla="*/ 6772 h 10000"/>
              <a:gd name="connsiteX13" fmla="*/ 2284 w 10000"/>
              <a:gd name="connsiteY13" fmla="*/ 7961 h 10000"/>
              <a:gd name="connsiteX14" fmla="*/ 1749 w 10000"/>
              <a:gd name="connsiteY14" fmla="*/ 9207 h 10000"/>
              <a:gd name="connsiteX15" fmla="*/ 947 w 10000"/>
              <a:gd name="connsiteY15" fmla="*/ 9886 h 10000"/>
              <a:gd name="connsiteX16" fmla="*/ 38 w 10000"/>
              <a:gd name="connsiteY16" fmla="*/ 10000 h 10000"/>
              <a:gd name="connsiteX0" fmla="*/ 7043 w 10000"/>
              <a:gd name="connsiteY0" fmla="*/ 6715 h 10000"/>
              <a:gd name="connsiteX1" fmla="*/ 7417 w 10000"/>
              <a:gd name="connsiteY1" fmla="*/ 4959 h 10000"/>
              <a:gd name="connsiteX2" fmla="*/ 7631 w 10000"/>
              <a:gd name="connsiteY2" fmla="*/ 2920 h 10000"/>
              <a:gd name="connsiteX3" fmla="*/ 8005 w 10000"/>
              <a:gd name="connsiteY3" fmla="*/ 1391 h 10000"/>
              <a:gd name="connsiteX4" fmla="*/ 8861 w 10000"/>
              <a:gd name="connsiteY4" fmla="*/ 483 h 10000"/>
              <a:gd name="connsiteX5" fmla="*/ 9985 w 10000"/>
              <a:gd name="connsiteY5" fmla="*/ 30 h 10000"/>
              <a:gd name="connsiteX6" fmla="*/ 8005 w 10000"/>
              <a:gd name="connsiteY6" fmla="*/ 87 h 10000"/>
              <a:gd name="connsiteX7" fmla="*/ 6080 w 10000"/>
              <a:gd name="connsiteY7" fmla="*/ 370 h 10000"/>
              <a:gd name="connsiteX8" fmla="*/ 4637 w 10000"/>
              <a:gd name="connsiteY8" fmla="*/ 1220 h 10000"/>
              <a:gd name="connsiteX9" fmla="*/ 3514 w 10000"/>
              <a:gd name="connsiteY9" fmla="*/ 2636 h 10000"/>
              <a:gd name="connsiteX10" fmla="*/ 2926 w 10000"/>
              <a:gd name="connsiteY10" fmla="*/ 4506 h 10000"/>
              <a:gd name="connsiteX11" fmla="*/ 2712 w 10000"/>
              <a:gd name="connsiteY11" fmla="*/ 6772 h 10000"/>
              <a:gd name="connsiteX12" fmla="*/ 2284 w 10000"/>
              <a:gd name="connsiteY12" fmla="*/ 7961 h 10000"/>
              <a:gd name="connsiteX13" fmla="*/ 1749 w 10000"/>
              <a:gd name="connsiteY13" fmla="*/ 9207 h 10000"/>
              <a:gd name="connsiteX14" fmla="*/ 947 w 10000"/>
              <a:gd name="connsiteY14" fmla="*/ 9886 h 10000"/>
              <a:gd name="connsiteX15" fmla="*/ 38 w 10000"/>
              <a:gd name="connsiteY15" fmla="*/ 10000 h 10000"/>
              <a:gd name="connsiteX0" fmla="*/ 7417 w 10000"/>
              <a:gd name="connsiteY0" fmla="*/ 4959 h 10000"/>
              <a:gd name="connsiteX1" fmla="*/ 7631 w 10000"/>
              <a:gd name="connsiteY1" fmla="*/ 2920 h 10000"/>
              <a:gd name="connsiteX2" fmla="*/ 8005 w 10000"/>
              <a:gd name="connsiteY2" fmla="*/ 1391 h 10000"/>
              <a:gd name="connsiteX3" fmla="*/ 8861 w 10000"/>
              <a:gd name="connsiteY3" fmla="*/ 483 h 10000"/>
              <a:gd name="connsiteX4" fmla="*/ 9985 w 10000"/>
              <a:gd name="connsiteY4" fmla="*/ 30 h 10000"/>
              <a:gd name="connsiteX5" fmla="*/ 8005 w 10000"/>
              <a:gd name="connsiteY5" fmla="*/ 87 h 10000"/>
              <a:gd name="connsiteX6" fmla="*/ 6080 w 10000"/>
              <a:gd name="connsiteY6" fmla="*/ 370 h 10000"/>
              <a:gd name="connsiteX7" fmla="*/ 4637 w 10000"/>
              <a:gd name="connsiteY7" fmla="*/ 1220 h 10000"/>
              <a:gd name="connsiteX8" fmla="*/ 3514 w 10000"/>
              <a:gd name="connsiteY8" fmla="*/ 2636 h 10000"/>
              <a:gd name="connsiteX9" fmla="*/ 2926 w 10000"/>
              <a:gd name="connsiteY9" fmla="*/ 4506 h 10000"/>
              <a:gd name="connsiteX10" fmla="*/ 2712 w 10000"/>
              <a:gd name="connsiteY10" fmla="*/ 6772 h 10000"/>
              <a:gd name="connsiteX11" fmla="*/ 2284 w 10000"/>
              <a:gd name="connsiteY11" fmla="*/ 7961 h 10000"/>
              <a:gd name="connsiteX12" fmla="*/ 1749 w 10000"/>
              <a:gd name="connsiteY12" fmla="*/ 9207 h 10000"/>
              <a:gd name="connsiteX13" fmla="*/ 947 w 10000"/>
              <a:gd name="connsiteY13" fmla="*/ 9886 h 10000"/>
              <a:gd name="connsiteX14" fmla="*/ 38 w 10000"/>
              <a:gd name="connsiteY14" fmla="*/ 10000 h 10000"/>
              <a:gd name="connsiteX0" fmla="*/ 7417 w 10000"/>
              <a:gd name="connsiteY0" fmla="*/ 4959 h 10000"/>
              <a:gd name="connsiteX1" fmla="*/ 7631 w 10000"/>
              <a:gd name="connsiteY1" fmla="*/ 2920 h 10000"/>
              <a:gd name="connsiteX2" fmla="*/ 8005 w 10000"/>
              <a:gd name="connsiteY2" fmla="*/ 1391 h 10000"/>
              <a:gd name="connsiteX3" fmla="*/ 8861 w 10000"/>
              <a:gd name="connsiteY3" fmla="*/ 483 h 10000"/>
              <a:gd name="connsiteX4" fmla="*/ 9985 w 10000"/>
              <a:gd name="connsiteY4" fmla="*/ 30 h 10000"/>
              <a:gd name="connsiteX5" fmla="*/ 8005 w 10000"/>
              <a:gd name="connsiteY5" fmla="*/ 87 h 10000"/>
              <a:gd name="connsiteX6" fmla="*/ 6080 w 10000"/>
              <a:gd name="connsiteY6" fmla="*/ 370 h 10000"/>
              <a:gd name="connsiteX7" fmla="*/ 4637 w 10000"/>
              <a:gd name="connsiteY7" fmla="*/ 1220 h 10000"/>
              <a:gd name="connsiteX8" fmla="*/ 3514 w 10000"/>
              <a:gd name="connsiteY8" fmla="*/ 2636 h 10000"/>
              <a:gd name="connsiteX9" fmla="*/ 2926 w 10000"/>
              <a:gd name="connsiteY9" fmla="*/ 4506 h 10000"/>
              <a:gd name="connsiteX10" fmla="*/ 2712 w 10000"/>
              <a:gd name="connsiteY10" fmla="*/ 6772 h 10000"/>
              <a:gd name="connsiteX11" fmla="*/ 2284 w 10000"/>
              <a:gd name="connsiteY11" fmla="*/ 7961 h 10000"/>
              <a:gd name="connsiteX12" fmla="*/ 1749 w 10000"/>
              <a:gd name="connsiteY12" fmla="*/ 9207 h 10000"/>
              <a:gd name="connsiteX13" fmla="*/ 947 w 10000"/>
              <a:gd name="connsiteY13" fmla="*/ 9886 h 10000"/>
              <a:gd name="connsiteX14" fmla="*/ 38 w 10000"/>
              <a:gd name="connsiteY14" fmla="*/ 10000 h 10000"/>
              <a:gd name="connsiteX0" fmla="*/ 7631 w 10000"/>
              <a:gd name="connsiteY0" fmla="*/ 2920 h 10000"/>
              <a:gd name="connsiteX1" fmla="*/ 8005 w 10000"/>
              <a:gd name="connsiteY1" fmla="*/ 1391 h 10000"/>
              <a:gd name="connsiteX2" fmla="*/ 8861 w 10000"/>
              <a:gd name="connsiteY2" fmla="*/ 483 h 10000"/>
              <a:gd name="connsiteX3" fmla="*/ 9985 w 10000"/>
              <a:gd name="connsiteY3" fmla="*/ 30 h 10000"/>
              <a:gd name="connsiteX4" fmla="*/ 8005 w 10000"/>
              <a:gd name="connsiteY4" fmla="*/ 87 h 10000"/>
              <a:gd name="connsiteX5" fmla="*/ 6080 w 10000"/>
              <a:gd name="connsiteY5" fmla="*/ 370 h 10000"/>
              <a:gd name="connsiteX6" fmla="*/ 4637 w 10000"/>
              <a:gd name="connsiteY6" fmla="*/ 1220 h 10000"/>
              <a:gd name="connsiteX7" fmla="*/ 3514 w 10000"/>
              <a:gd name="connsiteY7" fmla="*/ 2636 h 10000"/>
              <a:gd name="connsiteX8" fmla="*/ 2926 w 10000"/>
              <a:gd name="connsiteY8" fmla="*/ 4506 h 10000"/>
              <a:gd name="connsiteX9" fmla="*/ 2712 w 10000"/>
              <a:gd name="connsiteY9" fmla="*/ 6772 h 10000"/>
              <a:gd name="connsiteX10" fmla="*/ 2284 w 10000"/>
              <a:gd name="connsiteY10" fmla="*/ 7961 h 10000"/>
              <a:gd name="connsiteX11" fmla="*/ 1749 w 10000"/>
              <a:gd name="connsiteY11" fmla="*/ 9207 h 10000"/>
              <a:gd name="connsiteX12" fmla="*/ 947 w 10000"/>
              <a:gd name="connsiteY12" fmla="*/ 9886 h 10000"/>
              <a:gd name="connsiteX13" fmla="*/ 38 w 10000"/>
              <a:gd name="connsiteY13" fmla="*/ 10000 h 10000"/>
              <a:gd name="connsiteX0" fmla="*/ 8005 w 10000"/>
              <a:gd name="connsiteY0" fmla="*/ 1391 h 10000"/>
              <a:gd name="connsiteX1" fmla="*/ 8861 w 10000"/>
              <a:gd name="connsiteY1" fmla="*/ 483 h 10000"/>
              <a:gd name="connsiteX2" fmla="*/ 9985 w 10000"/>
              <a:gd name="connsiteY2" fmla="*/ 30 h 10000"/>
              <a:gd name="connsiteX3" fmla="*/ 8005 w 10000"/>
              <a:gd name="connsiteY3" fmla="*/ 87 h 10000"/>
              <a:gd name="connsiteX4" fmla="*/ 6080 w 10000"/>
              <a:gd name="connsiteY4" fmla="*/ 370 h 10000"/>
              <a:gd name="connsiteX5" fmla="*/ 4637 w 10000"/>
              <a:gd name="connsiteY5" fmla="*/ 1220 h 10000"/>
              <a:gd name="connsiteX6" fmla="*/ 3514 w 10000"/>
              <a:gd name="connsiteY6" fmla="*/ 2636 h 10000"/>
              <a:gd name="connsiteX7" fmla="*/ 2926 w 10000"/>
              <a:gd name="connsiteY7" fmla="*/ 4506 h 10000"/>
              <a:gd name="connsiteX8" fmla="*/ 2712 w 10000"/>
              <a:gd name="connsiteY8" fmla="*/ 6772 h 10000"/>
              <a:gd name="connsiteX9" fmla="*/ 2284 w 10000"/>
              <a:gd name="connsiteY9" fmla="*/ 7961 h 10000"/>
              <a:gd name="connsiteX10" fmla="*/ 1749 w 10000"/>
              <a:gd name="connsiteY10" fmla="*/ 9207 h 10000"/>
              <a:gd name="connsiteX11" fmla="*/ 947 w 10000"/>
              <a:gd name="connsiteY11" fmla="*/ 9886 h 10000"/>
              <a:gd name="connsiteX12" fmla="*/ 38 w 10000"/>
              <a:gd name="connsiteY12" fmla="*/ 10000 h 10000"/>
              <a:gd name="connsiteX0" fmla="*/ 8861 w 10000"/>
              <a:gd name="connsiteY0" fmla="*/ 483 h 10000"/>
              <a:gd name="connsiteX1" fmla="*/ 9985 w 10000"/>
              <a:gd name="connsiteY1" fmla="*/ 30 h 10000"/>
              <a:gd name="connsiteX2" fmla="*/ 8005 w 10000"/>
              <a:gd name="connsiteY2" fmla="*/ 87 h 10000"/>
              <a:gd name="connsiteX3" fmla="*/ 6080 w 10000"/>
              <a:gd name="connsiteY3" fmla="*/ 370 h 10000"/>
              <a:gd name="connsiteX4" fmla="*/ 4637 w 10000"/>
              <a:gd name="connsiteY4" fmla="*/ 1220 h 10000"/>
              <a:gd name="connsiteX5" fmla="*/ 3514 w 10000"/>
              <a:gd name="connsiteY5" fmla="*/ 2636 h 10000"/>
              <a:gd name="connsiteX6" fmla="*/ 2926 w 10000"/>
              <a:gd name="connsiteY6" fmla="*/ 4506 h 10000"/>
              <a:gd name="connsiteX7" fmla="*/ 2712 w 10000"/>
              <a:gd name="connsiteY7" fmla="*/ 6772 h 10000"/>
              <a:gd name="connsiteX8" fmla="*/ 2284 w 10000"/>
              <a:gd name="connsiteY8" fmla="*/ 7961 h 10000"/>
              <a:gd name="connsiteX9" fmla="*/ 1749 w 10000"/>
              <a:gd name="connsiteY9" fmla="*/ 9207 h 10000"/>
              <a:gd name="connsiteX10" fmla="*/ 947 w 10000"/>
              <a:gd name="connsiteY10" fmla="*/ 9886 h 10000"/>
              <a:gd name="connsiteX11" fmla="*/ 38 w 10000"/>
              <a:gd name="connsiteY11" fmla="*/ 10000 h 10000"/>
              <a:gd name="connsiteX0" fmla="*/ 9985 w 9985"/>
              <a:gd name="connsiteY0" fmla="*/ 30 h 10000"/>
              <a:gd name="connsiteX1" fmla="*/ 8005 w 9985"/>
              <a:gd name="connsiteY1" fmla="*/ 87 h 10000"/>
              <a:gd name="connsiteX2" fmla="*/ 6080 w 9985"/>
              <a:gd name="connsiteY2" fmla="*/ 370 h 10000"/>
              <a:gd name="connsiteX3" fmla="*/ 4637 w 9985"/>
              <a:gd name="connsiteY3" fmla="*/ 1220 h 10000"/>
              <a:gd name="connsiteX4" fmla="*/ 3514 w 9985"/>
              <a:gd name="connsiteY4" fmla="*/ 2636 h 10000"/>
              <a:gd name="connsiteX5" fmla="*/ 2926 w 9985"/>
              <a:gd name="connsiteY5" fmla="*/ 4506 h 10000"/>
              <a:gd name="connsiteX6" fmla="*/ 2712 w 9985"/>
              <a:gd name="connsiteY6" fmla="*/ 6772 h 10000"/>
              <a:gd name="connsiteX7" fmla="*/ 2284 w 9985"/>
              <a:gd name="connsiteY7" fmla="*/ 7961 h 10000"/>
              <a:gd name="connsiteX8" fmla="*/ 1749 w 9985"/>
              <a:gd name="connsiteY8" fmla="*/ 9207 h 10000"/>
              <a:gd name="connsiteX9" fmla="*/ 947 w 9985"/>
              <a:gd name="connsiteY9" fmla="*/ 9886 h 10000"/>
              <a:gd name="connsiteX10" fmla="*/ 38 w 9985"/>
              <a:gd name="connsiteY10" fmla="*/ 10000 h 10000"/>
              <a:gd name="connsiteX0" fmla="*/ 8017 w 8017"/>
              <a:gd name="connsiteY0" fmla="*/ 0 h 9913"/>
              <a:gd name="connsiteX1" fmla="*/ 6089 w 8017"/>
              <a:gd name="connsiteY1" fmla="*/ 283 h 9913"/>
              <a:gd name="connsiteX2" fmla="*/ 4644 w 8017"/>
              <a:gd name="connsiteY2" fmla="*/ 1133 h 9913"/>
              <a:gd name="connsiteX3" fmla="*/ 3519 w 8017"/>
              <a:gd name="connsiteY3" fmla="*/ 2549 h 9913"/>
              <a:gd name="connsiteX4" fmla="*/ 2930 w 8017"/>
              <a:gd name="connsiteY4" fmla="*/ 4419 h 9913"/>
              <a:gd name="connsiteX5" fmla="*/ 2716 w 8017"/>
              <a:gd name="connsiteY5" fmla="*/ 6685 h 9913"/>
              <a:gd name="connsiteX6" fmla="*/ 2287 w 8017"/>
              <a:gd name="connsiteY6" fmla="*/ 7874 h 9913"/>
              <a:gd name="connsiteX7" fmla="*/ 1752 w 8017"/>
              <a:gd name="connsiteY7" fmla="*/ 9120 h 9913"/>
              <a:gd name="connsiteX8" fmla="*/ 948 w 8017"/>
              <a:gd name="connsiteY8" fmla="*/ 9799 h 9913"/>
              <a:gd name="connsiteX9" fmla="*/ 38 w 8017"/>
              <a:gd name="connsiteY9" fmla="*/ 9913 h 9913"/>
              <a:gd name="connsiteX0" fmla="*/ 7595 w 7595"/>
              <a:gd name="connsiteY0" fmla="*/ 0 h 9715"/>
              <a:gd name="connsiteX1" fmla="*/ 5793 w 7595"/>
              <a:gd name="connsiteY1" fmla="*/ 858 h 9715"/>
              <a:gd name="connsiteX2" fmla="*/ 4389 w 7595"/>
              <a:gd name="connsiteY2" fmla="*/ 2286 h 9715"/>
              <a:gd name="connsiteX3" fmla="*/ 3655 w 7595"/>
              <a:gd name="connsiteY3" fmla="*/ 4173 h 9715"/>
              <a:gd name="connsiteX4" fmla="*/ 3388 w 7595"/>
              <a:gd name="connsiteY4" fmla="*/ 6459 h 9715"/>
              <a:gd name="connsiteX5" fmla="*/ 2853 w 7595"/>
              <a:gd name="connsiteY5" fmla="*/ 7658 h 9715"/>
              <a:gd name="connsiteX6" fmla="*/ 2185 w 7595"/>
              <a:gd name="connsiteY6" fmla="*/ 8915 h 9715"/>
              <a:gd name="connsiteX7" fmla="*/ 1182 w 7595"/>
              <a:gd name="connsiteY7" fmla="*/ 9600 h 9715"/>
              <a:gd name="connsiteX8" fmla="*/ 47 w 7595"/>
              <a:gd name="connsiteY8" fmla="*/ 9715 h 9715"/>
              <a:gd name="connsiteX0" fmla="*/ 7627 w 7627"/>
              <a:gd name="connsiteY0" fmla="*/ 0 h 9117"/>
              <a:gd name="connsiteX1" fmla="*/ 5779 w 7627"/>
              <a:gd name="connsiteY1" fmla="*/ 1470 h 9117"/>
              <a:gd name="connsiteX2" fmla="*/ 4812 w 7627"/>
              <a:gd name="connsiteY2" fmla="*/ 3412 h 9117"/>
              <a:gd name="connsiteX3" fmla="*/ 4461 w 7627"/>
              <a:gd name="connsiteY3" fmla="*/ 5765 h 9117"/>
              <a:gd name="connsiteX4" fmla="*/ 3756 w 7627"/>
              <a:gd name="connsiteY4" fmla="*/ 7000 h 9117"/>
              <a:gd name="connsiteX5" fmla="*/ 2877 w 7627"/>
              <a:gd name="connsiteY5" fmla="*/ 8294 h 9117"/>
              <a:gd name="connsiteX6" fmla="*/ 1556 w 7627"/>
              <a:gd name="connsiteY6" fmla="*/ 8999 h 9117"/>
              <a:gd name="connsiteX7" fmla="*/ 62 w 7627"/>
              <a:gd name="connsiteY7" fmla="*/ 9117 h 9117"/>
              <a:gd name="connsiteX0" fmla="*/ 7577 w 7577"/>
              <a:gd name="connsiteY0" fmla="*/ 0 h 8388"/>
              <a:gd name="connsiteX1" fmla="*/ 6309 w 7577"/>
              <a:gd name="connsiteY1" fmla="*/ 2130 h 8388"/>
              <a:gd name="connsiteX2" fmla="*/ 5849 w 7577"/>
              <a:gd name="connsiteY2" fmla="*/ 4711 h 8388"/>
              <a:gd name="connsiteX3" fmla="*/ 4925 w 7577"/>
              <a:gd name="connsiteY3" fmla="*/ 6066 h 8388"/>
              <a:gd name="connsiteX4" fmla="*/ 3772 w 7577"/>
              <a:gd name="connsiteY4" fmla="*/ 7485 h 8388"/>
              <a:gd name="connsiteX5" fmla="*/ 2040 w 7577"/>
              <a:gd name="connsiteY5" fmla="*/ 8259 h 8388"/>
              <a:gd name="connsiteX6" fmla="*/ 81 w 7577"/>
              <a:gd name="connsiteY6" fmla="*/ 8388 h 8388"/>
              <a:gd name="connsiteX0" fmla="*/ 8327 w 8327"/>
              <a:gd name="connsiteY0" fmla="*/ 0 h 7461"/>
              <a:gd name="connsiteX1" fmla="*/ 7719 w 8327"/>
              <a:gd name="connsiteY1" fmla="*/ 3077 h 7461"/>
              <a:gd name="connsiteX2" fmla="*/ 6500 w 8327"/>
              <a:gd name="connsiteY2" fmla="*/ 4693 h 7461"/>
              <a:gd name="connsiteX3" fmla="*/ 4978 w 8327"/>
              <a:gd name="connsiteY3" fmla="*/ 6384 h 7461"/>
              <a:gd name="connsiteX4" fmla="*/ 2692 w 8327"/>
              <a:gd name="connsiteY4" fmla="*/ 7307 h 7461"/>
              <a:gd name="connsiteX5" fmla="*/ 107 w 8327"/>
              <a:gd name="connsiteY5" fmla="*/ 7461 h 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7" h="7461">
                <a:moveTo>
                  <a:pt x="8327" y="0"/>
                </a:moveTo>
                <a:cubicBezTo>
                  <a:pt x="7949" y="942"/>
                  <a:pt x="8027" y="2288"/>
                  <a:pt x="7719" y="3077"/>
                </a:cubicBezTo>
                <a:cubicBezTo>
                  <a:pt x="7413" y="3867"/>
                  <a:pt x="6959" y="4134"/>
                  <a:pt x="6500" y="4693"/>
                </a:cubicBezTo>
                <a:cubicBezTo>
                  <a:pt x="6045" y="5250"/>
                  <a:pt x="5625" y="5941"/>
                  <a:pt x="4978" y="6384"/>
                </a:cubicBezTo>
                <a:cubicBezTo>
                  <a:pt x="4332" y="6827"/>
                  <a:pt x="3459" y="7134"/>
                  <a:pt x="2692" y="7307"/>
                </a:cubicBezTo>
                <a:cubicBezTo>
                  <a:pt x="1935" y="7479"/>
                  <a:pt x="-538" y="7461"/>
                  <a:pt x="107" y="7461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7467118" y="2262142"/>
            <a:ext cx="4041058" cy="28356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14" y="476025"/>
            <a:ext cx="10517140" cy="6823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Hysteresis Curve – A Complete Cycle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884299" y="1202638"/>
            <a:ext cx="7154475" cy="224676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/>
            <a:r>
              <a:rPr lang="en-GB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complete hysteresis curve shows </a:t>
            </a:r>
            <a:r>
              <a:rPr lang="en-GB" sz="2800" dirty="0" smtClean="0">
                <a:solidFill>
                  <a:srgbClr val="CC6600"/>
                </a:solidFill>
                <a:latin typeface="Cambria" panose="02040503050406030204" pitchFamily="18" charset="0"/>
              </a:rPr>
              <a:t>coercive force points</a:t>
            </a:r>
            <a:r>
              <a:rPr lang="en-GB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GB" sz="2800" dirty="0" smtClean="0">
                <a:solidFill>
                  <a:srgbClr val="CC6600"/>
                </a:solidFill>
                <a:latin typeface="Cambria" panose="02040503050406030204" pitchFamily="18" charset="0"/>
              </a:rPr>
              <a:t>+</a:t>
            </a:r>
            <a:r>
              <a:rPr lang="en-GB" sz="2800" i="1" dirty="0" smtClean="0">
                <a:solidFill>
                  <a:srgbClr val="CC6600"/>
                </a:solidFill>
                <a:latin typeface="Cambria" panose="02040503050406030204" pitchFamily="18" charset="0"/>
              </a:rPr>
              <a:t>H</a:t>
            </a:r>
            <a:r>
              <a:rPr lang="en-GB" sz="2800" baseline="-25000" dirty="0" smtClean="0">
                <a:solidFill>
                  <a:srgbClr val="CC6600"/>
                </a:solidFill>
                <a:latin typeface="Cambria" panose="02040503050406030204" pitchFamily="18" charset="0"/>
              </a:rPr>
              <a:t>C</a:t>
            </a:r>
            <a:r>
              <a:rPr lang="en-GB" sz="2800" dirty="0">
                <a:solidFill>
                  <a:srgbClr val="CC6600"/>
                </a:solidFill>
                <a:latin typeface="Cambria" panose="02040503050406030204" pitchFamily="18" charset="0"/>
              </a:rPr>
              <a:t> </a:t>
            </a:r>
            <a:r>
              <a:rPr lang="en-GB" sz="2800" dirty="0" smtClean="0">
                <a:solidFill>
                  <a:srgbClr val="CC6600"/>
                </a:solidFill>
                <a:latin typeface="Cambria" panose="02040503050406030204" pitchFamily="18" charset="0"/>
              </a:rPr>
              <a:t>and </a:t>
            </a:r>
            <a:r>
              <a:rPr lang="en-GB" sz="2800" i="1" dirty="0" smtClean="0">
                <a:solidFill>
                  <a:srgbClr val="CC6600"/>
                </a:solidFill>
                <a:latin typeface="Cambria" panose="02040503050406030204" pitchFamily="18" charset="0"/>
              </a:rPr>
              <a:t>−H</a:t>
            </a:r>
            <a:r>
              <a:rPr lang="en-GB" sz="2800" baseline="-25000" dirty="0" smtClean="0">
                <a:solidFill>
                  <a:srgbClr val="CC6600"/>
                </a:solidFill>
                <a:latin typeface="Cambria" panose="02040503050406030204" pitchFamily="18" charset="0"/>
              </a:rPr>
              <a:t>C</a:t>
            </a:r>
            <a:r>
              <a:rPr lang="en-GB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GB" sz="2800" dirty="0">
                <a:solidFill>
                  <a:schemeClr val="tx1"/>
                </a:solidFill>
                <a:latin typeface="Cambria" panose="02040503050406030204" pitchFamily="18" charset="0"/>
              </a:rPr>
              <a:t>where flux density is </a:t>
            </a:r>
            <a:r>
              <a:rPr lang="en-GB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zero and </a:t>
            </a:r>
            <a:r>
              <a:rPr lang="en-GB" sz="2800" dirty="0">
                <a:solidFill>
                  <a:schemeClr val="tx1"/>
                </a:solidFill>
                <a:latin typeface="Cambria" panose="02040503050406030204" pitchFamily="18" charset="0"/>
              </a:rPr>
              <a:t>its </a:t>
            </a:r>
            <a:r>
              <a:rPr lang="en-GB" sz="2800" dirty="0" err="1" smtClean="0">
                <a:solidFill>
                  <a:srgbClr val="00B050"/>
                </a:solidFill>
                <a:latin typeface="Cambria" panose="02040503050406030204" pitchFamily="18" charset="0"/>
              </a:rPr>
              <a:t>retentivity</a:t>
            </a:r>
            <a:r>
              <a:rPr lang="en-GB" sz="28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points</a:t>
            </a:r>
            <a:r>
              <a:rPr lang="en-GB" sz="28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GB" sz="28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+</a:t>
            </a:r>
            <a:r>
              <a:rPr lang="en-GB" sz="2800" i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B</a:t>
            </a:r>
            <a:r>
              <a:rPr lang="en-GB" sz="2800" baseline="-25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R</a:t>
            </a:r>
            <a:r>
              <a:rPr lang="en-GB" sz="28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GB" sz="28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and −</a:t>
            </a:r>
            <a:r>
              <a:rPr lang="en-GB" sz="2800" i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B</a:t>
            </a:r>
            <a:r>
              <a:rPr lang="en-GB" sz="2800" baseline="-25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R</a:t>
            </a:r>
            <a:r>
              <a:rPr lang="en-GB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where magnetizing force comes to zero.</a:t>
            </a:r>
            <a:endParaRPr lang="en-GB" sz="2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8186442" y="2350669"/>
            <a:ext cx="2776537" cy="2499479"/>
            <a:chOff x="5984757" y="3907008"/>
            <a:chExt cx="2776537" cy="2499479"/>
          </a:xfrm>
        </p:grpSpPr>
        <p:grpSp>
          <p:nvGrpSpPr>
            <p:cNvPr id="42" name="Group 70"/>
            <p:cNvGrpSpPr>
              <a:grpSpLocks/>
            </p:cNvGrpSpPr>
            <p:nvPr/>
          </p:nvGrpSpPr>
          <p:grpSpPr bwMode="auto">
            <a:xfrm>
              <a:off x="5984757" y="4047463"/>
              <a:ext cx="2463800" cy="2359024"/>
              <a:chOff x="3467" y="548"/>
              <a:chExt cx="1422" cy="1422"/>
            </a:xfrm>
          </p:grpSpPr>
          <p:grpSp>
            <p:nvGrpSpPr>
              <p:cNvPr id="50" name="Group 71"/>
              <p:cNvGrpSpPr>
                <a:grpSpLocks/>
              </p:cNvGrpSpPr>
              <p:nvPr/>
            </p:nvGrpSpPr>
            <p:grpSpPr bwMode="auto">
              <a:xfrm>
                <a:off x="3467" y="548"/>
                <a:ext cx="1422" cy="1422"/>
                <a:chOff x="3467" y="548"/>
                <a:chExt cx="1422" cy="1422"/>
              </a:xfrm>
            </p:grpSpPr>
            <p:sp>
              <p:nvSpPr>
                <p:cNvPr id="52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4218" y="548"/>
                  <a:ext cx="0" cy="142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3" name="Line 73"/>
                <p:cNvSpPr>
                  <a:spLocks noChangeShapeType="1"/>
                </p:cNvSpPr>
                <p:nvPr/>
              </p:nvSpPr>
              <p:spPr bwMode="auto">
                <a:xfrm rot="5400000" flipH="1" flipV="1">
                  <a:off x="4178" y="571"/>
                  <a:ext cx="0" cy="142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51" name="Oval 74"/>
              <p:cNvSpPr>
                <a:spLocks noChangeArrowheads="1"/>
              </p:cNvSpPr>
              <p:nvPr/>
            </p:nvSpPr>
            <p:spPr bwMode="auto">
              <a:xfrm>
                <a:off x="4162" y="1222"/>
                <a:ext cx="116" cy="11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888983" y="3907008"/>
              <a:ext cx="1872311" cy="1535867"/>
              <a:chOff x="6888983" y="3907008"/>
              <a:chExt cx="1872311" cy="1535867"/>
            </a:xfrm>
          </p:grpSpPr>
          <p:sp>
            <p:nvSpPr>
              <p:cNvPr id="43" name="Text Box 75"/>
              <p:cNvSpPr txBox="1">
                <a:spLocks noChangeArrowheads="1"/>
              </p:cNvSpPr>
              <p:nvPr/>
            </p:nvSpPr>
            <p:spPr bwMode="auto">
              <a:xfrm>
                <a:off x="6888983" y="3907008"/>
                <a:ext cx="3365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9pPr>
              </a:lstStyle>
              <a:p>
                <a:r>
                  <a:rPr lang="en-GB" i="1" dirty="0">
                    <a:latin typeface="Arial" charset="0"/>
                  </a:rPr>
                  <a:t>B</a:t>
                </a:r>
              </a:p>
            </p:txBody>
          </p:sp>
          <p:sp>
            <p:nvSpPr>
              <p:cNvPr id="44" name="Text Box 76"/>
              <p:cNvSpPr txBox="1">
                <a:spLocks noChangeArrowheads="1"/>
              </p:cNvSpPr>
              <p:nvPr/>
            </p:nvSpPr>
            <p:spPr bwMode="auto">
              <a:xfrm>
                <a:off x="8410457" y="5076163"/>
                <a:ext cx="350837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9pPr>
              </a:lstStyle>
              <a:p>
                <a:r>
                  <a:rPr lang="en-GB" i="1">
                    <a:latin typeface="Arial" charset="0"/>
                  </a:rPr>
                  <a:t>H</a:t>
                </a:r>
              </a:p>
            </p:txBody>
          </p:sp>
        </p:grpSp>
      </p:grpSp>
      <p:sp>
        <p:nvSpPr>
          <p:cNvPr id="30" name="Freeform 7"/>
          <p:cNvSpPr>
            <a:spLocks/>
          </p:cNvSpPr>
          <p:nvPr/>
        </p:nvSpPr>
        <p:spPr bwMode="auto">
          <a:xfrm>
            <a:off x="8224235" y="2878561"/>
            <a:ext cx="2416175" cy="1846263"/>
          </a:xfrm>
          <a:custGeom>
            <a:avLst/>
            <a:gdLst>
              <a:gd name="T0" fmla="*/ 260 w 772"/>
              <a:gd name="T1" fmla="*/ 5104 h 710"/>
              <a:gd name="T2" fmla="*/ 2857 w 772"/>
              <a:gd name="T3" fmla="*/ 5043 h 710"/>
              <a:gd name="T4" fmla="*/ 4789 w 772"/>
              <a:gd name="T5" fmla="*/ 4844 h 710"/>
              <a:gd name="T6" fmla="*/ 6001 w 772"/>
              <a:gd name="T7" fmla="*/ 4644 h 710"/>
              <a:gd name="T8" fmla="*/ 7446 w 772"/>
              <a:gd name="T9" fmla="*/ 4008 h 710"/>
              <a:gd name="T10" fmla="*/ 8178 w 772"/>
              <a:gd name="T11" fmla="*/ 3432 h 710"/>
              <a:gd name="T12" fmla="*/ 8598 w 772"/>
              <a:gd name="T13" fmla="*/ 2541 h 710"/>
              <a:gd name="T14" fmla="*/ 8834 w 772"/>
              <a:gd name="T15" fmla="*/ 1502 h 710"/>
              <a:gd name="T16" fmla="*/ 9266 w 772"/>
              <a:gd name="T17" fmla="*/ 724 h 710"/>
              <a:gd name="T18" fmla="*/ 10230 w 772"/>
              <a:gd name="T19" fmla="*/ 269 h 710"/>
              <a:gd name="T20" fmla="*/ 11494 w 772"/>
              <a:gd name="T21" fmla="*/ 34 h 710"/>
              <a:gd name="T22" fmla="*/ 9266 w 772"/>
              <a:gd name="T23" fmla="*/ 67 h 710"/>
              <a:gd name="T24" fmla="*/ 7090 w 772"/>
              <a:gd name="T25" fmla="*/ 211 h 710"/>
              <a:gd name="T26" fmla="*/ 5457 w 772"/>
              <a:gd name="T27" fmla="*/ 640 h 710"/>
              <a:gd name="T28" fmla="*/ 4182 w 772"/>
              <a:gd name="T29" fmla="*/ 1363 h 710"/>
              <a:gd name="T30" fmla="*/ 3517 w 772"/>
              <a:gd name="T31" fmla="*/ 2313 h 710"/>
              <a:gd name="T32" fmla="*/ 3281 w 772"/>
              <a:gd name="T33" fmla="*/ 3464 h 710"/>
              <a:gd name="T34" fmla="*/ 2798 w 772"/>
              <a:gd name="T35" fmla="*/ 4066 h 710"/>
              <a:gd name="T36" fmla="*/ 2192 w 772"/>
              <a:gd name="T37" fmla="*/ 4703 h 710"/>
              <a:gd name="T38" fmla="*/ 1287 w 772"/>
              <a:gd name="T39" fmla="*/ 5043 h 710"/>
              <a:gd name="T40" fmla="*/ 260 w 772"/>
              <a:gd name="T41" fmla="*/ 5104 h 7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72"/>
              <a:gd name="T64" fmla="*/ 0 h 710"/>
              <a:gd name="T65" fmla="*/ 772 w 772"/>
              <a:gd name="T66" fmla="*/ 710 h 71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72" h="710">
                <a:moveTo>
                  <a:pt x="17" y="709"/>
                </a:moveTo>
                <a:cubicBezTo>
                  <a:pt x="34" y="709"/>
                  <a:pt x="139" y="707"/>
                  <a:pt x="189" y="701"/>
                </a:cubicBezTo>
                <a:cubicBezTo>
                  <a:pt x="239" y="695"/>
                  <a:pt x="282" y="682"/>
                  <a:pt x="317" y="673"/>
                </a:cubicBezTo>
                <a:cubicBezTo>
                  <a:pt x="352" y="664"/>
                  <a:pt x="368" y="664"/>
                  <a:pt x="397" y="645"/>
                </a:cubicBezTo>
                <a:cubicBezTo>
                  <a:pt x="426" y="626"/>
                  <a:pt x="469" y="585"/>
                  <a:pt x="493" y="557"/>
                </a:cubicBezTo>
                <a:cubicBezTo>
                  <a:pt x="517" y="529"/>
                  <a:pt x="528" y="511"/>
                  <a:pt x="541" y="477"/>
                </a:cubicBezTo>
                <a:cubicBezTo>
                  <a:pt x="554" y="443"/>
                  <a:pt x="562" y="398"/>
                  <a:pt x="569" y="353"/>
                </a:cubicBezTo>
                <a:cubicBezTo>
                  <a:pt x="576" y="308"/>
                  <a:pt x="578" y="251"/>
                  <a:pt x="585" y="209"/>
                </a:cubicBezTo>
                <a:cubicBezTo>
                  <a:pt x="592" y="167"/>
                  <a:pt x="598" y="130"/>
                  <a:pt x="613" y="101"/>
                </a:cubicBezTo>
                <a:cubicBezTo>
                  <a:pt x="628" y="72"/>
                  <a:pt x="652" y="53"/>
                  <a:pt x="677" y="37"/>
                </a:cubicBezTo>
                <a:cubicBezTo>
                  <a:pt x="702" y="21"/>
                  <a:pt x="772" y="10"/>
                  <a:pt x="761" y="5"/>
                </a:cubicBezTo>
                <a:cubicBezTo>
                  <a:pt x="750" y="0"/>
                  <a:pt x="662" y="5"/>
                  <a:pt x="613" y="9"/>
                </a:cubicBezTo>
                <a:cubicBezTo>
                  <a:pt x="564" y="13"/>
                  <a:pt x="511" y="16"/>
                  <a:pt x="469" y="29"/>
                </a:cubicBezTo>
                <a:cubicBezTo>
                  <a:pt x="427" y="42"/>
                  <a:pt x="393" y="62"/>
                  <a:pt x="361" y="89"/>
                </a:cubicBezTo>
                <a:cubicBezTo>
                  <a:pt x="329" y="116"/>
                  <a:pt x="298" y="150"/>
                  <a:pt x="277" y="189"/>
                </a:cubicBezTo>
                <a:cubicBezTo>
                  <a:pt x="256" y="228"/>
                  <a:pt x="243" y="272"/>
                  <a:pt x="233" y="321"/>
                </a:cubicBezTo>
                <a:cubicBezTo>
                  <a:pt x="223" y="370"/>
                  <a:pt x="225" y="440"/>
                  <a:pt x="217" y="481"/>
                </a:cubicBezTo>
                <a:cubicBezTo>
                  <a:pt x="209" y="522"/>
                  <a:pt x="197" y="536"/>
                  <a:pt x="185" y="565"/>
                </a:cubicBezTo>
                <a:cubicBezTo>
                  <a:pt x="173" y="594"/>
                  <a:pt x="162" y="630"/>
                  <a:pt x="145" y="653"/>
                </a:cubicBezTo>
                <a:cubicBezTo>
                  <a:pt x="128" y="676"/>
                  <a:pt x="105" y="692"/>
                  <a:pt x="85" y="701"/>
                </a:cubicBezTo>
                <a:cubicBezTo>
                  <a:pt x="65" y="710"/>
                  <a:pt x="0" y="709"/>
                  <a:pt x="17" y="709"/>
                </a:cubicBezTo>
                <a:close/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6" name="Group 5"/>
          <p:cNvGrpSpPr/>
          <p:nvPr/>
        </p:nvGrpSpPr>
        <p:grpSpPr>
          <a:xfrm>
            <a:off x="8032538" y="2493522"/>
            <a:ext cx="2668768" cy="2392366"/>
            <a:chOff x="7760321" y="2971042"/>
            <a:chExt cx="2668768" cy="2392366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9794727" y="4249538"/>
              <a:ext cx="341691" cy="7670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9894968" y="4994076"/>
              <a:ext cx="53412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i="1" dirty="0">
                  <a:latin typeface="+mn-lt"/>
                </a:rPr>
                <a:t>+</a:t>
              </a:r>
              <a:r>
                <a:rPr lang="en-GB" i="1" dirty="0" err="1">
                  <a:latin typeface="+mn-lt"/>
                </a:rPr>
                <a:t>H</a:t>
              </a:r>
              <a:r>
                <a:rPr lang="en-GB" baseline="-25000" dirty="0" err="1">
                  <a:latin typeface="+mn-lt"/>
                </a:rPr>
                <a:t>c</a:t>
              </a:r>
              <a:endParaRPr lang="en-GB" dirty="0">
                <a:latin typeface="+mn-lt"/>
              </a:endParaRPr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7760321" y="2971042"/>
              <a:ext cx="53412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i="1" dirty="0" smtClean="0">
                  <a:latin typeface="Cambria" panose="02040503050406030204" pitchFamily="18" charset="0"/>
                </a:rPr>
                <a:t>−</a:t>
              </a:r>
              <a:r>
                <a:rPr lang="en-GB" i="1" dirty="0" err="1" smtClean="0">
                  <a:latin typeface="+mn-lt"/>
                </a:rPr>
                <a:t>H</a:t>
              </a:r>
              <a:r>
                <a:rPr lang="en-GB" baseline="-25000" dirty="0" err="1" smtClean="0">
                  <a:latin typeface="+mn-lt"/>
                </a:rPr>
                <a:t>c</a:t>
              </a:r>
              <a:endParaRPr lang="en-GB" dirty="0">
                <a:latin typeface="+mn-lt"/>
              </a:endParaRPr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 flipH="1" flipV="1">
              <a:off x="8183879" y="3356081"/>
              <a:ext cx="439905" cy="7670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48568" y="2299332"/>
            <a:ext cx="1575039" cy="3125696"/>
            <a:chOff x="8276351" y="2776852"/>
            <a:chExt cx="1575039" cy="3125696"/>
          </a:xfrm>
        </p:grpSpPr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H="1">
              <a:off x="9241874" y="3050736"/>
              <a:ext cx="256951" cy="3899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9325284" y="2776852"/>
              <a:ext cx="5261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i="1" dirty="0" smtClean="0">
                  <a:latin typeface="+mn-lt"/>
                </a:rPr>
                <a:t>+B</a:t>
              </a:r>
              <a:r>
                <a:rPr lang="en-GB" baseline="-25000" dirty="0" smtClean="0">
                  <a:latin typeface="+mn-lt"/>
                </a:rPr>
                <a:t>R</a:t>
              </a:r>
              <a:endParaRPr lang="en-GB" dirty="0">
                <a:latin typeface="+mn-lt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8276351" y="5533216"/>
              <a:ext cx="5261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i="1" dirty="0" smtClean="0">
                  <a:latin typeface="Cambria" panose="02040503050406030204" pitchFamily="18" charset="0"/>
                </a:rPr>
                <a:t>−</a:t>
              </a:r>
              <a:r>
                <a:rPr lang="en-GB" i="1" dirty="0" smtClean="0">
                  <a:latin typeface="+mn-lt"/>
                </a:rPr>
                <a:t>B</a:t>
              </a:r>
              <a:r>
                <a:rPr lang="en-GB" baseline="-25000" dirty="0" smtClean="0">
                  <a:latin typeface="+mn-lt"/>
                </a:rPr>
                <a:t>R</a:t>
              </a:r>
              <a:endParaRPr lang="en-GB" dirty="0">
                <a:latin typeface="+mn-lt"/>
              </a:endParaRPr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 flipH="1">
              <a:off x="8698230" y="5112712"/>
              <a:ext cx="447895" cy="5258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7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3469774" y="1904880"/>
            <a:ext cx="4041058" cy="28356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05" y="470091"/>
            <a:ext cx="10517140" cy="64633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Hysteresis Curves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873911" y="1095167"/>
            <a:ext cx="9540797" cy="5232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/>
            <a:r>
              <a:rPr lang="en-GB" sz="2800" dirty="0">
                <a:solidFill>
                  <a:schemeClr val="tx1"/>
                </a:solidFill>
              </a:rPr>
              <a:t>Different </a:t>
            </a:r>
            <a:r>
              <a:rPr lang="en-GB" sz="2800" dirty="0" smtClean="0">
                <a:solidFill>
                  <a:schemeClr val="tx1"/>
                </a:solidFill>
              </a:rPr>
              <a:t>materials exhibit different B-H characteristics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4215086" y="2387549"/>
            <a:ext cx="2383522" cy="1848567"/>
          </a:xfrm>
          <a:custGeom>
            <a:avLst/>
            <a:gdLst>
              <a:gd name="T0" fmla="*/ 260 w 772"/>
              <a:gd name="T1" fmla="*/ 5104 h 710"/>
              <a:gd name="T2" fmla="*/ 2857 w 772"/>
              <a:gd name="T3" fmla="*/ 5043 h 710"/>
              <a:gd name="T4" fmla="*/ 4789 w 772"/>
              <a:gd name="T5" fmla="*/ 4844 h 710"/>
              <a:gd name="T6" fmla="*/ 6001 w 772"/>
              <a:gd name="T7" fmla="*/ 4644 h 710"/>
              <a:gd name="T8" fmla="*/ 7446 w 772"/>
              <a:gd name="T9" fmla="*/ 4008 h 710"/>
              <a:gd name="T10" fmla="*/ 8178 w 772"/>
              <a:gd name="T11" fmla="*/ 3432 h 710"/>
              <a:gd name="T12" fmla="*/ 8598 w 772"/>
              <a:gd name="T13" fmla="*/ 2541 h 710"/>
              <a:gd name="T14" fmla="*/ 8834 w 772"/>
              <a:gd name="T15" fmla="*/ 1502 h 710"/>
              <a:gd name="T16" fmla="*/ 9266 w 772"/>
              <a:gd name="T17" fmla="*/ 724 h 710"/>
              <a:gd name="T18" fmla="*/ 10230 w 772"/>
              <a:gd name="T19" fmla="*/ 269 h 710"/>
              <a:gd name="T20" fmla="*/ 11494 w 772"/>
              <a:gd name="T21" fmla="*/ 34 h 710"/>
              <a:gd name="T22" fmla="*/ 9266 w 772"/>
              <a:gd name="T23" fmla="*/ 67 h 710"/>
              <a:gd name="T24" fmla="*/ 7090 w 772"/>
              <a:gd name="T25" fmla="*/ 211 h 710"/>
              <a:gd name="T26" fmla="*/ 5457 w 772"/>
              <a:gd name="T27" fmla="*/ 640 h 710"/>
              <a:gd name="T28" fmla="*/ 4182 w 772"/>
              <a:gd name="T29" fmla="*/ 1363 h 710"/>
              <a:gd name="T30" fmla="*/ 3517 w 772"/>
              <a:gd name="T31" fmla="*/ 2313 h 710"/>
              <a:gd name="T32" fmla="*/ 3281 w 772"/>
              <a:gd name="T33" fmla="*/ 3464 h 710"/>
              <a:gd name="T34" fmla="*/ 2798 w 772"/>
              <a:gd name="T35" fmla="*/ 4066 h 710"/>
              <a:gd name="T36" fmla="*/ 2192 w 772"/>
              <a:gd name="T37" fmla="*/ 4703 h 710"/>
              <a:gd name="T38" fmla="*/ 1287 w 772"/>
              <a:gd name="T39" fmla="*/ 5043 h 710"/>
              <a:gd name="T40" fmla="*/ 260 w 772"/>
              <a:gd name="T41" fmla="*/ 5104 h 7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72"/>
              <a:gd name="T64" fmla="*/ 0 h 710"/>
              <a:gd name="T65" fmla="*/ 772 w 772"/>
              <a:gd name="T66" fmla="*/ 710 h 71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72" h="710">
                <a:moveTo>
                  <a:pt x="17" y="709"/>
                </a:moveTo>
                <a:cubicBezTo>
                  <a:pt x="34" y="709"/>
                  <a:pt x="139" y="707"/>
                  <a:pt x="189" y="701"/>
                </a:cubicBezTo>
                <a:cubicBezTo>
                  <a:pt x="239" y="695"/>
                  <a:pt x="282" y="682"/>
                  <a:pt x="317" y="673"/>
                </a:cubicBezTo>
                <a:cubicBezTo>
                  <a:pt x="352" y="664"/>
                  <a:pt x="368" y="664"/>
                  <a:pt x="397" y="645"/>
                </a:cubicBezTo>
                <a:cubicBezTo>
                  <a:pt x="426" y="626"/>
                  <a:pt x="469" y="585"/>
                  <a:pt x="493" y="557"/>
                </a:cubicBezTo>
                <a:cubicBezTo>
                  <a:pt x="517" y="529"/>
                  <a:pt x="528" y="511"/>
                  <a:pt x="541" y="477"/>
                </a:cubicBezTo>
                <a:cubicBezTo>
                  <a:pt x="554" y="443"/>
                  <a:pt x="562" y="398"/>
                  <a:pt x="569" y="353"/>
                </a:cubicBezTo>
                <a:cubicBezTo>
                  <a:pt x="576" y="308"/>
                  <a:pt x="578" y="251"/>
                  <a:pt x="585" y="209"/>
                </a:cubicBezTo>
                <a:cubicBezTo>
                  <a:pt x="592" y="167"/>
                  <a:pt x="598" y="130"/>
                  <a:pt x="613" y="101"/>
                </a:cubicBezTo>
                <a:cubicBezTo>
                  <a:pt x="628" y="72"/>
                  <a:pt x="652" y="53"/>
                  <a:pt x="677" y="37"/>
                </a:cubicBezTo>
                <a:cubicBezTo>
                  <a:pt x="702" y="21"/>
                  <a:pt x="772" y="10"/>
                  <a:pt x="761" y="5"/>
                </a:cubicBezTo>
                <a:cubicBezTo>
                  <a:pt x="750" y="0"/>
                  <a:pt x="662" y="5"/>
                  <a:pt x="613" y="9"/>
                </a:cubicBezTo>
                <a:cubicBezTo>
                  <a:pt x="564" y="13"/>
                  <a:pt x="511" y="16"/>
                  <a:pt x="469" y="29"/>
                </a:cubicBezTo>
                <a:cubicBezTo>
                  <a:pt x="427" y="42"/>
                  <a:pt x="393" y="62"/>
                  <a:pt x="361" y="89"/>
                </a:cubicBezTo>
                <a:cubicBezTo>
                  <a:pt x="329" y="116"/>
                  <a:pt x="298" y="150"/>
                  <a:pt x="277" y="189"/>
                </a:cubicBezTo>
                <a:cubicBezTo>
                  <a:pt x="256" y="228"/>
                  <a:pt x="243" y="272"/>
                  <a:pt x="233" y="321"/>
                </a:cubicBezTo>
                <a:cubicBezTo>
                  <a:pt x="223" y="370"/>
                  <a:pt x="225" y="440"/>
                  <a:pt x="217" y="481"/>
                </a:cubicBezTo>
                <a:cubicBezTo>
                  <a:pt x="209" y="522"/>
                  <a:pt x="197" y="536"/>
                  <a:pt x="185" y="565"/>
                </a:cubicBezTo>
                <a:cubicBezTo>
                  <a:pt x="173" y="594"/>
                  <a:pt x="162" y="630"/>
                  <a:pt x="145" y="653"/>
                </a:cubicBezTo>
                <a:cubicBezTo>
                  <a:pt x="128" y="676"/>
                  <a:pt x="105" y="692"/>
                  <a:pt x="85" y="701"/>
                </a:cubicBezTo>
                <a:cubicBezTo>
                  <a:pt x="65" y="710"/>
                  <a:pt x="0" y="709"/>
                  <a:pt x="17" y="709"/>
                </a:cubicBezTo>
                <a:close/>
              </a:path>
            </a:pathLst>
          </a:custGeom>
          <a:solidFill>
            <a:srgbClr val="00B050"/>
          </a:solidFill>
          <a:ln w="38100" cmpd="sng">
            <a:solidFill>
              <a:srgbClr val="00FFFF"/>
            </a:solidFill>
            <a:round/>
            <a:headEnd/>
            <a:tailEnd/>
          </a:ln>
          <a:extLst/>
        </p:spPr>
        <p:txBody>
          <a:bodyPr/>
          <a:lstStyle/>
          <a:p>
            <a:endParaRPr lang="en-SG"/>
          </a:p>
        </p:txBody>
      </p:sp>
      <p:sp>
        <p:nvSpPr>
          <p:cNvPr id="47" name="Freeform 7"/>
          <p:cNvSpPr>
            <a:spLocks/>
          </p:cNvSpPr>
          <p:nvPr/>
        </p:nvSpPr>
        <p:spPr bwMode="auto">
          <a:xfrm>
            <a:off x="4921279" y="2054093"/>
            <a:ext cx="1050554" cy="2559602"/>
          </a:xfrm>
          <a:custGeom>
            <a:avLst/>
            <a:gdLst>
              <a:gd name="T0" fmla="*/ 260 w 772"/>
              <a:gd name="T1" fmla="*/ 5104 h 710"/>
              <a:gd name="T2" fmla="*/ 2857 w 772"/>
              <a:gd name="T3" fmla="*/ 5043 h 710"/>
              <a:gd name="T4" fmla="*/ 4789 w 772"/>
              <a:gd name="T5" fmla="*/ 4844 h 710"/>
              <a:gd name="T6" fmla="*/ 6001 w 772"/>
              <a:gd name="T7" fmla="*/ 4644 h 710"/>
              <a:gd name="T8" fmla="*/ 7446 w 772"/>
              <a:gd name="T9" fmla="*/ 4008 h 710"/>
              <a:gd name="T10" fmla="*/ 8178 w 772"/>
              <a:gd name="T11" fmla="*/ 3432 h 710"/>
              <a:gd name="T12" fmla="*/ 8598 w 772"/>
              <a:gd name="T13" fmla="*/ 2541 h 710"/>
              <a:gd name="T14" fmla="*/ 8834 w 772"/>
              <a:gd name="T15" fmla="*/ 1502 h 710"/>
              <a:gd name="T16" fmla="*/ 9266 w 772"/>
              <a:gd name="T17" fmla="*/ 724 h 710"/>
              <a:gd name="T18" fmla="*/ 10230 w 772"/>
              <a:gd name="T19" fmla="*/ 269 h 710"/>
              <a:gd name="T20" fmla="*/ 11494 w 772"/>
              <a:gd name="T21" fmla="*/ 34 h 710"/>
              <a:gd name="T22" fmla="*/ 9266 w 772"/>
              <a:gd name="T23" fmla="*/ 67 h 710"/>
              <a:gd name="T24" fmla="*/ 7090 w 772"/>
              <a:gd name="T25" fmla="*/ 211 h 710"/>
              <a:gd name="T26" fmla="*/ 5457 w 772"/>
              <a:gd name="T27" fmla="*/ 640 h 710"/>
              <a:gd name="T28" fmla="*/ 4182 w 772"/>
              <a:gd name="T29" fmla="*/ 1363 h 710"/>
              <a:gd name="T30" fmla="*/ 3517 w 772"/>
              <a:gd name="T31" fmla="*/ 2313 h 710"/>
              <a:gd name="T32" fmla="*/ 3281 w 772"/>
              <a:gd name="T33" fmla="*/ 3464 h 710"/>
              <a:gd name="T34" fmla="*/ 2798 w 772"/>
              <a:gd name="T35" fmla="*/ 4066 h 710"/>
              <a:gd name="T36" fmla="*/ 2192 w 772"/>
              <a:gd name="T37" fmla="*/ 4703 h 710"/>
              <a:gd name="T38" fmla="*/ 1287 w 772"/>
              <a:gd name="T39" fmla="*/ 5043 h 710"/>
              <a:gd name="T40" fmla="*/ 260 w 772"/>
              <a:gd name="T41" fmla="*/ 5104 h 7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72"/>
              <a:gd name="T64" fmla="*/ 0 h 710"/>
              <a:gd name="T65" fmla="*/ 772 w 772"/>
              <a:gd name="T66" fmla="*/ 710 h 71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72" h="710">
                <a:moveTo>
                  <a:pt x="17" y="709"/>
                </a:moveTo>
                <a:cubicBezTo>
                  <a:pt x="34" y="709"/>
                  <a:pt x="139" y="707"/>
                  <a:pt x="189" y="701"/>
                </a:cubicBezTo>
                <a:cubicBezTo>
                  <a:pt x="239" y="695"/>
                  <a:pt x="282" y="682"/>
                  <a:pt x="317" y="673"/>
                </a:cubicBezTo>
                <a:cubicBezTo>
                  <a:pt x="352" y="664"/>
                  <a:pt x="368" y="664"/>
                  <a:pt x="397" y="645"/>
                </a:cubicBezTo>
                <a:cubicBezTo>
                  <a:pt x="426" y="626"/>
                  <a:pt x="469" y="585"/>
                  <a:pt x="493" y="557"/>
                </a:cubicBezTo>
                <a:cubicBezTo>
                  <a:pt x="517" y="529"/>
                  <a:pt x="528" y="511"/>
                  <a:pt x="541" y="477"/>
                </a:cubicBezTo>
                <a:cubicBezTo>
                  <a:pt x="554" y="443"/>
                  <a:pt x="562" y="398"/>
                  <a:pt x="569" y="353"/>
                </a:cubicBezTo>
                <a:cubicBezTo>
                  <a:pt x="576" y="308"/>
                  <a:pt x="578" y="251"/>
                  <a:pt x="585" y="209"/>
                </a:cubicBezTo>
                <a:cubicBezTo>
                  <a:pt x="592" y="167"/>
                  <a:pt x="598" y="130"/>
                  <a:pt x="613" y="101"/>
                </a:cubicBezTo>
                <a:cubicBezTo>
                  <a:pt x="628" y="72"/>
                  <a:pt x="652" y="53"/>
                  <a:pt x="677" y="37"/>
                </a:cubicBezTo>
                <a:cubicBezTo>
                  <a:pt x="702" y="21"/>
                  <a:pt x="772" y="10"/>
                  <a:pt x="761" y="5"/>
                </a:cubicBezTo>
                <a:cubicBezTo>
                  <a:pt x="750" y="0"/>
                  <a:pt x="662" y="5"/>
                  <a:pt x="613" y="9"/>
                </a:cubicBezTo>
                <a:cubicBezTo>
                  <a:pt x="564" y="13"/>
                  <a:pt x="511" y="16"/>
                  <a:pt x="469" y="29"/>
                </a:cubicBezTo>
                <a:cubicBezTo>
                  <a:pt x="427" y="42"/>
                  <a:pt x="393" y="62"/>
                  <a:pt x="361" y="89"/>
                </a:cubicBezTo>
                <a:cubicBezTo>
                  <a:pt x="329" y="116"/>
                  <a:pt x="298" y="150"/>
                  <a:pt x="277" y="189"/>
                </a:cubicBezTo>
                <a:cubicBezTo>
                  <a:pt x="256" y="228"/>
                  <a:pt x="243" y="272"/>
                  <a:pt x="233" y="321"/>
                </a:cubicBezTo>
                <a:cubicBezTo>
                  <a:pt x="223" y="370"/>
                  <a:pt x="225" y="440"/>
                  <a:pt x="217" y="481"/>
                </a:cubicBezTo>
                <a:cubicBezTo>
                  <a:pt x="209" y="522"/>
                  <a:pt x="197" y="536"/>
                  <a:pt x="185" y="565"/>
                </a:cubicBezTo>
                <a:cubicBezTo>
                  <a:pt x="173" y="594"/>
                  <a:pt x="162" y="630"/>
                  <a:pt x="145" y="653"/>
                </a:cubicBezTo>
                <a:cubicBezTo>
                  <a:pt x="128" y="676"/>
                  <a:pt x="105" y="692"/>
                  <a:pt x="85" y="701"/>
                </a:cubicBezTo>
                <a:cubicBezTo>
                  <a:pt x="65" y="710"/>
                  <a:pt x="0" y="709"/>
                  <a:pt x="17" y="70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 cmpd="sng">
            <a:solidFill>
              <a:srgbClr val="00FFFF"/>
            </a:solidFill>
            <a:round/>
            <a:headEnd/>
            <a:tailEnd/>
          </a:ln>
          <a:extLst/>
        </p:spPr>
        <p:txBody>
          <a:bodyPr/>
          <a:lstStyle/>
          <a:p>
            <a:endParaRPr lang="en-SG"/>
          </a:p>
        </p:txBody>
      </p:sp>
      <p:sp>
        <p:nvSpPr>
          <p:cNvPr id="28" name="Freeform 7"/>
          <p:cNvSpPr>
            <a:spLocks/>
          </p:cNvSpPr>
          <p:nvPr/>
        </p:nvSpPr>
        <p:spPr bwMode="auto">
          <a:xfrm>
            <a:off x="4172908" y="2814277"/>
            <a:ext cx="2497877" cy="818631"/>
          </a:xfrm>
          <a:custGeom>
            <a:avLst/>
            <a:gdLst>
              <a:gd name="T0" fmla="*/ 260 w 772"/>
              <a:gd name="T1" fmla="*/ 5104 h 710"/>
              <a:gd name="T2" fmla="*/ 2857 w 772"/>
              <a:gd name="T3" fmla="*/ 5043 h 710"/>
              <a:gd name="T4" fmla="*/ 4789 w 772"/>
              <a:gd name="T5" fmla="*/ 4844 h 710"/>
              <a:gd name="T6" fmla="*/ 6001 w 772"/>
              <a:gd name="T7" fmla="*/ 4644 h 710"/>
              <a:gd name="T8" fmla="*/ 7446 w 772"/>
              <a:gd name="T9" fmla="*/ 4008 h 710"/>
              <a:gd name="T10" fmla="*/ 8178 w 772"/>
              <a:gd name="T11" fmla="*/ 3432 h 710"/>
              <a:gd name="T12" fmla="*/ 8598 w 772"/>
              <a:gd name="T13" fmla="*/ 2541 h 710"/>
              <a:gd name="T14" fmla="*/ 8834 w 772"/>
              <a:gd name="T15" fmla="*/ 1502 h 710"/>
              <a:gd name="T16" fmla="*/ 9266 w 772"/>
              <a:gd name="T17" fmla="*/ 724 h 710"/>
              <a:gd name="T18" fmla="*/ 10230 w 772"/>
              <a:gd name="T19" fmla="*/ 269 h 710"/>
              <a:gd name="T20" fmla="*/ 11494 w 772"/>
              <a:gd name="T21" fmla="*/ 34 h 710"/>
              <a:gd name="T22" fmla="*/ 9266 w 772"/>
              <a:gd name="T23" fmla="*/ 67 h 710"/>
              <a:gd name="T24" fmla="*/ 7090 w 772"/>
              <a:gd name="T25" fmla="*/ 211 h 710"/>
              <a:gd name="T26" fmla="*/ 5457 w 772"/>
              <a:gd name="T27" fmla="*/ 640 h 710"/>
              <a:gd name="T28" fmla="*/ 4182 w 772"/>
              <a:gd name="T29" fmla="*/ 1363 h 710"/>
              <a:gd name="T30" fmla="*/ 3517 w 772"/>
              <a:gd name="T31" fmla="*/ 2313 h 710"/>
              <a:gd name="T32" fmla="*/ 3281 w 772"/>
              <a:gd name="T33" fmla="*/ 3464 h 710"/>
              <a:gd name="T34" fmla="*/ 2798 w 772"/>
              <a:gd name="T35" fmla="*/ 4066 h 710"/>
              <a:gd name="T36" fmla="*/ 2192 w 772"/>
              <a:gd name="T37" fmla="*/ 4703 h 710"/>
              <a:gd name="T38" fmla="*/ 1287 w 772"/>
              <a:gd name="T39" fmla="*/ 5043 h 710"/>
              <a:gd name="T40" fmla="*/ 260 w 772"/>
              <a:gd name="T41" fmla="*/ 5104 h 7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72"/>
              <a:gd name="T64" fmla="*/ 0 h 710"/>
              <a:gd name="T65" fmla="*/ 772 w 772"/>
              <a:gd name="T66" fmla="*/ 710 h 71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72" h="710">
                <a:moveTo>
                  <a:pt x="17" y="709"/>
                </a:moveTo>
                <a:cubicBezTo>
                  <a:pt x="34" y="709"/>
                  <a:pt x="139" y="707"/>
                  <a:pt x="189" y="701"/>
                </a:cubicBezTo>
                <a:cubicBezTo>
                  <a:pt x="239" y="695"/>
                  <a:pt x="282" y="682"/>
                  <a:pt x="317" y="673"/>
                </a:cubicBezTo>
                <a:cubicBezTo>
                  <a:pt x="352" y="664"/>
                  <a:pt x="368" y="664"/>
                  <a:pt x="397" y="645"/>
                </a:cubicBezTo>
                <a:cubicBezTo>
                  <a:pt x="426" y="626"/>
                  <a:pt x="469" y="585"/>
                  <a:pt x="493" y="557"/>
                </a:cubicBezTo>
                <a:cubicBezTo>
                  <a:pt x="517" y="529"/>
                  <a:pt x="528" y="511"/>
                  <a:pt x="541" y="477"/>
                </a:cubicBezTo>
                <a:cubicBezTo>
                  <a:pt x="554" y="443"/>
                  <a:pt x="562" y="398"/>
                  <a:pt x="569" y="353"/>
                </a:cubicBezTo>
                <a:cubicBezTo>
                  <a:pt x="576" y="308"/>
                  <a:pt x="578" y="251"/>
                  <a:pt x="585" y="209"/>
                </a:cubicBezTo>
                <a:cubicBezTo>
                  <a:pt x="592" y="167"/>
                  <a:pt x="598" y="130"/>
                  <a:pt x="613" y="101"/>
                </a:cubicBezTo>
                <a:cubicBezTo>
                  <a:pt x="628" y="72"/>
                  <a:pt x="652" y="53"/>
                  <a:pt x="677" y="37"/>
                </a:cubicBezTo>
                <a:cubicBezTo>
                  <a:pt x="702" y="21"/>
                  <a:pt x="772" y="10"/>
                  <a:pt x="761" y="5"/>
                </a:cubicBezTo>
                <a:cubicBezTo>
                  <a:pt x="750" y="0"/>
                  <a:pt x="662" y="5"/>
                  <a:pt x="613" y="9"/>
                </a:cubicBezTo>
                <a:cubicBezTo>
                  <a:pt x="564" y="13"/>
                  <a:pt x="511" y="16"/>
                  <a:pt x="469" y="29"/>
                </a:cubicBezTo>
                <a:cubicBezTo>
                  <a:pt x="427" y="42"/>
                  <a:pt x="393" y="62"/>
                  <a:pt x="361" y="89"/>
                </a:cubicBezTo>
                <a:cubicBezTo>
                  <a:pt x="329" y="116"/>
                  <a:pt x="298" y="150"/>
                  <a:pt x="277" y="189"/>
                </a:cubicBezTo>
                <a:cubicBezTo>
                  <a:pt x="256" y="228"/>
                  <a:pt x="243" y="272"/>
                  <a:pt x="233" y="321"/>
                </a:cubicBezTo>
                <a:cubicBezTo>
                  <a:pt x="223" y="370"/>
                  <a:pt x="225" y="440"/>
                  <a:pt x="217" y="481"/>
                </a:cubicBezTo>
                <a:cubicBezTo>
                  <a:pt x="209" y="522"/>
                  <a:pt x="197" y="536"/>
                  <a:pt x="185" y="565"/>
                </a:cubicBezTo>
                <a:cubicBezTo>
                  <a:pt x="173" y="594"/>
                  <a:pt x="162" y="630"/>
                  <a:pt x="145" y="653"/>
                </a:cubicBezTo>
                <a:cubicBezTo>
                  <a:pt x="128" y="676"/>
                  <a:pt x="105" y="692"/>
                  <a:pt x="85" y="701"/>
                </a:cubicBezTo>
                <a:cubicBezTo>
                  <a:pt x="65" y="710"/>
                  <a:pt x="0" y="709"/>
                  <a:pt x="17" y="709"/>
                </a:cubicBezTo>
                <a:close/>
              </a:path>
            </a:pathLst>
          </a:custGeom>
          <a:solidFill>
            <a:srgbClr val="FFC000"/>
          </a:solidFill>
          <a:ln w="38100" cmpd="sng">
            <a:solidFill>
              <a:srgbClr val="00FFFF"/>
            </a:solidFill>
            <a:round/>
            <a:headEnd/>
            <a:tailEnd/>
          </a:ln>
          <a:extLst/>
        </p:spPr>
        <p:txBody>
          <a:bodyPr/>
          <a:lstStyle/>
          <a:p>
            <a:endParaRPr lang="en-SG"/>
          </a:p>
        </p:txBody>
      </p:sp>
      <p:grpSp>
        <p:nvGrpSpPr>
          <p:cNvPr id="42" name="Group 70"/>
          <p:cNvGrpSpPr>
            <a:grpSpLocks/>
          </p:cNvGrpSpPr>
          <p:nvPr/>
        </p:nvGrpSpPr>
        <p:grpSpPr bwMode="auto">
          <a:xfrm>
            <a:off x="4153244" y="2012248"/>
            <a:ext cx="2463800" cy="2359024"/>
            <a:chOff x="3467" y="548"/>
            <a:chExt cx="1422" cy="1422"/>
          </a:xfrm>
        </p:grpSpPr>
        <p:grpSp>
          <p:nvGrpSpPr>
            <p:cNvPr id="50" name="Group 71"/>
            <p:cNvGrpSpPr>
              <a:grpSpLocks/>
            </p:cNvGrpSpPr>
            <p:nvPr/>
          </p:nvGrpSpPr>
          <p:grpSpPr bwMode="auto">
            <a:xfrm>
              <a:off x="3467" y="548"/>
              <a:ext cx="1422" cy="1422"/>
              <a:chOff x="3467" y="548"/>
              <a:chExt cx="1422" cy="1422"/>
            </a:xfrm>
          </p:grpSpPr>
          <p:sp>
            <p:nvSpPr>
              <p:cNvPr id="52" name="Line 72"/>
              <p:cNvSpPr>
                <a:spLocks noChangeShapeType="1"/>
              </p:cNvSpPr>
              <p:nvPr/>
            </p:nvSpPr>
            <p:spPr bwMode="auto">
              <a:xfrm flipV="1">
                <a:off x="4218" y="548"/>
                <a:ext cx="0" cy="14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Line 73"/>
              <p:cNvSpPr>
                <a:spLocks noChangeShapeType="1"/>
              </p:cNvSpPr>
              <p:nvPr/>
            </p:nvSpPr>
            <p:spPr bwMode="auto">
              <a:xfrm rot="5400000" flipH="1" flipV="1">
                <a:off x="4178" y="571"/>
                <a:ext cx="0" cy="14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1" name="Oval 74"/>
            <p:cNvSpPr>
              <a:spLocks noChangeArrowheads="1"/>
            </p:cNvSpPr>
            <p:nvPr/>
          </p:nvSpPr>
          <p:spPr bwMode="auto">
            <a:xfrm>
              <a:off x="4162" y="1222"/>
              <a:ext cx="116" cy="1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069386" y="1877534"/>
            <a:ext cx="1860395" cy="1530126"/>
            <a:chOff x="6900899" y="3912749"/>
            <a:chExt cx="1860395" cy="1530126"/>
          </a:xfrm>
        </p:grpSpPr>
        <p:sp>
          <p:nvSpPr>
            <p:cNvPr id="43" name="Text Box 75"/>
            <p:cNvSpPr txBox="1">
              <a:spLocks noChangeArrowheads="1"/>
            </p:cNvSpPr>
            <p:nvPr/>
          </p:nvSpPr>
          <p:spPr bwMode="auto">
            <a:xfrm>
              <a:off x="6900899" y="3912749"/>
              <a:ext cx="336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i="1" dirty="0">
                  <a:latin typeface="Arial" charset="0"/>
                </a:rPr>
                <a:t>B</a:t>
              </a:r>
            </a:p>
          </p:txBody>
        </p:sp>
        <p:sp>
          <p:nvSpPr>
            <p:cNvPr id="44" name="Text Box 76"/>
            <p:cNvSpPr txBox="1">
              <a:spLocks noChangeArrowheads="1"/>
            </p:cNvSpPr>
            <p:nvPr/>
          </p:nvSpPr>
          <p:spPr bwMode="auto">
            <a:xfrm>
              <a:off x="8410457" y="5076163"/>
              <a:ext cx="3508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i="1">
                  <a:latin typeface="Arial" charset="0"/>
                </a:rPr>
                <a:t>H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6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37829" y="127820"/>
            <a:ext cx="4866300" cy="6655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229390"/>
            <a:ext cx="9308471" cy="4242187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Permeability, </a:t>
            </a:r>
            <a:r>
              <a:rPr lang="en-US" dirty="0" err="1" smtClean="0">
                <a:solidFill>
                  <a:schemeClr val="accent2"/>
                </a:solidFill>
              </a:rPr>
              <a:t>Retentivity</a:t>
            </a:r>
            <a:r>
              <a:rPr lang="en-US" dirty="0" smtClean="0">
                <a:solidFill>
                  <a:schemeClr val="accent2"/>
                </a:solidFill>
              </a:rPr>
              <a:t> &amp; </a:t>
            </a:r>
            <a:r>
              <a:rPr lang="en-US" dirty="0" err="1" smtClean="0">
                <a:solidFill>
                  <a:schemeClr val="accent2"/>
                </a:solidFill>
              </a:rPr>
              <a:t>Coercivity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SG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Permeability:</a:t>
            </a:r>
            <a:r>
              <a:rPr lang="en-SG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how ease to establish a magnetic field</a:t>
            </a:r>
            <a:r>
              <a:rPr lang="en-SG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Retentivity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how well to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remain </a:t>
            </a:r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magnetized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without external field.</a:t>
            </a:r>
          </a:p>
          <a:p>
            <a:pPr lvl="1"/>
            <a:r>
              <a:rPr lang="en-US" sz="2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Coercivity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how difficult to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demagnetizes.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Materials with </a:t>
            </a:r>
            <a:r>
              <a:rPr lang="en-US" sz="2400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</a:t>
            </a:r>
            <a:r>
              <a:rPr lang="en-US" sz="2400" dirty="0" err="1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retentivity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</a:t>
            </a:r>
            <a:r>
              <a:rPr lang="en-US" sz="2400" dirty="0" err="1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coercivity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used for making </a:t>
            </a:r>
            <a:r>
              <a:rPr lang="en-US" sz="2400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permanent magnets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e.g. Neodymium and Alnico.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Materials with </a:t>
            </a: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permeability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</a:t>
            </a:r>
            <a:r>
              <a:rPr lang="en-US" sz="240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coercivity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used for making radio antennas, ferrite beads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computer cables, solenoids, </a:t>
            </a: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electromechanical relays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door bells, circuit breakers and etc.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576" y="410020"/>
            <a:ext cx="1765300" cy="25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54740" y="3836947"/>
            <a:ext cx="3580452" cy="19487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90" y="4471577"/>
            <a:ext cx="4352626" cy="22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463985"/>
            <a:ext cx="9391227" cy="646331"/>
          </a:xfrm>
        </p:spPr>
        <p:txBody>
          <a:bodyPr wrap="square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High permeability, Low </a:t>
            </a:r>
            <a:r>
              <a:rPr lang="en-SG" dirty="0" err="1" smtClean="0">
                <a:solidFill>
                  <a:schemeClr val="accent2"/>
                </a:solidFill>
              </a:rPr>
              <a:t>Coercivity</a:t>
            </a:r>
            <a:r>
              <a:rPr lang="en-SG" dirty="0">
                <a:solidFill>
                  <a:schemeClr val="accent2"/>
                </a:solidFill>
              </a:rPr>
              <a:t> </a:t>
            </a:r>
            <a:r>
              <a:rPr lang="en-SG" dirty="0" smtClean="0">
                <a:solidFill>
                  <a:schemeClr val="accent2"/>
                </a:solidFill>
              </a:rPr>
              <a:t>Solenoid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32" y="1401876"/>
            <a:ext cx="3888691" cy="28892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2" y="1260935"/>
            <a:ext cx="7403399" cy="485774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 by a coil of wire wound around an </a:t>
            </a:r>
            <a:r>
              <a:rPr lang="en-GB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 magnetized &amp; demagnetized core</a:t>
            </a:r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material.</a:t>
            </a:r>
          </a:p>
          <a:p>
            <a:pPr lvl="1"/>
            <a:r>
              <a:rPr lang="en-SG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 small </a:t>
            </a:r>
            <a:r>
              <a:rPr lang="en-SG" sz="2400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SG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flows through the coil, a </a:t>
            </a:r>
            <a:r>
              <a:rPr lang="en-SG" sz="2400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magnetic field </a:t>
            </a:r>
            <a:r>
              <a:rPr lang="en-SG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produced around it.</a:t>
            </a:r>
          </a:p>
          <a:p>
            <a:pPr lvl="1"/>
            <a:r>
              <a:rPr lang="en-SG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SG" sz="2400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 disappears</a:t>
            </a:r>
            <a:r>
              <a:rPr lang="en-SG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soon as the </a:t>
            </a:r>
            <a:r>
              <a:rPr lang="en-SG" sz="2400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is turned off.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 strength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varied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easily with the amount of current.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magnetic poles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reversed by changing 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direction.</a:t>
            </a:r>
          </a:p>
          <a:p>
            <a:pPr lvl="1"/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2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00826" y="23583"/>
            <a:ext cx="4866300" cy="6655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87" y="-10160"/>
            <a:ext cx="3161639" cy="245027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491861"/>
            <a:ext cx="8639655" cy="274947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Magnetic Strip Cards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</a:t>
            </a:r>
            <a:r>
              <a:rPr lang="en-US" sz="2400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coercivity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magnetic strip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cards are more difficult to encode but less likely to be erased unintentionally. They can be use for 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 cards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employee ID cards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</a:t>
            </a:r>
            <a:r>
              <a:rPr lang="en-US" sz="2400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coercivity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magnetic strip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cards are good for short-term applications, such as single-trip magnetic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train tickets.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58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057921"/>
                <a:ext cx="10517140" cy="3925562"/>
              </a:xfr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You have learned that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Solving a magnetic circuit can be made simple by taking analogy to an electric circuit.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𝛷</m:t>
                    </m:r>
                    <m:r>
                      <a:rPr lang="en-SG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m</m:t>
                            </m:r>
                          </m:sub>
                        </m:sSub>
                      </m:num>
                      <m:den>
                        <m:r>
                          <a:rPr lang="en-SG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ℛ</m:t>
                        </m:r>
                      </m:den>
                    </m:f>
                    <m:r>
                      <a:rPr lang="en-SG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;  </m:t>
                    </m:r>
                    <m:r>
                      <a:rPr lang="en-SG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SG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𝜇</m:t>
                        </m:r>
                        <m:r>
                          <a:rPr lang="en-SG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𝑁𝐼</m:t>
                        </m:r>
                      </m:num>
                      <m:den>
                        <m:r>
                          <a:rPr lang="en-SG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den>
                    </m:f>
                    <m:r>
                      <a:rPr lang="en-SG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;</m:t>
                    </m:r>
                    <m:r>
                      <a:rPr lang="en-SG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SG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SG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m</m:t>
                            </m:r>
                          </m:sub>
                        </m:sSub>
                      </m:num>
                      <m:den>
                        <m:r>
                          <a:rPr lang="en-SG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B-H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characteristics and 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hysteresis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magnetic materials.</a:t>
                </a:r>
              </a:p>
              <a:p>
                <a:pPr lvl="1"/>
                <a:r>
                  <a:rPr lang="en-US" dirty="0" smtClean="0">
                    <a:solidFill>
                      <a:srgbClr val="CC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Applications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magnetic materials with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different </a:t>
                </a:r>
                <a:r>
                  <a:rPr lang="en-US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permeabilities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retentivities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&amp; </a:t>
                </a:r>
                <a:r>
                  <a:rPr lang="en-US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coercivities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057921"/>
                <a:ext cx="10517140" cy="3925562"/>
              </a:xfrm>
              <a:blipFill>
                <a:blip r:embed="rId2"/>
                <a:stretch>
                  <a:fillRect l="-1159" t="-2329" b="-34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</a:t>
            </a:r>
            <a:r>
              <a:rPr lang="en-SG" dirty="0" smtClean="0">
                <a:solidFill>
                  <a:schemeClr val="accent2"/>
                </a:solidFill>
              </a:rPr>
              <a:t>Next</a:t>
            </a:r>
          </a:p>
          <a:p>
            <a:pPr marL="457200" lvl="1" indent="0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Electromagnetic Induction</a:t>
            </a:r>
            <a:endParaRPr lang="en-SG" sz="4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5879"/>
            <a:ext cx="8810335" cy="1513235"/>
          </a:xfrm>
        </p:spPr>
        <p:txBody>
          <a:bodyPr>
            <a:spAutoFit/>
          </a:bodyPr>
          <a:lstStyle/>
          <a:p>
            <a:pPr lvl="1"/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The amount of flux </a:t>
            </a:r>
            <a:r>
              <a:rPr lang="en-GB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𝛷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depends on the </a:t>
            </a:r>
            <a:r>
              <a:rPr lang="en-SG" dirty="0" err="1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mmf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𝐹</a:t>
            </a:r>
            <a:r>
              <a:rPr lang="en-GB" b="1" i="1" baseline="-25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and reluctance of the material </a:t>
            </a:r>
            <a:r>
              <a:rPr lang="en-GB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ℛ.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SG" i="1" dirty="0" smtClean="0">
              <a:solidFill>
                <a:srgbClr val="FFFF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formula relating the three parameters is:</a:t>
            </a:r>
            <a:endParaRPr lang="en-US" i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2" y="459469"/>
            <a:ext cx="11229531" cy="646331"/>
          </a:xfrm>
          <a:prstGeom prst="rect">
            <a:avLst/>
          </a:prstGeom>
          <a:noFill/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accent2"/>
                </a:solidFill>
              </a:rPr>
              <a:t>A Magnetic Circuit</a:t>
            </a:r>
          </a:p>
        </p:txBody>
      </p:sp>
      <p:sp>
        <p:nvSpPr>
          <p:cNvPr id="2" name="Rectangle 1"/>
          <p:cNvSpPr/>
          <p:nvPr/>
        </p:nvSpPr>
        <p:spPr>
          <a:xfrm>
            <a:off x="4641406" y="2820509"/>
            <a:ext cx="7474675" cy="30131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4798138" y="2984914"/>
            <a:ext cx="7456220" cy="2773362"/>
            <a:chOff x="1071563" y="1814513"/>
            <a:chExt cx="7456220" cy="2773362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308350" y="1814513"/>
              <a:ext cx="2847975" cy="2773362"/>
            </a:xfrm>
            <a:prstGeom prst="cube">
              <a:avLst>
                <a:gd name="adj" fmla="val 11093"/>
              </a:avLst>
            </a:prstGeom>
            <a:solidFill>
              <a:srgbClr val="FFFF66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952875" y="2601913"/>
              <a:ext cx="1398588" cy="146208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154238" y="3595688"/>
              <a:ext cx="1176337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3968750" y="2605088"/>
              <a:ext cx="385763" cy="1443037"/>
            </a:xfrm>
            <a:custGeom>
              <a:avLst/>
              <a:gdLst>
                <a:gd name="T0" fmla="*/ 2147483647 w 420"/>
                <a:gd name="T1" fmla="*/ 0 h 1620"/>
                <a:gd name="T2" fmla="*/ 2147483647 w 420"/>
                <a:gd name="T3" fmla="*/ 2147483647 h 1620"/>
                <a:gd name="T4" fmla="*/ 0 w 420"/>
                <a:gd name="T5" fmla="*/ 2147483647 h 1620"/>
                <a:gd name="T6" fmla="*/ 0 60000 65536"/>
                <a:gd name="T7" fmla="*/ 0 60000 65536"/>
                <a:gd name="T8" fmla="*/ 0 60000 65536"/>
                <a:gd name="T9" fmla="*/ 0 w 420"/>
                <a:gd name="T10" fmla="*/ 0 h 1620"/>
                <a:gd name="T11" fmla="*/ 420 w 420"/>
                <a:gd name="T12" fmla="*/ 1620 h 16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1620">
                  <a:moveTo>
                    <a:pt x="390" y="0"/>
                  </a:moveTo>
                  <a:lnTo>
                    <a:pt x="420" y="1260"/>
                  </a:lnTo>
                  <a:lnTo>
                    <a:pt x="0" y="162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>
              <a:off x="4368800" y="3727450"/>
              <a:ext cx="9636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3463925" y="1876425"/>
              <a:ext cx="2681288" cy="2616201"/>
              <a:chOff x="2182" y="1182"/>
              <a:chExt cx="1689" cy="1648"/>
            </a:xfrm>
          </p:grpSpPr>
          <p:sp>
            <p:nvSpPr>
              <p:cNvPr id="39" name="Arc 90"/>
              <p:cNvSpPr>
                <a:spLocks/>
              </p:cNvSpPr>
              <p:nvPr/>
            </p:nvSpPr>
            <p:spPr bwMode="auto">
              <a:xfrm rot="16200000">
                <a:off x="2283" y="1249"/>
                <a:ext cx="85" cy="1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3399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0" name="Arc 92"/>
              <p:cNvSpPr>
                <a:spLocks/>
              </p:cNvSpPr>
              <p:nvPr/>
            </p:nvSpPr>
            <p:spPr bwMode="auto">
              <a:xfrm>
                <a:off x="3674" y="1263"/>
                <a:ext cx="143" cy="15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3399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1" name="Arc 94"/>
              <p:cNvSpPr>
                <a:spLocks/>
              </p:cNvSpPr>
              <p:nvPr/>
            </p:nvSpPr>
            <p:spPr bwMode="auto">
              <a:xfrm rot="5400000">
                <a:off x="3685" y="2661"/>
                <a:ext cx="145" cy="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3399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42" name="Group 42"/>
              <p:cNvGrpSpPr>
                <a:grpSpLocks/>
              </p:cNvGrpSpPr>
              <p:nvPr/>
            </p:nvGrpSpPr>
            <p:grpSpPr bwMode="auto">
              <a:xfrm>
                <a:off x="2182" y="1182"/>
                <a:ext cx="1689" cy="1648"/>
                <a:chOff x="2182" y="1182"/>
                <a:chExt cx="1689" cy="1648"/>
              </a:xfrm>
            </p:grpSpPr>
            <p:grpSp>
              <p:nvGrpSpPr>
                <p:cNvPr id="43" name="Group 41"/>
                <p:cNvGrpSpPr>
                  <a:grpSpLocks/>
                </p:cNvGrpSpPr>
                <p:nvPr/>
              </p:nvGrpSpPr>
              <p:grpSpPr bwMode="auto">
                <a:xfrm>
                  <a:off x="2182" y="1194"/>
                  <a:ext cx="1689" cy="1636"/>
                  <a:chOff x="2182" y="1176"/>
                  <a:chExt cx="1689" cy="1636"/>
                </a:xfrm>
              </p:grpSpPr>
              <p:grpSp>
                <p:nvGrpSpPr>
                  <p:cNvPr id="49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2182" y="1389"/>
                    <a:ext cx="1447" cy="1423"/>
                    <a:chOff x="3294" y="720"/>
                    <a:chExt cx="1405" cy="1363"/>
                  </a:xfrm>
                </p:grpSpPr>
                <p:sp>
                  <p:nvSpPr>
                    <p:cNvPr id="69" name="AutoShap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8" y="729"/>
                      <a:ext cx="1401" cy="1354"/>
                    </a:xfrm>
                    <a:prstGeom prst="roundRect">
                      <a:avLst>
                        <a:gd name="adj" fmla="val 13588"/>
                      </a:avLst>
                    </a:prstGeom>
                    <a:noFill/>
                    <a:ln w="19050">
                      <a:solidFill>
                        <a:srgbClr val="3399FF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2" y="720"/>
                      <a:ext cx="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3399FF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1" name="Line 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24" y="2076"/>
                      <a:ext cx="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3399FF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2" name="Line 54"/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3258" y="960"/>
                      <a:ext cx="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3399FF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3" name="Line 55"/>
                    <p:cNvSpPr>
                      <a:spLocks noChangeShapeType="1"/>
                    </p:cNvSpPr>
                    <p:nvPr/>
                  </p:nvSpPr>
                  <p:spPr bwMode="auto">
                    <a:xfrm rot="-5400000" flipH="1" flipV="1">
                      <a:off x="4656" y="1794"/>
                      <a:ext cx="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3399FF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50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2272" y="1467"/>
                    <a:ext cx="1260" cy="1261"/>
                    <a:chOff x="3294" y="720"/>
                    <a:chExt cx="1404" cy="1362"/>
                  </a:xfrm>
                </p:grpSpPr>
                <p:sp>
                  <p:nvSpPr>
                    <p:cNvPr id="64" name="AutoShap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7" y="729"/>
                      <a:ext cx="1401" cy="1353"/>
                    </a:xfrm>
                    <a:prstGeom prst="roundRect">
                      <a:avLst>
                        <a:gd name="adj" fmla="val 13588"/>
                      </a:avLst>
                    </a:prstGeom>
                    <a:noFill/>
                    <a:ln w="19050">
                      <a:solidFill>
                        <a:srgbClr val="3399FF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2" y="720"/>
                      <a:ext cx="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3399FF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6" name="Line 6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24" y="2076"/>
                      <a:ext cx="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3399FF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7" name="Line 61"/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3258" y="960"/>
                      <a:ext cx="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3399FF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8" name="Line 62"/>
                    <p:cNvSpPr>
                      <a:spLocks noChangeShapeType="1"/>
                    </p:cNvSpPr>
                    <p:nvPr/>
                  </p:nvSpPr>
                  <p:spPr bwMode="auto">
                    <a:xfrm rot="-5400000" flipH="1" flipV="1">
                      <a:off x="4656" y="1794"/>
                      <a:ext cx="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3399FF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51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2382" y="1545"/>
                    <a:ext cx="1069" cy="1099"/>
                    <a:chOff x="3294" y="720"/>
                    <a:chExt cx="1404" cy="1363"/>
                  </a:xfrm>
                </p:grpSpPr>
                <p:sp>
                  <p:nvSpPr>
                    <p:cNvPr id="59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7" y="729"/>
                      <a:ext cx="1401" cy="1354"/>
                    </a:xfrm>
                    <a:prstGeom prst="roundRect">
                      <a:avLst>
                        <a:gd name="adj" fmla="val 13588"/>
                      </a:avLst>
                    </a:prstGeom>
                    <a:noFill/>
                    <a:ln w="19050">
                      <a:solidFill>
                        <a:srgbClr val="3399FF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2" y="720"/>
                      <a:ext cx="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3399FF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1" name="Line 6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24" y="2076"/>
                      <a:ext cx="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3399FF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2" name="Line 67"/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3258" y="960"/>
                      <a:ext cx="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3399FF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3" name="Line 68"/>
                    <p:cNvSpPr>
                      <a:spLocks noChangeShapeType="1"/>
                    </p:cNvSpPr>
                    <p:nvPr/>
                  </p:nvSpPr>
                  <p:spPr bwMode="auto">
                    <a:xfrm rot="-5400000" flipH="1" flipV="1">
                      <a:off x="4656" y="1794"/>
                      <a:ext cx="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3399FF"/>
                      </a:solidFill>
                      <a:round/>
                      <a:headEnd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52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2293" y="1176"/>
                    <a:ext cx="1578" cy="1518"/>
                    <a:chOff x="3381" y="453"/>
                    <a:chExt cx="1578" cy="1518"/>
                  </a:xfrm>
                </p:grpSpPr>
                <p:sp>
                  <p:nvSpPr>
                    <p:cNvPr id="54" name="Arc 83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3384" y="450"/>
                      <a:ext cx="144" cy="15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3399FF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55" name="Line 8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40" y="456"/>
                      <a:ext cx="129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99FF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56" name="Arc 85"/>
                    <p:cNvSpPr>
                      <a:spLocks/>
                    </p:cNvSpPr>
                    <p:nvPr/>
                  </p:nvSpPr>
                  <p:spPr bwMode="auto">
                    <a:xfrm>
                      <a:off x="4812" y="456"/>
                      <a:ext cx="144" cy="15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3399FF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57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6" y="606"/>
                      <a:ext cx="0" cy="120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99FF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58" name="Arc 8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4812" y="1824"/>
                      <a:ext cx="144" cy="15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3399FF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53" name="Line 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97" y="1245"/>
                    <a:ext cx="128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3399FF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44" name="Line 93"/>
                <p:cNvSpPr>
                  <a:spLocks noChangeShapeType="1"/>
                </p:cNvSpPr>
                <p:nvPr/>
              </p:nvSpPr>
              <p:spPr bwMode="auto">
                <a:xfrm>
                  <a:off x="3802" y="1414"/>
                  <a:ext cx="0" cy="1216"/>
                </a:xfrm>
                <a:prstGeom prst="line">
                  <a:avLst/>
                </a:prstGeom>
                <a:noFill/>
                <a:ln w="19050">
                  <a:solidFill>
                    <a:srgbClr val="3399FF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5" name="Line 95"/>
                <p:cNvSpPr>
                  <a:spLocks noChangeShapeType="1"/>
                </p:cNvSpPr>
                <p:nvPr/>
              </p:nvSpPr>
              <p:spPr bwMode="auto">
                <a:xfrm>
                  <a:off x="2587" y="1182"/>
                  <a:ext cx="66" cy="0"/>
                </a:xfrm>
                <a:prstGeom prst="line">
                  <a:avLst/>
                </a:prstGeom>
                <a:noFill/>
                <a:ln w="9525">
                  <a:solidFill>
                    <a:srgbClr val="3399FF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6" name="Line 96"/>
                <p:cNvSpPr>
                  <a:spLocks noChangeShapeType="1"/>
                </p:cNvSpPr>
                <p:nvPr/>
              </p:nvSpPr>
              <p:spPr bwMode="auto">
                <a:xfrm>
                  <a:off x="2737" y="1263"/>
                  <a:ext cx="66" cy="0"/>
                </a:xfrm>
                <a:prstGeom prst="line">
                  <a:avLst/>
                </a:prstGeom>
                <a:noFill/>
                <a:ln w="9525">
                  <a:solidFill>
                    <a:srgbClr val="3399FF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7" name="Line 97"/>
                <p:cNvSpPr>
                  <a:spLocks noChangeShapeType="1"/>
                </p:cNvSpPr>
                <p:nvPr/>
              </p:nvSpPr>
              <p:spPr bwMode="auto">
                <a:xfrm>
                  <a:off x="3796" y="1893"/>
                  <a:ext cx="0" cy="60"/>
                </a:xfrm>
                <a:prstGeom prst="line">
                  <a:avLst/>
                </a:prstGeom>
                <a:noFill/>
                <a:ln w="9525">
                  <a:solidFill>
                    <a:srgbClr val="3399FF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8" name="Line 98"/>
                <p:cNvSpPr>
                  <a:spLocks noChangeShapeType="1"/>
                </p:cNvSpPr>
                <p:nvPr/>
              </p:nvSpPr>
              <p:spPr bwMode="auto">
                <a:xfrm>
                  <a:off x="3868" y="2082"/>
                  <a:ext cx="0" cy="60"/>
                </a:xfrm>
                <a:prstGeom prst="line">
                  <a:avLst/>
                </a:prstGeom>
                <a:noFill/>
                <a:ln w="9525">
                  <a:solidFill>
                    <a:srgbClr val="3399FF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6124578" y="1968500"/>
              <a:ext cx="2122488" cy="954087"/>
              <a:chOff x="3858" y="1240"/>
              <a:chExt cx="1337" cy="601"/>
            </a:xfrm>
          </p:grpSpPr>
          <p:sp>
            <p:nvSpPr>
              <p:cNvPr id="37" name="Text Box 104"/>
              <p:cNvSpPr txBox="1">
                <a:spLocks noChangeArrowheads="1"/>
              </p:cNvSpPr>
              <p:nvPr/>
            </p:nvSpPr>
            <p:spPr bwMode="auto">
              <a:xfrm>
                <a:off x="4073" y="1240"/>
                <a:ext cx="1122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dirty="0">
                    <a:solidFill>
                      <a:srgbClr val="FFFF00"/>
                    </a:solidFill>
                    <a:latin typeface="Times New Roman" pitchFamily="18" charset="0"/>
                  </a:rPr>
                  <a:t>Magnetic</a:t>
                </a:r>
                <a:r>
                  <a:rPr lang="en-GB" sz="2400" i="1" dirty="0">
                    <a:solidFill>
                      <a:srgbClr val="FFFF00"/>
                    </a:solidFill>
                    <a:latin typeface="Times New Roman" pitchFamily="18" charset="0"/>
                  </a:rPr>
                  <a:t> </a:t>
                </a:r>
                <a:r>
                  <a:rPr lang="en-GB" sz="2400" dirty="0">
                    <a:solidFill>
                      <a:srgbClr val="FFFF00"/>
                    </a:solidFill>
                    <a:latin typeface="Times New Roman" pitchFamily="18" charset="0"/>
                  </a:rPr>
                  <a:t>material</a:t>
                </a:r>
                <a:endParaRPr lang="en-GB" sz="2400" dirty="0">
                  <a:solidFill>
                    <a:srgbClr val="FFFF00"/>
                  </a:solidFill>
                  <a:latin typeface="Amaze" pitchFamily="34" charset="0"/>
                </a:endParaRPr>
              </a:p>
            </p:txBody>
          </p:sp>
          <p:sp>
            <p:nvSpPr>
              <p:cNvPr id="38" name="Line 105"/>
              <p:cNvSpPr>
                <a:spLocks noChangeShapeType="1"/>
              </p:cNvSpPr>
              <p:nvPr/>
            </p:nvSpPr>
            <p:spPr bwMode="auto">
              <a:xfrm flipH="1">
                <a:off x="3858" y="1727"/>
                <a:ext cx="306" cy="1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4359275" y="2611438"/>
              <a:ext cx="984250" cy="11049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4"/>
            <p:cNvGrpSpPr>
              <a:grpSpLocks/>
            </p:cNvGrpSpPr>
            <p:nvPr/>
          </p:nvGrpSpPr>
          <p:grpSpPr bwMode="auto">
            <a:xfrm>
              <a:off x="1739900" y="2474915"/>
              <a:ext cx="3375025" cy="1616077"/>
              <a:chOff x="1096" y="1559"/>
              <a:chExt cx="2126" cy="1018"/>
            </a:xfrm>
          </p:grpSpPr>
          <p:sp>
            <p:nvSpPr>
              <p:cNvPr id="28" name="Text Box 4"/>
              <p:cNvSpPr txBox="1">
                <a:spLocks noChangeArrowheads="1"/>
              </p:cNvSpPr>
              <p:nvPr/>
            </p:nvSpPr>
            <p:spPr bwMode="auto">
              <a:xfrm>
                <a:off x="1096" y="1719"/>
                <a:ext cx="260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9pPr>
              </a:lstStyle>
              <a:p>
                <a:pPr algn="ctr"/>
                <a:r>
                  <a:rPr lang="en-US" sz="3200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+</a:t>
                </a:r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575" y="2355"/>
                <a:ext cx="237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9pPr>
              </a:lstStyle>
              <a:p>
                <a:r>
                  <a:rPr lang="en-US" sz="2400" i="1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I</a:t>
                </a:r>
              </a:p>
            </p:txBody>
          </p:sp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 flipH="1" flipV="1">
                <a:off x="1485" y="2378"/>
                <a:ext cx="418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" name="Text Box 99"/>
              <p:cNvSpPr txBox="1">
                <a:spLocks noChangeArrowheads="1"/>
              </p:cNvSpPr>
              <p:nvPr/>
            </p:nvSpPr>
            <p:spPr bwMode="auto">
              <a:xfrm>
                <a:off x="1575" y="1559"/>
                <a:ext cx="237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9pPr>
              </a:lstStyle>
              <a:p>
                <a:r>
                  <a:rPr lang="en-US" sz="2400" i="1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I</a:t>
                </a:r>
              </a:p>
            </p:txBody>
          </p:sp>
          <p:sp>
            <p:nvSpPr>
              <p:cNvPr id="33" name="Line 100"/>
              <p:cNvSpPr>
                <a:spLocks noChangeShapeType="1"/>
              </p:cNvSpPr>
              <p:nvPr/>
            </p:nvSpPr>
            <p:spPr bwMode="auto">
              <a:xfrm flipV="1">
                <a:off x="1485" y="1820"/>
                <a:ext cx="418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34" name="Group 36"/>
              <p:cNvGrpSpPr>
                <a:grpSpLocks/>
              </p:cNvGrpSpPr>
              <p:nvPr/>
            </p:nvGrpSpPr>
            <p:grpSpPr bwMode="auto">
              <a:xfrm>
                <a:off x="2848" y="1710"/>
                <a:ext cx="374" cy="498"/>
                <a:chOff x="2998" y="2809"/>
                <a:chExt cx="374" cy="498"/>
              </a:xfrm>
            </p:grpSpPr>
            <p:sp>
              <p:nvSpPr>
                <p:cNvPr id="35" name="AutoShape 102"/>
                <p:cNvSpPr>
                  <a:spLocks/>
                </p:cNvSpPr>
                <p:nvPr/>
              </p:nvSpPr>
              <p:spPr bwMode="auto">
                <a:xfrm>
                  <a:off x="2998" y="2809"/>
                  <a:ext cx="98" cy="498"/>
                </a:xfrm>
                <a:prstGeom prst="rightBrace">
                  <a:avLst>
                    <a:gd name="adj1" fmla="val 42347"/>
                    <a:gd name="adj2" fmla="val 48796"/>
                  </a:avLst>
                </a:prstGeom>
                <a:noFill/>
                <a:ln w="19050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36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088" y="2934"/>
                  <a:ext cx="2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sz="2400" b="1" i="1" dirty="0">
                      <a:solidFill>
                        <a:srgbClr val="FFFF00"/>
                      </a:solidFill>
                      <a:latin typeface="Cambria" panose="02040503050406030204" pitchFamily="18" charset="0"/>
                    </a:rPr>
                    <a:t>N</a:t>
                  </a:r>
                </a:p>
              </p:txBody>
            </p:sp>
          </p:grpSp>
          <p:sp>
            <p:nvSpPr>
              <p:cNvPr id="78" name="Text Box 4"/>
              <p:cNvSpPr txBox="1">
                <a:spLocks noChangeArrowheads="1"/>
              </p:cNvSpPr>
              <p:nvPr/>
            </p:nvSpPr>
            <p:spPr bwMode="auto">
              <a:xfrm>
                <a:off x="1096" y="2063"/>
                <a:ext cx="260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9pPr>
              </a:lstStyle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−</a:t>
                </a:r>
                <a:endParaRPr lang="en-US" sz="3200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7" name="Group 81"/>
            <p:cNvGrpSpPr>
              <a:grpSpLocks/>
            </p:cNvGrpSpPr>
            <p:nvPr/>
          </p:nvGrpSpPr>
          <p:grpSpPr bwMode="auto">
            <a:xfrm>
              <a:off x="2154238" y="2682875"/>
              <a:ext cx="2293937" cy="1103313"/>
              <a:chOff x="2445" y="958"/>
              <a:chExt cx="1445" cy="695"/>
            </a:xfrm>
          </p:grpSpPr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2445" y="958"/>
                <a:ext cx="1421" cy="230"/>
              </a:xfrm>
              <a:custGeom>
                <a:avLst/>
                <a:gdLst>
                  <a:gd name="T0" fmla="*/ 0 w 3048"/>
                  <a:gd name="T1" fmla="*/ 19 h 524"/>
                  <a:gd name="T2" fmla="*/ 117 w 3048"/>
                  <a:gd name="T3" fmla="*/ 19 h 524"/>
                  <a:gd name="T4" fmla="*/ 144 w 3048"/>
                  <a:gd name="T5" fmla="*/ 4 h 524"/>
                  <a:gd name="T6" fmla="*/ 139 w 3048"/>
                  <a:gd name="T7" fmla="*/ 0 h 5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48"/>
                  <a:gd name="T13" fmla="*/ 0 h 524"/>
                  <a:gd name="T14" fmla="*/ 3048 w 3048"/>
                  <a:gd name="T15" fmla="*/ 524 h 5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48" h="524">
                    <a:moveTo>
                      <a:pt x="0" y="524"/>
                    </a:moveTo>
                    <a:lnTo>
                      <a:pt x="2487" y="524"/>
                    </a:lnTo>
                    <a:lnTo>
                      <a:pt x="3048" y="94"/>
                    </a:lnTo>
                    <a:lnTo>
                      <a:pt x="2955" y="0"/>
                    </a:lnTo>
                  </a:path>
                </a:pathLst>
              </a:custGeom>
              <a:noFill/>
              <a:ln w="57150" cmpd="sng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3177" y="1064"/>
                <a:ext cx="706" cy="238"/>
              </a:xfrm>
              <a:custGeom>
                <a:avLst/>
                <a:gdLst>
                  <a:gd name="T0" fmla="*/ 3 w 1515"/>
                  <a:gd name="T1" fmla="*/ 14 h 543"/>
                  <a:gd name="T2" fmla="*/ 0 w 1515"/>
                  <a:gd name="T3" fmla="*/ 18 h 543"/>
                  <a:gd name="T4" fmla="*/ 5 w 1515"/>
                  <a:gd name="T5" fmla="*/ 20 h 543"/>
                  <a:gd name="T6" fmla="*/ 41 w 1515"/>
                  <a:gd name="T7" fmla="*/ 20 h 543"/>
                  <a:gd name="T8" fmla="*/ 71 w 1515"/>
                  <a:gd name="T9" fmla="*/ 2 h 543"/>
                  <a:gd name="T10" fmla="*/ 64 w 1515"/>
                  <a:gd name="T11" fmla="*/ 0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15"/>
                  <a:gd name="T19" fmla="*/ 0 h 543"/>
                  <a:gd name="T20" fmla="*/ 1515 w 1515"/>
                  <a:gd name="T21" fmla="*/ 543 h 5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15" h="543">
                    <a:moveTo>
                      <a:pt x="56" y="374"/>
                    </a:moveTo>
                    <a:lnTo>
                      <a:pt x="0" y="487"/>
                    </a:lnTo>
                    <a:lnTo>
                      <a:pt x="112" y="543"/>
                    </a:lnTo>
                    <a:lnTo>
                      <a:pt x="879" y="543"/>
                    </a:lnTo>
                    <a:lnTo>
                      <a:pt x="1515" y="56"/>
                    </a:lnTo>
                    <a:lnTo>
                      <a:pt x="1365" y="0"/>
                    </a:lnTo>
                  </a:path>
                </a:pathLst>
              </a:custGeom>
              <a:noFill/>
              <a:ln w="57150" cmpd="sng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3184" y="1177"/>
                <a:ext cx="706" cy="238"/>
              </a:xfrm>
              <a:custGeom>
                <a:avLst/>
                <a:gdLst>
                  <a:gd name="T0" fmla="*/ 3 w 1515"/>
                  <a:gd name="T1" fmla="*/ 14 h 543"/>
                  <a:gd name="T2" fmla="*/ 0 w 1515"/>
                  <a:gd name="T3" fmla="*/ 18 h 543"/>
                  <a:gd name="T4" fmla="*/ 5 w 1515"/>
                  <a:gd name="T5" fmla="*/ 20 h 543"/>
                  <a:gd name="T6" fmla="*/ 41 w 1515"/>
                  <a:gd name="T7" fmla="*/ 20 h 543"/>
                  <a:gd name="T8" fmla="*/ 71 w 1515"/>
                  <a:gd name="T9" fmla="*/ 2 h 543"/>
                  <a:gd name="T10" fmla="*/ 64 w 1515"/>
                  <a:gd name="T11" fmla="*/ 0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15"/>
                  <a:gd name="T19" fmla="*/ 0 h 543"/>
                  <a:gd name="T20" fmla="*/ 1515 w 1515"/>
                  <a:gd name="T21" fmla="*/ 543 h 5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15" h="543">
                    <a:moveTo>
                      <a:pt x="56" y="374"/>
                    </a:moveTo>
                    <a:lnTo>
                      <a:pt x="0" y="487"/>
                    </a:lnTo>
                    <a:lnTo>
                      <a:pt x="112" y="543"/>
                    </a:lnTo>
                    <a:lnTo>
                      <a:pt x="879" y="543"/>
                    </a:lnTo>
                    <a:lnTo>
                      <a:pt x="1515" y="56"/>
                    </a:lnTo>
                    <a:lnTo>
                      <a:pt x="1365" y="0"/>
                    </a:lnTo>
                  </a:path>
                </a:pathLst>
              </a:custGeom>
              <a:noFill/>
              <a:ln w="57150" cmpd="sng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3184" y="1300"/>
                <a:ext cx="706" cy="239"/>
              </a:xfrm>
              <a:custGeom>
                <a:avLst/>
                <a:gdLst>
                  <a:gd name="T0" fmla="*/ 3 w 1515"/>
                  <a:gd name="T1" fmla="*/ 14 h 543"/>
                  <a:gd name="T2" fmla="*/ 0 w 1515"/>
                  <a:gd name="T3" fmla="*/ 18 h 543"/>
                  <a:gd name="T4" fmla="*/ 5 w 1515"/>
                  <a:gd name="T5" fmla="*/ 20 h 543"/>
                  <a:gd name="T6" fmla="*/ 41 w 1515"/>
                  <a:gd name="T7" fmla="*/ 20 h 543"/>
                  <a:gd name="T8" fmla="*/ 71 w 1515"/>
                  <a:gd name="T9" fmla="*/ 2 h 543"/>
                  <a:gd name="T10" fmla="*/ 64 w 1515"/>
                  <a:gd name="T11" fmla="*/ 0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15"/>
                  <a:gd name="T19" fmla="*/ 0 h 543"/>
                  <a:gd name="T20" fmla="*/ 1515 w 1515"/>
                  <a:gd name="T21" fmla="*/ 543 h 5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15" h="543">
                    <a:moveTo>
                      <a:pt x="56" y="374"/>
                    </a:moveTo>
                    <a:lnTo>
                      <a:pt x="0" y="487"/>
                    </a:lnTo>
                    <a:lnTo>
                      <a:pt x="112" y="543"/>
                    </a:lnTo>
                    <a:lnTo>
                      <a:pt x="879" y="543"/>
                    </a:lnTo>
                    <a:lnTo>
                      <a:pt x="1515" y="56"/>
                    </a:lnTo>
                    <a:lnTo>
                      <a:pt x="1365" y="0"/>
                    </a:lnTo>
                  </a:path>
                </a:pathLst>
              </a:custGeom>
              <a:noFill/>
              <a:ln w="57150" cmpd="sng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auto">
              <a:xfrm>
                <a:off x="3183" y="1414"/>
                <a:ext cx="706" cy="239"/>
              </a:xfrm>
              <a:custGeom>
                <a:avLst/>
                <a:gdLst>
                  <a:gd name="T0" fmla="*/ 3 w 1515"/>
                  <a:gd name="T1" fmla="*/ 14 h 543"/>
                  <a:gd name="T2" fmla="*/ 0 w 1515"/>
                  <a:gd name="T3" fmla="*/ 18 h 543"/>
                  <a:gd name="T4" fmla="*/ 5 w 1515"/>
                  <a:gd name="T5" fmla="*/ 20 h 543"/>
                  <a:gd name="T6" fmla="*/ 41 w 1515"/>
                  <a:gd name="T7" fmla="*/ 20 h 543"/>
                  <a:gd name="T8" fmla="*/ 71 w 1515"/>
                  <a:gd name="T9" fmla="*/ 2 h 543"/>
                  <a:gd name="T10" fmla="*/ 64 w 1515"/>
                  <a:gd name="T11" fmla="*/ 0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15"/>
                  <a:gd name="T19" fmla="*/ 0 h 543"/>
                  <a:gd name="T20" fmla="*/ 1515 w 1515"/>
                  <a:gd name="T21" fmla="*/ 543 h 5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15" h="543">
                    <a:moveTo>
                      <a:pt x="56" y="374"/>
                    </a:moveTo>
                    <a:lnTo>
                      <a:pt x="0" y="487"/>
                    </a:lnTo>
                    <a:lnTo>
                      <a:pt x="112" y="543"/>
                    </a:lnTo>
                    <a:lnTo>
                      <a:pt x="879" y="543"/>
                    </a:lnTo>
                    <a:lnTo>
                      <a:pt x="1515" y="56"/>
                    </a:lnTo>
                    <a:lnTo>
                      <a:pt x="1365" y="0"/>
                    </a:lnTo>
                  </a:path>
                </a:pathLst>
              </a:custGeom>
              <a:noFill/>
              <a:ln w="57150" cmpd="sng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8" name="Group 49"/>
            <p:cNvGrpSpPr>
              <a:grpSpLocks/>
            </p:cNvGrpSpPr>
            <p:nvPr/>
          </p:nvGrpSpPr>
          <p:grpSpPr bwMode="auto">
            <a:xfrm>
              <a:off x="1071563" y="3065463"/>
              <a:ext cx="2206625" cy="469900"/>
              <a:chOff x="675" y="1931"/>
              <a:chExt cx="1390" cy="2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38" y="1931"/>
                    <a:ext cx="92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Old English Text MT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24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SG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𝑁𝐼</m:t>
                          </m:r>
                        </m:oMath>
                      </m:oMathPara>
                    </a14:m>
                    <a:endParaRPr lang="en-GB" sz="2400" i="1" dirty="0">
                      <a:solidFill>
                        <a:srgbClr val="FFFF00"/>
                      </a:solidFill>
                      <a:latin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 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38" y="1931"/>
                    <a:ext cx="927" cy="29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 Box 39"/>
              <p:cNvSpPr txBox="1">
                <a:spLocks noChangeArrowheads="1"/>
              </p:cNvSpPr>
              <p:nvPr/>
            </p:nvSpPr>
            <p:spPr bwMode="auto">
              <a:xfrm>
                <a:off x="675" y="1939"/>
                <a:ext cx="6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2400" dirty="0" err="1" smtClean="0">
                    <a:solidFill>
                      <a:srgbClr val="FFFF00"/>
                    </a:solidFill>
                    <a:latin typeface="Times New Roman" pitchFamily="18" charset="0"/>
                  </a:rPr>
                  <a:t>mmf</a:t>
                </a:r>
                <a:endParaRPr lang="en-GB" sz="2400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9" name="Text Box 40"/>
            <p:cNvSpPr txBox="1">
              <a:spLocks noChangeArrowheads="1"/>
            </p:cNvSpPr>
            <p:nvPr/>
          </p:nvSpPr>
          <p:spPr bwMode="auto">
            <a:xfrm>
              <a:off x="6249721" y="2972594"/>
              <a:ext cx="22780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dirty="0">
                  <a:solidFill>
                    <a:schemeClr val="bg1"/>
                  </a:solidFill>
                  <a:latin typeface="Cambria" panose="02040503050406030204" pitchFamily="18" charset="0"/>
                </a:rPr>
                <a:t>Reluctance, </a:t>
              </a:r>
              <a:r>
                <a:rPr lang="en-GB" sz="2400" i="1" dirty="0">
                  <a:solidFill>
                    <a:schemeClr val="bg1"/>
                  </a:solidFill>
                  <a:latin typeface="Cambria" panose="02040503050406030204" pitchFamily="18" charset="0"/>
                </a:rPr>
                <a:t>R</a:t>
              </a:r>
            </a:p>
          </p:txBody>
        </p: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4402483" y="4090988"/>
              <a:ext cx="15454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dirty="0" smtClean="0">
                  <a:solidFill>
                    <a:srgbClr val="FF0000"/>
                  </a:solidFill>
                  <a:latin typeface="Times New Roman" pitchFamily="18" charset="0"/>
                </a:rPr>
                <a:t>Flux, </a:t>
              </a:r>
              <a:r>
                <a:rPr lang="en-GB" sz="24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𝛷</a:t>
              </a:r>
              <a:endParaRPr lang="en-GB" sz="24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7" name="Text Box 110"/>
          <p:cNvSpPr txBox="1">
            <a:spLocks noChangeArrowheads="1"/>
          </p:cNvSpPr>
          <p:nvPr/>
        </p:nvSpPr>
        <p:spPr bwMode="auto">
          <a:xfrm>
            <a:off x="1104975" y="3920381"/>
            <a:ext cx="34430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74650" indent="-374650">
              <a:defRPr>
                <a:solidFill>
                  <a:schemeClr val="tx1"/>
                </a:solidFill>
                <a:latin typeface="Old English Text MT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ld English Text MT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ld English Text MT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ld English Text MT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ld English Text MT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ld English Text MT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ld English Text MT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ld English Text MT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ld English Text MT" pitchFamily="66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sz="2400" dirty="0">
                <a:latin typeface="Cambria" panose="02040503050406030204" pitchFamily="18" charset="0"/>
              </a:rPr>
              <a:t>Known as Ohm’s Law for magnetic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894526" y="2793975"/>
                <a:ext cx="2015836" cy="898964"/>
              </a:xfrm>
              <a:prstGeom prst="rect">
                <a:avLst/>
              </a:prstGeom>
              <a:solidFill>
                <a:srgbClr val="FFFF66"/>
              </a:solidFill>
              <a:ln w="2222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𝛷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num>
                        <m:den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den>
                      </m:f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26" y="2793975"/>
                <a:ext cx="2015836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222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68514"/>
            <a:ext cx="11514667" cy="1699745"/>
          </a:xfrm>
          <a:solidFill>
            <a:schemeClr val="bg1">
              <a:alpha val="71000"/>
            </a:schemeClr>
          </a:solidFill>
        </p:spPr>
        <p:txBody>
          <a:bodyPr>
            <a:spAutoFit/>
          </a:bodyPr>
          <a:lstStyle/>
          <a:p>
            <a:r>
              <a:rPr lang="en-SG" sz="2800" dirty="0" smtClean="0">
                <a:solidFill>
                  <a:schemeClr val="accent2"/>
                </a:solidFill>
              </a:rPr>
              <a:t>Example 1: A current of </a:t>
            </a:r>
            <a:r>
              <a:rPr lang="en-GB" sz="2800" dirty="0" smtClean="0">
                <a:solidFill>
                  <a:srgbClr val="0070C0"/>
                </a:solidFill>
                <a:cs typeface="Times New Roman" pitchFamily="18" charset="0"/>
              </a:rPr>
              <a:t>3 A flows through </a:t>
            </a:r>
            <a:r>
              <a:rPr lang="en-GB" sz="2800" dirty="0">
                <a:solidFill>
                  <a:srgbClr val="0070C0"/>
                </a:solidFill>
                <a:cs typeface="Times New Roman" pitchFamily="18" charset="0"/>
              </a:rPr>
              <a:t>a </a:t>
            </a:r>
            <a:r>
              <a:rPr lang="en-GB" sz="2800" dirty="0" smtClean="0">
                <a:solidFill>
                  <a:srgbClr val="0070C0"/>
                </a:solidFill>
                <a:cs typeface="Times New Roman" pitchFamily="18" charset="0"/>
              </a:rPr>
              <a:t>coil </a:t>
            </a:r>
            <a:r>
              <a:rPr lang="en-GB" sz="2800" dirty="0">
                <a:solidFill>
                  <a:srgbClr val="0070C0"/>
                </a:solidFill>
                <a:cs typeface="Times New Roman" pitchFamily="18" charset="0"/>
              </a:rPr>
              <a:t>with </a:t>
            </a:r>
            <a:r>
              <a:rPr lang="en-GB" sz="2800" dirty="0" smtClean="0">
                <a:solidFill>
                  <a:srgbClr val="0070C0"/>
                </a:solidFill>
                <a:cs typeface="Times New Roman" pitchFamily="18" charset="0"/>
              </a:rPr>
              <a:t>8 turns.</a:t>
            </a:r>
          </a:p>
          <a:p>
            <a:pPr marL="914400" lvl="1" indent="-457200">
              <a:buClr>
                <a:srgbClr val="0070C0"/>
              </a:buClr>
              <a:buSzPct val="100000"/>
              <a:buFont typeface="+mj-lt"/>
              <a:buAutoNum type="alphaLcParenR"/>
            </a:pPr>
            <a:r>
              <a:rPr lang="en-GB" dirty="0" smtClean="0">
                <a:solidFill>
                  <a:srgbClr val="0070C0"/>
                </a:solidFill>
                <a:cs typeface="Times New Roman" pitchFamily="18" charset="0"/>
              </a:rPr>
              <a:t>What is the resultant </a:t>
            </a:r>
            <a:r>
              <a:rPr lang="en-GB" dirty="0" err="1" smtClean="0">
                <a:solidFill>
                  <a:srgbClr val="0070C0"/>
                </a:solidFill>
                <a:cs typeface="Times New Roman" pitchFamily="18" charset="0"/>
              </a:rPr>
              <a:t>mmf</a:t>
            </a:r>
            <a:r>
              <a:rPr lang="en-GB" dirty="0" smtClean="0">
                <a:solidFill>
                  <a:srgbClr val="0070C0"/>
                </a:solidFill>
                <a:cs typeface="Times New Roman" pitchFamily="18" charset="0"/>
              </a:rPr>
              <a:t>?</a:t>
            </a:r>
          </a:p>
          <a:p>
            <a:pPr marL="914400" lvl="1" indent="-457200">
              <a:buClr>
                <a:srgbClr val="0070C0"/>
              </a:buClr>
              <a:buSzPct val="100000"/>
              <a:buFont typeface="+mj-lt"/>
              <a:buAutoNum type="alphaLcParenR"/>
            </a:pPr>
            <a:r>
              <a:rPr lang="en-GB" dirty="0" smtClean="0">
                <a:solidFill>
                  <a:srgbClr val="0070C0"/>
                </a:solidFill>
                <a:cs typeface="Times New Roman" pitchFamily="18" charset="0"/>
              </a:rPr>
              <a:t>Determine the reluctance of the flux path if the flux is 240 µ</a:t>
            </a:r>
            <a:r>
              <a:rPr lang="en-GB" dirty="0" err="1" smtClean="0">
                <a:solidFill>
                  <a:srgbClr val="0070C0"/>
                </a:solidFill>
                <a:cs typeface="Times New Roman" pitchFamily="18" charset="0"/>
              </a:rPr>
              <a:t>Wb</a:t>
            </a:r>
            <a:r>
              <a:rPr lang="en-GB" dirty="0" smtClean="0">
                <a:solidFill>
                  <a:srgbClr val="0070C0"/>
                </a:solidFill>
                <a:cs typeface="Times New Roman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" y="1473628"/>
            <a:ext cx="104775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130576" y="2452106"/>
                <a:ext cx="4344713" cy="98488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SG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 </m:t>
                          </m:r>
                          <m:r>
                            <a:rPr lang="en-SG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r>
                        <a:rPr lang="en-SG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𝑁𝐼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=8×3=</m:t>
                      </m:r>
                      <m: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24 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At</m:t>
                      </m:r>
                    </m:oMath>
                  </m:oMathPara>
                </a14:m>
                <a:endParaRPr lang="en-SG" sz="2400" b="1" u="sng" dirty="0" smtClean="0">
                  <a:solidFill>
                    <a:schemeClr val="tx1"/>
                  </a:solidFill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1200"/>
                  </a:spcBef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b) Apply the formula,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76" y="2452106"/>
                <a:ext cx="4344713" cy="984885"/>
              </a:xfrm>
              <a:prstGeom prst="rect">
                <a:avLst/>
              </a:prstGeom>
              <a:blipFill>
                <a:blip r:embed="rId4"/>
                <a:stretch>
                  <a:fillRect l="-2104" b="-129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608" y="5247292"/>
            <a:ext cx="1411362" cy="121316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313267" y="2408744"/>
            <a:ext cx="6591300" cy="2960785"/>
            <a:chOff x="4804755" y="2355840"/>
            <a:chExt cx="6591300" cy="2960785"/>
          </a:xfrm>
        </p:grpSpPr>
        <p:grpSp>
          <p:nvGrpSpPr>
            <p:cNvPr id="29" name="Group 28"/>
            <p:cNvGrpSpPr/>
            <p:nvPr/>
          </p:nvGrpSpPr>
          <p:grpSpPr>
            <a:xfrm>
              <a:off x="4804755" y="2486112"/>
              <a:ext cx="6591300" cy="2830513"/>
              <a:chOff x="4804755" y="2486112"/>
              <a:chExt cx="6591300" cy="2830513"/>
            </a:xfrm>
          </p:grpSpPr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4804755" y="2486112"/>
                <a:ext cx="6591300" cy="2830513"/>
                <a:chOff x="1192" y="1236"/>
                <a:chExt cx="4152" cy="1783"/>
              </a:xfrm>
            </p:grpSpPr>
            <p:sp>
              <p:nvSpPr>
                <p:cNvPr id="11" name="AutoShape 2"/>
                <p:cNvSpPr>
                  <a:spLocks noChangeArrowheads="1"/>
                </p:cNvSpPr>
                <p:nvPr/>
              </p:nvSpPr>
              <p:spPr bwMode="auto">
                <a:xfrm>
                  <a:off x="2161" y="1236"/>
                  <a:ext cx="1810" cy="17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62 w 21600"/>
                    <a:gd name="T25" fmla="*/ 3162 h 21600"/>
                    <a:gd name="T26" fmla="*/ 18438 w 21600"/>
                    <a:gd name="T27" fmla="*/ 18438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5400" y="10800"/>
                      </a:moveTo>
                      <a:cubicBezTo>
                        <a:pt x="5400" y="13782"/>
                        <a:pt x="7818" y="16200"/>
                        <a:pt x="10800" y="16200"/>
                      </a:cubicBezTo>
                      <a:cubicBezTo>
                        <a:pt x="13782" y="16200"/>
                        <a:pt x="16200" y="13782"/>
                        <a:pt x="16200" y="10800"/>
                      </a:cubicBezTo>
                      <a:cubicBezTo>
                        <a:pt x="16200" y="7818"/>
                        <a:pt x="13782" y="5400"/>
                        <a:pt x="10800" y="5400"/>
                      </a:cubicBezTo>
                      <a:cubicBezTo>
                        <a:pt x="7818" y="5400"/>
                        <a:pt x="5400" y="7818"/>
                        <a:pt x="5400" y="1080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0000"/>
                    </a:gs>
                    <a:gs pos="50000">
                      <a:srgbClr val="777777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777777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SG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418" y="1954"/>
                  <a:ext cx="1350" cy="156"/>
                </a:xfrm>
                <a:custGeom>
                  <a:avLst/>
                  <a:gdLst>
                    <a:gd name="T0" fmla="*/ 0 w 1350"/>
                    <a:gd name="T1" fmla="*/ 0 h 156"/>
                    <a:gd name="T2" fmla="*/ 750 w 1350"/>
                    <a:gd name="T3" fmla="*/ 0 h 156"/>
                    <a:gd name="T4" fmla="*/ 1230 w 1350"/>
                    <a:gd name="T5" fmla="*/ 156 h 156"/>
                    <a:gd name="T6" fmla="*/ 1350 w 1350"/>
                    <a:gd name="T7" fmla="*/ 36 h 156"/>
                    <a:gd name="T8" fmla="*/ 1314 w 1350"/>
                    <a:gd name="T9" fmla="*/ 12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0"/>
                    <a:gd name="T16" fmla="*/ 0 h 156"/>
                    <a:gd name="T17" fmla="*/ 1350 w 1350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0" h="156">
                      <a:moveTo>
                        <a:pt x="0" y="0"/>
                      </a:moveTo>
                      <a:lnTo>
                        <a:pt x="750" y="0"/>
                      </a:lnTo>
                      <a:lnTo>
                        <a:pt x="1230" y="156"/>
                      </a:lnTo>
                      <a:lnTo>
                        <a:pt x="1350" y="36"/>
                      </a:lnTo>
                      <a:lnTo>
                        <a:pt x="1314" y="12"/>
                      </a:lnTo>
                    </a:path>
                  </a:pathLst>
                </a:custGeom>
                <a:noFill/>
                <a:ln w="762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" name="Freeform 9"/>
                <p:cNvSpPr>
                  <a:spLocks/>
                </p:cNvSpPr>
                <p:nvPr/>
              </p:nvSpPr>
              <p:spPr bwMode="auto">
                <a:xfrm>
                  <a:off x="2132" y="2098"/>
                  <a:ext cx="636" cy="132"/>
                </a:xfrm>
                <a:custGeom>
                  <a:avLst/>
                  <a:gdLst>
                    <a:gd name="T0" fmla="*/ 30 w 636"/>
                    <a:gd name="T1" fmla="*/ 0 h 132"/>
                    <a:gd name="T2" fmla="*/ 0 w 636"/>
                    <a:gd name="T3" fmla="*/ 78 h 132"/>
                    <a:gd name="T4" fmla="*/ 498 w 636"/>
                    <a:gd name="T5" fmla="*/ 132 h 132"/>
                    <a:gd name="T6" fmla="*/ 636 w 636"/>
                    <a:gd name="T7" fmla="*/ 18 h 132"/>
                    <a:gd name="T8" fmla="*/ 594 w 636"/>
                    <a:gd name="T9" fmla="*/ 0 h 1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6"/>
                    <a:gd name="T16" fmla="*/ 0 h 132"/>
                    <a:gd name="T17" fmla="*/ 636 w 636"/>
                    <a:gd name="T18" fmla="*/ 132 h 1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6" h="132">
                      <a:moveTo>
                        <a:pt x="30" y="0"/>
                      </a:moveTo>
                      <a:lnTo>
                        <a:pt x="0" y="78"/>
                      </a:lnTo>
                      <a:lnTo>
                        <a:pt x="498" y="132"/>
                      </a:lnTo>
                      <a:lnTo>
                        <a:pt x="636" y="18"/>
                      </a:lnTo>
                      <a:lnTo>
                        <a:pt x="594" y="0"/>
                      </a:lnTo>
                    </a:path>
                  </a:pathLst>
                </a:custGeom>
                <a:noFill/>
                <a:ln w="762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" name="Freeform 11"/>
                <p:cNvSpPr>
                  <a:spLocks/>
                </p:cNvSpPr>
                <p:nvPr/>
              </p:nvSpPr>
              <p:spPr bwMode="auto">
                <a:xfrm>
                  <a:off x="2150" y="2194"/>
                  <a:ext cx="648" cy="186"/>
                </a:xfrm>
                <a:custGeom>
                  <a:avLst/>
                  <a:gdLst>
                    <a:gd name="T0" fmla="*/ 24 w 648"/>
                    <a:gd name="T1" fmla="*/ 120 h 186"/>
                    <a:gd name="T2" fmla="*/ 0 w 648"/>
                    <a:gd name="T3" fmla="*/ 186 h 186"/>
                    <a:gd name="T4" fmla="*/ 510 w 648"/>
                    <a:gd name="T5" fmla="*/ 132 h 186"/>
                    <a:gd name="T6" fmla="*/ 648 w 648"/>
                    <a:gd name="T7" fmla="*/ 6 h 186"/>
                    <a:gd name="T8" fmla="*/ 606 w 648"/>
                    <a:gd name="T9" fmla="*/ 0 h 1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8"/>
                    <a:gd name="T16" fmla="*/ 0 h 186"/>
                    <a:gd name="T17" fmla="*/ 648 w 648"/>
                    <a:gd name="T18" fmla="*/ 186 h 1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8" h="186">
                      <a:moveTo>
                        <a:pt x="24" y="120"/>
                      </a:moveTo>
                      <a:lnTo>
                        <a:pt x="0" y="186"/>
                      </a:lnTo>
                      <a:lnTo>
                        <a:pt x="510" y="132"/>
                      </a:lnTo>
                      <a:lnTo>
                        <a:pt x="648" y="6"/>
                      </a:lnTo>
                      <a:lnTo>
                        <a:pt x="606" y="0"/>
                      </a:lnTo>
                    </a:path>
                  </a:pathLst>
                </a:custGeom>
                <a:noFill/>
                <a:ln w="762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" name="Freeform 14"/>
                <p:cNvSpPr>
                  <a:spLocks/>
                </p:cNvSpPr>
                <p:nvPr/>
              </p:nvSpPr>
              <p:spPr bwMode="auto">
                <a:xfrm>
                  <a:off x="2342" y="2332"/>
                  <a:ext cx="552" cy="414"/>
                </a:xfrm>
                <a:custGeom>
                  <a:avLst/>
                  <a:gdLst>
                    <a:gd name="T0" fmla="*/ 0 w 576"/>
                    <a:gd name="T1" fmla="*/ 451 h 372"/>
                    <a:gd name="T2" fmla="*/ 0 w 576"/>
                    <a:gd name="T3" fmla="*/ 571 h 372"/>
                    <a:gd name="T4" fmla="*/ 414 w 576"/>
                    <a:gd name="T5" fmla="*/ 204 h 372"/>
                    <a:gd name="T6" fmla="*/ 486 w 576"/>
                    <a:gd name="T7" fmla="*/ 10 h 372"/>
                    <a:gd name="T8" fmla="*/ 455 w 576"/>
                    <a:gd name="T9" fmla="*/ 0 h 3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372"/>
                    <a:gd name="T17" fmla="*/ 576 w 576"/>
                    <a:gd name="T18" fmla="*/ 372 h 3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372">
                      <a:moveTo>
                        <a:pt x="0" y="294"/>
                      </a:moveTo>
                      <a:lnTo>
                        <a:pt x="0" y="372"/>
                      </a:lnTo>
                      <a:lnTo>
                        <a:pt x="492" y="132"/>
                      </a:lnTo>
                      <a:lnTo>
                        <a:pt x="576" y="6"/>
                      </a:lnTo>
                      <a:lnTo>
                        <a:pt x="540" y="0"/>
                      </a:lnTo>
                    </a:path>
                  </a:pathLst>
                </a:custGeom>
                <a:noFill/>
                <a:ln w="762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6" name="Freeform 15"/>
                <p:cNvSpPr>
                  <a:spLocks/>
                </p:cNvSpPr>
                <p:nvPr/>
              </p:nvSpPr>
              <p:spPr bwMode="auto">
                <a:xfrm>
                  <a:off x="2228" y="2272"/>
                  <a:ext cx="624" cy="288"/>
                </a:xfrm>
                <a:custGeom>
                  <a:avLst/>
                  <a:gdLst>
                    <a:gd name="T0" fmla="*/ 12 w 624"/>
                    <a:gd name="T1" fmla="*/ 188 h 306"/>
                    <a:gd name="T2" fmla="*/ 0 w 624"/>
                    <a:gd name="T3" fmla="*/ 240 h 306"/>
                    <a:gd name="T4" fmla="*/ 474 w 624"/>
                    <a:gd name="T5" fmla="*/ 122 h 306"/>
                    <a:gd name="T6" fmla="*/ 624 w 624"/>
                    <a:gd name="T7" fmla="*/ 0 h 306"/>
                    <a:gd name="T8" fmla="*/ 576 w 624"/>
                    <a:gd name="T9" fmla="*/ 6 h 3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4"/>
                    <a:gd name="T16" fmla="*/ 0 h 306"/>
                    <a:gd name="T17" fmla="*/ 624 w 624"/>
                    <a:gd name="T18" fmla="*/ 306 h 3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4" h="306">
                      <a:moveTo>
                        <a:pt x="12" y="240"/>
                      </a:moveTo>
                      <a:lnTo>
                        <a:pt x="0" y="306"/>
                      </a:lnTo>
                      <a:lnTo>
                        <a:pt x="474" y="156"/>
                      </a:lnTo>
                      <a:lnTo>
                        <a:pt x="624" y="0"/>
                      </a:lnTo>
                      <a:lnTo>
                        <a:pt x="576" y="6"/>
                      </a:lnTo>
                    </a:path>
                  </a:pathLst>
                </a:custGeom>
                <a:noFill/>
                <a:ln w="762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" name="Freeform 16"/>
                <p:cNvSpPr>
                  <a:spLocks/>
                </p:cNvSpPr>
                <p:nvPr/>
              </p:nvSpPr>
              <p:spPr bwMode="auto">
                <a:xfrm>
                  <a:off x="1412" y="2608"/>
                  <a:ext cx="900" cy="90"/>
                </a:xfrm>
                <a:custGeom>
                  <a:avLst/>
                  <a:gdLst>
                    <a:gd name="T0" fmla="*/ 0 w 900"/>
                    <a:gd name="T1" fmla="*/ 90 h 90"/>
                    <a:gd name="T2" fmla="*/ 738 w 900"/>
                    <a:gd name="T3" fmla="*/ 90 h 90"/>
                    <a:gd name="T4" fmla="*/ 900 w 900"/>
                    <a:gd name="T5" fmla="*/ 0 h 90"/>
                    <a:gd name="T6" fmla="*/ 0 60000 65536"/>
                    <a:gd name="T7" fmla="*/ 0 60000 65536"/>
                    <a:gd name="T8" fmla="*/ 0 60000 65536"/>
                    <a:gd name="T9" fmla="*/ 0 w 900"/>
                    <a:gd name="T10" fmla="*/ 0 h 90"/>
                    <a:gd name="T11" fmla="*/ 900 w 900"/>
                    <a:gd name="T12" fmla="*/ 90 h 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0" h="90">
                      <a:moveTo>
                        <a:pt x="0" y="90"/>
                      </a:moveTo>
                      <a:lnTo>
                        <a:pt x="738" y="90"/>
                      </a:lnTo>
                      <a:lnTo>
                        <a:pt x="900" y="0"/>
                      </a:lnTo>
                    </a:path>
                  </a:pathLst>
                </a:custGeom>
                <a:noFill/>
                <a:ln w="762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" name="Line 17"/>
                <p:cNvSpPr>
                  <a:spLocks noChangeShapeType="1"/>
                </p:cNvSpPr>
                <p:nvPr/>
              </p:nvSpPr>
              <p:spPr bwMode="auto">
                <a:xfrm>
                  <a:off x="1738" y="1834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726" y="2596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49" y="1513"/>
                  <a:ext cx="35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9pPr>
                </a:lstStyle>
                <a:p>
                  <a:pPr eaLnBrk="1" hangingPunct="1"/>
                  <a:r>
                    <a:rPr lang="en-GB" sz="2400" dirty="0">
                      <a:solidFill>
                        <a:srgbClr val="002060"/>
                      </a:solidFill>
                      <a:latin typeface="Times New Roman" pitchFamily="18" charset="0"/>
                    </a:rPr>
                    <a:t>3A</a:t>
                  </a:r>
                </a:p>
              </p:txBody>
            </p:sp>
            <p:sp>
              <p:nvSpPr>
                <p:cNvPr id="2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192" y="1808"/>
                  <a:ext cx="22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9pPr>
                </a:lstStyle>
                <a:p>
                  <a:pPr eaLnBrk="1" hangingPunct="1"/>
                  <a:r>
                    <a:rPr lang="en-GB" sz="2400" dirty="0">
                      <a:solidFill>
                        <a:srgbClr val="FF0000"/>
                      </a:solidFill>
                      <a:latin typeface="Arial Unicode MS" pitchFamily="34" charset="-128"/>
                    </a:rPr>
                    <a:t>+</a:t>
                  </a:r>
                </a:p>
              </p:txBody>
            </p:sp>
            <p:sp>
              <p:nvSpPr>
                <p:cNvPr id="22" name="Line 21"/>
                <p:cNvSpPr>
                  <a:spLocks noChangeShapeType="1"/>
                </p:cNvSpPr>
                <p:nvPr/>
              </p:nvSpPr>
              <p:spPr bwMode="auto">
                <a:xfrm>
                  <a:off x="1244" y="2704"/>
                  <a:ext cx="1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824" y="1950"/>
                  <a:ext cx="6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9pPr>
                </a:lstStyle>
                <a:p>
                  <a:pPr eaLnBrk="1" hangingPunct="1"/>
                  <a:r>
                    <a:rPr lang="en-GB" sz="2400" dirty="0" smtClean="0">
                      <a:solidFill>
                        <a:srgbClr val="002060"/>
                      </a:solidFill>
                      <a:latin typeface="Times New Roman" pitchFamily="18" charset="0"/>
                    </a:rPr>
                    <a:t>8 </a:t>
                  </a:r>
                  <a:r>
                    <a:rPr lang="en-GB" sz="2400" dirty="0">
                      <a:solidFill>
                        <a:srgbClr val="002060"/>
                      </a:solidFill>
                      <a:latin typeface="Times New Roman" pitchFamily="18" charset="0"/>
                    </a:rPr>
                    <a:t>turns</a:t>
                  </a:r>
                </a:p>
              </p:txBody>
            </p:sp>
            <p:sp>
              <p:nvSpPr>
                <p:cNvPr id="2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61" y="1258"/>
                  <a:ext cx="1083" cy="5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9pPr>
                </a:lstStyle>
                <a:p>
                  <a:pPr eaLnBrk="1" hangingPunct="1"/>
                  <a:r>
                    <a:rPr lang="en-GB" sz="2400" dirty="0">
                      <a:solidFill>
                        <a:srgbClr val="002060"/>
                      </a:solidFill>
                      <a:latin typeface="Times New Roman" pitchFamily="18" charset="0"/>
                    </a:rPr>
                    <a:t>Magnetic material</a:t>
                  </a:r>
                </a:p>
              </p:txBody>
            </p:sp>
            <p:sp>
              <p:nvSpPr>
                <p:cNvPr id="25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971" y="1504"/>
                  <a:ext cx="309" cy="174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6684354" y="2781732"/>
                <a:ext cx="2245623" cy="2221196"/>
                <a:chOff x="6684354" y="2781732"/>
                <a:chExt cx="2245623" cy="22211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6684354" y="2781732"/>
                  <a:ext cx="2245623" cy="2207418"/>
                  <a:chOff x="6684354" y="2781732"/>
                  <a:chExt cx="2245623" cy="2207418"/>
                </a:xfrm>
              </p:grpSpPr>
              <p:sp>
                <p:nvSpPr>
                  <p:cNvPr id="2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7764430" y="2788310"/>
                    <a:ext cx="20841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C000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" name="Oval 1"/>
                  <p:cNvSpPr/>
                  <p:nvPr/>
                </p:nvSpPr>
                <p:spPr>
                  <a:xfrm>
                    <a:off x="6684354" y="2781732"/>
                    <a:ext cx="2245623" cy="2207418"/>
                  </a:xfrm>
                  <a:prstGeom prst="ellipse">
                    <a:avLst/>
                  </a:prstGeom>
                  <a:noFill/>
                  <a:ln w="57150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7552800" y="4968705"/>
                  <a:ext cx="230400" cy="34223"/>
                </a:xfrm>
                <a:prstGeom prst="line">
                  <a:avLst/>
                </a:prstGeom>
                <a:noFill/>
                <a:ln w="28575">
                  <a:solidFill>
                    <a:srgbClr val="FFC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30" name="TextBox 29"/>
            <p:cNvSpPr txBox="1"/>
            <p:nvPr/>
          </p:nvSpPr>
          <p:spPr>
            <a:xfrm>
              <a:off x="7180261" y="2355840"/>
              <a:ext cx="549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 smtClean="0">
                  <a:solidFill>
                    <a:srgbClr val="FFC000"/>
                  </a:solidFill>
                  <a:sym typeface="Symbol" panose="05050102010706020507" pitchFamily="18" charset="2"/>
                </a:rPr>
                <a:t></a:t>
              </a:r>
              <a:endParaRPr lang="en-SG" sz="2400" dirty="0">
                <a:solidFill>
                  <a:srgbClr val="FFC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30186" y="3465873"/>
                <a:ext cx="2015836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𝛷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186" y="3465873"/>
                <a:ext cx="2015836" cy="781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 txBox="1">
                <a:spLocks/>
              </p:cNvSpPr>
              <p:nvPr/>
            </p:nvSpPr>
            <p:spPr>
              <a:xfrm>
                <a:off x="1973122" y="5149248"/>
                <a:ext cx="3263581" cy="46166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100×</m:t>
                      </m:r>
                      <m:sSup>
                        <m:sSupPr>
                          <m:ctrlP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4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At</m:t>
                      </m:r>
                      <m: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Wb</m:t>
                      </m:r>
                    </m:oMath>
                  </m:oMathPara>
                </a14:m>
                <a:endParaRPr lang="en-SG" sz="2400" b="1" u="sng" dirty="0">
                  <a:solidFill>
                    <a:schemeClr val="tx1"/>
                  </a:solidFill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122" y="5149248"/>
                <a:ext cx="3263581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657815" y="4188407"/>
                <a:ext cx="3797036" cy="78617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24</m:t>
                          </m:r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At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240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Wb</m:t>
                          </m:r>
                        </m:den>
                      </m:f>
                    </m:oMath>
                  </m:oMathPara>
                </a14:m>
                <a:endParaRPr lang="en-SG" sz="2400" b="1" u="sng" dirty="0">
                  <a:solidFill>
                    <a:schemeClr val="tx1"/>
                  </a:solidFill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815" y="4188407"/>
                <a:ext cx="3797036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6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68515"/>
            <a:ext cx="10337411" cy="954107"/>
          </a:xfrm>
          <a:solidFill>
            <a:schemeClr val="bg1">
              <a:alpha val="71000"/>
            </a:schemeClr>
          </a:solidFill>
        </p:spPr>
        <p:txBody>
          <a:bodyPr>
            <a:spAutoFit/>
          </a:bodyPr>
          <a:lstStyle/>
          <a:p>
            <a:r>
              <a:rPr lang="en-SG" sz="2800" dirty="0" smtClean="0">
                <a:solidFill>
                  <a:schemeClr val="accent2"/>
                </a:solidFill>
              </a:rPr>
              <a:t>Example 2: </a:t>
            </a:r>
            <a:r>
              <a:rPr lang="en-GB" sz="2800" dirty="0" smtClean="0">
                <a:solidFill>
                  <a:srgbClr val="0070C0"/>
                </a:solidFill>
                <a:cs typeface="Times New Roman" pitchFamily="18" charset="0"/>
              </a:rPr>
              <a:t>Determine the flux established </a:t>
            </a:r>
            <a:r>
              <a:rPr lang="en-GB" sz="2800" dirty="0">
                <a:solidFill>
                  <a:srgbClr val="0070C0"/>
                </a:solidFill>
                <a:cs typeface="Times New Roman" pitchFamily="18" charset="0"/>
              </a:rPr>
              <a:t>in the magnetic path if the reluctance of the material is </a:t>
            </a:r>
            <a:r>
              <a:rPr lang="en-GB" sz="2800" dirty="0" smtClean="0">
                <a:solidFill>
                  <a:srgbClr val="0070C0"/>
                </a:solidFill>
                <a:cs typeface="Times New Roman" pitchFamily="18" charset="0"/>
              </a:rPr>
              <a:t>500 </a:t>
            </a:r>
            <a:r>
              <a:rPr lang="en-GB" sz="2800" dirty="0">
                <a:solidFill>
                  <a:srgbClr val="0070C0"/>
                </a:solidFill>
                <a:cs typeface="Times New Roman" pitchFamily="18" charset="0"/>
              </a:rPr>
              <a:t>x 10</a:t>
            </a:r>
            <a:r>
              <a:rPr lang="en-GB" sz="2800" baseline="30000" dirty="0">
                <a:solidFill>
                  <a:srgbClr val="0070C0"/>
                </a:solidFill>
                <a:cs typeface="Times New Roman" pitchFamily="18" charset="0"/>
              </a:rPr>
              <a:t>3</a:t>
            </a:r>
            <a:r>
              <a:rPr lang="en-GB" sz="28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GB" sz="2800" dirty="0" smtClean="0">
                <a:solidFill>
                  <a:srgbClr val="0070C0"/>
                </a:solidFill>
                <a:cs typeface="Times New Roman" pitchFamily="18" charset="0"/>
              </a:rPr>
              <a:t>At/</a:t>
            </a:r>
            <a:r>
              <a:rPr lang="en-GB" sz="2800" dirty="0" err="1" smtClean="0">
                <a:solidFill>
                  <a:srgbClr val="0070C0"/>
                </a:solidFill>
                <a:cs typeface="Times New Roman" pitchFamily="18" charset="0"/>
              </a:rPr>
              <a:t>Wb</a:t>
            </a:r>
            <a:r>
              <a:rPr lang="en-GB" sz="2800" dirty="0" smtClean="0">
                <a:solidFill>
                  <a:srgbClr val="0070C0"/>
                </a:solidFill>
                <a:cs typeface="Times New Roman" pitchFamily="18" charset="0"/>
              </a:rPr>
              <a:t>.</a:t>
            </a:r>
            <a:r>
              <a:rPr lang="en-GB" sz="2800" dirty="0" smtClean="0">
                <a:solidFill>
                  <a:srgbClr val="0070C0"/>
                </a:solidFill>
              </a:rPr>
              <a:t> 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" y="1473628"/>
            <a:ext cx="1047750" cy="1047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06" y="4279349"/>
            <a:ext cx="1702635" cy="146353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394695" y="2224509"/>
            <a:ext cx="6591300" cy="2960785"/>
            <a:chOff x="4804755" y="2355840"/>
            <a:chExt cx="6591300" cy="2960785"/>
          </a:xfrm>
        </p:grpSpPr>
        <p:grpSp>
          <p:nvGrpSpPr>
            <p:cNvPr id="29" name="Group 28"/>
            <p:cNvGrpSpPr/>
            <p:nvPr/>
          </p:nvGrpSpPr>
          <p:grpSpPr>
            <a:xfrm>
              <a:off x="4804755" y="2486112"/>
              <a:ext cx="6591300" cy="2830513"/>
              <a:chOff x="4804755" y="2486112"/>
              <a:chExt cx="6591300" cy="2830513"/>
            </a:xfrm>
          </p:grpSpPr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4804755" y="2486112"/>
                <a:ext cx="6591300" cy="2830513"/>
                <a:chOff x="1192" y="1236"/>
                <a:chExt cx="4152" cy="1783"/>
              </a:xfrm>
            </p:grpSpPr>
            <p:sp>
              <p:nvSpPr>
                <p:cNvPr id="11" name="AutoShape 2"/>
                <p:cNvSpPr>
                  <a:spLocks noChangeArrowheads="1"/>
                </p:cNvSpPr>
                <p:nvPr/>
              </p:nvSpPr>
              <p:spPr bwMode="auto">
                <a:xfrm>
                  <a:off x="2161" y="1236"/>
                  <a:ext cx="1810" cy="17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62 w 21600"/>
                    <a:gd name="T25" fmla="*/ 3162 h 21600"/>
                    <a:gd name="T26" fmla="*/ 18438 w 21600"/>
                    <a:gd name="T27" fmla="*/ 18438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5400" y="10800"/>
                      </a:moveTo>
                      <a:cubicBezTo>
                        <a:pt x="5400" y="13782"/>
                        <a:pt x="7818" y="16200"/>
                        <a:pt x="10800" y="16200"/>
                      </a:cubicBezTo>
                      <a:cubicBezTo>
                        <a:pt x="13782" y="16200"/>
                        <a:pt x="16200" y="13782"/>
                        <a:pt x="16200" y="10800"/>
                      </a:cubicBezTo>
                      <a:cubicBezTo>
                        <a:pt x="16200" y="7818"/>
                        <a:pt x="13782" y="5400"/>
                        <a:pt x="10800" y="5400"/>
                      </a:cubicBezTo>
                      <a:cubicBezTo>
                        <a:pt x="7818" y="5400"/>
                        <a:pt x="5400" y="7818"/>
                        <a:pt x="5400" y="1080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0000"/>
                    </a:gs>
                    <a:gs pos="50000">
                      <a:srgbClr val="777777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777777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SG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418" y="1954"/>
                  <a:ext cx="1350" cy="156"/>
                </a:xfrm>
                <a:custGeom>
                  <a:avLst/>
                  <a:gdLst>
                    <a:gd name="T0" fmla="*/ 0 w 1350"/>
                    <a:gd name="T1" fmla="*/ 0 h 156"/>
                    <a:gd name="T2" fmla="*/ 750 w 1350"/>
                    <a:gd name="T3" fmla="*/ 0 h 156"/>
                    <a:gd name="T4" fmla="*/ 1230 w 1350"/>
                    <a:gd name="T5" fmla="*/ 156 h 156"/>
                    <a:gd name="T6" fmla="*/ 1350 w 1350"/>
                    <a:gd name="T7" fmla="*/ 36 h 156"/>
                    <a:gd name="T8" fmla="*/ 1314 w 1350"/>
                    <a:gd name="T9" fmla="*/ 12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0"/>
                    <a:gd name="T16" fmla="*/ 0 h 156"/>
                    <a:gd name="T17" fmla="*/ 1350 w 1350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0" h="156">
                      <a:moveTo>
                        <a:pt x="0" y="0"/>
                      </a:moveTo>
                      <a:lnTo>
                        <a:pt x="750" y="0"/>
                      </a:lnTo>
                      <a:lnTo>
                        <a:pt x="1230" y="156"/>
                      </a:lnTo>
                      <a:lnTo>
                        <a:pt x="1350" y="36"/>
                      </a:lnTo>
                      <a:lnTo>
                        <a:pt x="1314" y="12"/>
                      </a:lnTo>
                    </a:path>
                  </a:pathLst>
                </a:custGeom>
                <a:noFill/>
                <a:ln w="762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" name="Freeform 9"/>
                <p:cNvSpPr>
                  <a:spLocks/>
                </p:cNvSpPr>
                <p:nvPr/>
              </p:nvSpPr>
              <p:spPr bwMode="auto">
                <a:xfrm>
                  <a:off x="2132" y="2098"/>
                  <a:ext cx="636" cy="132"/>
                </a:xfrm>
                <a:custGeom>
                  <a:avLst/>
                  <a:gdLst>
                    <a:gd name="T0" fmla="*/ 30 w 636"/>
                    <a:gd name="T1" fmla="*/ 0 h 132"/>
                    <a:gd name="T2" fmla="*/ 0 w 636"/>
                    <a:gd name="T3" fmla="*/ 78 h 132"/>
                    <a:gd name="T4" fmla="*/ 498 w 636"/>
                    <a:gd name="T5" fmla="*/ 132 h 132"/>
                    <a:gd name="T6" fmla="*/ 636 w 636"/>
                    <a:gd name="T7" fmla="*/ 18 h 132"/>
                    <a:gd name="T8" fmla="*/ 594 w 636"/>
                    <a:gd name="T9" fmla="*/ 0 h 1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6"/>
                    <a:gd name="T16" fmla="*/ 0 h 132"/>
                    <a:gd name="T17" fmla="*/ 636 w 636"/>
                    <a:gd name="T18" fmla="*/ 132 h 1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6" h="132">
                      <a:moveTo>
                        <a:pt x="30" y="0"/>
                      </a:moveTo>
                      <a:lnTo>
                        <a:pt x="0" y="78"/>
                      </a:lnTo>
                      <a:lnTo>
                        <a:pt x="498" y="132"/>
                      </a:lnTo>
                      <a:lnTo>
                        <a:pt x="636" y="18"/>
                      </a:lnTo>
                      <a:lnTo>
                        <a:pt x="594" y="0"/>
                      </a:lnTo>
                    </a:path>
                  </a:pathLst>
                </a:custGeom>
                <a:noFill/>
                <a:ln w="762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" name="Freeform 11"/>
                <p:cNvSpPr>
                  <a:spLocks/>
                </p:cNvSpPr>
                <p:nvPr/>
              </p:nvSpPr>
              <p:spPr bwMode="auto">
                <a:xfrm>
                  <a:off x="2150" y="2194"/>
                  <a:ext cx="648" cy="186"/>
                </a:xfrm>
                <a:custGeom>
                  <a:avLst/>
                  <a:gdLst>
                    <a:gd name="T0" fmla="*/ 24 w 648"/>
                    <a:gd name="T1" fmla="*/ 120 h 186"/>
                    <a:gd name="T2" fmla="*/ 0 w 648"/>
                    <a:gd name="T3" fmla="*/ 186 h 186"/>
                    <a:gd name="T4" fmla="*/ 510 w 648"/>
                    <a:gd name="T5" fmla="*/ 132 h 186"/>
                    <a:gd name="T6" fmla="*/ 648 w 648"/>
                    <a:gd name="T7" fmla="*/ 6 h 186"/>
                    <a:gd name="T8" fmla="*/ 606 w 648"/>
                    <a:gd name="T9" fmla="*/ 0 h 1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8"/>
                    <a:gd name="T16" fmla="*/ 0 h 186"/>
                    <a:gd name="T17" fmla="*/ 648 w 648"/>
                    <a:gd name="T18" fmla="*/ 186 h 1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8" h="186">
                      <a:moveTo>
                        <a:pt x="24" y="120"/>
                      </a:moveTo>
                      <a:lnTo>
                        <a:pt x="0" y="186"/>
                      </a:lnTo>
                      <a:lnTo>
                        <a:pt x="510" y="132"/>
                      </a:lnTo>
                      <a:lnTo>
                        <a:pt x="648" y="6"/>
                      </a:lnTo>
                      <a:lnTo>
                        <a:pt x="606" y="0"/>
                      </a:lnTo>
                    </a:path>
                  </a:pathLst>
                </a:custGeom>
                <a:noFill/>
                <a:ln w="762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" name="Freeform 14"/>
                <p:cNvSpPr>
                  <a:spLocks/>
                </p:cNvSpPr>
                <p:nvPr/>
              </p:nvSpPr>
              <p:spPr bwMode="auto">
                <a:xfrm>
                  <a:off x="2342" y="2332"/>
                  <a:ext cx="552" cy="414"/>
                </a:xfrm>
                <a:custGeom>
                  <a:avLst/>
                  <a:gdLst>
                    <a:gd name="T0" fmla="*/ 0 w 576"/>
                    <a:gd name="T1" fmla="*/ 451 h 372"/>
                    <a:gd name="T2" fmla="*/ 0 w 576"/>
                    <a:gd name="T3" fmla="*/ 571 h 372"/>
                    <a:gd name="T4" fmla="*/ 414 w 576"/>
                    <a:gd name="T5" fmla="*/ 204 h 372"/>
                    <a:gd name="T6" fmla="*/ 486 w 576"/>
                    <a:gd name="T7" fmla="*/ 10 h 372"/>
                    <a:gd name="T8" fmla="*/ 455 w 576"/>
                    <a:gd name="T9" fmla="*/ 0 h 3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372"/>
                    <a:gd name="T17" fmla="*/ 576 w 576"/>
                    <a:gd name="T18" fmla="*/ 372 h 3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372">
                      <a:moveTo>
                        <a:pt x="0" y="294"/>
                      </a:moveTo>
                      <a:lnTo>
                        <a:pt x="0" y="372"/>
                      </a:lnTo>
                      <a:lnTo>
                        <a:pt x="492" y="132"/>
                      </a:lnTo>
                      <a:lnTo>
                        <a:pt x="576" y="6"/>
                      </a:lnTo>
                      <a:lnTo>
                        <a:pt x="540" y="0"/>
                      </a:lnTo>
                    </a:path>
                  </a:pathLst>
                </a:custGeom>
                <a:noFill/>
                <a:ln w="762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6" name="Freeform 15"/>
                <p:cNvSpPr>
                  <a:spLocks/>
                </p:cNvSpPr>
                <p:nvPr/>
              </p:nvSpPr>
              <p:spPr bwMode="auto">
                <a:xfrm>
                  <a:off x="2228" y="2272"/>
                  <a:ext cx="624" cy="288"/>
                </a:xfrm>
                <a:custGeom>
                  <a:avLst/>
                  <a:gdLst>
                    <a:gd name="T0" fmla="*/ 12 w 624"/>
                    <a:gd name="T1" fmla="*/ 188 h 306"/>
                    <a:gd name="T2" fmla="*/ 0 w 624"/>
                    <a:gd name="T3" fmla="*/ 240 h 306"/>
                    <a:gd name="T4" fmla="*/ 474 w 624"/>
                    <a:gd name="T5" fmla="*/ 122 h 306"/>
                    <a:gd name="T6" fmla="*/ 624 w 624"/>
                    <a:gd name="T7" fmla="*/ 0 h 306"/>
                    <a:gd name="T8" fmla="*/ 576 w 624"/>
                    <a:gd name="T9" fmla="*/ 6 h 3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4"/>
                    <a:gd name="T16" fmla="*/ 0 h 306"/>
                    <a:gd name="T17" fmla="*/ 624 w 624"/>
                    <a:gd name="T18" fmla="*/ 306 h 3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4" h="306">
                      <a:moveTo>
                        <a:pt x="12" y="240"/>
                      </a:moveTo>
                      <a:lnTo>
                        <a:pt x="0" y="306"/>
                      </a:lnTo>
                      <a:lnTo>
                        <a:pt x="474" y="156"/>
                      </a:lnTo>
                      <a:lnTo>
                        <a:pt x="624" y="0"/>
                      </a:lnTo>
                      <a:lnTo>
                        <a:pt x="576" y="6"/>
                      </a:lnTo>
                    </a:path>
                  </a:pathLst>
                </a:custGeom>
                <a:noFill/>
                <a:ln w="762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" name="Freeform 16"/>
                <p:cNvSpPr>
                  <a:spLocks/>
                </p:cNvSpPr>
                <p:nvPr/>
              </p:nvSpPr>
              <p:spPr bwMode="auto">
                <a:xfrm>
                  <a:off x="1412" y="2608"/>
                  <a:ext cx="900" cy="90"/>
                </a:xfrm>
                <a:custGeom>
                  <a:avLst/>
                  <a:gdLst>
                    <a:gd name="T0" fmla="*/ 0 w 900"/>
                    <a:gd name="T1" fmla="*/ 90 h 90"/>
                    <a:gd name="T2" fmla="*/ 738 w 900"/>
                    <a:gd name="T3" fmla="*/ 90 h 90"/>
                    <a:gd name="T4" fmla="*/ 900 w 900"/>
                    <a:gd name="T5" fmla="*/ 0 h 90"/>
                    <a:gd name="T6" fmla="*/ 0 60000 65536"/>
                    <a:gd name="T7" fmla="*/ 0 60000 65536"/>
                    <a:gd name="T8" fmla="*/ 0 60000 65536"/>
                    <a:gd name="T9" fmla="*/ 0 w 900"/>
                    <a:gd name="T10" fmla="*/ 0 h 90"/>
                    <a:gd name="T11" fmla="*/ 900 w 900"/>
                    <a:gd name="T12" fmla="*/ 90 h 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0" h="90">
                      <a:moveTo>
                        <a:pt x="0" y="90"/>
                      </a:moveTo>
                      <a:lnTo>
                        <a:pt x="738" y="90"/>
                      </a:lnTo>
                      <a:lnTo>
                        <a:pt x="900" y="0"/>
                      </a:lnTo>
                    </a:path>
                  </a:pathLst>
                </a:custGeom>
                <a:noFill/>
                <a:ln w="762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" name="Line 17"/>
                <p:cNvSpPr>
                  <a:spLocks noChangeShapeType="1"/>
                </p:cNvSpPr>
                <p:nvPr/>
              </p:nvSpPr>
              <p:spPr bwMode="auto">
                <a:xfrm>
                  <a:off x="1532" y="1834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520" y="2596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465" y="1554"/>
                  <a:ext cx="35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9pPr>
                </a:lstStyle>
                <a:p>
                  <a:pPr eaLnBrk="1" hangingPunct="1"/>
                  <a:r>
                    <a:rPr lang="en-GB" sz="2400" dirty="0" smtClean="0">
                      <a:solidFill>
                        <a:srgbClr val="002060"/>
                      </a:solidFill>
                      <a:latin typeface="Times New Roman" pitchFamily="18" charset="0"/>
                    </a:rPr>
                    <a:t>2A</a:t>
                  </a:r>
                  <a:endParaRPr lang="en-GB" sz="2400" dirty="0">
                    <a:solidFill>
                      <a:srgbClr val="00206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192" y="1808"/>
                  <a:ext cx="22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9pPr>
                </a:lstStyle>
                <a:p>
                  <a:pPr eaLnBrk="1" hangingPunct="1"/>
                  <a:r>
                    <a:rPr lang="en-GB" sz="2400" dirty="0">
                      <a:solidFill>
                        <a:srgbClr val="FF0000"/>
                      </a:solidFill>
                      <a:latin typeface="Arial Unicode MS" pitchFamily="34" charset="-128"/>
                    </a:rPr>
                    <a:t>+</a:t>
                  </a:r>
                </a:p>
              </p:txBody>
            </p:sp>
            <p:sp>
              <p:nvSpPr>
                <p:cNvPr id="22" name="Line 21"/>
                <p:cNvSpPr>
                  <a:spLocks noChangeShapeType="1"/>
                </p:cNvSpPr>
                <p:nvPr/>
              </p:nvSpPr>
              <p:spPr bwMode="auto">
                <a:xfrm>
                  <a:off x="1244" y="2704"/>
                  <a:ext cx="1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824" y="1950"/>
                  <a:ext cx="6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9pPr>
                </a:lstStyle>
                <a:p>
                  <a:pPr eaLnBrk="1" hangingPunct="1"/>
                  <a:r>
                    <a:rPr lang="en-GB" sz="2400" dirty="0">
                      <a:solidFill>
                        <a:srgbClr val="002060"/>
                      </a:solidFill>
                      <a:latin typeface="Times New Roman" pitchFamily="18" charset="0"/>
                    </a:rPr>
                    <a:t>5 turns</a:t>
                  </a:r>
                </a:p>
              </p:txBody>
            </p:sp>
            <p:sp>
              <p:nvSpPr>
                <p:cNvPr id="2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61" y="1258"/>
                  <a:ext cx="1083" cy="5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ld English Text MT" pitchFamily="66" charset="0"/>
                    </a:defRPr>
                  </a:lvl9pPr>
                </a:lstStyle>
                <a:p>
                  <a:pPr eaLnBrk="1" hangingPunct="1"/>
                  <a:r>
                    <a:rPr lang="en-GB" sz="2400" dirty="0">
                      <a:solidFill>
                        <a:srgbClr val="002060"/>
                      </a:solidFill>
                      <a:latin typeface="Times New Roman" pitchFamily="18" charset="0"/>
                    </a:rPr>
                    <a:t>Magnetic material</a:t>
                  </a:r>
                </a:p>
              </p:txBody>
            </p:sp>
            <p:sp>
              <p:nvSpPr>
                <p:cNvPr id="25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971" y="1504"/>
                  <a:ext cx="309" cy="174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6684354" y="2781732"/>
                <a:ext cx="2245623" cy="2213996"/>
                <a:chOff x="6684354" y="2781732"/>
                <a:chExt cx="2245623" cy="22139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6684354" y="2781732"/>
                  <a:ext cx="2245623" cy="2207418"/>
                  <a:chOff x="6684354" y="2781732"/>
                  <a:chExt cx="2245623" cy="2207418"/>
                </a:xfrm>
              </p:grpSpPr>
              <p:sp>
                <p:nvSpPr>
                  <p:cNvPr id="2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7744110" y="2788310"/>
                    <a:ext cx="20841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C000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" name="Oval 1"/>
                  <p:cNvSpPr/>
                  <p:nvPr/>
                </p:nvSpPr>
                <p:spPr>
                  <a:xfrm>
                    <a:off x="6684354" y="2781732"/>
                    <a:ext cx="2245623" cy="2207418"/>
                  </a:xfrm>
                  <a:prstGeom prst="ellipse">
                    <a:avLst/>
                  </a:prstGeom>
                  <a:noFill/>
                  <a:ln w="57150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7599680" y="4981825"/>
                  <a:ext cx="174910" cy="13903"/>
                </a:xfrm>
                <a:prstGeom prst="line">
                  <a:avLst/>
                </a:prstGeom>
                <a:noFill/>
                <a:ln w="28575">
                  <a:solidFill>
                    <a:srgbClr val="FFC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30" name="TextBox 29"/>
            <p:cNvSpPr txBox="1"/>
            <p:nvPr/>
          </p:nvSpPr>
          <p:spPr>
            <a:xfrm>
              <a:off x="7180261" y="2355840"/>
              <a:ext cx="549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 smtClean="0">
                  <a:solidFill>
                    <a:srgbClr val="FFC000"/>
                  </a:solidFill>
                  <a:sym typeface="Symbol" panose="05050102010706020507" pitchFamily="18" charset="2"/>
                </a:rPr>
                <a:t></a:t>
              </a:r>
              <a:endParaRPr lang="en-SG" sz="2400" dirty="0">
                <a:solidFill>
                  <a:srgbClr val="FFC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1130576" y="1665516"/>
                <a:ext cx="4344713" cy="46166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r>
                        <a:rPr lang="en-SG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𝑁𝐼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=5×2=</m:t>
                      </m:r>
                      <m: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At</m:t>
                      </m:r>
                    </m:oMath>
                  </m:oMathPara>
                </a14:m>
                <a:endParaRPr lang="en-SG" sz="2400" b="1" u="sng" dirty="0" smtClean="0">
                  <a:solidFill>
                    <a:schemeClr val="tx1"/>
                  </a:solidFill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76" y="1665516"/>
                <a:ext cx="4344713" cy="461665"/>
              </a:xfrm>
              <a:prstGeom prst="rect">
                <a:avLst/>
              </a:prstGeom>
              <a:blipFill>
                <a:blip r:embed="rId5"/>
                <a:stretch>
                  <a:fillRect l="-2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230186" y="2242921"/>
                <a:ext cx="2015836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𝛷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186" y="2242921"/>
                <a:ext cx="2015836" cy="781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973122" y="3977096"/>
                <a:ext cx="3263581" cy="46166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20 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μWb</m:t>
                      </m:r>
                    </m:oMath>
                  </m:oMathPara>
                </a14:m>
                <a:endParaRPr lang="en-SG" sz="2400" b="1" u="sng" dirty="0">
                  <a:solidFill>
                    <a:srgbClr val="9933FF"/>
                  </a:solidFill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122" y="3977096"/>
                <a:ext cx="3263581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/>
              <p:cNvSpPr txBox="1">
                <a:spLocks/>
              </p:cNvSpPr>
              <p:nvPr/>
            </p:nvSpPr>
            <p:spPr>
              <a:xfrm>
                <a:off x="1949170" y="2995935"/>
                <a:ext cx="2560542" cy="84843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At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500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At</m:t>
                          </m:r>
                          <m:r>
                            <a:rPr lang="en-SG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Wb</m:t>
                          </m:r>
                        </m:den>
                      </m:f>
                    </m:oMath>
                  </m:oMathPara>
                </a14:m>
                <a:endParaRPr lang="en-SG" sz="2400" b="1" u="sng" dirty="0">
                  <a:solidFill>
                    <a:schemeClr val="tx1"/>
                  </a:solidFill>
                  <a:latin typeface="Cambria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170" y="2995935"/>
                <a:ext cx="2560542" cy="848437"/>
              </a:xfrm>
              <a:prstGeom prst="rect">
                <a:avLst/>
              </a:prstGeom>
              <a:blipFill>
                <a:blip r:embed="rId8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6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74866"/>
            <a:ext cx="10973892" cy="1641475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A Magnetic Circuit</a:t>
            </a:r>
          </a:p>
          <a:p>
            <a:pPr lvl="1"/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the electromagnet with an air gap between the two poles.</a:t>
            </a:r>
          </a:p>
          <a:p>
            <a:pPr lvl="1"/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Nature of the magnetic field will have the flux flow across the air gap.</a:t>
            </a:r>
          </a:p>
        </p:txBody>
      </p:sp>
      <p:grpSp>
        <p:nvGrpSpPr>
          <p:cNvPr id="39" name="Group 97"/>
          <p:cNvGrpSpPr>
            <a:grpSpLocks/>
          </p:cNvGrpSpPr>
          <p:nvPr/>
        </p:nvGrpSpPr>
        <p:grpSpPr bwMode="auto">
          <a:xfrm>
            <a:off x="9698704" y="2670490"/>
            <a:ext cx="1798638" cy="3267075"/>
            <a:chOff x="3824" y="1968"/>
            <a:chExt cx="1133" cy="2058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4433" y="3480"/>
              <a:ext cx="524" cy="201"/>
            </a:xfrm>
            <a:prstGeom prst="rect">
              <a:avLst/>
            </a:prstGeom>
            <a:solidFill>
              <a:srgbClr val="777777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3824" y="3475"/>
              <a:ext cx="516" cy="197"/>
            </a:xfrm>
            <a:prstGeom prst="rect">
              <a:avLst/>
            </a:prstGeom>
            <a:solidFill>
              <a:srgbClr val="777777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4673" y="2798"/>
              <a:ext cx="283" cy="687"/>
            </a:xfrm>
            <a:prstGeom prst="rect">
              <a:avLst/>
            </a:prstGeom>
            <a:solidFill>
              <a:srgbClr val="777777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3824" y="2793"/>
              <a:ext cx="283" cy="687"/>
            </a:xfrm>
            <a:prstGeom prst="rect">
              <a:avLst/>
            </a:prstGeom>
            <a:solidFill>
              <a:srgbClr val="777777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4" name="AutoShape 9"/>
            <p:cNvSpPr>
              <a:spLocks noChangeArrowheads="1"/>
            </p:cNvSpPr>
            <p:nvPr/>
          </p:nvSpPr>
          <p:spPr bwMode="auto">
            <a:xfrm>
              <a:off x="3824" y="2257"/>
              <a:ext cx="1131" cy="107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5400" y="10800"/>
                  </a:lnTo>
                  <a:close/>
                </a:path>
              </a:pathLst>
            </a:custGeom>
            <a:solidFill>
              <a:srgbClr val="777777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en-SG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4511" y="2133"/>
              <a:ext cx="152" cy="478"/>
            </a:xfrm>
            <a:custGeom>
              <a:avLst/>
              <a:gdLst>
                <a:gd name="T0" fmla="*/ 41 w 152"/>
                <a:gd name="T1" fmla="*/ 403 h 498"/>
                <a:gd name="T2" fmla="*/ 9 w 152"/>
                <a:gd name="T3" fmla="*/ 410 h 498"/>
                <a:gd name="T4" fmla="*/ 5 w 152"/>
                <a:gd name="T5" fmla="*/ 325 h 498"/>
                <a:gd name="T6" fmla="*/ 5 w 152"/>
                <a:gd name="T7" fmla="*/ 101 h 498"/>
                <a:gd name="T8" fmla="*/ 33 w 152"/>
                <a:gd name="T9" fmla="*/ 67 h 498"/>
                <a:gd name="T10" fmla="*/ 133 w 152"/>
                <a:gd name="T11" fmla="*/ 7 h 498"/>
                <a:gd name="T12" fmla="*/ 149 w 152"/>
                <a:gd name="T13" fmla="*/ 31 h 4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498"/>
                <a:gd name="T23" fmla="*/ 152 w 152"/>
                <a:gd name="T24" fmla="*/ 498 h 4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498">
                  <a:moveTo>
                    <a:pt x="41" y="475"/>
                  </a:moveTo>
                  <a:cubicBezTo>
                    <a:pt x="28" y="486"/>
                    <a:pt x="15" y="498"/>
                    <a:pt x="9" y="483"/>
                  </a:cubicBezTo>
                  <a:cubicBezTo>
                    <a:pt x="3" y="468"/>
                    <a:pt x="6" y="444"/>
                    <a:pt x="5" y="383"/>
                  </a:cubicBezTo>
                  <a:cubicBezTo>
                    <a:pt x="4" y="322"/>
                    <a:pt x="0" y="170"/>
                    <a:pt x="5" y="119"/>
                  </a:cubicBezTo>
                  <a:cubicBezTo>
                    <a:pt x="10" y="68"/>
                    <a:pt x="12" y="98"/>
                    <a:pt x="33" y="79"/>
                  </a:cubicBezTo>
                  <a:cubicBezTo>
                    <a:pt x="54" y="60"/>
                    <a:pt x="114" y="14"/>
                    <a:pt x="133" y="7"/>
                  </a:cubicBezTo>
                  <a:cubicBezTo>
                    <a:pt x="152" y="0"/>
                    <a:pt x="150" y="17"/>
                    <a:pt x="149" y="35"/>
                  </a:cubicBezTo>
                </a:path>
              </a:pathLst>
            </a:custGeom>
            <a:noFill/>
            <a:ln w="5715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4428" y="2102"/>
              <a:ext cx="152" cy="466"/>
            </a:xfrm>
            <a:custGeom>
              <a:avLst/>
              <a:gdLst>
                <a:gd name="T0" fmla="*/ 41 w 152"/>
                <a:gd name="T1" fmla="*/ 363 h 498"/>
                <a:gd name="T2" fmla="*/ 9 w 152"/>
                <a:gd name="T3" fmla="*/ 371 h 498"/>
                <a:gd name="T4" fmla="*/ 5 w 152"/>
                <a:gd name="T5" fmla="*/ 293 h 498"/>
                <a:gd name="T6" fmla="*/ 5 w 152"/>
                <a:gd name="T7" fmla="*/ 91 h 498"/>
                <a:gd name="T8" fmla="*/ 33 w 152"/>
                <a:gd name="T9" fmla="*/ 61 h 498"/>
                <a:gd name="T10" fmla="*/ 133 w 152"/>
                <a:gd name="T11" fmla="*/ 7 h 498"/>
                <a:gd name="T12" fmla="*/ 149 w 152"/>
                <a:gd name="T13" fmla="*/ 27 h 4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498"/>
                <a:gd name="T23" fmla="*/ 152 w 152"/>
                <a:gd name="T24" fmla="*/ 498 h 4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498">
                  <a:moveTo>
                    <a:pt x="41" y="475"/>
                  </a:moveTo>
                  <a:cubicBezTo>
                    <a:pt x="28" y="486"/>
                    <a:pt x="15" y="498"/>
                    <a:pt x="9" y="483"/>
                  </a:cubicBezTo>
                  <a:cubicBezTo>
                    <a:pt x="3" y="468"/>
                    <a:pt x="6" y="444"/>
                    <a:pt x="5" y="383"/>
                  </a:cubicBezTo>
                  <a:cubicBezTo>
                    <a:pt x="4" y="322"/>
                    <a:pt x="0" y="170"/>
                    <a:pt x="5" y="119"/>
                  </a:cubicBezTo>
                  <a:cubicBezTo>
                    <a:pt x="10" y="68"/>
                    <a:pt x="12" y="98"/>
                    <a:pt x="33" y="79"/>
                  </a:cubicBezTo>
                  <a:cubicBezTo>
                    <a:pt x="54" y="60"/>
                    <a:pt x="114" y="14"/>
                    <a:pt x="133" y="7"/>
                  </a:cubicBezTo>
                  <a:cubicBezTo>
                    <a:pt x="152" y="0"/>
                    <a:pt x="150" y="17"/>
                    <a:pt x="149" y="35"/>
                  </a:cubicBezTo>
                </a:path>
              </a:pathLst>
            </a:custGeom>
            <a:noFill/>
            <a:ln w="5715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4328" y="2094"/>
              <a:ext cx="152" cy="466"/>
            </a:xfrm>
            <a:custGeom>
              <a:avLst/>
              <a:gdLst>
                <a:gd name="T0" fmla="*/ 41 w 152"/>
                <a:gd name="T1" fmla="*/ 363 h 498"/>
                <a:gd name="T2" fmla="*/ 9 w 152"/>
                <a:gd name="T3" fmla="*/ 371 h 498"/>
                <a:gd name="T4" fmla="*/ 5 w 152"/>
                <a:gd name="T5" fmla="*/ 293 h 498"/>
                <a:gd name="T6" fmla="*/ 5 w 152"/>
                <a:gd name="T7" fmla="*/ 91 h 498"/>
                <a:gd name="T8" fmla="*/ 33 w 152"/>
                <a:gd name="T9" fmla="*/ 61 h 498"/>
                <a:gd name="T10" fmla="*/ 133 w 152"/>
                <a:gd name="T11" fmla="*/ 7 h 498"/>
                <a:gd name="T12" fmla="*/ 149 w 152"/>
                <a:gd name="T13" fmla="*/ 27 h 4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498"/>
                <a:gd name="T23" fmla="*/ 152 w 152"/>
                <a:gd name="T24" fmla="*/ 498 h 4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498">
                  <a:moveTo>
                    <a:pt x="41" y="475"/>
                  </a:moveTo>
                  <a:cubicBezTo>
                    <a:pt x="28" y="486"/>
                    <a:pt x="15" y="498"/>
                    <a:pt x="9" y="483"/>
                  </a:cubicBezTo>
                  <a:cubicBezTo>
                    <a:pt x="3" y="468"/>
                    <a:pt x="6" y="444"/>
                    <a:pt x="5" y="383"/>
                  </a:cubicBezTo>
                  <a:cubicBezTo>
                    <a:pt x="4" y="322"/>
                    <a:pt x="0" y="170"/>
                    <a:pt x="5" y="119"/>
                  </a:cubicBezTo>
                  <a:cubicBezTo>
                    <a:pt x="10" y="68"/>
                    <a:pt x="12" y="98"/>
                    <a:pt x="33" y="79"/>
                  </a:cubicBezTo>
                  <a:cubicBezTo>
                    <a:pt x="54" y="60"/>
                    <a:pt x="114" y="14"/>
                    <a:pt x="133" y="7"/>
                  </a:cubicBezTo>
                  <a:cubicBezTo>
                    <a:pt x="152" y="0"/>
                    <a:pt x="150" y="17"/>
                    <a:pt x="149" y="35"/>
                  </a:cubicBezTo>
                </a:path>
              </a:pathLst>
            </a:custGeom>
            <a:noFill/>
            <a:ln w="5715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4233" y="1968"/>
              <a:ext cx="94" cy="643"/>
            </a:xfrm>
            <a:custGeom>
              <a:avLst/>
              <a:gdLst>
                <a:gd name="T0" fmla="*/ 35 w 94"/>
                <a:gd name="T1" fmla="*/ 551 h 659"/>
                <a:gd name="T2" fmla="*/ 11 w 94"/>
                <a:gd name="T3" fmla="*/ 566 h 659"/>
                <a:gd name="T4" fmla="*/ 11 w 94"/>
                <a:gd name="T5" fmla="*/ 363 h 659"/>
                <a:gd name="T6" fmla="*/ 11 w 94"/>
                <a:gd name="T7" fmla="*/ 224 h 659"/>
                <a:gd name="T8" fmla="*/ 75 w 94"/>
                <a:gd name="T9" fmla="*/ 156 h 659"/>
                <a:gd name="T10" fmla="*/ 91 w 94"/>
                <a:gd name="T11" fmla="*/ 58 h 659"/>
                <a:gd name="T12" fmla="*/ 91 w 94"/>
                <a:gd name="T13" fmla="*/ 0 h 6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4"/>
                <a:gd name="T22" fmla="*/ 0 h 659"/>
                <a:gd name="T23" fmla="*/ 94 w 94"/>
                <a:gd name="T24" fmla="*/ 659 h 6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4" h="659">
                  <a:moveTo>
                    <a:pt x="35" y="608"/>
                  </a:moveTo>
                  <a:cubicBezTo>
                    <a:pt x="25" y="633"/>
                    <a:pt x="15" y="659"/>
                    <a:pt x="11" y="624"/>
                  </a:cubicBezTo>
                  <a:cubicBezTo>
                    <a:pt x="7" y="589"/>
                    <a:pt x="11" y="463"/>
                    <a:pt x="11" y="400"/>
                  </a:cubicBezTo>
                  <a:cubicBezTo>
                    <a:pt x="11" y="337"/>
                    <a:pt x="0" y="286"/>
                    <a:pt x="11" y="248"/>
                  </a:cubicBezTo>
                  <a:cubicBezTo>
                    <a:pt x="22" y="210"/>
                    <a:pt x="62" y="203"/>
                    <a:pt x="75" y="172"/>
                  </a:cubicBezTo>
                  <a:cubicBezTo>
                    <a:pt x="88" y="141"/>
                    <a:pt x="88" y="93"/>
                    <a:pt x="91" y="64"/>
                  </a:cubicBezTo>
                  <a:cubicBezTo>
                    <a:pt x="94" y="35"/>
                    <a:pt x="92" y="17"/>
                    <a:pt x="91" y="0"/>
                  </a:cubicBezTo>
                </a:path>
              </a:pathLst>
            </a:custGeom>
            <a:noFill/>
            <a:ln w="5715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4669" y="1976"/>
              <a:ext cx="84" cy="277"/>
            </a:xfrm>
            <a:custGeom>
              <a:avLst/>
              <a:gdLst>
                <a:gd name="T0" fmla="*/ 113 w 76"/>
                <a:gd name="T1" fmla="*/ 285 h 261"/>
                <a:gd name="T2" fmla="*/ 105 w 76"/>
                <a:gd name="T3" fmla="*/ 249 h 261"/>
                <a:gd name="T4" fmla="*/ 70 w 76"/>
                <a:gd name="T5" fmla="*/ 270 h 261"/>
                <a:gd name="T6" fmla="*/ 11 w 76"/>
                <a:gd name="T7" fmla="*/ 330 h 261"/>
                <a:gd name="T8" fmla="*/ 11 w 76"/>
                <a:gd name="T9" fmla="*/ 274 h 261"/>
                <a:gd name="T10" fmla="*/ 11 w 76"/>
                <a:gd name="T11" fmla="*/ 0 h 2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"/>
                <a:gd name="T19" fmla="*/ 0 h 261"/>
                <a:gd name="T20" fmla="*/ 76 w 76"/>
                <a:gd name="T21" fmla="*/ 261 h 2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" h="261">
                  <a:moveTo>
                    <a:pt x="75" y="224"/>
                  </a:moveTo>
                  <a:cubicBezTo>
                    <a:pt x="75" y="211"/>
                    <a:pt x="76" y="198"/>
                    <a:pt x="71" y="196"/>
                  </a:cubicBezTo>
                  <a:cubicBezTo>
                    <a:pt x="66" y="194"/>
                    <a:pt x="58" y="201"/>
                    <a:pt x="47" y="212"/>
                  </a:cubicBezTo>
                  <a:cubicBezTo>
                    <a:pt x="36" y="223"/>
                    <a:pt x="14" y="259"/>
                    <a:pt x="7" y="260"/>
                  </a:cubicBezTo>
                  <a:cubicBezTo>
                    <a:pt x="0" y="261"/>
                    <a:pt x="7" y="259"/>
                    <a:pt x="7" y="216"/>
                  </a:cubicBezTo>
                  <a:cubicBezTo>
                    <a:pt x="7" y="173"/>
                    <a:pt x="7" y="86"/>
                    <a:pt x="7" y="0"/>
                  </a:cubicBezTo>
                </a:path>
              </a:pathLst>
            </a:custGeom>
            <a:noFill/>
            <a:ln w="5715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>
              <a:off x="4328" y="3680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433" y="3681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4132" y="3740"/>
              <a:ext cx="1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 flipH="1">
              <a:off x="4433" y="3745"/>
              <a:ext cx="1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3850" y="3795"/>
              <a:ext cx="10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>
                  <a:latin typeface="Arial" charset="0"/>
                </a:rPr>
                <a:t>Smaller air-gap</a:t>
              </a:r>
              <a:endParaRPr lang="en-US">
                <a:latin typeface="Arial" charset="0"/>
              </a:endParaRPr>
            </a:p>
          </p:txBody>
        </p:sp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6989261" y="2648266"/>
            <a:ext cx="1798637" cy="3260725"/>
            <a:chOff x="829" y="2009"/>
            <a:chExt cx="1133" cy="2054"/>
          </a:xfrm>
        </p:grpSpPr>
        <p:grpSp>
          <p:nvGrpSpPr>
            <p:cNvPr id="56" name="Group 21"/>
            <p:cNvGrpSpPr>
              <a:grpSpLocks/>
            </p:cNvGrpSpPr>
            <p:nvPr/>
          </p:nvGrpSpPr>
          <p:grpSpPr bwMode="auto">
            <a:xfrm>
              <a:off x="829" y="2009"/>
              <a:ext cx="1133" cy="1713"/>
              <a:chOff x="1029" y="2009"/>
              <a:chExt cx="1133" cy="1713"/>
            </a:xfrm>
          </p:grpSpPr>
          <p:grpSp>
            <p:nvGrpSpPr>
              <p:cNvPr id="62" name="Group 22"/>
              <p:cNvGrpSpPr>
                <a:grpSpLocks/>
              </p:cNvGrpSpPr>
              <p:nvPr/>
            </p:nvGrpSpPr>
            <p:grpSpPr bwMode="auto">
              <a:xfrm>
                <a:off x="1029" y="2298"/>
                <a:ext cx="1133" cy="1424"/>
                <a:chOff x="2736" y="2533"/>
                <a:chExt cx="1133" cy="1420"/>
              </a:xfrm>
            </p:grpSpPr>
            <p:sp>
              <p:nvSpPr>
                <p:cNvPr id="68" name="Rectangle 23"/>
                <p:cNvSpPr>
                  <a:spLocks noChangeArrowheads="1"/>
                </p:cNvSpPr>
                <p:nvPr/>
              </p:nvSpPr>
              <p:spPr bwMode="auto">
                <a:xfrm>
                  <a:off x="3465" y="3757"/>
                  <a:ext cx="404" cy="196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777777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Rectangle 24"/>
                <p:cNvSpPr>
                  <a:spLocks noChangeArrowheads="1"/>
                </p:cNvSpPr>
                <p:nvPr/>
              </p:nvSpPr>
              <p:spPr bwMode="auto">
                <a:xfrm>
                  <a:off x="2736" y="3748"/>
                  <a:ext cx="404" cy="196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777777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Rectangle 25"/>
                <p:cNvSpPr>
                  <a:spLocks noChangeArrowheads="1"/>
                </p:cNvSpPr>
                <p:nvPr/>
              </p:nvSpPr>
              <p:spPr bwMode="auto">
                <a:xfrm>
                  <a:off x="3585" y="3072"/>
                  <a:ext cx="283" cy="686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777777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Rectangle 26"/>
                <p:cNvSpPr>
                  <a:spLocks noChangeArrowheads="1"/>
                </p:cNvSpPr>
                <p:nvPr/>
              </p:nvSpPr>
              <p:spPr bwMode="auto">
                <a:xfrm>
                  <a:off x="2736" y="3067"/>
                  <a:ext cx="283" cy="686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777777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AutoShape 27"/>
                <p:cNvSpPr>
                  <a:spLocks noChangeArrowheads="1"/>
                </p:cNvSpPr>
                <p:nvPr/>
              </p:nvSpPr>
              <p:spPr bwMode="auto">
                <a:xfrm>
                  <a:off x="2736" y="2533"/>
                  <a:ext cx="1131" cy="107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771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5400" y="10800"/>
                      </a:moveTo>
                      <a:cubicBezTo>
                        <a:pt x="5400" y="7817"/>
                        <a:pt x="7817" y="5400"/>
                        <a:pt x="10800" y="5400"/>
                      </a:cubicBezTo>
                      <a:cubicBezTo>
                        <a:pt x="13782" y="5399"/>
                        <a:pt x="16199" y="7817"/>
                        <a:pt x="16200" y="10799"/>
                      </a:cubicBezTo>
                      <a:lnTo>
                        <a:pt x="21600" y="10800"/>
                      </a:lnTo>
                      <a:cubicBezTo>
                        <a:pt x="21600" y="4835"/>
                        <a:pt x="16764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lnTo>
                        <a:pt x="5400" y="1080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 w="9525">
                  <a:round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777777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63" name="Freeform 28"/>
              <p:cNvSpPr>
                <a:spLocks/>
              </p:cNvSpPr>
              <p:nvPr/>
            </p:nvSpPr>
            <p:spPr bwMode="auto">
              <a:xfrm>
                <a:off x="1716" y="2174"/>
                <a:ext cx="152" cy="478"/>
              </a:xfrm>
              <a:custGeom>
                <a:avLst/>
                <a:gdLst>
                  <a:gd name="T0" fmla="*/ 41 w 152"/>
                  <a:gd name="T1" fmla="*/ 403 h 498"/>
                  <a:gd name="T2" fmla="*/ 9 w 152"/>
                  <a:gd name="T3" fmla="*/ 410 h 498"/>
                  <a:gd name="T4" fmla="*/ 5 w 152"/>
                  <a:gd name="T5" fmla="*/ 325 h 498"/>
                  <a:gd name="T6" fmla="*/ 5 w 152"/>
                  <a:gd name="T7" fmla="*/ 101 h 498"/>
                  <a:gd name="T8" fmla="*/ 33 w 152"/>
                  <a:gd name="T9" fmla="*/ 67 h 498"/>
                  <a:gd name="T10" fmla="*/ 133 w 152"/>
                  <a:gd name="T11" fmla="*/ 7 h 498"/>
                  <a:gd name="T12" fmla="*/ 149 w 152"/>
                  <a:gd name="T13" fmla="*/ 31 h 4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2"/>
                  <a:gd name="T22" fmla="*/ 0 h 498"/>
                  <a:gd name="T23" fmla="*/ 152 w 152"/>
                  <a:gd name="T24" fmla="*/ 498 h 4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2" h="498">
                    <a:moveTo>
                      <a:pt x="41" y="475"/>
                    </a:moveTo>
                    <a:cubicBezTo>
                      <a:pt x="28" y="486"/>
                      <a:pt x="15" y="498"/>
                      <a:pt x="9" y="483"/>
                    </a:cubicBezTo>
                    <a:cubicBezTo>
                      <a:pt x="3" y="468"/>
                      <a:pt x="6" y="444"/>
                      <a:pt x="5" y="383"/>
                    </a:cubicBezTo>
                    <a:cubicBezTo>
                      <a:pt x="4" y="322"/>
                      <a:pt x="0" y="170"/>
                      <a:pt x="5" y="119"/>
                    </a:cubicBezTo>
                    <a:cubicBezTo>
                      <a:pt x="10" y="68"/>
                      <a:pt x="12" y="98"/>
                      <a:pt x="33" y="79"/>
                    </a:cubicBezTo>
                    <a:cubicBezTo>
                      <a:pt x="54" y="60"/>
                      <a:pt x="114" y="14"/>
                      <a:pt x="133" y="7"/>
                    </a:cubicBezTo>
                    <a:cubicBezTo>
                      <a:pt x="152" y="0"/>
                      <a:pt x="150" y="17"/>
                      <a:pt x="149" y="35"/>
                    </a:cubicBezTo>
                  </a:path>
                </a:pathLst>
              </a:custGeom>
              <a:noFill/>
              <a:ln w="57150" cmpd="sng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4" name="Freeform 29"/>
              <p:cNvSpPr>
                <a:spLocks/>
              </p:cNvSpPr>
              <p:nvPr/>
            </p:nvSpPr>
            <p:spPr bwMode="auto">
              <a:xfrm>
                <a:off x="1633" y="2143"/>
                <a:ext cx="152" cy="466"/>
              </a:xfrm>
              <a:custGeom>
                <a:avLst/>
                <a:gdLst>
                  <a:gd name="T0" fmla="*/ 41 w 152"/>
                  <a:gd name="T1" fmla="*/ 363 h 498"/>
                  <a:gd name="T2" fmla="*/ 9 w 152"/>
                  <a:gd name="T3" fmla="*/ 371 h 498"/>
                  <a:gd name="T4" fmla="*/ 5 w 152"/>
                  <a:gd name="T5" fmla="*/ 293 h 498"/>
                  <a:gd name="T6" fmla="*/ 5 w 152"/>
                  <a:gd name="T7" fmla="*/ 91 h 498"/>
                  <a:gd name="T8" fmla="*/ 33 w 152"/>
                  <a:gd name="T9" fmla="*/ 61 h 498"/>
                  <a:gd name="T10" fmla="*/ 133 w 152"/>
                  <a:gd name="T11" fmla="*/ 7 h 498"/>
                  <a:gd name="T12" fmla="*/ 149 w 152"/>
                  <a:gd name="T13" fmla="*/ 27 h 4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2"/>
                  <a:gd name="T22" fmla="*/ 0 h 498"/>
                  <a:gd name="T23" fmla="*/ 152 w 152"/>
                  <a:gd name="T24" fmla="*/ 498 h 4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2" h="498">
                    <a:moveTo>
                      <a:pt x="41" y="475"/>
                    </a:moveTo>
                    <a:cubicBezTo>
                      <a:pt x="28" y="486"/>
                      <a:pt x="15" y="498"/>
                      <a:pt x="9" y="483"/>
                    </a:cubicBezTo>
                    <a:cubicBezTo>
                      <a:pt x="3" y="468"/>
                      <a:pt x="6" y="444"/>
                      <a:pt x="5" y="383"/>
                    </a:cubicBezTo>
                    <a:cubicBezTo>
                      <a:pt x="4" y="322"/>
                      <a:pt x="0" y="170"/>
                      <a:pt x="5" y="119"/>
                    </a:cubicBezTo>
                    <a:cubicBezTo>
                      <a:pt x="10" y="68"/>
                      <a:pt x="12" y="98"/>
                      <a:pt x="33" y="79"/>
                    </a:cubicBezTo>
                    <a:cubicBezTo>
                      <a:pt x="54" y="60"/>
                      <a:pt x="114" y="14"/>
                      <a:pt x="133" y="7"/>
                    </a:cubicBezTo>
                    <a:cubicBezTo>
                      <a:pt x="152" y="0"/>
                      <a:pt x="150" y="17"/>
                      <a:pt x="149" y="35"/>
                    </a:cubicBezTo>
                  </a:path>
                </a:pathLst>
              </a:custGeom>
              <a:noFill/>
              <a:ln w="57150" cmpd="sng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5" name="Freeform 30"/>
              <p:cNvSpPr>
                <a:spLocks/>
              </p:cNvSpPr>
              <p:nvPr/>
            </p:nvSpPr>
            <p:spPr bwMode="auto">
              <a:xfrm>
                <a:off x="1533" y="2135"/>
                <a:ext cx="152" cy="466"/>
              </a:xfrm>
              <a:custGeom>
                <a:avLst/>
                <a:gdLst>
                  <a:gd name="T0" fmla="*/ 41 w 152"/>
                  <a:gd name="T1" fmla="*/ 363 h 498"/>
                  <a:gd name="T2" fmla="*/ 9 w 152"/>
                  <a:gd name="T3" fmla="*/ 371 h 498"/>
                  <a:gd name="T4" fmla="*/ 5 w 152"/>
                  <a:gd name="T5" fmla="*/ 293 h 498"/>
                  <a:gd name="T6" fmla="*/ 5 w 152"/>
                  <a:gd name="T7" fmla="*/ 91 h 498"/>
                  <a:gd name="T8" fmla="*/ 33 w 152"/>
                  <a:gd name="T9" fmla="*/ 61 h 498"/>
                  <a:gd name="T10" fmla="*/ 133 w 152"/>
                  <a:gd name="T11" fmla="*/ 7 h 498"/>
                  <a:gd name="T12" fmla="*/ 149 w 152"/>
                  <a:gd name="T13" fmla="*/ 27 h 4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2"/>
                  <a:gd name="T22" fmla="*/ 0 h 498"/>
                  <a:gd name="T23" fmla="*/ 152 w 152"/>
                  <a:gd name="T24" fmla="*/ 498 h 4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2" h="498">
                    <a:moveTo>
                      <a:pt x="41" y="475"/>
                    </a:moveTo>
                    <a:cubicBezTo>
                      <a:pt x="28" y="486"/>
                      <a:pt x="15" y="498"/>
                      <a:pt x="9" y="483"/>
                    </a:cubicBezTo>
                    <a:cubicBezTo>
                      <a:pt x="3" y="468"/>
                      <a:pt x="6" y="444"/>
                      <a:pt x="5" y="383"/>
                    </a:cubicBezTo>
                    <a:cubicBezTo>
                      <a:pt x="4" y="322"/>
                      <a:pt x="0" y="170"/>
                      <a:pt x="5" y="119"/>
                    </a:cubicBezTo>
                    <a:cubicBezTo>
                      <a:pt x="10" y="68"/>
                      <a:pt x="12" y="98"/>
                      <a:pt x="33" y="79"/>
                    </a:cubicBezTo>
                    <a:cubicBezTo>
                      <a:pt x="54" y="60"/>
                      <a:pt x="114" y="14"/>
                      <a:pt x="133" y="7"/>
                    </a:cubicBezTo>
                    <a:cubicBezTo>
                      <a:pt x="152" y="0"/>
                      <a:pt x="150" y="17"/>
                      <a:pt x="149" y="35"/>
                    </a:cubicBezTo>
                  </a:path>
                </a:pathLst>
              </a:custGeom>
              <a:noFill/>
              <a:ln w="57150" cmpd="sng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6" name="Freeform 31"/>
              <p:cNvSpPr>
                <a:spLocks/>
              </p:cNvSpPr>
              <p:nvPr/>
            </p:nvSpPr>
            <p:spPr bwMode="auto">
              <a:xfrm>
                <a:off x="1438" y="2009"/>
                <a:ext cx="94" cy="643"/>
              </a:xfrm>
              <a:custGeom>
                <a:avLst/>
                <a:gdLst>
                  <a:gd name="T0" fmla="*/ 35 w 94"/>
                  <a:gd name="T1" fmla="*/ 551 h 659"/>
                  <a:gd name="T2" fmla="*/ 11 w 94"/>
                  <a:gd name="T3" fmla="*/ 566 h 659"/>
                  <a:gd name="T4" fmla="*/ 11 w 94"/>
                  <a:gd name="T5" fmla="*/ 363 h 659"/>
                  <a:gd name="T6" fmla="*/ 11 w 94"/>
                  <a:gd name="T7" fmla="*/ 224 h 659"/>
                  <a:gd name="T8" fmla="*/ 75 w 94"/>
                  <a:gd name="T9" fmla="*/ 156 h 659"/>
                  <a:gd name="T10" fmla="*/ 91 w 94"/>
                  <a:gd name="T11" fmla="*/ 58 h 659"/>
                  <a:gd name="T12" fmla="*/ 91 w 94"/>
                  <a:gd name="T13" fmla="*/ 0 h 6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4"/>
                  <a:gd name="T22" fmla="*/ 0 h 659"/>
                  <a:gd name="T23" fmla="*/ 94 w 94"/>
                  <a:gd name="T24" fmla="*/ 659 h 6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4" h="659">
                    <a:moveTo>
                      <a:pt x="35" y="608"/>
                    </a:moveTo>
                    <a:cubicBezTo>
                      <a:pt x="25" y="633"/>
                      <a:pt x="15" y="659"/>
                      <a:pt x="11" y="624"/>
                    </a:cubicBezTo>
                    <a:cubicBezTo>
                      <a:pt x="7" y="589"/>
                      <a:pt x="11" y="463"/>
                      <a:pt x="11" y="400"/>
                    </a:cubicBezTo>
                    <a:cubicBezTo>
                      <a:pt x="11" y="337"/>
                      <a:pt x="0" y="286"/>
                      <a:pt x="11" y="248"/>
                    </a:cubicBezTo>
                    <a:cubicBezTo>
                      <a:pt x="22" y="210"/>
                      <a:pt x="62" y="203"/>
                      <a:pt x="75" y="172"/>
                    </a:cubicBezTo>
                    <a:cubicBezTo>
                      <a:pt x="88" y="141"/>
                      <a:pt x="88" y="93"/>
                      <a:pt x="91" y="64"/>
                    </a:cubicBezTo>
                    <a:cubicBezTo>
                      <a:pt x="94" y="35"/>
                      <a:pt x="92" y="17"/>
                      <a:pt x="91" y="0"/>
                    </a:cubicBezTo>
                  </a:path>
                </a:pathLst>
              </a:custGeom>
              <a:noFill/>
              <a:ln w="57150" cmpd="sng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7" name="Freeform 32"/>
              <p:cNvSpPr>
                <a:spLocks/>
              </p:cNvSpPr>
              <p:nvPr/>
            </p:nvSpPr>
            <p:spPr bwMode="auto">
              <a:xfrm>
                <a:off x="1874" y="2017"/>
                <a:ext cx="84" cy="277"/>
              </a:xfrm>
              <a:custGeom>
                <a:avLst/>
                <a:gdLst>
                  <a:gd name="T0" fmla="*/ 113 w 76"/>
                  <a:gd name="T1" fmla="*/ 285 h 261"/>
                  <a:gd name="T2" fmla="*/ 105 w 76"/>
                  <a:gd name="T3" fmla="*/ 249 h 261"/>
                  <a:gd name="T4" fmla="*/ 70 w 76"/>
                  <a:gd name="T5" fmla="*/ 270 h 261"/>
                  <a:gd name="T6" fmla="*/ 11 w 76"/>
                  <a:gd name="T7" fmla="*/ 330 h 261"/>
                  <a:gd name="T8" fmla="*/ 11 w 76"/>
                  <a:gd name="T9" fmla="*/ 274 h 261"/>
                  <a:gd name="T10" fmla="*/ 11 w 76"/>
                  <a:gd name="T11" fmla="*/ 0 h 2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"/>
                  <a:gd name="T19" fmla="*/ 0 h 261"/>
                  <a:gd name="T20" fmla="*/ 76 w 76"/>
                  <a:gd name="T21" fmla="*/ 261 h 2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" h="261">
                    <a:moveTo>
                      <a:pt x="75" y="224"/>
                    </a:moveTo>
                    <a:cubicBezTo>
                      <a:pt x="75" y="211"/>
                      <a:pt x="76" y="198"/>
                      <a:pt x="71" y="196"/>
                    </a:cubicBezTo>
                    <a:cubicBezTo>
                      <a:pt x="66" y="194"/>
                      <a:pt x="58" y="201"/>
                      <a:pt x="47" y="212"/>
                    </a:cubicBezTo>
                    <a:cubicBezTo>
                      <a:pt x="36" y="223"/>
                      <a:pt x="14" y="259"/>
                      <a:pt x="7" y="260"/>
                    </a:cubicBezTo>
                    <a:cubicBezTo>
                      <a:pt x="0" y="261"/>
                      <a:pt x="7" y="259"/>
                      <a:pt x="7" y="216"/>
                    </a:cubicBezTo>
                    <a:cubicBezTo>
                      <a:pt x="7" y="173"/>
                      <a:pt x="7" y="86"/>
                      <a:pt x="7" y="0"/>
                    </a:cubicBezTo>
                  </a:path>
                </a:pathLst>
              </a:custGeom>
              <a:noFill/>
              <a:ln w="57150" cmpd="sng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1241" y="3753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" name="Line 34"/>
            <p:cNvSpPr>
              <a:spLocks noChangeShapeType="1"/>
            </p:cNvSpPr>
            <p:nvPr/>
          </p:nvSpPr>
          <p:spPr bwMode="auto">
            <a:xfrm>
              <a:off x="1558" y="3754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9" name="Line 35"/>
            <p:cNvSpPr>
              <a:spLocks noChangeShapeType="1"/>
            </p:cNvSpPr>
            <p:nvPr/>
          </p:nvSpPr>
          <p:spPr bwMode="auto">
            <a:xfrm>
              <a:off x="1049" y="3813"/>
              <a:ext cx="1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 flipH="1">
              <a:off x="1558" y="3818"/>
              <a:ext cx="1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" name="Text Box 37"/>
            <p:cNvSpPr txBox="1">
              <a:spLocks noChangeArrowheads="1"/>
            </p:cNvSpPr>
            <p:nvPr/>
          </p:nvSpPr>
          <p:spPr bwMode="auto">
            <a:xfrm>
              <a:off x="1127" y="3832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>
                  <a:latin typeface="Arial" charset="0"/>
                </a:rPr>
                <a:t>air-gap</a:t>
              </a:r>
              <a:endParaRPr lang="en-US">
                <a:latin typeface="Arial" charset="0"/>
              </a:endParaRPr>
            </a:p>
          </p:txBody>
        </p:sp>
      </p:grpSp>
      <p:grpSp>
        <p:nvGrpSpPr>
          <p:cNvPr id="73" name="Group 42"/>
          <p:cNvGrpSpPr>
            <a:grpSpLocks/>
          </p:cNvGrpSpPr>
          <p:nvPr/>
        </p:nvGrpSpPr>
        <p:grpSpPr bwMode="auto">
          <a:xfrm>
            <a:off x="7059110" y="2438716"/>
            <a:ext cx="1619250" cy="2936875"/>
            <a:chOff x="1075" y="1878"/>
            <a:chExt cx="1020" cy="1850"/>
          </a:xfrm>
        </p:grpSpPr>
        <p:sp>
          <p:nvSpPr>
            <p:cNvPr id="74" name="Text Box 43"/>
            <p:cNvSpPr txBox="1">
              <a:spLocks noChangeArrowheads="1"/>
            </p:cNvSpPr>
            <p:nvPr/>
          </p:nvSpPr>
          <p:spPr bwMode="auto">
            <a:xfrm>
              <a:off x="1251" y="349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>
                  <a:solidFill>
                    <a:srgbClr val="FFFF00"/>
                  </a:solidFill>
                  <a:latin typeface="Arial" charset="0"/>
                </a:rPr>
                <a:t>S</a:t>
              </a:r>
              <a:endParaRPr lang="en-US">
                <a:solidFill>
                  <a:srgbClr val="FFFF00"/>
                </a:solidFill>
                <a:latin typeface="Arial" charset="0"/>
              </a:endParaRPr>
            </a:p>
          </p:txBody>
        </p:sp>
        <p:sp>
          <p:nvSpPr>
            <p:cNvPr id="75" name="Text Box 44"/>
            <p:cNvSpPr txBox="1">
              <a:spLocks noChangeArrowheads="1"/>
            </p:cNvSpPr>
            <p:nvPr/>
          </p:nvSpPr>
          <p:spPr bwMode="auto">
            <a:xfrm>
              <a:off x="1716" y="349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>
                  <a:solidFill>
                    <a:srgbClr val="FFFF00"/>
                  </a:solidFill>
                  <a:latin typeface="Arial" charset="0"/>
                </a:rPr>
                <a:t>N</a:t>
              </a:r>
              <a:endParaRPr lang="en-US">
                <a:solidFill>
                  <a:srgbClr val="FFFF00"/>
                </a:solidFill>
                <a:latin typeface="Arial" charset="0"/>
              </a:endParaRPr>
            </a:p>
          </p:txBody>
        </p:sp>
        <p:grpSp>
          <p:nvGrpSpPr>
            <p:cNvPr id="76" name="Group 45"/>
            <p:cNvGrpSpPr>
              <a:grpSpLocks/>
            </p:cNvGrpSpPr>
            <p:nvPr/>
          </p:nvGrpSpPr>
          <p:grpSpPr bwMode="auto">
            <a:xfrm>
              <a:off x="1075" y="1878"/>
              <a:ext cx="1020" cy="1810"/>
              <a:chOff x="2774" y="1769"/>
              <a:chExt cx="1020" cy="1810"/>
            </a:xfrm>
          </p:grpSpPr>
          <p:grpSp>
            <p:nvGrpSpPr>
              <p:cNvPr id="77" name="Group 46"/>
              <p:cNvGrpSpPr>
                <a:grpSpLocks/>
              </p:cNvGrpSpPr>
              <p:nvPr/>
            </p:nvGrpSpPr>
            <p:grpSpPr bwMode="auto">
              <a:xfrm>
                <a:off x="2774" y="1789"/>
                <a:ext cx="1020" cy="1790"/>
                <a:chOff x="2774" y="1789"/>
                <a:chExt cx="1020" cy="1790"/>
              </a:xfrm>
            </p:grpSpPr>
            <p:grpSp>
              <p:nvGrpSpPr>
                <p:cNvPr id="79" name="Group 47"/>
                <p:cNvGrpSpPr>
                  <a:grpSpLocks/>
                </p:cNvGrpSpPr>
                <p:nvPr/>
              </p:nvGrpSpPr>
              <p:grpSpPr bwMode="auto">
                <a:xfrm>
                  <a:off x="2774" y="2295"/>
                  <a:ext cx="1020" cy="1284"/>
                  <a:chOff x="2774" y="2295"/>
                  <a:chExt cx="1020" cy="1284"/>
                </a:xfrm>
              </p:grpSpPr>
              <p:grpSp>
                <p:nvGrpSpPr>
                  <p:cNvPr id="86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920" y="2421"/>
                    <a:ext cx="729" cy="1042"/>
                    <a:chOff x="2920" y="2421"/>
                    <a:chExt cx="729" cy="1062"/>
                  </a:xfrm>
                </p:grpSpPr>
                <p:sp>
                  <p:nvSpPr>
                    <p:cNvPr id="97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920" y="2421"/>
                      <a:ext cx="729" cy="1062"/>
                    </a:xfrm>
                    <a:custGeom>
                      <a:avLst/>
                      <a:gdLst>
                        <a:gd name="T0" fmla="*/ 8 w 733"/>
                        <a:gd name="T1" fmla="*/ 303 h 1080"/>
                        <a:gd name="T2" fmla="*/ 20 w 733"/>
                        <a:gd name="T3" fmla="*/ 187 h 1080"/>
                        <a:gd name="T4" fmla="*/ 91 w 733"/>
                        <a:gd name="T5" fmla="*/ 83 h 1080"/>
                        <a:gd name="T6" fmla="*/ 192 w 733"/>
                        <a:gd name="T7" fmla="*/ 23 h 1080"/>
                        <a:gd name="T8" fmla="*/ 276 w 733"/>
                        <a:gd name="T9" fmla="*/ 3 h 1080"/>
                        <a:gd name="T10" fmla="*/ 384 w 733"/>
                        <a:gd name="T11" fmla="*/ 3 h 1080"/>
                        <a:gd name="T12" fmla="*/ 528 w 733"/>
                        <a:gd name="T13" fmla="*/ 19 h 1080"/>
                        <a:gd name="T14" fmla="*/ 637 w 733"/>
                        <a:gd name="T15" fmla="*/ 95 h 1080"/>
                        <a:gd name="T16" fmla="*/ 676 w 733"/>
                        <a:gd name="T17" fmla="*/ 171 h 1080"/>
                        <a:gd name="T18" fmla="*/ 708 w 733"/>
                        <a:gd name="T19" fmla="*/ 324 h 1080"/>
                        <a:gd name="T20" fmla="*/ 708 w 733"/>
                        <a:gd name="T21" fmla="*/ 560 h 1080"/>
                        <a:gd name="T22" fmla="*/ 708 w 733"/>
                        <a:gd name="T23" fmla="*/ 885 h 1080"/>
                        <a:gd name="T24" fmla="*/ 656 w 733"/>
                        <a:gd name="T25" fmla="*/ 986 h 1080"/>
                        <a:gd name="T26" fmla="*/ 624 w 733"/>
                        <a:gd name="T27" fmla="*/ 998 h 1080"/>
                        <a:gd name="T28" fmla="*/ 508 w 733"/>
                        <a:gd name="T29" fmla="*/ 1009 h 1080"/>
                        <a:gd name="T30" fmla="*/ 172 w 733"/>
                        <a:gd name="T31" fmla="*/ 1005 h 1080"/>
                        <a:gd name="T32" fmla="*/ 68 w 733"/>
                        <a:gd name="T33" fmla="*/ 994 h 1080"/>
                        <a:gd name="T34" fmla="*/ 36 w 733"/>
                        <a:gd name="T35" fmla="*/ 964 h 1080"/>
                        <a:gd name="T36" fmla="*/ 20 w 733"/>
                        <a:gd name="T37" fmla="*/ 915 h 1080"/>
                        <a:gd name="T38" fmla="*/ 20 w 733"/>
                        <a:gd name="T39" fmla="*/ 781 h 1080"/>
                        <a:gd name="T40" fmla="*/ 4 w 733"/>
                        <a:gd name="T41" fmla="*/ 493 h 1080"/>
                        <a:gd name="T42" fmla="*/ 8 w 733"/>
                        <a:gd name="T43" fmla="*/ 303 h 1080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733"/>
                        <a:gd name="T67" fmla="*/ 0 h 1080"/>
                        <a:gd name="T68" fmla="*/ 733 w 733"/>
                        <a:gd name="T69" fmla="*/ 1080 h 1080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733" h="1080">
                          <a:moveTo>
                            <a:pt x="8" y="323"/>
                          </a:moveTo>
                          <a:cubicBezTo>
                            <a:pt x="11" y="268"/>
                            <a:pt x="6" y="238"/>
                            <a:pt x="20" y="199"/>
                          </a:cubicBezTo>
                          <a:cubicBezTo>
                            <a:pt x="34" y="160"/>
                            <a:pt x="63" y="116"/>
                            <a:pt x="92" y="87"/>
                          </a:cubicBezTo>
                          <a:cubicBezTo>
                            <a:pt x="121" y="58"/>
                            <a:pt x="164" y="37"/>
                            <a:pt x="196" y="23"/>
                          </a:cubicBezTo>
                          <a:cubicBezTo>
                            <a:pt x="228" y="9"/>
                            <a:pt x="251" y="6"/>
                            <a:pt x="284" y="3"/>
                          </a:cubicBezTo>
                          <a:cubicBezTo>
                            <a:pt x="317" y="0"/>
                            <a:pt x="349" y="0"/>
                            <a:pt x="392" y="3"/>
                          </a:cubicBezTo>
                          <a:cubicBezTo>
                            <a:pt x="435" y="6"/>
                            <a:pt x="497" y="2"/>
                            <a:pt x="540" y="19"/>
                          </a:cubicBezTo>
                          <a:cubicBezTo>
                            <a:pt x="583" y="36"/>
                            <a:pt x="627" y="76"/>
                            <a:pt x="652" y="103"/>
                          </a:cubicBezTo>
                          <a:cubicBezTo>
                            <a:pt x="677" y="130"/>
                            <a:pt x="680" y="142"/>
                            <a:pt x="692" y="183"/>
                          </a:cubicBezTo>
                          <a:cubicBezTo>
                            <a:pt x="704" y="224"/>
                            <a:pt x="719" y="278"/>
                            <a:pt x="724" y="347"/>
                          </a:cubicBezTo>
                          <a:cubicBezTo>
                            <a:pt x="729" y="416"/>
                            <a:pt x="724" y="499"/>
                            <a:pt x="724" y="599"/>
                          </a:cubicBezTo>
                          <a:cubicBezTo>
                            <a:pt x="724" y="699"/>
                            <a:pt x="733" y="871"/>
                            <a:pt x="724" y="947"/>
                          </a:cubicBezTo>
                          <a:cubicBezTo>
                            <a:pt x="715" y="1023"/>
                            <a:pt x="687" y="1035"/>
                            <a:pt x="672" y="1055"/>
                          </a:cubicBezTo>
                          <a:cubicBezTo>
                            <a:pt x="657" y="1075"/>
                            <a:pt x="661" y="1063"/>
                            <a:pt x="636" y="1067"/>
                          </a:cubicBezTo>
                          <a:cubicBezTo>
                            <a:pt x="611" y="1071"/>
                            <a:pt x="597" y="1078"/>
                            <a:pt x="520" y="1079"/>
                          </a:cubicBezTo>
                          <a:cubicBezTo>
                            <a:pt x="443" y="1080"/>
                            <a:pt x="251" y="1078"/>
                            <a:pt x="176" y="1075"/>
                          </a:cubicBezTo>
                          <a:cubicBezTo>
                            <a:pt x="101" y="1072"/>
                            <a:pt x="91" y="1070"/>
                            <a:pt x="68" y="1063"/>
                          </a:cubicBezTo>
                          <a:cubicBezTo>
                            <a:pt x="45" y="1056"/>
                            <a:pt x="44" y="1045"/>
                            <a:pt x="36" y="1031"/>
                          </a:cubicBezTo>
                          <a:cubicBezTo>
                            <a:pt x="28" y="1017"/>
                            <a:pt x="23" y="1012"/>
                            <a:pt x="20" y="979"/>
                          </a:cubicBezTo>
                          <a:cubicBezTo>
                            <a:pt x="17" y="946"/>
                            <a:pt x="23" y="910"/>
                            <a:pt x="20" y="835"/>
                          </a:cubicBezTo>
                          <a:cubicBezTo>
                            <a:pt x="17" y="760"/>
                            <a:pt x="8" y="612"/>
                            <a:pt x="4" y="527"/>
                          </a:cubicBezTo>
                          <a:cubicBezTo>
                            <a:pt x="0" y="442"/>
                            <a:pt x="5" y="378"/>
                            <a:pt x="8" y="323"/>
                          </a:cubicBezTo>
                          <a:close/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8" name="Line 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24" y="2867"/>
                      <a:ext cx="4" cy="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9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2785"/>
                      <a:ext cx="0" cy="5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100" name="Line 5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370" y="3478"/>
                      <a:ext cx="95" cy="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87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837" y="2354"/>
                    <a:ext cx="884" cy="1168"/>
                    <a:chOff x="2837" y="2354"/>
                    <a:chExt cx="884" cy="1188"/>
                  </a:xfrm>
                </p:grpSpPr>
                <p:sp>
                  <p:nvSpPr>
                    <p:cNvPr id="93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837" y="2354"/>
                      <a:ext cx="884" cy="1188"/>
                    </a:xfrm>
                    <a:custGeom>
                      <a:avLst/>
                      <a:gdLst>
                        <a:gd name="T0" fmla="*/ 17 w 733"/>
                        <a:gd name="T1" fmla="*/ 472 h 1080"/>
                        <a:gd name="T2" fmla="*/ 42 w 733"/>
                        <a:gd name="T3" fmla="*/ 292 h 1080"/>
                        <a:gd name="T4" fmla="*/ 195 w 733"/>
                        <a:gd name="T5" fmla="*/ 129 h 1080"/>
                        <a:gd name="T6" fmla="*/ 415 w 733"/>
                        <a:gd name="T7" fmla="*/ 33 h 1080"/>
                        <a:gd name="T8" fmla="*/ 602 w 733"/>
                        <a:gd name="T9" fmla="*/ 3 h 1080"/>
                        <a:gd name="T10" fmla="*/ 829 w 733"/>
                        <a:gd name="T11" fmla="*/ 3 h 1080"/>
                        <a:gd name="T12" fmla="*/ 1142 w 733"/>
                        <a:gd name="T13" fmla="*/ 28 h 1080"/>
                        <a:gd name="T14" fmla="*/ 1378 w 733"/>
                        <a:gd name="T15" fmla="*/ 150 h 1080"/>
                        <a:gd name="T16" fmla="*/ 1464 w 733"/>
                        <a:gd name="T17" fmla="*/ 267 h 1080"/>
                        <a:gd name="T18" fmla="*/ 1532 w 733"/>
                        <a:gd name="T19" fmla="*/ 508 h 1080"/>
                        <a:gd name="T20" fmla="*/ 1532 w 733"/>
                        <a:gd name="T21" fmla="*/ 877 h 1080"/>
                        <a:gd name="T22" fmla="*/ 1532 w 733"/>
                        <a:gd name="T23" fmla="*/ 1387 h 1080"/>
                        <a:gd name="T24" fmla="*/ 1421 w 733"/>
                        <a:gd name="T25" fmla="*/ 1546 h 1080"/>
                        <a:gd name="T26" fmla="*/ 1346 w 733"/>
                        <a:gd name="T27" fmla="*/ 1562 h 1080"/>
                        <a:gd name="T28" fmla="*/ 1100 w 733"/>
                        <a:gd name="T29" fmla="*/ 1581 h 1080"/>
                        <a:gd name="T30" fmla="*/ 373 w 733"/>
                        <a:gd name="T31" fmla="*/ 1574 h 1080"/>
                        <a:gd name="T32" fmla="*/ 144 w 733"/>
                        <a:gd name="T33" fmla="*/ 1557 h 1080"/>
                        <a:gd name="T34" fmla="*/ 76 w 733"/>
                        <a:gd name="T35" fmla="*/ 1509 h 1080"/>
                        <a:gd name="T36" fmla="*/ 42 w 733"/>
                        <a:gd name="T37" fmla="*/ 1433 h 1080"/>
                        <a:gd name="T38" fmla="*/ 42 w 733"/>
                        <a:gd name="T39" fmla="*/ 1222 h 1080"/>
                        <a:gd name="T40" fmla="*/ 8 w 733"/>
                        <a:gd name="T41" fmla="*/ 772 h 1080"/>
                        <a:gd name="T42" fmla="*/ 17 w 733"/>
                        <a:gd name="T43" fmla="*/ 472 h 1080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733"/>
                        <a:gd name="T67" fmla="*/ 0 h 1080"/>
                        <a:gd name="T68" fmla="*/ 733 w 733"/>
                        <a:gd name="T69" fmla="*/ 1080 h 1080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733" h="1080">
                          <a:moveTo>
                            <a:pt x="8" y="323"/>
                          </a:moveTo>
                          <a:cubicBezTo>
                            <a:pt x="11" y="268"/>
                            <a:pt x="6" y="238"/>
                            <a:pt x="20" y="199"/>
                          </a:cubicBezTo>
                          <a:cubicBezTo>
                            <a:pt x="34" y="160"/>
                            <a:pt x="63" y="116"/>
                            <a:pt x="92" y="87"/>
                          </a:cubicBezTo>
                          <a:cubicBezTo>
                            <a:pt x="121" y="58"/>
                            <a:pt x="164" y="37"/>
                            <a:pt x="196" y="23"/>
                          </a:cubicBezTo>
                          <a:cubicBezTo>
                            <a:pt x="228" y="9"/>
                            <a:pt x="251" y="6"/>
                            <a:pt x="284" y="3"/>
                          </a:cubicBezTo>
                          <a:cubicBezTo>
                            <a:pt x="317" y="0"/>
                            <a:pt x="349" y="0"/>
                            <a:pt x="392" y="3"/>
                          </a:cubicBezTo>
                          <a:cubicBezTo>
                            <a:pt x="435" y="6"/>
                            <a:pt x="497" y="2"/>
                            <a:pt x="540" y="19"/>
                          </a:cubicBezTo>
                          <a:cubicBezTo>
                            <a:pt x="583" y="36"/>
                            <a:pt x="627" y="76"/>
                            <a:pt x="652" y="103"/>
                          </a:cubicBezTo>
                          <a:cubicBezTo>
                            <a:pt x="677" y="130"/>
                            <a:pt x="680" y="142"/>
                            <a:pt x="692" y="183"/>
                          </a:cubicBezTo>
                          <a:cubicBezTo>
                            <a:pt x="704" y="224"/>
                            <a:pt x="719" y="278"/>
                            <a:pt x="724" y="347"/>
                          </a:cubicBezTo>
                          <a:cubicBezTo>
                            <a:pt x="729" y="416"/>
                            <a:pt x="724" y="499"/>
                            <a:pt x="724" y="599"/>
                          </a:cubicBezTo>
                          <a:cubicBezTo>
                            <a:pt x="724" y="699"/>
                            <a:pt x="733" y="871"/>
                            <a:pt x="724" y="947"/>
                          </a:cubicBezTo>
                          <a:cubicBezTo>
                            <a:pt x="715" y="1023"/>
                            <a:pt x="687" y="1035"/>
                            <a:pt x="672" y="1055"/>
                          </a:cubicBezTo>
                          <a:cubicBezTo>
                            <a:pt x="657" y="1075"/>
                            <a:pt x="661" y="1063"/>
                            <a:pt x="636" y="1067"/>
                          </a:cubicBezTo>
                          <a:cubicBezTo>
                            <a:pt x="611" y="1071"/>
                            <a:pt x="597" y="1078"/>
                            <a:pt x="520" y="1079"/>
                          </a:cubicBezTo>
                          <a:cubicBezTo>
                            <a:pt x="443" y="1080"/>
                            <a:pt x="251" y="1078"/>
                            <a:pt x="176" y="1075"/>
                          </a:cubicBezTo>
                          <a:cubicBezTo>
                            <a:pt x="101" y="1072"/>
                            <a:pt x="91" y="1070"/>
                            <a:pt x="68" y="1063"/>
                          </a:cubicBezTo>
                          <a:cubicBezTo>
                            <a:pt x="45" y="1056"/>
                            <a:pt x="44" y="1045"/>
                            <a:pt x="36" y="1031"/>
                          </a:cubicBezTo>
                          <a:cubicBezTo>
                            <a:pt x="28" y="1017"/>
                            <a:pt x="23" y="1012"/>
                            <a:pt x="20" y="979"/>
                          </a:cubicBezTo>
                          <a:cubicBezTo>
                            <a:pt x="17" y="946"/>
                            <a:pt x="23" y="910"/>
                            <a:pt x="20" y="835"/>
                          </a:cubicBezTo>
                          <a:cubicBezTo>
                            <a:pt x="17" y="760"/>
                            <a:pt x="8" y="612"/>
                            <a:pt x="4" y="527"/>
                          </a:cubicBezTo>
                          <a:cubicBezTo>
                            <a:pt x="0" y="442"/>
                            <a:pt x="5" y="378"/>
                            <a:pt x="8" y="323"/>
                          </a:cubicBezTo>
                          <a:close/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4" name="Line 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2" y="2774"/>
                      <a:ext cx="5" cy="7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5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05" y="2892"/>
                      <a:ext cx="0" cy="6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6" name="Line 5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289" y="3537"/>
                      <a:ext cx="116" cy="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sysDot"/>
                      <a:round/>
                      <a:headEnd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88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2774" y="2295"/>
                    <a:ext cx="1020" cy="1284"/>
                    <a:chOff x="2774" y="2295"/>
                    <a:chExt cx="1020" cy="1292"/>
                  </a:xfrm>
                </p:grpSpPr>
                <p:sp>
                  <p:nvSpPr>
                    <p:cNvPr id="89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2774" y="2295"/>
                      <a:ext cx="1020" cy="1292"/>
                    </a:xfrm>
                    <a:custGeom>
                      <a:avLst/>
                      <a:gdLst>
                        <a:gd name="T0" fmla="*/ 29 w 733"/>
                        <a:gd name="T1" fmla="*/ 662 h 1080"/>
                        <a:gd name="T2" fmla="*/ 75 w 733"/>
                        <a:gd name="T3" fmla="*/ 408 h 1080"/>
                        <a:gd name="T4" fmla="*/ 345 w 733"/>
                        <a:gd name="T5" fmla="*/ 177 h 1080"/>
                        <a:gd name="T6" fmla="*/ 736 w 733"/>
                        <a:gd name="T7" fmla="*/ 47 h 1080"/>
                        <a:gd name="T8" fmla="*/ 1065 w 733"/>
                        <a:gd name="T9" fmla="*/ 7 h 1080"/>
                        <a:gd name="T10" fmla="*/ 1468 w 733"/>
                        <a:gd name="T11" fmla="*/ 7 h 1080"/>
                        <a:gd name="T12" fmla="*/ 2023 w 733"/>
                        <a:gd name="T13" fmla="*/ 39 h 1080"/>
                        <a:gd name="T14" fmla="*/ 2444 w 733"/>
                        <a:gd name="T15" fmla="*/ 211 h 1080"/>
                        <a:gd name="T16" fmla="*/ 2595 w 733"/>
                        <a:gd name="T17" fmla="*/ 374 h 1080"/>
                        <a:gd name="T18" fmla="*/ 2714 w 733"/>
                        <a:gd name="T19" fmla="*/ 709 h 1080"/>
                        <a:gd name="T20" fmla="*/ 2714 w 733"/>
                        <a:gd name="T21" fmla="*/ 1227 h 1080"/>
                        <a:gd name="T22" fmla="*/ 2714 w 733"/>
                        <a:gd name="T23" fmla="*/ 1939 h 1080"/>
                        <a:gd name="T24" fmla="*/ 2519 w 733"/>
                        <a:gd name="T25" fmla="*/ 2161 h 1080"/>
                        <a:gd name="T26" fmla="*/ 2385 w 733"/>
                        <a:gd name="T27" fmla="*/ 2184 h 1080"/>
                        <a:gd name="T28" fmla="*/ 1950 w 733"/>
                        <a:gd name="T29" fmla="*/ 2210 h 1080"/>
                        <a:gd name="T30" fmla="*/ 661 w 733"/>
                        <a:gd name="T31" fmla="*/ 2201 h 1080"/>
                        <a:gd name="T32" fmla="*/ 256 w 733"/>
                        <a:gd name="T33" fmla="*/ 2178 h 1080"/>
                        <a:gd name="T34" fmla="*/ 135 w 733"/>
                        <a:gd name="T35" fmla="*/ 2111 h 1080"/>
                        <a:gd name="T36" fmla="*/ 75 w 733"/>
                        <a:gd name="T37" fmla="*/ 2005 h 1080"/>
                        <a:gd name="T38" fmla="*/ 75 w 733"/>
                        <a:gd name="T39" fmla="*/ 1711 h 1080"/>
                        <a:gd name="T40" fmla="*/ 15 w 733"/>
                        <a:gd name="T41" fmla="*/ 1079 h 1080"/>
                        <a:gd name="T42" fmla="*/ 29 w 733"/>
                        <a:gd name="T43" fmla="*/ 662 h 1080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733"/>
                        <a:gd name="T67" fmla="*/ 0 h 1080"/>
                        <a:gd name="T68" fmla="*/ 733 w 733"/>
                        <a:gd name="T69" fmla="*/ 1080 h 1080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733" h="1080">
                          <a:moveTo>
                            <a:pt x="8" y="323"/>
                          </a:moveTo>
                          <a:cubicBezTo>
                            <a:pt x="11" y="268"/>
                            <a:pt x="6" y="238"/>
                            <a:pt x="20" y="199"/>
                          </a:cubicBezTo>
                          <a:cubicBezTo>
                            <a:pt x="34" y="160"/>
                            <a:pt x="63" y="116"/>
                            <a:pt x="92" y="87"/>
                          </a:cubicBezTo>
                          <a:cubicBezTo>
                            <a:pt x="121" y="58"/>
                            <a:pt x="164" y="37"/>
                            <a:pt x="196" y="23"/>
                          </a:cubicBezTo>
                          <a:cubicBezTo>
                            <a:pt x="228" y="9"/>
                            <a:pt x="251" y="6"/>
                            <a:pt x="284" y="3"/>
                          </a:cubicBezTo>
                          <a:cubicBezTo>
                            <a:pt x="317" y="0"/>
                            <a:pt x="349" y="0"/>
                            <a:pt x="392" y="3"/>
                          </a:cubicBezTo>
                          <a:cubicBezTo>
                            <a:pt x="435" y="6"/>
                            <a:pt x="497" y="2"/>
                            <a:pt x="540" y="19"/>
                          </a:cubicBezTo>
                          <a:cubicBezTo>
                            <a:pt x="583" y="36"/>
                            <a:pt x="627" y="76"/>
                            <a:pt x="652" y="103"/>
                          </a:cubicBezTo>
                          <a:cubicBezTo>
                            <a:pt x="677" y="130"/>
                            <a:pt x="680" y="142"/>
                            <a:pt x="692" y="183"/>
                          </a:cubicBezTo>
                          <a:cubicBezTo>
                            <a:pt x="704" y="224"/>
                            <a:pt x="719" y="278"/>
                            <a:pt x="724" y="347"/>
                          </a:cubicBezTo>
                          <a:cubicBezTo>
                            <a:pt x="729" y="416"/>
                            <a:pt x="724" y="499"/>
                            <a:pt x="724" y="599"/>
                          </a:cubicBezTo>
                          <a:cubicBezTo>
                            <a:pt x="724" y="699"/>
                            <a:pt x="733" y="871"/>
                            <a:pt x="724" y="947"/>
                          </a:cubicBezTo>
                          <a:cubicBezTo>
                            <a:pt x="715" y="1023"/>
                            <a:pt x="687" y="1035"/>
                            <a:pt x="672" y="1055"/>
                          </a:cubicBezTo>
                          <a:cubicBezTo>
                            <a:pt x="657" y="1075"/>
                            <a:pt x="661" y="1063"/>
                            <a:pt x="636" y="1067"/>
                          </a:cubicBezTo>
                          <a:cubicBezTo>
                            <a:pt x="611" y="1071"/>
                            <a:pt x="597" y="1078"/>
                            <a:pt x="520" y="1079"/>
                          </a:cubicBezTo>
                          <a:cubicBezTo>
                            <a:pt x="443" y="1080"/>
                            <a:pt x="251" y="1078"/>
                            <a:pt x="176" y="1075"/>
                          </a:cubicBezTo>
                          <a:cubicBezTo>
                            <a:pt x="101" y="1072"/>
                            <a:pt x="91" y="1070"/>
                            <a:pt x="68" y="1063"/>
                          </a:cubicBezTo>
                          <a:cubicBezTo>
                            <a:pt x="45" y="1056"/>
                            <a:pt x="44" y="1045"/>
                            <a:pt x="36" y="1031"/>
                          </a:cubicBezTo>
                          <a:cubicBezTo>
                            <a:pt x="28" y="1017"/>
                            <a:pt x="23" y="1012"/>
                            <a:pt x="20" y="979"/>
                          </a:cubicBezTo>
                          <a:cubicBezTo>
                            <a:pt x="17" y="946"/>
                            <a:pt x="23" y="910"/>
                            <a:pt x="20" y="835"/>
                          </a:cubicBezTo>
                          <a:cubicBezTo>
                            <a:pt x="17" y="760"/>
                            <a:pt x="8" y="612"/>
                            <a:pt x="4" y="527"/>
                          </a:cubicBezTo>
                          <a:cubicBezTo>
                            <a:pt x="0" y="442"/>
                            <a:pt x="5" y="378"/>
                            <a:pt x="8" y="323"/>
                          </a:cubicBezTo>
                          <a:close/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0" name="Line 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80" y="2666"/>
                      <a:ext cx="5" cy="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1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6" y="2990"/>
                      <a:ext cx="0" cy="6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2" name="Line 6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198" y="3581"/>
                      <a:ext cx="134" cy="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</p:grpSp>
            <p:grpSp>
              <p:nvGrpSpPr>
                <p:cNvPr id="80" name="Group 63"/>
                <p:cNvGrpSpPr>
                  <a:grpSpLocks/>
                </p:cNvGrpSpPr>
                <p:nvPr/>
              </p:nvGrpSpPr>
              <p:grpSpPr bwMode="auto">
                <a:xfrm>
                  <a:off x="3197" y="1789"/>
                  <a:ext cx="419" cy="72"/>
                  <a:chOff x="3197" y="1805"/>
                  <a:chExt cx="419" cy="72"/>
                </a:xfrm>
              </p:grpSpPr>
              <p:sp>
                <p:nvSpPr>
                  <p:cNvPr id="83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544" y="1856"/>
                    <a:ext cx="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84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197" y="1841"/>
                    <a:ext cx="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85" name="Line 6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197" y="1841"/>
                    <a:ext cx="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81" name="Line 67"/>
                <p:cNvSpPr>
                  <a:spLocks noChangeShapeType="1"/>
                </p:cNvSpPr>
                <p:nvPr/>
              </p:nvSpPr>
              <p:spPr bwMode="auto">
                <a:xfrm>
                  <a:off x="3164" y="1888"/>
                  <a:ext cx="0" cy="1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649" y="1893"/>
                  <a:ext cx="0" cy="1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78" name="Text Box 69"/>
              <p:cNvSpPr txBox="1">
                <a:spLocks noChangeArrowheads="1"/>
              </p:cNvSpPr>
              <p:nvPr/>
            </p:nvSpPr>
            <p:spPr bwMode="auto">
              <a:xfrm>
                <a:off x="2928" y="1769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9pPr>
              </a:lstStyle>
              <a:p>
                <a:r>
                  <a:rPr lang="en-GB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I</a:t>
                </a:r>
                <a:r>
                  <a:rPr lang="en-GB" baseline="-250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lang="en-US" baseline="-25000" dirty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1" name="Group 70"/>
          <p:cNvGrpSpPr>
            <a:grpSpLocks/>
          </p:cNvGrpSpPr>
          <p:nvPr/>
        </p:nvGrpSpPr>
        <p:grpSpPr bwMode="auto">
          <a:xfrm>
            <a:off x="9827290" y="2406966"/>
            <a:ext cx="1619249" cy="2995613"/>
            <a:chOff x="3742" y="1802"/>
            <a:chExt cx="1020" cy="1887"/>
          </a:xfrm>
        </p:grpSpPr>
        <p:grpSp>
          <p:nvGrpSpPr>
            <p:cNvPr id="102" name="Group 71"/>
            <p:cNvGrpSpPr>
              <a:grpSpLocks/>
            </p:cNvGrpSpPr>
            <p:nvPr/>
          </p:nvGrpSpPr>
          <p:grpSpPr bwMode="auto">
            <a:xfrm>
              <a:off x="3742" y="1802"/>
              <a:ext cx="1020" cy="1851"/>
              <a:chOff x="3742" y="1802"/>
              <a:chExt cx="1020" cy="1851"/>
            </a:xfrm>
          </p:grpSpPr>
          <p:grpSp>
            <p:nvGrpSpPr>
              <p:cNvPr id="105" name="Group 72"/>
              <p:cNvGrpSpPr>
                <a:grpSpLocks/>
              </p:cNvGrpSpPr>
              <p:nvPr/>
            </p:nvGrpSpPr>
            <p:grpSpPr bwMode="auto">
              <a:xfrm>
                <a:off x="3742" y="2369"/>
                <a:ext cx="1020" cy="1284"/>
                <a:chOff x="2774" y="2295"/>
                <a:chExt cx="1020" cy="1284"/>
              </a:xfrm>
            </p:grpSpPr>
            <p:grpSp>
              <p:nvGrpSpPr>
                <p:cNvPr id="113" name="Group 73"/>
                <p:cNvGrpSpPr>
                  <a:grpSpLocks/>
                </p:cNvGrpSpPr>
                <p:nvPr/>
              </p:nvGrpSpPr>
              <p:grpSpPr bwMode="auto">
                <a:xfrm>
                  <a:off x="2778" y="2421"/>
                  <a:ext cx="1009" cy="1042"/>
                  <a:chOff x="2778" y="2421"/>
                  <a:chExt cx="1009" cy="1062"/>
                </a:xfrm>
              </p:grpSpPr>
              <p:sp>
                <p:nvSpPr>
                  <p:cNvPr id="124" name="Freeform 74"/>
                  <p:cNvSpPr>
                    <a:spLocks/>
                  </p:cNvSpPr>
                  <p:nvPr/>
                </p:nvSpPr>
                <p:spPr bwMode="auto">
                  <a:xfrm>
                    <a:off x="2920" y="2421"/>
                    <a:ext cx="729" cy="1062"/>
                  </a:xfrm>
                  <a:custGeom>
                    <a:avLst/>
                    <a:gdLst>
                      <a:gd name="T0" fmla="*/ 8 w 733"/>
                      <a:gd name="T1" fmla="*/ 303 h 1080"/>
                      <a:gd name="T2" fmla="*/ 20 w 733"/>
                      <a:gd name="T3" fmla="*/ 187 h 1080"/>
                      <a:gd name="T4" fmla="*/ 91 w 733"/>
                      <a:gd name="T5" fmla="*/ 83 h 1080"/>
                      <a:gd name="T6" fmla="*/ 192 w 733"/>
                      <a:gd name="T7" fmla="*/ 23 h 1080"/>
                      <a:gd name="T8" fmla="*/ 276 w 733"/>
                      <a:gd name="T9" fmla="*/ 3 h 1080"/>
                      <a:gd name="T10" fmla="*/ 384 w 733"/>
                      <a:gd name="T11" fmla="*/ 3 h 1080"/>
                      <a:gd name="T12" fmla="*/ 528 w 733"/>
                      <a:gd name="T13" fmla="*/ 19 h 1080"/>
                      <a:gd name="T14" fmla="*/ 637 w 733"/>
                      <a:gd name="T15" fmla="*/ 95 h 1080"/>
                      <a:gd name="T16" fmla="*/ 676 w 733"/>
                      <a:gd name="T17" fmla="*/ 171 h 1080"/>
                      <a:gd name="T18" fmla="*/ 708 w 733"/>
                      <a:gd name="T19" fmla="*/ 324 h 1080"/>
                      <a:gd name="T20" fmla="*/ 708 w 733"/>
                      <a:gd name="T21" fmla="*/ 560 h 1080"/>
                      <a:gd name="T22" fmla="*/ 708 w 733"/>
                      <a:gd name="T23" fmla="*/ 885 h 1080"/>
                      <a:gd name="T24" fmla="*/ 656 w 733"/>
                      <a:gd name="T25" fmla="*/ 986 h 1080"/>
                      <a:gd name="T26" fmla="*/ 624 w 733"/>
                      <a:gd name="T27" fmla="*/ 998 h 1080"/>
                      <a:gd name="T28" fmla="*/ 508 w 733"/>
                      <a:gd name="T29" fmla="*/ 1009 h 1080"/>
                      <a:gd name="T30" fmla="*/ 172 w 733"/>
                      <a:gd name="T31" fmla="*/ 1005 h 1080"/>
                      <a:gd name="T32" fmla="*/ 68 w 733"/>
                      <a:gd name="T33" fmla="*/ 994 h 1080"/>
                      <a:gd name="T34" fmla="*/ 36 w 733"/>
                      <a:gd name="T35" fmla="*/ 964 h 1080"/>
                      <a:gd name="T36" fmla="*/ 20 w 733"/>
                      <a:gd name="T37" fmla="*/ 915 h 1080"/>
                      <a:gd name="T38" fmla="*/ 20 w 733"/>
                      <a:gd name="T39" fmla="*/ 781 h 1080"/>
                      <a:gd name="T40" fmla="*/ 4 w 733"/>
                      <a:gd name="T41" fmla="*/ 493 h 1080"/>
                      <a:gd name="T42" fmla="*/ 8 w 733"/>
                      <a:gd name="T43" fmla="*/ 303 h 1080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733"/>
                      <a:gd name="T67" fmla="*/ 0 h 1080"/>
                      <a:gd name="T68" fmla="*/ 733 w 733"/>
                      <a:gd name="T69" fmla="*/ 1080 h 1080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733" h="1080">
                        <a:moveTo>
                          <a:pt x="8" y="323"/>
                        </a:moveTo>
                        <a:cubicBezTo>
                          <a:pt x="11" y="268"/>
                          <a:pt x="6" y="238"/>
                          <a:pt x="20" y="199"/>
                        </a:cubicBezTo>
                        <a:cubicBezTo>
                          <a:pt x="34" y="160"/>
                          <a:pt x="63" y="116"/>
                          <a:pt x="92" y="87"/>
                        </a:cubicBezTo>
                        <a:cubicBezTo>
                          <a:pt x="121" y="58"/>
                          <a:pt x="164" y="37"/>
                          <a:pt x="196" y="23"/>
                        </a:cubicBezTo>
                        <a:cubicBezTo>
                          <a:pt x="228" y="9"/>
                          <a:pt x="251" y="6"/>
                          <a:pt x="284" y="3"/>
                        </a:cubicBezTo>
                        <a:cubicBezTo>
                          <a:pt x="317" y="0"/>
                          <a:pt x="349" y="0"/>
                          <a:pt x="392" y="3"/>
                        </a:cubicBezTo>
                        <a:cubicBezTo>
                          <a:pt x="435" y="6"/>
                          <a:pt x="497" y="2"/>
                          <a:pt x="540" y="19"/>
                        </a:cubicBezTo>
                        <a:cubicBezTo>
                          <a:pt x="583" y="36"/>
                          <a:pt x="627" y="76"/>
                          <a:pt x="652" y="103"/>
                        </a:cubicBezTo>
                        <a:cubicBezTo>
                          <a:pt x="677" y="130"/>
                          <a:pt x="680" y="142"/>
                          <a:pt x="692" y="183"/>
                        </a:cubicBezTo>
                        <a:cubicBezTo>
                          <a:pt x="704" y="224"/>
                          <a:pt x="719" y="278"/>
                          <a:pt x="724" y="347"/>
                        </a:cubicBezTo>
                        <a:cubicBezTo>
                          <a:pt x="729" y="416"/>
                          <a:pt x="724" y="499"/>
                          <a:pt x="724" y="599"/>
                        </a:cubicBezTo>
                        <a:cubicBezTo>
                          <a:pt x="724" y="699"/>
                          <a:pt x="733" y="871"/>
                          <a:pt x="724" y="947"/>
                        </a:cubicBezTo>
                        <a:cubicBezTo>
                          <a:pt x="715" y="1023"/>
                          <a:pt x="687" y="1035"/>
                          <a:pt x="672" y="1055"/>
                        </a:cubicBezTo>
                        <a:cubicBezTo>
                          <a:pt x="657" y="1075"/>
                          <a:pt x="661" y="1063"/>
                          <a:pt x="636" y="1067"/>
                        </a:cubicBezTo>
                        <a:cubicBezTo>
                          <a:pt x="611" y="1071"/>
                          <a:pt x="597" y="1078"/>
                          <a:pt x="520" y="1079"/>
                        </a:cubicBezTo>
                        <a:cubicBezTo>
                          <a:pt x="443" y="1080"/>
                          <a:pt x="251" y="1078"/>
                          <a:pt x="176" y="1075"/>
                        </a:cubicBezTo>
                        <a:cubicBezTo>
                          <a:pt x="101" y="1072"/>
                          <a:pt x="91" y="1070"/>
                          <a:pt x="68" y="1063"/>
                        </a:cubicBezTo>
                        <a:cubicBezTo>
                          <a:pt x="45" y="1056"/>
                          <a:pt x="44" y="1045"/>
                          <a:pt x="36" y="1031"/>
                        </a:cubicBezTo>
                        <a:cubicBezTo>
                          <a:pt x="28" y="1017"/>
                          <a:pt x="23" y="1012"/>
                          <a:pt x="20" y="979"/>
                        </a:cubicBezTo>
                        <a:cubicBezTo>
                          <a:pt x="17" y="946"/>
                          <a:pt x="23" y="910"/>
                          <a:pt x="20" y="835"/>
                        </a:cubicBezTo>
                        <a:cubicBezTo>
                          <a:pt x="17" y="760"/>
                          <a:pt x="8" y="612"/>
                          <a:pt x="4" y="527"/>
                        </a:cubicBezTo>
                        <a:cubicBezTo>
                          <a:pt x="0" y="442"/>
                          <a:pt x="5" y="378"/>
                          <a:pt x="8" y="323"/>
                        </a:cubicBezTo>
                        <a:close/>
                      </a:path>
                    </a:pathLst>
                  </a:custGeom>
                  <a:noFill/>
                  <a:ln w="9525" cap="flat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2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787" y="2966"/>
                    <a:ext cx="0" cy="13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26" name="Line 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78" y="2785"/>
                    <a:ext cx="0" cy="5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27" name="Line 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70" y="3478"/>
                    <a:ext cx="95" cy="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stealth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14" name="Group 78"/>
                <p:cNvGrpSpPr>
                  <a:grpSpLocks/>
                </p:cNvGrpSpPr>
                <p:nvPr/>
              </p:nvGrpSpPr>
              <p:grpSpPr bwMode="auto">
                <a:xfrm>
                  <a:off x="2837" y="2354"/>
                  <a:ext cx="884" cy="1168"/>
                  <a:chOff x="2837" y="2354"/>
                  <a:chExt cx="884" cy="1188"/>
                </a:xfrm>
              </p:grpSpPr>
              <p:sp>
                <p:nvSpPr>
                  <p:cNvPr id="120" name="Freeform 79"/>
                  <p:cNvSpPr>
                    <a:spLocks/>
                  </p:cNvSpPr>
                  <p:nvPr/>
                </p:nvSpPr>
                <p:spPr bwMode="auto">
                  <a:xfrm>
                    <a:off x="2837" y="2354"/>
                    <a:ext cx="884" cy="1188"/>
                  </a:xfrm>
                  <a:custGeom>
                    <a:avLst/>
                    <a:gdLst>
                      <a:gd name="T0" fmla="*/ 17 w 733"/>
                      <a:gd name="T1" fmla="*/ 472 h 1080"/>
                      <a:gd name="T2" fmla="*/ 42 w 733"/>
                      <a:gd name="T3" fmla="*/ 292 h 1080"/>
                      <a:gd name="T4" fmla="*/ 195 w 733"/>
                      <a:gd name="T5" fmla="*/ 129 h 1080"/>
                      <a:gd name="T6" fmla="*/ 415 w 733"/>
                      <a:gd name="T7" fmla="*/ 33 h 1080"/>
                      <a:gd name="T8" fmla="*/ 602 w 733"/>
                      <a:gd name="T9" fmla="*/ 3 h 1080"/>
                      <a:gd name="T10" fmla="*/ 829 w 733"/>
                      <a:gd name="T11" fmla="*/ 3 h 1080"/>
                      <a:gd name="T12" fmla="*/ 1142 w 733"/>
                      <a:gd name="T13" fmla="*/ 28 h 1080"/>
                      <a:gd name="T14" fmla="*/ 1378 w 733"/>
                      <a:gd name="T15" fmla="*/ 150 h 1080"/>
                      <a:gd name="T16" fmla="*/ 1464 w 733"/>
                      <a:gd name="T17" fmla="*/ 267 h 1080"/>
                      <a:gd name="T18" fmla="*/ 1532 w 733"/>
                      <a:gd name="T19" fmla="*/ 508 h 1080"/>
                      <a:gd name="T20" fmla="*/ 1532 w 733"/>
                      <a:gd name="T21" fmla="*/ 877 h 1080"/>
                      <a:gd name="T22" fmla="*/ 1532 w 733"/>
                      <a:gd name="T23" fmla="*/ 1387 h 1080"/>
                      <a:gd name="T24" fmla="*/ 1421 w 733"/>
                      <a:gd name="T25" fmla="*/ 1546 h 1080"/>
                      <a:gd name="T26" fmla="*/ 1346 w 733"/>
                      <a:gd name="T27" fmla="*/ 1562 h 1080"/>
                      <a:gd name="T28" fmla="*/ 1100 w 733"/>
                      <a:gd name="T29" fmla="*/ 1581 h 1080"/>
                      <a:gd name="T30" fmla="*/ 373 w 733"/>
                      <a:gd name="T31" fmla="*/ 1574 h 1080"/>
                      <a:gd name="T32" fmla="*/ 144 w 733"/>
                      <a:gd name="T33" fmla="*/ 1557 h 1080"/>
                      <a:gd name="T34" fmla="*/ 76 w 733"/>
                      <a:gd name="T35" fmla="*/ 1509 h 1080"/>
                      <a:gd name="T36" fmla="*/ 42 w 733"/>
                      <a:gd name="T37" fmla="*/ 1433 h 1080"/>
                      <a:gd name="T38" fmla="*/ 42 w 733"/>
                      <a:gd name="T39" fmla="*/ 1222 h 1080"/>
                      <a:gd name="T40" fmla="*/ 8 w 733"/>
                      <a:gd name="T41" fmla="*/ 772 h 1080"/>
                      <a:gd name="T42" fmla="*/ 17 w 733"/>
                      <a:gd name="T43" fmla="*/ 472 h 1080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733"/>
                      <a:gd name="T67" fmla="*/ 0 h 1080"/>
                      <a:gd name="T68" fmla="*/ 733 w 733"/>
                      <a:gd name="T69" fmla="*/ 1080 h 1080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733" h="1080">
                        <a:moveTo>
                          <a:pt x="8" y="323"/>
                        </a:moveTo>
                        <a:cubicBezTo>
                          <a:pt x="11" y="268"/>
                          <a:pt x="6" y="238"/>
                          <a:pt x="20" y="199"/>
                        </a:cubicBezTo>
                        <a:cubicBezTo>
                          <a:pt x="34" y="160"/>
                          <a:pt x="63" y="116"/>
                          <a:pt x="92" y="87"/>
                        </a:cubicBezTo>
                        <a:cubicBezTo>
                          <a:pt x="121" y="58"/>
                          <a:pt x="164" y="37"/>
                          <a:pt x="196" y="23"/>
                        </a:cubicBezTo>
                        <a:cubicBezTo>
                          <a:pt x="228" y="9"/>
                          <a:pt x="251" y="6"/>
                          <a:pt x="284" y="3"/>
                        </a:cubicBezTo>
                        <a:cubicBezTo>
                          <a:pt x="317" y="0"/>
                          <a:pt x="349" y="0"/>
                          <a:pt x="392" y="3"/>
                        </a:cubicBezTo>
                        <a:cubicBezTo>
                          <a:pt x="435" y="6"/>
                          <a:pt x="497" y="2"/>
                          <a:pt x="540" y="19"/>
                        </a:cubicBezTo>
                        <a:cubicBezTo>
                          <a:pt x="583" y="36"/>
                          <a:pt x="627" y="76"/>
                          <a:pt x="652" y="103"/>
                        </a:cubicBezTo>
                        <a:cubicBezTo>
                          <a:pt x="677" y="130"/>
                          <a:pt x="680" y="142"/>
                          <a:pt x="692" y="183"/>
                        </a:cubicBezTo>
                        <a:cubicBezTo>
                          <a:pt x="704" y="224"/>
                          <a:pt x="719" y="278"/>
                          <a:pt x="724" y="347"/>
                        </a:cubicBezTo>
                        <a:cubicBezTo>
                          <a:pt x="729" y="416"/>
                          <a:pt x="724" y="499"/>
                          <a:pt x="724" y="599"/>
                        </a:cubicBezTo>
                        <a:cubicBezTo>
                          <a:pt x="724" y="699"/>
                          <a:pt x="733" y="871"/>
                          <a:pt x="724" y="947"/>
                        </a:cubicBezTo>
                        <a:cubicBezTo>
                          <a:pt x="715" y="1023"/>
                          <a:pt x="687" y="1035"/>
                          <a:pt x="672" y="1055"/>
                        </a:cubicBezTo>
                        <a:cubicBezTo>
                          <a:pt x="657" y="1075"/>
                          <a:pt x="661" y="1063"/>
                          <a:pt x="636" y="1067"/>
                        </a:cubicBezTo>
                        <a:cubicBezTo>
                          <a:pt x="611" y="1071"/>
                          <a:pt x="597" y="1078"/>
                          <a:pt x="520" y="1079"/>
                        </a:cubicBezTo>
                        <a:cubicBezTo>
                          <a:pt x="443" y="1080"/>
                          <a:pt x="251" y="1078"/>
                          <a:pt x="176" y="1075"/>
                        </a:cubicBezTo>
                        <a:cubicBezTo>
                          <a:pt x="101" y="1072"/>
                          <a:pt x="91" y="1070"/>
                          <a:pt x="68" y="1063"/>
                        </a:cubicBezTo>
                        <a:cubicBezTo>
                          <a:pt x="45" y="1056"/>
                          <a:pt x="44" y="1045"/>
                          <a:pt x="36" y="1031"/>
                        </a:cubicBezTo>
                        <a:cubicBezTo>
                          <a:pt x="28" y="1017"/>
                          <a:pt x="23" y="1012"/>
                          <a:pt x="20" y="979"/>
                        </a:cubicBezTo>
                        <a:cubicBezTo>
                          <a:pt x="17" y="946"/>
                          <a:pt x="23" y="910"/>
                          <a:pt x="20" y="835"/>
                        </a:cubicBezTo>
                        <a:cubicBezTo>
                          <a:pt x="17" y="760"/>
                          <a:pt x="8" y="612"/>
                          <a:pt x="4" y="527"/>
                        </a:cubicBezTo>
                        <a:cubicBezTo>
                          <a:pt x="0" y="442"/>
                          <a:pt x="5" y="378"/>
                          <a:pt x="8" y="323"/>
                        </a:cubicBezTo>
                        <a:close/>
                      </a:path>
                    </a:pathLst>
                  </a:custGeom>
                  <a:noFill/>
                  <a:ln w="9525" cap="flat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21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705" y="2873"/>
                    <a:ext cx="5" cy="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22" name="Line 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7" y="2892"/>
                    <a:ext cx="0" cy="6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23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89" y="3537"/>
                    <a:ext cx="116" cy="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sysDot"/>
                    <a:round/>
                    <a:headEnd type="stealth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15" name="Group 83"/>
                <p:cNvGrpSpPr>
                  <a:grpSpLocks/>
                </p:cNvGrpSpPr>
                <p:nvPr/>
              </p:nvGrpSpPr>
              <p:grpSpPr bwMode="auto">
                <a:xfrm>
                  <a:off x="2774" y="2295"/>
                  <a:ext cx="1020" cy="1284"/>
                  <a:chOff x="2774" y="2295"/>
                  <a:chExt cx="1020" cy="1292"/>
                </a:xfrm>
              </p:grpSpPr>
              <p:sp>
                <p:nvSpPr>
                  <p:cNvPr id="116" name="Freeform 84"/>
                  <p:cNvSpPr>
                    <a:spLocks/>
                  </p:cNvSpPr>
                  <p:nvPr/>
                </p:nvSpPr>
                <p:spPr bwMode="auto">
                  <a:xfrm>
                    <a:off x="2774" y="2295"/>
                    <a:ext cx="1020" cy="1292"/>
                  </a:xfrm>
                  <a:custGeom>
                    <a:avLst/>
                    <a:gdLst>
                      <a:gd name="T0" fmla="*/ 29 w 733"/>
                      <a:gd name="T1" fmla="*/ 662 h 1080"/>
                      <a:gd name="T2" fmla="*/ 75 w 733"/>
                      <a:gd name="T3" fmla="*/ 408 h 1080"/>
                      <a:gd name="T4" fmla="*/ 345 w 733"/>
                      <a:gd name="T5" fmla="*/ 177 h 1080"/>
                      <a:gd name="T6" fmla="*/ 736 w 733"/>
                      <a:gd name="T7" fmla="*/ 47 h 1080"/>
                      <a:gd name="T8" fmla="*/ 1065 w 733"/>
                      <a:gd name="T9" fmla="*/ 7 h 1080"/>
                      <a:gd name="T10" fmla="*/ 1468 w 733"/>
                      <a:gd name="T11" fmla="*/ 7 h 1080"/>
                      <a:gd name="T12" fmla="*/ 2023 w 733"/>
                      <a:gd name="T13" fmla="*/ 39 h 1080"/>
                      <a:gd name="T14" fmla="*/ 2444 w 733"/>
                      <a:gd name="T15" fmla="*/ 211 h 1080"/>
                      <a:gd name="T16" fmla="*/ 2595 w 733"/>
                      <a:gd name="T17" fmla="*/ 374 h 1080"/>
                      <a:gd name="T18" fmla="*/ 2714 w 733"/>
                      <a:gd name="T19" fmla="*/ 709 h 1080"/>
                      <a:gd name="T20" fmla="*/ 2714 w 733"/>
                      <a:gd name="T21" fmla="*/ 1227 h 1080"/>
                      <a:gd name="T22" fmla="*/ 2714 w 733"/>
                      <a:gd name="T23" fmla="*/ 1939 h 1080"/>
                      <a:gd name="T24" fmla="*/ 2519 w 733"/>
                      <a:gd name="T25" fmla="*/ 2161 h 1080"/>
                      <a:gd name="T26" fmla="*/ 2385 w 733"/>
                      <a:gd name="T27" fmla="*/ 2184 h 1080"/>
                      <a:gd name="T28" fmla="*/ 1950 w 733"/>
                      <a:gd name="T29" fmla="*/ 2210 h 1080"/>
                      <a:gd name="T30" fmla="*/ 661 w 733"/>
                      <a:gd name="T31" fmla="*/ 2201 h 1080"/>
                      <a:gd name="T32" fmla="*/ 256 w 733"/>
                      <a:gd name="T33" fmla="*/ 2178 h 1080"/>
                      <a:gd name="T34" fmla="*/ 135 w 733"/>
                      <a:gd name="T35" fmla="*/ 2111 h 1080"/>
                      <a:gd name="T36" fmla="*/ 75 w 733"/>
                      <a:gd name="T37" fmla="*/ 2005 h 1080"/>
                      <a:gd name="T38" fmla="*/ 75 w 733"/>
                      <a:gd name="T39" fmla="*/ 1711 h 1080"/>
                      <a:gd name="T40" fmla="*/ 15 w 733"/>
                      <a:gd name="T41" fmla="*/ 1079 h 1080"/>
                      <a:gd name="T42" fmla="*/ 29 w 733"/>
                      <a:gd name="T43" fmla="*/ 662 h 1080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733"/>
                      <a:gd name="T67" fmla="*/ 0 h 1080"/>
                      <a:gd name="T68" fmla="*/ 733 w 733"/>
                      <a:gd name="T69" fmla="*/ 1080 h 1080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733" h="1080">
                        <a:moveTo>
                          <a:pt x="8" y="323"/>
                        </a:moveTo>
                        <a:cubicBezTo>
                          <a:pt x="11" y="268"/>
                          <a:pt x="6" y="238"/>
                          <a:pt x="20" y="199"/>
                        </a:cubicBezTo>
                        <a:cubicBezTo>
                          <a:pt x="34" y="160"/>
                          <a:pt x="63" y="116"/>
                          <a:pt x="92" y="87"/>
                        </a:cubicBezTo>
                        <a:cubicBezTo>
                          <a:pt x="121" y="58"/>
                          <a:pt x="164" y="37"/>
                          <a:pt x="196" y="23"/>
                        </a:cubicBezTo>
                        <a:cubicBezTo>
                          <a:pt x="228" y="9"/>
                          <a:pt x="251" y="6"/>
                          <a:pt x="284" y="3"/>
                        </a:cubicBezTo>
                        <a:cubicBezTo>
                          <a:pt x="317" y="0"/>
                          <a:pt x="349" y="0"/>
                          <a:pt x="392" y="3"/>
                        </a:cubicBezTo>
                        <a:cubicBezTo>
                          <a:pt x="435" y="6"/>
                          <a:pt x="497" y="2"/>
                          <a:pt x="540" y="19"/>
                        </a:cubicBezTo>
                        <a:cubicBezTo>
                          <a:pt x="583" y="36"/>
                          <a:pt x="627" y="76"/>
                          <a:pt x="652" y="103"/>
                        </a:cubicBezTo>
                        <a:cubicBezTo>
                          <a:pt x="677" y="130"/>
                          <a:pt x="680" y="142"/>
                          <a:pt x="692" y="183"/>
                        </a:cubicBezTo>
                        <a:cubicBezTo>
                          <a:pt x="704" y="224"/>
                          <a:pt x="719" y="278"/>
                          <a:pt x="724" y="347"/>
                        </a:cubicBezTo>
                        <a:cubicBezTo>
                          <a:pt x="729" y="416"/>
                          <a:pt x="724" y="499"/>
                          <a:pt x="724" y="599"/>
                        </a:cubicBezTo>
                        <a:cubicBezTo>
                          <a:pt x="724" y="699"/>
                          <a:pt x="733" y="871"/>
                          <a:pt x="724" y="947"/>
                        </a:cubicBezTo>
                        <a:cubicBezTo>
                          <a:pt x="715" y="1023"/>
                          <a:pt x="687" y="1035"/>
                          <a:pt x="672" y="1055"/>
                        </a:cubicBezTo>
                        <a:cubicBezTo>
                          <a:pt x="657" y="1075"/>
                          <a:pt x="661" y="1063"/>
                          <a:pt x="636" y="1067"/>
                        </a:cubicBezTo>
                        <a:cubicBezTo>
                          <a:pt x="611" y="1071"/>
                          <a:pt x="597" y="1078"/>
                          <a:pt x="520" y="1079"/>
                        </a:cubicBezTo>
                        <a:cubicBezTo>
                          <a:pt x="443" y="1080"/>
                          <a:pt x="251" y="1078"/>
                          <a:pt x="176" y="1075"/>
                        </a:cubicBezTo>
                        <a:cubicBezTo>
                          <a:pt x="101" y="1072"/>
                          <a:pt x="91" y="1070"/>
                          <a:pt x="68" y="1063"/>
                        </a:cubicBezTo>
                        <a:cubicBezTo>
                          <a:pt x="45" y="1056"/>
                          <a:pt x="44" y="1045"/>
                          <a:pt x="36" y="1031"/>
                        </a:cubicBezTo>
                        <a:cubicBezTo>
                          <a:pt x="28" y="1017"/>
                          <a:pt x="23" y="1012"/>
                          <a:pt x="20" y="979"/>
                        </a:cubicBezTo>
                        <a:cubicBezTo>
                          <a:pt x="17" y="946"/>
                          <a:pt x="23" y="910"/>
                          <a:pt x="20" y="835"/>
                        </a:cubicBezTo>
                        <a:cubicBezTo>
                          <a:pt x="17" y="760"/>
                          <a:pt x="8" y="612"/>
                          <a:pt x="4" y="527"/>
                        </a:cubicBezTo>
                        <a:cubicBezTo>
                          <a:pt x="0" y="442"/>
                          <a:pt x="5" y="378"/>
                          <a:pt x="8" y="323"/>
                        </a:cubicBezTo>
                        <a:close/>
                      </a:path>
                    </a:pathLst>
                  </a:custGeom>
                  <a:noFill/>
                  <a:ln w="9525" cap="flat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17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643" y="2764"/>
                    <a:ext cx="5" cy="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18" name="Line 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18" y="2990"/>
                    <a:ext cx="0" cy="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19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3581"/>
                    <a:ext cx="134" cy="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stealth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grpSp>
            <p:nvGrpSpPr>
              <p:cNvPr id="106" name="Group 88"/>
              <p:cNvGrpSpPr>
                <a:grpSpLocks/>
              </p:cNvGrpSpPr>
              <p:nvPr/>
            </p:nvGrpSpPr>
            <p:grpSpPr bwMode="auto">
              <a:xfrm flipH="1">
                <a:off x="4117" y="1847"/>
                <a:ext cx="426" cy="72"/>
                <a:chOff x="3226" y="1805"/>
                <a:chExt cx="426" cy="72"/>
              </a:xfrm>
            </p:grpSpPr>
            <p:sp>
              <p:nvSpPr>
                <p:cNvPr id="110" name="Line 89"/>
                <p:cNvSpPr>
                  <a:spLocks noChangeShapeType="1"/>
                </p:cNvSpPr>
                <p:nvPr/>
              </p:nvSpPr>
              <p:spPr bwMode="auto">
                <a:xfrm>
                  <a:off x="3226" y="1856"/>
                  <a:ext cx="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11" name="Line 90"/>
                <p:cNvSpPr>
                  <a:spLocks noChangeShapeType="1"/>
                </p:cNvSpPr>
                <p:nvPr/>
              </p:nvSpPr>
              <p:spPr bwMode="auto">
                <a:xfrm>
                  <a:off x="3580" y="1841"/>
                  <a:ext cx="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12" name="Line 91"/>
                <p:cNvSpPr>
                  <a:spLocks noChangeShapeType="1"/>
                </p:cNvSpPr>
                <p:nvPr/>
              </p:nvSpPr>
              <p:spPr bwMode="auto">
                <a:xfrm rot="5400000">
                  <a:off x="3581" y="1841"/>
                  <a:ext cx="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07" name="Line 92"/>
              <p:cNvSpPr>
                <a:spLocks noChangeShapeType="1"/>
              </p:cNvSpPr>
              <p:nvPr/>
            </p:nvSpPr>
            <p:spPr bwMode="auto">
              <a:xfrm>
                <a:off x="4075" y="1954"/>
                <a:ext cx="0" cy="1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8" name="Line 93"/>
              <p:cNvSpPr>
                <a:spLocks noChangeShapeType="1"/>
              </p:cNvSpPr>
              <p:nvPr/>
            </p:nvSpPr>
            <p:spPr bwMode="auto">
              <a:xfrm flipV="1">
                <a:off x="4596" y="1923"/>
                <a:ext cx="0" cy="1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9" name="Text Box 94"/>
              <p:cNvSpPr txBox="1">
                <a:spLocks noChangeArrowheads="1"/>
              </p:cNvSpPr>
              <p:nvPr/>
            </p:nvSpPr>
            <p:spPr bwMode="auto">
              <a:xfrm>
                <a:off x="3854" y="1802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ld English Text MT" pitchFamily="66" charset="0"/>
                  </a:defRPr>
                </a:lvl9pPr>
              </a:lstStyle>
              <a:p>
                <a:r>
                  <a:rPr lang="en-GB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I</a:t>
                </a:r>
                <a:r>
                  <a:rPr lang="en-GB" baseline="-250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  <a:endParaRPr lang="en-US" baseline="-25000" dirty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03" name="Text Box 95"/>
            <p:cNvSpPr txBox="1">
              <a:spLocks noChangeArrowheads="1"/>
            </p:cNvSpPr>
            <p:nvPr/>
          </p:nvSpPr>
          <p:spPr bwMode="auto">
            <a:xfrm>
              <a:off x="3910" y="345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dirty="0" smtClean="0">
                  <a:solidFill>
                    <a:srgbClr val="FFFF00"/>
                  </a:solidFill>
                  <a:latin typeface="Arial" charset="0"/>
                </a:rPr>
                <a:t>S</a:t>
              </a:r>
              <a:endParaRPr lang="en-US" dirty="0">
                <a:solidFill>
                  <a:srgbClr val="FFFF00"/>
                </a:solidFill>
                <a:latin typeface="Arial" charset="0"/>
              </a:endParaRPr>
            </a:p>
          </p:txBody>
        </p:sp>
        <p:sp>
          <p:nvSpPr>
            <p:cNvPr id="104" name="Text Box 96"/>
            <p:cNvSpPr txBox="1">
              <a:spLocks noChangeArrowheads="1"/>
            </p:cNvSpPr>
            <p:nvPr/>
          </p:nvSpPr>
          <p:spPr bwMode="auto">
            <a:xfrm>
              <a:off x="4375" y="3456"/>
              <a:ext cx="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ld English Text MT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ld English Text MT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ld English Text MT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ld English Text MT" pitchFamily="66" charset="0"/>
                </a:defRPr>
              </a:lvl9pPr>
            </a:lstStyle>
            <a:p>
              <a:r>
                <a:rPr lang="en-GB" dirty="0" smtClean="0">
                  <a:solidFill>
                    <a:srgbClr val="FFFF00"/>
                  </a:solidFill>
                  <a:latin typeface="Arial" charset="0"/>
                </a:rPr>
                <a:t>N</a:t>
              </a:r>
              <a:endParaRPr lang="en-US" dirty="0">
                <a:solidFill>
                  <a:srgbClr val="FFFF00"/>
                </a:solidFill>
                <a:latin typeface="Arial" charset="0"/>
              </a:endParaRPr>
            </a:p>
          </p:txBody>
        </p:sp>
      </p:grpSp>
      <p:sp>
        <p:nvSpPr>
          <p:cNvPr id="128" name="Content Placeholder 2"/>
          <p:cNvSpPr txBox="1">
            <a:spLocks/>
          </p:cNvSpPr>
          <p:nvPr/>
        </p:nvSpPr>
        <p:spPr>
          <a:xfrm>
            <a:off x="667500" y="2225276"/>
            <a:ext cx="5858771" cy="293413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Reluctance</a:t>
            </a:r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GB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gap</a:t>
            </a:r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much higher than that of the </a:t>
            </a:r>
            <a:r>
              <a:rPr lang="en-GB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material</a:t>
            </a:r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</a:t>
            </a:r>
            <a:r>
              <a:rPr lang="en-GB" sz="2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mmf</a:t>
            </a:r>
            <a:r>
              <a:rPr lang="en-GB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required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overcome reluctance of air gap</a:t>
            </a:r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Easier to establish magnetic field with </a:t>
            </a:r>
            <a:r>
              <a:rPr lang="en-GB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smaller air gap</a:t>
            </a:r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between north and south poles as reluctance is less.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2864"/>
            <a:ext cx="6224920" cy="1513235"/>
          </a:xfrm>
        </p:spPr>
        <p:txBody>
          <a:bodyPr wrap="square">
            <a:spAutoFit/>
          </a:bodyPr>
          <a:lstStyle/>
          <a:p>
            <a:pPr lvl="1"/>
            <a:r>
              <a:rPr lang="en-SG" i="1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can be enhanced by increasing the number of coil turns, </a:t>
            </a:r>
            <a:r>
              <a:rPr lang="en-SG" i="1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N.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B</a:t>
            </a:r>
            <a:r>
              <a:rPr lang="en-US" dirty="0" smtClean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</a:t>
            </a:r>
            <a:r>
              <a:rPr lang="en-US" dirty="0" smtClean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2" y="479787"/>
            <a:ext cx="11229531" cy="6463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accent2"/>
                </a:solidFill>
              </a:rPr>
              <a:t>Strengthening a Magnetic Field of an Electromagnet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254" y="1484313"/>
            <a:ext cx="46577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9157"/>
            <a:ext cx="6210830" cy="1513235"/>
          </a:xfrm>
        </p:spPr>
        <p:txBody>
          <a:bodyPr wrap="square">
            <a:spAutoFit/>
          </a:bodyPr>
          <a:lstStyle/>
          <a:p>
            <a:pPr lvl="1"/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 can be enhanced by increasing the current in the conductor, </a:t>
            </a:r>
            <a:r>
              <a:rPr lang="en-SG" i="1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I.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B</a:t>
            </a:r>
            <a:r>
              <a:rPr lang="en-US" dirty="0" smtClean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</a:t>
            </a:r>
            <a:r>
              <a:rPr lang="en-US" dirty="0" smtClean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2" y="458017"/>
            <a:ext cx="11229531" cy="6463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accent2"/>
                </a:solidFill>
              </a:rPr>
              <a:t>Strengthening a Magnetic Field of an Electromagnet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382" y="1484313"/>
            <a:ext cx="46577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77332" y="483417"/>
            <a:ext cx="11229531" cy="6463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chemeClr val="accent2"/>
                </a:solidFill>
              </a:rPr>
              <a:t>Strengthening a Magnetic Field of an Electromagnet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863" y="1484313"/>
            <a:ext cx="46577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24389" y="2338396"/>
                <a:ext cx="1574800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389" y="2338396"/>
                <a:ext cx="15748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9157"/>
            <a:ext cx="6383866" cy="1769715"/>
          </a:xfrm>
        </p:spPr>
        <p:txBody>
          <a:bodyPr wrap="square">
            <a:spAutoFit/>
          </a:bodyPr>
          <a:lstStyle/>
          <a:p>
            <a:pPr lvl="1"/>
            <a:r>
              <a:rPr lang="en-SG" i="1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can be enhanced by concentrating the coil over a shorter length, </a:t>
            </a:r>
            <a:r>
              <a:rPr lang="en-SG" i="1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</a:t>
            </a:r>
          </a:p>
          <a:p>
            <a:pPr lvl="1">
              <a:spcBef>
                <a:spcPts val="3000"/>
              </a:spcBef>
            </a:pPr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5436</TotalTime>
  <Words>1225</Words>
  <Application>Microsoft Office PowerPoint</Application>
  <PresentationFormat>Widescreen</PresentationFormat>
  <Paragraphs>241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Amaze</vt:lpstr>
      <vt:lpstr>Arial Unicode MS</vt:lpstr>
      <vt:lpstr>SimSun</vt:lpstr>
      <vt:lpstr>Arial</vt:lpstr>
      <vt:lpstr>Calibri</vt:lpstr>
      <vt:lpstr>Cambria</vt:lpstr>
      <vt:lpstr>Cambria Math</vt:lpstr>
      <vt:lpstr>Cooper Black</vt:lpstr>
      <vt:lpstr>Symbol</vt:lpstr>
      <vt:lpstr>Times New Roman</vt:lpstr>
      <vt:lpstr>Trebuchet MS</vt:lpstr>
      <vt:lpstr>Wingdings</vt:lpstr>
      <vt:lpstr>Wingdings 3</vt:lpstr>
      <vt:lpstr>Facet</vt:lpstr>
      <vt:lpstr>Unit 9  Electromagnetism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858</cp:revision>
  <dcterms:created xsi:type="dcterms:W3CDTF">2014-11-11T08:59:17Z</dcterms:created>
  <dcterms:modified xsi:type="dcterms:W3CDTF">2019-04-27T12:13:27Z</dcterms:modified>
</cp:coreProperties>
</file>