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8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8" r:id="rId3"/>
    <p:sldId id="297" r:id="rId4"/>
    <p:sldId id="299" r:id="rId5"/>
    <p:sldId id="300" r:id="rId6"/>
    <p:sldId id="301" r:id="rId7"/>
    <p:sldId id="302" r:id="rId8"/>
    <p:sldId id="298" r:id="rId9"/>
    <p:sldId id="303" r:id="rId10"/>
    <p:sldId id="281" r:id="rId11"/>
    <p:sldId id="271" r:id="rId12"/>
    <p:sldId id="272" r:id="rId13"/>
  </p:sldIdLst>
  <p:sldSz cx="12192000" cy="6858000"/>
  <p:notesSz cx="6797675" cy="9926638"/>
  <p:custDataLst>
    <p:tags r:id="rId16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95" userDrawn="1">
          <p15:clr>
            <a:srgbClr val="A4A3A4"/>
          </p15:clr>
        </p15:guide>
        <p15:guide id="2" pos="3885" userDrawn="1">
          <p15:clr>
            <a:srgbClr val="A4A3A4"/>
          </p15:clr>
        </p15:guide>
        <p15:guide id="3" orient="horz" pos="100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6600"/>
    <a:srgbClr val="FFFFCC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80" autoAdjust="0"/>
  </p:normalViewPr>
  <p:slideViewPr>
    <p:cSldViewPr snapToGrid="0">
      <p:cViewPr varScale="1">
        <p:scale>
          <a:sx n="75" d="100"/>
          <a:sy n="75" d="100"/>
        </p:scale>
        <p:origin x="902" y="58"/>
      </p:cViewPr>
      <p:guideLst>
        <p:guide orient="horz" pos="595"/>
        <p:guide pos="3885"/>
        <p:guide orient="horz" pos="100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88068A-8128-48F8-AAE2-CBEAEB0BF509}" type="datetimeFigureOut">
              <a:rPr lang="en-SG" smtClean="0"/>
              <a:t>27/4/2019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D71C67-AD0A-428B-AC8A-665E153F6E3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678344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4BB2F0-25D7-4A2F-B369-E3D6E1DBDD4A}" type="datetimeFigureOut">
              <a:rPr lang="en-SG" smtClean="0"/>
              <a:t>27/4/2019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21F09E-6CD3-4438-8238-643ED91366D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73026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Hi! Welcome to Unit 9: Electromagnetism,</a:t>
            </a:r>
            <a:r>
              <a:rPr lang="en-US" baseline="0" dirty="0"/>
              <a:t> Part D on Electromagnetic Induction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F09E-6CD3-4438-8238-643ED91366DA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545655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F09E-6CD3-4438-8238-643ED91366DA}" type="slidenum">
              <a:rPr lang="en-SG" smtClean="0"/>
              <a:t>10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455291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F09E-6CD3-4438-8238-643ED91366DA}" type="slidenum">
              <a:rPr lang="en-SG" smtClean="0"/>
              <a:t>11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352129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F09E-6CD3-4438-8238-643ED91366DA}" type="slidenum">
              <a:rPr lang="en-SG" smtClean="0"/>
              <a:t>12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60766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F09E-6CD3-4438-8238-643ED91366DA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43260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F09E-6CD3-4438-8238-643ED91366DA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16406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F09E-6CD3-4438-8238-643ED91366DA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600066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F09E-6CD3-4438-8238-643ED91366DA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902357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F09E-6CD3-4438-8238-643ED91366DA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26743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F09E-6CD3-4438-8238-643ED91366DA}" type="slidenum">
              <a:rPr lang="en-SG" smtClean="0"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347515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F09E-6CD3-4438-8238-643ED91366DA}" type="slidenum">
              <a:rPr lang="en-SG" smtClean="0"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108220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F09E-6CD3-4438-8238-643ED91366DA}" type="slidenum">
              <a:rPr lang="en-SG" smtClean="0"/>
              <a:t>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27434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333A2-4661-42D7-871E-1D05EADF1EB9}" type="datetime1">
              <a:rPr lang="en-US" smtClean="0"/>
              <a:t>4/27/2019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Electromagnetic Induction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75877-338C-4674-9F46-18B1AF0E9E6F}" type="datetime1">
              <a:rPr lang="en-US" smtClean="0"/>
              <a:t>4/27/2019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Electromagnetic Induction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9DC99-8322-4773-BA01-E87E9B0E7B3D}" type="datetime1">
              <a:rPr lang="en-US" smtClean="0"/>
              <a:t>4/27/2019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Electromagnetic Induction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27464-1694-4F37-A8C0-C3A73FB15E5F}" type="datetime1">
              <a:rPr lang="en-US" smtClean="0"/>
              <a:t>4/27/2019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Electromagnetic Induction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6988F-1598-4D6E-BB73-FA11574B5F4F}" type="datetime1">
              <a:rPr lang="en-US" smtClean="0"/>
              <a:t>4/27/2019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Electromagnetic Induction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F2155-C77A-497C-A0CE-00909D338EA0}" type="datetime1">
              <a:rPr lang="en-US" smtClean="0"/>
              <a:t>4/27/2019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Electromagnetic Induction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A8B4D-9313-4F54-8085-9EA8A3A006C5}" type="datetime1">
              <a:rPr lang="en-US" smtClean="0"/>
              <a:t>4/27/2019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Electromagnetic Induction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588FB-B08B-4E8C-9E18-8E08096ADB03}" type="datetime1">
              <a:rPr lang="en-US" smtClean="0"/>
              <a:t>4/27/2019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Electromagnetic Induction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6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F14AE-F4DB-44F6-841E-385E3ADB051E}" type="datetime1">
              <a:rPr lang="en-US" smtClean="0"/>
              <a:t>4/27/2019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Electromagnetic Induction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20F20-37CD-4324-989B-3F2C16958A0A}" type="datetime1">
              <a:rPr lang="en-US" smtClean="0"/>
              <a:t>4/27/2019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Electromagnetic Induction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814D5-8CEE-4690-984D-B651E1912D14}" type="datetime1">
              <a:rPr lang="en-US" smtClean="0"/>
              <a:t>4/27/2019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Electromagnetic Induction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75CF3-BD16-4DB9-B973-043E62B707A4}" type="datetime1">
              <a:rPr lang="en-US" smtClean="0"/>
              <a:t>4/27/2019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Electromagnetic Induction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C7579-3142-42DD-B7C7-71D66074B77B}" type="datetime1">
              <a:rPr lang="en-US" smtClean="0"/>
              <a:t>4/27/2019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Electromagnetic Induction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BB215-1EB1-4713-B10B-91D4762762E3}" type="datetime1">
              <a:rPr lang="en-US" smtClean="0"/>
              <a:t>4/27/2019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Electromagnetic Induction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9E5D2-EE1B-4625-9029-F03A64DF5610}" type="datetime1">
              <a:rPr lang="en-US" smtClean="0"/>
              <a:t>4/27/2019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Electromagnetic Induction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Electromagnetic Induction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15CE3-7D88-42F8-81DC-B1F48C153AA5}" type="datetime1">
              <a:rPr lang="en-US" smtClean="0"/>
              <a:t>4/27/2019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58529-96C4-4A78-B18D-18C28AFFF791}" type="datetime1">
              <a:rPr lang="en-US" smtClean="0"/>
              <a:t>4/27/2019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Electromagnetic Induction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0800" y="6314400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5" Type="http://schemas.openxmlformats.org/officeDocument/2006/relationships/image" Target="../media/image2.png"/><Relationship Id="rId4" Type="http://schemas.openxmlformats.org/officeDocument/2006/relationships/image" Target="../media/image1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5" Type="http://schemas.openxmlformats.org/officeDocument/2006/relationships/image" Target="../media/image4.gif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4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5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6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>
                <a:solidFill>
                  <a:schemeClr val="accent1">
                    <a:lumMod val="75000"/>
                  </a:schemeClr>
                </a:solidFill>
                <a:latin typeface="Cooper Black" panose="0208090404030B020404" pitchFamily="18" charset="0"/>
              </a:rPr>
              <a:t>Unit 9 </a:t>
            </a:r>
            <a:br>
              <a:rPr lang="en-SG" dirty="0">
                <a:solidFill>
                  <a:schemeClr val="accent1">
                    <a:lumMod val="75000"/>
                  </a:schemeClr>
                </a:solidFill>
                <a:latin typeface="Cooper Black" panose="0208090404030B020404" pitchFamily="18" charset="0"/>
              </a:rPr>
            </a:br>
            <a:r>
              <a:rPr lang="en-SG" dirty="0">
                <a:solidFill>
                  <a:schemeClr val="accent1">
                    <a:lumMod val="75000"/>
                  </a:schemeClr>
                </a:solidFill>
                <a:latin typeface="Cooper Black" panose="0208090404030B020404" pitchFamily="18" charset="0"/>
              </a:rPr>
              <a:t>Electromagnetism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4400" dirty="0">
                <a:solidFill>
                  <a:srgbClr val="0070C0"/>
                </a:solidFill>
              </a:rPr>
              <a:t>Part D: Electromagnetic Induction</a:t>
            </a:r>
            <a:endParaRPr lang="en-SG" sz="4400" dirty="0">
              <a:solidFill>
                <a:srgbClr val="0070C0"/>
              </a:solidFill>
            </a:endParaRPr>
          </a:p>
          <a:p>
            <a:endParaRPr lang="en-SG" sz="4400" dirty="0">
              <a:solidFill>
                <a:srgbClr val="FF99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05337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574564"/>
            <a:ext cx="11118427" cy="1384995"/>
          </a:xfrm>
          <a:solidFill>
            <a:schemeClr val="bg1"/>
          </a:solidFill>
        </p:spPr>
        <p:txBody>
          <a:bodyPr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</a:rPr>
              <a:t>Example 1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: </a:t>
            </a:r>
            <a:r>
              <a:rPr lang="en-GB" sz="2800" dirty="0">
                <a:solidFill>
                  <a:schemeClr val="accent2"/>
                </a:solidFill>
                <a:cs typeface="Times New Roman" pitchFamily="18" charset="0"/>
              </a:rPr>
              <a:t>Apply Faraday's law to find the magnitude of the induced voltage across a coil with 100 turns. The coil is placed in a magnetic flux which is changing at a rate of 5 </a:t>
            </a:r>
            <a:r>
              <a:rPr lang="en-GB" sz="2800" dirty="0" err="1">
                <a:solidFill>
                  <a:schemeClr val="accent2"/>
                </a:solidFill>
                <a:cs typeface="Times New Roman" pitchFamily="18" charset="0"/>
              </a:rPr>
              <a:t>Wb</a:t>
            </a:r>
            <a:r>
              <a:rPr lang="en-GB" sz="2800" dirty="0">
                <a:solidFill>
                  <a:schemeClr val="accent2"/>
                </a:solidFill>
                <a:cs typeface="Times New Roman" pitchFamily="18" charset="0"/>
              </a:rPr>
              <a:t>/s</a:t>
            </a:r>
            <a:r>
              <a:rPr lang="en-SG" sz="2800" dirty="0">
                <a:solidFill>
                  <a:schemeClr val="accent2"/>
                </a:solidFill>
                <a:cs typeface="Times New Roman" panose="02020603050405020304" pitchFamily="18" charset="0"/>
              </a:rPr>
              <a:t>.</a:t>
            </a:r>
            <a:endParaRPr lang="en-SG" sz="5100" dirty="0">
              <a:solidFill>
                <a:schemeClr val="accent2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341" y="2025432"/>
            <a:ext cx="1047750" cy="10477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1247033" y="2214640"/>
                <a:ext cx="5624413" cy="914096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45085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SG" sz="24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SG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SG" sz="2400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ind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SG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f>
                            <m:fPr>
                              <m:ctrlPr>
                                <a:rPr lang="en-SG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SG" sz="240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d</m:t>
                              </m:r>
                              <m:r>
                                <a:rPr lang="en-SG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𝛷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SG" sz="240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d</m:t>
                              </m:r>
                              <m:r>
                                <a:rPr lang="en-SG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</m:e>
                      </m:d>
                      <m:r>
                        <a:rPr lang="en-SG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100</m:t>
                      </m:r>
                      <m:r>
                        <a:rPr lang="en-US" sz="2400" b="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SG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5=500 </m:t>
                      </m:r>
                      <m:r>
                        <m:rPr>
                          <m:sty m:val="p"/>
                        </m:rPr>
                        <a:rPr lang="en-SG" sz="2400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V</m:t>
                      </m:r>
                      <m:r>
                        <a:rPr lang="en-SG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SG" sz="2400" u="sng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7033" y="2214640"/>
                <a:ext cx="5624413" cy="91409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6221" y="2549307"/>
            <a:ext cx="4336491" cy="3110135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8348" y="4379313"/>
            <a:ext cx="1229530" cy="1056864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4828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468641"/>
                <a:ext cx="10517140" cy="4930346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accent2"/>
                    </a:solidFill>
                  </a:rPr>
                  <a:t>You have learned that</a:t>
                </a:r>
              </a:p>
              <a:p>
                <a:pPr lvl="1"/>
                <a:r>
                  <a:rPr lang="en-US" dirty="0">
                    <a:solidFill>
                      <a:srgbClr val="CC66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Changing magnetic flux</a:t>
                </a:r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can induce voltage and current through </a:t>
                </a:r>
                <a:r>
                  <a:rPr lang="en-US" dirty="0">
                    <a:solidFill>
                      <a:srgbClr val="CC66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electromagnetic induction.</a:t>
                </a:r>
              </a:p>
              <a:p>
                <a:pPr lvl="1"/>
                <a:r>
                  <a:rPr lang="en-US" dirty="0">
                    <a:solidFill>
                      <a:srgbClr val="00B05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Faraday’s law: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SG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𝑣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SG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ind</m:t>
                        </m:r>
                      </m:sub>
                    </m:sSub>
                    <m:r>
                      <a:rPr lang="en-SG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=−</m:t>
                    </m:r>
                    <m:r>
                      <a:rPr lang="en-SG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𝑁</m:t>
                    </m:r>
                    <m:f>
                      <m:fPr>
                        <m:ctrlPr>
                          <a:rPr lang="en-SG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SG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d</m:t>
                        </m:r>
                        <m:r>
                          <a:rPr lang="en-SG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𝛷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SG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d</m:t>
                        </m:r>
                        <m:r>
                          <a:rPr lang="en-SG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𝑡</m:t>
                        </m:r>
                      </m:den>
                    </m:f>
                  </m:oMath>
                </a14:m>
                <a:endParaRPr lang="en-US" dirty="0">
                  <a:solidFill>
                    <a:srgbClr val="00B05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r>
                  <a:rPr lang="en-US" dirty="0">
                    <a:solidFill>
                      <a:srgbClr val="00B05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Lenz’s law:</a:t>
                </a:r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Induced voltage and current act to oppose the change producing them.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468641"/>
                <a:ext cx="10517140" cy="4930346"/>
              </a:xfrm>
              <a:blipFill>
                <a:blip r:embed="rId4"/>
                <a:stretch>
                  <a:fillRect l="-1159" t="-1854" r="-34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11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665407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057920"/>
            <a:ext cx="10517140" cy="4930346"/>
          </a:xfrm>
        </p:spPr>
        <p:txBody>
          <a:bodyPr>
            <a:normAutofit/>
          </a:bodyPr>
          <a:lstStyle/>
          <a:p>
            <a:r>
              <a:rPr lang="en-SG" dirty="0">
                <a:solidFill>
                  <a:schemeClr val="accent2"/>
                </a:solidFill>
              </a:rPr>
              <a:t>Coming Up Next</a:t>
            </a:r>
          </a:p>
          <a:p>
            <a:pPr marL="457200" lvl="1" indent="0">
              <a:buNone/>
            </a:pPr>
            <a:r>
              <a:rPr lang="en-US" sz="4000" dirty="0">
                <a:solidFill>
                  <a:schemeClr val="tx1"/>
                </a:solidFill>
              </a:rPr>
              <a:t>AC Voltage and Current</a:t>
            </a:r>
            <a:endParaRPr lang="en-SG" sz="4000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450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053581"/>
            <a:ext cx="8894505" cy="488375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What will you learn?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Electromagnetic Induction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Faraday’s Law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Lenz’s Law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319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22854"/>
            <a:ext cx="7684347" cy="1815882"/>
          </a:xfrm>
        </p:spPr>
        <p:txBody>
          <a:bodyPr wrap="square">
            <a:spAutoFit/>
          </a:bodyPr>
          <a:lstStyle/>
          <a:p>
            <a:pPr lvl="1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preceding parts of this unit, we learned that a current-carrying conductor produces a magnetic field around it, perpendicularly to the current flow direction.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77333" y="470560"/>
            <a:ext cx="10988795" cy="646331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2"/>
                </a:solidFill>
              </a:rPr>
              <a:t>Introduction to Magnetic Induction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77333" y="3038736"/>
            <a:ext cx="6505787" cy="954107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Electromagnet is a result of </a:t>
            </a:r>
            <a:r>
              <a:rPr lang="en-US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electromagnetism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782" y="3574253"/>
            <a:ext cx="3728207" cy="263246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782" y="1281721"/>
            <a:ext cx="3728207" cy="2331472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3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08346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677333" y="470560"/>
            <a:ext cx="10988795" cy="646331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2"/>
                </a:solidFill>
              </a:rPr>
              <a:t>Introduction to Magnetic Induction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088" y="1038374"/>
            <a:ext cx="1653309" cy="2468154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8226114" y="3505935"/>
            <a:ext cx="3879276" cy="2781300"/>
            <a:chOff x="5399791" y="4003775"/>
            <a:chExt cx="3879276" cy="2781300"/>
          </a:xfrm>
        </p:grpSpPr>
        <p:grpSp>
          <p:nvGrpSpPr>
            <p:cNvPr id="20" name="Group 19"/>
            <p:cNvGrpSpPr/>
            <p:nvPr/>
          </p:nvGrpSpPr>
          <p:grpSpPr>
            <a:xfrm>
              <a:off x="5399791" y="4003775"/>
              <a:ext cx="3879276" cy="2781300"/>
              <a:chOff x="5399791" y="4003775"/>
              <a:chExt cx="3879276" cy="2781300"/>
            </a:xfrm>
          </p:grpSpPr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99791" y="4003775"/>
                <a:ext cx="3879276" cy="2781300"/>
              </a:xfrm>
              <a:prstGeom prst="rect">
                <a:avLst/>
              </a:prstGeom>
            </p:spPr>
          </p:pic>
          <p:sp>
            <p:nvSpPr>
              <p:cNvPr id="19" name="TextBox 18"/>
              <p:cNvSpPr txBox="1"/>
              <p:nvPr/>
            </p:nvSpPr>
            <p:spPr>
              <a:xfrm>
                <a:off x="5634921" y="5521088"/>
                <a:ext cx="2955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FF0000"/>
                    </a:solidFill>
                  </a:rPr>
                  <a:t>+</a:t>
                </a:r>
                <a:endParaRPr lang="en-SG" b="1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5983221" y="5521088"/>
              <a:ext cx="2586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-</a:t>
              </a:r>
              <a:endParaRPr lang="en-SG" b="1" dirty="0"/>
            </a:p>
          </p:txBody>
        </p:sp>
      </p:grpSp>
      <p:cxnSp>
        <p:nvCxnSpPr>
          <p:cNvPr id="11" name="Straight Arrow Connector 10"/>
          <p:cNvCxnSpPr/>
          <p:nvPr/>
        </p:nvCxnSpPr>
        <p:spPr>
          <a:xfrm flipH="1" flipV="1">
            <a:off x="8719127" y="4388196"/>
            <a:ext cx="18473" cy="32327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1092573" y="4212704"/>
            <a:ext cx="6471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4800" dirty="0">
                <a:solidFill>
                  <a:srgbClr val="FF0000"/>
                </a:solidFill>
                <a:latin typeface="Stencil" panose="040409050D0802020404" pitchFamily="82" charset="0"/>
              </a:rPr>
              <a:t>?</a:t>
            </a:r>
            <a:endParaRPr lang="en-SG" sz="4800" dirty="0">
              <a:solidFill>
                <a:srgbClr val="FF0000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 rot="19482417" flipV="1">
            <a:off x="9379531" y="3903518"/>
            <a:ext cx="1316178" cy="1304396"/>
            <a:chOff x="9379531" y="4401358"/>
            <a:chExt cx="1316178" cy="1304396"/>
          </a:xfrm>
        </p:grpSpPr>
        <p:sp>
          <p:nvSpPr>
            <p:cNvPr id="9" name="Oval 8"/>
            <p:cNvSpPr/>
            <p:nvPr/>
          </p:nvSpPr>
          <p:spPr>
            <a:xfrm>
              <a:off x="9379531" y="4412788"/>
              <a:ext cx="1316178" cy="1292966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H="1">
              <a:off x="9843622" y="4401358"/>
              <a:ext cx="193998" cy="2846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H="1">
              <a:off x="10036202" y="5677294"/>
              <a:ext cx="193998" cy="28460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22853"/>
            <a:ext cx="9177867" cy="2441694"/>
          </a:xfrm>
        </p:spPr>
        <p:txBody>
          <a:bodyPr>
            <a:spAutoFit/>
          </a:bodyPr>
          <a:lstStyle/>
          <a:p>
            <a:pPr lvl="1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Michael Faraday believed that electromagnetism works both ways.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 set up an experiment and found that by </a:t>
            </a:r>
            <a:r>
              <a:rPr lang="en-GB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magnetizing the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iron ring core via coil #1,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flux linking to coil #2 caused a deflection in the meter.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4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28022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677333" y="460400"/>
            <a:ext cx="10988795" cy="646331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2"/>
                </a:solidFill>
              </a:rPr>
              <a:t>Introduction to Magnetic Induction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33014"/>
            <a:ext cx="10276994" cy="954107"/>
          </a:xfrm>
        </p:spPr>
        <p:txBody>
          <a:bodyPr>
            <a:spAutoFit/>
          </a:bodyPr>
          <a:lstStyle/>
          <a:p>
            <a:pPr lvl="1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Michael Faraday noticed the </a:t>
            </a:r>
            <a:r>
              <a:rPr lang="en-US" dirty="0">
                <a:solidFill>
                  <a:srgbClr val="CC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deflection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 the meter occurred every time he closed the switched, and every time he opened it.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8185474" y="2467770"/>
            <a:ext cx="3879276" cy="2781300"/>
            <a:chOff x="5399791" y="4003775"/>
            <a:chExt cx="3879276" cy="2781300"/>
          </a:xfrm>
        </p:grpSpPr>
        <p:grpSp>
          <p:nvGrpSpPr>
            <p:cNvPr id="20" name="Group 19"/>
            <p:cNvGrpSpPr/>
            <p:nvPr/>
          </p:nvGrpSpPr>
          <p:grpSpPr>
            <a:xfrm>
              <a:off x="5399791" y="4003775"/>
              <a:ext cx="3879276" cy="2781300"/>
              <a:chOff x="5399791" y="4003775"/>
              <a:chExt cx="3879276" cy="2781300"/>
            </a:xfrm>
          </p:grpSpPr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99791" y="4003775"/>
                <a:ext cx="3879276" cy="2781300"/>
              </a:xfrm>
              <a:prstGeom prst="rect">
                <a:avLst/>
              </a:prstGeom>
            </p:spPr>
          </p:pic>
          <p:sp>
            <p:nvSpPr>
              <p:cNvPr id="19" name="TextBox 18"/>
              <p:cNvSpPr txBox="1"/>
              <p:nvPr/>
            </p:nvSpPr>
            <p:spPr>
              <a:xfrm>
                <a:off x="5634921" y="5521088"/>
                <a:ext cx="2955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FF0000"/>
                    </a:solidFill>
                  </a:rPr>
                  <a:t>+</a:t>
                </a:r>
                <a:endParaRPr lang="en-SG" b="1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5983221" y="5521088"/>
              <a:ext cx="2586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-</a:t>
              </a:r>
              <a:endParaRPr lang="en-SG" b="1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9338891" y="2867198"/>
            <a:ext cx="1316178" cy="1304396"/>
            <a:chOff x="9379531" y="4401358"/>
            <a:chExt cx="1316178" cy="1304396"/>
          </a:xfrm>
        </p:grpSpPr>
        <p:sp>
          <p:nvSpPr>
            <p:cNvPr id="9" name="Oval 8"/>
            <p:cNvSpPr/>
            <p:nvPr/>
          </p:nvSpPr>
          <p:spPr>
            <a:xfrm>
              <a:off x="9379531" y="4412788"/>
              <a:ext cx="1316178" cy="1292966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H="1">
              <a:off x="9843622" y="4401358"/>
              <a:ext cx="193998" cy="2846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cxnSpLocks/>
              <a:stCxn id="9" idx="4"/>
            </p:cNvCxnSpPr>
            <p:nvPr/>
          </p:nvCxnSpPr>
          <p:spPr>
            <a:xfrm flipV="1">
              <a:off x="10037620" y="5677294"/>
              <a:ext cx="204295" cy="28460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Arc 1"/>
          <p:cNvSpPr/>
          <p:nvPr/>
        </p:nvSpPr>
        <p:spPr>
          <a:xfrm rot="19431526">
            <a:off x="8271402" y="3481328"/>
            <a:ext cx="674255" cy="516067"/>
          </a:xfrm>
          <a:prstGeom prst="arc">
            <a:avLst/>
          </a:prstGeom>
          <a:ln w="34925">
            <a:solidFill>
              <a:srgbClr val="C00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2" name="Straight Arrow Connector 11"/>
          <p:cNvCxnSpPr>
            <a:cxnSpLocks/>
          </p:cNvCxnSpPr>
          <p:nvPr/>
        </p:nvCxnSpPr>
        <p:spPr>
          <a:xfrm flipV="1">
            <a:off x="11271639" y="3353269"/>
            <a:ext cx="180634" cy="38609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 txBox="1">
            <a:spLocks/>
          </p:cNvSpPr>
          <p:nvPr/>
        </p:nvSpPr>
        <p:spPr>
          <a:xfrm>
            <a:off x="677334" y="2312530"/>
            <a:ext cx="7544715" cy="1944122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 is the </a:t>
            </a:r>
            <a:r>
              <a:rPr lang="en-US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change in flux </a:t>
            </a:r>
            <a:r>
              <a:rPr lang="en-US" dirty="0">
                <a:solidFill>
                  <a:srgbClr val="00B050"/>
                </a:solidFill>
                <a:latin typeface="Cambria" panose="02040503050406030204" pitchFamily="18" charset="0"/>
                <a:cs typeface="Calibri" panose="020F0502020204030204" pitchFamily="34" charset="0"/>
                <a:sym typeface="Symbol" panose="05050102010706020507" pitchFamily="18" charset="2"/>
              </a:rPr>
              <a:t></a:t>
            </a:r>
            <a:r>
              <a:rPr lang="en-US" dirty="0">
                <a:solidFill>
                  <a:srgbClr val="00B05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  <a:sym typeface="Symbol" panose="05050102010706020507" pitchFamily="18" charset="2"/>
              </a:rPr>
              <a:t>𝛷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that </a:t>
            </a:r>
            <a:r>
              <a:rPr lang="en-US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produces electricity.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phenomenon is called </a:t>
            </a:r>
            <a:r>
              <a:rPr lang="en-US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electromagnetic induction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5</a:t>
            </a:fld>
            <a:endParaRPr lang="en-US" dirty="0"/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2AE7AEDC-BD42-4769-B4D6-48ADDE5410F3}"/>
              </a:ext>
            </a:extLst>
          </p:cNvPr>
          <p:cNvSpPr/>
          <p:nvPr/>
        </p:nvSpPr>
        <p:spPr>
          <a:xfrm rot="19505351">
            <a:off x="10908944" y="3527975"/>
            <a:ext cx="674255" cy="516067"/>
          </a:xfrm>
          <a:prstGeom prst="arc">
            <a:avLst/>
          </a:prstGeom>
          <a:ln w="25400">
            <a:solidFill>
              <a:srgbClr val="C00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58844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8115773" y="1754909"/>
            <a:ext cx="4076227" cy="3789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07813" y="460400"/>
            <a:ext cx="10988795" cy="646331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2"/>
                </a:solidFill>
              </a:rPr>
              <a:t>Introduction to Magnetic Induction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7813" y="1222854"/>
            <a:ext cx="11108267" cy="523220"/>
          </a:xfrm>
        </p:spPr>
        <p:txBody>
          <a:bodyPr>
            <a:spAutoFit/>
          </a:bodyPr>
          <a:lstStyle/>
          <a:p>
            <a:pPr lvl="1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There are other setups to demonstrate electromagnetic induction: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268458" y="1754909"/>
            <a:ext cx="6776411" cy="2564805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4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moving a magnet 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towards or away from a conductor or solenoid,</a:t>
            </a:r>
          </a:p>
          <a:p>
            <a:pPr lvl="1"/>
            <a:r>
              <a:rPr lang="en-US" sz="24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moving the conductor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&amp; cutting flux lines in a magnetic field, or</a:t>
            </a:r>
          </a:p>
          <a:p>
            <a:pPr lvl="1"/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placing a conductor in a </a:t>
            </a:r>
            <a:r>
              <a:rPr lang="en-US" sz="24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changing magnetic field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5773" y="1824161"/>
            <a:ext cx="4076227" cy="3720668"/>
          </a:xfrm>
          <a:prstGeom prst="rect">
            <a:avLst/>
          </a:prstGeom>
          <a:effectLst/>
        </p:spPr>
      </p:pic>
      <p:sp>
        <p:nvSpPr>
          <p:cNvPr id="13" name="Rectangle 12"/>
          <p:cNvSpPr/>
          <p:nvPr/>
        </p:nvSpPr>
        <p:spPr>
          <a:xfrm>
            <a:off x="8349673" y="1893455"/>
            <a:ext cx="3583709" cy="4710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Rectangle 22"/>
          <p:cNvSpPr/>
          <p:nvPr/>
        </p:nvSpPr>
        <p:spPr>
          <a:xfrm>
            <a:off x="8211127" y="4966839"/>
            <a:ext cx="1544312" cy="4710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777084" y="4258929"/>
            <a:ext cx="7267785" cy="954107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All demonstrations have the flux lines cut by the conductor or coil.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6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31514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677333" y="470560"/>
            <a:ext cx="10988795" cy="646331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2"/>
                </a:solidFill>
              </a:rPr>
              <a:t>Introduction to Magnetic Induction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33014"/>
            <a:ext cx="10203103" cy="2072362"/>
          </a:xfrm>
        </p:spPr>
        <p:txBody>
          <a:bodyPr>
            <a:spAutoFit/>
          </a:bodyPr>
          <a:lstStyle/>
          <a:p>
            <a:pPr lvl="1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Note the current direction when magnet is approaching.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Note the change in current direction when magnet is leaving.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induced current in the coil produces its own magnetic field </a:t>
            </a:r>
            <a:r>
              <a:rPr lang="en-US" i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baseline="-25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induced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2035" y="3007950"/>
            <a:ext cx="6391275" cy="3009900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677334" y="3421499"/>
            <a:ext cx="5571065" cy="954107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SG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Note how </a:t>
            </a:r>
            <a:r>
              <a:rPr lang="en-US" i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baseline="-25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induced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interacts with the magnet.</a:t>
            </a:r>
            <a:endParaRPr lang="en-SG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7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37740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3" y="464301"/>
                <a:ext cx="10069971" cy="2763877"/>
              </a:xfrm>
              <a:prstGeom prst="wedgeRoundRectCallou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dirty="0">
                    <a:solidFill>
                      <a:schemeClr val="accent2"/>
                    </a:solidFill>
                  </a:rPr>
                  <a:t>Faraday’s Law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 marL="630238" lvl="1"/>
                <a:r>
                  <a:rPr lang="en-SG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Faraday’s law states that the </a:t>
                </a:r>
                <a:r>
                  <a:rPr lang="en-SG" dirty="0">
                    <a:solidFill>
                      <a:srgbClr val="00B050"/>
                    </a:solidFill>
                    <a:latin typeface="Cambria" panose="02040503050406030204" pitchFamily="18" charset="0"/>
                  </a:rPr>
                  <a:t>induced </a:t>
                </a:r>
                <a:r>
                  <a:rPr lang="en-SG" dirty="0" err="1">
                    <a:solidFill>
                      <a:srgbClr val="00B050"/>
                    </a:solidFill>
                    <a:latin typeface="Cambria" panose="02040503050406030204" pitchFamily="18" charset="0"/>
                  </a:rPr>
                  <a:t>emf</a:t>
                </a:r>
                <a:r>
                  <a:rPr lang="en-SG" dirty="0">
                    <a:solidFill>
                      <a:srgbClr val="00B050"/>
                    </a:solidFill>
                    <a:latin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SG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ind</m:t>
                        </m:r>
                      </m:sub>
                    </m:sSub>
                  </m:oMath>
                </a14:m>
                <a:r>
                  <a:rPr lang="en-SG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 across a coil is equal to the negative of the </a:t>
                </a:r>
                <a:r>
                  <a:rPr lang="en-SG" dirty="0">
                    <a:solidFill>
                      <a:srgbClr val="00B050"/>
                    </a:solidFill>
                    <a:latin typeface="Cambria" panose="02040503050406030204" pitchFamily="18" charset="0"/>
                  </a:rPr>
                  <a:t>rate of change of the magnetic flux</a:t>
                </a:r>
                <a:r>
                  <a:rPr lang="en-SG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 (</a:t>
                </a:r>
                <a:r>
                  <a:rPr lang="en-SG" dirty="0">
                    <a:solidFill>
                      <a:srgbClr val="FF0000"/>
                    </a:solidFill>
                    <a:latin typeface="Cambria" panose="02040503050406030204" pitchFamily="18" charset="0"/>
                  </a:rPr>
                  <a:t>−</a:t>
                </a:r>
                <a:r>
                  <a:rPr lang="en-SG" dirty="0">
                    <a:solidFill>
                      <a:srgbClr val="FF0000"/>
                    </a:solidFill>
                    <a:latin typeface="Cambria" panose="02040503050406030204" pitchFamily="18" charset="0"/>
                    <a:sym typeface="Symbol" panose="05050102010706020507" pitchFamily="18" charset="2"/>
                  </a:rPr>
                  <a:t></a:t>
                </a:r>
                <a:r>
                  <a:rPr lang="en-SG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sym typeface="Symbol" panose="05050102010706020507" pitchFamily="18" charset="2"/>
                  </a:rPr>
                  <a:t>𝛷</a:t>
                </a:r>
                <a:r>
                  <a:rPr lang="en-SG" dirty="0">
                    <a:solidFill>
                      <a:srgbClr val="FF0000"/>
                    </a:solidFill>
                    <a:latin typeface="Cambria" panose="02040503050406030204" pitchFamily="18" charset="0"/>
                    <a:sym typeface="Symbol" panose="05050102010706020507" pitchFamily="18" charset="2"/>
                  </a:rPr>
                  <a:t>/</a:t>
                </a:r>
                <a:r>
                  <a:rPr lang="en-SG" i="1" dirty="0">
                    <a:solidFill>
                      <a:srgbClr val="FF0000"/>
                    </a:solidFill>
                    <a:latin typeface="Cambria" panose="02040503050406030204" pitchFamily="18" charset="0"/>
                    <a:sym typeface="Symbol" panose="05050102010706020507" pitchFamily="18" charset="2"/>
                  </a:rPr>
                  <a:t>t</a:t>
                </a:r>
                <a:r>
                  <a:rPr lang="en-SG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) in the coil multiplied by the number of turns </a:t>
                </a:r>
                <a:r>
                  <a:rPr lang="en-SG" i="1" dirty="0">
                    <a:solidFill>
                      <a:srgbClr val="FF0000"/>
                    </a:solidFill>
                    <a:latin typeface="Cambria" panose="02040503050406030204" pitchFamily="18" charset="0"/>
                  </a:rPr>
                  <a:t>N</a:t>
                </a:r>
                <a:r>
                  <a:rPr lang="en-SG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 of the coil.</a:t>
                </a:r>
                <a:endParaRPr lang="en-US" dirty="0"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3" y="464301"/>
                <a:ext cx="10069971" cy="2763877"/>
              </a:xfrm>
              <a:prstGeom prst="wedgeRoundRectCallou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ontent Placeholder 2"/>
              <p:cNvSpPr txBox="1">
                <a:spLocks/>
              </p:cNvSpPr>
              <p:nvPr/>
            </p:nvSpPr>
            <p:spPr>
              <a:xfrm>
                <a:off x="677333" y="3128318"/>
                <a:ext cx="5532332" cy="328917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sp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3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2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2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1"/>
                <a:r>
                  <a:rPr lang="en-US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The negative sign indicates the induced </a:t>
                </a:r>
                <a:r>
                  <a:rPr lang="en-US" dirty="0" err="1">
                    <a:solidFill>
                      <a:schemeClr val="tx1"/>
                    </a:solidFill>
                    <a:latin typeface="Cambria" panose="02040503050406030204" pitchFamily="18" charset="0"/>
                  </a:rPr>
                  <a:t>emf</a:t>
                </a:r>
                <a:r>
                  <a:rPr lang="en-US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 acts to oppose the change produces it.</a:t>
                </a:r>
              </a:p>
              <a:p>
                <a:pPr lvl="1">
                  <a:spcAft>
                    <a:spcPts val="10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G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SG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𝑣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SG" b="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ind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2060"/>
                    </a:solidFill>
                    <a:latin typeface="Cambria" panose="02040503050406030204" pitchFamily="18" charset="0"/>
                    <a:sym typeface="Symbol" panose="05050102010706020507" pitchFamily="18" charset="2"/>
                  </a:rPr>
                  <a:t> is in units of volts (V).</a:t>
                </a:r>
                <a:endParaRPr lang="en-SG" dirty="0">
                  <a:solidFill>
                    <a:srgbClr val="002060"/>
                  </a:solidFill>
                  <a:latin typeface="Cambria" panose="02040503050406030204" pitchFamily="18" charset="0"/>
                  <a:sym typeface="Symbol" panose="05050102010706020507" pitchFamily="18" charset="2"/>
                </a:endParaRPr>
              </a:p>
              <a:p>
                <a:pPr lvl="1"/>
                <a:r>
                  <a:rPr lang="en-SG" dirty="0">
                    <a:solidFill>
                      <a:srgbClr val="002060"/>
                    </a:solidFill>
                    <a:latin typeface="Cambria" panose="020405030504060302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SG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SG" b="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Δ</m:t>
                        </m:r>
                        <m:r>
                          <a:rPr lang="el-GR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𝛷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SG" b="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Δ</m:t>
                        </m:r>
                        <m:r>
                          <a:rPr lang="en-SG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𝑡</m:t>
                        </m:r>
                      </m:den>
                    </m:f>
                    <m:r>
                      <a:rPr lang="en-SG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sty m:val="p"/>
                      </m:rPr>
                      <a:rPr lang="en-SG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or</m:t>
                    </m:r>
                    <m:f>
                      <m:fPr>
                        <m:ctrlPr>
                          <a:rPr lang="en-SG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SG" b="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d</m:t>
                        </m:r>
                        <m:r>
                          <a:rPr lang="en-SG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𝛷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SG" b="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d</m:t>
                        </m:r>
                        <m:r>
                          <a:rPr lang="en-SG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𝑡</m:t>
                        </m:r>
                      </m:den>
                    </m:f>
                  </m:oMath>
                </a14:m>
                <a:r>
                  <a:rPr lang="en-SG" dirty="0">
                    <a:solidFill>
                      <a:srgbClr val="002060"/>
                    </a:solidFill>
                    <a:latin typeface="Cambria" panose="02040503050406030204" pitchFamily="18" charset="0"/>
                    <a:sym typeface="Symbol" panose="05050102010706020507" pitchFamily="18" charset="2"/>
                  </a:rPr>
                  <a:t>  is in units of </a:t>
                </a:r>
                <a:r>
                  <a:rPr lang="en-SG" dirty="0" err="1">
                    <a:solidFill>
                      <a:srgbClr val="002060"/>
                    </a:solidFill>
                    <a:latin typeface="Cambria" panose="02040503050406030204" pitchFamily="18" charset="0"/>
                    <a:sym typeface="Symbol" panose="05050102010706020507" pitchFamily="18" charset="2"/>
                  </a:rPr>
                  <a:t>Wb</a:t>
                </a:r>
                <a:r>
                  <a:rPr lang="en-SG" dirty="0">
                    <a:solidFill>
                      <a:srgbClr val="002060"/>
                    </a:solidFill>
                    <a:latin typeface="Cambria" panose="02040503050406030204" pitchFamily="18" charset="0"/>
                    <a:sym typeface="Symbol" panose="05050102010706020507" pitchFamily="18" charset="2"/>
                  </a:rPr>
                  <a:t>/s.</a:t>
                </a:r>
                <a:endParaRPr lang="en-US" dirty="0">
                  <a:solidFill>
                    <a:srgbClr val="002060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29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33" y="3128318"/>
                <a:ext cx="5532332" cy="3289170"/>
              </a:xfrm>
              <a:prstGeom prst="rect">
                <a:avLst/>
              </a:prstGeom>
              <a:blipFill>
                <a:blip r:embed="rId4"/>
                <a:stretch>
                  <a:fillRect t="-1852" b="-18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950422" y="2809788"/>
                <a:ext cx="2446145" cy="787075"/>
              </a:xfrm>
              <a:prstGeom prst="rect">
                <a:avLst/>
              </a:prstGeom>
              <a:solidFill>
                <a:srgbClr val="FFFF00"/>
              </a:solidFill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24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 b="0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ind</m:t>
                          </m:r>
                        </m:sub>
                      </m:sSub>
                      <m:r>
                        <a:rPr lang="en-SG" sz="2400" b="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f>
                        <m:fPr>
                          <m:ctrlPr>
                            <a:rPr lang="en-SG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sz="2400" b="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</m:t>
                          </m:r>
                          <m:r>
                            <a:rPr lang="el-GR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𝛷</m:t>
                          </m:r>
                        </m:num>
                        <m:den>
                          <m:r>
                            <a:rPr lang="en-SG" sz="2400" b="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</m:t>
                          </m:r>
                          <m:r>
                            <a:rPr lang="en-US" sz="2400" b="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SG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0422" y="2809788"/>
                <a:ext cx="2446145" cy="7870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950422" y="3868542"/>
                <a:ext cx="2446145" cy="787075"/>
              </a:xfrm>
              <a:prstGeom prst="rect">
                <a:avLst/>
              </a:prstGeom>
              <a:solidFill>
                <a:srgbClr val="FFFF00"/>
              </a:solidFill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24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 b="0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ind</m:t>
                          </m:r>
                        </m:sub>
                      </m:sSub>
                      <m:r>
                        <a:rPr lang="en-SG" sz="2400" b="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f>
                        <m:fPr>
                          <m:ctrlPr>
                            <a:rPr lang="en-SG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d</m:t>
                          </m:r>
                          <m:r>
                            <a:rPr lang="el-GR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𝛷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d</m:t>
                          </m:r>
                          <m:r>
                            <a:rPr lang="en-US" sz="2400" b="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SG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0422" y="3868542"/>
                <a:ext cx="2446145" cy="7870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6331585" y="4000469"/>
            <a:ext cx="6188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mbria" panose="02040503050406030204" pitchFamily="18" charset="0"/>
              </a:rPr>
              <a:t>or</a:t>
            </a:r>
            <a:endParaRPr lang="en-SG" sz="2800" dirty="0">
              <a:latin typeface="Cambria" panose="020405030504060302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ounded Rectangle 3"/>
              <p:cNvSpPr/>
              <p:nvPr/>
            </p:nvSpPr>
            <p:spPr>
              <a:xfrm>
                <a:off x="6319776" y="4801006"/>
                <a:ext cx="5031023" cy="1757422"/>
              </a:xfrm>
              <a:prstGeom prst="roundRect">
                <a:avLst>
                  <a:gd name="adj" fmla="val 12418"/>
                </a:avLst>
              </a:prstGeom>
              <a:solidFill>
                <a:srgbClr val="FFFFCC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SG" sz="2000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SG" sz="2000" dirty="0">
                    <a:solidFill>
                      <a:schemeClr val="accent2">
                        <a:lumMod val="75000"/>
                      </a:schemeClr>
                    </a:solidFill>
                    <a:latin typeface="Cambria" panose="02040503050406030204" pitchFamily="18" charset="0"/>
                  </a:rPr>
                  <a:t> is the Greek capital letter delta. 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SG" sz="2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SG" sz="200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 Math" panose="02040503050406030204" pitchFamily="18" charset="0"/>
                  </a:rPr>
                  <a:t>𝛷</a:t>
                </a:r>
                <a:r>
                  <a:rPr lang="en-SG" sz="2000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 is one variable;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SG" sz="2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SG" sz="200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 Math" panose="02040503050406030204" pitchFamily="18" charset="0"/>
                  </a:rPr>
                  <a:t>𝛷</a:t>
                </a:r>
                <a:r>
                  <a:rPr lang="en-SG" sz="2000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 = change in flux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SG" sz="2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a:rPr lang="en-SG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SG" sz="2000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 is another variable;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SG" sz="2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SG" sz="2000" i="1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 Math" panose="02040503050406030204" pitchFamily="18" charset="0"/>
                  </a:rPr>
                  <a:t>t</a:t>
                </a:r>
                <a:r>
                  <a:rPr lang="en-SG" sz="2000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 = change in time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SG" sz="2000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SG" sz="2000" i="1" dirty="0">
                    <a:solidFill>
                      <a:schemeClr val="accent2">
                        <a:lumMod val="75000"/>
                      </a:schemeClr>
                    </a:solidFill>
                    <a:latin typeface="Cambria" panose="02040503050406030204" pitchFamily="18" charset="0"/>
                    <a:ea typeface="Cambria Math" panose="02040503050406030204" pitchFamily="18" charset="0"/>
                  </a:rPr>
                  <a:t>t</a:t>
                </a:r>
                <a:r>
                  <a:rPr lang="en-SG" sz="2000" dirty="0">
                    <a:solidFill>
                      <a:schemeClr val="accent2">
                        <a:lumMod val="75000"/>
                      </a:schemeClr>
                    </a:solidFill>
                    <a:latin typeface="Cambria" panose="02040503050406030204" pitchFamily="18" charset="0"/>
                  </a:rPr>
                  <a:t> is the time duration for the change in flux to occur.</a:t>
                </a:r>
              </a:p>
            </p:txBody>
          </p:sp>
        </mc:Choice>
        <mc:Fallback xmlns="">
          <p:sp>
            <p:nvSpPr>
              <p:cNvPr id="4" name="Rounded 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9776" y="4801006"/>
                <a:ext cx="5031023" cy="1757422"/>
              </a:xfrm>
              <a:prstGeom prst="roundRect">
                <a:avLst>
                  <a:gd name="adj" fmla="val 12418"/>
                </a:avLst>
              </a:prstGeom>
              <a:blipFill>
                <a:blip r:embed="rId7"/>
                <a:stretch>
                  <a:fillRect b="-1375"/>
                </a:stretch>
              </a:blipFill>
              <a:ln>
                <a:solidFill>
                  <a:schemeClr val="accent5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8960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053582"/>
            <a:ext cx="10069971" cy="3057247"/>
          </a:xfrm>
        </p:spPr>
        <p:txBody>
          <a:bodyPr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Lenz’s Law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SG" dirty="0">
                <a:latin typeface="Calibri" panose="020F0502020204030204" pitchFamily="34" charset="0"/>
                <a:cs typeface="Calibri" panose="020F0502020204030204" pitchFamily="34" charset="0"/>
              </a:rPr>
              <a:t>Lens’s law states that the induced </a:t>
            </a:r>
            <a:r>
              <a:rPr lang="en-SG" dirty="0">
                <a:solidFill>
                  <a:srgbClr val="CC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current flows in a direction</a:t>
            </a:r>
            <a:r>
              <a:rPr lang="en-SG" dirty="0">
                <a:latin typeface="Calibri" panose="020F0502020204030204" pitchFamily="34" charset="0"/>
                <a:cs typeface="Calibri" panose="020F0502020204030204" pitchFamily="34" charset="0"/>
              </a:rPr>
              <a:t> such that the current acts to </a:t>
            </a:r>
            <a:r>
              <a:rPr lang="en-SG" dirty="0">
                <a:solidFill>
                  <a:srgbClr val="CC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oppose the change inducing it.</a:t>
            </a:r>
            <a:endParaRPr lang="en-US" dirty="0">
              <a:solidFill>
                <a:srgbClr val="CC66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Both </a:t>
            </a:r>
            <a:r>
              <a:rPr lang="en-US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Faraday’s law and Lenz’s law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work together in explaining the </a:t>
            </a:r>
            <a:r>
              <a:rPr lang="en-US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magnitude and polarity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of the induced voltage and </a:t>
            </a:r>
            <a:r>
              <a:rPr lang="en-US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direction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of the induced current.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165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1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2959</TotalTime>
  <Words>479</Words>
  <Application>Microsoft Office PowerPoint</Application>
  <PresentationFormat>Widescreen</PresentationFormat>
  <Paragraphs>80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3" baseType="lpstr">
      <vt:lpstr>Arial</vt:lpstr>
      <vt:lpstr>Calibri</vt:lpstr>
      <vt:lpstr>Cambria</vt:lpstr>
      <vt:lpstr>Cambria Math</vt:lpstr>
      <vt:lpstr>Cooper Black</vt:lpstr>
      <vt:lpstr>Stencil</vt:lpstr>
      <vt:lpstr>Symbol</vt:lpstr>
      <vt:lpstr>Times New Roman</vt:lpstr>
      <vt:lpstr>Trebuchet MS</vt:lpstr>
      <vt:lpstr>Wingdings 3</vt:lpstr>
      <vt:lpstr>Facet</vt:lpstr>
      <vt:lpstr>Unit 9  Electromagnetism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 Kai Meng</dc:creator>
  <cp:lastModifiedBy>David Li Chung Ping</cp:lastModifiedBy>
  <cp:revision>454</cp:revision>
  <dcterms:created xsi:type="dcterms:W3CDTF">2014-11-11T08:59:17Z</dcterms:created>
  <dcterms:modified xsi:type="dcterms:W3CDTF">2019-04-27T12:15:52Z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B29CBD4D-1AEB-4188-BDD3-7D18170A0BCE</vt:lpwstr>
  </property>
  <property fmtid="{D5CDD505-2E9C-101B-9397-08002B2CF9AE}" pid="3" name="ArticulatePath">
    <vt:lpwstr>PPt for Video - Unit 9  Part D (Electromagnetic Induction) V2.0</vt:lpwstr>
  </property>
</Properties>
</file>