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sldIdLst>
    <p:sldId id="385" r:id="rId2"/>
    <p:sldId id="360" r:id="rId3"/>
    <p:sldId id="397" r:id="rId4"/>
    <p:sldId id="281" r:id="rId5"/>
    <p:sldId id="339" r:id="rId6"/>
    <p:sldId id="348" r:id="rId7"/>
    <p:sldId id="304" r:id="rId8"/>
    <p:sldId id="343" r:id="rId9"/>
    <p:sldId id="344" r:id="rId10"/>
    <p:sldId id="388" r:id="rId11"/>
    <p:sldId id="389" r:id="rId12"/>
    <p:sldId id="398" r:id="rId13"/>
    <p:sldId id="331" r:id="rId14"/>
    <p:sldId id="341" r:id="rId15"/>
    <p:sldId id="390" r:id="rId16"/>
    <p:sldId id="332" r:id="rId17"/>
    <p:sldId id="392" r:id="rId18"/>
    <p:sldId id="399" r:id="rId19"/>
    <p:sldId id="393" r:id="rId20"/>
    <p:sldId id="384" r:id="rId21"/>
    <p:sldId id="280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FFFF00"/>
    <a:srgbClr val="66FFFF"/>
    <a:srgbClr val="66FF66"/>
    <a:srgbClr val="990033"/>
    <a:srgbClr val="00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86" autoAdjust="0"/>
    <p:restoredTop sz="99093" autoAdjust="0"/>
  </p:normalViewPr>
  <p:slideViewPr>
    <p:cSldViewPr snapToGrid="0">
      <p:cViewPr varScale="1">
        <p:scale>
          <a:sx n="69" d="100"/>
          <a:sy n="69" d="100"/>
        </p:scale>
        <p:origin x="9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1">
                <a:latin typeface="Times New Roman" pitchFamily="18" charset="0"/>
              </a:defRPr>
            </a:lvl1pPr>
          </a:lstStyle>
          <a:p>
            <a:pPr>
              <a:defRPr/>
            </a:pPr>
            <a:fld id="{1136C424-B839-46D9-B126-571439E8E8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3DC592-ED02-466C-8981-9B327C86BDCE}" type="slidenum">
              <a:rPr lang="en-GB" smtClean="0">
                <a:latin typeface="Times New Roman" pitchFamily="18" charset="0"/>
              </a:rPr>
              <a:pPr eaLnBrk="1" hangingPunct="1"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08/22/99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1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8F2FE7-EBD3-459B-96EC-E0AC0516D1BF}" type="slidenum">
              <a:rPr lang="en-GB" smtClean="0">
                <a:latin typeface="Times New Roman" pitchFamily="18" charset="0"/>
              </a:rPr>
              <a:pPr eaLnBrk="1" hangingPunct="1"/>
              <a:t>8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08/22/99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1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050BD2-C63C-4040-98A7-0DD8F0B1B5D1}" type="slidenum">
              <a:rPr lang="en-GB" smtClean="0">
                <a:latin typeface="Times New Roman" pitchFamily="18" charset="0"/>
              </a:rPr>
              <a:pPr eaLnBrk="1" hangingPunct="1"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08/22/99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GB" sz="1200">
                <a:latin typeface="Times New Roman" pitchFamily="18" charset="0"/>
              </a:rPr>
              <a:t>2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9869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869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2005 Tan Hua Joo &amp; Wong WY Singapore Polytechnic. All rights reserved.</a:t>
            </a:r>
            <a:endParaRPr lang="en-GB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FBEB-B81A-47A0-89B5-3B88DC271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8FA8C-B899-4D87-9282-DEF7E55AAA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F6F0A-F321-44A0-AD0A-6A786EA94C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3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BDC4-6621-4862-ABFF-7B7DE94283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A133E-B508-4298-B443-E72446EC09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9120-F722-4F69-BDFC-9ED93B51C3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6007-B684-4355-ACD1-C9154FBB8A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EEC7-5477-4E1C-9238-671586FF00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1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671DB-3EDE-4E9F-B350-95C50B1D0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9488-F528-48C8-A2A1-A6991DF9F5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746B7-32DA-44F7-9C32-FF97366DFA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9763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3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3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3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4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4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5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5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5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6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66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6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767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9767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9767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976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76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767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767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2538" y="6376988"/>
            <a:ext cx="655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9767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A2C9AE0-2B95-4466-A01A-C22EFE1549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3075" name="Picture 2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014662"/>
            <a:ext cx="741838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4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5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91781" y="6712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11: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Phasors</a:t>
            </a: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and Complex Numbers (Part 1)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29494" y="3437384"/>
            <a:ext cx="1932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1708150" algn="l"/>
              </a:tabLst>
            </a:pPr>
            <a:r>
              <a:rPr lang="en-GB" sz="3200" i="1" dirty="0" err="1" smtClean="0">
                <a:solidFill>
                  <a:srgbClr val="FFC000"/>
                </a:solidFill>
              </a:rPr>
              <a:t>Phasors</a:t>
            </a:r>
            <a:endParaRPr lang="en-GB" sz="3200" i="1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528638" y="1058863"/>
            <a:ext cx="7843837" cy="55864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49213"/>
            <a:ext cx="8982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>
                <a:solidFill>
                  <a:srgbClr val="FFFF00"/>
                </a:solidFill>
              </a:rPr>
              <a:t>Example 11-1</a:t>
            </a:r>
          </a:p>
          <a:p>
            <a:pPr eaLnBrk="1" hangingPunct="1"/>
            <a:r>
              <a:rPr lang="en-GB" sz="2800"/>
              <a:t>For each phasor, determine the  instantaneous voltage.</a:t>
            </a:r>
            <a:r>
              <a:rPr lang="en-GB"/>
              <a:t> 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90850"/>
            <a:ext cx="1905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128713"/>
            <a:ext cx="200025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749800"/>
            <a:ext cx="182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3524250"/>
            <a:ext cx="441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738313"/>
            <a:ext cx="44497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5386388"/>
            <a:ext cx="4283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5" name="Line 13"/>
          <p:cNvSpPr>
            <a:spLocks noChangeShapeType="1"/>
          </p:cNvSpPr>
          <p:nvPr/>
        </p:nvSpPr>
        <p:spPr bwMode="auto">
          <a:xfrm>
            <a:off x="2336800" y="3486150"/>
            <a:ext cx="8207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871538" y="1098550"/>
            <a:ext cx="7386637" cy="56149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93700" y="30163"/>
            <a:ext cx="6977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>
                <a:solidFill>
                  <a:srgbClr val="FFFF00"/>
                </a:solidFill>
              </a:rPr>
              <a:t>Example 11-1 (cont’d)</a:t>
            </a:r>
          </a:p>
          <a:p>
            <a:pPr eaLnBrk="1" hangingPunct="1"/>
            <a:r>
              <a:rPr lang="en-GB" sz="2800"/>
              <a:t>Determine instantaneous sine wave value. 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341438"/>
            <a:ext cx="16954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98788"/>
            <a:ext cx="16859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908550"/>
            <a:ext cx="18859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879600"/>
            <a:ext cx="453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665538"/>
            <a:ext cx="4708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5532438"/>
            <a:ext cx="4638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9" name="Line 13"/>
          <p:cNvSpPr>
            <a:spLocks noChangeShapeType="1"/>
          </p:cNvSpPr>
          <p:nvPr/>
        </p:nvSpPr>
        <p:spPr bwMode="auto">
          <a:xfrm flipV="1">
            <a:off x="1782763" y="1685925"/>
            <a:ext cx="573087" cy="63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H="1">
            <a:off x="1984375" y="5922963"/>
            <a:ext cx="8207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9" grpId="0" animBg="1"/>
      <p:bldP spid="2037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27025" y="463550"/>
            <a:ext cx="8466138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sz="2800" b="1">
                <a:latin typeface="Verdana" pitchFamily="34" charset="0"/>
              </a:rPr>
              <a:t>Related Problem</a:t>
            </a:r>
          </a:p>
          <a:p>
            <a:endParaRPr lang="en-GB" b="1">
              <a:latin typeface="Verdana" pitchFamily="34" charset="0"/>
            </a:endParaRPr>
          </a:p>
          <a:p>
            <a:r>
              <a:rPr lang="en-GB" sz="2800">
                <a:latin typeface="Verdana" pitchFamily="34" charset="0"/>
              </a:rPr>
              <a:t>If a phasor is at 30</a:t>
            </a:r>
            <a:r>
              <a:rPr lang="en-GB" sz="2800" baseline="50000">
                <a:latin typeface="Verdana" pitchFamily="34" charset="0"/>
              </a:rPr>
              <a:t>o</a:t>
            </a:r>
            <a:r>
              <a:rPr lang="en-GB" sz="2800">
                <a:latin typeface="Verdana" pitchFamily="34" charset="0"/>
              </a:rPr>
              <a:t> and its length represents 24 V (peak), what is the instantaneous value of the sinusoidal voltage?</a:t>
            </a:r>
            <a:endParaRPr lang="en-US" sz="28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457200" y="3170238"/>
            <a:ext cx="818038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>
                <a:latin typeface="Verdana" pitchFamily="34" charset="0"/>
              </a:rPr>
              <a:t>Solution</a:t>
            </a:r>
          </a:p>
          <a:p>
            <a:endParaRPr lang="en-GB" b="1" i="1">
              <a:latin typeface="Verdana" pitchFamily="34" charset="0"/>
            </a:endParaRPr>
          </a:p>
          <a:p>
            <a:r>
              <a:rPr lang="en-US" sz="2800" i="1">
                <a:solidFill>
                  <a:srgbClr val="66FFFF"/>
                </a:solidFill>
                <a:latin typeface="Verdana" pitchFamily="34" charset="0"/>
              </a:rPr>
              <a:t>v = V</a:t>
            </a:r>
            <a:r>
              <a:rPr lang="en-US" sz="2800" i="1" baseline="-25000">
                <a:solidFill>
                  <a:srgbClr val="66FFFF"/>
                </a:solidFill>
                <a:latin typeface="Verdana" pitchFamily="34" charset="0"/>
              </a:rPr>
              <a:t>P</a:t>
            </a:r>
            <a:r>
              <a:rPr lang="en-US" sz="2800" i="1">
                <a:solidFill>
                  <a:srgbClr val="66FFFF"/>
                </a:solidFill>
                <a:latin typeface="Verdana" pitchFamily="34" charset="0"/>
              </a:rPr>
              <a:t> 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</a:rPr>
              <a:t>sin 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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</a:rPr>
              <a:t> </a:t>
            </a:r>
            <a:r>
              <a:rPr lang="en-US" sz="2800" b="1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= 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24</a:t>
            </a:r>
            <a:r>
              <a:rPr lang="en-US" sz="2800" b="1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sin</a:t>
            </a:r>
            <a:r>
              <a:rPr lang="en-US" sz="2800" b="1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30</a:t>
            </a:r>
            <a:r>
              <a:rPr lang="en-US" sz="2800" baseline="300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o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2800" b="1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=</a:t>
            </a:r>
            <a:r>
              <a:rPr lang="en-US" sz="2800">
                <a:solidFill>
                  <a:srgbClr val="66FFFF"/>
                </a:solidFill>
                <a:latin typeface="Verdana" pitchFamily="34" charset="0"/>
                <a:sym typeface="Symbol" pitchFamily="18" charset="2"/>
              </a:rPr>
              <a:t> 24 x 0.5 = 12 V</a:t>
            </a:r>
            <a:endParaRPr lang="en-GB" sz="2800">
              <a:solidFill>
                <a:srgbClr val="66FFFF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52488" y="1336675"/>
            <a:ext cx="802640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8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A </a:t>
            </a:r>
            <a:r>
              <a:rPr lang="en-GB" sz="2800" b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 diagram</a:t>
            </a:r>
            <a:r>
              <a:rPr lang="en-GB" sz="28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may be used to show the relative relationship between 2 or more sine waves of </a:t>
            </a:r>
            <a:r>
              <a:rPr lang="en-GB" sz="2800" u="sng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same frequency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A phasor in a </a:t>
            </a:r>
            <a:r>
              <a:rPr lang="en-GB" sz="2800" i="1" u="sng">
                <a:latin typeface="Verdana" pitchFamily="34" charset="0"/>
                <a:cs typeface="Times New Roman" pitchFamily="18" charset="0"/>
              </a:rPr>
              <a:t>fixed</a:t>
            </a:r>
            <a:r>
              <a:rPr lang="en-GB" sz="2800" i="1">
                <a:latin typeface="Verdana" pitchFamily="34" charset="0"/>
                <a:cs typeface="Times New Roman" pitchFamily="18" charset="0"/>
              </a:rPr>
              <a:t> position 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represents a complete sine wave </a:t>
            </a:r>
          </a:p>
          <a:p>
            <a:pPr eaLnBrk="1" hangingPunct="1">
              <a:spcBef>
                <a:spcPct val="60000"/>
              </a:spcBef>
              <a:buFontTx/>
              <a:buChar char="•"/>
            </a:pPr>
            <a:r>
              <a:rPr lang="en-GB" sz="28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Phase angle between two or more sine waves of same frequency remains constant throughout cycles  </a:t>
            </a:r>
          </a:p>
          <a:p>
            <a:pPr eaLnBrk="1" hangingPunct="1">
              <a:buFontTx/>
              <a:buChar char="•"/>
            </a:pPr>
            <a:endParaRPr lang="en-GB" sz="2800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Diagrams for Multiple Sine Waves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09538"/>
            <a:ext cx="43434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3162300"/>
            <a:ext cx="432435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15888" y="3573463"/>
            <a:ext cx="4157662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Wave B leads Wave A by 30</a:t>
            </a:r>
            <a:r>
              <a:rPr lang="en-GB" sz="2400" baseline="300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o</a:t>
            </a:r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pPr eaLnBrk="1" hangingPunct="1"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It has smaller amplitude than Wave A</a:t>
            </a:r>
          </a:p>
          <a:p>
            <a:pPr eaLnBrk="1" hangingPunct="1">
              <a:spcAft>
                <a:spcPct val="40000"/>
              </a:spcAft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This is indicated by lengths of phasors</a:t>
            </a:r>
            <a:endParaRPr lang="en-GB" sz="2400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16390" name="AutoShape 9"/>
          <p:cNvSpPr>
            <a:spLocks noChangeArrowheads="1"/>
          </p:cNvSpPr>
          <p:nvPr/>
        </p:nvSpPr>
        <p:spPr bwMode="auto">
          <a:xfrm>
            <a:off x="528638" y="671513"/>
            <a:ext cx="3414712" cy="1800225"/>
          </a:xfrm>
          <a:prstGeom prst="homePlate">
            <a:avLst>
              <a:gd name="adj" fmla="val 38709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400">
                <a:solidFill>
                  <a:srgbClr val="000000"/>
                </a:solidFill>
                <a:latin typeface="Verdana" pitchFamily="34" charset="0"/>
              </a:rPr>
              <a:t>These two sine </a:t>
            </a:r>
          </a:p>
          <a:p>
            <a:r>
              <a:rPr lang="en-GB" sz="2400">
                <a:solidFill>
                  <a:srgbClr val="000000"/>
                </a:solidFill>
                <a:latin typeface="Verdana" pitchFamily="34" charset="0"/>
              </a:rPr>
              <a:t>waves can</a:t>
            </a:r>
          </a:p>
          <a:p>
            <a:r>
              <a:rPr lang="en-GB" sz="2400">
                <a:solidFill>
                  <a:srgbClr val="000000"/>
                </a:solidFill>
                <a:latin typeface="Verdana" pitchFamily="34" charset="0"/>
              </a:rPr>
              <a:t>represented by </a:t>
            </a:r>
          </a:p>
          <a:p>
            <a:r>
              <a:rPr lang="en-GB" sz="2400">
                <a:solidFill>
                  <a:srgbClr val="000000"/>
                </a:solidFill>
                <a:latin typeface="Verdana" pitchFamily="34" charset="0"/>
              </a:rPr>
              <a:t>a phasor diagram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2" name="Group 18"/>
          <p:cNvGrpSpPr>
            <a:grpSpLocks/>
          </p:cNvGrpSpPr>
          <p:nvPr/>
        </p:nvGrpSpPr>
        <p:grpSpPr bwMode="auto">
          <a:xfrm>
            <a:off x="0" y="242888"/>
            <a:ext cx="8335963" cy="3302000"/>
            <a:chOff x="0" y="153"/>
            <a:chExt cx="5251" cy="2080"/>
          </a:xfrm>
        </p:grpSpPr>
        <p:pic>
          <p:nvPicPr>
            <p:cNvPr id="1741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4"/>
              <a:ext cx="4355" cy="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2453" y="153"/>
              <a:ext cx="279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>
                  <a:solidFill>
                    <a:srgbClr val="FF0000"/>
                  </a:solidFill>
                </a:rPr>
                <a:t>Example 11-2:</a:t>
              </a:r>
              <a:r>
                <a:rPr lang="en-GB" sz="2800">
                  <a:solidFill>
                    <a:srgbClr val="000000"/>
                  </a:solidFill>
                </a:rPr>
                <a:t>  </a:t>
              </a:r>
            </a:p>
            <a:p>
              <a:pPr eaLnBrk="1" hangingPunct="1"/>
              <a:r>
                <a:rPr lang="en-GB" sz="2800">
                  <a:solidFill>
                    <a:srgbClr val="000000"/>
                  </a:solidFill>
                </a:rPr>
                <a:t>Use a phasor diagram to </a:t>
              </a:r>
            </a:p>
            <a:p>
              <a:pPr eaLnBrk="1" hangingPunct="1"/>
              <a:r>
                <a:rPr lang="en-GB" sz="2800">
                  <a:solidFill>
                    <a:srgbClr val="000000"/>
                  </a:solidFill>
                </a:rPr>
                <a:t>represent the 3 sine waves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52575" y="3252788"/>
            <a:ext cx="7591425" cy="3357562"/>
            <a:chOff x="824" y="2070"/>
            <a:chExt cx="4782" cy="2115"/>
          </a:xfrm>
        </p:grpSpPr>
        <p:pic>
          <p:nvPicPr>
            <p:cNvPr id="1741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" y="2070"/>
              <a:ext cx="2675" cy="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 Box 16"/>
            <p:cNvSpPr txBox="1">
              <a:spLocks noChangeArrowheads="1"/>
            </p:cNvSpPr>
            <p:nvPr/>
          </p:nvSpPr>
          <p:spPr bwMode="auto">
            <a:xfrm>
              <a:off x="824" y="3281"/>
              <a:ext cx="223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800" i="1">
                  <a:solidFill>
                    <a:srgbClr val="FF0000"/>
                  </a:solidFill>
                </a:rPr>
                <a:t>Phasor diagram </a:t>
              </a:r>
            </a:p>
            <a:p>
              <a:pPr algn="ctr" eaLnBrk="1" hangingPunct="1"/>
              <a:r>
                <a:rPr lang="en-GB" sz="2800" i="1">
                  <a:solidFill>
                    <a:srgbClr val="FF0000"/>
                  </a:solidFill>
                </a:rPr>
                <a:t>representing the 3 sine waves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11150" y="1143000"/>
            <a:ext cx="8588375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One cycle of a sine wave is traced out when a </a:t>
            </a:r>
            <a:r>
              <a:rPr lang="en-GB" sz="28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is rotated through 2</a:t>
            </a:r>
            <a:r>
              <a:rPr lang="en-US" sz="2800" b="1" i="1" dirty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dirty="0">
                <a:solidFill>
                  <a:srgbClr val="66FFFF"/>
                </a:solidFill>
              </a:rPr>
              <a:t> radians (360</a:t>
            </a:r>
            <a:r>
              <a:rPr lang="en-US" sz="2800" baseline="50000" dirty="0">
                <a:solidFill>
                  <a:srgbClr val="66FFFF"/>
                </a:solidFill>
              </a:rPr>
              <a:t>o</a:t>
            </a:r>
            <a:r>
              <a:rPr lang="en-US" sz="2800" dirty="0">
                <a:solidFill>
                  <a:srgbClr val="66FFFF"/>
                </a:solidFill>
              </a:rPr>
              <a:t>)</a:t>
            </a:r>
            <a:endParaRPr lang="en-GB" sz="2800" dirty="0">
              <a:solidFill>
                <a:srgbClr val="66FF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800" dirty="0">
                <a:latin typeface="Verdana" pitchFamily="34" charset="0"/>
                <a:cs typeface="Times New Roman" pitchFamily="18" charset="0"/>
              </a:rPr>
              <a:t>Time required to go through </a:t>
            </a:r>
            <a:r>
              <a:rPr lang="en-GB" sz="2800" dirty="0"/>
              <a:t>2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dirty="0"/>
              <a:t> </a:t>
            </a:r>
            <a:r>
              <a:rPr lang="en-GB" sz="2800" dirty="0">
                <a:latin typeface="Verdana" pitchFamily="34" charset="0"/>
                <a:cs typeface="Times New Roman" pitchFamily="18" charset="0"/>
              </a:rPr>
              <a:t>radians is the period (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dirty="0">
                <a:latin typeface="Verdana" pitchFamily="34" charset="0"/>
                <a:cs typeface="Times New Roman" pitchFamily="18" charset="0"/>
              </a:rPr>
              <a:t>) of the sine wave.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The velocity of rotation of the </a:t>
            </a:r>
            <a:r>
              <a:rPr lang="en-GB" sz="28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is the 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angular velocity</a:t>
            </a:r>
            <a:r>
              <a:rPr lang="en-GB" sz="2800" b="1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and is designated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GB" sz="28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800" dirty="0">
                <a:latin typeface="Verdana" pitchFamily="34" charset="0"/>
              </a:rPr>
              <a:t>The frequency is related to the </a:t>
            </a:r>
            <a:r>
              <a:rPr lang="en-GB" sz="2800" dirty="0" smtClean="0">
                <a:latin typeface="Verdana" pitchFamily="34" charset="0"/>
              </a:rPr>
              <a:t>angular </a:t>
            </a:r>
            <a:r>
              <a:rPr lang="en-GB" sz="2800" dirty="0">
                <a:latin typeface="Verdana" pitchFamily="34" charset="0"/>
              </a:rPr>
              <a:t>velocity of the </a:t>
            </a:r>
            <a:r>
              <a:rPr lang="en-GB" sz="2800" dirty="0" err="1">
                <a:latin typeface="Verdana" pitchFamily="34" charset="0"/>
              </a:rPr>
              <a:t>phasor</a:t>
            </a:r>
            <a:r>
              <a:rPr lang="en-GB" sz="2800" dirty="0">
                <a:latin typeface="Verdana" pitchFamily="34" charset="0"/>
              </a:rPr>
              <a:t> by :</a:t>
            </a: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923925" y="5416550"/>
          <a:ext cx="40528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1739900" imgH="393700" progId="Equation.3">
                  <p:embed/>
                </p:oleObj>
              </mc:Choice>
              <mc:Fallback>
                <p:oleObj name="Equation" r:id="rId3" imgW="17399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416550"/>
                        <a:ext cx="4052888" cy="917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Angular Velocity of a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493713" y="214788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80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Equation for instantaneous value of a sinusoidal voltage can be written as :</a:t>
            </a:r>
            <a:endParaRPr lang="en-GB" sz="2800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533400" y="5003800"/>
            <a:ext cx="8610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8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Instantaneous value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can be calculated at any point in time if the frequency and peak value are known</a:t>
            </a:r>
            <a:endParaRPr lang="en-GB" sz="2800">
              <a:latin typeface="Verdana" pitchFamily="34" charset="0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320675" y="209550"/>
            <a:ext cx="7915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1325" indent="-360363">
              <a:buFontTx/>
              <a:buChar char="•"/>
            </a:pPr>
            <a:r>
              <a:rPr lang="en-US" sz="2800">
                <a:latin typeface="Verdana" pitchFamily="34" charset="0"/>
                <a:cs typeface="Times New Roman" pitchFamily="18" charset="0"/>
              </a:rPr>
              <a:t>T</a:t>
            </a:r>
            <a:r>
              <a:rPr lang="en-US" sz="2800">
                <a:latin typeface="Verdana" pitchFamily="34" charset="0"/>
              </a:rPr>
              <a:t>he angle </a:t>
            </a:r>
            <a:r>
              <a:rPr lang="en-US" sz="2800" i="1">
                <a:latin typeface="Verdana" pitchFamily="34" charset="0"/>
              </a:rPr>
              <a:t>θ</a:t>
            </a:r>
            <a:r>
              <a:rPr lang="en-US" sz="2800">
                <a:latin typeface="Verdana" pitchFamily="34" charset="0"/>
              </a:rPr>
              <a:t> through which the phasor has rotated at any instant of time </a:t>
            </a:r>
            <a:r>
              <a:rPr lang="en-US" sz="2800" i="1">
                <a:latin typeface="Verdana" pitchFamily="34" charset="0"/>
              </a:rPr>
              <a:t>t</a:t>
            </a:r>
            <a:r>
              <a:rPr lang="en-US" sz="2800">
                <a:latin typeface="Verdana" pitchFamily="34" charset="0"/>
              </a:rPr>
              <a:t> is given by :</a:t>
            </a:r>
            <a:r>
              <a:rPr lang="en-GB" sz="2800">
                <a:latin typeface="Verdana" pitchFamily="34" charset="0"/>
              </a:rPr>
              <a:t> </a:t>
            </a: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3475038" y="1290638"/>
            <a:ext cx="3514725" cy="636587"/>
          </a:xfrm>
          <a:prstGeom prst="rect">
            <a:avLst/>
          </a:prstGeom>
          <a:solidFill>
            <a:srgbClr val="0000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sz="32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>
                <a:latin typeface="Times New Roman" pitchFamily="18" charset="0"/>
                <a:cs typeface="Times New Roman" pitchFamily="18" charset="0"/>
              </a:rPr>
              <a:t> = ωt = </a:t>
            </a:r>
            <a:r>
              <a:rPr lang="en-US" sz="3200" b="1" i="1">
                <a:latin typeface="Times New Roman" pitchFamily="18" charset="0"/>
              </a:rPr>
              <a:t>2π</a:t>
            </a:r>
            <a:r>
              <a:rPr lang="en-GB" sz="3200" b="1" i="1">
                <a:latin typeface="Times New Roman" pitchFamily="18" charset="0"/>
              </a:rPr>
              <a:t> f</a:t>
            </a:r>
            <a:r>
              <a:rPr lang="en-US" sz="3200" b="1" i="1">
                <a:latin typeface="Times New Roman" pitchFamily="18" charset="0"/>
              </a:rPr>
              <a:t>t</a:t>
            </a:r>
            <a:endParaRPr lang="en-GB" sz="32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606425" y="3205163"/>
            <a:ext cx="8150225" cy="1746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i="1">
                <a:solidFill>
                  <a:srgbClr val="FFFF00"/>
                </a:solidFill>
                <a:latin typeface="Times New Roman" pitchFamily="18" charset="0"/>
              </a:rPr>
              <a:t>v(</a:t>
            </a:r>
            <a:r>
              <a:rPr lang="en-US" sz="3200" b="1" i="1">
                <a:solidFill>
                  <a:srgbClr val="FFFF00"/>
                </a:solidFill>
                <a:latin typeface="Times New Roman" pitchFamily="18" charset="0"/>
              </a:rPr>
              <a:t>θ)</a:t>
            </a:r>
            <a:r>
              <a:rPr lang="en-GB" sz="3200" b="1" i="1">
                <a:solidFill>
                  <a:srgbClr val="FFFF00"/>
                </a:solidFill>
                <a:latin typeface="Times New Roman" pitchFamily="18" charset="0"/>
              </a:rPr>
              <a:t> = V</a:t>
            </a:r>
            <a:r>
              <a:rPr lang="en-GB" sz="3200" b="1" i="1" baseline="-25000">
                <a:solidFill>
                  <a:srgbClr val="FFFF00"/>
                </a:solidFill>
                <a:latin typeface="Times New Roman" pitchFamily="18" charset="0"/>
              </a:rPr>
              <a:t>p </a:t>
            </a:r>
            <a:r>
              <a:rPr lang="en-GB" sz="3200" b="1" i="1">
                <a:solidFill>
                  <a:srgbClr val="FFFF00"/>
                </a:solidFill>
                <a:latin typeface="Times New Roman" pitchFamily="18" charset="0"/>
              </a:rPr>
              <a:t>sin </a:t>
            </a:r>
            <a:r>
              <a:rPr lang="en-US" sz="3200" b="1" i="1">
                <a:solidFill>
                  <a:srgbClr val="FFFF00"/>
                </a:solidFill>
                <a:latin typeface="Times New Roman" pitchFamily="18" charset="0"/>
              </a:rPr>
              <a:t>θ   (</a:t>
            </a:r>
            <a:r>
              <a:rPr lang="en-GB" sz="3200" b="1" i="1">
                <a:solidFill>
                  <a:srgbClr val="FFFF00"/>
                </a:solidFill>
                <a:latin typeface="Times New Roman" pitchFamily="18" charset="0"/>
              </a:rPr>
              <a:t>angular domain expression)</a:t>
            </a:r>
          </a:p>
          <a:p>
            <a:pPr algn="ctr"/>
            <a:r>
              <a:rPr lang="en-GB" sz="3200" b="1" i="1">
                <a:solidFill>
                  <a:srgbClr val="FFFF00"/>
                </a:solidFill>
                <a:latin typeface="Times New Roman" pitchFamily="18" charset="0"/>
              </a:rPr>
              <a:t>or</a:t>
            </a:r>
          </a:p>
          <a:p>
            <a:r>
              <a:rPr lang="en-US" sz="3200" b="1" i="1">
                <a:latin typeface="Times New Roman" pitchFamily="18" charset="0"/>
              </a:rPr>
              <a:t>v(t)</a:t>
            </a:r>
            <a:r>
              <a:rPr lang="en-GB" sz="3200" b="1" i="1">
                <a:latin typeface="Times New Roman" pitchFamily="18" charset="0"/>
              </a:rPr>
              <a:t> </a:t>
            </a:r>
            <a:r>
              <a:rPr lang="en-US" sz="3200" b="1" i="1">
                <a:latin typeface="Times New Roman" pitchFamily="18" charset="0"/>
              </a:rPr>
              <a:t> = V</a:t>
            </a:r>
            <a:r>
              <a:rPr lang="en-US" sz="3200" b="1" i="1" baseline="-25000">
                <a:latin typeface="Times New Roman" pitchFamily="18" charset="0"/>
              </a:rPr>
              <a:t>p</a:t>
            </a:r>
            <a:r>
              <a:rPr lang="en-US" sz="3200" b="1" i="1">
                <a:latin typeface="Times New Roman" pitchFamily="18" charset="0"/>
              </a:rPr>
              <a:t> sin2π</a:t>
            </a:r>
            <a:r>
              <a:rPr lang="en-GB" sz="3200" b="1" i="1">
                <a:latin typeface="Times New Roman" pitchFamily="18" charset="0"/>
              </a:rPr>
              <a:t> f</a:t>
            </a:r>
            <a:r>
              <a:rPr lang="en-US" sz="3200" b="1" i="1">
                <a:latin typeface="Times New Roman" pitchFamily="18" charset="0"/>
              </a:rPr>
              <a:t>t  (time domain expression)</a:t>
            </a:r>
          </a:p>
          <a:p>
            <a:endParaRPr lang="en-GB" sz="1200" b="1" i="1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6" grpId="0"/>
      <p:bldP spid="2068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33363" y="746125"/>
            <a:ext cx="53451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800">
                <a:solidFill>
                  <a:srgbClr val="FFFF00"/>
                </a:solidFill>
                <a:latin typeface="Times New Roman" pitchFamily="18" charset="0"/>
              </a:rPr>
              <a:t>Write the time domain sinusoidal expression for each phasor. </a:t>
            </a:r>
          </a:p>
          <a:p>
            <a:r>
              <a:rPr lang="en-GB" sz="2800">
                <a:solidFill>
                  <a:srgbClr val="FFFF00"/>
                </a:solidFill>
                <a:latin typeface="Times New Roman" pitchFamily="18" charset="0"/>
              </a:rPr>
              <a:t>The voltages indicated in the phasor diagram are peak voltages and the phasors have a frequency of 1 kHz. 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881063"/>
            <a:ext cx="30988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44500" y="3030538"/>
            <a:ext cx="1576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>
                <a:latin typeface="Times New Roman" pitchFamily="18" charset="0"/>
              </a:rPr>
              <a:t>Solution :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360363" y="3541713"/>
            <a:ext cx="8239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The time domain sinusoidal expression is given by : </a:t>
            </a:r>
          </a:p>
          <a:p>
            <a:r>
              <a:rPr lang="en-US" sz="2800">
                <a:latin typeface="Times New Roman" pitchFamily="18" charset="0"/>
              </a:rPr>
              <a:t>v(t)</a:t>
            </a:r>
            <a:r>
              <a:rPr lang="en-GB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= Vp sin(2π</a:t>
            </a:r>
            <a:r>
              <a:rPr lang="en-GB" sz="28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t + </a:t>
            </a:r>
            <a:r>
              <a:rPr lang="el-GR" sz="2800">
                <a:latin typeface="Times New Roman" pitchFamily="18" charset="0"/>
                <a:sym typeface="Symbol" pitchFamily="18" charset="2"/>
              </a:rPr>
              <a:t></a:t>
            </a:r>
            <a:r>
              <a:rPr lang="en-GB" sz="2800">
                <a:latin typeface="Times New Roman" pitchFamily="18" charset="0"/>
              </a:rPr>
              <a:t>) V</a:t>
            </a:r>
            <a:endParaRPr lang="el-GR" sz="2800">
              <a:latin typeface="Times New Roman" pitchFamily="18" charset="0"/>
            </a:endParaRP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334963" y="4679950"/>
            <a:ext cx="8809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v</a:t>
            </a:r>
            <a:r>
              <a:rPr lang="en-US" sz="2800" baseline="-25000">
                <a:latin typeface="Times New Roman" pitchFamily="18" charset="0"/>
              </a:rPr>
              <a:t>A</a:t>
            </a:r>
            <a:r>
              <a:rPr lang="en-GB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= 5 sin [(2π x</a:t>
            </a:r>
            <a:r>
              <a:rPr lang="en-GB" sz="2800">
                <a:latin typeface="Times New Roman" pitchFamily="18" charset="0"/>
              </a:rPr>
              <a:t> 1000 x </a:t>
            </a:r>
            <a:r>
              <a:rPr lang="en-US" sz="2800">
                <a:latin typeface="Times New Roman" pitchFamily="18" charset="0"/>
              </a:rPr>
              <a:t>t) + 45</a:t>
            </a:r>
            <a:r>
              <a:rPr lang="en-US" sz="2800" baseline="30000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] = 5 sin (2000πt + 45</a:t>
            </a:r>
            <a:r>
              <a:rPr lang="en-US" sz="2800" baseline="30000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) V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344488" y="5268913"/>
            <a:ext cx="804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v</a:t>
            </a:r>
            <a:r>
              <a:rPr lang="en-US" sz="2800" baseline="-25000">
                <a:latin typeface="Times New Roman" pitchFamily="18" charset="0"/>
              </a:rPr>
              <a:t>B</a:t>
            </a:r>
            <a:r>
              <a:rPr lang="en-GB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= 7.5 sin [(2π x</a:t>
            </a:r>
            <a:r>
              <a:rPr lang="en-GB" sz="2800">
                <a:latin typeface="Times New Roman" pitchFamily="18" charset="0"/>
              </a:rPr>
              <a:t> 1000 x </a:t>
            </a:r>
            <a:r>
              <a:rPr lang="en-US" sz="2800">
                <a:latin typeface="Times New Roman" pitchFamily="18" charset="0"/>
              </a:rPr>
              <a:t>t) + 0</a:t>
            </a:r>
            <a:r>
              <a:rPr lang="en-US" sz="2800" baseline="30000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] = 7.5 sin (2000πt) V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344488" y="5848350"/>
            <a:ext cx="8736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v</a:t>
            </a:r>
            <a:r>
              <a:rPr lang="en-US" sz="2800" baseline="-25000">
                <a:latin typeface="Times New Roman" pitchFamily="18" charset="0"/>
              </a:rPr>
              <a:t>C</a:t>
            </a:r>
            <a:r>
              <a:rPr lang="en-GB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= 10 sin [(2π x</a:t>
            </a:r>
            <a:r>
              <a:rPr lang="en-GB" sz="2800">
                <a:latin typeface="Times New Roman" pitchFamily="18" charset="0"/>
              </a:rPr>
              <a:t> 1000 x </a:t>
            </a:r>
            <a:r>
              <a:rPr lang="en-US" sz="2800">
                <a:latin typeface="Times New Roman" pitchFamily="18" charset="0"/>
              </a:rPr>
              <a:t>t) - 60</a:t>
            </a:r>
            <a:r>
              <a:rPr lang="en-US" sz="2800" baseline="30000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] = 10 sin (2000πt - 60</a:t>
            </a:r>
            <a:r>
              <a:rPr lang="en-US" sz="2800" baseline="30000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) V</a:t>
            </a:r>
            <a:endParaRPr lang="en-GB" sz="2800">
              <a:latin typeface="Times New Roman" pitchFamily="18" charset="0"/>
            </a:endParaRP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295275" y="222250"/>
            <a:ext cx="6754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800" b="1"/>
              <a:t>Additional Example (not in textbook)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226312" grpId="0"/>
      <p:bldP spid="226313" grpId="0"/>
      <p:bldP spid="226314" grpId="0"/>
      <p:bldP spid="2263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254641"/>
            <a:ext cx="8429625" cy="5030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In the preceding examples, the magnitudes of the </a:t>
            </a:r>
            <a:r>
              <a:rPr lang="en-GB" dirty="0" err="1" smtClean="0"/>
              <a:t>phasors</a:t>
            </a:r>
            <a:r>
              <a:rPr lang="en-GB" dirty="0" smtClean="0"/>
              <a:t> are expressed in </a:t>
            </a:r>
            <a:r>
              <a:rPr lang="en-GB" dirty="0" smtClean="0">
                <a:solidFill>
                  <a:srgbClr val="66FFFF"/>
                </a:solidFill>
              </a:rPr>
              <a:t>peak values</a:t>
            </a:r>
            <a:r>
              <a:rPr lang="en-GB" dirty="0" smtClean="0"/>
              <a:t> of the sinusoidal ac voltages.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However, sinusoidal AC waves are usually defined by the </a:t>
            </a:r>
            <a:r>
              <a:rPr lang="en-GB" b="1" dirty="0" smtClean="0">
                <a:solidFill>
                  <a:srgbClr val="FFFF00"/>
                </a:solidFill>
              </a:rPr>
              <a:t>RMS values</a:t>
            </a:r>
            <a:r>
              <a:rPr lang="en-GB" dirty="0" smtClean="0"/>
              <a:t> of the ac voltages and currents.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GB" dirty="0" smtClean="0"/>
              <a:t>Thus, magnitudes of </a:t>
            </a:r>
            <a:r>
              <a:rPr lang="en-GB" dirty="0" err="1" smtClean="0"/>
              <a:t>phasors</a:t>
            </a:r>
            <a:r>
              <a:rPr lang="en-GB" dirty="0" smtClean="0"/>
              <a:t> may also be expressed in </a:t>
            </a:r>
            <a:r>
              <a:rPr lang="en-GB" b="1" dirty="0" smtClean="0">
                <a:solidFill>
                  <a:srgbClr val="FFFF00"/>
                </a:solidFill>
              </a:rPr>
              <a:t>RMS values.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GB" sz="2000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In AC circuit analysis, the </a:t>
            </a:r>
            <a:r>
              <a:rPr lang="en-GB" b="1" dirty="0" smtClean="0">
                <a:solidFill>
                  <a:srgbClr val="FFFF00"/>
                </a:solidFill>
              </a:rPr>
              <a:t>magnitude</a:t>
            </a:r>
            <a:r>
              <a:rPr lang="en-GB" b="1" dirty="0" smtClean="0"/>
              <a:t> portion of a </a:t>
            </a:r>
            <a:r>
              <a:rPr lang="en-GB" b="1" dirty="0" err="1" smtClean="0"/>
              <a:t>phasor</a:t>
            </a:r>
            <a:r>
              <a:rPr lang="en-GB" b="1" dirty="0" smtClean="0"/>
              <a:t> will be taken to represent the </a:t>
            </a:r>
            <a:r>
              <a:rPr lang="en-GB" b="1" dirty="0" smtClean="0">
                <a:solidFill>
                  <a:srgbClr val="FFFF00"/>
                </a:solidFill>
              </a:rPr>
              <a:t>RMS Value </a:t>
            </a:r>
            <a:r>
              <a:rPr lang="en-GB" b="1" dirty="0" smtClean="0"/>
              <a:t>of an AC voltage or current </a:t>
            </a:r>
            <a:r>
              <a:rPr lang="en-GB" b="1" dirty="0" smtClean="0">
                <a:solidFill>
                  <a:srgbClr val="66FFFF"/>
                </a:solidFill>
              </a:rPr>
              <a:t>unless otherwise specified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Important Note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BDC4-6621-4862-ABFF-7B7DE94283E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77813" y="1404938"/>
            <a:ext cx="8531225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8038" indent="-4508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Verdana" pitchFamily="34" charset="0"/>
              </a:rPr>
              <a:t>After completing Part 1 of this chapter, you should be able to 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FFFF"/>
                </a:solidFill>
                <a:latin typeface="Verdana" pitchFamily="34" charset="0"/>
              </a:rPr>
              <a:t>Understand how a phasor can be used to represent a sine wave.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Draw a phasor diagram to represent a sine wave.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Draw a phasor diagram to show the relative relationship between 2 or more sine waves.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Verdana" pitchFamily="34" charset="0"/>
              </a:rPr>
              <a:t>Write the angular and time domain expressions of a sine wave.</a:t>
            </a:r>
            <a:endParaRPr lang="en-US" sz="2400">
              <a:latin typeface="Verdana" pitchFamily="34" charset="0"/>
            </a:endParaRPr>
          </a:p>
          <a:p>
            <a:pPr lvl="1" eaLnBrk="1" hangingPunct="1">
              <a:spcBef>
                <a:spcPct val="50000"/>
              </a:spcBef>
            </a:pPr>
            <a:endParaRPr lang="en-US" sz="2400">
              <a:latin typeface="Verdan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88975" y="1169094"/>
            <a:ext cx="79327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A </a:t>
            </a:r>
            <a:r>
              <a:rPr lang="en-GB" sz="2400" dirty="0" err="1"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diagram can be drawn to represent a sine wave. </a:t>
            </a:r>
          </a:p>
          <a:p>
            <a:pPr eaLnBrk="1" hangingPunct="1">
              <a:buFontTx/>
              <a:buChar char="•"/>
            </a:pPr>
            <a:endParaRPr lang="en-GB" sz="2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The angular position of the </a:t>
            </a:r>
            <a:r>
              <a:rPr lang="en-GB" sz="2400" dirty="0" err="1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 represents angle of sine wave with respect to a reference, and length of a </a:t>
            </a:r>
            <a:r>
              <a:rPr lang="en-GB" sz="2400" dirty="0" err="1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 represents the amplitude.</a:t>
            </a:r>
          </a:p>
          <a:p>
            <a:pPr eaLnBrk="1" hangingPunct="1">
              <a:buFontTx/>
              <a:buChar char="•"/>
            </a:pPr>
            <a:endParaRPr lang="en-GB" sz="2400" dirty="0">
              <a:solidFill>
                <a:schemeClr val="hlink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A </a:t>
            </a:r>
            <a:r>
              <a:rPr lang="en-GB" sz="2400" dirty="0" err="1"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diagram can also be used to show the phase relationship between 2 or more sinusoidal quantities.</a:t>
            </a:r>
          </a:p>
          <a:p>
            <a:pPr eaLnBrk="1" hangingPunct="1"/>
            <a:endParaRPr lang="en-GB" sz="2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latin typeface="Verdana" pitchFamily="34" charset="0"/>
              </a:rPr>
              <a:t>The time domain sinusoidal expression is given by v(t)</a:t>
            </a:r>
            <a:r>
              <a:rPr lang="en-GB" sz="2400" dirty="0">
                <a:latin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</a:rPr>
              <a:t> = </a:t>
            </a:r>
            <a:r>
              <a:rPr lang="en-US" sz="2400" dirty="0" err="1">
                <a:latin typeface="Verdana" pitchFamily="34" charset="0"/>
              </a:rPr>
              <a:t>Vp</a:t>
            </a:r>
            <a:r>
              <a:rPr lang="en-US" sz="2400" dirty="0">
                <a:latin typeface="Verdana" pitchFamily="34" charset="0"/>
              </a:rPr>
              <a:t> sin(2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</a:t>
            </a:r>
            <a:r>
              <a:rPr lang="en-GB" sz="2400" dirty="0">
                <a:latin typeface="Verdana" pitchFamily="34" charset="0"/>
              </a:rPr>
              <a:t>f</a:t>
            </a:r>
            <a:r>
              <a:rPr lang="en-US" sz="2400" dirty="0">
                <a:latin typeface="Verdana" pitchFamily="34" charset="0"/>
              </a:rPr>
              <a:t>t + </a:t>
            </a:r>
            <a:r>
              <a:rPr lang="el-GR" sz="2400" dirty="0">
                <a:latin typeface="Verdana" pitchFamily="34" charset="0"/>
              </a:rPr>
              <a:t>Φ</a:t>
            </a:r>
            <a:r>
              <a:rPr lang="en-GB" sz="2400" dirty="0">
                <a:latin typeface="Verdana" pitchFamily="34" charset="0"/>
              </a:rPr>
              <a:t>) </a:t>
            </a:r>
            <a:r>
              <a:rPr lang="en-GB" sz="2400" dirty="0" smtClean="0">
                <a:latin typeface="Verdana" pitchFamily="34" charset="0"/>
              </a:rPr>
              <a:t>V</a:t>
            </a:r>
            <a:endParaRPr lang="en-GB" sz="24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9807" y="276952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11 (Part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92113" y="1244600"/>
            <a:ext cx="8050212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9750" indent="-539750">
              <a:buFont typeface="Wingdings" pitchFamily="2" charset="2"/>
              <a:buChar char="v"/>
            </a:pPr>
            <a:r>
              <a:rPr lang="en-GB" sz="2800"/>
              <a:t>A </a:t>
            </a:r>
            <a:r>
              <a:rPr lang="en-GB" sz="2800" b="1"/>
              <a:t>phasor</a:t>
            </a:r>
            <a:r>
              <a:rPr lang="en-GB" sz="2800"/>
              <a:t> is a vector with a constant magnitude that rotates at a constant angular velocity.</a:t>
            </a:r>
          </a:p>
          <a:p>
            <a:pPr marL="539750" indent="-539750"/>
            <a:endParaRPr lang="en-GB" sz="2800"/>
          </a:p>
          <a:p>
            <a:pPr marL="539750" indent="-539750">
              <a:buFont typeface="Wingdings" pitchFamily="2" charset="2"/>
              <a:buChar char="v"/>
            </a:pPr>
            <a:r>
              <a:rPr lang="en-GB" sz="2800" b="1">
                <a:solidFill>
                  <a:srgbClr val="66FFFF"/>
                </a:solidFill>
              </a:rPr>
              <a:t>Phasors</a:t>
            </a:r>
            <a:r>
              <a:rPr lang="en-GB" sz="2800">
                <a:solidFill>
                  <a:srgbClr val="66FFFF"/>
                </a:solidFill>
              </a:rPr>
              <a:t> are useful in :</a:t>
            </a:r>
          </a:p>
          <a:p>
            <a:pPr marL="539750" indent="-539750">
              <a:buFont typeface="Wingdings" pitchFamily="2" charset="2"/>
              <a:buNone/>
            </a:pPr>
            <a:endParaRPr lang="en-GB" sz="1400">
              <a:solidFill>
                <a:srgbClr val="66FFFF"/>
              </a:solidFill>
            </a:endParaRPr>
          </a:p>
          <a:p>
            <a:pPr marL="1077913" lvl="1" indent="-358775">
              <a:buFont typeface="Wingdings" pitchFamily="2" charset="2"/>
              <a:buNone/>
            </a:pPr>
            <a:r>
              <a:rPr lang="en-GB" sz="2800">
                <a:solidFill>
                  <a:srgbClr val="66FFFF"/>
                </a:solidFill>
                <a:cs typeface="Arial" charset="0"/>
              </a:rPr>
              <a:t>•  </a:t>
            </a:r>
            <a:r>
              <a:rPr lang="en-GB" sz="2800">
                <a:solidFill>
                  <a:srgbClr val="66FFFF"/>
                </a:solidFill>
              </a:rPr>
              <a:t>providing a graphic means for representing sine waves in terms of their magnitude and phase angle </a:t>
            </a:r>
          </a:p>
          <a:p>
            <a:pPr marL="1077913" lvl="1" indent="-358775">
              <a:buFont typeface="Wingdings" pitchFamily="2" charset="2"/>
              <a:buNone/>
            </a:pPr>
            <a:endParaRPr lang="en-GB" sz="1400">
              <a:solidFill>
                <a:srgbClr val="66FFFF"/>
              </a:solidFill>
            </a:endParaRPr>
          </a:p>
          <a:p>
            <a:pPr marL="1077913" lvl="1" indent="-358775">
              <a:buFont typeface="Wingdings" pitchFamily="2" charset="2"/>
              <a:buNone/>
            </a:pPr>
            <a:r>
              <a:rPr lang="en-GB" sz="2800">
                <a:solidFill>
                  <a:srgbClr val="66FFFF"/>
                </a:solidFill>
                <a:cs typeface="Arial" charset="0"/>
              </a:rPr>
              <a:t>•	</a:t>
            </a:r>
            <a:r>
              <a:rPr lang="en-GB" sz="2800">
                <a:solidFill>
                  <a:srgbClr val="66FFFF"/>
                </a:solidFill>
              </a:rPr>
              <a:t>for analysis of ac circuits with sinusoidal sources.</a:t>
            </a:r>
            <a:endParaRPr lang="en-GB" sz="2800">
              <a:solidFill>
                <a:srgbClr val="66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11-1 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63563" y="1308346"/>
            <a:ext cx="80137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2925" indent="-542925" defTabSz="406400" eaLnBrk="0" hangingPunct="0"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1439863" indent="-541338" defTabSz="406400" eaLnBrk="0" hangingPunct="0"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06400" eaLnBrk="0" hangingPunct="0"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06400" eaLnBrk="0" hangingPunct="0"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06400" eaLnBrk="0" hangingPunct="0"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Font typeface="Wingdings" pitchFamily="2" charset="2"/>
              <a:buChar char="v"/>
            </a:pPr>
            <a:r>
              <a:rPr lang="en-GB" sz="2800" dirty="0" err="1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diagrams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spcAft>
                <a:spcPct val="50000"/>
              </a:spcAft>
            </a:pP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	abstract method of representing quantities that have both a </a:t>
            </a:r>
            <a:r>
              <a:rPr lang="en-GB" sz="28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magnitude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&amp; a </a:t>
            </a:r>
            <a:r>
              <a:rPr lang="en-GB" sz="28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direction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Font typeface="Wingdings" pitchFamily="2" charset="2"/>
              <a:buChar char="v"/>
            </a:pPr>
            <a:r>
              <a:rPr lang="en-GB" sz="2800" dirty="0">
                <a:latin typeface="Verdana" pitchFamily="34" charset="0"/>
                <a:cs typeface="Times New Roman" pitchFamily="18" charset="0"/>
              </a:rPr>
              <a:t>In Sinusoidal voltages and currents,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à"/>
            </a:pPr>
            <a:r>
              <a:rPr lang="en-GB" sz="28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magnitude</a:t>
            </a:r>
            <a:r>
              <a:rPr lang="en-GB" sz="2800" dirty="0">
                <a:latin typeface="Verdana" pitchFamily="34" charset="0"/>
                <a:cs typeface="Times New Roman" pitchFamily="18" charset="0"/>
              </a:rPr>
              <a:t> = amplitude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à"/>
            </a:pPr>
            <a:r>
              <a:rPr lang="en-GB" sz="28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direction</a:t>
            </a:r>
            <a:r>
              <a:rPr lang="en-GB" sz="2800" dirty="0">
                <a:latin typeface="Verdana" pitchFamily="34" charset="0"/>
                <a:cs typeface="Times New Roman" pitchFamily="18" charset="0"/>
              </a:rPr>
              <a:t> = phase angle</a:t>
            </a:r>
            <a:r>
              <a:rPr lang="en-GB" sz="2800" dirty="0">
                <a:solidFill>
                  <a:srgbClr val="CCFFFF"/>
                </a:solidFill>
                <a:latin typeface="Verdana" pitchFamily="34" charset="0"/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Font typeface="Wingdings" pitchFamily="2" charset="2"/>
              <a:buChar char="v"/>
            </a:pP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Hence AC waveforms can be represented using </a:t>
            </a:r>
            <a:r>
              <a:rPr lang="en-GB" sz="2800" dirty="0" err="1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800" dirty="0">
                <a:solidFill>
                  <a:srgbClr val="66FF33"/>
                </a:solidFill>
                <a:latin typeface="Verdana" pitchFamily="34" charset="0"/>
                <a:cs typeface="Times New Roman" pitchFamily="18" charset="0"/>
              </a:rPr>
              <a:t> diagrams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587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0" y="3849688"/>
            <a:ext cx="9144000" cy="3008312"/>
            <a:chOff x="0" y="2425"/>
            <a:chExt cx="5760" cy="1895"/>
          </a:xfrm>
        </p:grpSpPr>
        <p:sp>
          <p:nvSpPr>
            <p:cNvPr id="7174" name="Rectangle 46"/>
            <p:cNvSpPr>
              <a:spLocks noChangeArrowheads="1"/>
            </p:cNvSpPr>
            <p:nvPr/>
          </p:nvSpPr>
          <p:spPr bwMode="auto">
            <a:xfrm>
              <a:off x="0" y="2425"/>
              <a:ext cx="5760" cy="189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5" name="Group 49"/>
            <p:cNvGrpSpPr>
              <a:grpSpLocks/>
            </p:cNvGrpSpPr>
            <p:nvPr/>
          </p:nvGrpSpPr>
          <p:grpSpPr bwMode="auto">
            <a:xfrm>
              <a:off x="439" y="2531"/>
              <a:ext cx="4488" cy="1789"/>
              <a:chOff x="439" y="2264"/>
              <a:chExt cx="4982" cy="1934"/>
            </a:xfrm>
          </p:grpSpPr>
          <p:sp>
            <p:nvSpPr>
              <p:cNvPr id="7176" name="Line 31"/>
              <p:cNvSpPr>
                <a:spLocks noChangeShapeType="1"/>
              </p:cNvSpPr>
              <p:nvPr/>
            </p:nvSpPr>
            <p:spPr bwMode="auto">
              <a:xfrm flipV="1">
                <a:off x="1758" y="2670"/>
                <a:ext cx="769" cy="535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7" name="Text Box 32"/>
              <p:cNvSpPr txBox="1">
                <a:spLocks noChangeArrowheads="1"/>
              </p:cNvSpPr>
              <p:nvPr/>
            </p:nvSpPr>
            <p:spPr bwMode="auto">
              <a:xfrm>
                <a:off x="2502" y="2530"/>
                <a:ext cx="24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>
                    <a:solidFill>
                      <a:srgbClr val="00FFFF"/>
                    </a:solidFill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7178" name="Freeform 33"/>
              <p:cNvSpPr>
                <a:spLocks/>
              </p:cNvSpPr>
              <p:nvPr/>
            </p:nvSpPr>
            <p:spPr bwMode="auto">
              <a:xfrm>
                <a:off x="2228" y="2922"/>
                <a:ext cx="86" cy="291"/>
              </a:xfrm>
              <a:custGeom>
                <a:avLst/>
                <a:gdLst>
                  <a:gd name="T0" fmla="*/ 57 w 91"/>
                  <a:gd name="T1" fmla="*/ 254 h 333"/>
                  <a:gd name="T2" fmla="*/ 73 w 91"/>
                  <a:gd name="T3" fmla="*/ 117 h 333"/>
                  <a:gd name="T4" fmla="*/ 0 w 91"/>
                  <a:gd name="T5" fmla="*/ 0 h 333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333"/>
                  <a:gd name="T11" fmla="*/ 91 w 91"/>
                  <a:gd name="T12" fmla="*/ 333 h 3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333">
                    <a:moveTo>
                      <a:pt x="63" y="333"/>
                    </a:moveTo>
                    <a:cubicBezTo>
                      <a:pt x="77" y="270"/>
                      <a:pt x="91" y="208"/>
                      <a:pt x="81" y="153"/>
                    </a:cubicBezTo>
                    <a:cubicBezTo>
                      <a:pt x="71" y="98"/>
                      <a:pt x="35" y="4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FFFF00"/>
                </a:solidFill>
                <a:prstDash val="solid"/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2309" y="2925"/>
                <a:ext cx="39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i="1">
                    <a:solidFill>
                      <a:srgbClr val="FFFF00"/>
                    </a:solidFill>
                    <a:sym typeface="Symbol" pitchFamily="18" charset="2"/>
                  </a:rPr>
                  <a:t>45</a:t>
                </a:r>
                <a:r>
                  <a:rPr lang="en-GB" sz="2000" i="1" baseline="40000">
                    <a:solidFill>
                      <a:srgbClr val="FFFF00"/>
                    </a:solidFill>
                    <a:sym typeface="Symbol" pitchFamily="18" charset="2"/>
                  </a:rPr>
                  <a:t>o</a:t>
                </a:r>
              </a:p>
            </p:txBody>
          </p:sp>
          <p:grpSp>
            <p:nvGrpSpPr>
              <p:cNvPr id="7180" name="Group 35"/>
              <p:cNvGrpSpPr>
                <a:grpSpLocks/>
              </p:cNvGrpSpPr>
              <p:nvPr/>
            </p:nvGrpSpPr>
            <p:grpSpPr bwMode="auto">
              <a:xfrm>
                <a:off x="439" y="2264"/>
                <a:ext cx="2481" cy="1934"/>
                <a:chOff x="2967" y="-32"/>
                <a:chExt cx="2612" cy="2211"/>
              </a:xfrm>
            </p:grpSpPr>
            <p:grpSp>
              <p:nvGrpSpPr>
                <p:cNvPr id="7182" name="Group 36"/>
                <p:cNvGrpSpPr>
                  <a:grpSpLocks/>
                </p:cNvGrpSpPr>
                <p:nvPr/>
              </p:nvGrpSpPr>
              <p:grpSpPr bwMode="auto">
                <a:xfrm>
                  <a:off x="3357" y="167"/>
                  <a:ext cx="1952" cy="1718"/>
                  <a:chOff x="3357" y="167"/>
                  <a:chExt cx="1970" cy="1970"/>
                </a:xfrm>
              </p:grpSpPr>
              <p:sp>
                <p:nvSpPr>
                  <p:cNvPr id="718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357" y="1178"/>
                    <a:ext cx="19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88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85" y="1152"/>
                    <a:ext cx="19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718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88" y="938"/>
                  <a:ext cx="291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GB"/>
                    <a:t>0</a:t>
                  </a:r>
                  <a:r>
                    <a:rPr lang="en-GB" baseline="40000"/>
                    <a:t>o</a:t>
                  </a:r>
                </a:p>
              </p:txBody>
            </p:sp>
            <p:sp>
              <p:nvSpPr>
                <p:cNvPr id="718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67" y="921"/>
                  <a:ext cx="478" cy="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GB"/>
                    <a:t>180</a:t>
                  </a:r>
                  <a:r>
                    <a:rPr lang="en-GB" baseline="40000"/>
                    <a:t>o</a:t>
                  </a:r>
                </a:p>
              </p:txBody>
            </p:sp>
            <p:sp>
              <p:nvSpPr>
                <p:cNvPr id="718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174" y="1894"/>
                  <a:ext cx="478" cy="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GB"/>
                    <a:t>270</a:t>
                  </a:r>
                  <a:r>
                    <a:rPr lang="en-GB" baseline="40000"/>
                    <a:t>o</a:t>
                  </a:r>
                </a:p>
              </p:txBody>
            </p:sp>
            <p:sp>
              <p:nvSpPr>
                <p:cNvPr id="718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11" y="-32"/>
                  <a:ext cx="384" cy="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GB"/>
                    <a:t>90</a:t>
                  </a:r>
                  <a:r>
                    <a:rPr lang="en-GB" baseline="40000"/>
                    <a:t>o</a:t>
                  </a:r>
                </a:p>
              </p:txBody>
            </p:sp>
          </p:grpSp>
          <p:sp>
            <p:nvSpPr>
              <p:cNvPr id="7181" name="AutoShape 43"/>
              <p:cNvSpPr>
                <a:spLocks noChangeArrowheads="1"/>
              </p:cNvSpPr>
              <p:nvPr/>
            </p:nvSpPr>
            <p:spPr bwMode="auto">
              <a:xfrm flipH="1">
                <a:off x="3203" y="2788"/>
                <a:ext cx="2218" cy="1123"/>
              </a:xfrm>
              <a:prstGeom prst="homePlate">
                <a:avLst>
                  <a:gd name="adj" fmla="val 49377"/>
                </a:avLst>
              </a:prstGeom>
              <a:solidFill>
                <a:srgbClr val="CCFFFF"/>
              </a:solidFill>
              <a:ln w="76200">
                <a:solidFill>
                  <a:srgbClr val="66FFFF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r"/>
                <a:r>
                  <a:rPr lang="en-GB" sz="2400">
                    <a:solidFill>
                      <a:schemeClr val="bg2"/>
                    </a:solidFill>
                  </a:rPr>
                  <a:t>Phasor : </a:t>
                </a:r>
              </a:p>
              <a:p>
                <a:pPr algn="r"/>
                <a:r>
                  <a:rPr lang="en-GB" sz="2400">
                    <a:solidFill>
                      <a:schemeClr val="bg2"/>
                    </a:solidFill>
                  </a:rPr>
                  <a:t>magnitude = 2 </a:t>
                </a:r>
              </a:p>
              <a:p>
                <a:pPr algn="r"/>
                <a:r>
                  <a:rPr lang="en-GB" sz="2400">
                    <a:solidFill>
                      <a:schemeClr val="bg2"/>
                    </a:solidFill>
                  </a:rPr>
                  <a:t>phase angle = 45</a:t>
                </a:r>
                <a:r>
                  <a:rPr lang="en-GB" sz="2400" baseline="30000">
                    <a:solidFill>
                      <a:schemeClr val="bg2"/>
                    </a:solidFill>
                  </a:rPr>
                  <a:t>o</a:t>
                </a:r>
              </a:p>
            </p:txBody>
          </p:sp>
        </p:grp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Diagrams</a:t>
            </a:r>
            <a:endParaRPr lang="en-GB" dirty="0" smtClean="0">
              <a:solidFill>
                <a:srgbClr val="FFFF00"/>
              </a:solidFill>
            </a:endParaRPr>
          </a:p>
        </p:txBody>
      </p:sp>
      <p:grpSp>
        <p:nvGrpSpPr>
          <p:cNvPr id="7171" name="Group 52"/>
          <p:cNvGrpSpPr>
            <a:grpSpLocks/>
          </p:cNvGrpSpPr>
          <p:nvPr/>
        </p:nvGrpSpPr>
        <p:grpSpPr bwMode="auto">
          <a:xfrm>
            <a:off x="252412" y="713583"/>
            <a:ext cx="8442325" cy="3168650"/>
            <a:chOff x="124" y="317"/>
            <a:chExt cx="5318" cy="1996"/>
          </a:xfrm>
        </p:grpSpPr>
        <p:sp>
          <p:nvSpPr>
            <p:cNvPr id="7189" name="Text Box 4"/>
            <p:cNvSpPr txBox="1">
              <a:spLocks noChangeArrowheads="1"/>
            </p:cNvSpPr>
            <p:nvPr/>
          </p:nvSpPr>
          <p:spPr bwMode="auto">
            <a:xfrm>
              <a:off x="124" y="747"/>
              <a:ext cx="2694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71463" indent="-271463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Tx/>
                <a:buChar char="•"/>
              </a:pPr>
              <a:r>
                <a:rPr lang="en-GB" sz="2400" dirty="0">
                  <a:solidFill>
                    <a:srgbClr val="66FFFF"/>
                  </a:solidFill>
                  <a:latin typeface="Verdana" pitchFamily="34" charset="0"/>
                  <a:cs typeface="Times New Roman" pitchFamily="18" charset="0"/>
                </a:rPr>
                <a:t>Length of the </a:t>
              </a:r>
              <a:r>
                <a:rPr lang="en-GB" sz="2400" dirty="0" err="1">
                  <a:solidFill>
                    <a:srgbClr val="66FFFF"/>
                  </a:solidFill>
                  <a:latin typeface="Verdana" pitchFamily="34" charset="0"/>
                  <a:cs typeface="Times New Roman" pitchFamily="18" charset="0"/>
                </a:rPr>
                <a:t>phasor</a:t>
              </a:r>
              <a:r>
                <a:rPr lang="en-GB" sz="2400" dirty="0">
                  <a:solidFill>
                    <a:srgbClr val="66FFFF"/>
                  </a:solidFill>
                  <a:latin typeface="Verdana" pitchFamily="34" charset="0"/>
                  <a:cs typeface="Times New Roman" pitchFamily="18" charset="0"/>
                </a:rPr>
                <a:t> "arrow" </a:t>
              </a:r>
              <a:r>
                <a:rPr lang="en-GB" sz="2400" dirty="0">
                  <a:solidFill>
                    <a:srgbClr val="66FFFF"/>
                  </a:solidFill>
                  <a:latin typeface="Verdana" pitchFamily="34" charset="0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en-GB" sz="2400" dirty="0">
                  <a:solidFill>
                    <a:srgbClr val="66FFFF"/>
                  </a:solidFill>
                  <a:latin typeface="Verdana" pitchFamily="34" charset="0"/>
                  <a:cs typeface="Times New Roman" pitchFamily="18" charset="0"/>
                </a:rPr>
                <a:t>magnitude of a sinusoidal quantity</a:t>
              </a:r>
            </a:p>
            <a:p>
              <a:pPr eaLnBrk="1" hangingPunct="1">
                <a:spcBef>
                  <a:spcPct val="40000"/>
                </a:spcBef>
                <a:buFontTx/>
                <a:buChar char="•"/>
              </a:pPr>
              <a:r>
                <a:rPr lang="en-GB" sz="2400" dirty="0">
                  <a:solidFill>
                    <a:srgbClr val="FFFF00"/>
                  </a:solidFill>
                  <a:latin typeface="Verdana" pitchFamily="34" charset="0"/>
                </a:rPr>
                <a:t>Angle, </a:t>
              </a:r>
              <a:r>
                <a:rPr lang="en-US" sz="2400" dirty="0">
                  <a:solidFill>
                    <a:srgbClr val="FFFF00"/>
                  </a:solidFill>
                  <a:latin typeface="Verdana" pitchFamily="34" charset="0"/>
                </a:rPr>
                <a:t>θ</a:t>
              </a:r>
              <a:r>
                <a:rPr lang="en-GB" sz="2400" dirty="0">
                  <a:solidFill>
                    <a:srgbClr val="FFFF00"/>
                  </a:solidFill>
                  <a:latin typeface="Verdana" pitchFamily="34" charset="0"/>
                </a:rPr>
                <a:t>, </a:t>
              </a:r>
              <a:r>
                <a:rPr lang="en-GB" sz="2400" dirty="0">
                  <a:solidFill>
                    <a:srgbClr val="FFFF00"/>
                  </a:solidFill>
                  <a:latin typeface="Verdana" pitchFamily="34" charset="0"/>
                  <a:sym typeface="Wingdings" pitchFamily="2" charset="2"/>
                </a:rPr>
                <a:t></a:t>
              </a:r>
              <a:r>
                <a:rPr lang="en-GB" sz="2400" dirty="0">
                  <a:solidFill>
                    <a:srgbClr val="FFFF00"/>
                  </a:solidFill>
                  <a:latin typeface="Verdana" pitchFamily="34" charset="0"/>
                </a:rPr>
                <a:t> angular position (a positive angle in this example)</a:t>
              </a:r>
              <a:r>
                <a:rPr lang="en-GB" sz="2400" dirty="0">
                  <a:solidFill>
                    <a:srgbClr val="CCFFCC"/>
                  </a:solidFill>
                  <a:latin typeface="Verdana" pitchFamily="34" charset="0"/>
                </a:rPr>
                <a:t> </a:t>
              </a:r>
              <a:endParaRPr lang="en-GB" sz="2400" dirty="0">
                <a:solidFill>
                  <a:srgbClr val="CCFFCC"/>
                </a:solidFill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4291" y="742"/>
              <a:ext cx="788" cy="56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 rot="-2230302">
              <a:off x="4248" y="805"/>
              <a:ext cx="7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>
                  <a:solidFill>
                    <a:srgbClr val="00FFFF"/>
                  </a:solidFill>
                  <a:latin typeface="Verdana" pitchFamily="34" charset="0"/>
                </a:rPr>
                <a:t>Magnitude</a:t>
              </a: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4775" y="1006"/>
              <a:ext cx="88" cy="305"/>
            </a:xfrm>
            <a:custGeom>
              <a:avLst/>
              <a:gdLst>
                <a:gd name="T0" fmla="*/ 59 w 91"/>
                <a:gd name="T1" fmla="*/ 279 h 333"/>
                <a:gd name="T2" fmla="*/ 75 w 91"/>
                <a:gd name="T3" fmla="*/ 128 h 333"/>
                <a:gd name="T4" fmla="*/ 0 w 91"/>
                <a:gd name="T5" fmla="*/ 0 h 333"/>
                <a:gd name="T6" fmla="*/ 0 60000 65536"/>
                <a:gd name="T7" fmla="*/ 0 60000 65536"/>
                <a:gd name="T8" fmla="*/ 0 60000 65536"/>
                <a:gd name="T9" fmla="*/ 0 w 91"/>
                <a:gd name="T10" fmla="*/ 0 h 333"/>
                <a:gd name="T11" fmla="*/ 91 w 91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333">
                  <a:moveTo>
                    <a:pt x="63" y="333"/>
                  </a:moveTo>
                  <a:cubicBezTo>
                    <a:pt x="77" y="270"/>
                    <a:pt x="91" y="208"/>
                    <a:pt x="81" y="153"/>
                  </a:cubicBezTo>
                  <a:cubicBezTo>
                    <a:pt x="71" y="98"/>
                    <a:pt x="35" y="4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856" y="98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FFFF00"/>
                  </a:solidFill>
                  <a:sym typeface="Symbol" pitchFamily="18" charset="2"/>
                </a:rPr>
                <a:t></a:t>
              </a:r>
            </a:p>
          </p:txBody>
        </p:sp>
        <p:grpSp>
          <p:nvGrpSpPr>
            <p:cNvPr id="7194" name="Group 30"/>
            <p:cNvGrpSpPr>
              <a:grpSpLocks/>
            </p:cNvGrpSpPr>
            <p:nvPr/>
          </p:nvGrpSpPr>
          <p:grpSpPr bwMode="auto">
            <a:xfrm>
              <a:off x="2936" y="317"/>
              <a:ext cx="2506" cy="1996"/>
              <a:chOff x="2967" y="-32"/>
              <a:chExt cx="2577" cy="2178"/>
            </a:xfrm>
          </p:grpSpPr>
          <p:grpSp>
            <p:nvGrpSpPr>
              <p:cNvPr id="7195" name="Group 21"/>
              <p:cNvGrpSpPr>
                <a:grpSpLocks/>
              </p:cNvGrpSpPr>
              <p:nvPr/>
            </p:nvGrpSpPr>
            <p:grpSpPr bwMode="auto">
              <a:xfrm>
                <a:off x="3357" y="167"/>
                <a:ext cx="1952" cy="1718"/>
                <a:chOff x="3357" y="167"/>
                <a:chExt cx="1970" cy="1970"/>
              </a:xfrm>
            </p:grpSpPr>
            <p:sp>
              <p:nvSpPr>
                <p:cNvPr id="7200" name="Line 19"/>
                <p:cNvSpPr>
                  <a:spLocks noChangeShapeType="1"/>
                </p:cNvSpPr>
                <p:nvPr/>
              </p:nvSpPr>
              <p:spPr bwMode="auto">
                <a:xfrm>
                  <a:off x="3357" y="1178"/>
                  <a:ext cx="19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1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3385" y="1152"/>
                  <a:ext cx="19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196" name="Text Box 26"/>
              <p:cNvSpPr txBox="1">
                <a:spLocks noChangeArrowheads="1"/>
              </p:cNvSpPr>
              <p:nvPr/>
            </p:nvSpPr>
            <p:spPr bwMode="auto">
              <a:xfrm>
                <a:off x="5288" y="938"/>
                <a:ext cx="2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/>
                  <a:t>0</a:t>
                </a:r>
                <a:r>
                  <a:rPr lang="en-GB" baseline="40000"/>
                  <a:t>o</a:t>
                </a:r>
              </a:p>
            </p:txBody>
          </p:sp>
          <p:sp>
            <p:nvSpPr>
              <p:cNvPr id="7197" name="Text Box 27"/>
              <p:cNvSpPr txBox="1">
                <a:spLocks noChangeArrowheads="1"/>
              </p:cNvSpPr>
              <p:nvPr/>
            </p:nvSpPr>
            <p:spPr bwMode="auto">
              <a:xfrm>
                <a:off x="2967" y="921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/>
                  <a:t>180</a:t>
                </a:r>
                <a:r>
                  <a:rPr lang="en-GB" baseline="40000"/>
                  <a:t>o</a:t>
                </a:r>
              </a:p>
            </p:txBody>
          </p:sp>
          <p:sp>
            <p:nvSpPr>
              <p:cNvPr id="7198" name="Text Box 28"/>
              <p:cNvSpPr txBox="1">
                <a:spLocks noChangeArrowheads="1"/>
              </p:cNvSpPr>
              <p:nvPr/>
            </p:nvSpPr>
            <p:spPr bwMode="auto">
              <a:xfrm>
                <a:off x="4174" y="1894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/>
                  <a:t>270</a:t>
                </a:r>
                <a:r>
                  <a:rPr lang="en-GB" baseline="40000"/>
                  <a:t>o</a:t>
                </a:r>
              </a:p>
            </p:txBody>
          </p:sp>
          <p:sp>
            <p:nvSpPr>
              <p:cNvPr id="7199" name="Text Box 29"/>
              <p:cNvSpPr txBox="1">
                <a:spLocks noChangeArrowheads="1"/>
              </p:cNvSpPr>
              <p:nvPr/>
            </p:nvSpPr>
            <p:spPr bwMode="auto">
              <a:xfrm>
                <a:off x="4210" y="-32"/>
                <a:ext cx="3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dirty="0"/>
                  <a:t>90</a:t>
                </a:r>
                <a:r>
                  <a:rPr lang="en-GB" baseline="40000" dirty="0"/>
                  <a:t>o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017588" y="935038"/>
            <a:ext cx="4283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00113" indent="-3460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GB" sz="2400">
                <a:latin typeface="Verdana" pitchFamily="34" charset="0"/>
                <a:cs typeface="Times New Roman" pitchFamily="18" charset="0"/>
              </a:rPr>
              <a:t>Phasor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à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magnitude = 3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à"/>
            </a:pPr>
            <a:r>
              <a:rPr lang="en-GB" sz="24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phase angle = 180</a:t>
            </a:r>
            <a:r>
              <a:rPr lang="en-GB" sz="2400" baseline="300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o</a:t>
            </a:r>
            <a:endParaRPr lang="en-GB" sz="2000">
              <a:solidFill>
                <a:srgbClr val="FFFF00"/>
              </a:solidFill>
              <a:latin typeface="Verdana" pitchFamily="34" charset="0"/>
            </a:endParaRP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281613" y="192088"/>
            <a:ext cx="3208337" cy="3036887"/>
            <a:chOff x="3219" y="4"/>
            <a:chExt cx="2246" cy="2190"/>
          </a:xfrm>
        </p:grpSpPr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 flipH="1" flipV="1">
              <a:off x="3420" y="1080"/>
              <a:ext cx="93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 flipV="1">
              <a:off x="4365" y="1085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3" name="Line 25"/>
            <p:cNvSpPr>
              <a:spLocks noChangeShapeType="1"/>
            </p:cNvSpPr>
            <p:nvPr/>
          </p:nvSpPr>
          <p:spPr bwMode="auto">
            <a:xfrm rot="-5400000">
              <a:off x="3502" y="1062"/>
              <a:ext cx="1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4" name="Text Box 26"/>
            <p:cNvSpPr txBox="1">
              <a:spLocks noChangeArrowheads="1"/>
            </p:cNvSpPr>
            <p:nvPr/>
          </p:nvSpPr>
          <p:spPr bwMode="auto">
            <a:xfrm>
              <a:off x="5216" y="956"/>
              <a:ext cx="24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0</a:t>
              </a:r>
              <a:r>
                <a:rPr lang="en-GB" baseline="40000"/>
                <a:t>o</a:t>
              </a:r>
            </a:p>
          </p:txBody>
        </p:sp>
        <p:sp>
          <p:nvSpPr>
            <p:cNvPr id="8215" name="Text Box 27"/>
            <p:cNvSpPr txBox="1">
              <a:spLocks noChangeArrowheads="1"/>
            </p:cNvSpPr>
            <p:nvPr/>
          </p:nvSpPr>
          <p:spPr bwMode="auto">
            <a:xfrm>
              <a:off x="3219" y="975"/>
              <a:ext cx="21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00FFFF"/>
                  </a:solidFill>
                </a:rPr>
                <a:t>3</a:t>
              </a:r>
              <a:endParaRPr lang="en-GB" baseline="40000">
                <a:solidFill>
                  <a:srgbClr val="00FFFF"/>
                </a:solidFill>
              </a:endParaRPr>
            </a:p>
          </p:txBody>
        </p:sp>
        <p:sp>
          <p:nvSpPr>
            <p:cNvPr id="8216" name="Text Box 29"/>
            <p:cNvSpPr txBox="1">
              <a:spLocks noChangeArrowheads="1"/>
            </p:cNvSpPr>
            <p:nvPr/>
          </p:nvSpPr>
          <p:spPr bwMode="auto">
            <a:xfrm>
              <a:off x="4210" y="4"/>
              <a:ext cx="36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90</a:t>
              </a:r>
              <a:r>
                <a:rPr lang="en-GB" baseline="40000"/>
                <a:t>o</a:t>
              </a:r>
            </a:p>
          </p:txBody>
        </p:sp>
        <p:grpSp>
          <p:nvGrpSpPr>
            <p:cNvPr id="8217" name="Group 33"/>
            <p:cNvGrpSpPr>
              <a:grpSpLocks/>
            </p:cNvGrpSpPr>
            <p:nvPr/>
          </p:nvGrpSpPr>
          <p:grpSpPr bwMode="auto">
            <a:xfrm>
              <a:off x="4086" y="810"/>
              <a:ext cx="532" cy="271"/>
              <a:chOff x="3708" y="1107"/>
              <a:chExt cx="703" cy="316"/>
            </a:xfrm>
          </p:grpSpPr>
          <p:sp>
            <p:nvSpPr>
              <p:cNvPr id="8220" name="Arc 30"/>
              <p:cNvSpPr>
                <a:spLocks/>
              </p:cNvSpPr>
              <p:nvPr/>
            </p:nvSpPr>
            <p:spPr bwMode="auto">
              <a:xfrm flipH="1">
                <a:off x="3708" y="1107"/>
                <a:ext cx="35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221" name="Arc 32"/>
              <p:cNvSpPr>
                <a:spLocks/>
              </p:cNvSpPr>
              <p:nvPr/>
            </p:nvSpPr>
            <p:spPr bwMode="auto">
              <a:xfrm>
                <a:off x="4060" y="1108"/>
                <a:ext cx="35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8218" name="Text Box 34"/>
            <p:cNvSpPr txBox="1">
              <a:spLocks noChangeArrowheads="1"/>
            </p:cNvSpPr>
            <p:nvPr/>
          </p:nvSpPr>
          <p:spPr bwMode="auto">
            <a:xfrm>
              <a:off x="4445" y="616"/>
              <a:ext cx="4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180</a:t>
              </a:r>
              <a:r>
                <a:rPr lang="en-GB" baseline="40000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8219" name="Text Box 28"/>
            <p:cNvSpPr txBox="1">
              <a:spLocks noChangeArrowheads="1"/>
            </p:cNvSpPr>
            <p:nvPr/>
          </p:nvSpPr>
          <p:spPr bwMode="auto">
            <a:xfrm>
              <a:off x="4174" y="1930"/>
              <a:ext cx="45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270</a:t>
              </a:r>
              <a:r>
                <a:rPr lang="en-GB" baseline="40000"/>
                <a:t>o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0" y="3386138"/>
            <a:ext cx="9144000" cy="3500437"/>
            <a:chOff x="0" y="2133"/>
            <a:chExt cx="5760" cy="2205"/>
          </a:xfrm>
        </p:grpSpPr>
        <p:sp>
          <p:nvSpPr>
            <p:cNvPr id="8198" name="Rectangle 53"/>
            <p:cNvSpPr>
              <a:spLocks noChangeArrowheads="1"/>
            </p:cNvSpPr>
            <p:nvPr/>
          </p:nvSpPr>
          <p:spPr bwMode="auto">
            <a:xfrm>
              <a:off x="0" y="2133"/>
              <a:ext cx="5760" cy="220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36"/>
            <p:cNvSpPr>
              <a:spLocks noChangeShapeType="1"/>
            </p:cNvSpPr>
            <p:nvPr/>
          </p:nvSpPr>
          <p:spPr bwMode="auto">
            <a:xfrm>
              <a:off x="1430" y="3212"/>
              <a:ext cx="51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0" name="Text Box 37"/>
            <p:cNvSpPr txBox="1">
              <a:spLocks noChangeArrowheads="1"/>
            </p:cNvSpPr>
            <p:nvPr/>
          </p:nvSpPr>
          <p:spPr bwMode="auto">
            <a:xfrm>
              <a:off x="1935" y="349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solidFill>
                    <a:srgbClr val="00FF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 flipV="1">
              <a:off x="1766" y="3210"/>
              <a:ext cx="49" cy="235"/>
            </a:xfrm>
            <a:custGeom>
              <a:avLst/>
              <a:gdLst>
                <a:gd name="T0" fmla="*/ 18 w 91"/>
                <a:gd name="T1" fmla="*/ 166 h 333"/>
                <a:gd name="T2" fmla="*/ 24 w 91"/>
                <a:gd name="T3" fmla="*/ 76 h 333"/>
                <a:gd name="T4" fmla="*/ 0 w 91"/>
                <a:gd name="T5" fmla="*/ 0 h 333"/>
                <a:gd name="T6" fmla="*/ 0 60000 65536"/>
                <a:gd name="T7" fmla="*/ 0 60000 65536"/>
                <a:gd name="T8" fmla="*/ 0 60000 65536"/>
                <a:gd name="T9" fmla="*/ 0 w 91"/>
                <a:gd name="T10" fmla="*/ 0 h 333"/>
                <a:gd name="T11" fmla="*/ 91 w 91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333">
                  <a:moveTo>
                    <a:pt x="63" y="333"/>
                  </a:moveTo>
                  <a:cubicBezTo>
                    <a:pt x="77" y="270"/>
                    <a:pt x="91" y="208"/>
                    <a:pt x="81" y="153"/>
                  </a:cubicBezTo>
                  <a:cubicBezTo>
                    <a:pt x="71" y="98"/>
                    <a:pt x="35" y="4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2" name="Text Box 39"/>
            <p:cNvSpPr txBox="1">
              <a:spLocks noChangeArrowheads="1"/>
            </p:cNvSpPr>
            <p:nvPr/>
          </p:nvSpPr>
          <p:spPr bwMode="auto">
            <a:xfrm>
              <a:off x="1834" y="3237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solidFill>
                    <a:srgbClr val="FFFF00"/>
                  </a:solidFill>
                  <a:sym typeface="Symbol" pitchFamily="18" charset="2"/>
                </a:rPr>
                <a:t>-45</a:t>
              </a:r>
              <a:r>
                <a:rPr lang="en-GB" sz="2000" i="1" baseline="40000">
                  <a:solidFill>
                    <a:srgbClr val="FFFF00"/>
                  </a:solidFill>
                  <a:sym typeface="Symbol" pitchFamily="18" charset="2"/>
                </a:rPr>
                <a:t>o</a:t>
              </a:r>
            </a:p>
          </p:txBody>
        </p:sp>
        <p:grpSp>
          <p:nvGrpSpPr>
            <p:cNvPr id="8203" name="Group 41"/>
            <p:cNvGrpSpPr>
              <a:grpSpLocks/>
            </p:cNvGrpSpPr>
            <p:nvPr/>
          </p:nvGrpSpPr>
          <p:grpSpPr bwMode="auto">
            <a:xfrm>
              <a:off x="543" y="2446"/>
              <a:ext cx="1734" cy="1496"/>
              <a:chOff x="3357" y="167"/>
              <a:chExt cx="1970" cy="1970"/>
            </a:xfrm>
          </p:grpSpPr>
          <p:sp>
            <p:nvSpPr>
              <p:cNvPr id="8209" name="Line 42"/>
              <p:cNvSpPr>
                <a:spLocks noChangeShapeType="1"/>
              </p:cNvSpPr>
              <p:nvPr/>
            </p:nvSpPr>
            <p:spPr bwMode="auto">
              <a:xfrm>
                <a:off x="3357" y="1178"/>
                <a:ext cx="19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10" name="Line 43"/>
              <p:cNvSpPr>
                <a:spLocks noChangeShapeType="1"/>
              </p:cNvSpPr>
              <p:nvPr/>
            </p:nvSpPr>
            <p:spPr bwMode="auto">
              <a:xfrm rot="-5400000">
                <a:off x="3385" y="1152"/>
                <a:ext cx="19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04" name="Text Box 44"/>
            <p:cNvSpPr txBox="1">
              <a:spLocks noChangeArrowheads="1"/>
            </p:cNvSpPr>
            <p:nvPr/>
          </p:nvSpPr>
          <p:spPr bwMode="auto">
            <a:xfrm>
              <a:off x="2258" y="3118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0</a:t>
              </a:r>
              <a:r>
                <a:rPr lang="en-GB" baseline="40000"/>
                <a:t>o</a:t>
              </a:r>
            </a:p>
          </p:txBody>
        </p:sp>
        <p:sp>
          <p:nvSpPr>
            <p:cNvPr id="8205" name="Text Box 45"/>
            <p:cNvSpPr txBox="1">
              <a:spLocks noChangeArrowheads="1"/>
            </p:cNvSpPr>
            <p:nvPr/>
          </p:nvSpPr>
          <p:spPr bwMode="auto">
            <a:xfrm>
              <a:off x="196" y="3103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180</a:t>
              </a:r>
              <a:r>
                <a:rPr lang="en-GB" baseline="40000"/>
                <a:t>o</a:t>
              </a:r>
            </a:p>
          </p:txBody>
        </p:sp>
        <p:sp>
          <p:nvSpPr>
            <p:cNvPr id="8206" name="Text Box 46"/>
            <p:cNvSpPr txBox="1">
              <a:spLocks noChangeArrowheads="1"/>
            </p:cNvSpPr>
            <p:nvPr/>
          </p:nvSpPr>
          <p:spPr bwMode="auto">
            <a:xfrm>
              <a:off x="1268" y="3950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270</a:t>
              </a:r>
              <a:r>
                <a:rPr lang="en-GB" baseline="40000"/>
                <a:t>o</a:t>
              </a:r>
            </a:p>
          </p:txBody>
        </p:sp>
        <p:sp>
          <p:nvSpPr>
            <p:cNvPr id="8207" name="Text Box 47"/>
            <p:cNvSpPr txBox="1">
              <a:spLocks noChangeArrowheads="1"/>
            </p:cNvSpPr>
            <p:nvPr/>
          </p:nvSpPr>
          <p:spPr bwMode="auto">
            <a:xfrm>
              <a:off x="1300" y="2273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90</a:t>
              </a:r>
              <a:r>
                <a:rPr lang="en-GB" baseline="40000"/>
                <a:t>o</a:t>
              </a:r>
            </a:p>
          </p:txBody>
        </p:sp>
        <p:sp>
          <p:nvSpPr>
            <p:cNvPr id="8208" name="Text Box 50"/>
            <p:cNvSpPr txBox="1">
              <a:spLocks noChangeArrowheads="1"/>
            </p:cNvSpPr>
            <p:nvPr/>
          </p:nvSpPr>
          <p:spPr bwMode="auto">
            <a:xfrm>
              <a:off x="2367" y="2649"/>
              <a:ext cx="3024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00113" indent="-346075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Tx/>
                <a:buChar char="•"/>
              </a:pPr>
              <a:r>
                <a:rPr lang="en-GB" sz="2400">
                  <a:latin typeface="Verdana" pitchFamily="34" charset="0"/>
                  <a:cs typeface="Times New Roman" pitchFamily="18" charset="0"/>
                </a:rPr>
                <a:t>Phasor </a:t>
              </a:r>
            </a:p>
            <a:p>
              <a:pPr lvl="1" eaLnBrk="1" hangingPunct="1">
                <a:spcBef>
                  <a:spcPct val="40000"/>
                </a:spcBef>
                <a:buFont typeface="Wingdings" pitchFamily="2" charset="2"/>
                <a:buChar char="à"/>
              </a:pPr>
              <a:r>
                <a:rPr lang="en-GB" sz="2400">
                  <a:solidFill>
                    <a:srgbClr val="00FFFF"/>
                  </a:solidFill>
                  <a:latin typeface="Verdana" pitchFamily="34" charset="0"/>
                  <a:cs typeface="Times New Roman" pitchFamily="18" charset="0"/>
                </a:rPr>
                <a:t>magnitude = 1 </a:t>
              </a:r>
            </a:p>
            <a:p>
              <a:pPr lvl="1" eaLnBrk="1" hangingPunct="1">
                <a:spcBef>
                  <a:spcPct val="40000"/>
                </a:spcBef>
                <a:buFont typeface="Wingdings" pitchFamily="2" charset="2"/>
                <a:buChar char="à"/>
              </a:pPr>
              <a:r>
                <a:rPr lang="en-GB" sz="2400">
                  <a:solidFill>
                    <a:srgbClr val="FFFF00"/>
                  </a:solidFill>
                  <a:latin typeface="Verdana" pitchFamily="34" charset="0"/>
                  <a:cs typeface="Times New Roman" pitchFamily="18" charset="0"/>
                </a:rPr>
                <a:t>phase angle = -45</a:t>
              </a:r>
              <a:r>
                <a:rPr lang="en-GB" sz="2400" baseline="30000">
                  <a:solidFill>
                    <a:srgbClr val="FFFF00"/>
                  </a:solidFill>
                  <a:latin typeface="Verdana" pitchFamily="34" charset="0"/>
                  <a:cs typeface="Times New Roman" pitchFamily="18" charset="0"/>
                </a:rPr>
                <a:t>o </a:t>
              </a:r>
            </a:p>
            <a:p>
              <a:pPr lvl="1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GB" sz="2400">
                  <a:solidFill>
                    <a:srgbClr val="FFFF00"/>
                  </a:solidFill>
                  <a:latin typeface="Verdana" pitchFamily="34" charset="0"/>
                  <a:cs typeface="Times New Roman" pitchFamily="18" charset="0"/>
                </a:rPr>
                <a:t>				    or +315</a:t>
              </a:r>
              <a:r>
                <a:rPr lang="en-GB" sz="2400" baseline="30000">
                  <a:solidFill>
                    <a:srgbClr val="FFFF00"/>
                  </a:solidFill>
                  <a:latin typeface="Verdana" pitchFamily="34" charset="0"/>
                  <a:cs typeface="Times New Roman" pitchFamily="18" charset="0"/>
                </a:rPr>
                <a:t>o</a:t>
              </a:r>
              <a:endParaRPr lang="en-GB" sz="2000" baseline="30000">
                <a:solidFill>
                  <a:srgbClr val="FFFF00"/>
                </a:solidFill>
                <a:latin typeface="Verdana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19138" y="1135577"/>
            <a:ext cx="7988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Full cycle of a sine wave 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represented by rotation of a </a:t>
            </a:r>
            <a:r>
              <a:rPr lang="en-GB" sz="2400" dirty="0" err="1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through 360</a:t>
            </a:r>
            <a:r>
              <a:rPr lang="en-GB" sz="2400" baseline="300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o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latin typeface="Verdana" pitchFamily="34" charset="0"/>
              </a:rPr>
              <a:t>Instantaneous value of sine wave at any point </a:t>
            </a:r>
            <a:r>
              <a:rPr lang="en-GB" sz="2400" b="1" dirty="0">
                <a:solidFill>
                  <a:srgbClr val="FFFF00"/>
                </a:solidFill>
                <a:latin typeface="Verdana" pitchFamily="34" charset="0"/>
              </a:rPr>
              <a:t>=</a:t>
            </a:r>
            <a:r>
              <a:rPr lang="en-GB" sz="2400" dirty="0">
                <a:latin typeface="Verdana" pitchFamily="34" charset="0"/>
              </a:rPr>
              <a:t> </a:t>
            </a:r>
            <a:r>
              <a:rPr lang="en-GB" sz="2400" dirty="0">
                <a:solidFill>
                  <a:srgbClr val="FFFF00"/>
                </a:solidFill>
                <a:latin typeface="Verdana" pitchFamily="34" charset="0"/>
              </a:rPr>
              <a:t>vertical</a:t>
            </a:r>
            <a:r>
              <a:rPr lang="en-GB" sz="2400" dirty="0">
                <a:latin typeface="Verdana" pitchFamily="34" charset="0"/>
              </a:rPr>
              <a:t> distance from the tip of </a:t>
            </a:r>
            <a:r>
              <a:rPr lang="en-GB" sz="2400" dirty="0" err="1">
                <a:latin typeface="Verdana" pitchFamily="34" charset="0"/>
              </a:rPr>
              <a:t>phasor</a:t>
            </a:r>
            <a:r>
              <a:rPr lang="en-GB" sz="2400" dirty="0">
                <a:latin typeface="Verdana" pitchFamily="34" charset="0"/>
              </a:rPr>
              <a:t> to the horizontal axis</a:t>
            </a:r>
            <a:endParaRPr lang="en-GB" sz="1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21" name="Group 14"/>
          <p:cNvGrpSpPr>
            <a:grpSpLocks/>
          </p:cNvGrpSpPr>
          <p:nvPr/>
        </p:nvGrpSpPr>
        <p:grpSpPr bwMode="auto">
          <a:xfrm>
            <a:off x="0" y="3300413"/>
            <a:ext cx="9144000" cy="3128962"/>
            <a:chOff x="0" y="2079"/>
            <a:chExt cx="5760" cy="1971"/>
          </a:xfrm>
        </p:grpSpPr>
        <p:sp>
          <p:nvSpPr>
            <p:cNvPr id="9222" name="Rectangle 13"/>
            <p:cNvSpPr>
              <a:spLocks noChangeArrowheads="1"/>
            </p:cNvSpPr>
            <p:nvPr/>
          </p:nvSpPr>
          <p:spPr bwMode="auto">
            <a:xfrm>
              <a:off x="0" y="2079"/>
              <a:ext cx="5760" cy="197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2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" y="2094"/>
              <a:ext cx="2041" cy="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" y="2172"/>
              <a:ext cx="3731" cy="1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Representation of a Sine wave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728663"/>
            <a:ext cx="9144000" cy="5715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5" name="Picture 4"/>
          <p:cNvPicPr>
            <a:picLocks noChangeArrowheads="1"/>
          </p:cNvPicPr>
          <p:nvPr/>
        </p:nvPicPr>
        <p:blipFill>
          <a:blip r:embed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7" b="32303"/>
          <a:stretch>
            <a:fillRect/>
          </a:stretch>
        </p:blipFill>
        <p:spPr bwMode="auto">
          <a:xfrm>
            <a:off x="242888" y="1124175"/>
            <a:ext cx="8712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50825" y="4288062"/>
            <a:ext cx="86868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Instantaneous value of sine wave is related to both position and length of </a:t>
            </a:r>
            <a:r>
              <a:rPr lang="en-GB" sz="2400" dirty="0" err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bg2"/>
                </a:solidFill>
                <a:latin typeface="Verdana" pitchFamily="34" charset="0"/>
                <a:cs typeface="Times New Roman" pitchFamily="18" charset="0"/>
              </a:rPr>
              <a:t>  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GB" sz="2400" dirty="0">
                <a:solidFill>
                  <a:schemeClr val="bg2"/>
                </a:solidFill>
                <a:latin typeface="Verdana" pitchFamily="34" charset="0"/>
                <a:cs typeface="Times New Roman" pitchFamily="18" charset="0"/>
              </a:rPr>
              <a:t>Vertical distance from </a:t>
            </a:r>
            <a:r>
              <a:rPr lang="en-GB" sz="2400" dirty="0" err="1">
                <a:solidFill>
                  <a:schemeClr val="bg2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chemeClr val="bg2"/>
                </a:solidFill>
                <a:latin typeface="Verdana" pitchFamily="34" charset="0"/>
                <a:cs typeface="Times New Roman" pitchFamily="18" charset="0"/>
              </a:rPr>
              <a:t> tip down to horizontal axis represents instantaneous value of sine wave at that point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238250" y="3082925"/>
            <a:ext cx="4362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000" b="1" i="1" dirty="0">
                <a:solidFill>
                  <a:srgbClr val="FF0000"/>
                </a:solidFill>
              </a:rPr>
              <a:t>Voltage </a:t>
            </a:r>
            <a:r>
              <a:rPr lang="en-GB" sz="2000" b="1" i="1" dirty="0" err="1">
                <a:solidFill>
                  <a:srgbClr val="FF0000"/>
                </a:solidFill>
              </a:rPr>
              <a:t>phasor</a:t>
            </a:r>
            <a:r>
              <a:rPr lang="en-GB" sz="2000" b="1" i="1" dirty="0">
                <a:solidFill>
                  <a:srgbClr val="FF0000"/>
                </a:solidFill>
              </a:rPr>
              <a:t> at angular position of 45</a:t>
            </a:r>
            <a:r>
              <a:rPr lang="en-GB" sz="2000" b="1" i="1" baseline="30000" dirty="0">
                <a:solidFill>
                  <a:srgbClr val="FF0000"/>
                </a:solidFill>
              </a:rPr>
              <a:t>o</a:t>
            </a:r>
            <a:r>
              <a:rPr lang="en-GB" sz="2000" b="1" i="1" dirty="0">
                <a:solidFill>
                  <a:srgbClr val="FF0000"/>
                </a:solidFill>
              </a:rPr>
              <a:t> and corresponding point on sine wave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Phasors</a:t>
            </a:r>
            <a:r>
              <a:rPr lang="en-US" dirty="0" smtClean="0">
                <a:solidFill>
                  <a:srgbClr val="FFFF00"/>
                </a:solidFill>
              </a:rPr>
              <a:t> and the Sine wave Formula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 &amp; Wong WY Singapore Polytechnic. All rights reserved.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785813"/>
            <a:ext cx="9144000" cy="58435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93725" y="1123156"/>
            <a:ext cx="8281988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Position of a </a:t>
            </a:r>
            <a:r>
              <a:rPr lang="en-GB" sz="2400" dirty="0" err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phasor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at any instant can be expressed as a positive angle or as an equivalent negative angle</a:t>
            </a:r>
            <a:endParaRPr lang="en-GB" sz="24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GB" sz="2400" dirty="0">
                <a:solidFill>
                  <a:srgbClr val="6600FF"/>
                </a:solidFill>
                <a:latin typeface="Verdana" pitchFamily="34" charset="0"/>
                <a:cs typeface="Times New Roman" pitchFamily="18" charset="0"/>
              </a:rPr>
              <a:t>Positive </a:t>
            </a:r>
            <a:r>
              <a:rPr lang="en-GB" sz="2400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angles </a:t>
            </a:r>
            <a:r>
              <a:rPr lang="en-GB" sz="2400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dirty="0">
                <a:solidFill>
                  <a:srgbClr val="6600FF"/>
                </a:solidFill>
                <a:latin typeface="Verdana" pitchFamily="34" charset="0"/>
                <a:cs typeface="Times New Roman" pitchFamily="18" charset="0"/>
              </a:rPr>
              <a:t> counter-clockwise </a:t>
            </a:r>
            <a:r>
              <a:rPr lang="en-GB" sz="2400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from 0</a:t>
            </a:r>
            <a:r>
              <a:rPr lang="en-GB" sz="2400" baseline="30000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o</a:t>
            </a:r>
            <a:r>
              <a:rPr lang="en-GB" sz="2400" dirty="0">
                <a:solidFill>
                  <a:schemeClr val="bg1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r>
              <a:rPr lang="en-GB" sz="2400" dirty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Negative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angles 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clockwise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from 0</a:t>
            </a:r>
            <a:r>
              <a:rPr lang="en-GB" sz="2400" baseline="300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o</a:t>
            </a:r>
            <a:r>
              <a:rPr lang="en-GB" sz="2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 </a:t>
            </a:r>
            <a:endParaRPr lang="en-GB" sz="24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707606"/>
            <a:ext cx="2924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663156"/>
            <a:ext cx="2686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Positive and Negative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Angles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671DB-3EDE-4E9F-B350-95C50B1D0F2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3963</TotalTime>
  <Words>1285</Words>
  <Application>Microsoft Office PowerPoint</Application>
  <PresentationFormat>On-screen Show (4:3)</PresentationFormat>
  <Paragraphs>183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Verdana</vt:lpstr>
      <vt:lpstr>Wingdings</vt:lpstr>
      <vt:lpstr>Beam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157</cp:revision>
  <dcterms:created xsi:type="dcterms:W3CDTF">2001-06-21T10:00:24Z</dcterms:created>
  <dcterms:modified xsi:type="dcterms:W3CDTF">2018-03-16T08:37:18Z</dcterms:modified>
</cp:coreProperties>
</file>