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7"/>
  </p:notesMasterIdLst>
  <p:sldIdLst>
    <p:sldId id="402" r:id="rId2"/>
    <p:sldId id="360" r:id="rId3"/>
    <p:sldId id="283" r:id="rId4"/>
    <p:sldId id="368" r:id="rId5"/>
    <p:sldId id="369" r:id="rId6"/>
    <p:sldId id="370" r:id="rId7"/>
    <p:sldId id="376" r:id="rId8"/>
    <p:sldId id="396" r:id="rId9"/>
    <p:sldId id="399" r:id="rId10"/>
    <p:sldId id="400" r:id="rId11"/>
    <p:sldId id="401" r:id="rId12"/>
    <p:sldId id="393" r:id="rId13"/>
    <p:sldId id="384" r:id="rId14"/>
    <p:sldId id="280" r:id="rId15"/>
    <p:sldId id="403" r:id="rId1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FFFF00"/>
    <a:srgbClr val="66FFFF"/>
    <a:srgbClr val="66FF66"/>
    <a:srgbClr val="990033"/>
    <a:srgbClr val="00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38" autoAdjust="0"/>
    <p:restoredTop sz="99093" autoAdjust="0"/>
  </p:normalViewPr>
  <p:slideViewPr>
    <p:cSldViewPr snapToGrid="0">
      <p:cViewPr varScale="1">
        <p:scale>
          <a:sx n="69" d="100"/>
          <a:sy n="69" d="100"/>
        </p:scale>
        <p:origin x="102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i="1">
                <a:latin typeface="Times New Roman" pitchFamily="18" charset="0"/>
              </a:defRPr>
            </a:lvl1pPr>
          </a:lstStyle>
          <a:p>
            <a:pPr>
              <a:defRPr/>
            </a:pPr>
            <a:fld id="{5E7B1280-EB7E-4B57-A3F8-BF9D4AFAAF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241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6 w 1722"/>
                <a:gd name="T1" fmla="*/ 63 h 66"/>
                <a:gd name="T2" fmla="*/ 1716 w 1722"/>
                <a:gd name="T3" fmla="*/ 57 h 66"/>
                <a:gd name="T4" fmla="*/ 0 w 1722"/>
                <a:gd name="T5" fmla="*/ 0 h 66"/>
                <a:gd name="T6" fmla="*/ 0 w 1722"/>
                <a:gd name="T7" fmla="*/ 45 h 66"/>
                <a:gd name="T8" fmla="*/ 1716 w 1722"/>
                <a:gd name="T9" fmla="*/ 63 h 66"/>
                <a:gd name="T10" fmla="*/ 1716 w 1722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2 w 975"/>
                <a:gd name="T1" fmla="*/ 48 h 101"/>
                <a:gd name="T2" fmla="*/ 97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2 w 975"/>
                <a:gd name="T9" fmla="*/ 48 h 101"/>
                <a:gd name="T10" fmla="*/ 97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5 w 2141"/>
                <a:gd name="T7" fmla="*/ 0 h 198"/>
                <a:gd name="T8" fmla="*/ 213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3 w 2517"/>
                <a:gd name="T1" fmla="*/ 276 h 276"/>
                <a:gd name="T2" fmla="*/ 2508 w 2517"/>
                <a:gd name="T3" fmla="*/ 204 h 276"/>
                <a:gd name="T4" fmla="*/ 2251 w 2517"/>
                <a:gd name="T5" fmla="*/ 0 h 276"/>
                <a:gd name="T6" fmla="*/ 0 w 2517"/>
                <a:gd name="T7" fmla="*/ 276 h 276"/>
                <a:gd name="T8" fmla="*/ 2173 w 2517"/>
                <a:gd name="T9" fmla="*/ 276 h 276"/>
                <a:gd name="T10" fmla="*/ 21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6 w 729"/>
                <a:gd name="T7" fmla="*/ 240 h 240"/>
                <a:gd name="T8" fmla="*/ 72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6 w 729"/>
                <a:gd name="T1" fmla="*/ 318 h 318"/>
                <a:gd name="T2" fmla="*/ 72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6 w 729"/>
                <a:gd name="T9" fmla="*/ 318 h 318"/>
                <a:gd name="T10" fmla="*/ 72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</p:grpSp>
      <p:sp>
        <p:nvSpPr>
          <p:cNvPr id="19869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9869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2005 Tan Hua Joo &amp; Wong WY Singapore Polytechnic. All rights reserved.</a:t>
            </a:r>
            <a:endParaRPr lang="en-GB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8AE69-FCD8-4171-B207-93502FF2BA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0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5B96F-0109-4853-AB2D-AC6645BEEA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9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62984-008F-4C99-8B31-BF63A229F1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37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CEB02-1F36-4732-A11C-179279DF2A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ABECD-B4A6-4FF1-BC57-EA25CD5B09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35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2A922-D6E3-4E44-8D7A-32C277CAC7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41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CC74A-BC97-4664-9AEB-0740585AC0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C382E-E8C3-468A-A328-59F1555AF5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23946-755B-4780-9DA2-273BB504F0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2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EE5FF-7876-45F6-9657-F81B9ACE0E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5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C8A60-00A1-49B6-8615-03C8DB45A5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5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9763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3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3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6 w 1722"/>
                <a:gd name="T1" fmla="*/ 63 h 66"/>
                <a:gd name="T2" fmla="*/ 1716 w 1722"/>
                <a:gd name="T3" fmla="*/ 57 h 66"/>
                <a:gd name="T4" fmla="*/ 0 w 1722"/>
                <a:gd name="T5" fmla="*/ 0 h 66"/>
                <a:gd name="T6" fmla="*/ 0 w 1722"/>
                <a:gd name="T7" fmla="*/ 45 h 66"/>
                <a:gd name="T8" fmla="*/ 1716 w 1722"/>
                <a:gd name="T9" fmla="*/ 63 h 66"/>
                <a:gd name="T10" fmla="*/ 1716 w 1722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3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37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2 w 975"/>
                <a:gd name="T1" fmla="*/ 48 h 101"/>
                <a:gd name="T2" fmla="*/ 97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2 w 975"/>
                <a:gd name="T9" fmla="*/ 48 h 101"/>
                <a:gd name="T10" fmla="*/ 97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8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5 w 2141"/>
                <a:gd name="T7" fmla="*/ 0 h 198"/>
                <a:gd name="T8" fmla="*/ 213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4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40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3 w 2517"/>
                <a:gd name="T1" fmla="*/ 276 h 276"/>
                <a:gd name="T2" fmla="*/ 2508 w 2517"/>
                <a:gd name="T3" fmla="*/ 204 h 276"/>
                <a:gd name="T4" fmla="*/ 2251 w 2517"/>
                <a:gd name="T5" fmla="*/ 0 h 276"/>
                <a:gd name="T6" fmla="*/ 0 w 2517"/>
                <a:gd name="T7" fmla="*/ 276 h 276"/>
                <a:gd name="T8" fmla="*/ 2173 w 2517"/>
                <a:gd name="T9" fmla="*/ 276 h 276"/>
                <a:gd name="T10" fmla="*/ 21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4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42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6 w 729"/>
                <a:gd name="T7" fmla="*/ 240 h 240"/>
                <a:gd name="T8" fmla="*/ 72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4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6 w 729"/>
                <a:gd name="T1" fmla="*/ 318 h 318"/>
                <a:gd name="T2" fmla="*/ 72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6 w 729"/>
                <a:gd name="T9" fmla="*/ 318 h 318"/>
                <a:gd name="T10" fmla="*/ 72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4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4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5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48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5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50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5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5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5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54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5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5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57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6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59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6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6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6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6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6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6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6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767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9767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19767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</p:grpSp>
      <p:sp>
        <p:nvSpPr>
          <p:cNvPr id="1976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9767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767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767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2538" y="6376988"/>
            <a:ext cx="655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19767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42875CA7-E1DC-44E0-9559-47CB1BE098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pic>
        <p:nvPicPr>
          <p:cNvPr id="3075" name="Picture 4" descr="ag00053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202916"/>
            <a:ext cx="7418388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5"/>
          <p:cNvGrpSpPr>
            <a:grpSpLocks/>
          </p:cNvGrpSpPr>
          <p:nvPr/>
        </p:nvGrpSpPr>
        <p:grpSpPr bwMode="auto">
          <a:xfrm>
            <a:off x="339725" y="247650"/>
            <a:ext cx="476250" cy="6364288"/>
            <a:chOff x="214" y="0"/>
            <a:chExt cx="300" cy="4009"/>
          </a:xfrm>
        </p:grpSpPr>
        <p:pic>
          <p:nvPicPr>
            <p:cNvPr id="3079" name="Picture 6" descr="j009569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" y="0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7" descr="j009569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" y="1849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865188" y="3458369"/>
            <a:ext cx="4621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Verdana" pitchFamily="34" charset="0"/>
              </a:rPr>
              <a:t>Complex Numbers</a:t>
            </a:r>
            <a:endParaRPr lang="en-GB" sz="3200" b="1" dirty="0">
              <a:solidFill>
                <a:srgbClr val="FFC000"/>
              </a:solidFill>
              <a:latin typeface="Verdana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44181" y="823690"/>
            <a:ext cx="8023036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Chapter 11:</a:t>
            </a:r>
            <a:b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Phasors</a:t>
            </a:r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and Complex Numbers (Part 2)</a:t>
            </a:r>
            <a:endParaRPr lang="en-GB" sz="5400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3946-755B-4780-9DA2-273BB504F05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836738" y="1330325"/>
            <a:ext cx="6215062" cy="1082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800" b="1">
                <a:solidFill>
                  <a:srgbClr val="009900"/>
                </a:solidFill>
                <a:latin typeface="Times New Roman" pitchFamily="18" charset="0"/>
              </a:rPr>
              <a:t>V</a:t>
            </a:r>
            <a:r>
              <a:rPr lang="en-GB" sz="2800" b="1" baseline="-25000">
                <a:solidFill>
                  <a:srgbClr val="009900"/>
                </a:solidFill>
                <a:latin typeface="Times New Roman" pitchFamily="18" charset="0"/>
              </a:rPr>
              <a:t>1(peak)</a:t>
            </a:r>
            <a:r>
              <a:rPr lang="en-GB" sz="2800" b="1">
                <a:solidFill>
                  <a:srgbClr val="009900"/>
                </a:solidFill>
                <a:latin typeface="Times New Roman" pitchFamily="18" charset="0"/>
              </a:rPr>
              <a:t> = 10</a:t>
            </a:r>
            <a:r>
              <a:rPr lang="en-GB" sz="28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</a:t>
            </a:r>
            <a:r>
              <a:rPr lang="en-GB" sz="2800" b="1">
                <a:solidFill>
                  <a:srgbClr val="009900"/>
                </a:solidFill>
                <a:latin typeface="Times New Roman" pitchFamily="18" charset="0"/>
              </a:rPr>
              <a:t>120</a:t>
            </a:r>
            <a:r>
              <a:rPr lang="en-GB" sz="2800" b="1" baseline="30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o</a:t>
            </a:r>
            <a:r>
              <a:rPr lang="en-GB" sz="28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    </a:t>
            </a:r>
            <a:r>
              <a:rPr lang="en-GB" sz="2800" b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GB" sz="2800" b="1" baseline="-250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2(peak)</a:t>
            </a:r>
            <a:r>
              <a:rPr lang="en-GB" sz="2800" b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 = 4</a:t>
            </a:r>
            <a:r>
              <a:rPr lang="en-GB" sz="2800" b="1">
                <a:solidFill>
                  <a:srgbClr val="800000"/>
                </a:solidFill>
                <a:latin typeface="Times New Roman" pitchFamily="18" charset="0"/>
              </a:rPr>
              <a:t>30</a:t>
            </a:r>
            <a:r>
              <a:rPr lang="en-GB" sz="2800" b="1" baseline="300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o     </a:t>
            </a:r>
          </a:p>
          <a:p>
            <a:r>
              <a:rPr lang="en-GB" sz="1400" b="1" baseline="300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  </a:t>
            </a:r>
          </a:p>
          <a:p>
            <a:r>
              <a:rPr lang="en-GB" sz="2800" b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GB" sz="2800" b="1" baseline="-25000">
                <a:solidFill>
                  <a:schemeClr val="accent2"/>
                </a:solidFill>
                <a:latin typeface="Times New Roman" pitchFamily="18" charset="0"/>
              </a:rPr>
              <a:t>3(peak)</a:t>
            </a:r>
            <a:r>
              <a:rPr lang="en-GB" sz="2800" b="1">
                <a:solidFill>
                  <a:schemeClr val="accent2"/>
                </a:solidFill>
                <a:latin typeface="Times New Roman" pitchFamily="18" charset="0"/>
              </a:rPr>
              <a:t> = 8</a:t>
            </a:r>
            <a:r>
              <a:rPr lang="en-GB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</a:t>
            </a:r>
            <a:r>
              <a:rPr lang="en-GB" sz="2800" b="1">
                <a:solidFill>
                  <a:schemeClr val="accent2"/>
                </a:solidFill>
                <a:latin typeface="Times New Roman" pitchFamily="18" charset="0"/>
              </a:rPr>
              <a:t>-30</a:t>
            </a:r>
            <a:r>
              <a:rPr lang="en-GB" sz="2800" b="1" baseline="30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o           </a:t>
            </a:r>
            <a:r>
              <a:rPr lang="en-GB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GB" sz="2800" b="1" baseline="-25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4(peak)</a:t>
            </a:r>
            <a:r>
              <a:rPr lang="en-GB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= 6</a:t>
            </a:r>
            <a:r>
              <a:rPr lang="en-GB" sz="2800" b="1">
                <a:solidFill>
                  <a:srgbClr val="FF0000"/>
                </a:solidFill>
                <a:latin typeface="Times New Roman" pitchFamily="18" charset="0"/>
              </a:rPr>
              <a:t>-130</a:t>
            </a:r>
            <a:r>
              <a:rPr lang="en-GB" sz="2800" b="1" baseline="30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o</a:t>
            </a:r>
          </a:p>
        </p:txBody>
      </p:sp>
      <p:pic>
        <p:nvPicPr>
          <p:cNvPr id="12292" name="Picture 7"/>
          <p:cNvPicPr>
            <a:picLocks noChangeArrowheads="1"/>
          </p:cNvPicPr>
          <p:nvPr/>
        </p:nvPicPr>
        <p:blipFill>
          <a:blip r:embed="rId2"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41258" r="36295" b="12154"/>
          <a:stretch>
            <a:fillRect/>
          </a:stretch>
        </p:blipFill>
        <p:spPr bwMode="auto">
          <a:xfrm>
            <a:off x="2266950" y="2714625"/>
            <a:ext cx="4394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493713" y="330200"/>
            <a:ext cx="78374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>
                <a:latin typeface="Times New Roman" pitchFamily="18" charset="0"/>
              </a:rPr>
              <a:t>The phasor diagram that describe the</a:t>
            </a:r>
            <a:r>
              <a:rPr lang="en-GB" sz="2800">
                <a:latin typeface="Times New Roman" pitchFamily="18" charset="0"/>
              </a:rPr>
              <a:t> four sinusoidal ac voltage sources is :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3946-755B-4780-9DA2-273BB504F05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>
            <a:lum bright="-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265113"/>
            <a:ext cx="2959100" cy="300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454025" y="455613"/>
            <a:ext cx="47339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1495425" algn="l"/>
              </a:tabLst>
            </a:pPr>
            <a:r>
              <a:rPr lang="en-GB" sz="2400">
                <a:latin typeface="Verdana" pitchFamily="34" charset="0"/>
              </a:rPr>
              <a:t>If </a:t>
            </a:r>
            <a:r>
              <a:rPr lang="en-US" sz="2400">
                <a:latin typeface="Verdana" pitchFamily="34" charset="0"/>
              </a:rPr>
              <a:t>the</a:t>
            </a:r>
            <a:r>
              <a:rPr lang="en-GB" sz="2400">
                <a:latin typeface="Verdana" pitchFamily="34" charset="0"/>
              </a:rPr>
              <a:t> four sinusoidal ac voltage sources are connected in series, the </a:t>
            </a:r>
            <a:r>
              <a:rPr lang="en-GB" sz="2400">
                <a:solidFill>
                  <a:srgbClr val="FFFF00"/>
                </a:solidFill>
                <a:latin typeface="Verdana" pitchFamily="34" charset="0"/>
              </a:rPr>
              <a:t>total voltage</a:t>
            </a:r>
            <a:r>
              <a:rPr lang="en-GB" sz="2400">
                <a:latin typeface="Verdana" pitchFamily="34" charset="0"/>
              </a:rPr>
              <a:t> can be determined by </a:t>
            </a:r>
            <a:r>
              <a:rPr lang="en-GB" sz="2400">
                <a:solidFill>
                  <a:srgbClr val="FFFF00"/>
                </a:solidFill>
                <a:latin typeface="Verdana" pitchFamily="34" charset="0"/>
              </a:rPr>
              <a:t>adding the sinusoidal ac voltage sources</a:t>
            </a:r>
            <a:r>
              <a:rPr lang="en-GB" sz="2400">
                <a:latin typeface="Verdana" pitchFamily="34" charset="0"/>
              </a:rPr>
              <a:t> using phasors as follows: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279400" y="3257550"/>
            <a:ext cx="80391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tabLst>
                <a:tab pos="1495425" algn="l"/>
              </a:tabLst>
            </a:pPr>
            <a:r>
              <a:rPr lang="en-GB" sz="2400"/>
              <a:t>V</a:t>
            </a:r>
            <a:r>
              <a:rPr lang="en-GB" sz="2400" baseline="-25000"/>
              <a:t>tot (peak)</a:t>
            </a:r>
            <a:r>
              <a:rPr lang="en-GB" sz="2400"/>
              <a:t> = V</a:t>
            </a:r>
            <a:r>
              <a:rPr lang="en-GB" sz="2400" baseline="-25000"/>
              <a:t>1(peak)</a:t>
            </a:r>
            <a:r>
              <a:rPr lang="en-GB" sz="2400"/>
              <a:t> + V</a:t>
            </a:r>
            <a:r>
              <a:rPr lang="en-GB" sz="2400" baseline="-25000"/>
              <a:t>2(peak)</a:t>
            </a:r>
            <a:r>
              <a:rPr lang="en-GB" sz="2400"/>
              <a:t> + V</a:t>
            </a:r>
            <a:r>
              <a:rPr lang="en-GB" sz="2400" baseline="-25000"/>
              <a:t>3(peak)</a:t>
            </a:r>
            <a:r>
              <a:rPr lang="en-GB" sz="2400"/>
              <a:t> + V</a:t>
            </a:r>
            <a:r>
              <a:rPr lang="en-GB" sz="2400" baseline="-25000"/>
              <a:t>4(peak)</a:t>
            </a:r>
          </a:p>
          <a:p>
            <a:pPr>
              <a:lnSpc>
                <a:spcPct val="130000"/>
              </a:lnSpc>
              <a:tabLst>
                <a:tab pos="1495425" algn="l"/>
              </a:tabLst>
            </a:pPr>
            <a:r>
              <a:rPr lang="en-GB" sz="2400"/>
              <a:t>       = 10</a:t>
            </a:r>
            <a:r>
              <a:rPr lang="en-GB" sz="2400">
                <a:sym typeface="Symbol" pitchFamily="18" charset="2"/>
              </a:rPr>
              <a:t></a:t>
            </a:r>
            <a:r>
              <a:rPr lang="en-GB" sz="2400"/>
              <a:t>120</a:t>
            </a:r>
            <a:r>
              <a:rPr lang="en-GB" sz="2400" baseline="30000">
                <a:sym typeface="Symbol" pitchFamily="18" charset="2"/>
              </a:rPr>
              <a:t>o</a:t>
            </a:r>
            <a:r>
              <a:rPr lang="en-GB" sz="2400">
                <a:sym typeface="Symbol" pitchFamily="18" charset="2"/>
              </a:rPr>
              <a:t> + 4</a:t>
            </a:r>
            <a:r>
              <a:rPr lang="en-GB" sz="2400"/>
              <a:t>30</a:t>
            </a:r>
            <a:r>
              <a:rPr lang="en-GB" sz="2400" baseline="30000">
                <a:sym typeface="Symbol" pitchFamily="18" charset="2"/>
              </a:rPr>
              <a:t>o</a:t>
            </a:r>
            <a:r>
              <a:rPr lang="en-GB" sz="2400">
                <a:sym typeface="Symbol" pitchFamily="18" charset="2"/>
              </a:rPr>
              <a:t> + 8</a:t>
            </a:r>
            <a:r>
              <a:rPr lang="en-GB" sz="2400"/>
              <a:t>-30</a:t>
            </a:r>
            <a:r>
              <a:rPr lang="en-GB" sz="2400" baseline="30000">
                <a:sym typeface="Symbol" pitchFamily="18" charset="2"/>
              </a:rPr>
              <a:t>o</a:t>
            </a:r>
            <a:r>
              <a:rPr lang="en-GB" sz="2400">
                <a:sym typeface="Symbol" pitchFamily="18" charset="2"/>
              </a:rPr>
              <a:t> + 6</a:t>
            </a:r>
            <a:r>
              <a:rPr lang="en-GB" sz="2400"/>
              <a:t>-130</a:t>
            </a:r>
            <a:r>
              <a:rPr lang="en-GB" sz="2400" baseline="30000">
                <a:sym typeface="Symbol" pitchFamily="18" charset="2"/>
              </a:rPr>
              <a:t>o</a:t>
            </a:r>
          </a:p>
          <a:p>
            <a:pPr>
              <a:lnSpc>
                <a:spcPct val="130000"/>
              </a:lnSpc>
              <a:tabLst>
                <a:tab pos="1495425" algn="l"/>
              </a:tabLst>
            </a:pPr>
            <a:r>
              <a:rPr lang="en-GB" sz="2400">
                <a:sym typeface="Symbol" pitchFamily="18" charset="2"/>
              </a:rPr>
              <a:t>       = (-5 + j8.66) + (3.46 + j2) + (6.93 – j4) + (-3.86 – j4.6)</a:t>
            </a:r>
          </a:p>
          <a:p>
            <a:pPr>
              <a:lnSpc>
                <a:spcPct val="130000"/>
              </a:lnSpc>
              <a:tabLst>
                <a:tab pos="1495425" algn="l"/>
              </a:tabLst>
            </a:pPr>
            <a:r>
              <a:rPr lang="en-GB" sz="2400">
                <a:sym typeface="Symbol" pitchFamily="18" charset="2"/>
              </a:rPr>
              <a:t>       = (1.53 + j2.06) V </a:t>
            </a:r>
          </a:p>
          <a:p>
            <a:pPr>
              <a:lnSpc>
                <a:spcPct val="130000"/>
              </a:lnSpc>
              <a:tabLst>
                <a:tab pos="1495425" algn="l"/>
              </a:tabLst>
            </a:pPr>
            <a:r>
              <a:rPr lang="en-GB" sz="2400">
                <a:sym typeface="Symbol" pitchFamily="18" charset="2"/>
              </a:rPr>
              <a:t>       = 2.57</a:t>
            </a:r>
            <a:r>
              <a:rPr lang="en-GB" sz="2400"/>
              <a:t>53.4</a:t>
            </a:r>
            <a:r>
              <a:rPr lang="en-GB" sz="2400" baseline="30000">
                <a:sym typeface="Symbol" pitchFamily="18" charset="2"/>
              </a:rPr>
              <a:t>o</a:t>
            </a:r>
            <a:r>
              <a:rPr lang="en-GB" sz="2400">
                <a:sym typeface="Symbol" pitchFamily="18" charset="2"/>
              </a:rPr>
              <a:t> V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1233488" y="5805488"/>
            <a:ext cx="5138737" cy="5953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800" b="1" i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US" sz="2800" b="1" i="1" baseline="-25000">
                <a:solidFill>
                  <a:srgbClr val="FF0000"/>
                </a:solidFill>
                <a:latin typeface="Times New Roman" pitchFamily="18" charset="0"/>
              </a:rPr>
              <a:t>tot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</a:rPr>
              <a:t>  = 2.57 sin 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</a:rPr>
              <a:t>ωt 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 + 53.4</a:t>
            </a:r>
            <a:r>
              <a:rPr lang="en-US" sz="2800" b="1" baseline="3000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) V</a:t>
            </a:r>
            <a:r>
              <a:rPr lang="en-GB" sz="2800">
                <a:latin typeface="Times New Roman" pitchFamily="18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3946-755B-4780-9DA2-273BB504F05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809" y="1203124"/>
            <a:ext cx="8429625" cy="497873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GB" dirty="0" smtClean="0"/>
              <a:t>In the preceding examples, the magnitudes of the </a:t>
            </a:r>
            <a:r>
              <a:rPr lang="en-GB" dirty="0" err="1" smtClean="0"/>
              <a:t>phasors</a:t>
            </a:r>
            <a:r>
              <a:rPr lang="en-GB" dirty="0" smtClean="0"/>
              <a:t> are expressed in </a:t>
            </a:r>
            <a:r>
              <a:rPr lang="en-GB" dirty="0" smtClean="0">
                <a:solidFill>
                  <a:srgbClr val="66FFFF"/>
                </a:solidFill>
              </a:rPr>
              <a:t>peak values</a:t>
            </a:r>
            <a:r>
              <a:rPr lang="en-GB" dirty="0" smtClean="0"/>
              <a:t> of the sinusoidal ac voltages.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GB" dirty="0" smtClean="0"/>
              <a:t>However, sinusoidal AC waves are usually defined by the </a:t>
            </a:r>
            <a:r>
              <a:rPr lang="en-GB" b="1" dirty="0" smtClean="0">
                <a:solidFill>
                  <a:srgbClr val="FFFF00"/>
                </a:solidFill>
              </a:rPr>
              <a:t>RMS values</a:t>
            </a:r>
            <a:r>
              <a:rPr lang="en-GB" dirty="0" smtClean="0"/>
              <a:t> of the ac voltages and currents.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GB" dirty="0" smtClean="0"/>
              <a:t>Thus, magnitudes of </a:t>
            </a:r>
            <a:r>
              <a:rPr lang="en-GB" dirty="0" err="1" smtClean="0"/>
              <a:t>phasors</a:t>
            </a:r>
            <a:r>
              <a:rPr lang="en-GB" dirty="0" smtClean="0"/>
              <a:t> may also be expressed in </a:t>
            </a:r>
            <a:r>
              <a:rPr lang="en-GB" b="1" dirty="0" smtClean="0">
                <a:solidFill>
                  <a:srgbClr val="FFFF00"/>
                </a:solidFill>
              </a:rPr>
              <a:t>RMS values</a:t>
            </a:r>
            <a:r>
              <a:rPr lang="en-GB" b="1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lang="en-GB" sz="2000" b="1" dirty="0" smtClean="0">
                <a:solidFill>
                  <a:srgbClr val="FFFF00"/>
                </a:solidFill>
              </a:rPr>
              <a:t>	</a:t>
            </a:r>
            <a:r>
              <a:rPr lang="en-GB" b="1" dirty="0" smtClean="0"/>
              <a:t>In AC circuit analysis, the </a:t>
            </a:r>
            <a:r>
              <a:rPr lang="en-GB" b="1" dirty="0" smtClean="0">
                <a:solidFill>
                  <a:srgbClr val="66FFFF"/>
                </a:solidFill>
              </a:rPr>
              <a:t>magnitude</a:t>
            </a:r>
            <a:r>
              <a:rPr lang="en-GB" b="1" dirty="0" smtClean="0"/>
              <a:t> portion of a </a:t>
            </a:r>
            <a:r>
              <a:rPr lang="en-GB" b="1" dirty="0" err="1" smtClean="0"/>
              <a:t>phasor</a:t>
            </a:r>
            <a:r>
              <a:rPr lang="en-GB" b="1" dirty="0" smtClean="0"/>
              <a:t> will be taken to represent the </a:t>
            </a:r>
            <a:r>
              <a:rPr lang="en-GB" b="1" dirty="0" smtClean="0">
                <a:solidFill>
                  <a:srgbClr val="66FFFF"/>
                </a:solidFill>
              </a:rPr>
              <a:t>RMS Value</a:t>
            </a:r>
            <a:r>
              <a:rPr lang="en-GB" b="1" dirty="0" smtClean="0"/>
              <a:t> of an AC voltage or current </a:t>
            </a:r>
            <a:r>
              <a:rPr lang="en-GB" b="1" dirty="0" smtClean="0">
                <a:solidFill>
                  <a:srgbClr val="66FFFF"/>
                </a:solidFill>
              </a:rPr>
              <a:t>unless otherwise specified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CEB02-1F36-4732-A11C-179279DF2A1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Important Note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688975" y="1156215"/>
            <a:ext cx="7932738" cy="51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dirty="0">
                <a:latin typeface="Verdana" pitchFamily="34" charset="0"/>
                <a:cs typeface="Times New Roman" pitchFamily="18" charset="0"/>
              </a:rPr>
              <a:t>A </a:t>
            </a:r>
            <a:r>
              <a:rPr lang="en-GB" sz="2400" dirty="0" err="1"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400" dirty="0">
                <a:latin typeface="Verdana" pitchFamily="34" charset="0"/>
                <a:cs typeface="Times New Roman" pitchFamily="18" charset="0"/>
              </a:rPr>
              <a:t> diagram can be drawn to represent a sine wave. </a:t>
            </a:r>
          </a:p>
          <a:p>
            <a:pPr eaLnBrk="1" hangingPunct="1">
              <a:buFontTx/>
              <a:buChar char="•"/>
            </a:pPr>
            <a:endParaRPr lang="en-GB" sz="24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dirty="0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The angular position of the </a:t>
            </a:r>
            <a:r>
              <a:rPr lang="en-GB" sz="2400" dirty="0" err="1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400" dirty="0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 represents angle of sine wave with respect to a reference, and length of a </a:t>
            </a:r>
            <a:r>
              <a:rPr lang="en-GB" sz="2400" dirty="0" err="1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400" dirty="0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 represents the amplitude.</a:t>
            </a:r>
          </a:p>
          <a:p>
            <a:pPr eaLnBrk="1" hangingPunct="1">
              <a:buFontTx/>
              <a:buChar char="•"/>
            </a:pPr>
            <a:endParaRPr lang="en-GB" sz="2400" dirty="0">
              <a:solidFill>
                <a:schemeClr val="hlink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dirty="0">
                <a:latin typeface="Verdana" pitchFamily="34" charset="0"/>
                <a:cs typeface="Times New Roman" pitchFamily="18" charset="0"/>
              </a:rPr>
              <a:t>A </a:t>
            </a:r>
            <a:r>
              <a:rPr lang="en-GB" sz="2400" dirty="0" err="1"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400" dirty="0">
                <a:latin typeface="Verdana" pitchFamily="34" charset="0"/>
                <a:cs typeface="Times New Roman" pitchFamily="18" charset="0"/>
              </a:rPr>
              <a:t> diagram can also be used to show the phase relationship between 2 or more sinusoidal quantities.</a:t>
            </a:r>
            <a:endParaRPr lang="en-GB" sz="12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ct val="70000"/>
              </a:spcBef>
              <a:buFontTx/>
              <a:buChar char="•"/>
            </a:pPr>
            <a:r>
              <a:rPr lang="en-GB" sz="24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The complex number system can be used to represent a </a:t>
            </a:r>
            <a:r>
              <a:rPr lang="en-GB" sz="2400" dirty="0" err="1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4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quantity</a:t>
            </a:r>
            <a:r>
              <a:rPr lang="en-GB" sz="2400" dirty="0" smtClean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.</a:t>
            </a:r>
            <a:endParaRPr lang="en-GB" sz="1200" dirty="0">
              <a:solidFill>
                <a:srgbClr val="66FFFF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3946-755B-4780-9DA2-273BB504F05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16388" name="Text Box 20"/>
          <p:cNvSpPr txBox="1">
            <a:spLocks noChangeArrowheads="1"/>
          </p:cNvSpPr>
          <p:nvPr/>
        </p:nvSpPr>
        <p:spPr bwMode="auto">
          <a:xfrm>
            <a:off x="593725" y="1540054"/>
            <a:ext cx="81915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4650" indent="-3746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dirty="0">
                <a:solidFill>
                  <a:srgbClr val="66FFFF"/>
                </a:solidFill>
                <a:latin typeface="Verdana" pitchFamily="34" charset="0"/>
              </a:rPr>
              <a:t>Rectangular form of a complex number consists of a </a:t>
            </a:r>
            <a:r>
              <a:rPr lang="en-GB" sz="2400" dirty="0">
                <a:solidFill>
                  <a:srgbClr val="FFFF00"/>
                </a:solidFill>
                <a:latin typeface="Verdana" pitchFamily="34" charset="0"/>
              </a:rPr>
              <a:t>real</a:t>
            </a:r>
            <a:r>
              <a:rPr lang="en-GB" sz="2400" dirty="0">
                <a:solidFill>
                  <a:srgbClr val="66FFFF"/>
                </a:solidFill>
                <a:latin typeface="Verdana" pitchFamily="34" charset="0"/>
              </a:rPr>
              <a:t> part and a </a:t>
            </a:r>
            <a:r>
              <a:rPr lang="en-GB" sz="2400" dirty="0">
                <a:solidFill>
                  <a:srgbClr val="FFFF00"/>
                </a:solidFill>
                <a:latin typeface="Verdana" pitchFamily="34" charset="0"/>
              </a:rPr>
              <a:t>j</a:t>
            </a:r>
            <a:r>
              <a:rPr lang="en-GB" sz="2400" dirty="0">
                <a:solidFill>
                  <a:srgbClr val="66FFFF"/>
                </a:solidFill>
                <a:latin typeface="Verdana" pitchFamily="34" charset="0"/>
              </a:rPr>
              <a:t> part of the form A </a:t>
            </a:r>
            <a:r>
              <a:rPr lang="en-GB" sz="2400" i="1" dirty="0">
                <a:solidFill>
                  <a:srgbClr val="66FFFF"/>
                </a:solidFill>
                <a:latin typeface="Verdana" pitchFamily="34" charset="0"/>
              </a:rPr>
              <a:t>+ </a:t>
            </a:r>
            <a:r>
              <a:rPr lang="en-GB" sz="2400" dirty="0">
                <a:solidFill>
                  <a:srgbClr val="66FFFF"/>
                </a:solidFill>
                <a:latin typeface="Verdana" pitchFamily="34" charset="0"/>
              </a:rPr>
              <a:t>j B</a:t>
            </a:r>
            <a:r>
              <a:rPr lang="en-GB" sz="2400" i="1" dirty="0">
                <a:solidFill>
                  <a:srgbClr val="66FFFF"/>
                </a:solidFill>
                <a:latin typeface="Verdana" pitchFamily="34" charset="0"/>
              </a:rPr>
              <a:t>.</a:t>
            </a:r>
          </a:p>
          <a:p>
            <a:pPr eaLnBrk="1" hangingPunct="1"/>
            <a:endParaRPr lang="en-GB" sz="24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dirty="0">
                <a:latin typeface="Verdana" pitchFamily="34" charset="0"/>
                <a:cs typeface="Times New Roman" pitchFamily="18" charset="0"/>
              </a:rPr>
              <a:t>The polar form of a complex number consists of a magnitude and an angle of the form C  </a:t>
            </a:r>
            <a:r>
              <a:rPr lang="en-US" sz="2400" dirty="0">
                <a:latin typeface="Verdana" pitchFamily="34" charset="0"/>
                <a:cs typeface="Times New Roman" pitchFamily="18" charset="0"/>
              </a:rPr>
              <a:t>±θ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Tx/>
              <a:buChar char="•"/>
            </a:pPr>
            <a:endParaRPr lang="en-GB" sz="2000" dirty="0">
              <a:latin typeface="Times New Roman" pitchFamily="18" charset="0"/>
            </a:endParaRPr>
          </a:p>
        </p:txBody>
      </p:sp>
      <p:sp>
        <p:nvSpPr>
          <p:cNvPr id="16389" name="Freeform 21"/>
          <p:cNvSpPr>
            <a:spLocks/>
          </p:cNvSpPr>
          <p:nvPr/>
        </p:nvSpPr>
        <p:spPr bwMode="auto">
          <a:xfrm>
            <a:off x="7277100" y="3095445"/>
            <a:ext cx="257175" cy="368971"/>
          </a:xfrm>
          <a:custGeom>
            <a:avLst/>
            <a:gdLst>
              <a:gd name="T0" fmla="*/ 2147483647 w 162"/>
              <a:gd name="T1" fmla="*/ 0 h 162"/>
              <a:gd name="T2" fmla="*/ 0 w 162"/>
              <a:gd name="T3" fmla="*/ 2147483647 h 162"/>
              <a:gd name="T4" fmla="*/ 2147483647 w 162"/>
              <a:gd name="T5" fmla="*/ 2147483647 h 1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2" h="162">
                <a:moveTo>
                  <a:pt x="81" y="0"/>
                </a:moveTo>
                <a:lnTo>
                  <a:pt x="0" y="162"/>
                </a:lnTo>
                <a:lnTo>
                  <a:pt x="162" y="16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3946-755B-4780-9DA2-273BB504F05F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Copyright © 2005 Tan Hua Joo &amp; Wong WY Singapore Polytechnic. All rights reserved.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3946-755B-4780-9DA2-273BB504F05F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26297" y="2921926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11</a:t>
            </a:r>
          </a:p>
        </p:txBody>
      </p:sp>
    </p:spTree>
    <p:extLst>
      <p:ext uri="{BB962C8B-B14F-4D97-AF65-F5344CB8AC3E}">
        <p14:creationId xmlns:p14="http://schemas.microsoft.com/office/powerpoint/2010/main" val="303203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77813" y="1404938"/>
            <a:ext cx="8531225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8038" indent="-4508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Verdana" pitchFamily="34" charset="0"/>
              </a:rPr>
              <a:t>After completing Part </a:t>
            </a:r>
            <a:r>
              <a:rPr lang="en-US" sz="2400" dirty="0" smtClean="0">
                <a:latin typeface="Verdana" pitchFamily="34" charset="0"/>
              </a:rPr>
              <a:t>2 </a:t>
            </a:r>
            <a:r>
              <a:rPr lang="en-US" sz="2400" dirty="0">
                <a:latin typeface="Verdana" pitchFamily="34" charset="0"/>
              </a:rPr>
              <a:t>of this chapter, you should be able to 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00FFFF"/>
                </a:solidFill>
                <a:latin typeface="Verdana" pitchFamily="34" charset="0"/>
              </a:rPr>
              <a:t>Use </a:t>
            </a:r>
            <a:r>
              <a:rPr lang="en-US" sz="2400" dirty="0">
                <a:solidFill>
                  <a:srgbClr val="00FFFF"/>
                </a:solidFill>
                <a:latin typeface="Verdana" pitchFamily="34" charset="0"/>
              </a:rPr>
              <a:t>a </a:t>
            </a:r>
            <a:r>
              <a:rPr lang="en-US" sz="2400" dirty="0" err="1">
                <a:solidFill>
                  <a:srgbClr val="00FFFF"/>
                </a:solidFill>
                <a:latin typeface="Verdana" pitchFamily="34" charset="0"/>
              </a:rPr>
              <a:t>phasor</a:t>
            </a:r>
            <a:r>
              <a:rPr lang="en-US" sz="2400" dirty="0">
                <a:solidFill>
                  <a:srgbClr val="00FFFF"/>
                </a:solidFill>
                <a:latin typeface="Verdana" pitchFamily="34" charset="0"/>
              </a:rPr>
              <a:t> to represent a sine wave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Verdana" pitchFamily="34" charset="0"/>
              </a:rPr>
              <a:t>Use complex numbers to represent </a:t>
            </a:r>
            <a:r>
              <a:rPr lang="en-US" sz="2400" dirty="0" err="1">
                <a:latin typeface="Verdana" pitchFamily="34" charset="0"/>
              </a:rPr>
              <a:t>phasor</a:t>
            </a:r>
            <a:r>
              <a:rPr lang="en-US" sz="2400" dirty="0">
                <a:latin typeface="Verdana" pitchFamily="34" charset="0"/>
              </a:rPr>
              <a:t> quantities</a:t>
            </a:r>
            <a:r>
              <a:rPr lang="en-US" dirty="0"/>
              <a:t> </a:t>
            </a:r>
            <a:endParaRPr lang="en-US" sz="2600" dirty="0">
              <a:latin typeface="Verdana" pitchFamily="34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rgbClr val="00FFFF"/>
                </a:solidFill>
                <a:latin typeface="Verdana" pitchFamily="34" charset="0"/>
              </a:rPr>
              <a:t>Perform mathematical calculations using rectangular and polar forms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Verdana" pitchFamily="34" charset="0"/>
              </a:rPr>
              <a:t>Convert a number in polar form to rectangular form and vice versa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rgbClr val="66FFFF"/>
                </a:solidFill>
                <a:latin typeface="Verdana" pitchFamily="34" charset="0"/>
              </a:rPr>
              <a:t>Determine the total output voltage of several ac voltage sources connected in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3946-755B-4780-9DA2-273BB504F05F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41325" y="1397000"/>
            <a:ext cx="8229600" cy="4818063"/>
          </a:xfrm>
        </p:spPr>
        <p:txBody>
          <a:bodyPr/>
          <a:lstStyle/>
          <a:p>
            <a:pPr eaLnBrk="1" hangingPunct="1">
              <a:spcAft>
                <a:spcPct val="40000"/>
              </a:spcAft>
              <a:defRPr/>
            </a:pPr>
            <a:r>
              <a:rPr lang="en-GB" sz="2800" smtClean="0">
                <a:effectLst/>
              </a:rPr>
              <a:t>Phasors in their graphical form, however, are not easy to manipulate</a:t>
            </a:r>
          </a:p>
          <a:p>
            <a:pPr eaLnBrk="1" hangingPunct="1">
              <a:spcAft>
                <a:spcPct val="40000"/>
              </a:spcAft>
              <a:defRPr/>
            </a:pPr>
            <a:r>
              <a:rPr lang="en-GB" sz="2800" smtClean="0">
                <a:solidFill>
                  <a:schemeClr val="hlink"/>
                </a:solidFill>
                <a:effectLst/>
              </a:rPr>
              <a:t>They can be converted into a Complex number system that allows them to be expressed mathematically</a:t>
            </a:r>
          </a:p>
          <a:p>
            <a:pPr eaLnBrk="1" hangingPunct="1">
              <a:spcAft>
                <a:spcPct val="40000"/>
              </a:spcAft>
              <a:defRPr/>
            </a:pPr>
            <a:r>
              <a:rPr lang="en-GB" sz="2800" smtClean="0">
                <a:solidFill>
                  <a:srgbClr val="FFFF00"/>
                </a:solidFill>
                <a:effectLst/>
              </a:rPr>
              <a:t>In the complex number form, phasor quantities can be easily added, subtracted, multiplied, or divided</a:t>
            </a:r>
          </a:p>
          <a:p>
            <a:pPr eaLnBrk="1" hangingPunct="1">
              <a:spcAft>
                <a:spcPct val="40000"/>
              </a:spcAft>
              <a:defRPr/>
            </a:pPr>
            <a:r>
              <a:rPr lang="en-GB" sz="2800" smtClean="0">
                <a:effectLst/>
              </a:rPr>
              <a:t>Useful in analysis of ac circuits</a:t>
            </a:r>
            <a:endParaRPr lang="en-GB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CEB02-1F36-4732-A11C-179279DF2A1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10732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11-2 Complex Number System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360488" y="1455738"/>
            <a:ext cx="6907212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4650" indent="-3746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80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Rectangular form and Polar form are two forms of complex numbers used to represent phasor quantities </a:t>
            </a:r>
          </a:p>
          <a:p>
            <a:pPr eaLnBrk="1" hangingPunct="1">
              <a:buFontTx/>
              <a:buChar char="•"/>
            </a:pPr>
            <a:endParaRPr lang="en-GB" sz="2800">
              <a:solidFill>
                <a:srgbClr val="66FFFF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800">
                <a:latin typeface="Verdana" pitchFamily="34" charset="0"/>
                <a:cs typeface="Times New Roman" pitchFamily="18" charset="0"/>
              </a:rPr>
              <a:t>Each has certain advantages when used in circuit analysis, depending on particular application</a:t>
            </a:r>
          </a:p>
          <a:p>
            <a:pPr eaLnBrk="1" hangingPunct="1">
              <a:buFontTx/>
              <a:buChar char="•"/>
            </a:pPr>
            <a:endParaRPr lang="en-GB" sz="2800">
              <a:latin typeface="Verdan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3946-755B-4780-9DA2-273BB504F05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6626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Rectangular and Polar Forms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52388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720000" algn="l"/>
            <a:r>
              <a:rPr lang="en-US" dirty="0" smtClean="0">
                <a:solidFill>
                  <a:srgbClr val="FFFF00"/>
                </a:solidFill>
              </a:rPr>
              <a:t>Rectangular Form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lum bright="-30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8" t="2142" r="17310" b="67499"/>
          <a:stretch>
            <a:fillRect/>
          </a:stretch>
        </p:blipFill>
        <p:spPr bwMode="auto">
          <a:xfrm>
            <a:off x="4729163" y="1195388"/>
            <a:ext cx="4414837" cy="518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0" y="1195388"/>
            <a:ext cx="4940300" cy="4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80000"/>
              </a:spcBef>
              <a:buFontTx/>
              <a:buChar char="•"/>
            </a:pPr>
            <a:r>
              <a:rPr lang="en-GB" sz="2800" dirty="0" err="1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quantity in </a:t>
            </a:r>
            <a:r>
              <a:rPr lang="en-GB" sz="2800" b="1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rectangular form</a:t>
            </a:r>
            <a:r>
              <a:rPr lang="en-GB" sz="2800" b="1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GB" sz="2800" b="1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algebraic sum of </a:t>
            </a:r>
            <a:r>
              <a:rPr lang="en-GB" sz="2800" dirty="0">
                <a:solidFill>
                  <a:srgbClr val="66FF33"/>
                </a:solidFill>
                <a:latin typeface="Verdana" pitchFamily="34" charset="0"/>
                <a:cs typeface="Times New Roman" pitchFamily="18" charset="0"/>
              </a:rPr>
              <a:t>real value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(A) of coordinate and </a:t>
            </a:r>
            <a:r>
              <a:rPr lang="en-GB" sz="2800" dirty="0">
                <a:solidFill>
                  <a:srgbClr val="66FF33"/>
                </a:solidFill>
                <a:latin typeface="Verdana" pitchFamily="34" charset="0"/>
                <a:cs typeface="Times New Roman" pitchFamily="18" charset="0"/>
              </a:rPr>
              <a:t>“j” value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(B) of coordinate</a:t>
            </a:r>
          </a:p>
          <a:p>
            <a:pPr eaLnBrk="1" hangingPunct="1">
              <a:spcBef>
                <a:spcPct val="80000"/>
              </a:spcBef>
              <a:buFontTx/>
              <a:buChar char="•"/>
            </a:pPr>
            <a:r>
              <a:rPr lang="en-GB" sz="2800" dirty="0">
                <a:latin typeface="Verdana" pitchFamily="34" charset="0"/>
                <a:cs typeface="Times New Roman" pitchFamily="18" charset="0"/>
              </a:rPr>
              <a:t>Expressed as: </a:t>
            </a:r>
          </a:p>
          <a:p>
            <a:pPr eaLnBrk="1" hangingPunct="1">
              <a:spcBef>
                <a:spcPct val="80000"/>
              </a:spcBef>
            </a:pPr>
            <a:r>
              <a:rPr lang="en-GB" sz="1000" i="1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eaLnBrk="1" hangingPunct="1"/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3600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GB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771650" y="4648200"/>
            <a:ext cx="1785938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3200" i="1">
                <a:solidFill>
                  <a:srgbClr val="000000"/>
                </a:solidFill>
                <a:latin typeface="Verdana" pitchFamily="34" charset="0"/>
              </a:rPr>
              <a:t>A + j B</a:t>
            </a:r>
            <a:r>
              <a:rPr lang="en-GB" sz="3200">
                <a:solidFill>
                  <a:srgbClr val="0000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3946-755B-4780-9DA2-273BB504F05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" t="68958" r="9700" b="1448"/>
          <a:stretch>
            <a:fillRect/>
          </a:stretch>
        </p:blipFill>
        <p:spPr bwMode="auto">
          <a:xfrm>
            <a:off x="4210050" y="1143000"/>
            <a:ext cx="493395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65113" y="1126052"/>
            <a:ext cx="4044950" cy="563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80000"/>
              </a:spcBef>
              <a:buFontTx/>
              <a:buChar char="•"/>
            </a:pPr>
            <a:r>
              <a:rPr lang="en-GB" sz="2800" dirty="0" err="1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quantities in </a:t>
            </a:r>
            <a:r>
              <a:rPr lang="en-GB" sz="2800" b="1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polar form</a:t>
            </a:r>
            <a:r>
              <a:rPr lang="en-GB" sz="2800" b="1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GB" sz="2800" b="1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800" b="1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consists of </a:t>
            </a:r>
            <a:r>
              <a:rPr lang="en-GB" sz="2800" dirty="0" err="1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rgbClr val="66FF33"/>
                </a:solidFill>
                <a:latin typeface="Verdana" pitchFamily="34" charset="0"/>
                <a:cs typeface="Times New Roman" pitchFamily="18" charset="0"/>
              </a:rPr>
              <a:t>magnitude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(C) and the </a:t>
            </a:r>
            <a:r>
              <a:rPr lang="en-GB" sz="2800" dirty="0">
                <a:solidFill>
                  <a:srgbClr val="66FF33"/>
                </a:solidFill>
                <a:latin typeface="Verdana" pitchFamily="34" charset="0"/>
                <a:cs typeface="Times New Roman" pitchFamily="18" charset="0"/>
              </a:rPr>
              <a:t>angular position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relative to the positive real axis (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)</a:t>
            </a:r>
          </a:p>
          <a:p>
            <a:pPr eaLnBrk="1" hangingPunct="1">
              <a:spcBef>
                <a:spcPct val="80000"/>
              </a:spcBef>
              <a:buFontTx/>
              <a:buChar char="•"/>
            </a:pPr>
            <a:r>
              <a:rPr lang="en-GB" sz="2800" dirty="0">
                <a:latin typeface="Verdana" pitchFamily="34" charset="0"/>
                <a:cs typeface="Times New Roman" pitchFamily="18" charset="0"/>
              </a:rPr>
              <a:t>Expressed as: </a:t>
            </a:r>
          </a:p>
          <a:p>
            <a:pPr eaLnBrk="1" hangingPunct="1">
              <a:spcBef>
                <a:spcPct val="80000"/>
              </a:spcBef>
            </a:pPr>
            <a:r>
              <a:rPr lang="en-GB" sz="3600" b="1" dirty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	</a:t>
            </a:r>
            <a:endParaRPr lang="en-GB" sz="36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1370013" y="5547206"/>
            <a:ext cx="1835150" cy="5794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3200">
                <a:solidFill>
                  <a:srgbClr val="000000"/>
                </a:solidFill>
              </a:rPr>
              <a:t>C </a:t>
            </a:r>
            <a:r>
              <a:rPr lang="en-GB" sz="3200">
                <a:solidFill>
                  <a:srgbClr val="000000"/>
                </a:solidFill>
                <a:sym typeface="Symbol" pitchFamily="18" charset="2"/>
              </a:rPr>
              <a:t></a:t>
            </a:r>
            <a:r>
              <a:rPr lang="en-GB" sz="3200">
                <a:solidFill>
                  <a:srgbClr val="000000"/>
                </a:solidFill>
              </a:rPr>
              <a:t> </a:t>
            </a:r>
            <a:r>
              <a:rPr lang="en-GB" sz="3200">
                <a:solidFill>
                  <a:srgbClr val="000000"/>
                </a:solidFill>
                <a:sym typeface="Symbol" pitchFamily="18" charset="2"/>
              </a:rPr>
              <a:t></a:t>
            </a:r>
            <a:r>
              <a:rPr lang="en-GB" sz="3200">
                <a:solidFill>
                  <a:srgbClr val="000000"/>
                </a:solidFill>
              </a:rPr>
              <a:t> </a:t>
            </a:r>
            <a:r>
              <a:rPr lang="en-GB" sz="3200">
                <a:solidFill>
                  <a:srgbClr val="000000"/>
                </a:solidFill>
                <a:sym typeface="Symbol" pitchFamily="18" charset="2"/>
              </a:rPr>
              <a:t></a:t>
            </a:r>
            <a:r>
              <a:rPr lang="en-GB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3946-755B-4780-9DA2-273BB504F05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Polar Form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grpSp>
        <p:nvGrpSpPr>
          <p:cNvPr id="151582" name="Group 30"/>
          <p:cNvGrpSpPr>
            <a:grpSpLocks/>
          </p:cNvGrpSpPr>
          <p:nvPr/>
        </p:nvGrpSpPr>
        <p:grpSpPr bwMode="auto">
          <a:xfrm>
            <a:off x="736600" y="4808538"/>
            <a:ext cx="7364413" cy="1692275"/>
            <a:chOff x="464" y="3029"/>
            <a:chExt cx="4639" cy="1066"/>
          </a:xfrm>
        </p:grpSpPr>
        <p:sp>
          <p:nvSpPr>
            <p:cNvPr id="9231" name="Rectangle 26"/>
            <p:cNvSpPr>
              <a:spLocks noChangeArrowheads="1"/>
            </p:cNvSpPr>
            <p:nvPr/>
          </p:nvSpPr>
          <p:spPr bwMode="auto">
            <a:xfrm>
              <a:off x="841" y="3303"/>
              <a:ext cx="4262" cy="79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32" name="Text Box 21"/>
            <p:cNvSpPr txBox="1">
              <a:spLocks noChangeArrowheads="1"/>
            </p:cNvSpPr>
            <p:nvPr/>
          </p:nvSpPr>
          <p:spPr bwMode="auto">
            <a:xfrm>
              <a:off x="464" y="3029"/>
              <a:ext cx="2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42913" indent="-442913" eaLnBrk="0" hangingPunct="0">
                <a:tabLst>
                  <a:tab pos="4429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4429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4429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4429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4429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29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29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29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29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GB" sz="2400">
                  <a:latin typeface="Verdana" pitchFamily="34" charset="0"/>
                </a:rPr>
                <a:t>Examples on subtraction:</a:t>
              </a:r>
            </a:p>
          </p:txBody>
        </p:sp>
        <p:pic>
          <p:nvPicPr>
            <p:cNvPr id="9233" name="Picture 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" y="3309"/>
              <a:ext cx="3222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1572" name="Group 20"/>
          <p:cNvGrpSpPr>
            <a:grpSpLocks/>
          </p:cNvGrpSpPr>
          <p:nvPr/>
        </p:nvGrpSpPr>
        <p:grpSpPr bwMode="auto">
          <a:xfrm>
            <a:off x="1295400" y="3157538"/>
            <a:ext cx="6019800" cy="1457325"/>
            <a:chOff x="816" y="1989"/>
            <a:chExt cx="3702" cy="864"/>
          </a:xfrm>
        </p:grpSpPr>
        <p:sp>
          <p:nvSpPr>
            <p:cNvPr id="9229" name="Rectangle 19"/>
            <p:cNvSpPr>
              <a:spLocks noChangeArrowheads="1"/>
            </p:cNvSpPr>
            <p:nvPr/>
          </p:nvSpPr>
          <p:spPr bwMode="auto">
            <a:xfrm>
              <a:off x="819" y="1989"/>
              <a:ext cx="3699" cy="864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pic>
          <p:nvPicPr>
            <p:cNvPr id="9230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007"/>
              <a:ext cx="3682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698500" y="1076325"/>
            <a:ext cx="8088313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2913" indent="-4429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n-GB" sz="3200" u="sng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Addition &amp; Subtraction</a:t>
            </a:r>
          </a:p>
          <a:p>
            <a:pPr eaLnBrk="1" hangingPunct="1">
              <a:spcBef>
                <a:spcPct val="60000"/>
              </a:spcBef>
              <a:buFontTx/>
              <a:buChar char="•"/>
            </a:pPr>
            <a:r>
              <a:rPr lang="en-GB" sz="2400">
                <a:solidFill>
                  <a:srgbClr val="66FFFF"/>
                </a:solidFill>
                <a:latin typeface="Verdana" pitchFamily="34" charset="0"/>
              </a:rPr>
              <a:t>Complex numbers must be in </a:t>
            </a:r>
            <a:r>
              <a:rPr lang="en-GB" sz="2400">
                <a:solidFill>
                  <a:srgbClr val="FFFF00"/>
                </a:solidFill>
                <a:latin typeface="Verdana" pitchFamily="34" charset="0"/>
              </a:rPr>
              <a:t>rectangular form</a:t>
            </a:r>
            <a:r>
              <a:rPr lang="en-GB" sz="2400">
                <a:solidFill>
                  <a:srgbClr val="66FFFF"/>
                </a:solidFill>
                <a:latin typeface="Verdana" pitchFamily="34" charset="0"/>
              </a:rPr>
              <a:t> in order to perform </a:t>
            </a:r>
            <a:r>
              <a:rPr lang="en-GB" sz="2400">
                <a:solidFill>
                  <a:srgbClr val="FFFF00"/>
                </a:solidFill>
                <a:latin typeface="Verdana" pitchFamily="34" charset="0"/>
              </a:rPr>
              <a:t>addition or subtraction</a:t>
            </a:r>
          </a:p>
          <a:p>
            <a:pPr eaLnBrk="1" hangingPunct="1">
              <a:spcBef>
                <a:spcPct val="60000"/>
              </a:spcBef>
              <a:buFontTx/>
              <a:buChar char="•"/>
            </a:pPr>
            <a:r>
              <a:rPr lang="en-GB" sz="2400">
                <a:latin typeface="Verdana" pitchFamily="34" charset="0"/>
              </a:rPr>
              <a:t>Examples on addition:</a:t>
            </a:r>
          </a:p>
          <a:p>
            <a:pPr eaLnBrk="1" hangingPunct="1">
              <a:spcBef>
                <a:spcPct val="60000"/>
              </a:spcBef>
              <a:buFontTx/>
              <a:buChar char="•"/>
            </a:pPr>
            <a:endParaRPr lang="en-GB" sz="2400">
              <a:latin typeface="Verdana" pitchFamily="34" charset="0"/>
            </a:endParaRPr>
          </a:p>
          <a:p>
            <a:pPr eaLnBrk="1" hangingPunct="1"/>
            <a:endParaRPr lang="en-GB" sz="3200" b="1" u="sng">
              <a:solidFill>
                <a:srgbClr val="FF00FF"/>
              </a:solidFill>
              <a:latin typeface="Times New Roman" pitchFamily="18" charset="0"/>
            </a:endParaRPr>
          </a:p>
        </p:txBody>
      </p:sp>
      <p:pic>
        <p:nvPicPr>
          <p:cNvPr id="15156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86213"/>
            <a:ext cx="40909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69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3600450"/>
            <a:ext cx="155733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70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4010025"/>
            <a:ext cx="166687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7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6057900"/>
            <a:ext cx="53863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76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5589588"/>
            <a:ext cx="13493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77" name="Picture 2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6019800"/>
            <a:ext cx="141763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3946-755B-4780-9DA2-273BB504F05F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Mathematical Operations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grpSp>
        <p:nvGrpSpPr>
          <p:cNvPr id="210957" name="Group 13"/>
          <p:cNvGrpSpPr>
            <a:grpSpLocks/>
          </p:cNvGrpSpPr>
          <p:nvPr/>
        </p:nvGrpSpPr>
        <p:grpSpPr bwMode="auto">
          <a:xfrm>
            <a:off x="350838" y="2009775"/>
            <a:ext cx="8636000" cy="1677988"/>
            <a:chOff x="338" y="1526"/>
            <a:chExt cx="5422" cy="1057"/>
          </a:xfrm>
        </p:grpSpPr>
        <p:sp>
          <p:nvSpPr>
            <p:cNvPr id="10255" name="Rectangle 14"/>
            <p:cNvSpPr>
              <a:spLocks noChangeArrowheads="1"/>
            </p:cNvSpPr>
            <p:nvPr/>
          </p:nvSpPr>
          <p:spPr bwMode="auto">
            <a:xfrm>
              <a:off x="369" y="1818"/>
              <a:ext cx="5391" cy="765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pic>
          <p:nvPicPr>
            <p:cNvPr id="10256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" y="1824"/>
              <a:ext cx="3341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7" name="Text Box 16"/>
            <p:cNvSpPr txBox="1">
              <a:spLocks noChangeArrowheads="1"/>
            </p:cNvSpPr>
            <p:nvPr/>
          </p:nvSpPr>
          <p:spPr bwMode="auto">
            <a:xfrm>
              <a:off x="338" y="1526"/>
              <a:ext cx="29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42913" indent="-442913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GB" sz="2400">
                  <a:latin typeface="Verdana" pitchFamily="34" charset="0"/>
                </a:rPr>
                <a:t>Examples of Multiplication</a:t>
              </a:r>
            </a:p>
          </p:txBody>
        </p:sp>
      </p:grp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485775" y="42863"/>
            <a:ext cx="7988300" cy="189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2913" indent="-4429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n-GB" sz="3200" u="sng">
                <a:latin typeface="Verdana" pitchFamily="34" charset="0"/>
              </a:rPr>
              <a:t>Multiplication (or Division)</a:t>
            </a:r>
          </a:p>
          <a:p>
            <a:pPr eaLnBrk="1" hangingPunct="1">
              <a:spcBef>
                <a:spcPct val="60000"/>
              </a:spcBef>
              <a:buFontTx/>
              <a:buChar char="•"/>
            </a:pPr>
            <a:r>
              <a:rPr lang="en-GB" sz="2400">
                <a:solidFill>
                  <a:srgbClr val="66FFFF"/>
                </a:solidFill>
                <a:latin typeface="Verdana" pitchFamily="34" charset="0"/>
              </a:rPr>
              <a:t>The rule is: With both numbers in </a:t>
            </a:r>
            <a:r>
              <a:rPr lang="en-GB" sz="2400">
                <a:solidFill>
                  <a:srgbClr val="FFFF00"/>
                </a:solidFill>
                <a:latin typeface="Verdana" pitchFamily="34" charset="0"/>
              </a:rPr>
              <a:t>polar form</a:t>
            </a:r>
            <a:r>
              <a:rPr lang="en-GB" sz="2400">
                <a:solidFill>
                  <a:srgbClr val="66FFFF"/>
                </a:solidFill>
                <a:latin typeface="Verdana" pitchFamily="34" charset="0"/>
              </a:rPr>
              <a:t>,  multiply (or divide) the magnitudes, and add (or subtract) the angles algebraically</a:t>
            </a:r>
            <a:endParaRPr lang="en-GB" sz="3200" b="1" u="sng">
              <a:solidFill>
                <a:srgbClr val="FF00FF"/>
              </a:solidFill>
              <a:latin typeface="Times New Roman" pitchFamily="18" charset="0"/>
            </a:endParaRPr>
          </a:p>
        </p:txBody>
      </p:sp>
      <p:pic>
        <p:nvPicPr>
          <p:cNvPr id="210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228975"/>
            <a:ext cx="40020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2809875"/>
            <a:ext cx="48990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3205163"/>
            <a:ext cx="46243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55625" y="1833563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sz="2400">
              <a:latin typeface="Verdana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22300" y="19177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10965" name="Group 21"/>
          <p:cNvGrpSpPr>
            <a:grpSpLocks/>
          </p:cNvGrpSpPr>
          <p:nvPr/>
        </p:nvGrpSpPr>
        <p:grpSpPr bwMode="auto">
          <a:xfrm>
            <a:off x="450850" y="4079875"/>
            <a:ext cx="8636000" cy="2178050"/>
            <a:chOff x="284" y="2570"/>
            <a:chExt cx="5440" cy="1372"/>
          </a:xfrm>
        </p:grpSpPr>
        <p:sp>
          <p:nvSpPr>
            <p:cNvPr id="10252" name="Rectangle 11"/>
            <p:cNvSpPr>
              <a:spLocks noChangeArrowheads="1"/>
            </p:cNvSpPr>
            <p:nvPr/>
          </p:nvSpPr>
          <p:spPr bwMode="auto">
            <a:xfrm>
              <a:off x="315" y="2862"/>
              <a:ext cx="5409" cy="108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53" name="Text Box 10"/>
            <p:cNvSpPr txBox="1">
              <a:spLocks noChangeArrowheads="1"/>
            </p:cNvSpPr>
            <p:nvPr/>
          </p:nvSpPr>
          <p:spPr bwMode="auto">
            <a:xfrm>
              <a:off x="284" y="2570"/>
              <a:ext cx="2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42913" indent="-442913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GB" sz="2400">
                  <a:latin typeface="Verdana" pitchFamily="34" charset="0"/>
                </a:rPr>
                <a:t>Example of Division</a:t>
              </a:r>
            </a:p>
          </p:txBody>
        </p:sp>
        <p:pic>
          <p:nvPicPr>
            <p:cNvPr id="10254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886"/>
              <a:ext cx="2616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096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5367338"/>
            <a:ext cx="5867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3946-755B-4780-9DA2-273BB504F05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grpSp>
        <p:nvGrpSpPr>
          <p:cNvPr id="11268" name="Group 18"/>
          <p:cNvGrpSpPr>
            <a:grpSpLocks/>
          </p:cNvGrpSpPr>
          <p:nvPr/>
        </p:nvGrpSpPr>
        <p:grpSpPr bwMode="auto">
          <a:xfrm>
            <a:off x="1096963" y="1136208"/>
            <a:ext cx="6273800" cy="2630488"/>
            <a:chOff x="435" y="661"/>
            <a:chExt cx="4291" cy="1923"/>
          </a:xfrm>
        </p:grpSpPr>
        <p:pic>
          <p:nvPicPr>
            <p:cNvPr id="11279" name="Picture 12"/>
            <p:cNvPicPr>
              <a:picLocks noChangeArrowheads="1"/>
            </p:cNvPicPr>
            <p:nvPr/>
          </p:nvPicPr>
          <p:blipFill>
            <a:blip r:embed="rId2">
              <a:lum bright="-18000" contras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6" t="3519" r="14931" b="61922"/>
            <a:stretch>
              <a:fillRect/>
            </a:stretch>
          </p:blipFill>
          <p:spPr bwMode="auto">
            <a:xfrm>
              <a:off x="435" y="661"/>
              <a:ext cx="4291" cy="1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80" name="Text Box 14"/>
            <p:cNvSpPr txBox="1">
              <a:spLocks noChangeArrowheads="1"/>
            </p:cNvSpPr>
            <p:nvPr/>
          </p:nvSpPr>
          <p:spPr bwMode="auto">
            <a:xfrm>
              <a:off x="3980" y="953"/>
              <a:ext cx="33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>
                  <a:solidFill>
                    <a:srgbClr val="009900"/>
                  </a:solidFill>
                </a:rPr>
                <a:t>V1</a:t>
              </a:r>
            </a:p>
          </p:txBody>
        </p:sp>
        <p:sp>
          <p:nvSpPr>
            <p:cNvPr id="11281" name="Text Box 15"/>
            <p:cNvSpPr txBox="1">
              <a:spLocks noChangeArrowheads="1"/>
            </p:cNvSpPr>
            <p:nvPr/>
          </p:nvSpPr>
          <p:spPr bwMode="auto">
            <a:xfrm>
              <a:off x="549" y="1374"/>
              <a:ext cx="33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>
                  <a:solidFill>
                    <a:srgbClr val="990033"/>
                  </a:solidFill>
                </a:rPr>
                <a:t>V2</a:t>
              </a:r>
            </a:p>
          </p:txBody>
        </p:sp>
        <p:sp>
          <p:nvSpPr>
            <p:cNvPr id="11282" name="Text Box 16"/>
            <p:cNvSpPr txBox="1">
              <a:spLocks noChangeArrowheads="1"/>
            </p:cNvSpPr>
            <p:nvPr/>
          </p:nvSpPr>
          <p:spPr bwMode="auto">
            <a:xfrm>
              <a:off x="579" y="2077"/>
              <a:ext cx="33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>
                  <a:solidFill>
                    <a:schemeClr val="accent1"/>
                  </a:solidFill>
                </a:rPr>
                <a:t>V3</a:t>
              </a:r>
            </a:p>
          </p:txBody>
        </p:sp>
        <p:sp>
          <p:nvSpPr>
            <p:cNvPr id="11283" name="Text Box 17"/>
            <p:cNvSpPr txBox="1">
              <a:spLocks noChangeArrowheads="1"/>
            </p:cNvSpPr>
            <p:nvPr/>
          </p:nvSpPr>
          <p:spPr bwMode="auto">
            <a:xfrm>
              <a:off x="4350" y="2156"/>
              <a:ext cx="33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V4</a:t>
              </a:r>
            </a:p>
          </p:txBody>
        </p:sp>
      </p:grpSp>
      <p:sp>
        <p:nvSpPr>
          <p:cNvPr id="11269" name="Text Box 19"/>
          <p:cNvSpPr txBox="1">
            <a:spLocks noChangeArrowheads="1"/>
          </p:cNvSpPr>
          <p:nvPr/>
        </p:nvSpPr>
        <p:spPr bwMode="auto">
          <a:xfrm>
            <a:off x="628651" y="3735231"/>
            <a:ext cx="822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The time domain expressions for the 4 sinusoidal ac voltages are :</a:t>
            </a:r>
          </a:p>
        </p:txBody>
      </p:sp>
      <p:sp>
        <p:nvSpPr>
          <p:cNvPr id="223252" name="Rectangle 20"/>
          <p:cNvSpPr>
            <a:spLocks noChangeArrowheads="1"/>
          </p:cNvSpPr>
          <p:nvPr/>
        </p:nvSpPr>
        <p:spPr bwMode="auto">
          <a:xfrm>
            <a:off x="411163" y="4303556"/>
            <a:ext cx="3328988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180975" algn="l"/>
              </a:tabLst>
            </a:pPr>
            <a:r>
              <a:rPr lang="en-GB" sz="2400" b="1" i="1">
                <a:solidFill>
                  <a:srgbClr val="009900"/>
                </a:solidFill>
                <a:latin typeface="Times New Roman" pitchFamily="18" charset="0"/>
              </a:rPr>
              <a:t>v</a:t>
            </a:r>
            <a:r>
              <a:rPr lang="en-US" sz="2400" b="1" i="1" baseline="-25000">
                <a:solidFill>
                  <a:srgbClr val="009900"/>
                </a:solidFill>
                <a:latin typeface="Times New Roman" pitchFamily="18" charset="0"/>
              </a:rPr>
              <a:t>1</a:t>
            </a: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</a:rPr>
              <a:t>  = 10  sin </a:t>
            </a:r>
            <a:r>
              <a:rPr lang="en-US" sz="2400" b="1">
                <a:solidFill>
                  <a:srgbClr val="009900"/>
                </a:solidFill>
                <a:latin typeface="Times New Roman" pitchFamily="18" charset="0"/>
              </a:rPr>
              <a:t>(</a:t>
            </a:r>
            <a:r>
              <a:rPr lang="en-US" sz="2400" b="1" i="1">
                <a:solidFill>
                  <a:srgbClr val="009900"/>
                </a:solidFill>
                <a:latin typeface="Times New Roman" pitchFamily="18" charset="0"/>
              </a:rPr>
              <a:t>ωt </a:t>
            </a:r>
            <a:r>
              <a:rPr lang="en-US" sz="2400" b="1">
                <a:solidFill>
                  <a:srgbClr val="009900"/>
                </a:solidFill>
                <a:latin typeface="Times New Roman" pitchFamily="18" charset="0"/>
              </a:rPr>
              <a:t> + 120</a:t>
            </a:r>
            <a:r>
              <a:rPr lang="en-US" sz="2400" b="1" baseline="30000">
                <a:solidFill>
                  <a:srgbClr val="009900"/>
                </a:solidFill>
                <a:latin typeface="Times New Roman" pitchFamily="18" charset="0"/>
              </a:rPr>
              <a:t>o</a:t>
            </a:r>
            <a:r>
              <a:rPr lang="en-US" sz="2400" b="1">
                <a:solidFill>
                  <a:srgbClr val="009900"/>
                </a:solidFill>
                <a:latin typeface="Times New Roman" pitchFamily="18" charset="0"/>
              </a:rPr>
              <a:t>)</a:t>
            </a:r>
            <a:r>
              <a:rPr lang="en-GB" sz="2400" b="1">
                <a:latin typeface="Times New Roman" pitchFamily="18" charset="0"/>
              </a:rPr>
              <a:t> 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223253" name="Rectangle 21"/>
          <p:cNvSpPr>
            <a:spLocks noChangeArrowheads="1"/>
          </p:cNvSpPr>
          <p:nvPr/>
        </p:nvSpPr>
        <p:spPr bwMode="auto">
          <a:xfrm>
            <a:off x="428626" y="5946619"/>
            <a:ext cx="3522662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 b="1" i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US" sz="2400" b="1" i="1" baseline="-2500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  = 6  sin 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ωt 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 - 130</a:t>
            </a:r>
            <a:r>
              <a:rPr lang="en-US" sz="2400" b="1" baseline="3000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407988" y="4865531"/>
            <a:ext cx="3414713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 b="1" i="1">
                <a:solidFill>
                  <a:srgbClr val="800000"/>
                </a:solidFill>
                <a:latin typeface="Times New Roman" pitchFamily="18" charset="0"/>
              </a:rPr>
              <a:t>v</a:t>
            </a:r>
            <a:r>
              <a:rPr lang="en-US" sz="2400" b="1" i="1" baseline="-25000">
                <a:solidFill>
                  <a:srgbClr val="800000"/>
                </a:solidFill>
                <a:latin typeface="Times New Roman" pitchFamily="18" charset="0"/>
              </a:rPr>
              <a:t>2</a:t>
            </a:r>
            <a:r>
              <a:rPr lang="en-US" sz="2400" b="1" i="1">
                <a:solidFill>
                  <a:srgbClr val="800000"/>
                </a:solidFill>
                <a:latin typeface="Times New Roman" pitchFamily="18" charset="0"/>
              </a:rPr>
              <a:t>  = 4  sin </a:t>
            </a:r>
            <a:r>
              <a:rPr lang="en-US" sz="2400" b="1">
                <a:solidFill>
                  <a:srgbClr val="800000"/>
                </a:solidFill>
                <a:latin typeface="Times New Roman" pitchFamily="18" charset="0"/>
              </a:rPr>
              <a:t>(</a:t>
            </a:r>
            <a:r>
              <a:rPr lang="en-US" sz="2400" b="1" i="1">
                <a:solidFill>
                  <a:srgbClr val="800000"/>
                </a:solidFill>
                <a:latin typeface="Times New Roman" pitchFamily="18" charset="0"/>
              </a:rPr>
              <a:t>ωt </a:t>
            </a:r>
            <a:r>
              <a:rPr lang="en-US" sz="2400" b="1">
                <a:solidFill>
                  <a:srgbClr val="800000"/>
                </a:solidFill>
                <a:latin typeface="Times New Roman" pitchFamily="18" charset="0"/>
              </a:rPr>
              <a:t> + 30</a:t>
            </a:r>
            <a:r>
              <a:rPr lang="en-US" sz="2400" b="1" baseline="30000">
                <a:solidFill>
                  <a:srgbClr val="800000"/>
                </a:solidFill>
                <a:latin typeface="Times New Roman" pitchFamily="18" charset="0"/>
              </a:rPr>
              <a:t>o</a:t>
            </a:r>
            <a:r>
              <a:rPr lang="en-US" sz="2400" b="1">
                <a:solidFill>
                  <a:srgbClr val="800000"/>
                </a:solidFill>
                <a:latin typeface="Times New Roman" pitchFamily="18" charset="0"/>
              </a:rPr>
              <a:t>)</a:t>
            </a:r>
            <a:endParaRPr lang="en-GB" sz="24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425451" y="5417981"/>
            <a:ext cx="3440112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2400" b="1" i="1" baseline="-25000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</a:rPr>
              <a:t>  = 8  sin 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</a:rPr>
              <a:t>ωt 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 - 30</a:t>
            </a:r>
            <a:r>
              <a:rPr lang="en-US" sz="2400" b="1" baseline="30000">
                <a:solidFill>
                  <a:schemeClr val="accent2"/>
                </a:solidFill>
                <a:latin typeface="Times New Roman" pitchFamily="18" charset="0"/>
              </a:rPr>
              <a:t>o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GB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23257" name="Rectangle 25"/>
          <p:cNvSpPr>
            <a:spLocks noChangeArrowheads="1"/>
          </p:cNvSpPr>
          <p:nvPr/>
        </p:nvSpPr>
        <p:spPr bwMode="auto">
          <a:xfrm>
            <a:off x="4033838" y="4292444"/>
            <a:ext cx="2363788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b="1" i="1">
                <a:solidFill>
                  <a:srgbClr val="009900"/>
                </a:solidFill>
                <a:latin typeface="Times New Roman" pitchFamily="18" charset="0"/>
              </a:rPr>
              <a:t>v</a:t>
            </a:r>
            <a:r>
              <a:rPr lang="en-US" sz="2400" b="1" i="1" baseline="-25000">
                <a:solidFill>
                  <a:srgbClr val="009900"/>
                </a:solidFill>
                <a:latin typeface="Times New Roman" pitchFamily="18" charset="0"/>
              </a:rPr>
              <a:t>1(peak)</a:t>
            </a:r>
            <a:r>
              <a:rPr lang="en-US"/>
              <a:t> </a:t>
            </a:r>
            <a:r>
              <a:rPr lang="en-GB" sz="2400" b="1">
                <a:solidFill>
                  <a:srgbClr val="009900"/>
                </a:solidFill>
                <a:latin typeface="Times New Roman" pitchFamily="18" charset="0"/>
              </a:rPr>
              <a:t>= 10</a:t>
            </a:r>
            <a:r>
              <a:rPr lang="en-GB" sz="24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</a:t>
            </a:r>
            <a:r>
              <a:rPr lang="en-GB" sz="2400" b="1">
                <a:solidFill>
                  <a:srgbClr val="009900"/>
                </a:solidFill>
                <a:latin typeface="Times New Roman" pitchFamily="18" charset="0"/>
              </a:rPr>
              <a:t>120</a:t>
            </a:r>
            <a:r>
              <a:rPr lang="en-GB" sz="2400" b="1" baseline="30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o</a:t>
            </a:r>
          </a:p>
        </p:txBody>
      </p:sp>
      <p:sp>
        <p:nvSpPr>
          <p:cNvPr id="223258" name="Rectangle 26"/>
          <p:cNvSpPr>
            <a:spLocks noChangeArrowheads="1"/>
          </p:cNvSpPr>
          <p:nvPr/>
        </p:nvSpPr>
        <p:spPr bwMode="auto">
          <a:xfrm>
            <a:off x="4037013" y="4865531"/>
            <a:ext cx="2135188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b="1" i="1">
                <a:solidFill>
                  <a:srgbClr val="990033"/>
                </a:solidFill>
                <a:latin typeface="Times New Roman" pitchFamily="18" charset="0"/>
              </a:rPr>
              <a:t>v</a:t>
            </a:r>
            <a:r>
              <a:rPr lang="en-US" sz="2400" b="1" i="1" baseline="-25000">
                <a:solidFill>
                  <a:srgbClr val="990033"/>
                </a:solidFill>
                <a:latin typeface="Times New Roman" pitchFamily="18" charset="0"/>
              </a:rPr>
              <a:t>2(peak)</a:t>
            </a:r>
            <a:r>
              <a:rPr lang="en-US"/>
              <a:t> </a:t>
            </a:r>
            <a:r>
              <a:rPr lang="en-GB" sz="2400" b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=  4</a:t>
            </a:r>
            <a:r>
              <a:rPr lang="en-GB" sz="2400" b="1">
                <a:solidFill>
                  <a:srgbClr val="800000"/>
                </a:solidFill>
                <a:latin typeface="Times New Roman" pitchFamily="18" charset="0"/>
              </a:rPr>
              <a:t>30</a:t>
            </a:r>
            <a:r>
              <a:rPr lang="en-GB" sz="2400" b="1" baseline="300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o</a:t>
            </a:r>
          </a:p>
        </p:txBody>
      </p:sp>
      <p:sp>
        <p:nvSpPr>
          <p:cNvPr id="223259" name="Rectangle 27"/>
          <p:cNvSpPr>
            <a:spLocks noChangeArrowheads="1"/>
          </p:cNvSpPr>
          <p:nvPr/>
        </p:nvSpPr>
        <p:spPr bwMode="auto">
          <a:xfrm>
            <a:off x="4051301" y="5432269"/>
            <a:ext cx="2160587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2400" b="1" i="1" baseline="-25000">
                <a:solidFill>
                  <a:schemeClr val="accent2"/>
                </a:solidFill>
                <a:latin typeface="Times New Roman" pitchFamily="18" charset="0"/>
              </a:rPr>
              <a:t>3(peak)</a:t>
            </a:r>
            <a:r>
              <a:rPr lang="en-US"/>
              <a:t> </a:t>
            </a:r>
            <a:r>
              <a:rPr lang="en-GB" sz="2400" b="1">
                <a:solidFill>
                  <a:schemeClr val="accent2"/>
                </a:solidFill>
                <a:latin typeface="Times New Roman" pitchFamily="18" charset="0"/>
              </a:rPr>
              <a:t>= 8</a:t>
            </a:r>
            <a:r>
              <a:rPr lang="en-GB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</a:t>
            </a:r>
            <a:r>
              <a:rPr lang="en-GB" sz="2400" b="1">
                <a:solidFill>
                  <a:schemeClr val="accent2"/>
                </a:solidFill>
                <a:latin typeface="Times New Roman" pitchFamily="18" charset="0"/>
              </a:rPr>
              <a:t>-30</a:t>
            </a:r>
            <a:r>
              <a:rPr lang="en-GB" sz="2400" b="1" baseline="30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o</a:t>
            </a:r>
          </a:p>
        </p:txBody>
      </p:sp>
      <p:sp>
        <p:nvSpPr>
          <p:cNvPr id="223260" name="Rectangle 28"/>
          <p:cNvSpPr>
            <a:spLocks noChangeArrowheads="1"/>
          </p:cNvSpPr>
          <p:nvPr/>
        </p:nvSpPr>
        <p:spPr bwMode="auto">
          <a:xfrm>
            <a:off x="4075113" y="5956144"/>
            <a:ext cx="2312988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b="1" i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GB" sz="2400" b="1" i="1" baseline="-2500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sz="2400" b="1" i="1" baseline="-25000">
                <a:solidFill>
                  <a:srgbClr val="FF0000"/>
                </a:solidFill>
                <a:latin typeface="Times New Roman" pitchFamily="18" charset="0"/>
              </a:rPr>
              <a:t>(peak)</a:t>
            </a:r>
            <a:r>
              <a:rPr lang="en-US"/>
              <a:t> </a:t>
            </a:r>
            <a:r>
              <a:rPr lang="en-GB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= 6</a:t>
            </a:r>
            <a:r>
              <a:rPr lang="en-GB" sz="2400" b="1">
                <a:solidFill>
                  <a:srgbClr val="FF0000"/>
                </a:solidFill>
                <a:latin typeface="Times New Roman" pitchFamily="18" charset="0"/>
              </a:rPr>
              <a:t>-130</a:t>
            </a:r>
            <a:r>
              <a:rPr lang="en-GB" sz="2400" b="1" baseline="30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o</a:t>
            </a:r>
          </a:p>
        </p:txBody>
      </p:sp>
      <p:sp>
        <p:nvSpPr>
          <p:cNvPr id="223261" name="AutoShape 29"/>
          <p:cNvSpPr>
            <a:spLocks noChangeArrowheads="1"/>
          </p:cNvSpPr>
          <p:nvPr/>
        </p:nvSpPr>
        <p:spPr bwMode="auto">
          <a:xfrm>
            <a:off x="6210301" y="4013044"/>
            <a:ext cx="2951162" cy="2574925"/>
          </a:xfrm>
          <a:prstGeom prst="irregularSeal2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FF0000"/>
                </a:solidFill>
                <a:latin typeface="Times New Roman" pitchFamily="18" charset="0"/>
              </a:rPr>
              <a:t>  Expressing in </a:t>
            </a:r>
          </a:p>
          <a:p>
            <a:pPr algn="ctr"/>
            <a:r>
              <a:rPr lang="en-GB" sz="2000">
                <a:solidFill>
                  <a:srgbClr val="FF0000"/>
                </a:solidFill>
                <a:latin typeface="Times New Roman" pitchFamily="18" charset="0"/>
              </a:rPr>
              <a:t>polar form using </a:t>
            </a:r>
          </a:p>
          <a:p>
            <a:pPr algn="ctr"/>
            <a:r>
              <a:rPr lang="en-GB" sz="2000" b="1" i="1">
                <a:solidFill>
                  <a:schemeClr val="bg1"/>
                </a:solidFill>
                <a:latin typeface="Times New Roman" pitchFamily="18" charset="0"/>
              </a:rPr>
              <a:t>peak voltages</a:t>
            </a:r>
          </a:p>
          <a:p>
            <a:pPr algn="ctr"/>
            <a:endParaRPr lang="en-GB" sz="2000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3946-755B-4780-9DA2-273BB504F05F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0" y="-6792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Using Complex Numbers with Sine waves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22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2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22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52" grpId="0" animBg="1"/>
      <p:bldP spid="223253" grpId="0" animBg="1"/>
      <p:bldP spid="223254" grpId="0" animBg="1"/>
      <p:bldP spid="223255" grpId="0" animBg="1"/>
      <p:bldP spid="223257" grpId="0" animBg="1"/>
      <p:bldP spid="223258" grpId="0" animBg="1"/>
      <p:bldP spid="223259" grpId="0" animBg="1"/>
      <p:bldP spid="223260" grpId="0" animBg="1"/>
      <p:bldP spid="223261" grpId="0" animBg="1"/>
    </p:bld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3925</TotalTime>
  <Words>980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Verdana</vt:lpstr>
      <vt:lpstr>Wingdings</vt:lpstr>
      <vt:lpstr>Beam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154</cp:revision>
  <dcterms:created xsi:type="dcterms:W3CDTF">2001-06-21T10:00:24Z</dcterms:created>
  <dcterms:modified xsi:type="dcterms:W3CDTF">2018-03-16T08:37:50Z</dcterms:modified>
</cp:coreProperties>
</file>