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378" r:id="rId2"/>
    <p:sldId id="375" r:id="rId3"/>
    <p:sldId id="311" r:id="rId4"/>
    <p:sldId id="373" r:id="rId5"/>
    <p:sldId id="377" r:id="rId6"/>
    <p:sldId id="374" r:id="rId7"/>
    <p:sldId id="315" r:id="rId8"/>
    <p:sldId id="313" r:id="rId9"/>
    <p:sldId id="368" r:id="rId10"/>
    <p:sldId id="376" r:id="rId11"/>
    <p:sldId id="370" r:id="rId12"/>
    <p:sldId id="321" r:id="rId13"/>
    <p:sldId id="322" r:id="rId14"/>
    <p:sldId id="371" r:id="rId15"/>
    <p:sldId id="326" r:id="rId16"/>
    <p:sldId id="372" r:id="rId17"/>
    <p:sldId id="380" r:id="rId18"/>
    <p:sldId id="333" r:id="rId19"/>
    <p:sldId id="379" r:id="rId20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FF"/>
    <a:srgbClr val="0000FF"/>
    <a:srgbClr val="00FFCC"/>
    <a:srgbClr val="CCFFFF"/>
    <a:srgbClr val="FF0000"/>
    <a:srgbClr val="FF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72" y="32"/>
      </p:cViewPr>
      <p:guideLst>
        <p:guide orient="horz" pos="27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4.wmf"/><Relationship Id="rId1" Type="http://schemas.openxmlformats.org/officeDocument/2006/relationships/image" Target="../media/image9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BD0A7EA-000C-40F4-8340-5CFCCBE921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908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7D1EE34-B2A6-4C94-A674-2EF88E9664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965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4132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4132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97BA0B-4BEB-481D-9BAA-D3BB18A394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5069-58AA-4E89-A19A-E6754FB853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76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CBCDB-80E0-485F-8F9F-915D9BC2BE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CFC1A-718B-4398-84A2-3CE379D662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2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853E5-AC37-4E64-92E1-BC86019DCC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B1F56-3D29-4664-A7D4-A588BAB39C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38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B9929-3D15-416B-9EEE-DE0DCE4042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68FB2-947B-4502-B878-DA223B7770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19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21943-BFD1-4A61-BDC2-DF4ACA0948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6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BA455-911D-481F-B8C9-019222A6A0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5B9AA-71B0-49B2-B89D-D2C8EFB330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55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6839D-64D6-41B5-97F9-B2EDEA7208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07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4029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4029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4029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4029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4029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4029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4030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30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79700" y="6527800"/>
            <a:ext cx="410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14030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52F78DED-5FD9-4FA0-9DC3-9440E0AE75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pic>
        <p:nvPicPr>
          <p:cNvPr id="3075" name="Picture 4" descr="ag00053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61" y="3254219"/>
            <a:ext cx="741838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5"/>
          <p:cNvGrpSpPr>
            <a:grpSpLocks/>
          </p:cNvGrpSpPr>
          <p:nvPr/>
        </p:nvGrpSpPr>
        <p:grpSpPr bwMode="auto">
          <a:xfrm>
            <a:off x="339725" y="247650"/>
            <a:ext cx="476250" cy="6364288"/>
            <a:chOff x="214" y="0"/>
            <a:chExt cx="300" cy="4009"/>
          </a:xfrm>
        </p:grpSpPr>
        <p:pic>
          <p:nvPicPr>
            <p:cNvPr id="3078" name="Picture 6" descr="j0095690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" y="0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 descr="j0095690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" y="1849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96581" y="976090"/>
            <a:ext cx="8023036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Chapter 12:</a:t>
            </a:r>
            <a:b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Capacitors (Part 3)</a:t>
            </a:r>
            <a:endParaRPr lang="en-GB" sz="5400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1" y="3670601"/>
            <a:ext cx="63984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GB" sz="3200" b="1" dirty="0" smtClean="0">
                <a:solidFill>
                  <a:srgbClr val="FFC000"/>
                </a:solidFill>
                <a:latin typeface="Verdana" pitchFamily="34" charset="0"/>
              </a:rPr>
              <a:t>Capacitors in AC Circuits</a:t>
            </a:r>
            <a:endParaRPr lang="en-GB" sz="3200" b="1" dirty="0">
              <a:solidFill>
                <a:srgbClr val="FFC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n-GB" sz="28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Note that all other circuit laws like</a:t>
            </a:r>
            <a:r>
              <a:rPr lang="en-GB" sz="2800" dirty="0" smtClean="0"/>
              <a:t> </a:t>
            </a:r>
          </a:p>
          <a:p>
            <a:pPr lvl="1" eaLnBrk="1" hangingPunct="1">
              <a:spcAft>
                <a:spcPct val="30000"/>
              </a:spcAft>
              <a:buFont typeface="Wingdings" pitchFamily="2" charset="2"/>
              <a:buChar char="Ø"/>
              <a:defRPr/>
            </a:pPr>
            <a:r>
              <a:rPr lang="en-GB" sz="2800" dirty="0" smtClean="0"/>
              <a:t>KVL, </a:t>
            </a:r>
          </a:p>
          <a:p>
            <a:pPr lvl="1" eaLnBrk="1" hangingPunct="1">
              <a:spcAft>
                <a:spcPct val="30000"/>
              </a:spcAft>
              <a:buFont typeface="Wingdings" pitchFamily="2" charset="2"/>
              <a:buChar char="Ø"/>
              <a:defRPr/>
            </a:pPr>
            <a:r>
              <a:rPr lang="en-GB" sz="2800" dirty="0" smtClean="0"/>
              <a:t>KCL, </a:t>
            </a:r>
          </a:p>
          <a:p>
            <a:pPr lvl="1" eaLnBrk="1" hangingPunct="1">
              <a:spcAft>
                <a:spcPct val="30000"/>
              </a:spcAft>
              <a:buFont typeface="Wingdings" pitchFamily="2" charset="2"/>
              <a:buChar char="Ø"/>
              <a:defRPr/>
            </a:pPr>
            <a:r>
              <a:rPr lang="en-GB" sz="2800" dirty="0" smtClean="0"/>
              <a:t>Voltage Divider, </a:t>
            </a:r>
          </a:p>
          <a:p>
            <a:pPr lvl="1" eaLnBrk="1" hangingPunct="1">
              <a:spcAft>
                <a:spcPct val="30000"/>
              </a:spcAft>
              <a:buFont typeface="Wingdings" pitchFamily="2" charset="2"/>
              <a:buChar char="Ø"/>
              <a:defRPr/>
            </a:pPr>
            <a:r>
              <a:rPr lang="en-GB" sz="2800" dirty="0" smtClean="0"/>
              <a:t>Current Divider </a:t>
            </a:r>
            <a:r>
              <a:rPr lang="en-GB" sz="2800" dirty="0" err="1" smtClean="0"/>
              <a:t>etc</a:t>
            </a:r>
            <a:r>
              <a:rPr lang="en-GB" sz="2800" dirty="0" smtClean="0"/>
              <a:t> </a:t>
            </a:r>
          </a:p>
          <a:p>
            <a:pPr eaLnBrk="1" hangingPunct="1"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n-GB" sz="28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apply in Capacitive AC circuits as well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Other Circuit Laws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30000"/>
              </a:spcAft>
              <a:defRPr/>
            </a:pPr>
            <a:r>
              <a:rPr lang="en-GB" sz="2800" smtClean="0">
                <a:solidFill>
                  <a:srgbClr val="66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 will now consider power in an AC Capacitor Circuit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GB" sz="2800" smtClean="0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There are 3 different types of power 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GB" sz="2800" smtClean="0"/>
              <a:t>Instantaneous Power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GB" sz="2800" smtClean="0"/>
              <a:t>True Power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GB" sz="2800" smtClean="0"/>
              <a:t>Reactive Power</a:t>
            </a:r>
          </a:p>
          <a:p>
            <a:pPr lvl="1" eaLnBrk="1" hangingPunct="1">
              <a:defRPr/>
            </a:pPr>
            <a:endParaRPr lang="en-GB" sz="28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3048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Power in a Purely Capacitive Circuit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457200" y="4594225"/>
            <a:ext cx="8686800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n-GB" sz="28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When Power is Positive </a:t>
            </a:r>
            <a:r>
              <a:rPr lang="en-GB" sz="2800">
                <a:solidFill>
                  <a:srgbClr val="00FFFF"/>
                </a:solidFill>
                <a:latin typeface="Verdana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8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 energy from source </a:t>
            </a:r>
            <a:r>
              <a:rPr lang="en-GB" sz="2800" b="1" i="1">
                <a:solidFill>
                  <a:srgbClr val="00FF00"/>
                </a:solidFill>
                <a:latin typeface="Verdana" pitchFamily="34" charset="0"/>
                <a:cs typeface="Times New Roman" pitchFamily="18" charset="0"/>
              </a:rPr>
              <a:t>stored</a:t>
            </a:r>
            <a:r>
              <a:rPr lang="en-GB" sz="280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 in capacitor</a:t>
            </a:r>
          </a:p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n-GB" sz="2800">
                <a:latin typeface="Verdana" pitchFamily="34" charset="0"/>
                <a:cs typeface="Times New Roman" pitchFamily="18" charset="0"/>
              </a:rPr>
              <a:t>When Power is Negative </a:t>
            </a:r>
            <a:r>
              <a:rPr lang="en-GB" sz="2800">
                <a:latin typeface="Verdana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800">
                <a:latin typeface="Verdana" pitchFamily="34" charset="0"/>
                <a:cs typeface="Times New Roman" pitchFamily="18" charset="0"/>
              </a:rPr>
              <a:t> energy from capacitor </a:t>
            </a:r>
            <a:r>
              <a:rPr lang="en-GB" sz="2800" b="1" i="1">
                <a:solidFill>
                  <a:srgbClr val="00FF00"/>
                </a:solidFill>
                <a:latin typeface="Verdana" pitchFamily="34" charset="0"/>
                <a:cs typeface="Times New Roman" pitchFamily="18" charset="0"/>
              </a:rPr>
              <a:t>returned</a:t>
            </a:r>
            <a:r>
              <a:rPr lang="en-GB" sz="2800">
                <a:latin typeface="Verdana" pitchFamily="34" charset="0"/>
                <a:cs typeface="Times New Roman" pitchFamily="18" charset="0"/>
              </a:rPr>
              <a:t> to source</a:t>
            </a:r>
            <a:endParaRPr lang="en-GB" sz="2800">
              <a:latin typeface="Verdana" pitchFamily="34" charset="0"/>
            </a:endParaRP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663575" y="1009650"/>
            <a:ext cx="8278813" cy="3357563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1063625"/>
            <a:ext cx="499586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125538"/>
            <a:ext cx="281781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722313" y="2806700"/>
            <a:ext cx="34559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60363" indent="-360363" algn="l"/>
            <a:r>
              <a:rPr lang="en-GB" sz="2000">
                <a:solidFill>
                  <a:schemeClr val="bg1"/>
                </a:solidFill>
                <a:latin typeface="Verdana" pitchFamily="34" charset="0"/>
              </a:rPr>
              <a:t>Product of </a:t>
            </a:r>
            <a:r>
              <a:rPr lang="en-GB" sz="2000" b="1" i="1">
                <a:solidFill>
                  <a:schemeClr val="bg1"/>
                </a:solidFill>
                <a:latin typeface="Verdana" pitchFamily="34" charset="0"/>
              </a:rPr>
              <a:t>v(t)</a:t>
            </a:r>
            <a:r>
              <a:rPr lang="en-GB" sz="2000">
                <a:solidFill>
                  <a:schemeClr val="bg1"/>
                </a:solidFill>
                <a:latin typeface="Verdana" pitchFamily="34" charset="0"/>
              </a:rPr>
              <a:t> &amp; </a:t>
            </a:r>
            <a:r>
              <a:rPr lang="en-GB" sz="2000" b="1" i="1">
                <a:solidFill>
                  <a:schemeClr val="bg1"/>
                </a:solidFill>
                <a:latin typeface="Verdana" pitchFamily="34" charset="0"/>
              </a:rPr>
              <a:t>i(t) </a:t>
            </a:r>
            <a:r>
              <a:rPr lang="en-GB" sz="2000">
                <a:solidFill>
                  <a:schemeClr val="bg1"/>
                </a:solidFill>
                <a:latin typeface="Verdana" pitchFamily="34" charset="0"/>
              </a:rPr>
              <a:t>gives instantaneous power, </a:t>
            </a:r>
            <a:r>
              <a:rPr lang="en-GB" sz="2000" b="1" i="1">
                <a:solidFill>
                  <a:schemeClr val="bg1"/>
                </a:solidFill>
                <a:latin typeface="Verdana" pitchFamily="34" charset="0"/>
              </a:rPr>
              <a:t>p(t)</a:t>
            </a:r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6894513" y="3613150"/>
            <a:ext cx="1484312" cy="457200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FF"/>
                </a:solidFill>
              </a:rPr>
              <a:t>v(t)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7659688" y="1716088"/>
            <a:ext cx="1484312" cy="457200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8000"/>
                </a:solidFill>
              </a:rPr>
              <a:t>i(t)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4637088" y="3259138"/>
            <a:ext cx="1484312" cy="457200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FF0000"/>
                </a:solidFill>
              </a:rPr>
              <a:t>p(t)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Instantaneous Power,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p(t)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2" grpId="0"/>
      <p:bldP spid="92173" grpId="0"/>
      <p:bldP spid="921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93191" name="Text Box 1031"/>
          <p:cNvSpPr txBox="1">
            <a:spLocks noChangeArrowheads="1"/>
          </p:cNvSpPr>
          <p:nvPr/>
        </p:nvSpPr>
        <p:spPr bwMode="auto">
          <a:xfrm>
            <a:off x="619125" y="1322388"/>
            <a:ext cx="8212138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0375" indent="-4603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sz="2800">
                <a:latin typeface="Verdana" pitchFamily="34" charset="0"/>
              </a:rPr>
              <a:t>True Power is the average or net power </a:t>
            </a:r>
            <a:r>
              <a:rPr lang="en-US" sz="2800" i="1">
                <a:solidFill>
                  <a:srgbClr val="FFFF00"/>
                </a:solidFill>
                <a:latin typeface="Verdana" pitchFamily="34" charset="0"/>
              </a:rPr>
              <a:t>consumed</a:t>
            </a:r>
            <a:r>
              <a:rPr lang="en-US" sz="2800">
                <a:latin typeface="Verdana" pitchFamily="34" charset="0"/>
              </a:rPr>
              <a:t> by capacitor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66FFFF"/>
                </a:solidFill>
                <a:latin typeface="Verdana" pitchFamily="34" charset="0"/>
              </a:rPr>
              <a:t>Note that ½ the time capacitor is storing power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FFFF00"/>
                </a:solidFill>
                <a:latin typeface="Verdana" pitchFamily="34" charset="0"/>
              </a:rPr>
              <a:t>The other ½ the time capacitor is sourcing power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sz="2800">
                <a:solidFill>
                  <a:srgbClr val="00FF00"/>
                </a:solidFill>
                <a:latin typeface="Verdana" pitchFamily="34" charset="0"/>
              </a:rPr>
              <a:t>Hence True Power of capacitor P = zero</a:t>
            </a:r>
            <a:r>
              <a:rPr lang="en-GB" sz="2800">
                <a:solidFill>
                  <a:srgbClr val="CCFFFF"/>
                </a:solidFill>
                <a:latin typeface="Verdana" pitchFamily="34" charset="0"/>
              </a:rPr>
              <a:t>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sz="2800">
                <a:solidFill>
                  <a:srgbClr val="CCFFFF"/>
                </a:solidFill>
                <a:latin typeface="Verdana" pitchFamily="34" charset="0"/>
              </a:rPr>
              <a:t>Unit of true power is watt (W)</a:t>
            </a:r>
            <a:endParaRPr lang="en-US" sz="2800">
              <a:solidFill>
                <a:srgbClr val="CCFFFF"/>
              </a:solidFill>
              <a:latin typeface="Verdana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True Power,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3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3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650875" y="1382713"/>
            <a:ext cx="8077200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l">
              <a:spcBef>
                <a:spcPct val="50000"/>
              </a:spcBef>
              <a:buFontTx/>
              <a:buChar char="•"/>
            </a:pPr>
            <a:r>
              <a:rPr lang="en-GB" sz="2800">
                <a:latin typeface="Verdana" pitchFamily="34" charset="0"/>
                <a:cs typeface="Times New Roman" pitchFamily="18" charset="0"/>
              </a:rPr>
              <a:t>Reactive Power is</a:t>
            </a:r>
            <a:r>
              <a:rPr lang="en-GB" sz="28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 power</a:t>
            </a:r>
            <a:r>
              <a:rPr lang="en-GB" sz="2800">
                <a:latin typeface="Verdana" pitchFamily="34" charset="0"/>
                <a:cs typeface="Times New Roman" pitchFamily="18" charset="0"/>
              </a:rPr>
              <a:t> stored</a:t>
            </a:r>
            <a:r>
              <a:rPr lang="en-GB" sz="2800" b="1" i="1">
                <a:latin typeface="Verdana" pitchFamily="34" charset="0"/>
                <a:cs typeface="Times New Roman" pitchFamily="18" charset="0"/>
              </a:rPr>
              <a:t> </a:t>
            </a:r>
            <a:r>
              <a:rPr lang="en-GB" sz="2800">
                <a:latin typeface="Verdana" pitchFamily="34" charset="0"/>
                <a:cs typeface="Times New Roman" pitchFamily="18" charset="0"/>
              </a:rPr>
              <a:t>by capacitor in </a:t>
            </a:r>
            <a:r>
              <a:rPr lang="en-GB" sz="280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electric field</a:t>
            </a:r>
            <a:r>
              <a:rPr lang="en-GB" sz="2800">
                <a:latin typeface="Verdana" pitchFamily="34" charset="0"/>
                <a:cs typeface="Times New Roman" pitchFamily="18" charset="0"/>
              </a:rPr>
              <a:t> within dielectric</a:t>
            </a:r>
          </a:p>
          <a:p>
            <a:pPr marL="381000" indent="-381000" algn="l">
              <a:spcBef>
                <a:spcPct val="50000"/>
              </a:spcBef>
              <a:buFontTx/>
              <a:buChar char="•"/>
            </a:pPr>
            <a:r>
              <a:rPr lang="en-GB" sz="2800">
                <a:latin typeface="Verdana" pitchFamily="34" charset="0"/>
                <a:cs typeface="Times New Roman" pitchFamily="18" charset="0"/>
              </a:rPr>
              <a:t>Calculated as </a:t>
            </a:r>
          </a:p>
          <a:p>
            <a:pPr marL="381000" indent="-381000" algn="l">
              <a:spcBef>
                <a:spcPct val="50000"/>
              </a:spcBef>
              <a:buFontTx/>
              <a:buChar char="•"/>
            </a:pPr>
            <a:endParaRPr lang="en-GB" sz="2800">
              <a:solidFill>
                <a:srgbClr val="CCFFFF"/>
              </a:solidFill>
              <a:latin typeface="Verdana" pitchFamily="34" charset="0"/>
              <a:cs typeface="Times New Roman" pitchFamily="18" charset="0"/>
            </a:endParaRPr>
          </a:p>
          <a:p>
            <a:pPr marL="381000" indent="-381000" algn="l">
              <a:spcBef>
                <a:spcPct val="50000"/>
              </a:spcBef>
              <a:buFontTx/>
              <a:buChar char="•"/>
            </a:pPr>
            <a:endParaRPr lang="en-GB" sz="2800">
              <a:solidFill>
                <a:srgbClr val="CCFFFF"/>
              </a:solidFill>
              <a:latin typeface="Verdana" pitchFamily="34" charset="0"/>
              <a:cs typeface="Times New Roman" pitchFamily="18" charset="0"/>
            </a:endParaRPr>
          </a:p>
          <a:p>
            <a:pPr marL="381000" indent="-381000" algn="l">
              <a:spcBef>
                <a:spcPct val="50000"/>
              </a:spcBef>
              <a:buFontTx/>
              <a:buChar char="•"/>
            </a:pPr>
            <a:endParaRPr lang="en-GB" sz="2800">
              <a:solidFill>
                <a:srgbClr val="CCFFFF"/>
              </a:solidFill>
              <a:latin typeface="Verdana" pitchFamily="34" charset="0"/>
              <a:cs typeface="Times New Roman" pitchFamily="18" charset="0"/>
            </a:endParaRPr>
          </a:p>
          <a:p>
            <a:pPr marL="381000" indent="-381000" algn="l">
              <a:spcBef>
                <a:spcPct val="50000"/>
              </a:spcBef>
              <a:buFontTx/>
              <a:buChar char="•"/>
            </a:pPr>
            <a:r>
              <a:rPr lang="en-GB" sz="2800">
                <a:solidFill>
                  <a:srgbClr val="00FFFF"/>
                </a:solidFill>
                <a:latin typeface="Verdana" pitchFamily="34" charset="0"/>
              </a:rPr>
              <a:t>RMS Voltage &amp; current used in calculation</a:t>
            </a:r>
          </a:p>
          <a:p>
            <a:pPr marL="381000" indent="-381000" algn="l">
              <a:spcBef>
                <a:spcPct val="50000"/>
              </a:spcBef>
              <a:buFontTx/>
              <a:buChar char="•"/>
            </a:pPr>
            <a:r>
              <a:rPr lang="en-GB" sz="2800">
                <a:solidFill>
                  <a:srgbClr val="FFFF00"/>
                </a:solidFill>
                <a:latin typeface="Verdana" pitchFamily="34" charset="0"/>
              </a:rPr>
              <a:t>Unit of reactive power is Volt-Ampere Reactive (VAR)</a:t>
            </a:r>
            <a:endParaRPr lang="en-GB" sz="2800">
              <a:solidFill>
                <a:srgbClr val="FFFF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1858963" y="3057525"/>
            <a:ext cx="5876925" cy="18748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kx="2115830" algn="bl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aphicFrame>
        <p:nvGraphicFramePr>
          <p:cNvPr id="197645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2297113" y="3276600"/>
          <a:ext cx="17446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Equation" r:id="rId3" imgW="736600" imgH="228600" progId="Equation.3">
                  <p:embed/>
                </p:oleObj>
              </mc:Choice>
              <mc:Fallback>
                <p:oleObj name="Equation" r:id="rId3" imgW="7366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3276600"/>
                        <a:ext cx="174466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7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56050" y="3916363"/>
          <a:ext cx="14255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5" imgW="647700" imgH="457200" progId="Equation.3">
                  <p:embed/>
                </p:oleObj>
              </mc:Choice>
              <mc:Fallback>
                <p:oleObj name="Equation" r:id="rId5" imgW="6477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3916363"/>
                        <a:ext cx="14255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50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95913" y="3232150"/>
          <a:ext cx="19462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7" imgW="774364" imgH="241195" progId="Equation.3">
                  <p:embed/>
                </p:oleObj>
              </mc:Choice>
              <mc:Fallback>
                <p:oleObj name="Equation" r:id="rId7" imgW="774364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3232150"/>
                        <a:ext cx="19462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-6096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Reactive Power,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7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7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7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7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7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7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7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97343" name="Rectangle 63"/>
          <p:cNvSpPr>
            <a:spLocks noChangeArrowheads="1"/>
          </p:cNvSpPr>
          <p:nvPr/>
        </p:nvSpPr>
        <p:spPr bwMode="auto">
          <a:xfrm>
            <a:off x="1423988" y="4271963"/>
            <a:ext cx="6970712" cy="19939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kx="2115830" algn="bl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368300" y="492125"/>
            <a:ext cx="420687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CCFFFF"/>
                    </a:gs>
                    <a:gs pos="100000">
                      <a:srgbClr val="FFFFCC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800" b="1">
                <a:solidFill>
                  <a:srgbClr val="FFFF00"/>
                </a:solidFill>
                <a:latin typeface="Verdana" pitchFamily="34" charset="0"/>
              </a:rPr>
              <a:t>Example</a:t>
            </a:r>
            <a:r>
              <a:rPr lang="en-GB" sz="2800" b="1">
                <a:latin typeface="Verdana" pitchFamily="34" charset="0"/>
              </a:rPr>
              <a:t> </a:t>
            </a:r>
            <a:r>
              <a:rPr lang="en-GB" sz="2800" b="1">
                <a:solidFill>
                  <a:srgbClr val="FFFF00"/>
                </a:solidFill>
                <a:latin typeface="Verdana" pitchFamily="34" charset="0"/>
              </a:rPr>
              <a:t>12-9</a:t>
            </a:r>
            <a:r>
              <a:rPr lang="en-GB" sz="2800">
                <a:solidFill>
                  <a:srgbClr val="FFFF00"/>
                </a:solidFill>
                <a:latin typeface="Verdana" pitchFamily="34" charset="0"/>
              </a:rPr>
              <a:t> </a:t>
            </a:r>
            <a:r>
              <a:rPr lang="en-GB" sz="2800">
                <a:latin typeface="Verdana" pitchFamily="34" charset="0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2400">
                <a:latin typeface="Verdana" pitchFamily="34" charset="0"/>
              </a:rPr>
              <a:t>Determine the </a:t>
            </a:r>
            <a:r>
              <a:rPr lang="en-GB" sz="2400">
                <a:solidFill>
                  <a:srgbClr val="00FFFF"/>
                </a:solidFill>
                <a:latin typeface="Verdana" pitchFamily="34" charset="0"/>
              </a:rPr>
              <a:t>true power</a:t>
            </a:r>
            <a:r>
              <a:rPr lang="en-GB" sz="2400">
                <a:latin typeface="Verdana" pitchFamily="34" charset="0"/>
              </a:rPr>
              <a:t> and </a:t>
            </a:r>
            <a:r>
              <a:rPr lang="en-GB" sz="2400">
                <a:solidFill>
                  <a:schemeClr val="folHlink"/>
                </a:solidFill>
                <a:latin typeface="Verdana" pitchFamily="34" charset="0"/>
              </a:rPr>
              <a:t>reactive power</a:t>
            </a:r>
            <a:r>
              <a:rPr lang="en-GB" sz="2400">
                <a:latin typeface="Verdana" pitchFamily="34" charset="0"/>
              </a:rPr>
              <a:t> of the circuit shown.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520700" y="2757488"/>
            <a:ext cx="82565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FFCCCC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GB" sz="2400">
                <a:solidFill>
                  <a:srgbClr val="00FFFF"/>
                </a:solidFill>
                <a:latin typeface="Verdana" pitchFamily="34" charset="0"/>
              </a:rPr>
              <a:t>True power, P, always = </a:t>
            </a:r>
            <a:r>
              <a:rPr lang="en-GB" sz="2400" b="1">
                <a:solidFill>
                  <a:srgbClr val="00FFFF"/>
                </a:solidFill>
                <a:latin typeface="Verdana" pitchFamily="34" charset="0"/>
              </a:rPr>
              <a:t>zero </a:t>
            </a:r>
            <a:r>
              <a:rPr lang="en-GB" sz="2400">
                <a:solidFill>
                  <a:srgbClr val="00FFFF"/>
                </a:solidFill>
                <a:latin typeface="Verdana" pitchFamily="34" charset="0"/>
              </a:rPr>
              <a:t>for ideal capacitor</a:t>
            </a:r>
            <a:r>
              <a:rPr lang="en-GB" sz="2400">
                <a:latin typeface="Verdana" pitchFamily="34" charset="0"/>
              </a:rPr>
              <a:t> </a:t>
            </a:r>
          </a:p>
        </p:txBody>
      </p:sp>
      <p:grpSp>
        <p:nvGrpSpPr>
          <p:cNvPr id="17414" name="Group 59"/>
          <p:cNvGrpSpPr>
            <a:grpSpLocks/>
          </p:cNvGrpSpPr>
          <p:nvPr/>
        </p:nvGrpSpPr>
        <p:grpSpPr bwMode="auto">
          <a:xfrm>
            <a:off x="4899025" y="576263"/>
            <a:ext cx="3656013" cy="1852612"/>
            <a:chOff x="3086" y="363"/>
            <a:chExt cx="2303" cy="1167"/>
          </a:xfrm>
        </p:grpSpPr>
        <p:sp>
          <p:nvSpPr>
            <p:cNvPr id="17419" name="Text Box 33"/>
            <p:cNvSpPr txBox="1">
              <a:spLocks noChangeArrowheads="1"/>
            </p:cNvSpPr>
            <p:nvPr/>
          </p:nvSpPr>
          <p:spPr bwMode="auto">
            <a:xfrm>
              <a:off x="3361" y="1136"/>
              <a:ext cx="102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400" i="1">
                  <a:latin typeface="Times New Roman" pitchFamily="18" charset="0"/>
                </a:rPr>
                <a:t>f</a:t>
              </a:r>
              <a:r>
                <a:rPr lang="en-GB" sz="2400">
                  <a:latin typeface="Times New Roman" pitchFamily="18" charset="0"/>
                </a:rPr>
                <a:t> = 2 kHz</a:t>
              </a:r>
            </a:p>
            <a:p>
              <a:pPr algn="l" eaLnBrk="1" hangingPunct="1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7420" name="Text Box 42"/>
            <p:cNvSpPr txBox="1">
              <a:spLocks noChangeArrowheads="1"/>
            </p:cNvSpPr>
            <p:nvPr/>
          </p:nvSpPr>
          <p:spPr bwMode="auto">
            <a:xfrm>
              <a:off x="3384" y="470"/>
              <a:ext cx="486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GB" sz="2400" i="1">
                  <a:latin typeface="Times New Roman" pitchFamily="18" charset="0"/>
                </a:rPr>
                <a:t>V</a:t>
              </a:r>
              <a:r>
                <a:rPr lang="en-GB" sz="2400" i="1" baseline="-25000">
                  <a:latin typeface="Times New Roman" pitchFamily="18" charset="0"/>
                </a:rPr>
                <a:t>rms</a:t>
              </a:r>
              <a:endParaRPr lang="en-GB" sz="2400" i="1">
                <a:latin typeface="Times New Roman" pitchFamily="18" charset="0"/>
              </a:endParaRPr>
            </a:p>
            <a:p>
              <a:pPr algn="r" eaLnBrk="1" hangingPunct="1"/>
              <a:r>
                <a:rPr lang="en-GB" sz="2400" i="1">
                  <a:latin typeface="Times New Roman" pitchFamily="18" charset="0"/>
                </a:rPr>
                <a:t>2V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7421" name="Text Box 44"/>
            <p:cNvSpPr txBox="1">
              <a:spLocks noChangeArrowheads="1"/>
            </p:cNvSpPr>
            <p:nvPr/>
          </p:nvSpPr>
          <p:spPr bwMode="auto">
            <a:xfrm>
              <a:off x="4557" y="364"/>
              <a:ext cx="8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400" i="1">
                  <a:latin typeface="Times New Roman" pitchFamily="18" charset="0"/>
                </a:rPr>
                <a:t>C</a:t>
              </a:r>
            </a:p>
            <a:p>
              <a:pPr algn="l" eaLnBrk="1" hangingPunct="1"/>
              <a:r>
                <a:rPr lang="en-GB" sz="2400">
                  <a:latin typeface="Times New Roman" pitchFamily="18" charset="0"/>
                </a:rPr>
                <a:t>0.01µF</a:t>
              </a:r>
            </a:p>
          </p:txBody>
        </p:sp>
        <p:grpSp>
          <p:nvGrpSpPr>
            <p:cNvPr id="17422" name="Group 45"/>
            <p:cNvGrpSpPr>
              <a:grpSpLocks/>
            </p:cNvGrpSpPr>
            <p:nvPr/>
          </p:nvGrpSpPr>
          <p:grpSpPr bwMode="auto">
            <a:xfrm>
              <a:off x="3086" y="368"/>
              <a:ext cx="476" cy="1162"/>
              <a:chOff x="3180" y="10100"/>
              <a:chExt cx="415" cy="1120"/>
            </a:xfrm>
          </p:grpSpPr>
          <p:grpSp>
            <p:nvGrpSpPr>
              <p:cNvPr id="17429" name="Group 46"/>
              <p:cNvGrpSpPr>
                <a:grpSpLocks/>
              </p:cNvGrpSpPr>
              <p:nvPr/>
            </p:nvGrpSpPr>
            <p:grpSpPr bwMode="auto">
              <a:xfrm>
                <a:off x="3180" y="10405"/>
                <a:ext cx="415" cy="435"/>
                <a:chOff x="3180" y="10405"/>
                <a:chExt cx="415" cy="435"/>
              </a:xfrm>
            </p:grpSpPr>
            <p:sp>
              <p:nvSpPr>
                <p:cNvPr id="17432" name="Oval 47"/>
                <p:cNvSpPr>
                  <a:spLocks noChangeArrowheads="1"/>
                </p:cNvSpPr>
                <p:nvPr/>
              </p:nvSpPr>
              <p:spPr bwMode="auto">
                <a:xfrm>
                  <a:off x="3180" y="10405"/>
                  <a:ext cx="415" cy="435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433" name="Freeform 48"/>
                <p:cNvSpPr>
                  <a:spLocks/>
                </p:cNvSpPr>
                <p:nvPr/>
              </p:nvSpPr>
              <p:spPr bwMode="auto">
                <a:xfrm>
                  <a:off x="3230" y="10530"/>
                  <a:ext cx="310" cy="210"/>
                </a:xfrm>
                <a:custGeom>
                  <a:avLst/>
                  <a:gdLst>
                    <a:gd name="T0" fmla="*/ 0 w 480"/>
                    <a:gd name="T1" fmla="*/ 77 h 250"/>
                    <a:gd name="T2" fmla="*/ 30 w 480"/>
                    <a:gd name="T3" fmla="*/ 0 h 250"/>
                    <a:gd name="T4" fmla="*/ 65 w 480"/>
                    <a:gd name="T5" fmla="*/ 77 h 250"/>
                    <a:gd name="T6" fmla="*/ 99 w 480"/>
                    <a:gd name="T7" fmla="*/ 148 h 250"/>
                    <a:gd name="T8" fmla="*/ 129 w 480"/>
                    <a:gd name="T9" fmla="*/ 77 h 2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0" h="250">
                      <a:moveTo>
                        <a:pt x="0" y="130"/>
                      </a:moveTo>
                      <a:cubicBezTo>
                        <a:pt x="35" y="65"/>
                        <a:pt x="70" y="0"/>
                        <a:pt x="110" y="0"/>
                      </a:cubicBezTo>
                      <a:cubicBezTo>
                        <a:pt x="150" y="0"/>
                        <a:pt x="197" y="88"/>
                        <a:pt x="240" y="130"/>
                      </a:cubicBezTo>
                      <a:cubicBezTo>
                        <a:pt x="283" y="172"/>
                        <a:pt x="330" y="250"/>
                        <a:pt x="370" y="250"/>
                      </a:cubicBezTo>
                      <a:cubicBezTo>
                        <a:pt x="410" y="250"/>
                        <a:pt x="462" y="150"/>
                        <a:pt x="480" y="130"/>
                      </a:cubicBezTo>
                    </a:path>
                  </a:pathLst>
                </a:custGeom>
                <a:noFill/>
                <a:ln w="38100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7430" name="Line 49"/>
              <p:cNvSpPr>
                <a:spLocks noChangeShapeType="1"/>
              </p:cNvSpPr>
              <p:nvPr/>
            </p:nvSpPr>
            <p:spPr bwMode="auto">
              <a:xfrm>
                <a:off x="3390" y="10840"/>
                <a:ext cx="0" cy="3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31" name="Line 50"/>
              <p:cNvSpPr>
                <a:spLocks noChangeShapeType="1"/>
              </p:cNvSpPr>
              <p:nvPr/>
            </p:nvSpPr>
            <p:spPr bwMode="auto">
              <a:xfrm flipV="1">
                <a:off x="3390" y="10100"/>
                <a:ext cx="0" cy="3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7423" name="Line 51"/>
            <p:cNvSpPr>
              <a:spLocks noChangeShapeType="1"/>
            </p:cNvSpPr>
            <p:nvPr/>
          </p:nvSpPr>
          <p:spPr bwMode="auto">
            <a:xfrm>
              <a:off x="4308" y="893"/>
              <a:ext cx="357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4" name="Line 52"/>
            <p:cNvSpPr>
              <a:spLocks noChangeShapeType="1"/>
            </p:cNvSpPr>
            <p:nvPr/>
          </p:nvSpPr>
          <p:spPr bwMode="auto">
            <a:xfrm>
              <a:off x="4309" y="1001"/>
              <a:ext cx="356" cy="2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5" name="Line 53"/>
            <p:cNvSpPr>
              <a:spLocks noChangeShapeType="1"/>
            </p:cNvSpPr>
            <p:nvPr/>
          </p:nvSpPr>
          <p:spPr bwMode="auto">
            <a:xfrm>
              <a:off x="4514" y="1010"/>
              <a:ext cx="0" cy="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6" name="Line 54"/>
            <p:cNvSpPr>
              <a:spLocks noChangeShapeType="1"/>
            </p:cNvSpPr>
            <p:nvPr/>
          </p:nvSpPr>
          <p:spPr bwMode="auto">
            <a:xfrm flipV="1">
              <a:off x="4509" y="363"/>
              <a:ext cx="0" cy="5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7" name="Line 55"/>
            <p:cNvSpPr>
              <a:spLocks noChangeShapeType="1"/>
            </p:cNvSpPr>
            <p:nvPr/>
          </p:nvSpPr>
          <p:spPr bwMode="auto">
            <a:xfrm>
              <a:off x="3323" y="373"/>
              <a:ext cx="1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8" name="Line 56"/>
            <p:cNvSpPr>
              <a:spLocks noChangeShapeType="1"/>
            </p:cNvSpPr>
            <p:nvPr/>
          </p:nvSpPr>
          <p:spPr bwMode="auto">
            <a:xfrm>
              <a:off x="3332" y="1524"/>
              <a:ext cx="119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7338" name="Rectangle 58"/>
          <p:cNvSpPr>
            <a:spLocks noChangeArrowheads="1"/>
          </p:cNvSpPr>
          <p:nvPr/>
        </p:nvSpPr>
        <p:spPr bwMode="auto">
          <a:xfrm>
            <a:off x="479425" y="3748088"/>
            <a:ext cx="819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60363" indent="-360363" algn="l">
              <a:spcBef>
                <a:spcPct val="50000"/>
              </a:spcBef>
              <a:buFontTx/>
              <a:buChar char="•"/>
            </a:pPr>
            <a:r>
              <a:rPr lang="en-GB" sz="2400">
                <a:solidFill>
                  <a:schemeClr val="folHlink"/>
                </a:solidFill>
                <a:latin typeface="Verdana" pitchFamily="34" charset="0"/>
              </a:rPr>
              <a:t>Reactive power, P</a:t>
            </a:r>
            <a:r>
              <a:rPr lang="en-GB" sz="2400" baseline="-25000">
                <a:solidFill>
                  <a:schemeClr val="folHlink"/>
                </a:solidFill>
                <a:latin typeface="Verdana" pitchFamily="34" charset="0"/>
              </a:rPr>
              <a:t>r</a:t>
            </a:r>
            <a:endParaRPr lang="en-GB" sz="2400">
              <a:solidFill>
                <a:schemeClr val="folHlink"/>
              </a:solidFill>
              <a:latin typeface="Verdana" pitchFamily="34" charset="0"/>
            </a:endParaRPr>
          </a:p>
        </p:txBody>
      </p:sp>
      <p:sp>
        <p:nvSpPr>
          <p:cNvPr id="17416" name="Text Box 60"/>
          <p:cNvSpPr txBox="1">
            <a:spLocks noChangeArrowheads="1"/>
          </p:cNvSpPr>
          <p:nvPr/>
        </p:nvSpPr>
        <p:spPr bwMode="auto">
          <a:xfrm>
            <a:off x="195263" y="4316413"/>
            <a:ext cx="1214437" cy="366712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97341" name="Object 61"/>
          <p:cNvGraphicFramePr>
            <a:graphicFrameLocks noChangeAspect="1"/>
          </p:cNvGraphicFramePr>
          <p:nvPr/>
        </p:nvGraphicFramePr>
        <p:xfrm>
          <a:off x="1427163" y="5216525"/>
          <a:ext cx="67627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Equation" r:id="rId3" imgW="3048000" imgH="457200" progId="Equation.3">
                  <p:embed/>
                </p:oleObj>
              </mc:Choice>
              <mc:Fallback>
                <p:oleObj name="Equation" r:id="rId3" imgW="30480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5216525"/>
                        <a:ext cx="67627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603AB"/>
                                </a:gs>
                                <a:gs pos="12000">
                                  <a:srgbClr val="E81766"/>
                                </a:gs>
                                <a:gs pos="27000">
                                  <a:srgbClr val="EE3F17"/>
                                </a:gs>
                                <a:gs pos="48000">
                                  <a:srgbClr val="FFFF00"/>
                                </a:gs>
                                <a:gs pos="64999">
                                  <a:srgbClr val="1A8D48"/>
                                </a:gs>
                                <a:gs pos="78999">
                                  <a:srgbClr val="0819FB"/>
                                </a:gs>
                                <a:gs pos="100000">
                                  <a:srgbClr val="A603AB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rgbClr val="EAEAEA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sy="50000" kx="2115830" algn="bl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42" name="Object 62"/>
          <p:cNvGraphicFramePr>
            <a:graphicFrameLocks noChangeAspect="1"/>
          </p:cNvGraphicFramePr>
          <p:nvPr/>
        </p:nvGraphicFramePr>
        <p:xfrm>
          <a:off x="1627188" y="4365625"/>
          <a:ext cx="60658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5" imgW="2832100" imgH="381000" progId="Equation.3">
                  <p:embed/>
                </p:oleObj>
              </mc:Choice>
              <mc:Fallback>
                <p:oleObj name="Equation" r:id="rId5" imgW="2832100" imgH="3810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4365625"/>
                        <a:ext cx="60658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603AB"/>
                                </a:gs>
                                <a:gs pos="12000">
                                  <a:srgbClr val="E81766"/>
                                </a:gs>
                                <a:gs pos="27000">
                                  <a:srgbClr val="EE3F17"/>
                                </a:gs>
                                <a:gs pos="48000">
                                  <a:srgbClr val="FFFF00"/>
                                </a:gs>
                                <a:gs pos="64999">
                                  <a:srgbClr val="1A8D48"/>
                                </a:gs>
                                <a:gs pos="78999">
                                  <a:srgbClr val="0819FB"/>
                                </a:gs>
                                <a:gs pos="100000">
                                  <a:srgbClr val="A603AB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rgbClr val="EAEAEA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sy="50000" kx="2115830" algn="bl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43" grpId="0" animBg="1"/>
      <p:bldP spid="97315" grpId="0"/>
      <p:bldP spid="973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4463"/>
            <a:ext cx="8229600" cy="4530725"/>
          </a:xfrm>
        </p:spPr>
        <p:txBody>
          <a:bodyPr/>
          <a:lstStyle/>
          <a:p>
            <a:pPr marL="6350" indent="-6350" eaLnBrk="1" hangingPunct="1">
              <a:buFont typeface="Wingdings" pitchFamily="2" charset="2"/>
              <a:buNone/>
              <a:defRPr/>
            </a:pPr>
            <a:r>
              <a:rPr lang="en-GB" dirty="0" smtClean="0"/>
              <a:t>Find the value of current I and voltage V in the circuit below.  Find also the reactive power dissipated by the 0.2</a:t>
            </a:r>
            <a:r>
              <a:rPr lang="en-GB" dirty="0" smtClean="0">
                <a:latin typeface="Symbol" pitchFamily="18" charset="2"/>
              </a:rPr>
              <a:t>m</a:t>
            </a:r>
            <a:r>
              <a:rPr lang="en-GB" dirty="0" smtClean="0"/>
              <a:t>F capacitor.</a:t>
            </a:r>
          </a:p>
        </p:txBody>
      </p:sp>
      <p:grpSp>
        <p:nvGrpSpPr>
          <p:cNvPr id="18437" name="Group 38"/>
          <p:cNvGrpSpPr>
            <a:grpSpLocks/>
          </p:cNvGrpSpPr>
          <p:nvPr/>
        </p:nvGrpSpPr>
        <p:grpSpPr bwMode="auto">
          <a:xfrm>
            <a:off x="0" y="2701925"/>
            <a:ext cx="5681663" cy="2511425"/>
            <a:chOff x="149" y="1891"/>
            <a:chExt cx="3579" cy="1582"/>
          </a:xfrm>
        </p:grpSpPr>
        <p:sp>
          <p:nvSpPr>
            <p:cNvPr id="18439" name="Text Box 5"/>
            <p:cNvSpPr txBox="1">
              <a:spLocks noChangeArrowheads="1"/>
            </p:cNvSpPr>
            <p:nvPr/>
          </p:nvSpPr>
          <p:spPr bwMode="auto">
            <a:xfrm>
              <a:off x="149" y="3108"/>
              <a:ext cx="102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000" i="1">
                  <a:latin typeface="Times New Roman" pitchFamily="18" charset="0"/>
                </a:rPr>
                <a:t>f = 500Hz</a:t>
              </a:r>
            </a:p>
            <a:p>
              <a:pPr algn="l" eaLnBrk="1" hangingPunct="1"/>
              <a:endParaRPr lang="en-GB" sz="2000" i="1">
                <a:latin typeface="Times New Roman" pitchFamily="18" charset="0"/>
              </a:endParaRPr>
            </a:p>
          </p:txBody>
        </p:sp>
        <p:sp>
          <p:nvSpPr>
            <p:cNvPr id="18440" name="Text Box 6"/>
            <p:cNvSpPr txBox="1">
              <a:spLocks noChangeArrowheads="1"/>
            </p:cNvSpPr>
            <p:nvPr/>
          </p:nvSpPr>
          <p:spPr bwMode="auto">
            <a:xfrm>
              <a:off x="411" y="2391"/>
              <a:ext cx="665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000" i="1">
                  <a:latin typeface="Times New Roman" pitchFamily="18" charset="0"/>
                </a:rPr>
                <a:t>V</a:t>
              </a:r>
              <a:r>
                <a:rPr lang="en-GB" sz="2000" i="1" baseline="-25000">
                  <a:latin typeface="Times New Roman" pitchFamily="18" charset="0"/>
                </a:rPr>
                <a:t>rms </a:t>
              </a:r>
              <a:r>
                <a:rPr lang="en-GB" sz="2000" i="1">
                  <a:latin typeface="Times New Roman" pitchFamily="18" charset="0"/>
                </a:rPr>
                <a:t>= 2V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2429" y="1891"/>
              <a:ext cx="8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000">
                  <a:latin typeface="Times New Roman" pitchFamily="18" charset="0"/>
                </a:rPr>
                <a:t>0.2µF</a:t>
              </a:r>
            </a:p>
          </p:txBody>
        </p:sp>
        <p:grpSp>
          <p:nvGrpSpPr>
            <p:cNvPr id="18442" name="Group 8"/>
            <p:cNvGrpSpPr>
              <a:grpSpLocks/>
            </p:cNvGrpSpPr>
            <p:nvPr/>
          </p:nvGrpSpPr>
          <p:grpSpPr bwMode="auto">
            <a:xfrm>
              <a:off x="735" y="2311"/>
              <a:ext cx="476" cy="1162"/>
              <a:chOff x="3180" y="10100"/>
              <a:chExt cx="415" cy="1120"/>
            </a:xfrm>
          </p:grpSpPr>
          <p:grpSp>
            <p:nvGrpSpPr>
              <p:cNvPr id="18464" name="Group 9"/>
              <p:cNvGrpSpPr>
                <a:grpSpLocks/>
              </p:cNvGrpSpPr>
              <p:nvPr/>
            </p:nvGrpSpPr>
            <p:grpSpPr bwMode="auto">
              <a:xfrm>
                <a:off x="3180" y="10405"/>
                <a:ext cx="415" cy="435"/>
                <a:chOff x="3180" y="10405"/>
                <a:chExt cx="415" cy="435"/>
              </a:xfrm>
            </p:grpSpPr>
            <p:sp>
              <p:nvSpPr>
                <p:cNvPr id="18467" name="Oval 10"/>
                <p:cNvSpPr>
                  <a:spLocks noChangeArrowheads="1"/>
                </p:cNvSpPr>
                <p:nvPr/>
              </p:nvSpPr>
              <p:spPr bwMode="auto">
                <a:xfrm>
                  <a:off x="3180" y="10405"/>
                  <a:ext cx="415" cy="435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68" name="Freeform 11"/>
                <p:cNvSpPr>
                  <a:spLocks/>
                </p:cNvSpPr>
                <p:nvPr/>
              </p:nvSpPr>
              <p:spPr bwMode="auto">
                <a:xfrm>
                  <a:off x="3230" y="10530"/>
                  <a:ext cx="310" cy="210"/>
                </a:xfrm>
                <a:custGeom>
                  <a:avLst/>
                  <a:gdLst>
                    <a:gd name="T0" fmla="*/ 0 w 480"/>
                    <a:gd name="T1" fmla="*/ 77 h 250"/>
                    <a:gd name="T2" fmla="*/ 30 w 480"/>
                    <a:gd name="T3" fmla="*/ 0 h 250"/>
                    <a:gd name="T4" fmla="*/ 65 w 480"/>
                    <a:gd name="T5" fmla="*/ 77 h 250"/>
                    <a:gd name="T6" fmla="*/ 99 w 480"/>
                    <a:gd name="T7" fmla="*/ 148 h 250"/>
                    <a:gd name="T8" fmla="*/ 129 w 480"/>
                    <a:gd name="T9" fmla="*/ 77 h 2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0" h="250">
                      <a:moveTo>
                        <a:pt x="0" y="130"/>
                      </a:moveTo>
                      <a:cubicBezTo>
                        <a:pt x="35" y="65"/>
                        <a:pt x="70" y="0"/>
                        <a:pt x="110" y="0"/>
                      </a:cubicBezTo>
                      <a:cubicBezTo>
                        <a:pt x="150" y="0"/>
                        <a:pt x="197" y="88"/>
                        <a:pt x="240" y="130"/>
                      </a:cubicBezTo>
                      <a:cubicBezTo>
                        <a:pt x="283" y="172"/>
                        <a:pt x="330" y="250"/>
                        <a:pt x="370" y="250"/>
                      </a:cubicBezTo>
                      <a:cubicBezTo>
                        <a:pt x="410" y="250"/>
                        <a:pt x="462" y="150"/>
                        <a:pt x="480" y="130"/>
                      </a:cubicBezTo>
                    </a:path>
                  </a:pathLst>
                </a:custGeom>
                <a:noFill/>
                <a:ln w="38100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8465" name="Line 12"/>
              <p:cNvSpPr>
                <a:spLocks noChangeShapeType="1"/>
              </p:cNvSpPr>
              <p:nvPr/>
            </p:nvSpPr>
            <p:spPr bwMode="auto">
              <a:xfrm>
                <a:off x="3390" y="10840"/>
                <a:ext cx="0" cy="3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6" name="Line 13"/>
              <p:cNvSpPr>
                <a:spLocks noChangeShapeType="1"/>
              </p:cNvSpPr>
              <p:nvPr/>
            </p:nvSpPr>
            <p:spPr bwMode="auto">
              <a:xfrm flipV="1">
                <a:off x="3390" y="10100"/>
                <a:ext cx="0" cy="3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443" name="Line 14"/>
            <p:cNvSpPr>
              <a:spLocks noChangeShapeType="1"/>
            </p:cNvSpPr>
            <p:nvPr/>
          </p:nvSpPr>
          <p:spPr bwMode="auto">
            <a:xfrm>
              <a:off x="1957" y="2836"/>
              <a:ext cx="357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4" name="Line 15"/>
            <p:cNvSpPr>
              <a:spLocks noChangeShapeType="1"/>
            </p:cNvSpPr>
            <p:nvPr/>
          </p:nvSpPr>
          <p:spPr bwMode="auto">
            <a:xfrm>
              <a:off x="1958" y="2944"/>
              <a:ext cx="356" cy="2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>
              <a:off x="2163" y="2953"/>
              <a:ext cx="0" cy="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 flipV="1">
              <a:off x="2158" y="2306"/>
              <a:ext cx="0" cy="5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972" y="2316"/>
              <a:ext cx="1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8" name="Line 19"/>
            <p:cNvSpPr>
              <a:spLocks noChangeShapeType="1"/>
            </p:cNvSpPr>
            <p:nvPr/>
          </p:nvSpPr>
          <p:spPr bwMode="auto">
            <a:xfrm flipV="1">
              <a:off x="981" y="3459"/>
              <a:ext cx="2340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8449" name="Group 29"/>
            <p:cNvGrpSpPr>
              <a:grpSpLocks/>
            </p:cNvGrpSpPr>
            <p:nvPr/>
          </p:nvGrpSpPr>
          <p:grpSpPr bwMode="auto">
            <a:xfrm>
              <a:off x="3098" y="2303"/>
              <a:ext cx="357" cy="1167"/>
              <a:chOff x="3726" y="2120"/>
              <a:chExt cx="357" cy="1167"/>
            </a:xfrm>
          </p:grpSpPr>
          <p:sp>
            <p:nvSpPr>
              <p:cNvPr id="18460" name="Line 20"/>
              <p:cNvSpPr>
                <a:spLocks noChangeShapeType="1"/>
              </p:cNvSpPr>
              <p:nvPr/>
            </p:nvSpPr>
            <p:spPr bwMode="auto">
              <a:xfrm>
                <a:off x="3726" y="2650"/>
                <a:ext cx="357" cy="0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1" name="Line 21"/>
              <p:cNvSpPr>
                <a:spLocks noChangeShapeType="1"/>
              </p:cNvSpPr>
              <p:nvPr/>
            </p:nvSpPr>
            <p:spPr bwMode="auto">
              <a:xfrm>
                <a:off x="3727" y="2758"/>
                <a:ext cx="356" cy="2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2" name="Line 22"/>
              <p:cNvSpPr>
                <a:spLocks noChangeShapeType="1"/>
              </p:cNvSpPr>
              <p:nvPr/>
            </p:nvSpPr>
            <p:spPr bwMode="auto">
              <a:xfrm>
                <a:off x="3932" y="2767"/>
                <a:ext cx="0" cy="5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3" name="Line 23"/>
              <p:cNvSpPr>
                <a:spLocks noChangeShapeType="1"/>
              </p:cNvSpPr>
              <p:nvPr/>
            </p:nvSpPr>
            <p:spPr bwMode="auto">
              <a:xfrm flipV="1">
                <a:off x="3927" y="2120"/>
                <a:ext cx="0" cy="5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450" name="Group 28"/>
            <p:cNvGrpSpPr>
              <a:grpSpLocks/>
            </p:cNvGrpSpPr>
            <p:nvPr/>
          </p:nvGrpSpPr>
          <p:grpSpPr bwMode="auto">
            <a:xfrm rot="-5400000">
              <a:off x="2536" y="1753"/>
              <a:ext cx="357" cy="1167"/>
              <a:chOff x="2565" y="2255"/>
              <a:chExt cx="357" cy="1167"/>
            </a:xfrm>
          </p:grpSpPr>
          <p:sp>
            <p:nvSpPr>
              <p:cNvPr id="18456" name="Line 24"/>
              <p:cNvSpPr>
                <a:spLocks noChangeShapeType="1"/>
              </p:cNvSpPr>
              <p:nvPr/>
            </p:nvSpPr>
            <p:spPr bwMode="auto">
              <a:xfrm>
                <a:off x="2565" y="2785"/>
                <a:ext cx="357" cy="0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7" name="Line 25"/>
              <p:cNvSpPr>
                <a:spLocks noChangeShapeType="1"/>
              </p:cNvSpPr>
              <p:nvPr/>
            </p:nvSpPr>
            <p:spPr bwMode="auto">
              <a:xfrm>
                <a:off x="2566" y="2893"/>
                <a:ext cx="356" cy="2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8" name="Line 26"/>
              <p:cNvSpPr>
                <a:spLocks noChangeShapeType="1"/>
              </p:cNvSpPr>
              <p:nvPr/>
            </p:nvSpPr>
            <p:spPr bwMode="auto">
              <a:xfrm>
                <a:off x="2771" y="2902"/>
                <a:ext cx="0" cy="5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9" name="Line 27"/>
              <p:cNvSpPr>
                <a:spLocks noChangeShapeType="1"/>
              </p:cNvSpPr>
              <p:nvPr/>
            </p:nvSpPr>
            <p:spPr bwMode="auto">
              <a:xfrm flipV="1">
                <a:off x="2766" y="2255"/>
                <a:ext cx="0" cy="5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2780" y="2963"/>
              <a:ext cx="53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000">
                  <a:latin typeface="Times New Roman" pitchFamily="18" charset="0"/>
                </a:rPr>
                <a:t>0.4µF</a:t>
              </a:r>
            </a:p>
          </p:txBody>
        </p:sp>
        <p:sp>
          <p:nvSpPr>
            <p:cNvPr id="18452" name="Text Box 31"/>
            <p:cNvSpPr txBox="1">
              <a:spLocks noChangeArrowheads="1"/>
            </p:cNvSpPr>
            <p:nvPr/>
          </p:nvSpPr>
          <p:spPr bwMode="auto">
            <a:xfrm>
              <a:off x="1704" y="3013"/>
              <a:ext cx="51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000">
                  <a:latin typeface="Times New Roman" pitchFamily="18" charset="0"/>
                </a:rPr>
                <a:t>0.1µF</a:t>
              </a:r>
            </a:p>
          </p:txBody>
        </p:sp>
        <p:sp>
          <p:nvSpPr>
            <p:cNvPr id="18453" name="Line 33"/>
            <p:cNvSpPr>
              <a:spLocks noChangeShapeType="1"/>
            </p:cNvSpPr>
            <p:nvPr/>
          </p:nvSpPr>
          <p:spPr bwMode="auto">
            <a:xfrm>
              <a:off x="1382" y="2317"/>
              <a:ext cx="472" cy="1"/>
            </a:xfrm>
            <a:prstGeom prst="line">
              <a:avLst/>
            </a:prstGeom>
            <a:noFill/>
            <a:ln w="19050">
              <a:solidFill>
                <a:srgbClr val="EAEAEA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4" name="Text Box 34"/>
            <p:cNvSpPr txBox="1">
              <a:spLocks noChangeArrowheads="1"/>
            </p:cNvSpPr>
            <p:nvPr/>
          </p:nvSpPr>
          <p:spPr bwMode="auto">
            <a:xfrm>
              <a:off x="1682" y="2074"/>
              <a:ext cx="171" cy="2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kx="2115830" algn="bl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8455" name="Text Box 35"/>
            <p:cNvSpPr txBox="1">
              <a:spLocks noChangeArrowheads="1"/>
            </p:cNvSpPr>
            <p:nvPr/>
          </p:nvSpPr>
          <p:spPr bwMode="auto">
            <a:xfrm>
              <a:off x="3449" y="2461"/>
              <a:ext cx="279" cy="8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kx="2115830" algn="bl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+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V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_</a:t>
              </a:r>
            </a:p>
          </p:txBody>
        </p:sp>
      </p:grpSp>
      <p:sp>
        <p:nvSpPr>
          <p:cNvPr id="204837" name="Text Box 37"/>
          <p:cNvSpPr txBox="1">
            <a:spLocks noChangeArrowheads="1"/>
          </p:cNvSpPr>
          <p:nvPr/>
        </p:nvSpPr>
        <p:spPr bwMode="auto">
          <a:xfrm>
            <a:off x="6035675" y="2906713"/>
            <a:ext cx="3108325" cy="2439987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200" b="1" dirty="0">
                <a:solidFill>
                  <a:srgbClr val="FFFF00"/>
                </a:solidFill>
              </a:rPr>
              <a:t>Answer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2200" dirty="0">
                <a:solidFill>
                  <a:srgbClr val="00FF00"/>
                </a:solidFill>
              </a:rPr>
              <a:t>X</a:t>
            </a:r>
            <a:r>
              <a:rPr lang="en-GB" sz="2200" baseline="-25000" dirty="0">
                <a:solidFill>
                  <a:srgbClr val="00FF00"/>
                </a:solidFill>
              </a:rPr>
              <a:t>CT</a:t>
            </a:r>
            <a:r>
              <a:rPr lang="en-GB" sz="2200" dirty="0">
                <a:solidFill>
                  <a:srgbClr val="00FF00"/>
                </a:solidFill>
              </a:rPr>
              <a:t> = 1364.2 </a:t>
            </a:r>
            <a:r>
              <a:rPr lang="en-GB" sz="2200" dirty="0">
                <a:solidFill>
                  <a:srgbClr val="00FF00"/>
                </a:solidFill>
                <a:latin typeface="Symbol" pitchFamily="18" charset="2"/>
              </a:rPr>
              <a:t>W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2200" dirty="0" err="1">
                <a:solidFill>
                  <a:srgbClr val="00FF00"/>
                </a:solidFill>
              </a:rPr>
              <a:t>I</a:t>
            </a:r>
            <a:r>
              <a:rPr lang="en-GB" sz="2200" baseline="-25000" dirty="0" err="1">
                <a:solidFill>
                  <a:srgbClr val="00FF00"/>
                </a:solidFill>
              </a:rPr>
              <a:t>rms</a:t>
            </a:r>
            <a:r>
              <a:rPr lang="en-GB" sz="2200" dirty="0">
                <a:solidFill>
                  <a:srgbClr val="00FF00"/>
                </a:solidFill>
              </a:rPr>
              <a:t> = 1.466mA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2200" dirty="0" err="1">
                <a:solidFill>
                  <a:srgbClr val="00FF00"/>
                </a:solidFill>
              </a:rPr>
              <a:t>V</a:t>
            </a:r>
            <a:r>
              <a:rPr lang="en-GB" sz="2200" baseline="-25000" dirty="0" err="1">
                <a:solidFill>
                  <a:srgbClr val="00FF00"/>
                </a:solidFill>
              </a:rPr>
              <a:t>rms</a:t>
            </a:r>
            <a:r>
              <a:rPr lang="en-GB" sz="2200" dirty="0">
                <a:solidFill>
                  <a:srgbClr val="00FF00"/>
                </a:solidFill>
              </a:rPr>
              <a:t> = 0.667 V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2200" dirty="0">
                <a:solidFill>
                  <a:srgbClr val="00FF00"/>
                </a:solidFill>
              </a:rPr>
              <a:t>Q</a:t>
            </a:r>
            <a:r>
              <a:rPr lang="en-GB" sz="2200" baseline="-25000" dirty="0">
                <a:solidFill>
                  <a:srgbClr val="00FF00"/>
                </a:solidFill>
              </a:rPr>
              <a:t> (0.2</a:t>
            </a:r>
            <a:r>
              <a:rPr lang="en-GB" sz="2200" baseline="-25000" dirty="0">
                <a:solidFill>
                  <a:srgbClr val="00FF00"/>
                </a:solidFill>
                <a:latin typeface="Symbol" pitchFamily="18" charset="2"/>
              </a:rPr>
              <a:t>m</a:t>
            </a:r>
            <a:r>
              <a:rPr lang="en-GB" sz="2200" baseline="-25000" dirty="0">
                <a:solidFill>
                  <a:srgbClr val="00FF00"/>
                </a:solidFill>
              </a:rPr>
              <a:t>F) </a:t>
            </a:r>
            <a:r>
              <a:rPr lang="en-GB" sz="2200" dirty="0">
                <a:solidFill>
                  <a:srgbClr val="00FF00"/>
                </a:solidFill>
              </a:rPr>
              <a:t>= 1.117 </a:t>
            </a:r>
            <a:r>
              <a:rPr lang="en-GB" sz="2200" dirty="0" err="1">
                <a:solidFill>
                  <a:srgbClr val="00FF00"/>
                </a:solidFill>
              </a:rPr>
              <a:t>mVAR</a:t>
            </a:r>
            <a:endParaRPr lang="en-GB" sz="2200" dirty="0">
              <a:solidFill>
                <a:srgbClr val="00FF00"/>
              </a:solidFill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FFFF00"/>
                </a:solidFill>
              </a:rPr>
              <a:t>More Challenging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211" y="1154112"/>
            <a:ext cx="8273577" cy="502723"/>
          </a:xfrm>
        </p:spPr>
        <p:txBody>
          <a:bodyPr/>
          <a:lstStyle/>
          <a:p>
            <a:pPr marL="6350" indent="-6350" eaLnBrk="1" hangingPunct="1">
              <a:buFont typeface="Wingdings" pitchFamily="2" charset="2"/>
              <a:buNone/>
              <a:defRPr/>
            </a:pPr>
            <a:r>
              <a:rPr lang="en-GB" sz="2000" dirty="0" smtClean="0"/>
              <a:t>Total reactance X</a:t>
            </a:r>
            <a:r>
              <a:rPr lang="en-GB" sz="2000" baseline="-25000" dirty="0" smtClean="0"/>
              <a:t>CT</a:t>
            </a:r>
            <a:r>
              <a:rPr lang="en-GB" sz="2000" dirty="0" smtClean="0"/>
              <a:t> = (2387.3</a:t>
            </a:r>
            <a:r>
              <a:rPr lang="el-GR" sz="2000" dirty="0" smtClean="0"/>
              <a:t>Ω</a:t>
            </a:r>
            <a:r>
              <a:rPr lang="en-GB" sz="2000" dirty="0" smtClean="0"/>
              <a:t>) // (3183.1</a:t>
            </a:r>
            <a:r>
              <a:rPr lang="el-GR" sz="2000" dirty="0" smtClean="0"/>
              <a:t>Ω</a:t>
            </a:r>
            <a:r>
              <a:rPr lang="en-GB" sz="2000" dirty="0" smtClean="0"/>
              <a:t>) = 1364.2 </a:t>
            </a:r>
            <a:r>
              <a:rPr lang="el-GR" sz="2000" dirty="0" smtClean="0"/>
              <a:t>Ω</a:t>
            </a:r>
            <a:endParaRPr lang="en-US" sz="2000" dirty="0" smtClean="0"/>
          </a:p>
        </p:txBody>
      </p:sp>
      <p:grpSp>
        <p:nvGrpSpPr>
          <p:cNvPr id="18437" name="Group 38"/>
          <p:cNvGrpSpPr>
            <a:grpSpLocks/>
          </p:cNvGrpSpPr>
          <p:nvPr/>
        </p:nvGrpSpPr>
        <p:grpSpPr bwMode="auto">
          <a:xfrm>
            <a:off x="104912" y="2111979"/>
            <a:ext cx="5681663" cy="2511425"/>
            <a:chOff x="149" y="1891"/>
            <a:chExt cx="3579" cy="1582"/>
          </a:xfrm>
        </p:grpSpPr>
        <p:sp>
          <p:nvSpPr>
            <p:cNvPr id="18439" name="Text Box 5"/>
            <p:cNvSpPr txBox="1">
              <a:spLocks noChangeArrowheads="1"/>
            </p:cNvSpPr>
            <p:nvPr/>
          </p:nvSpPr>
          <p:spPr bwMode="auto">
            <a:xfrm>
              <a:off x="149" y="3108"/>
              <a:ext cx="102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000" i="1">
                  <a:latin typeface="Times New Roman" pitchFamily="18" charset="0"/>
                </a:rPr>
                <a:t>f = 500Hz</a:t>
              </a:r>
            </a:p>
            <a:p>
              <a:pPr algn="l" eaLnBrk="1" hangingPunct="1"/>
              <a:endParaRPr lang="en-GB" sz="2000" i="1">
                <a:latin typeface="Times New Roman" pitchFamily="18" charset="0"/>
              </a:endParaRPr>
            </a:p>
          </p:txBody>
        </p:sp>
        <p:sp>
          <p:nvSpPr>
            <p:cNvPr id="18440" name="Text Box 6"/>
            <p:cNvSpPr txBox="1">
              <a:spLocks noChangeArrowheads="1"/>
            </p:cNvSpPr>
            <p:nvPr/>
          </p:nvSpPr>
          <p:spPr bwMode="auto">
            <a:xfrm>
              <a:off x="411" y="2391"/>
              <a:ext cx="665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000" i="1">
                  <a:latin typeface="Times New Roman" pitchFamily="18" charset="0"/>
                </a:rPr>
                <a:t>V</a:t>
              </a:r>
              <a:r>
                <a:rPr lang="en-GB" sz="2000" i="1" baseline="-25000">
                  <a:latin typeface="Times New Roman" pitchFamily="18" charset="0"/>
                </a:rPr>
                <a:t>rms </a:t>
              </a:r>
              <a:r>
                <a:rPr lang="en-GB" sz="2000" i="1">
                  <a:latin typeface="Times New Roman" pitchFamily="18" charset="0"/>
                </a:rPr>
                <a:t>= 2V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2429" y="1891"/>
              <a:ext cx="8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000" dirty="0">
                  <a:latin typeface="Times New Roman" pitchFamily="18" charset="0"/>
                </a:rPr>
                <a:t>0.2µF</a:t>
              </a:r>
            </a:p>
          </p:txBody>
        </p:sp>
        <p:grpSp>
          <p:nvGrpSpPr>
            <p:cNvPr id="18442" name="Group 8"/>
            <p:cNvGrpSpPr>
              <a:grpSpLocks/>
            </p:cNvGrpSpPr>
            <p:nvPr/>
          </p:nvGrpSpPr>
          <p:grpSpPr bwMode="auto">
            <a:xfrm>
              <a:off x="735" y="2311"/>
              <a:ext cx="476" cy="1162"/>
              <a:chOff x="3180" y="10100"/>
              <a:chExt cx="415" cy="1120"/>
            </a:xfrm>
          </p:grpSpPr>
          <p:grpSp>
            <p:nvGrpSpPr>
              <p:cNvPr id="18464" name="Group 9"/>
              <p:cNvGrpSpPr>
                <a:grpSpLocks/>
              </p:cNvGrpSpPr>
              <p:nvPr/>
            </p:nvGrpSpPr>
            <p:grpSpPr bwMode="auto">
              <a:xfrm>
                <a:off x="3180" y="10405"/>
                <a:ext cx="415" cy="435"/>
                <a:chOff x="3180" y="10405"/>
                <a:chExt cx="415" cy="435"/>
              </a:xfrm>
            </p:grpSpPr>
            <p:sp>
              <p:nvSpPr>
                <p:cNvPr id="18467" name="Oval 10"/>
                <p:cNvSpPr>
                  <a:spLocks noChangeArrowheads="1"/>
                </p:cNvSpPr>
                <p:nvPr/>
              </p:nvSpPr>
              <p:spPr bwMode="auto">
                <a:xfrm>
                  <a:off x="3180" y="10405"/>
                  <a:ext cx="415" cy="435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68" name="Freeform 11"/>
                <p:cNvSpPr>
                  <a:spLocks/>
                </p:cNvSpPr>
                <p:nvPr/>
              </p:nvSpPr>
              <p:spPr bwMode="auto">
                <a:xfrm>
                  <a:off x="3230" y="10530"/>
                  <a:ext cx="310" cy="210"/>
                </a:xfrm>
                <a:custGeom>
                  <a:avLst/>
                  <a:gdLst>
                    <a:gd name="T0" fmla="*/ 0 w 480"/>
                    <a:gd name="T1" fmla="*/ 77 h 250"/>
                    <a:gd name="T2" fmla="*/ 30 w 480"/>
                    <a:gd name="T3" fmla="*/ 0 h 250"/>
                    <a:gd name="T4" fmla="*/ 65 w 480"/>
                    <a:gd name="T5" fmla="*/ 77 h 250"/>
                    <a:gd name="T6" fmla="*/ 99 w 480"/>
                    <a:gd name="T7" fmla="*/ 148 h 250"/>
                    <a:gd name="T8" fmla="*/ 129 w 480"/>
                    <a:gd name="T9" fmla="*/ 77 h 2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0" h="250">
                      <a:moveTo>
                        <a:pt x="0" y="130"/>
                      </a:moveTo>
                      <a:cubicBezTo>
                        <a:pt x="35" y="65"/>
                        <a:pt x="70" y="0"/>
                        <a:pt x="110" y="0"/>
                      </a:cubicBezTo>
                      <a:cubicBezTo>
                        <a:pt x="150" y="0"/>
                        <a:pt x="197" y="88"/>
                        <a:pt x="240" y="130"/>
                      </a:cubicBezTo>
                      <a:cubicBezTo>
                        <a:pt x="283" y="172"/>
                        <a:pt x="330" y="250"/>
                        <a:pt x="370" y="250"/>
                      </a:cubicBezTo>
                      <a:cubicBezTo>
                        <a:pt x="410" y="250"/>
                        <a:pt x="462" y="150"/>
                        <a:pt x="480" y="130"/>
                      </a:cubicBezTo>
                    </a:path>
                  </a:pathLst>
                </a:custGeom>
                <a:noFill/>
                <a:ln w="38100" cmpd="sng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8465" name="Line 12"/>
              <p:cNvSpPr>
                <a:spLocks noChangeShapeType="1"/>
              </p:cNvSpPr>
              <p:nvPr/>
            </p:nvSpPr>
            <p:spPr bwMode="auto">
              <a:xfrm>
                <a:off x="3390" y="10840"/>
                <a:ext cx="0" cy="3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6" name="Line 13"/>
              <p:cNvSpPr>
                <a:spLocks noChangeShapeType="1"/>
              </p:cNvSpPr>
              <p:nvPr/>
            </p:nvSpPr>
            <p:spPr bwMode="auto">
              <a:xfrm flipV="1">
                <a:off x="3390" y="10100"/>
                <a:ext cx="0" cy="3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443" name="Line 14"/>
            <p:cNvSpPr>
              <a:spLocks noChangeShapeType="1"/>
            </p:cNvSpPr>
            <p:nvPr/>
          </p:nvSpPr>
          <p:spPr bwMode="auto">
            <a:xfrm>
              <a:off x="1957" y="2836"/>
              <a:ext cx="357" cy="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4" name="Line 15"/>
            <p:cNvSpPr>
              <a:spLocks noChangeShapeType="1"/>
            </p:cNvSpPr>
            <p:nvPr/>
          </p:nvSpPr>
          <p:spPr bwMode="auto">
            <a:xfrm>
              <a:off x="1958" y="2944"/>
              <a:ext cx="356" cy="2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>
              <a:off x="2163" y="2953"/>
              <a:ext cx="0" cy="5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 flipV="1">
              <a:off x="2158" y="2306"/>
              <a:ext cx="0" cy="5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972" y="2316"/>
              <a:ext cx="1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48" name="Line 19"/>
            <p:cNvSpPr>
              <a:spLocks noChangeShapeType="1"/>
            </p:cNvSpPr>
            <p:nvPr/>
          </p:nvSpPr>
          <p:spPr bwMode="auto">
            <a:xfrm flipV="1">
              <a:off x="981" y="3459"/>
              <a:ext cx="2340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8449" name="Group 29"/>
            <p:cNvGrpSpPr>
              <a:grpSpLocks/>
            </p:cNvGrpSpPr>
            <p:nvPr/>
          </p:nvGrpSpPr>
          <p:grpSpPr bwMode="auto">
            <a:xfrm>
              <a:off x="3098" y="2303"/>
              <a:ext cx="357" cy="1167"/>
              <a:chOff x="3726" y="2120"/>
              <a:chExt cx="357" cy="1167"/>
            </a:xfrm>
          </p:grpSpPr>
          <p:sp>
            <p:nvSpPr>
              <p:cNvPr id="18460" name="Line 20"/>
              <p:cNvSpPr>
                <a:spLocks noChangeShapeType="1"/>
              </p:cNvSpPr>
              <p:nvPr/>
            </p:nvSpPr>
            <p:spPr bwMode="auto">
              <a:xfrm>
                <a:off x="3726" y="2650"/>
                <a:ext cx="357" cy="0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1" name="Line 21"/>
              <p:cNvSpPr>
                <a:spLocks noChangeShapeType="1"/>
              </p:cNvSpPr>
              <p:nvPr/>
            </p:nvSpPr>
            <p:spPr bwMode="auto">
              <a:xfrm>
                <a:off x="3727" y="2758"/>
                <a:ext cx="356" cy="2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2" name="Line 22"/>
              <p:cNvSpPr>
                <a:spLocks noChangeShapeType="1"/>
              </p:cNvSpPr>
              <p:nvPr/>
            </p:nvSpPr>
            <p:spPr bwMode="auto">
              <a:xfrm>
                <a:off x="3932" y="2767"/>
                <a:ext cx="0" cy="5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3" name="Line 23"/>
              <p:cNvSpPr>
                <a:spLocks noChangeShapeType="1"/>
              </p:cNvSpPr>
              <p:nvPr/>
            </p:nvSpPr>
            <p:spPr bwMode="auto">
              <a:xfrm flipV="1">
                <a:off x="3927" y="2120"/>
                <a:ext cx="0" cy="5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450" name="Group 28"/>
            <p:cNvGrpSpPr>
              <a:grpSpLocks/>
            </p:cNvGrpSpPr>
            <p:nvPr/>
          </p:nvGrpSpPr>
          <p:grpSpPr bwMode="auto">
            <a:xfrm rot="-5400000">
              <a:off x="2536" y="1753"/>
              <a:ext cx="357" cy="1167"/>
              <a:chOff x="2565" y="2255"/>
              <a:chExt cx="357" cy="1167"/>
            </a:xfrm>
          </p:grpSpPr>
          <p:sp>
            <p:nvSpPr>
              <p:cNvPr id="18456" name="Line 24"/>
              <p:cNvSpPr>
                <a:spLocks noChangeShapeType="1"/>
              </p:cNvSpPr>
              <p:nvPr/>
            </p:nvSpPr>
            <p:spPr bwMode="auto">
              <a:xfrm>
                <a:off x="2565" y="2785"/>
                <a:ext cx="357" cy="0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7" name="Line 25"/>
              <p:cNvSpPr>
                <a:spLocks noChangeShapeType="1"/>
              </p:cNvSpPr>
              <p:nvPr/>
            </p:nvSpPr>
            <p:spPr bwMode="auto">
              <a:xfrm>
                <a:off x="2566" y="2893"/>
                <a:ext cx="356" cy="2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8" name="Line 26"/>
              <p:cNvSpPr>
                <a:spLocks noChangeShapeType="1"/>
              </p:cNvSpPr>
              <p:nvPr/>
            </p:nvSpPr>
            <p:spPr bwMode="auto">
              <a:xfrm>
                <a:off x="2771" y="2902"/>
                <a:ext cx="0" cy="5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59" name="Line 27"/>
              <p:cNvSpPr>
                <a:spLocks noChangeShapeType="1"/>
              </p:cNvSpPr>
              <p:nvPr/>
            </p:nvSpPr>
            <p:spPr bwMode="auto">
              <a:xfrm flipV="1">
                <a:off x="2766" y="2255"/>
                <a:ext cx="0" cy="5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2780" y="2963"/>
              <a:ext cx="53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000">
                  <a:latin typeface="Times New Roman" pitchFamily="18" charset="0"/>
                </a:rPr>
                <a:t>0.4µF</a:t>
              </a:r>
            </a:p>
          </p:txBody>
        </p:sp>
        <p:sp>
          <p:nvSpPr>
            <p:cNvPr id="18452" name="Text Box 31"/>
            <p:cNvSpPr txBox="1">
              <a:spLocks noChangeArrowheads="1"/>
            </p:cNvSpPr>
            <p:nvPr/>
          </p:nvSpPr>
          <p:spPr bwMode="auto">
            <a:xfrm>
              <a:off x="1704" y="3013"/>
              <a:ext cx="51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000">
                  <a:latin typeface="Times New Roman" pitchFamily="18" charset="0"/>
                </a:rPr>
                <a:t>0.1µF</a:t>
              </a:r>
            </a:p>
          </p:txBody>
        </p:sp>
        <p:sp>
          <p:nvSpPr>
            <p:cNvPr id="18453" name="Line 33"/>
            <p:cNvSpPr>
              <a:spLocks noChangeShapeType="1"/>
            </p:cNvSpPr>
            <p:nvPr/>
          </p:nvSpPr>
          <p:spPr bwMode="auto">
            <a:xfrm>
              <a:off x="1382" y="2317"/>
              <a:ext cx="472" cy="1"/>
            </a:xfrm>
            <a:prstGeom prst="line">
              <a:avLst/>
            </a:prstGeom>
            <a:noFill/>
            <a:ln w="19050">
              <a:solidFill>
                <a:srgbClr val="EAEAEA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54" name="Text Box 34"/>
            <p:cNvSpPr txBox="1">
              <a:spLocks noChangeArrowheads="1"/>
            </p:cNvSpPr>
            <p:nvPr/>
          </p:nvSpPr>
          <p:spPr bwMode="auto">
            <a:xfrm>
              <a:off x="1682" y="2074"/>
              <a:ext cx="171" cy="2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kx="2115830" algn="bl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8455" name="Text Box 35"/>
            <p:cNvSpPr txBox="1">
              <a:spLocks noChangeArrowheads="1"/>
            </p:cNvSpPr>
            <p:nvPr/>
          </p:nvSpPr>
          <p:spPr bwMode="auto">
            <a:xfrm>
              <a:off x="3449" y="2461"/>
              <a:ext cx="279" cy="8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kx="2115830" algn="bl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+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V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sz="2000">
                  <a:latin typeface="Times New Roman" pitchFamily="18" charset="0"/>
                </a:rPr>
                <a:t>_</a:t>
              </a:r>
            </a:p>
          </p:txBody>
        </p:sp>
      </p:grpSp>
      <p:sp>
        <p:nvSpPr>
          <p:cNvPr id="204837" name="Text Box 37"/>
          <p:cNvSpPr txBox="1">
            <a:spLocks noChangeArrowheads="1"/>
          </p:cNvSpPr>
          <p:nvPr/>
        </p:nvSpPr>
        <p:spPr bwMode="auto">
          <a:xfrm>
            <a:off x="5816934" y="1791112"/>
            <a:ext cx="2951683" cy="1631216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000" dirty="0" smtClean="0">
                <a:solidFill>
                  <a:srgbClr val="FFFF00"/>
                </a:solidFill>
              </a:rPr>
              <a:t>Total reactance in series branch </a:t>
            </a:r>
          </a:p>
          <a:p>
            <a:pPr algn="l" eaLnBrk="1" hangingPunct="1">
              <a:spcBef>
                <a:spcPct val="50000"/>
              </a:spcBef>
            </a:pPr>
            <a:r>
              <a:rPr lang="en-GB" sz="2000" dirty="0" smtClean="0">
                <a:solidFill>
                  <a:srgbClr val="FFFF00"/>
                </a:solidFill>
              </a:rPr>
              <a:t>= 1591.5 </a:t>
            </a:r>
            <a:r>
              <a:rPr lang="el-GR" sz="2000" dirty="0" smtClean="0">
                <a:solidFill>
                  <a:srgbClr val="FFFF00"/>
                </a:solidFill>
              </a:rPr>
              <a:t>Ω</a:t>
            </a:r>
            <a:r>
              <a:rPr lang="en-GB" sz="2000" dirty="0" smtClean="0">
                <a:solidFill>
                  <a:srgbClr val="FFFF00"/>
                </a:solidFill>
              </a:rPr>
              <a:t> + 795.8 </a:t>
            </a:r>
            <a:r>
              <a:rPr lang="el-GR" sz="2000" dirty="0" smtClean="0">
                <a:solidFill>
                  <a:srgbClr val="FFFF00"/>
                </a:solidFill>
              </a:rPr>
              <a:t>Ω</a:t>
            </a:r>
            <a:endParaRPr lang="en-GB" sz="2000" dirty="0" smtClean="0">
              <a:solidFill>
                <a:srgbClr val="FFFF00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GB" sz="2000" dirty="0" smtClean="0">
                <a:solidFill>
                  <a:srgbClr val="FFFF00"/>
                </a:solidFill>
              </a:rPr>
              <a:t>= 2387.3 </a:t>
            </a:r>
            <a:r>
              <a:rPr lang="el-GR" sz="2000" dirty="0" smtClean="0">
                <a:solidFill>
                  <a:srgbClr val="FFFF00"/>
                </a:solidFill>
              </a:rPr>
              <a:t>Ω</a:t>
            </a:r>
            <a:endParaRPr lang="en-GB" sz="2000" dirty="0">
              <a:solidFill>
                <a:srgbClr val="FFFF00"/>
              </a:solidFill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FFFF00"/>
                </a:solidFill>
              </a:rPr>
              <a:t>Working</a:t>
            </a: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446575" y="2045277"/>
            <a:ext cx="1320800" cy="43021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2000" dirty="0" smtClean="0">
                <a:latin typeface="Times New Roman" pitchFamily="18" charset="0"/>
              </a:rPr>
              <a:t>1591.5 </a:t>
            </a:r>
            <a:r>
              <a:rPr lang="el-GR" sz="2000" dirty="0" smtClean="0">
                <a:latin typeface="Times New Roman" pitchFamily="18" charset="0"/>
              </a:rPr>
              <a:t>Ω</a:t>
            </a:r>
            <a:endParaRPr lang="en-GB" sz="2000" dirty="0">
              <a:latin typeface="Times New Roman" pitchFamily="18" charset="0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708754" y="3864111"/>
            <a:ext cx="1320800" cy="43021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2000" dirty="0" smtClean="0">
                <a:latin typeface="Times New Roman" pitchFamily="18" charset="0"/>
              </a:rPr>
              <a:t>795.8 </a:t>
            </a:r>
            <a:r>
              <a:rPr lang="el-GR" sz="2000" dirty="0" smtClean="0">
                <a:latin typeface="Times New Roman" pitchFamily="18" charset="0"/>
              </a:rPr>
              <a:t>Ω</a:t>
            </a:r>
            <a:endParaRPr lang="en-GB" sz="2000" dirty="0">
              <a:latin typeface="Times New Roman" pitchFamily="18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939887" y="3938540"/>
            <a:ext cx="1320800" cy="43021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2000" dirty="0" smtClean="0">
                <a:latin typeface="Times New Roman" pitchFamily="18" charset="0"/>
              </a:rPr>
              <a:t>3183.1 </a:t>
            </a:r>
            <a:r>
              <a:rPr lang="el-GR" sz="2000" dirty="0" smtClean="0">
                <a:latin typeface="Times New Roman" pitchFamily="18" charset="0"/>
              </a:rPr>
              <a:t>Ω</a:t>
            </a:r>
            <a:endParaRPr lang="en-GB" sz="2000" dirty="0">
              <a:latin typeface="Times New Roman" pitchFamily="18" charset="0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2364266" y="4825954"/>
            <a:ext cx="5473448" cy="107888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dirty="0" smtClean="0">
                <a:latin typeface="Times New Roman" pitchFamily="18" charset="0"/>
              </a:rPr>
              <a:t>Voltage across 0.2µF = 2 V – 0.667 V = 1.333 V</a:t>
            </a:r>
          </a:p>
          <a:p>
            <a:pPr algn="l" eaLnBrk="1" hangingPunct="1"/>
            <a:r>
              <a:rPr lang="en-US" sz="2000" dirty="0" smtClean="0">
                <a:latin typeface="Times New Roman" pitchFamily="18" charset="0"/>
              </a:rPr>
              <a:t>Reactive power Q</a:t>
            </a:r>
            <a:r>
              <a:rPr lang="en-US" sz="2000" baseline="-25000" dirty="0" smtClean="0">
                <a:latin typeface="Times New Roman" pitchFamily="18" charset="0"/>
              </a:rPr>
              <a:t>0.2µF</a:t>
            </a:r>
            <a:r>
              <a:rPr lang="en-US" sz="2000" dirty="0" smtClean="0">
                <a:latin typeface="Times New Roman" pitchFamily="18" charset="0"/>
              </a:rPr>
              <a:t> = (1.333 V)</a:t>
            </a:r>
            <a:r>
              <a:rPr lang="en-US" sz="2000" baseline="30000" dirty="0" smtClean="0">
                <a:latin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</a:rPr>
              <a:t> / 1591.5 </a:t>
            </a:r>
            <a:r>
              <a:rPr lang="el-GR" sz="2000" dirty="0" smtClean="0">
                <a:latin typeface="Times New Roman" pitchFamily="18" charset="0"/>
              </a:rPr>
              <a:t>Ω</a:t>
            </a:r>
            <a:r>
              <a:rPr lang="en-US" sz="2000" dirty="0" smtClean="0">
                <a:latin typeface="Times New Roman" pitchFamily="18" charset="0"/>
              </a:rPr>
              <a:t> = 1.117 </a:t>
            </a:r>
            <a:r>
              <a:rPr lang="en-US" sz="2000" dirty="0" err="1" smtClean="0">
                <a:latin typeface="Times New Roman" pitchFamily="18" charset="0"/>
              </a:rPr>
              <a:t>mVAR</a:t>
            </a:r>
            <a:endParaRPr lang="en-GB" sz="2000" dirty="0">
              <a:latin typeface="Times New Roman" pitchFamily="18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222375" y="1677004"/>
            <a:ext cx="4575256" cy="104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6350" indent="-6350" eaLnBrk="1" hangingPunct="1">
              <a:buFont typeface="Wingdings" pitchFamily="2" charset="2"/>
              <a:buNone/>
              <a:defRPr/>
            </a:pPr>
            <a:r>
              <a:rPr lang="en-US" sz="2000" kern="0" dirty="0" smtClean="0">
                <a:solidFill>
                  <a:srgbClr val="FFC000"/>
                </a:solidFill>
              </a:rPr>
              <a:t>Circuit current I = 2 V / 1364.2 </a:t>
            </a:r>
            <a:r>
              <a:rPr lang="el-GR" sz="2000" kern="0" dirty="0" smtClean="0">
                <a:solidFill>
                  <a:srgbClr val="FFC000"/>
                </a:solidFill>
              </a:rPr>
              <a:t>Ω</a:t>
            </a:r>
            <a:r>
              <a:rPr lang="en-US" sz="2000" kern="0" dirty="0" smtClean="0">
                <a:solidFill>
                  <a:srgbClr val="FFC000"/>
                </a:solidFill>
              </a:rPr>
              <a:t> = 1.466 mA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5786576" y="3448104"/>
            <a:ext cx="3357424" cy="145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6350" indent="-6350" eaLnBrk="1" hangingPunct="1">
              <a:buFont typeface="Wingdings" pitchFamily="2" charset="2"/>
              <a:buNone/>
              <a:defRPr/>
            </a:pPr>
            <a:r>
              <a:rPr lang="en-US" sz="2000" kern="0" dirty="0" smtClean="0">
                <a:solidFill>
                  <a:srgbClr val="00FF00"/>
                </a:solidFill>
              </a:rPr>
              <a:t>V</a:t>
            </a:r>
            <a:r>
              <a:rPr lang="en-US" sz="2000" kern="0" baseline="-25000" dirty="0" smtClean="0">
                <a:solidFill>
                  <a:srgbClr val="00FF00"/>
                </a:solidFill>
              </a:rPr>
              <a:t>0.4µF</a:t>
            </a:r>
            <a:r>
              <a:rPr lang="en-US" sz="2000" kern="0" dirty="0" smtClean="0">
                <a:solidFill>
                  <a:srgbClr val="00FF00"/>
                </a:solidFill>
              </a:rPr>
              <a:t> = </a:t>
            </a:r>
          </a:p>
          <a:p>
            <a:pPr marL="6350" indent="-6350" eaLnBrk="1" hangingPunct="1">
              <a:buFont typeface="Wingdings" pitchFamily="2" charset="2"/>
              <a:buNone/>
              <a:defRPr/>
            </a:pPr>
            <a:r>
              <a:rPr lang="en-US" sz="2000" kern="0" dirty="0" smtClean="0">
                <a:solidFill>
                  <a:srgbClr val="00FF00"/>
                </a:solidFill>
              </a:rPr>
              <a:t>2V × (795.8/2387.3) = 0.667 V</a:t>
            </a:r>
            <a:endParaRPr lang="en-GB" sz="2000" kern="0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9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  <p:bldP spid="204837" grpId="0"/>
      <p:bldP spid="39" grpId="0" animBg="1"/>
      <p:bldP spid="40" grpId="0" animBg="1"/>
      <p:bldP spid="41" grpId="0" animBg="1"/>
      <p:bldP spid="42" grpId="0" animBg="1"/>
      <p:bldP spid="44" grpId="0" build="p"/>
      <p:bldP spid="4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244475" y="1318832"/>
            <a:ext cx="8265541" cy="494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indent="-571500" algn="l">
              <a:tabLst>
                <a:tab pos="533400" algn="l"/>
              </a:tabLst>
            </a:pPr>
            <a:r>
              <a:rPr lang="en-GB" sz="2400" dirty="0">
                <a:latin typeface="Verdana" pitchFamily="34" charset="0"/>
              </a:rPr>
              <a:t>•</a:t>
            </a:r>
            <a:r>
              <a:rPr lang="en-GB" sz="2400" dirty="0">
                <a:latin typeface="Arial Black" pitchFamily="34" charset="0"/>
              </a:rPr>
              <a:t>    </a:t>
            </a:r>
            <a:r>
              <a:rPr lang="en-GB" sz="2400" dirty="0">
                <a:latin typeface="Verdana" pitchFamily="34" charset="0"/>
              </a:rPr>
              <a:t>A capacitor blocks constant dc but pass ac.</a:t>
            </a:r>
          </a:p>
          <a:p>
            <a:pPr marL="571500" indent="-571500" algn="l" eaLnBrk="0" hangingPunct="0">
              <a:spcBef>
                <a:spcPct val="30000"/>
              </a:spcBef>
              <a:buFontTx/>
              <a:buChar char="•"/>
              <a:tabLst>
                <a:tab pos="533400" algn="l"/>
              </a:tabLst>
            </a:pPr>
            <a:r>
              <a:rPr lang="en-GB" sz="2400" dirty="0">
                <a:solidFill>
                  <a:srgbClr val="FFFF00"/>
                </a:solidFill>
                <a:latin typeface="Verdana" pitchFamily="34" charset="0"/>
              </a:rPr>
              <a:t>Voltage across a capacitor cannot change instantaneously.</a:t>
            </a:r>
            <a:endParaRPr lang="en-GB" sz="2400" dirty="0">
              <a:solidFill>
                <a:srgbClr val="00FFFF"/>
              </a:solidFill>
              <a:latin typeface="Verdana" pitchFamily="34" charset="0"/>
              <a:cs typeface="Times New Roman" pitchFamily="18" charset="0"/>
            </a:endParaRPr>
          </a:p>
          <a:p>
            <a:pPr marL="571500" indent="-571500" algn="l" eaLnBrk="0" hangingPunct="0">
              <a:spcBef>
                <a:spcPct val="30000"/>
              </a:spcBef>
              <a:buFontTx/>
              <a:buChar char="•"/>
              <a:tabLst>
                <a:tab pos="533400" algn="l"/>
              </a:tabLst>
            </a:pPr>
            <a:r>
              <a:rPr lang="en-GB" sz="24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Current leads voltage by 90</a:t>
            </a:r>
            <a:r>
              <a:rPr lang="en-GB" sz="2400" baseline="300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o</a:t>
            </a:r>
            <a:r>
              <a:rPr lang="en-GB" sz="2400" dirty="0">
                <a:solidFill>
                  <a:srgbClr val="66FFFF"/>
                </a:solidFill>
                <a:latin typeface="Verdana" pitchFamily="34" charset="0"/>
                <a:cs typeface="Times New Roman" pitchFamily="18" charset="0"/>
              </a:rPr>
              <a:t> in a capacitor.</a:t>
            </a:r>
          </a:p>
          <a:p>
            <a:pPr marL="571500" indent="-571500" algn="l">
              <a:spcBef>
                <a:spcPct val="30000"/>
              </a:spcBef>
              <a:tabLst>
                <a:tab pos="533400" algn="l"/>
              </a:tabLst>
            </a:pPr>
            <a:r>
              <a:rPr lang="en-GB" sz="2400" dirty="0">
                <a:latin typeface="Verdana" pitchFamily="34" charset="0"/>
                <a:cs typeface="Times New Roman" pitchFamily="18" charset="0"/>
              </a:rPr>
              <a:t>•	</a:t>
            </a:r>
            <a:r>
              <a:rPr lang="en-GB" sz="2400" b="1" i="1" dirty="0">
                <a:latin typeface="Verdana" pitchFamily="34" charset="0"/>
                <a:cs typeface="Times New Roman" pitchFamily="18" charset="0"/>
              </a:rPr>
              <a:t>X</a:t>
            </a:r>
            <a:r>
              <a:rPr lang="en-GB" sz="2400" b="1" i="1" baseline="-25000" dirty="0">
                <a:latin typeface="Verdana" pitchFamily="34" charset="0"/>
                <a:cs typeface="Times New Roman" pitchFamily="18" charset="0"/>
              </a:rPr>
              <a:t>C</a:t>
            </a:r>
            <a:r>
              <a:rPr lang="en-GB" sz="2400" i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en-GB" sz="2400" dirty="0">
                <a:latin typeface="Verdana" pitchFamily="34" charset="0"/>
                <a:cs typeface="Times New Roman" pitchFamily="18" charset="0"/>
              </a:rPr>
              <a:t>is inversely proportional to frequency and capacitance.</a:t>
            </a:r>
          </a:p>
          <a:p>
            <a:pPr marL="571500" indent="-571500" algn="l">
              <a:spcBef>
                <a:spcPct val="30000"/>
              </a:spcBef>
              <a:buFontTx/>
              <a:buChar char="•"/>
              <a:tabLst>
                <a:tab pos="533400" algn="l"/>
              </a:tabLst>
            </a:pPr>
            <a:r>
              <a:rPr lang="en-GB" sz="2400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True power in a capacitor is zero; that is, there is no energy is consumed or lost in an ideal capacitor.</a:t>
            </a:r>
          </a:p>
          <a:p>
            <a:pPr marL="571500" indent="-571500" algn="l">
              <a:spcBef>
                <a:spcPct val="30000"/>
              </a:spcBef>
              <a:buFontTx/>
              <a:buChar char="•"/>
              <a:tabLst>
                <a:tab pos="533400" algn="l"/>
              </a:tabLst>
            </a:pPr>
            <a:r>
              <a:rPr lang="en-GB" sz="24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Reactive power is power </a:t>
            </a:r>
            <a:r>
              <a:rPr lang="en-GB" sz="2400" b="1" i="1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stored </a:t>
            </a:r>
            <a:r>
              <a:rPr lang="en-GB" sz="24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by capacitor in the electric field within the dielectric.</a:t>
            </a:r>
          </a:p>
          <a:p>
            <a:pPr marL="571500" indent="-571500" algn="l">
              <a:spcBef>
                <a:spcPct val="30000"/>
              </a:spcBef>
              <a:tabLst>
                <a:tab pos="533400" algn="l"/>
              </a:tabLst>
            </a:pPr>
            <a:endParaRPr lang="en-GB" sz="1200" dirty="0">
              <a:solidFill>
                <a:srgbClr val="00FFFF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FFFF00"/>
                </a:solidFill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Copyright © 2005 Tan Hua Joo, Wong WY. All rights reserved.</a:t>
            </a:r>
            <a:endParaRPr lang="en-GB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878697" y="3074326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12</a:t>
            </a:r>
          </a:p>
        </p:txBody>
      </p:sp>
    </p:spTree>
    <p:extLst>
      <p:ext uri="{BB962C8B-B14F-4D97-AF65-F5344CB8AC3E}">
        <p14:creationId xmlns:p14="http://schemas.microsoft.com/office/powerpoint/2010/main" val="27362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99475" cy="4530725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defRPr/>
            </a:pPr>
            <a:r>
              <a:rPr lang="en-GB" sz="2800" smtClean="0">
                <a:solidFill>
                  <a:srgbClr val="66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 this section, we will study the behaviour of Capacitive Circuits in AC</a:t>
            </a:r>
          </a:p>
          <a:p>
            <a:pPr eaLnBrk="1" hangingPunct="1">
              <a:spcAft>
                <a:spcPct val="30000"/>
              </a:spcAft>
              <a:defRPr/>
            </a:pPr>
            <a:r>
              <a:rPr lang="en-GB" sz="280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 particular, we will cover the following</a:t>
            </a:r>
          </a:p>
          <a:p>
            <a:pPr lvl="1" eaLnBrk="1" hangingPunct="1">
              <a:spcAft>
                <a:spcPct val="30000"/>
              </a:spcAft>
              <a:defRPr/>
            </a:pPr>
            <a:r>
              <a:rPr lang="en-GB" smtClean="0"/>
              <a:t>Familiarise with AC Capacitive Circuits</a:t>
            </a:r>
          </a:p>
          <a:p>
            <a:pPr lvl="1" eaLnBrk="1" hangingPunct="1">
              <a:spcAft>
                <a:spcPct val="30000"/>
              </a:spcAft>
              <a:defRPr/>
            </a:pPr>
            <a:r>
              <a:rPr lang="en-GB" smtClean="0"/>
              <a:t>Understand the phase relationship between Voltage and Current in an AC Capacitive Circuit</a:t>
            </a:r>
          </a:p>
          <a:p>
            <a:pPr lvl="1" eaLnBrk="1" hangingPunct="1">
              <a:spcAft>
                <a:spcPct val="30000"/>
              </a:spcAft>
              <a:defRPr/>
            </a:pPr>
            <a:r>
              <a:rPr lang="en-GB" smtClean="0"/>
              <a:t>Calculate the Capacitive Reactance &amp; Impedance</a:t>
            </a:r>
          </a:p>
          <a:p>
            <a:pPr lvl="1" eaLnBrk="1" hangingPunct="1">
              <a:spcAft>
                <a:spcPct val="30000"/>
              </a:spcAft>
              <a:defRPr/>
            </a:pPr>
            <a:r>
              <a:rPr lang="en-GB" smtClean="0"/>
              <a:t>Use Ohm’s Law and other Circuit Laws </a:t>
            </a:r>
          </a:p>
          <a:p>
            <a:pPr lvl="1" eaLnBrk="1" hangingPunct="1">
              <a:defRPr/>
            </a:pPr>
            <a:endParaRPr lang="en-GB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12-6 Capacitors in AC Circuits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11175" y="1471613"/>
            <a:ext cx="8383588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ct val="30000"/>
              </a:spcAft>
              <a:buFontTx/>
              <a:buChar char="•"/>
            </a:pPr>
            <a:r>
              <a:rPr lang="en-GB" sz="2800">
                <a:solidFill>
                  <a:srgbClr val="CCFFFF"/>
                </a:solidFill>
                <a:latin typeface="Verdana" pitchFamily="34" charset="0"/>
                <a:cs typeface="Times New Roman" pitchFamily="18" charset="0"/>
              </a:rPr>
              <a:t>Sinusoidal voltages always produce sinusoidal currents in a circuit</a:t>
            </a:r>
          </a:p>
          <a:p>
            <a:pPr algn="l" eaLnBrk="1" hangingPunct="1">
              <a:spcAft>
                <a:spcPct val="30000"/>
              </a:spcAft>
              <a:buFontTx/>
              <a:buChar char="•"/>
            </a:pPr>
            <a:r>
              <a:rPr lang="en-GB" sz="2800">
                <a:latin typeface="Verdana" pitchFamily="34" charset="0"/>
                <a:cs typeface="Times New Roman" pitchFamily="18" charset="0"/>
              </a:rPr>
              <a:t>In a resistive circuit, voltage and current</a:t>
            </a:r>
            <a:r>
              <a:rPr lang="en-GB" sz="2800">
                <a:solidFill>
                  <a:srgbClr val="CCFFFF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GB" sz="2800">
                <a:solidFill>
                  <a:srgbClr val="00FF00"/>
                </a:solidFill>
                <a:latin typeface="Verdana" pitchFamily="34" charset="0"/>
                <a:cs typeface="Times New Roman" pitchFamily="18" charset="0"/>
              </a:rPr>
              <a:t>are in phase</a:t>
            </a:r>
            <a:endParaRPr lang="en-GB" sz="2800">
              <a:solidFill>
                <a:srgbClr val="00FF00"/>
              </a:solidFill>
              <a:latin typeface="Verdana" pitchFamily="34" charset="0"/>
            </a:endParaRPr>
          </a:p>
        </p:txBody>
      </p:sp>
      <p:grpSp>
        <p:nvGrpSpPr>
          <p:cNvPr id="81965" name="Group 45"/>
          <p:cNvGrpSpPr>
            <a:grpSpLocks/>
          </p:cNvGrpSpPr>
          <p:nvPr/>
        </p:nvGrpSpPr>
        <p:grpSpPr bwMode="auto">
          <a:xfrm>
            <a:off x="993775" y="3979863"/>
            <a:ext cx="4197350" cy="1543050"/>
            <a:chOff x="1056" y="1919"/>
            <a:chExt cx="2077" cy="594"/>
          </a:xfrm>
        </p:grpSpPr>
        <p:sp>
          <p:nvSpPr>
            <p:cNvPr id="5143" name="Freeform 40"/>
            <p:cNvSpPr>
              <a:spLocks/>
            </p:cNvSpPr>
            <p:nvPr/>
          </p:nvSpPr>
          <p:spPr bwMode="auto">
            <a:xfrm>
              <a:off x="1056" y="1919"/>
              <a:ext cx="1053" cy="293"/>
            </a:xfrm>
            <a:custGeom>
              <a:avLst/>
              <a:gdLst>
                <a:gd name="T0" fmla="*/ 0 w 450"/>
                <a:gd name="T1" fmla="*/ 43 h 765"/>
                <a:gd name="T2" fmla="*/ 3077 w 450"/>
                <a:gd name="T3" fmla="*/ 0 h 765"/>
                <a:gd name="T4" fmla="*/ 5766 w 450"/>
                <a:gd name="T5" fmla="*/ 43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4" name="Freeform 41"/>
            <p:cNvSpPr>
              <a:spLocks/>
            </p:cNvSpPr>
            <p:nvPr/>
          </p:nvSpPr>
          <p:spPr bwMode="auto">
            <a:xfrm flipV="1">
              <a:off x="2095" y="2200"/>
              <a:ext cx="1038" cy="313"/>
            </a:xfrm>
            <a:custGeom>
              <a:avLst/>
              <a:gdLst>
                <a:gd name="T0" fmla="*/ 0 w 450"/>
                <a:gd name="T1" fmla="*/ 52 h 765"/>
                <a:gd name="T2" fmla="*/ 2948 w 450"/>
                <a:gd name="T3" fmla="*/ 0 h 765"/>
                <a:gd name="T4" fmla="*/ 5522 w 450"/>
                <a:gd name="T5" fmla="*/ 52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81987" name="Text Box 67"/>
          <p:cNvSpPr txBox="1">
            <a:spLocks noChangeArrowheads="1"/>
          </p:cNvSpPr>
          <p:nvPr/>
        </p:nvSpPr>
        <p:spPr bwMode="auto">
          <a:xfrm>
            <a:off x="4841875" y="5268913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2400">
                <a:latin typeface="Verdana" pitchFamily="34" charset="0"/>
              </a:rPr>
              <a:t>V</a:t>
            </a:r>
            <a:r>
              <a:rPr lang="en-GB" sz="2400" baseline="-25000">
                <a:latin typeface="Verdana" pitchFamily="34" charset="0"/>
              </a:rPr>
              <a:t>R</a:t>
            </a:r>
            <a:endParaRPr lang="en-GB" sz="2400">
              <a:latin typeface="Verdana" pitchFamily="34" charset="0"/>
            </a:endParaRPr>
          </a:p>
        </p:txBody>
      </p:sp>
      <p:sp>
        <p:nvSpPr>
          <p:cNvPr id="81988" name="Text Box 68"/>
          <p:cNvSpPr txBox="1">
            <a:spLocks noChangeArrowheads="1"/>
          </p:cNvSpPr>
          <p:nvPr/>
        </p:nvSpPr>
        <p:spPr bwMode="auto">
          <a:xfrm>
            <a:off x="5251450" y="4160838"/>
            <a:ext cx="4699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2400">
                <a:solidFill>
                  <a:srgbClr val="00FFFF"/>
                </a:solidFill>
                <a:latin typeface="Verdana" pitchFamily="34" charset="0"/>
              </a:rPr>
              <a:t>I</a:t>
            </a:r>
            <a:r>
              <a:rPr lang="en-GB" sz="2400" baseline="-25000">
                <a:solidFill>
                  <a:srgbClr val="00FFFF"/>
                </a:solidFill>
                <a:latin typeface="Verdana" pitchFamily="34" charset="0"/>
              </a:rPr>
              <a:t>R</a:t>
            </a:r>
            <a:endParaRPr lang="en-GB" sz="2400">
              <a:solidFill>
                <a:srgbClr val="00FFFF"/>
              </a:solidFill>
              <a:latin typeface="Verdana" pitchFamily="34" charset="0"/>
            </a:endParaRPr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rot="16200000" flipH="1">
            <a:off x="7401719" y="4328319"/>
            <a:ext cx="1588" cy="85725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 flipV="1">
            <a:off x="6970713" y="4799013"/>
            <a:ext cx="1246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7469188" y="411480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2400">
                <a:solidFill>
                  <a:srgbClr val="00FFFF"/>
                </a:solidFill>
                <a:latin typeface="Verdana" pitchFamily="34" charset="0"/>
              </a:rPr>
              <a:t>I</a:t>
            </a:r>
            <a:r>
              <a:rPr lang="en-GB" sz="2400" baseline="-25000">
                <a:solidFill>
                  <a:srgbClr val="00FFFF"/>
                </a:solidFill>
                <a:latin typeface="Verdana" pitchFamily="34" charset="0"/>
              </a:rPr>
              <a:t>R</a:t>
            </a:r>
            <a:endParaRPr lang="en-GB" sz="2400" baseline="40000">
              <a:solidFill>
                <a:srgbClr val="00FFFF"/>
              </a:solidFill>
              <a:latin typeface="Verdana" pitchFamily="34" charset="0"/>
            </a:endParaRPr>
          </a:p>
        </p:txBody>
      </p:sp>
      <p:sp>
        <p:nvSpPr>
          <p:cNvPr id="81989" name="Text Box 69"/>
          <p:cNvSpPr txBox="1">
            <a:spLocks noChangeArrowheads="1"/>
          </p:cNvSpPr>
          <p:nvPr/>
        </p:nvSpPr>
        <p:spPr bwMode="auto">
          <a:xfrm>
            <a:off x="7932738" y="4878388"/>
            <a:ext cx="54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2400">
                <a:latin typeface="Verdana" pitchFamily="34" charset="0"/>
              </a:rPr>
              <a:t>V</a:t>
            </a:r>
            <a:r>
              <a:rPr lang="en-GB" sz="2400" baseline="-25000">
                <a:latin typeface="Verdana" pitchFamily="34" charset="0"/>
              </a:rPr>
              <a:t>R</a:t>
            </a:r>
            <a:endParaRPr lang="en-GB" sz="2400" baseline="40000">
              <a:latin typeface="Verdana" pitchFamily="34" charset="0"/>
            </a:endParaRPr>
          </a:p>
        </p:txBody>
      </p:sp>
      <p:grpSp>
        <p:nvGrpSpPr>
          <p:cNvPr id="81997" name="Group 77"/>
          <p:cNvGrpSpPr>
            <a:grpSpLocks/>
          </p:cNvGrpSpPr>
          <p:nvPr/>
        </p:nvGrpSpPr>
        <p:grpSpPr bwMode="auto">
          <a:xfrm>
            <a:off x="6383338" y="4138613"/>
            <a:ext cx="1849437" cy="1298575"/>
            <a:chOff x="4021" y="2580"/>
            <a:chExt cx="1165" cy="818"/>
          </a:xfrm>
        </p:grpSpPr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 rot="5400000" flipH="1">
              <a:off x="3984" y="2984"/>
              <a:ext cx="818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2" name="Line 70"/>
            <p:cNvSpPr>
              <a:spLocks noChangeShapeType="1"/>
            </p:cNvSpPr>
            <p:nvPr/>
          </p:nvSpPr>
          <p:spPr bwMode="auto">
            <a:xfrm>
              <a:off x="4021" y="3029"/>
              <a:ext cx="1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81992" name="Group 72"/>
          <p:cNvGrpSpPr>
            <a:grpSpLocks/>
          </p:cNvGrpSpPr>
          <p:nvPr/>
        </p:nvGrpSpPr>
        <p:grpSpPr bwMode="auto">
          <a:xfrm>
            <a:off x="1006475" y="4405313"/>
            <a:ext cx="4167188" cy="641350"/>
            <a:chOff x="1056" y="1919"/>
            <a:chExt cx="2077" cy="594"/>
          </a:xfrm>
        </p:grpSpPr>
        <p:sp>
          <p:nvSpPr>
            <p:cNvPr id="5139" name="Freeform 73"/>
            <p:cNvSpPr>
              <a:spLocks/>
            </p:cNvSpPr>
            <p:nvPr/>
          </p:nvSpPr>
          <p:spPr bwMode="auto">
            <a:xfrm>
              <a:off x="1056" y="1919"/>
              <a:ext cx="1053" cy="293"/>
            </a:xfrm>
            <a:custGeom>
              <a:avLst/>
              <a:gdLst>
                <a:gd name="T0" fmla="*/ 0 w 450"/>
                <a:gd name="T1" fmla="*/ 43 h 765"/>
                <a:gd name="T2" fmla="*/ 3077 w 450"/>
                <a:gd name="T3" fmla="*/ 0 h 765"/>
                <a:gd name="T4" fmla="*/ 5766 w 450"/>
                <a:gd name="T5" fmla="*/ 43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40" name="Freeform 74"/>
            <p:cNvSpPr>
              <a:spLocks/>
            </p:cNvSpPr>
            <p:nvPr/>
          </p:nvSpPr>
          <p:spPr bwMode="auto">
            <a:xfrm flipV="1">
              <a:off x="2095" y="2200"/>
              <a:ext cx="1038" cy="313"/>
            </a:xfrm>
            <a:custGeom>
              <a:avLst/>
              <a:gdLst>
                <a:gd name="T0" fmla="*/ 0 w 450"/>
                <a:gd name="T1" fmla="*/ 52 h 765"/>
                <a:gd name="T2" fmla="*/ 2948 w 450"/>
                <a:gd name="T3" fmla="*/ 0 h 765"/>
                <a:gd name="T4" fmla="*/ 5522 w 450"/>
                <a:gd name="T5" fmla="*/ 52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81996" name="Group 76"/>
          <p:cNvGrpSpPr>
            <a:grpSpLocks/>
          </p:cNvGrpSpPr>
          <p:nvPr/>
        </p:nvGrpSpPr>
        <p:grpSpPr bwMode="auto">
          <a:xfrm>
            <a:off x="712788" y="3843338"/>
            <a:ext cx="5175250" cy="1814512"/>
            <a:chOff x="449" y="2421"/>
            <a:chExt cx="3260" cy="1143"/>
          </a:xfrm>
        </p:grpSpPr>
        <p:sp>
          <p:nvSpPr>
            <p:cNvPr id="5136" name="Line 34"/>
            <p:cNvSpPr>
              <a:spLocks noChangeShapeType="1"/>
            </p:cNvSpPr>
            <p:nvPr/>
          </p:nvSpPr>
          <p:spPr bwMode="auto">
            <a:xfrm>
              <a:off x="449" y="2998"/>
              <a:ext cx="3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37" name="Line 55"/>
            <p:cNvSpPr>
              <a:spLocks noChangeShapeType="1"/>
            </p:cNvSpPr>
            <p:nvPr/>
          </p:nvSpPr>
          <p:spPr bwMode="auto">
            <a:xfrm>
              <a:off x="626" y="2421"/>
              <a:ext cx="0" cy="1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38" name="Text Box 75"/>
            <p:cNvSpPr txBox="1">
              <a:spLocks noChangeArrowheads="1"/>
            </p:cNvSpPr>
            <p:nvPr/>
          </p:nvSpPr>
          <p:spPr bwMode="auto">
            <a:xfrm>
              <a:off x="3086" y="3002"/>
              <a:ext cx="623" cy="2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kx="2115830" algn="bl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t</a:t>
              </a:r>
            </a:p>
          </p:txBody>
        </p:sp>
      </p:grpSp>
      <p:sp>
        <p:nvSpPr>
          <p:cNvPr id="81998" name="Text Box 78"/>
          <p:cNvSpPr txBox="1">
            <a:spLocks noChangeArrowheads="1"/>
          </p:cNvSpPr>
          <p:nvPr/>
        </p:nvSpPr>
        <p:spPr bwMode="auto">
          <a:xfrm>
            <a:off x="2806700" y="3943350"/>
            <a:ext cx="2505075" cy="641350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FF00"/>
                </a:solidFill>
              </a:rPr>
              <a:t>Voltage and Current is in Phase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FFFF00"/>
                </a:solidFill>
              </a:rPr>
              <a:t>Phase Relationship of Current and Voltage in a capacitor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7" grpId="0" animBg="1"/>
      <p:bldP spid="81988" grpId="0" animBg="1"/>
      <p:bldP spid="81939" grpId="0" animBg="1"/>
      <p:bldP spid="81940" grpId="0" animBg="1"/>
      <p:bldP spid="81944" grpId="0"/>
      <p:bldP spid="81989" grpId="0"/>
      <p:bldP spid="819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>
            <a:off x="860425" y="3625850"/>
            <a:ext cx="4875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623888" y="5424488"/>
            <a:ext cx="1068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>
                <a:latin typeface="Verdana" pitchFamily="34" charset="0"/>
              </a:rPr>
              <a:t>V</a:t>
            </a:r>
            <a:r>
              <a:rPr lang="en-GB" baseline="-25000">
                <a:latin typeface="Verdana" pitchFamily="34" charset="0"/>
              </a:rPr>
              <a:t>C</a:t>
            </a:r>
            <a:r>
              <a:rPr lang="en-GB">
                <a:latin typeface="Verdana" pitchFamily="34" charset="0"/>
              </a:rPr>
              <a:t>=0</a:t>
            </a:r>
          </a:p>
          <a:p>
            <a:pPr eaLnBrk="1" hangingPunct="1"/>
            <a:r>
              <a:rPr lang="en-GB">
                <a:solidFill>
                  <a:srgbClr val="00FFFF"/>
                </a:solidFill>
                <a:latin typeface="Verdana" pitchFamily="34" charset="0"/>
              </a:rPr>
              <a:t>I</a:t>
            </a:r>
            <a:r>
              <a:rPr lang="en-GB" baseline="-25000">
                <a:solidFill>
                  <a:srgbClr val="00FFFF"/>
                </a:solidFill>
                <a:latin typeface="Verdana" pitchFamily="34" charset="0"/>
              </a:rPr>
              <a:t>C</a:t>
            </a:r>
            <a:r>
              <a:rPr lang="en-GB">
                <a:solidFill>
                  <a:srgbClr val="00FFFF"/>
                </a:solidFill>
                <a:latin typeface="Verdana" pitchFamily="34" charset="0"/>
              </a:rPr>
              <a:t>=max</a:t>
            </a:r>
          </a:p>
        </p:txBody>
      </p:sp>
      <p:grpSp>
        <p:nvGrpSpPr>
          <p:cNvPr id="205830" name="Group 6"/>
          <p:cNvGrpSpPr>
            <a:grpSpLocks/>
          </p:cNvGrpSpPr>
          <p:nvPr/>
        </p:nvGrpSpPr>
        <p:grpSpPr bwMode="auto">
          <a:xfrm>
            <a:off x="1141413" y="3100388"/>
            <a:ext cx="4197350" cy="1092200"/>
            <a:chOff x="1056" y="1919"/>
            <a:chExt cx="2077" cy="594"/>
          </a:xfrm>
        </p:grpSpPr>
        <p:sp>
          <p:nvSpPr>
            <p:cNvPr id="6183" name="Freeform 7"/>
            <p:cNvSpPr>
              <a:spLocks/>
            </p:cNvSpPr>
            <p:nvPr/>
          </p:nvSpPr>
          <p:spPr bwMode="auto">
            <a:xfrm>
              <a:off x="1056" y="1919"/>
              <a:ext cx="1053" cy="293"/>
            </a:xfrm>
            <a:custGeom>
              <a:avLst/>
              <a:gdLst>
                <a:gd name="T0" fmla="*/ 0 w 450"/>
                <a:gd name="T1" fmla="*/ 43 h 765"/>
                <a:gd name="T2" fmla="*/ 3077 w 450"/>
                <a:gd name="T3" fmla="*/ 0 h 765"/>
                <a:gd name="T4" fmla="*/ 5766 w 450"/>
                <a:gd name="T5" fmla="*/ 43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4" name="Freeform 8"/>
            <p:cNvSpPr>
              <a:spLocks/>
            </p:cNvSpPr>
            <p:nvPr/>
          </p:nvSpPr>
          <p:spPr bwMode="auto">
            <a:xfrm flipV="1">
              <a:off x="2095" y="2200"/>
              <a:ext cx="1038" cy="313"/>
            </a:xfrm>
            <a:custGeom>
              <a:avLst/>
              <a:gdLst>
                <a:gd name="T0" fmla="*/ 0 w 450"/>
                <a:gd name="T1" fmla="*/ 52 h 765"/>
                <a:gd name="T2" fmla="*/ 2948 w 450"/>
                <a:gd name="T3" fmla="*/ 0 h 765"/>
                <a:gd name="T4" fmla="*/ 5522 w 450"/>
                <a:gd name="T5" fmla="*/ 52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05833" name="Line 9"/>
          <p:cNvSpPr>
            <a:spLocks noChangeShapeType="1"/>
          </p:cNvSpPr>
          <p:nvPr/>
        </p:nvSpPr>
        <p:spPr bwMode="auto">
          <a:xfrm>
            <a:off x="1160463" y="3727450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>
            <a:off x="3263900" y="3733800"/>
            <a:ext cx="0" cy="181451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5835" name="Line 11"/>
          <p:cNvSpPr>
            <a:spLocks noChangeShapeType="1"/>
          </p:cNvSpPr>
          <p:nvPr/>
        </p:nvSpPr>
        <p:spPr bwMode="auto">
          <a:xfrm>
            <a:off x="5324475" y="3663950"/>
            <a:ext cx="0" cy="181451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5836" name="Line 12"/>
          <p:cNvSpPr>
            <a:spLocks noChangeShapeType="1"/>
          </p:cNvSpPr>
          <p:nvPr/>
        </p:nvSpPr>
        <p:spPr bwMode="auto">
          <a:xfrm>
            <a:off x="4305300" y="4268788"/>
            <a:ext cx="0" cy="11541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5837" name="Line 13"/>
          <p:cNvSpPr>
            <a:spLocks noChangeShapeType="1"/>
          </p:cNvSpPr>
          <p:nvPr/>
        </p:nvSpPr>
        <p:spPr bwMode="auto">
          <a:xfrm>
            <a:off x="2227263" y="3143250"/>
            <a:ext cx="0" cy="23383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05864" name="Group 40"/>
          <p:cNvGrpSpPr>
            <a:grpSpLocks/>
          </p:cNvGrpSpPr>
          <p:nvPr/>
        </p:nvGrpSpPr>
        <p:grpSpPr bwMode="auto">
          <a:xfrm>
            <a:off x="1174750" y="3729038"/>
            <a:ext cx="1004888" cy="366712"/>
            <a:chOff x="740" y="2511"/>
            <a:chExt cx="633" cy="231"/>
          </a:xfrm>
        </p:grpSpPr>
        <p:sp>
          <p:nvSpPr>
            <p:cNvPr id="6181" name="Line 14"/>
            <p:cNvSpPr>
              <a:spLocks noChangeShapeType="1"/>
            </p:cNvSpPr>
            <p:nvPr/>
          </p:nvSpPr>
          <p:spPr bwMode="auto">
            <a:xfrm>
              <a:off x="740" y="2623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82" name="Text Box 15"/>
            <p:cNvSpPr txBox="1">
              <a:spLocks noChangeArrowheads="1"/>
            </p:cNvSpPr>
            <p:nvPr/>
          </p:nvSpPr>
          <p:spPr bwMode="auto">
            <a:xfrm>
              <a:off x="872" y="2511"/>
              <a:ext cx="35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>
                  <a:solidFill>
                    <a:srgbClr val="FFFF66"/>
                  </a:solidFill>
                  <a:latin typeface="Verdana" pitchFamily="34" charset="0"/>
                </a:rPr>
                <a:t>90</a:t>
              </a:r>
              <a:r>
                <a:rPr lang="en-GB" baseline="30000">
                  <a:solidFill>
                    <a:srgbClr val="FFFF66"/>
                  </a:solidFill>
                  <a:latin typeface="Verdana" pitchFamily="34" charset="0"/>
                </a:rPr>
                <a:t>o</a:t>
              </a:r>
              <a:endParaRPr lang="en-GB">
                <a:solidFill>
                  <a:srgbClr val="FFFF66"/>
                </a:solidFill>
                <a:latin typeface="Verdana" pitchFamily="34" charset="0"/>
              </a:endParaRPr>
            </a:p>
          </p:txBody>
        </p:sp>
      </p:grp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1652588" y="5435600"/>
            <a:ext cx="1127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>
                <a:latin typeface="Verdana" pitchFamily="34" charset="0"/>
              </a:rPr>
              <a:t>V</a:t>
            </a:r>
            <a:r>
              <a:rPr lang="en-GB" baseline="-25000">
                <a:latin typeface="Verdana" pitchFamily="34" charset="0"/>
              </a:rPr>
              <a:t>C</a:t>
            </a:r>
            <a:r>
              <a:rPr lang="en-GB">
                <a:latin typeface="Verdana" pitchFamily="34" charset="0"/>
              </a:rPr>
              <a:t>=max</a:t>
            </a:r>
          </a:p>
          <a:p>
            <a:pPr eaLnBrk="1" hangingPunct="1"/>
            <a:r>
              <a:rPr lang="en-GB">
                <a:solidFill>
                  <a:srgbClr val="00FFFF"/>
                </a:solidFill>
                <a:latin typeface="Verdana" pitchFamily="34" charset="0"/>
              </a:rPr>
              <a:t>I</a:t>
            </a:r>
            <a:r>
              <a:rPr lang="en-GB" baseline="-25000">
                <a:solidFill>
                  <a:srgbClr val="00FFFF"/>
                </a:solidFill>
                <a:latin typeface="Verdana" pitchFamily="34" charset="0"/>
              </a:rPr>
              <a:t>C</a:t>
            </a:r>
            <a:r>
              <a:rPr lang="en-GB">
                <a:solidFill>
                  <a:srgbClr val="00FFFF"/>
                </a:solidFill>
                <a:latin typeface="Verdana" pitchFamily="34" charset="0"/>
              </a:rPr>
              <a:t>=0</a:t>
            </a: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2735263" y="5445125"/>
            <a:ext cx="1068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>
                <a:latin typeface="Verdana" pitchFamily="34" charset="0"/>
              </a:rPr>
              <a:t>V</a:t>
            </a:r>
            <a:r>
              <a:rPr lang="en-GB" baseline="-25000">
                <a:latin typeface="Verdana" pitchFamily="34" charset="0"/>
              </a:rPr>
              <a:t>C</a:t>
            </a:r>
            <a:r>
              <a:rPr lang="en-GB">
                <a:latin typeface="Verdana" pitchFamily="34" charset="0"/>
              </a:rPr>
              <a:t>=0</a:t>
            </a:r>
          </a:p>
          <a:p>
            <a:pPr eaLnBrk="1" hangingPunct="1"/>
            <a:r>
              <a:rPr lang="en-GB">
                <a:solidFill>
                  <a:srgbClr val="00FFFF"/>
                </a:solidFill>
                <a:latin typeface="Verdana" pitchFamily="34" charset="0"/>
              </a:rPr>
              <a:t>I</a:t>
            </a:r>
            <a:r>
              <a:rPr lang="en-GB" baseline="-25000">
                <a:solidFill>
                  <a:srgbClr val="00FFFF"/>
                </a:solidFill>
                <a:latin typeface="Verdana" pitchFamily="34" charset="0"/>
              </a:rPr>
              <a:t>C</a:t>
            </a:r>
            <a:r>
              <a:rPr lang="en-GB">
                <a:solidFill>
                  <a:srgbClr val="00FFFF"/>
                </a:solidFill>
                <a:latin typeface="Verdana" pitchFamily="34" charset="0"/>
              </a:rPr>
              <a:t>=max</a:t>
            </a: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3749675" y="5427663"/>
            <a:ext cx="1127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>
                <a:latin typeface="Verdana" pitchFamily="34" charset="0"/>
              </a:rPr>
              <a:t>V</a:t>
            </a:r>
            <a:r>
              <a:rPr lang="en-GB" baseline="-25000">
                <a:latin typeface="Verdana" pitchFamily="34" charset="0"/>
              </a:rPr>
              <a:t>C</a:t>
            </a:r>
            <a:r>
              <a:rPr lang="en-GB">
                <a:latin typeface="Verdana" pitchFamily="34" charset="0"/>
              </a:rPr>
              <a:t>=max</a:t>
            </a:r>
          </a:p>
          <a:p>
            <a:pPr eaLnBrk="1" hangingPunct="1"/>
            <a:r>
              <a:rPr lang="en-GB">
                <a:solidFill>
                  <a:srgbClr val="00FFFF"/>
                </a:solidFill>
                <a:latin typeface="Verdana" pitchFamily="34" charset="0"/>
              </a:rPr>
              <a:t>I</a:t>
            </a:r>
            <a:r>
              <a:rPr lang="en-GB" baseline="-25000">
                <a:solidFill>
                  <a:srgbClr val="00FFFF"/>
                </a:solidFill>
                <a:latin typeface="Verdana" pitchFamily="34" charset="0"/>
              </a:rPr>
              <a:t>C</a:t>
            </a:r>
            <a:r>
              <a:rPr lang="en-GB">
                <a:solidFill>
                  <a:srgbClr val="00FFFF"/>
                </a:solidFill>
                <a:latin typeface="Verdana" pitchFamily="34" charset="0"/>
              </a:rPr>
              <a:t>=0</a:t>
            </a: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595313" y="2924175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2400">
                <a:latin typeface="Verdana" pitchFamily="34" charset="0"/>
              </a:rPr>
              <a:t>V</a:t>
            </a:r>
            <a:r>
              <a:rPr lang="en-GB" sz="2400" baseline="-25000">
                <a:latin typeface="Verdana" pitchFamily="34" charset="0"/>
              </a:rPr>
              <a:t>C</a:t>
            </a:r>
            <a:endParaRPr lang="en-GB" sz="2400">
              <a:latin typeface="Verdana" pitchFamily="34" charset="0"/>
            </a:endParaRPr>
          </a:p>
        </p:txBody>
      </p:sp>
      <p:grpSp>
        <p:nvGrpSpPr>
          <p:cNvPr id="205846" name="Group 22"/>
          <p:cNvGrpSpPr>
            <a:grpSpLocks/>
          </p:cNvGrpSpPr>
          <p:nvPr/>
        </p:nvGrpSpPr>
        <p:grpSpPr bwMode="auto">
          <a:xfrm>
            <a:off x="6473825" y="3148013"/>
            <a:ext cx="2670175" cy="2649537"/>
            <a:chOff x="3846" y="1118"/>
            <a:chExt cx="1682" cy="1669"/>
          </a:xfrm>
        </p:grpSpPr>
        <p:sp>
          <p:nvSpPr>
            <p:cNvPr id="6173" name="Line 23"/>
            <p:cNvSpPr>
              <a:spLocks noChangeShapeType="1"/>
            </p:cNvSpPr>
            <p:nvPr/>
          </p:nvSpPr>
          <p:spPr bwMode="auto">
            <a:xfrm rot="5400000" flipH="1" flipV="1">
              <a:off x="4169" y="1632"/>
              <a:ext cx="842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4" name="Line 24"/>
            <p:cNvSpPr>
              <a:spLocks noChangeShapeType="1"/>
            </p:cNvSpPr>
            <p:nvPr/>
          </p:nvSpPr>
          <p:spPr bwMode="auto">
            <a:xfrm flipV="1">
              <a:off x="4594" y="2056"/>
              <a:ext cx="7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5" name="Line 25"/>
            <p:cNvSpPr>
              <a:spLocks noChangeShapeType="1"/>
            </p:cNvSpPr>
            <p:nvPr/>
          </p:nvSpPr>
          <p:spPr bwMode="auto">
            <a:xfrm rot="-5400000">
              <a:off x="4209" y="2415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6" name="Text Box 26"/>
            <p:cNvSpPr txBox="1">
              <a:spLocks noChangeArrowheads="1"/>
            </p:cNvSpPr>
            <p:nvPr/>
          </p:nvSpPr>
          <p:spPr bwMode="auto">
            <a:xfrm>
              <a:off x="4218" y="1118"/>
              <a:ext cx="2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400">
                  <a:solidFill>
                    <a:srgbClr val="00FFFF"/>
                  </a:solidFill>
                  <a:latin typeface="Verdana" pitchFamily="34" charset="0"/>
                </a:rPr>
                <a:t>I</a:t>
              </a:r>
              <a:r>
                <a:rPr lang="en-GB" sz="2400" baseline="-25000">
                  <a:solidFill>
                    <a:srgbClr val="00FFFF"/>
                  </a:solidFill>
                  <a:latin typeface="Verdana" pitchFamily="34" charset="0"/>
                </a:rPr>
                <a:t>C</a:t>
              </a:r>
              <a:endParaRPr lang="en-GB" sz="2400" baseline="40000">
                <a:solidFill>
                  <a:srgbClr val="00FFFF"/>
                </a:solidFill>
                <a:latin typeface="Verdana" pitchFamily="34" charset="0"/>
              </a:endParaRPr>
            </a:p>
          </p:txBody>
        </p:sp>
        <p:sp>
          <p:nvSpPr>
            <p:cNvPr id="6177" name="Arc 27"/>
            <p:cNvSpPr>
              <a:spLocks/>
            </p:cNvSpPr>
            <p:nvPr/>
          </p:nvSpPr>
          <p:spPr bwMode="auto">
            <a:xfrm>
              <a:off x="4583" y="1817"/>
              <a:ext cx="239" cy="2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78" name="Text Box 28"/>
            <p:cNvSpPr txBox="1">
              <a:spLocks noChangeArrowheads="1"/>
            </p:cNvSpPr>
            <p:nvPr/>
          </p:nvSpPr>
          <p:spPr bwMode="auto">
            <a:xfrm>
              <a:off x="4666" y="1647"/>
              <a:ext cx="3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>
                  <a:solidFill>
                    <a:srgbClr val="FFFF00"/>
                  </a:solidFill>
                </a:rPr>
                <a:t>90</a:t>
              </a:r>
              <a:r>
                <a:rPr lang="en-GB" baseline="40000">
                  <a:solidFill>
                    <a:srgbClr val="FFFF00"/>
                  </a:solidFill>
                </a:rPr>
                <a:t>o</a:t>
              </a:r>
            </a:p>
          </p:txBody>
        </p:sp>
        <p:sp>
          <p:nvSpPr>
            <p:cNvPr id="6179" name="Text Box 29"/>
            <p:cNvSpPr txBox="1">
              <a:spLocks noChangeArrowheads="1"/>
            </p:cNvSpPr>
            <p:nvPr/>
          </p:nvSpPr>
          <p:spPr bwMode="auto">
            <a:xfrm>
              <a:off x="5185" y="2094"/>
              <a:ext cx="3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400">
                  <a:latin typeface="Verdana" pitchFamily="34" charset="0"/>
                </a:rPr>
                <a:t>V</a:t>
              </a:r>
              <a:r>
                <a:rPr lang="en-GB" sz="2400" baseline="-25000">
                  <a:latin typeface="Verdana" pitchFamily="34" charset="0"/>
                </a:rPr>
                <a:t>C</a:t>
              </a:r>
              <a:endParaRPr lang="en-GB" sz="2400" baseline="40000">
                <a:latin typeface="Verdana" pitchFamily="34" charset="0"/>
              </a:endParaRPr>
            </a:p>
          </p:txBody>
        </p:sp>
        <p:sp>
          <p:nvSpPr>
            <p:cNvPr id="6180" name="Line 30"/>
            <p:cNvSpPr>
              <a:spLocks noChangeShapeType="1"/>
            </p:cNvSpPr>
            <p:nvPr/>
          </p:nvSpPr>
          <p:spPr bwMode="auto">
            <a:xfrm>
              <a:off x="3846" y="2050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05863" name="Group 39"/>
          <p:cNvGrpSpPr>
            <a:grpSpLocks/>
          </p:cNvGrpSpPr>
          <p:nvPr/>
        </p:nvGrpSpPr>
        <p:grpSpPr bwMode="auto">
          <a:xfrm>
            <a:off x="0" y="4090988"/>
            <a:ext cx="6307138" cy="1184275"/>
            <a:chOff x="0" y="2739"/>
            <a:chExt cx="3973" cy="746"/>
          </a:xfrm>
        </p:grpSpPr>
        <p:sp>
          <p:nvSpPr>
            <p:cNvPr id="6169" name="Freeform 33"/>
            <p:cNvSpPr>
              <a:spLocks/>
            </p:cNvSpPr>
            <p:nvPr/>
          </p:nvSpPr>
          <p:spPr bwMode="auto">
            <a:xfrm flipV="1">
              <a:off x="1408" y="3139"/>
              <a:ext cx="1336" cy="346"/>
            </a:xfrm>
            <a:custGeom>
              <a:avLst/>
              <a:gdLst>
                <a:gd name="T0" fmla="*/ 0 w 450"/>
                <a:gd name="T1" fmla="*/ 71 h 765"/>
                <a:gd name="T2" fmla="*/ 6285 w 450"/>
                <a:gd name="T3" fmla="*/ 0 h 765"/>
                <a:gd name="T4" fmla="*/ 11775 w 450"/>
                <a:gd name="T5" fmla="*/ 71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0" name="Freeform 32"/>
            <p:cNvSpPr>
              <a:spLocks/>
            </p:cNvSpPr>
            <p:nvPr/>
          </p:nvSpPr>
          <p:spPr bwMode="auto">
            <a:xfrm>
              <a:off x="59" y="2819"/>
              <a:ext cx="1355" cy="324"/>
            </a:xfrm>
            <a:custGeom>
              <a:avLst/>
              <a:gdLst>
                <a:gd name="T0" fmla="*/ 0 w 450"/>
                <a:gd name="T1" fmla="*/ 58 h 765"/>
                <a:gd name="T2" fmla="*/ 6555 w 450"/>
                <a:gd name="T3" fmla="*/ 0 h 765"/>
                <a:gd name="T4" fmla="*/ 12285 w 450"/>
                <a:gd name="T5" fmla="*/ 58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71" name="Rectangle 34"/>
            <p:cNvSpPr>
              <a:spLocks noChangeArrowheads="1"/>
            </p:cNvSpPr>
            <p:nvPr/>
          </p:nvSpPr>
          <p:spPr bwMode="auto">
            <a:xfrm>
              <a:off x="0" y="2739"/>
              <a:ext cx="699" cy="50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72" name="Freeform 35"/>
            <p:cNvSpPr>
              <a:spLocks/>
            </p:cNvSpPr>
            <p:nvPr/>
          </p:nvSpPr>
          <p:spPr bwMode="auto">
            <a:xfrm>
              <a:off x="2732" y="2811"/>
              <a:ext cx="1241" cy="335"/>
            </a:xfrm>
            <a:custGeom>
              <a:avLst/>
              <a:gdLst>
                <a:gd name="T0" fmla="*/ 0 w 450"/>
                <a:gd name="T1" fmla="*/ 64 h 765"/>
                <a:gd name="T2" fmla="*/ 5036 w 450"/>
                <a:gd name="T3" fmla="*/ 0 h 765"/>
                <a:gd name="T4" fmla="*/ 9437 w 450"/>
                <a:gd name="T5" fmla="*/ 64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6162" name="Rectangle 36"/>
          <p:cNvSpPr>
            <a:spLocks noChangeArrowheads="1"/>
          </p:cNvSpPr>
          <p:nvPr/>
        </p:nvSpPr>
        <p:spPr bwMode="auto">
          <a:xfrm>
            <a:off x="5391150" y="4029075"/>
            <a:ext cx="1166813" cy="796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 type="none" w="lg" len="lg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05861" name="Text Box 37"/>
          <p:cNvSpPr>
            <a:spLocks noGrp="1" noChangeArrowheads="1"/>
          </p:cNvSpPr>
          <p:nvPr>
            <p:ph type="body" idx="1"/>
          </p:nvPr>
        </p:nvSpPr>
        <p:spPr>
          <a:xfrm>
            <a:off x="212725" y="528638"/>
            <a:ext cx="8731250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en-GB" sz="2800" smtClean="0">
                <a:solidFill>
                  <a:srgbClr val="66FFFF"/>
                </a:solidFill>
                <a:effectLst/>
              </a:rPr>
              <a:t>Unlike the resistive circuit, I &amp; V is </a:t>
            </a:r>
            <a:r>
              <a:rPr lang="en-GB" sz="2800" smtClean="0">
                <a:solidFill>
                  <a:srgbClr val="FFFF00"/>
                </a:solidFill>
                <a:effectLst/>
              </a:rPr>
              <a:t>out of phase</a:t>
            </a:r>
            <a:r>
              <a:rPr lang="en-GB" sz="2800" smtClean="0">
                <a:solidFill>
                  <a:srgbClr val="66FFFF"/>
                </a:solidFill>
                <a:effectLst/>
              </a:rPr>
              <a:t> in a capacitive circuit</a:t>
            </a:r>
          </a:p>
          <a:p>
            <a:pPr eaLnBrk="1" hangingPunct="1">
              <a:spcAft>
                <a:spcPct val="30000"/>
              </a:spcAft>
            </a:pPr>
            <a:r>
              <a:rPr lang="en-GB" sz="2800" smtClean="0">
                <a:effectLst/>
              </a:rPr>
              <a:t>Current will lead voltage</a:t>
            </a:r>
          </a:p>
          <a:p>
            <a:pPr eaLnBrk="1" hangingPunct="1">
              <a:spcAft>
                <a:spcPct val="30000"/>
              </a:spcAft>
            </a:pPr>
            <a:r>
              <a:rPr lang="en-GB" sz="2800" smtClean="0">
                <a:solidFill>
                  <a:srgbClr val="66FFFF"/>
                </a:solidFill>
                <a:effectLst/>
              </a:rPr>
              <a:t>If circuit is </a:t>
            </a:r>
            <a:r>
              <a:rPr lang="en-GB" sz="2800" smtClean="0">
                <a:solidFill>
                  <a:srgbClr val="FFFF00"/>
                </a:solidFill>
                <a:effectLst/>
              </a:rPr>
              <a:t>purely capacitive</a:t>
            </a:r>
            <a:r>
              <a:rPr lang="en-GB" sz="2800" smtClean="0">
                <a:solidFill>
                  <a:srgbClr val="66FFFF"/>
                </a:solidFill>
                <a:effectLst/>
              </a:rPr>
              <a:t>, I leads V by </a:t>
            </a:r>
            <a:r>
              <a:rPr lang="en-GB" sz="2800" smtClean="0">
                <a:solidFill>
                  <a:srgbClr val="FFFF00"/>
                </a:solidFill>
                <a:effectLst/>
              </a:rPr>
              <a:t>90</a:t>
            </a:r>
            <a:r>
              <a:rPr lang="en-GB" sz="2800" baseline="30000" smtClean="0">
                <a:solidFill>
                  <a:srgbClr val="FFFF00"/>
                </a:solidFill>
                <a:effectLst/>
              </a:rPr>
              <a:t>o</a:t>
            </a:r>
            <a:r>
              <a:rPr lang="en-GB" sz="2800" smtClean="0">
                <a:effectLst/>
              </a:rPr>
              <a:t> </a:t>
            </a: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482600" y="4054475"/>
            <a:ext cx="4699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2400">
                <a:solidFill>
                  <a:srgbClr val="00FFFF"/>
                </a:solidFill>
                <a:latin typeface="Verdana" pitchFamily="34" charset="0"/>
              </a:rPr>
              <a:t>I</a:t>
            </a:r>
            <a:r>
              <a:rPr lang="en-GB" sz="2400" baseline="-25000">
                <a:solidFill>
                  <a:srgbClr val="00FFFF"/>
                </a:solidFill>
                <a:latin typeface="Verdana" pitchFamily="34" charset="0"/>
              </a:rPr>
              <a:t>C</a:t>
            </a:r>
            <a:endParaRPr lang="en-GB" sz="2400">
              <a:solidFill>
                <a:srgbClr val="00FFFF"/>
              </a:solidFill>
              <a:latin typeface="Verdana" pitchFamily="34" charset="0"/>
            </a:endParaRPr>
          </a:p>
        </p:txBody>
      </p:sp>
      <p:sp>
        <p:nvSpPr>
          <p:cNvPr id="205840" name="Line 16"/>
          <p:cNvSpPr>
            <a:spLocks noChangeShapeType="1"/>
          </p:cNvSpPr>
          <p:nvPr/>
        </p:nvSpPr>
        <p:spPr bwMode="auto">
          <a:xfrm>
            <a:off x="860425" y="4732338"/>
            <a:ext cx="4875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5865" name="Text Box 41"/>
          <p:cNvSpPr txBox="1">
            <a:spLocks noChangeArrowheads="1"/>
          </p:cNvSpPr>
          <p:nvPr/>
        </p:nvSpPr>
        <p:spPr bwMode="auto">
          <a:xfrm>
            <a:off x="1798638" y="3840163"/>
            <a:ext cx="2233612" cy="641350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FF00"/>
                </a:solidFill>
              </a:rPr>
              <a:t>V and I out of phase</a:t>
            </a:r>
          </a:p>
        </p:txBody>
      </p:sp>
      <p:sp>
        <p:nvSpPr>
          <p:cNvPr id="205866" name="Text Box 42"/>
          <p:cNvSpPr txBox="1">
            <a:spLocks noChangeArrowheads="1"/>
          </p:cNvSpPr>
          <p:nvPr/>
        </p:nvSpPr>
        <p:spPr bwMode="auto">
          <a:xfrm>
            <a:off x="2308225" y="3986213"/>
            <a:ext cx="1693863" cy="366712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FF00"/>
                </a:solidFill>
              </a:rPr>
              <a:t>I leads V</a:t>
            </a:r>
          </a:p>
        </p:txBody>
      </p: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2128838" y="3732213"/>
            <a:ext cx="1558925" cy="1190625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FF00"/>
                </a:solidFill>
              </a:rPr>
              <a:t>If purely capacitive, I leads V by 90</a:t>
            </a:r>
            <a:r>
              <a:rPr lang="en-GB" b="1" baseline="30000">
                <a:solidFill>
                  <a:srgbClr val="FFFF00"/>
                </a:solidFill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6069E-6 L 0.35885 -0.1156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58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34" y="-57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5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36994E-6 L 0.33281 -0.0041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058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3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5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5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9.82659E-7 L 0.50659 0.1833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30" y="9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  <p:bldP spid="205829" grpId="0"/>
      <p:bldP spid="205833" grpId="0" animBg="1"/>
      <p:bldP spid="205834" grpId="0" animBg="1"/>
      <p:bldP spid="205835" grpId="0" animBg="1"/>
      <p:bldP spid="205836" grpId="0" animBg="1"/>
      <p:bldP spid="205837" grpId="0" animBg="1"/>
      <p:bldP spid="205841" grpId="0"/>
      <p:bldP spid="205842" grpId="0"/>
      <p:bldP spid="205843" grpId="0"/>
      <p:bldP spid="205844" grpId="0" animBg="1"/>
      <p:bldP spid="205845" grpId="0" animBg="1"/>
      <p:bldP spid="205840" grpId="0" animBg="1"/>
      <p:bldP spid="205865" grpId="0"/>
      <p:bldP spid="205865" grpId="1"/>
      <p:bldP spid="205866" grpId="0"/>
      <p:bldP spid="205866" grpId="1"/>
      <p:bldP spid="205867" grpId="0"/>
      <p:bldP spid="20586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Phase Relationship and Notation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grpSp>
        <p:nvGrpSpPr>
          <p:cNvPr id="7172" name="Group 5"/>
          <p:cNvGrpSpPr>
            <a:grpSpLocks/>
          </p:cNvGrpSpPr>
          <p:nvPr/>
        </p:nvGrpSpPr>
        <p:grpSpPr bwMode="auto">
          <a:xfrm>
            <a:off x="2443163" y="1473200"/>
            <a:ext cx="2644775" cy="1752600"/>
            <a:chOff x="767" y="1798"/>
            <a:chExt cx="2057" cy="1396"/>
          </a:xfrm>
        </p:grpSpPr>
        <p:sp>
          <p:nvSpPr>
            <p:cNvPr id="7181" name="Freeform 6"/>
            <p:cNvSpPr>
              <a:spLocks/>
            </p:cNvSpPr>
            <p:nvPr/>
          </p:nvSpPr>
          <p:spPr bwMode="auto">
            <a:xfrm>
              <a:off x="1009" y="1798"/>
              <a:ext cx="1644" cy="488"/>
            </a:xfrm>
            <a:custGeom>
              <a:avLst/>
              <a:gdLst>
                <a:gd name="T0" fmla="*/ 0 w 1644"/>
                <a:gd name="T1" fmla="*/ 372 h 488"/>
                <a:gd name="T2" fmla="*/ 0 w 1644"/>
                <a:gd name="T3" fmla="*/ 0 h 488"/>
                <a:gd name="T4" fmla="*/ 1644 w 1644"/>
                <a:gd name="T5" fmla="*/ 0 h 488"/>
                <a:gd name="T6" fmla="*/ 1644 w 1644"/>
                <a:gd name="T7" fmla="*/ 488 h 4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44" h="488">
                  <a:moveTo>
                    <a:pt x="0" y="372"/>
                  </a:moveTo>
                  <a:lnTo>
                    <a:pt x="0" y="0"/>
                  </a:lnTo>
                  <a:lnTo>
                    <a:pt x="1644" y="0"/>
                  </a:lnTo>
                  <a:lnTo>
                    <a:pt x="1644" y="4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7182" name="Group 7"/>
            <p:cNvGrpSpPr>
              <a:grpSpLocks/>
            </p:cNvGrpSpPr>
            <p:nvPr/>
          </p:nvGrpSpPr>
          <p:grpSpPr bwMode="auto">
            <a:xfrm>
              <a:off x="2488" y="2310"/>
              <a:ext cx="336" cy="96"/>
              <a:chOff x="2496" y="1488"/>
              <a:chExt cx="336" cy="96"/>
            </a:xfrm>
          </p:grpSpPr>
          <p:sp>
            <p:nvSpPr>
              <p:cNvPr id="7194" name="Line 8"/>
              <p:cNvSpPr>
                <a:spLocks noChangeShapeType="1"/>
              </p:cNvSpPr>
              <p:nvPr/>
            </p:nvSpPr>
            <p:spPr bwMode="auto">
              <a:xfrm>
                <a:off x="2496" y="1488"/>
                <a:ext cx="336" cy="0"/>
              </a:xfrm>
              <a:prstGeom prst="line">
                <a:avLst/>
              </a:prstGeom>
              <a:noFill/>
              <a:ln w="76200">
                <a:solidFill>
                  <a:srgbClr val="00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95" name="Line 9"/>
              <p:cNvSpPr>
                <a:spLocks noChangeShapeType="1"/>
              </p:cNvSpPr>
              <p:nvPr/>
            </p:nvSpPr>
            <p:spPr bwMode="auto">
              <a:xfrm>
                <a:off x="2496" y="1584"/>
                <a:ext cx="336" cy="0"/>
              </a:xfrm>
              <a:prstGeom prst="line">
                <a:avLst/>
              </a:prstGeom>
              <a:noFill/>
              <a:ln w="76200">
                <a:solidFill>
                  <a:srgbClr val="00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183" name="Line 10"/>
            <p:cNvSpPr>
              <a:spLocks noChangeShapeType="1"/>
            </p:cNvSpPr>
            <p:nvPr/>
          </p:nvSpPr>
          <p:spPr bwMode="auto">
            <a:xfrm flipV="1">
              <a:off x="988" y="2657"/>
              <a:ext cx="0" cy="4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7184" name="Group 11"/>
            <p:cNvGrpSpPr>
              <a:grpSpLocks/>
            </p:cNvGrpSpPr>
            <p:nvPr/>
          </p:nvGrpSpPr>
          <p:grpSpPr bwMode="auto">
            <a:xfrm>
              <a:off x="844" y="3090"/>
              <a:ext cx="288" cy="104"/>
              <a:chOff x="3039" y="3044"/>
              <a:chExt cx="288" cy="104"/>
            </a:xfrm>
          </p:grpSpPr>
          <p:sp>
            <p:nvSpPr>
              <p:cNvPr id="7191" name="Line 12"/>
              <p:cNvSpPr>
                <a:spLocks noChangeShapeType="1"/>
              </p:cNvSpPr>
              <p:nvPr/>
            </p:nvSpPr>
            <p:spPr bwMode="auto">
              <a:xfrm>
                <a:off x="3039" y="30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92" name="Line 13"/>
              <p:cNvSpPr>
                <a:spLocks noChangeShapeType="1"/>
              </p:cNvSpPr>
              <p:nvPr/>
            </p:nvSpPr>
            <p:spPr bwMode="auto">
              <a:xfrm>
                <a:off x="3091" y="3092"/>
                <a:ext cx="1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93" name="Line 14"/>
              <p:cNvSpPr>
                <a:spLocks noChangeShapeType="1"/>
              </p:cNvSpPr>
              <p:nvPr/>
            </p:nvSpPr>
            <p:spPr bwMode="auto">
              <a:xfrm>
                <a:off x="3124" y="3148"/>
                <a:ext cx="11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185" name="Group 15"/>
            <p:cNvGrpSpPr>
              <a:grpSpLocks/>
            </p:cNvGrpSpPr>
            <p:nvPr/>
          </p:nvGrpSpPr>
          <p:grpSpPr bwMode="auto">
            <a:xfrm>
              <a:off x="767" y="1893"/>
              <a:ext cx="514" cy="819"/>
              <a:chOff x="488" y="1965"/>
              <a:chExt cx="514" cy="819"/>
            </a:xfrm>
          </p:grpSpPr>
          <p:sp>
            <p:nvSpPr>
              <p:cNvPr id="7187" name="Oval 16"/>
              <p:cNvSpPr>
                <a:spLocks noChangeArrowheads="1"/>
              </p:cNvSpPr>
              <p:nvPr/>
            </p:nvSpPr>
            <p:spPr bwMode="auto">
              <a:xfrm>
                <a:off x="488" y="2232"/>
                <a:ext cx="480" cy="48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88" name="Freeform 17"/>
              <p:cNvSpPr>
                <a:spLocks/>
              </p:cNvSpPr>
              <p:nvPr/>
            </p:nvSpPr>
            <p:spPr bwMode="auto">
              <a:xfrm>
                <a:off x="604" y="2325"/>
                <a:ext cx="240" cy="296"/>
              </a:xfrm>
              <a:custGeom>
                <a:avLst/>
                <a:gdLst>
                  <a:gd name="T0" fmla="*/ 0 w 192"/>
                  <a:gd name="T1" fmla="*/ 144 h 296"/>
                  <a:gd name="T2" fmla="*/ 94 w 192"/>
                  <a:gd name="T3" fmla="*/ 0 h 296"/>
                  <a:gd name="T4" fmla="*/ 188 w 192"/>
                  <a:gd name="T5" fmla="*/ 144 h 296"/>
                  <a:gd name="T6" fmla="*/ 281 w 192"/>
                  <a:gd name="T7" fmla="*/ 288 h 296"/>
                  <a:gd name="T8" fmla="*/ 375 w 192"/>
                  <a:gd name="T9" fmla="*/ 96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296">
                    <a:moveTo>
                      <a:pt x="0" y="144"/>
                    </a:moveTo>
                    <a:cubicBezTo>
                      <a:pt x="16" y="72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144"/>
                    </a:cubicBezTo>
                    <a:cubicBezTo>
                      <a:pt x="112" y="192"/>
                      <a:pt x="128" y="296"/>
                      <a:pt x="144" y="288"/>
                    </a:cubicBezTo>
                    <a:cubicBezTo>
                      <a:pt x="160" y="280"/>
                      <a:pt x="184" y="128"/>
                      <a:pt x="192" y="96"/>
                    </a:cubicBezTo>
                  </a:path>
                </a:pathLst>
              </a:custGeom>
              <a:noFill/>
              <a:ln w="38100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189" name="Text Box 18"/>
              <p:cNvSpPr txBox="1">
                <a:spLocks noChangeArrowheads="1"/>
              </p:cNvSpPr>
              <p:nvPr/>
            </p:nvSpPr>
            <p:spPr bwMode="auto">
              <a:xfrm>
                <a:off x="762" y="1965"/>
                <a:ext cx="240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7190" name="Line 19"/>
              <p:cNvSpPr>
                <a:spLocks noChangeShapeType="1"/>
              </p:cNvSpPr>
              <p:nvPr/>
            </p:nvSpPr>
            <p:spPr bwMode="auto">
              <a:xfrm>
                <a:off x="855" y="2784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186" name="Freeform 20"/>
            <p:cNvSpPr>
              <a:spLocks/>
            </p:cNvSpPr>
            <p:nvPr/>
          </p:nvSpPr>
          <p:spPr bwMode="auto">
            <a:xfrm>
              <a:off x="989" y="2418"/>
              <a:ext cx="1660" cy="520"/>
            </a:xfrm>
            <a:custGeom>
              <a:avLst/>
              <a:gdLst>
                <a:gd name="T0" fmla="*/ 0 w 1660"/>
                <a:gd name="T1" fmla="*/ 520 h 520"/>
                <a:gd name="T2" fmla="*/ 1660 w 1660"/>
                <a:gd name="T3" fmla="*/ 520 h 520"/>
                <a:gd name="T4" fmla="*/ 1660 w 1660"/>
                <a:gd name="T5" fmla="*/ 0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60" h="520">
                  <a:moveTo>
                    <a:pt x="0" y="520"/>
                  </a:moveTo>
                  <a:lnTo>
                    <a:pt x="1660" y="520"/>
                  </a:lnTo>
                  <a:lnTo>
                    <a:pt x="166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oval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71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72298"/>
              </p:ext>
            </p:extLst>
          </p:nvPr>
        </p:nvGraphicFramePr>
        <p:xfrm>
          <a:off x="611188" y="1925638"/>
          <a:ext cx="16557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Equation" r:id="rId3" imgW="850680" imgH="241200" progId="Equation.3">
                  <p:embed/>
                </p:oleObj>
              </mc:Choice>
              <mc:Fallback>
                <p:oleObj name="Equation" r:id="rId3" imgW="85068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25638"/>
                        <a:ext cx="1655762" cy="5429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10245"/>
              </p:ext>
            </p:extLst>
          </p:nvPr>
        </p:nvGraphicFramePr>
        <p:xfrm>
          <a:off x="3811194" y="1536427"/>
          <a:ext cx="29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Equation" r:id="rId5" imgW="101468" imgH="177569" progId="Equation.3">
                  <p:embed/>
                </p:oleObj>
              </mc:Choice>
              <mc:Fallback>
                <p:oleObj name="Equation" r:id="rId5" imgW="101468" imgH="1775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194" y="1536427"/>
                        <a:ext cx="292100" cy="50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91" name="Line 23"/>
          <p:cNvSpPr>
            <a:spLocks noChangeShapeType="1"/>
          </p:cNvSpPr>
          <p:nvPr/>
        </p:nvSpPr>
        <p:spPr bwMode="auto">
          <a:xfrm>
            <a:off x="3584575" y="1374775"/>
            <a:ext cx="6858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76" name="Rectangle 24"/>
          <p:cNvSpPr>
            <a:spLocks noChangeArrowheads="1"/>
          </p:cNvSpPr>
          <p:nvPr/>
        </p:nvSpPr>
        <p:spPr bwMode="auto">
          <a:xfrm>
            <a:off x="427038" y="3368675"/>
            <a:ext cx="8378825" cy="1187450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GB" sz="2400">
                <a:latin typeface="Verdana" pitchFamily="34" charset="0"/>
              </a:rPr>
              <a:t>The current leads the voltage by 90</a:t>
            </a:r>
            <a:r>
              <a:rPr lang="en-GB" sz="2400" baseline="30000">
                <a:latin typeface="Verdana" pitchFamily="34" charset="0"/>
              </a:rPr>
              <a:t>o</a:t>
            </a:r>
            <a:r>
              <a:rPr lang="en-GB" sz="2400">
                <a:latin typeface="Verdana" pitchFamily="34" charset="0"/>
              </a:rPr>
              <a:t> in purely capacitive ac circuits. If the applied voltage is assigned a reference phase angle of zero :</a:t>
            </a:r>
          </a:p>
        </p:txBody>
      </p:sp>
      <p:grpSp>
        <p:nvGrpSpPr>
          <p:cNvPr id="211996" name="Group 28"/>
          <p:cNvGrpSpPr>
            <a:grpSpLocks/>
          </p:cNvGrpSpPr>
          <p:nvPr/>
        </p:nvGrpSpPr>
        <p:grpSpPr bwMode="auto">
          <a:xfrm>
            <a:off x="546100" y="5599113"/>
            <a:ext cx="7078664" cy="515937"/>
            <a:chOff x="344" y="3527"/>
            <a:chExt cx="4459" cy="325"/>
          </a:xfrm>
        </p:grpSpPr>
        <p:sp>
          <p:nvSpPr>
            <p:cNvPr id="7179" name="Rectangle 26"/>
            <p:cNvSpPr>
              <a:spLocks noChangeArrowheads="1"/>
            </p:cNvSpPr>
            <p:nvPr/>
          </p:nvSpPr>
          <p:spPr bwMode="auto">
            <a:xfrm>
              <a:off x="344" y="3537"/>
              <a:ext cx="2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66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GB" sz="2400">
                  <a:latin typeface="Verdana" pitchFamily="34" charset="0"/>
                </a:rPr>
                <a:t>The resulting current is :</a:t>
              </a:r>
              <a:r>
                <a:rPr lang="en-GB" sz="24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7180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3904290"/>
                </p:ext>
              </p:extLst>
            </p:nvPr>
          </p:nvGraphicFramePr>
          <p:xfrm>
            <a:off x="2927" y="3527"/>
            <a:ext cx="187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0" name="Equation" r:id="rId7" imgW="1143000" imgH="228600" progId="Equation.3">
                    <p:embed/>
                  </p:oleObj>
                </mc:Choice>
                <mc:Fallback>
                  <p:oleObj name="Equation" r:id="rId7" imgW="114300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7" y="3527"/>
                          <a:ext cx="1876" cy="325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194670"/>
              </p:ext>
            </p:extLst>
          </p:nvPr>
        </p:nvGraphicFramePr>
        <p:xfrm>
          <a:off x="3275413" y="4793974"/>
          <a:ext cx="16557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Equation" r:id="rId9" imgW="850680" imgH="241200" progId="Equation.3">
                  <p:embed/>
                </p:oleObj>
              </mc:Choice>
              <mc:Fallback>
                <p:oleObj name="Equation" r:id="rId9" imgW="850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413" y="4793974"/>
                        <a:ext cx="1655762" cy="5429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296862" y="1141800"/>
            <a:ext cx="8550275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ct val="30000"/>
              </a:spcAft>
              <a:buFontTx/>
              <a:buChar char="•"/>
            </a:pPr>
            <a:r>
              <a:rPr lang="en-GB" sz="28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In order to analyse Capacitive AC circuits, </a:t>
            </a:r>
            <a:r>
              <a:rPr lang="en-GB" sz="2800" b="1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Capacitive Reactance (X</a:t>
            </a:r>
            <a:r>
              <a:rPr lang="en-GB" sz="2800" b="1" baseline="-25000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C</a:t>
            </a:r>
            <a:r>
              <a:rPr lang="en-GB" sz="2800" b="1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)</a:t>
            </a:r>
            <a:r>
              <a:rPr lang="en-GB" sz="28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 must first be found</a:t>
            </a:r>
          </a:p>
          <a:p>
            <a:pPr algn="l" eaLnBrk="1" hangingPunct="1">
              <a:spcAft>
                <a:spcPct val="30000"/>
              </a:spcAft>
              <a:buFontTx/>
              <a:buChar char="•"/>
            </a:pPr>
            <a:r>
              <a:rPr lang="en-GB" sz="2800" dirty="0">
                <a:latin typeface="Verdana" pitchFamily="34" charset="0"/>
                <a:cs typeface="Times New Roman" pitchFamily="18" charset="0"/>
              </a:rPr>
              <a:t>Capacitive Reactance is capacitor’s ability to oppose AC current</a:t>
            </a:r>
          </a:p>
          <a:p>
            <a:pPr algn="l" eaLnBrk="1" hangingPunct="1">
              <a:spcAft>
                <a:spcPct val="30000"/>
              </a:spcAft>
              <a:buFontTx/>
              <a:buChar char="•"/>
            </a:pPr>
            <a:r>
              <a:rPr lang="en-GB" sz="28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Calculated as </a:t>
            </a:r>
          </a:p>
          <a:p>
            <a:pPr algn="l" eaLnBrk="1" hangingPunct="1">
              <a:spcAft>
                <a:spcPct val="10000"/>
              </a:spcAft>
              <a:buFontTx/>
              <a:buChar char="•"/>
            </a:pPr>
            <a:endParaRPr lang="en-GB" sz="2800" dirty="0">
              <a:solidFill>
                <a:srgbClr val="00FFFF"/>
              </a:solidFill>
              <a:latin typeface="Verdana" pitchFamily="34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spcAft>
                <a:spcPct val="30000"/>
              </a:spcAft>
              <a:buFontTx/>
              <a:buChar char="•"/>
            </a:pPr>
            <a:r>
              <a:rPr lang="en-GB" sz="28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From X</a:t>
            </a:r>
            <a:r>
              <a:rPr lang="en-GB" sz="2800" baseline="-250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C</a:t>
            </a:r>
            <a:r>
              <a:rPr lang="en-GB" sz="28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, </a:t>
            </a:r>
            <a:r>
              <a:rPr lang="en-GB" sz="2800" b="1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Capacitive Impedance (Z</a:t>
            </a:r>
            <a:r>
              <a:rPr lang="en-GB" sz="2800" b="1" baseline="-25000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C</a:t>
            </a:r>
            <a:r>
              <a:rPr lang="en-GB" sz="2800" b="1" dirty="0">
                <a:solidFill>
                  <a:srgbClr val="FFFF00"/>
                </a:solidFill>
                <a:latin typeface="Verdana" pitchFamily="34" charset="0"/>
                <a:cs typeface="Times New Roman" pitchFamily="18" charset="0"/>
              </a:rPr>
              <a:t>)</a:t>
            </a:r>
            <a:r>
              <a:rPr lang="en-GB" sz="2800" dirty="0">
                <a:solidFill>
                  <a:srgbClr val="00FFFF"/>
                </a:solidFill>
                <a:latin typeface="Verdana" pitchFamily="34" charset="0"/>
                <a:cs typeface="Times New Roman" pitchFamily="18" charset="0"/>
              </a:rPr>
              <a:t> can be found</a:t>
            </a:r>
          </a:p>
        </p:txBody>
      </p:sp>
      <p:grpSp>
        <p:nvGrpSpPr>
          <p:cNvPr id="206857" name="Group 9"/>
          <p:cNvGrpSpPr>
            <a:grpSpLocks/>
          </p:cNvGrpSpPr>
          <p:nvPr/>
        </p:nvGrpSpPr>
        <p:grpSpPr bwMode="auto">
          <a:xfrm>
            <a:off x="3497264" y="3621084"/>
            <a:ext cx="3463223" cy="962928"/>
            <a:chOff x="2002" y="2738"/>
            <a:chExt cx="1577" cy="557"/>
          </a:xfrm>
        </p:grpSpPr>
        <p:sp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2002" y="2738"/>
              <a:ext cx="1577" cy="55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aphicFrame>
          <p:nvGraphicFramePr>
            <p:cNvPr id="82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386449"/>
                </p:ext>
              </p:extLst>
            </p:nvPr>
          </p:nvGraphicFramePr>
          <p:xfrm>
            <a:off x="2002" y="2738"/>
            <a:ext cx="1577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3" name="Equation" r:id="rId3" imgW="1346040" imgH="419040" progId="Equation.3">
                    <p:embed/>
                  </p:oleObj>
                </mc:Choice>
                <mc:Fallback>
                  <p:oleObj name="Equation" r:id="rId3" imgW="1346040" imgH="419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2738"/>
                          <a:ext cx="1577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861" name="Group 13"/>
          <p:cNvGrpSpPr>
            <a:grpSpLocks/>
          </p:cNvGrpSpPr>
          <p:nvPr/>
        </p:nvGrpSpPr>
        <p:grpSpPr bwMode="auto">
          <a:xfrm>
            <a:off x="1726672" y="5436764"/>
            <a:ext cx="6332537" cy="1007288"/>
            <a:chOff x="1424" y="3327"/>
            <a:chExt cx="3921" cy="605"/>
          </a:xfrm>
        </p:grpSpPr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424" y="3327"/>
              <a:ext cx="3921" cy="60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aphicFrame>
          <p:nvGraphicFramePr>
            <p:cNvPr id="820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0313641"/>
                </p:ext>
              </p:extLst>
            </p:nvPr>
          </p:nvGraphicFramePr>
          <p:xfrm>
            <a:off x="1518" y="3367"/>
            <a:ext cx="3827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4" name="Equation" r:id="rId5" imgW="3251160" imgH="419040" progId="Equation.3">
                    <p:embed/>
                  </p:oleObj>
                </mc:Choice>
                <mc:Fallback>
                  <p:oleObj name="Equation" r:id="rId5" imgW="3251160" imgH="419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" y="3367"/>
                          <a:ext cx="3827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Circuit Impedance and Reactance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95250" y="3059113"/>
            <a:ext cx="9048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7313" indent="63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2400">
                <a:latin typeface="Verdana" pitchFamily="34" charset="0"/>
                <a:cs typeface="Times New Roman" pitchFamily="18" charset="0"/>
              </a:rPr>
              <a:t>The impedance can also be found by applying Ohm's law to the capacitive ac circuit :</a:t>
            </a:r>
            <a:endParaRPr lang="en-GB" sz="2400">
              <a:solidFill>
                <a:srgbClr val="00FFFF"/>
              </a:solidFill>
              <a:latin typeface="Verdana" pitchFamily="34" charset="0"/>
            </a:endParaRPr>
          </a:p>
        </p:txBody>
      </p:sp>
      <p:graphicFrame>
        <p:nvGraphicFramePr>
          <p:cNvPr id="922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714430"/>
              </p:ext>
            </p:extLst>
          </p:nvPr>
        </p:nvGraphicFramePr>
        <p:xfrm>
          <a:off x="601663" y="1431925"/>
          <a:ext cx="15462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Equation" r:id="rId3" imgW="787320" imgH="241200" progId="Equation.3">
                  <p:embed/>
                </p:oleObj>
              </mc:Choice>
              <mc:Fallback>
                <p:oleObj name="Equation" r:id="rId3" imgW="787320" imgH="241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1431925"/>
                        <a:ext cx="1546225" cy="5508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5"/>
          <p:cNvGraphicFramePr>
            <a:graphicFrameLocks noChangeAspect="1"/>
          </p:cNvGraphicFramePr>
          <p:nvPr/>
        </p:nvGraphicFramePr>
        <p:xfrm>
          <a:off x="3819525" y="225425"/>
          <a:ext cx="2905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name="Equation" r:id="rId5" imgW="101468" imgH="177569" progId="Equation.3">
                  <p:embed/>
                </p:oleObj>
              </mc:Choice>
              <mc:Fallback>
                <p:oleObj name="Equation" r:id="rId5" imgW="101468" imgH="17756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225425"/>
                        <a:ext cx="290513" cy="506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38"/>
          <p:cNvSpPr>
            <a:spLocks noChangeShapeType="1"/>
          </p:cNvSpPr>
          <p:nvPr/>
        </p:nvSpPr>
        <p:spPr bwMode="auto">
          <a:xfrm>
            <a:off x="3600450" y="847725"/>
            <a:ext cx="642938" cy="15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92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060714"/>
              </p:ext>
            </p:extLst>
          </p:nvPr>
        </p:nvGraphicFramePr>
        <p:xfrm>
          <a:off x="5086349" y="696913"/>
          <a:ext cx="31861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Equation" r:id="rId7" imgW="1346040" imgH="419040" progId="Equation.3">
                  <p:embed/>
                </p:oleObj>
              </mc:Choice>
              <mc:Fallback>
                <p:oleObj name="Equation" r:id="rId7" imgW="1346040" imgH="4190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49" y="696913"/>
                        <a:ext cx="3186113" cy="8747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4" name="Group 49"/>
          <p:cNvGrpSpPr>
            <a:grpSpLocks/>
          </p:cNvGrpSpPr>
          <p:nvPr/>
        </p:nvGrpSpPr>
        <p:grpSpPr bwMode="auto">
          <a:xfrm>
            <a:off x="2195513" y="947738"/>
            <a:ext cx="2830512" cy="1874837"/>
            <a:chOff x="767" y="1798"/>
            <a:chExt cx="2057" cy="1396"/>
          </a:xfrm>
        </p:grpSpPr>
        <p:sp>
          <p:nvSpPr>
            <p:cNvPr id="9227" name="Freeform 45"/>
            <p:cNvSpPr>
              <a:spLocks/>
            </p:cNvSpPr>
            <p:nvPr/>
          </p:nvSpPr>
          <p:spPr bwMode="auto">
            <a:xfrm>
              <a:off x="1009" y="1798"/>
              <a:ext cx="1644" cy="488"/>
            </a:xfrm>
            <a:custGeom>
              <a:avLst/>
              <a:gdLst>
                <a:gd name="T0" fmla="*/ 0 w 1644"/>
                <a:gd name="T1" fmla="*/ 372 h 488"/>
                <a:gd name="T2" fmla="*/ 0 w 1644"/>
                <a:gd name="T3" fmla="*/ 0 h 488"/>
                <a:gd name="T4" fmla="*/ 1644 w 1644"/>
                <a:gd name="T5" fmla="*/ 0 h 488"/>
                <a:gd name="T6" fmla="*/ 1644 w 1644"/>
                <a:gd name="T7" fmla="*/ 488 h 4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44" h="488">
                  <a:moveTo>
                    <a:pt x="0" y="372"/>
                  </a:moveTo>
                  <a:lnTo>
                    <a:pt x="0" y="0"/>
                  </a:lnTo>
                  <a:lnTo>
                    <a:pt x="1644" y="0"/>
                  </a:lnTo>
                  <a:lnTo>
                    <a:pt x="1644" y="4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9228" name="Group 15"/>
            <p:cNvGrpSpPr>
              <a:grpSpLocks/>
            </p:cNvGrpSpPr>
            <p:nvPr/>
          </p:nvGrpSpPr>
          <p:grpSpPr bwMode="auto">
            <a:xfrm>
              <a:off x="2488" y="2310"/>
              <a:ext cx="336" cy="96"/>
              <a:chOff x="2496" y="1488"/>
              <a:chExt cx="336" cy="96"/>
            </a:xfrm>
          </p:grpSpPr>
          <p:sp>
            <p:nvSpPr>
              <p:cNvPr id="9240" name="Line 16"/>
              <p:cNvSpPr>
                <a:spLocks noChangeShapeType="1"/>
              </p:cNvSpPr>
              <p:nvPr/>
            </p:nvSpPr>
            <p:spPr bwMode="auto">
              <a:xfrm>
                <a:off x="2496" y="1488"/>
                <a:ext cx="336" cy="0"/>
              </a:xfrm>
              <a:prstGeom prst="line">
                <a:avLst/>
              </a:prstGeom>
              <a:noFill/>
              <a:ln w="76200">
                <a:solidFill>
                  <a:srgbClr val="00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41" name="Line 17"/>
              <p:cNvSpPr>
                <a:spLocks noChangeShapeType="1"/>
              </p:cNvSpPr>
              <p:nvPr/>
            </p:nvSpPr>
            <p:spPr bwMode="auto">
              <a:xfrm>
                <a:off x="2496" y="1584"/>
                <a:ext cx="336" cy="0"/>
              </a:xfrm>
              <a:prstGeom prst="line">
                <a:avLst/>
              </a:prstGeom>
              <a:noFill/>
              <a:ln w="76200">
                <a:solidFill>
                  <a:srgbClr val="00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229" name="Line 19"/>
            <p:cNvSpPr>
              <a:spLocks noChangeShapeType="1"/>
            </p:cNvSpPr>
            <p:nvPr/>
          </p:nvSpPr>
          <p:spPr bwMode="auto">
            <a:xfrm flipV="1">
              <a:off x="988" y="2657"/>
              <a:ext cx="0" cy="4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9230" name="Group 43"/>
            <p:cNvGrpSpPr>
              <a:grpSpLocks/>
            </p:cNvGrpSpPr>
            <p:nvPr/>
          </p:nvGrpSpPr>
          <p:grpSpPr bwMode="auto">
            <a:xfrm>
              <a:off x="844" y="3090"/>
              <a:ext cx="288" cy="104"/>
              <a:chOff x="3039" y="3044"/>
              <a:chExt cx="288" cy="104"/>
            </a:xfrm>
          </p:grpSpPr>
          <p:sp>
            <p:nvSpPr>
              <p:cNvPr id="9237" name="Line 24"/>
              <p:cNvSpPr>
                <a:spLocks noChangeShapeType="1"/>
              </p:cNvSpPr>
              <p:nvPr/>
            </p:nvSpPr>
            <p:spPr bwMode="auto">
              <a:xfrm>
                <a:off x="3039" y="30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38" name="Line 25"/>
              <p:cNvSpPr>
                <a:spLocks noChangeShapeType="1"/>
              </p:cNvSpPr>
              <p:nvPr/>
            </p:nvSpPr>
            <p:spPr bwMode="auto">
              <a:xfrm>
                <a:off x="3091" y="3092"/>
                <a:ext cx="1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39" name="Line 42"/>
              <p:cNvSpPr>
                <a:spLocks noChangeShapeType="1"/>
              </p:cNvSpPr>
              <p:nvPr/>
            </p:nvSpPr>
            <p:spPr bwMode="auto">
              <a:xfrm>
                <a:off x="3124" y="3148"/>
                <a:ext cx="11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9231" name="Group 48"/>
            <p:cNvGrpSpPr>
              <a:grpSpLocks/>
            </p:cNvGrpSpPr>
            <p:nvPr/>
          </p:nvGrpSpPr>
          <p:grpSpPr bwMode="auto">
            <a:xfrm>
              <a:off x="767" y="1893"/>
              <a:ext cx="514" cy="819"/>
              <a:chOff x="488" y="1965"/>
              <a:chExt cx="514" cy="819"/>
            </a:xfrm>
          </p:grpSpPr>
          <p:sp>
            <p:nvSpPr>
              <p:cNvPr id="9233" name="Oval 13"/>
              <p:cNvSpPr>
                <a:spLocks noChangeArrowheads="1"/>
              </p:cNvSpPr>
              <p:nvPr/>
            </p:nvSpPr>
            <p:spPr bwMode="auto">
              <a:xfrm>
                <a:off x="488" y="2232"/>
                <a:ext cx="480" cy="48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34" name="Freeform 14"/>
              <p:cNvSpPr>
                <a:spLocks/>
              </p:cNvSpPr>
              <p:nvPr/>
            </p:nvSpPr>
            <p:spPr bwMode="auto">
              <a:xfrm>
                <a:off x="604" y="2325"/>
                <a:ext cx="240" cy="296"/>
              </a:xfrm>
              <a:custGeom>
                <a:avLst/>
                <a:gdLst>
                  <a:gd name="T0" fmla="*/ 0 w 192"/>
                  <a:gd name="T1" fmla="*/ 144 h 296"/>
                  <a:gd name="T2" fmla="*/ 94 w 192"/>
                  <a:gd name="T3" fmla="*/ 0 h 296"/>
                  <a:gd name="T4" fmla="*/ 188 w 192"/>
                  <a:gd name="T5" fmla="*/ 144 h 296"/>
                  <a:gd name="T6" fmla="*/ 281 w 192"/>
                  <a:gd name="T7" fmla="*/ 288 h 296"/>
                  <a:gd name="T8" fmla="*/ 375 w 192"/>
                  <a:gd name="T9" fmla="*/ 96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" h="296">
                    <a:moveTo>
                      <a:pt x="0" y="144"/>
                    </a:moveTo>
                    <a:cubicBezTo>
                      <a:pt x="16" y="72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144"/>
                    </a:cubicBezTo>
                    <a:cubicBezTo>
                      <a:pt x="112" y="192"/>
                      <a:pt x="128" y="296"/>
                      <a:pt x="144" y="288"/>
                    </a:cubicBezTo>
                    <a:cubicBezTo>
                      <a:pt x="160" y="280"/>
                      <a:pt x="184" y="128"/>
                      <a:pt x="192" y="96"/>
                    </a:cubicBezTo>
                  </a:path>
                </a:pathLst>
              </a:custGeom>
              <a:noFill/>
              <a:ln w="38100" cap="flat" cmpd="sng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35" name="Text Box 36"/>
              <p:cNvSpPr txBox="1">
                <a:spLocks noChangeArrowheads="1"/>
              </p:cNvSpPr>
              <p:nvPr/>
            </p:nvSpPr>
            <p:spPr bwMode="auto">
              <a:xfrm>
                <a:off x="762" y="1965"/>
                <a:ext cx="240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66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2400" b="1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9236" name="Line 44"/>
              <p:cNvSpPr>
                <a:spLocks noChangeShapeType="1"/>
              </p:cNvSpPr>
              <p:nvPr/>
            </p:nvSpPr>
            <p:spPr bwMode="auto">
              <a:xfrm>
                <a:off x="855" y="2784"/>
                <a:ext cx="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232" name="Freeform 46"/>
            <p:cNvSpPr>
              <a:spLocks/>
            </p:cNvSpPr>
            <p:nvPr/>
          </p:nvSpPr>
          <p:spPr bwMode="auto">
            <a:xfrm>
              <a:off x="989" y="2418"/>
              <a:ext cx="1660" cy="520"/>
            </a:xfrm>
            <a:custGeom>
              <a:avLst/>
              <a:gdLst>
                <a:gd name="T0" fmla="*/ 0 w 1660"/>
                <a:gd name="T1" fmla="*/ 520 h 520"/>
                <a:gd name="T2" fmla="*/ 1660 w 1660"/>
                <a:gd name="T3" fmla="*/ 520 h 520"/>
                <a:gd name="T4" fmla="*/ 1660 w 1660"/>
                <a:gd name="T5" fmla="*/ 0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60" h="520">
                  <a:moveTo>
                    <a:pt x="0" y="520"/>
                  </a:moveTo>
                  <a:lnTo>
                    <a:pt x="1660" y="520"/>
                  </a:lnTo>
                  <a:lnTo>
                    <a:pt x="166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oval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8607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940372"/>
              </p:ext>
            </p:extLst>
          </p:nvPr>
        </p:nvGraphicFramePr>
        <p:xfrm>
          <a:off x="887413" y="4008438"/>
          <a:ext cx="75231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Equation" r:id="rId9" imgW="3797280" imgH="457200" progId="Equation.3">
                  <p:embed/>
                </p:oleObj>
              </mc:Choice>
              <mc:Fallback>
                <p:oleObj name="Equation" r:id="rId9" imgW="3797280" imgH="4572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008438"/>
                        <a:ext cx="7523162" cy="904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2" name="Object 56"/>
          <p:cNvGraphicFramePr>
            <a:graphicFrameLocks noChangeAspect="1"/>
          </p:cNvGraphicFramePr>
          <p:nvPr/>
        </p:nvGraphicFramePr>
        <p:xfrm>
          <a:off x="1019175" y="5113338"/>
          <a:ext cx="7240588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Equation" r:id="rId11" imgW="3175000" imgH="584200" progId="Equation.3">
                  <p:embed/>
                </p:oleObj>
              </mc:Choice>
              <mc:Fallback>
                <p:oleObj name="Equation" r:id="rId11" imgW="3175000" imgH="5842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5113338"/>
                        <a:ext cx="7240588" cy="1122362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auto">
          <a:xfrm>
            <a:off x="307975" y="3087688"/>
            <a:ext cx="8535988" cy="33702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kx="2115830" algn="bl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252413" y="511175"/>
            <a:ext cx="4433887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ct val="20000"/>
              </a:spcAft>
            </a:pPr>
            <a:r>
              <a:rPr lang="en-GB" sz="2800" b="1">
                <a:solidFill>
                  <a:srgbClr val="FFFF00"/>
                </a:solidFill>
                <a:latin typeface="Verdana" pitchFamily="34" charset="0"/>
              </a:rPr>
              <a:t>Example 12-7</a:t>
            </a:r>
            <a:r>
              <a:rPr lang="en-GB" sz="2800" b="1">
                <a:latin typeface="Verdana" pitchFamily="34" charset="0"/>
              </a:rPr>
              <a:t>   </a:t>
            </a:r>
          </a:p>
          <a:p>
            <a:pPr algn="l" eaLnBrk="1" hangingPunct="1"/>
            <a:r>
              <a:rPr lang="en-GB" sz="2400">
                <a:latin typeface="Verdana" pitchFamily="34" charset="0"/>
              </a:rPr>
              <a:t>A 1kHz sinusoidal voltage is applied to the capacitor in the figure shown. Determine the capacitive reactance.</a:t>
            </a:r>
          </a:p>
        </p:txBody>
      </p:sp>
      <p:sp>
        <p:nvSpPr>
          <p:cNvPr id="10245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SG"/>
          </a:p>
        </p:txBody>
      </p:sp>
      <p:grpSp>
        <p:nvGrpSpPr>
          <p:cNvPr id="84012" name="Group 44"/>
          <p:cNvGrpSpPr>
            <a:grpSpLocks/>
          </p:cNvGrpSpPr>
          <p:nvPr/>
        </p:nvGrpSpPr>
        <p:grpSpPr bwMode="auto">
          <a:xfrm>
            <a:off x="5241925" y="584200"/>
            <a:ext cx="3641725" cy="1943100"/>
            <a:chOff x="3101" y="368"/>
            <a:chExt cx="2831" cy="1424"/>
          </a:xfrm>
        </p:grpSpPr>
        <p:sp>
          <p:nvSpPr>
            <p:cNvPr id="10252" name="Text Box 11"/>
            <p:cNvSpPr txBox="1">
              <a:spLocks noChangeArrowheads="1"/>
            </p:cNvSpPr>
            <p:nvPr/>
          </p:nvSpPr>
          <p:spPr bwMode="auto">
            <a:xfrm>
              <a:off x="3444" y="773"/>
              <a:ext cx="592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GB" sz="2400" i="1">
                  <a:latin typeface="Times New Roman" pitchFamily="18" charset="0"/>
                </a:rPr>
                <a:t>V</a:t>
              </a:r>
              <a:r>
                <a:rPr lang="en-GB" sz="2400" i="1" baseline="-25000">
                  <a:latin typeface="Times New Roman" pitchFamily="18" charset="0"/>
                </a:rPr>
                <a:t>S</a:t>
              </a:r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10253" name="Group 43"/>
            <p:cNvGrpSpPr>
              <a:grpSpLocks/>
            </p:cNvGrpSpPr>
            <p:nvPr/>
          </p:nvGrpSpPr>
          <p:grpSpPr bwMode="auto">
            <a:xfrm>
              <a:off x="3101" y="368"/>
              <a:ext cx="2831" cy="1424"/>
              <a:chOff x="3071" y="1211"/>
              <a:chExt cx="2831" cy="1424"/>
            </a:xfrm>
          </p:grpSpPr>
          <p:sp>
            <p:nvSpPr>
              <p:cNvPr id="10254" name="Text Box 12"/>
              <p:cNvSpPr txBox="1">
                <a:spLocks noChangeArrowheads="1"/>
              </p:cNvSpPr>
              <p:nvPr/>
            </p:nvSpPr>
            <p:spPr bwMode="auto">
              <a:xfrm>
                <a:off x="4887" y="1581"/>
                <a:ext cx="1015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GB" sz="2000" i="1">
                    <a:latin typeface="Times New Roman" pitchFamily="18" charset="0"/>
                  </a:rPr>
                  <a:t>C =</a:t>
                </a:r>
              </a:p>
              <a:p>
                <a:pPr algn="l" eaLnBrk="1" hangingPunct="1"/>
                <a:r>
                  <a:rPr lang="en-GB" sz="2000">
                    <a:latin typeface="Times New Roman" pitchFamily="18" charset="0"/>
                  </a:rPr>
                  <a:t>0.0047µF</a:t>
                </a:r>
              </a:p>
            </p:txBody>
          </p:sp>
          <p:grpSp>
            <p:nvGrpSpPr>
              <p:cNvPr id="10255" name="Group 14"/>
              <p:cNvGrpSpPr>
                <a:grpSpLocks/>
              </p:cNvGrpSpPr>
              <p:nvPr/>
            </p:nvGrpSpPr>
            <p:grpSpPr bwMode="auto">
              <a:xfrm>
                <a:off x="3071" y="1217"/>
                <a:ext cx="581" cy="1418"/>
                <a:chOff x="3180" y="10100"/>
                <a:chExt cx="415" cy="1120"/>
              </a:xfrm>
            </p:grpSpPr>
            <p:grpSp>
              <p:nvGrpSpPr>
                <p:cNvPr id="10262" name="Group 15"/>
                <p:cNvGrpSpPr>
                  <a:grpSpLocks/>
                </p:cNvGrpSpPr>
                <p:nvPr/>
              </p:nvGrpSpPr>
              <p:grpSpPr bwMode="auto">
                <a:xfrm>
                  <a:off x="3180" y="10405"/>
                  <a:ext cx="415" cy="435"/>
                  <a:chOff x="3180" y="10405"/>
                  <a:chExt cx="415" cy="435"/>
                </a:xfrm>
              </p:grpSpPr>
              <p:sp>
                <p:nvSpPr>
                  <p:cNvPr id="10265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0405"/>
                    <a:ext cx="415" cy="43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0266" name="Freeform 17"/>
                  <p:cNvSpPr>
                    <a:spLocks/>
                  </p:cNvSpPr>
                  <p:nvPr/>
                </p:nvSpPr>
                <p:spPr bwMode="auto">
                  <a:xfrm>
                    <a:off x="3230" y="10530"/>
                    <a:ext cx="310" cy="210"/>
                  </a:xfrm>
                  <a:custGeom>
                    <a:avLst/>
                    <a:gdLst>
                      <a:gd name="T0" fmla="*/ 0 w 480"/>
                      <a:gd name="T1" fmla="*/ 77 h 250"/>
                      <a:gd name="T2" fmla="*/ 30 w 480"/>
                      <a:gd name="T3" fmla="*/ 0 h 250"/>
                      <a:gd name="T4" fmla="*/ 65 w 480"/>
                      <a:gd name="T5" fmla="*/ 77 h 250"/>
                      <a:gd name="T6" fmla="*/ 99 w 480"/>
                      <a:gd name="T7" fmla="*/ 148 h 250"/>
                      <a:gd name="T8" fmla="*/ 129 w 480"/>
                      <a:gd name="T9" fmla="*/ 77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80" h="250">
                        <a:moveTo>
                          <a:pt x="0" y="130"/>
                        </a:moveTo>
                        <a:cubicBezTo>
                          <a:pt x="35" y="65"/>
                          <a:pt x="70" y="0"/>
                          <a:pt x="110" y="0"/>
                        </a:cubicBezTo>
                        <a:cubicBezTo>
                          <a:pt x="150" y="0"/>
                          <a:pt x="197" y="88"/>
                          <a:pt x="240" y="130"/>
                        </a:cubicBezTo>
                        <a:cubicBezTo>
                          <a:pt x="283" y="172"/>
                          <a:pt x="330" y="250"/>
                          <a:pt x="370" y="250"/>
                        </a:cubicBezTo>
                        <a:cubicBezTo>
                          <a:pt x="410" y="250"/>
                          <a:pt x="462" y="150"/>
                          <a:pt x="480" y="130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0263" name="Line 18"/>
                <p:cNvSpPr>
                  <a:spLocks noChangeShapeType="1"/>
                </p:cNvSpPr>
                <p:nvPr/>
              </p:nvSpPr>
              <p:spPr bwMode="auto">
                <a:xfrm>
                  <a:off x="3390" y="10840"/>
                  <a:ext cx="0" cy="3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6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390" y="10100"/>
                  <a:ext cx="0" cy="31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0256" name="Line 20"/>
              <p:cNvSpPr>
                <a:spLocks noChangeShapeType="1"/>
              </p:cNvSpPr>
              <p:nvPr/>
            </p:nvSpPr>
            <p:spPr bwMode="auto">
              <a:xfrm>
                <a:off x="4452" y="1858"/>
                <a:ext cx="435" cy="0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57" name="Line 21"/>
              <p:cNvSpPr>
                <a:spLocks noChangeShapeType="1"/>
              </p:cNvSpPr>
              <p:nvPr/>
            </p:nvSpPr>
            <p:spPr bwMode="auto">
              <a:xfrm>
                <a:off x="4453" y="1989"/>
                <a:ext cx="434" cy="3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58" name="Line 22"/>
              <p:cNvSpPr>
                <a:spLocks noChangeShapeType="1"/>
              </p:cNvSpPr>
              <p:nvPr/>
            </p:nvSpPr>
            <p:spPr bwMode="auto">
              <a:xfrm>
                <a:off x="4659" y="2001"/>
                <a:ext cx="0" cy="6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59" name="Line 23"/>
              <p:cNvSpPr>
                <a:spLocks noChangeShapeType="1"/>
              </p:cNvSpPr>
              <p:nvPr/>
            </p:nvSpPr>
            <p:spPr bwMode="auto">
              <a:xfrm flipV="1">
                <a:off x="4653" y="1211"/>
                <a:ext cx="0" cy="6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60" name="Line 24"/>
              <p:cNvSpPr>
                <a:spLocks noChangeShapeType="1"/>
              </p:cNvSpPr>
              <p:nvPr/>
            </p:nvSpPr>
            <p:spPr bwMode="auto">
              <a:xfrm>
                <a:off x="3360" y="1223"/>
                <a:ext cx="1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61" name="Line 41"/>
              <p:cNvSpPr>
                <a:spLocks noChangeShapeType="1"/>
              </p:cNvSpPr>
              <p:nvPr/>
            </p:nvSpPr>
            <p:spPr bwMode="auto">
              <a:xfrm>
                <a:off x="3371" y="2628"/>
                <a:ext cx="1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0247" name="Text Box 45"/>
          <p:cNvSpPr txBox="1">
            <a:spLocks noChangeArrowheads="1"/>
          </p:cNvSpPr>
          <p:nvPr/>
        </p:nvSpPr>
        <p:spPr bwMode="auto">
          <a:xfrm>
            <a:off x="1044575" y="2951163"/>
            <a:ext cx="3706813" cy="366712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900113" y="3246438"/>
            <a:ext cx="4119562" cy="457200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400">
                <a:solidFill>
                  <a:schemeClr val="bg1"/>
                </a:solidFill>
              </a:rPr>
              <a:t>Capacitive Reactance, X</a:t>
            </a:r>
            <a:r>
              <a:rPr lang="en-GB" sz="2400" baseline="-25000">
                <a:solidFill>
                  <a:schemeClr val="bg1"/>
                </a:solidFill>
              </a:rPr>
              <a:t>c</a:t>
            </a:r>
            <a:r>
              <a:rPr lang="en-GB" sz="2400">
                <a:solidFill>
                  <a:schemeClr val="bg1"/>
                </a:solidFill>
              </a:rPr>
              <a:t> =</a:t>
            </a:r>
          </a:p>
        </p:txBody>
      </p:sp>
      <p:graphicFrame>
        <p:nvGraphicFramePr>
          <p:cNvPr id="84016" name="Object 48"/>
          <p:cNvGraphicFramePr>
            <a:graphicFrameLocks noChangeAspect="1"/>
          </p:cNvGraphicFramePr>
          <p:nvPr/>
        </p:nvGraphicFramePr>
        <p:xfrm>
          <a:off x="4841875" y="3067050"/>
          <a:ext cx="7191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Equation" r:id="rId3" imgW="330057" imgH="380835" progId="Equation.3">
                  <p:embed/>
                </p:oleObj>
              </mc:Choice>
              <mc:Fallback>
                <p:oleObj name="Equation" r:id="rId3" imgW="330057" imgH="380835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067050"/>
                        <a:ext cx="7191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8" name="Object 50"/>
          <p:cNvGraphicFramePr>
            <a:graphicFrameLocks noChangeAspect="1"/>
          </p:cNvGraphicFramePr>
          <p:nvPr/>
        </p:nvGraphicFramePr>
        <p:xfrm>
          <a:off x="4241800" y="3559175"/>
          <a:ext cx="361950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Equation" r:id="rId5" imgW="1663700" imgH="635000" progId="Equation.3">
                  <p:embed/>
                </p:oleObj>
              </mc:Choice>
              <mc:Fallback>
                <p:oleObj name="Equation" r:id="rId5" imgW="1663700" imgH="6350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559175"/>
                        <a:ext cx="3619500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1" name="Object 53"/>
          <p:cNvGraphicFramePr>
            <a:graphicFrameLocks noChangeAspect="1"/>
          </p:cNvGraphicFramePr>
          <p:nvPr/>
        </p:nvGraphicFramePr>
        <p:xfrm>
          <a:off x="557213" y="5270500"/>
          <a:ext cx="79708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" name="Equation" r:id="rId7" imgW="3454400" imgH="254000" progId="Equation.3">
                  <p:embed/>
                </p:oleObj>
              </mc:Choice>
              <mc:Fallback>
                <p:oleObj name="Equation" r:id="rId7" imgW="3454400" imgH="2540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5270500"/>
                        <a:ext cx="79708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4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7" grpId="0" animBg="1"/>
      <p:bldP spid="84002" grpId="0"/>
      <p:bldP spid="840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Copyright © 2005 Tan Hua Joo, Wong WY. All rights reserved.</a:t>
            </a:r>
          </a:p>
        </p:txBody>
      </p:sp>
      <p:sp>
        <p:nvSpPr>
          <p:cNvPr id="184433" name="Rectangle 113"/>
          <p:cNvSpPr>
            <a:spLocks noChangeArrowheads="1"/>
          </p:cNvSpPr>
          <p:nvPr/>
        </p:nvSpPr>
        <p:spPr bwMode="auto">
          <a:xfrm>
            <a:off x="954088" y="2781300"/>
            <a:ext cx="6737350" cy="374808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sy="50000" kx="2115830" algn="bl" rotWithShape="0">
                    <a:srgbClr val="C0C0C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95263" y="554038"/>
            <a:ext cx="3702050" cy="177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GB" sz="2800" b="1">
                <a:solidFill>
                  <a:srgbClr val="FFFF00"/>
                </a:solidFill>
                <a:latin typeface="Verdana" pitchFamily="34" charset="0"/>
              </a:rPr>
              <a:t>Example 12-8</a:t>
            </a:r>
          </a:p>
          <a:p>
            <a:pPr algn="l" eaLnBrk="1" hangingPunct="1">
              <a:spcBef>
                <a:spcPct val="20000"/>
              </a:spcBef>
            </a:pPr>
            <a:r>
              <a:rPr lang="en-GB" sz="2400">
                <a:latin typeface="Verdana" pitchFamily="34" charset="0"/>
              </a:rPr>
              <a:t>Determine the rms current in the circuit shown.</a:t>
            </a:r>
          </a:p>
        </p:txBody>
      </p:sp>
      <p:grpSp>
        <p:nvGrpSpPr>
          <p:cNvPr id="11269" name="Group 65"/>
          <p:cNvGrpSpPr>
            <a:grpSpLocks/>
          </p:cNvGrpSpPr>
          <p:nvPr/>
        </p:nvGrpSpPr>
        <p:grpSpPr bwMode="auto">
          <a:xfrm>
            <a:off x="4289425" y="279400"/>
            <a:ext cx="4468813" cy="2335213"/>
            <a:chOff x="2497" y="154"/>
            <a:chExt cx="2815" cy="1471"/>
          </a:xfrm>
        </p:grpSpPr>
        <p:sp>
          <p:nvSpPr>
            <p:cNvPr id="11281" name="Rectangle 54"/>
            <p:cNvSpPr>
              <a:spLocks noChangeArrowheads="1"/>
            </p:cNvSpPr>
            <p:nvPr/>
          </p:nvSpPr>
          <p:spPr bwMode="auto">
            <a:xfrm>
              <a:off x="2497" y="154"/>
              <a:ext cx="2770" cy="1471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 type="none" w="lg" len="lg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aphicFrame>
          <p:nvGraphicFramePr>
            <p:cNvPr id="11282" name="Object 17"/>
            <p:cNvGraphicFramePr>
              <a:graphicFrameLocks noChangeAspect="1"/>
            </p:cNvGraphicFramePr>
            <p:nvPr/>
          </p:nvGraphicFramePr>
          <p:xfrm>
            <a:off x="2610" y="450"/>
            <a:ext cx="863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7" name="Equation" r:id="rId3" imgW="838200" imgH="508000" progId="Equation.3">
                    <p:embed/>
                  </p:oleObj>
                </mc:Choice>
                <mc:Fallback>
                  <p:oleObj name="Equation" r:id="rId3" imgW="838200" imgH="5080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450"/>
                          <a:ext cx="863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83" name="Group 64"/>
            <p:cNvGrpSpPr>
              <a:grpSpLocks/>
            </p:cNvGrpSpPr>
            <p:nvPr/>
          </p:nvGrpSpPr>
          <p:grpSpPr bwMode="auto">
            <a:xfrm>
              <a:off x="3307" y="426"/>
              <a:ext cx="1267" cy="1035"/>
              <a:chOff x="3292" y="359"/>
              <a:chExt cx="1663" cy="1424"/>
            </a:xfrm>
          </p:grpSpPr>
          <p:grpSp>
            <p:nvGrpSpPr>
              <p:cNvPr id="11285" name="Group 43"/>
              <p:cNvGrpSpPr>
                <a:grpSpLocks/>
              </p:cNvGrpSpPr>
              <p:nvPr/>
            </p:nvGrpSpPr>
            <p:grpSpPr bwMode="auto">
              <a:xfrm>
                <a:off x="3292" y="751"/>
                <a:ext cx="537" cy="551"/>
                <a:chOff x="3180" y="10405"/>
                <a:chExt cx="415" cy="435"/>
              </a:xfrm>
            </p:grpSpPr>
            <p:sp>
              <p:nvSpPr>
                <p:cNvPr id="11295" name="Oval 44"/>
                <p:cNvSpPr>
                  <a:spLocks noChangeArrowheads="1"/>
                </p:cNvSpPr>
                <p:nvPr/>
              </p:nvSpPr>
              <p:spPr bwMode="auto">
                <a:xfrm>
                  <a:off x="3180" y="10405"/>
                  <a:ext cx="415" cy="43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296" name="Freeform 45"/>
                <p:cNvSpPr>
                  <a:spLocks/>
                </p:cNvSpPr>
                <p:nvPr/>
              </p:nvSpPr>
              <p:spPr bwMode="auto">
                <a:xfrm>
                  <a:off x="3230" y="10530"/>
                  <a:ext cx="310" cy="210"/>
                </a:xfrm>
                <a:custGeom>
                  <a:avLst/>
                  <a:gdLst>
                    <a:gd name="T0" fmla="*/ 0 w 480"/>
                    <a:gd name="T1" fmla="*/ 77 h 250"/>
                    <a:gd name="T2" fmla="*/ 30 w 480"/>
                    <a:gd name="T3" fmla="*/ 0 h 250"/>
                    <a:gd name="T4" fmla="*/ 65 w 480"/>
                    <a:gd name="T5" fmla="*/ 77 h 250"/>
                    <a:gd name="T6" fmla="*/ 99 w 480"/>
                    <a:gd name="T7" fmla="*/ 148 h 250"/>
                    <a:gd name="T8" fmla="*/ 129 w 480"/>
                    <a:gd name="T9" fmla="*/ 77 h 2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0" h="250">
                      <a:moveTo>
                        <a:pt x="0" y="130"/>
                      </a:moveTo>
                      <a:cubicBezTo>
                        <a:pt x="35" y="65"/>
                        <a:pt x="70" y="0"/>
                        <a:pt x="110" y="0"/>
                      </a:cubicBezTo>
                      <a:cubicBezTo>
                        <a:pt x="150" y="0"/>
                        <a:pt x="197" y="88"/>
                        <a:pt x="240" y="130"/>
                      </a:cubicBezTo>
                      <a:cubicBezTo>
                        <a:pt x="283" y="172"/>
                        <a:pt x="330" y="250"/>
                        <a:pt x="370" y="250"/>
                      </a:cubicBezTo>
                      <a:cubicBezTo>
                        <a:pt x="410" y="250"/>
                        <a:pt x="462" y="150"/>
                        <a:pt x="480" y="130"/>
                      </a:cubicBezTo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1286" name="Line 46"/>
              <p:cNvSpPr>
                <a:spLocks noChangeShapeType="1"/>
              </p:cNvSpPr>
              <p:nvPr/>
            </p:nvSpPr>
            <p:spPr bwMode="auto">
              <a:xfrm>
                <a:off x="3564" y="1302"/>
                <a:ext cx="0" cy="48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87" name="Line 47"/>
              <p:cNvSpPr>
                <a:spLocks noChangeShapeType="1"/>
              </p:cNvSpPr>
              <p:nvPr/>
            </p:nvSpPr>
            <p:spPr bwMode="auto">
              <a:xfrm flipV="1">
                <a:off x="3564" y="365"/>
                <a:ext cx="0" cy="39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1288" name="Group 55"/>
              <p:cNvGrpSpPr>
                <a:grpSpLocks/>
              </p:cNvGrpSpPr>
              <p:nvPr/>
            </p:nvGrpSpPr>
            <p:grpSpPr bwMode="auto">
              <a:xfrm>
                <a:off x="4552" y="1006"/>
                <a:ext cx="403" cy="134"/>
                <a:chOff x="4310" y="1006"/>
                <a:chExt cx="435" cy="134"/>
              </a:xfrm>
            </p:grpSpPr>
            <p:sp>
              <p:nvSpPr>
                <p:cNvPr id="11293" name="Line 48"/>
                <p:cNvSpPr>
                  <a:spLocks noChangeShapeType="1"/>
                </p:cNvSpPr>
                <p:nvPr/>
              </p:nvSpPr>
              <p:spPr bwMode="auto">
                <a:xfrm>
                  <a:off x="4310" y="1006"/>
                  <a:ext cx="435" cy="0"/>
                </a:xfrm>
                <a:prstGeom prst="line">
                  <a:avLst/>
                </a:prstGeom>
                <a:noFill/>
                <a:ln w="762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294" name="Line 49"/>
                <p:cNvSpPr>
                  <a:spLocks noChangeShapeType="1"/>
                </p:cNvSpPr>
                <p:nvPr/>
              </p:nvSpPr>
              <p:spPr bwMode="auto">
                <a:xfrm>
                  <a:off x="4311" y="1137"/>
                  <a:ext cx="434" cy="3"/>
                </a:xfrm>
                <a:prstGeom prst="line">
                  <a:avLst/>
                </a:prstGeom>
                <a:noFill/>
                <a:ln w="762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1289" name="Line 50"/>
              <p:cNvSpPr>
                <a:spLocks noChangeShapeType="1"/>
              </p:cNvSpPr>
              <p:nvPr/>
            </p:nvSpPr>
            <p:spPr bwMode="auto">
              <a:xfrm>
                <a:off x="4760" y="1149"/>
                <a:ext cx="0" cy="63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90" name="Line 51"/>
              <p:cNvSpPr>
                <a:spLocks noChangeShapeType="1"/>
              </p:cNvSpPr>
              <p:nvPr/>
            </p:nvSpPr>
            <p:spPr bwMode="auto">
              <a:xfrm flipV="1">
                <a:off x="4755" y="359"/>
                <a:ext cx="0" cy="64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91" name="Line 52"/>
              <p:cNvSpPr>
                <a:spLocks noChangeShapeType="1"/>
              </p:cNvSpPr>
              <p:nvPr/>
            </p:nvSpPr>
            <p:spPr bwMode="auto">
              <a:xfrm>
                <a:off x="3559" y="371"/>
                <a:ext cx="1191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92" name="Line 53"/>
              <p:cNvSpPr>
                <a:spLocks noChangeShapeType="1"/>
              </p:cNvSpPr>
              <p:nvPr/>
            </p:nvSpPr>
            <p:spPr bwMode="auto">
              <a:xfrm>
                <a:off x="3569" y="1776"/>
                <a:ext cx="1191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284" name="Text Box 41"/>
            <p:cNvSpPr txBox="1">
              <a:spLocks noChangeArrowheads="1"/>
            </p:cNvSpPr>
            <p:nvPr/>
          </p:nvSpPr>
          <p:spPr bwMode="auto">
            <a:xfrm>
              <a:off x="4462" y="405"/>
              <a:ext cx="850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000" i="1">
                  <a:solidFill>
                    <a:schemeClr val="bg1"/>
                  </a:solidFill>
                  <a:latin typeface="Times New Roman" pitchFamily="18" charset="0"/>
                </a:rPr>
                <a:t>C = </a:t>
              </a:r>
            </a:p>
            <a:p>
              <a:pPr algn="l" eaLnBrk="1" hangingPunct="1"/>
              <a:r>
                <a:rPr lang="en-GB" sz="2000">
                  <a:solidFill>
                    <a:schemeClr val="bg1"/>
                  </a:solidFill>
                  <a:latin typeface="Times New Roman" pitchFamily="18" charset="0"/>
                </a:rPr>
                <a:t>0.0056µF</a:t>
              </a:r>
            </a:p>
          </p:txBody>
        </p:sp>
      </p:grpSp>
      <p:graphicFrame>
        <p:nvGraphicFramePr>
          <p:cNvPr id="184434" name="Object 114"/>
          <p:cNvGraphicFramePr>
            <a:graphicFrameLocks noGrp="1" noChangeAspect="1"/>
          </p:cNvGraphicFramePr>
          <p:nvPr>
            <p:ph sz="half" idx="1"/>
          </p:nvPr>
        </p:nvGraphicFramePr>
        <p:xfrm>
          <a:off x="1192213" y="3327400"/>
          <a:ext cx="62420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Equation" r:id="rId5" imgW="3365500" imgH="419100" progId="Equation.3">
                  <p:embed/>
                </p:oleObj>
              </mc:Choice>
              <mc:Fallback>
                <p:oleObj name="Equation" r:id="rId5" imgW="3365500" imgH="41910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3327400"/>
                        <a:ext cx="62420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6" name="Object 1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22650" y="4191000"/>
          <a:ext cx="21939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Equation" r:id="rId7" imgW="977900" imgH="190500" progId="Equation.3">
                  <p:embed/>
                </p:oleObj>
              </mc:Choice>
              <mc:Fallback>
                <p:oleObj name="Equation" r:id="rId7" imgW="977900" imgH="19050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4191000"/>
                        <a:ext cx="21939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9" name="Object 1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16050" y="4900613"/>
          <a:ext cx="46180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Equation" r:id="rId9" imgW="2387600" imgH="482600" progId="Equation.3">
                  <p:embed/>
                </p:oleObj>
              </mc:Choice>
              <mc:Fallback>
                <p:oleObj name="Equation" r:id="rId9" imgW="2387600" imgH="482600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4900613"/>
                        <a:ext cx="461803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3" name="Text Box 123"/>
          <p:cNvSpPr txBox="1">
            <a:spLocks noChangeArrowheads="1"/>
          </p:cNvSpPr>
          <p:nvPr/>
        </p:nvSpPr>
        <p:spPr bwMode="auto">
          <a:xfrm>
            <a:off x="1098550" y="2927350"/>
            <a:ext cx="4648200" cy="427038"/>
          </a:xfrm>
          <a:prstGeom prst="rect">
            <a:avLst/>
          </a:prstGeom>
          <a:noFill/>
          <a:ln>
            <a:noFill/>
          </a:ln>
          <a:effectLst>
            <a:outerShdw dist="35921" dir="2700000" sy="50000" kx="2115830" algn="bl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EAEAE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2200">
                <a:solidFill>
                  <a:schemeClr val="bg2"/>
                </a:solidFill>
              </a:rPr>
              <a:t>First find Z</a:t>
            </a:r>
            <a:r>
              <a:rPr lang="en-GB" sz="2200" baseline="-25000">
                <a:solidFill>
                  <a:schemeClr val="bg2"/>
                </a:solidFill>
              </a:rPr>
              <a:t>C</a:t>
            </a:r>
            <a:r>
              <a:rPr lang="en-GB" sz="2200">
                <a:solidFill>
                  <a:schemeClr val="bg2"/>
                </a:solidFill>
              </a:rPr>
              <a:t> </a:t>
            </a:r>
            <a:endParaRPr lang="en-GB" sz="2200" baseline="30000">
              <a:solidFill>
                <a:schemeClr val="bg2"/>
              </a:solidFill>
            </a:endParaRPr>
          </a:p>
        </p:txBody>
      </p:sp>
      <p:grpSp>
        <p:nvGrpSpPr>
          <p:cNvPr id="184446" name="Group 126"/>
          <p:cNvGrpSpPr>
            <a:grpSpLocks/>
          </p:cNvGrpSpPr>
          <p:nvPr/>
        </p:nvGrpSpPr>
        <p:grpSpPr bwMode="auto">
          <a:xfrm>
            <a:off x="1150938" y="4070350"/>
            <a:ext cx="2041525" cy="915988"/>
            <a:chOff x="725" y="2564"/>
            <a:chExt cx="1286" cy="577"/>
          </a:xfrm>
        </p:grpSpPr>
        <p:sp>
          <p:nvSpPr>
            <p:cNvPr id="11279" name="Text Box 124"/>
            <p:cNvSpPr txBox="1">
              <a:spLocks noChangeArrowheads="1"/>
            </p:cNvSpPr>
            <p:nvPr/>
          </p:nvSpPr>
          <p:spPr bwMode="auto">
            <a:xfrm>
              <a:off x="725" y="2564"/>
              <a:ext cx="1181" cy="57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kx="2115830" algn="bl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chemeClr val="bg2"/>
                  </a:solidFill>
                </a:rPr>
                <a:t>V</a:t>
              </a:r>
              <a:r>
                <a:rPr lang="en-GB" baseline="-25000">
                  <a:solidFill>
                    <a:schemeClr val="bg2"/>
                  </a:solidFill>
                </a:rPr>
                <a:t>S</a:t>
              </a:r>
              <a:r>
                <a:rPr lang="en-GB">
                  <a:solidFill>
                    <a:schemeClr val="bg2"/>
                  </a:solidFill>
                </a:rPr>
                <a:t> used as reference and given angle 0</a:t>
              </a:r>
              <a:r>
                <a:rPr lang="en-GB" baseline="30000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11280" name="Line 125"/>
            <p:cNvSpPr>
              <a:spLocks noChangeShapeType="1"/>
            </p:cNvSpPr>
            <p:nvPr/>
          </p:nvSpPr>
          <p:spPr bwMode="auto">
            <a:xfrm>
              <a:off x="1794" y="2937"/>
              <a:ext cx="217" cy="19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84450" name="Group 130"/>
          <p:cNvGrpSpPr>
            <a:grpSpLocks/>
          </p:cNvGrpSpPr>
          <p:nvPr/>
        </p:nvGrpSpPr>
        <p:grpSpPr bwMode="auto">
          <a:xfrm>
            <a:off x="463550" y="5216525"/>
            <a:ext cx="7600950" cy="1162050"/>
            <a:chOff x="292" y="3286"/>
            <a:chExt cx="4788" cy="732"/>
          </a:xfrm>
        </p:grpSpPr>
        <p:sp>
          <p:nvSpPr>
            <p:cNvPr id="11276" name="Text Box 122"/>
            <p:cNvSpPr txBox="1">
              <a:spLocks noChangeArrowheads="1"/>
            </p:cNvSpPr>
            <p:nvPr/>
          </p:nvSpPr>
          <p:spPr bwMode="auto">
            <a:xfrm>
              <a:off x="292" y="3730"/>
              <a:ext cx="4788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y="50000" kx="2115830" algn="bl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FF0000"/>
                  </a:solidFill>
                </a:rPr>
                <a:t>Note that Current Leads Voltage by 90</a:t>
              </a:r>
              <a:r>
                <a:rPr lang="en-GB" sz="2400" baseline="30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277" name="Line 128"/>
            <p:cNvSpPr>
              <a:spLocks noChangeShapeType="1"/>
            </p:cNvSpPr>
            <p:nvPr/>
          </p:nvSpPr>
          <p:spPr bwMode="auto">
            <a:xfrm flipH="1" flipV="1">
              <a:off x="2247" y="3286"/>
              <a:ext cx="662" cy="4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278" name="Line 129"/>
            <p:cNvSpPr>
              <a:spLocks noChangeShapeType="1"/>
            </p:cNvSpPr>
            <p:nvPr/>
          </p:nvSpPr>
          <p:spPr bwMode="auto">
            <a:xfrm flipV="1">
              <a:off x="3083" y="3487"/>
              <a:ext cx="207" cy="26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sy="50000" kx="2115830" algn="bl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4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4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84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4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3" grpId="0" animBg="1"/>
      <p:bldP spid="184443" grpId="0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603AB"/>
            </a:gs>
            <a:gs pos="12000">
              <a:srgbClr val="E81766"/>
            </a:gs>
            <a:gs pos="27000">
              <a:srgbClr val="EE3F17"/>
            </a:gs>
            <a:gs pos="48000">
              <a:srgbClr val="FFFF00"/>
            </a:gs>
            <a:gs pos="64999">
              <a:srgbClr val="1A8D48"/>
            </a:gs>
            <a:gs pos="78999">
              <a:srgbClr val="0819FB"/>
            </a:gs>
            <a:gs pos="100000">
              <a:srgbClr val="A603AB"/>
            </a:gs>
          </a:gsLst>
          <a:lin ang="0" scaled="1"/>
        </a:gradFill>
        <a:ln w="19050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sy="50000" kx="2115830" algn="bl" rotWithShape="0">
            <a:srgbClr val="C0C0C0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603AB"/>
            </a:gs>
            <a:gs pos="12000">
              <a:srgbClr val="E81766"/>
            </a:gs>
            <a:gs pos="27000">
              <a:srgbClr val="EE3F17"/>
            </a:gs>
            <a:gs pos="48000">
              <a:srgbClr val="FFFF00"/>
            </a:gs>
            <a:gs pos="64999">
              <a:srgbClr val="1A8D48"/>
            </a:gs>
            <a:gs pos="78999">
              <a:srgbClr val="0819FB"/>
            </a:gs>
            <a:gs pos="100000">
              <a:srgbClr val="A603AB"/>
            </a:gs>
          </a:gsLst>
          <a:lin ang="0" scaled="1"/>
        </a:gradFill>
        <a:ln w="19050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sy="50000" kx="2115830" algn="bl" rotWithShape="0">
            <a:srgbClr val="C0C0C0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12012</TotalTime>
  <Words>1007</Words>
  <Application>Microsoft Office PowerPoint</Application>
  <PresentationFormat>On-screen Show (4:3)</PresentationFormat>
  <Paragraphs>171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Symbol</vt:lpstr>
      <vt:lpstr>Times New Roman</vt:lpstr>
      <vt:lpstr>Verdana</vt:lpstr>
      <vt:lpstr>Wingdings</vt:lpstr>
      <vt:lpstr>Orbit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Capacitors</dc:title>
  <dc:creator>user1</dc:creator>
  <cp:lastModifiedBy>Thio-Tang Choy Yong</cp:lastModifiedBy>
  <cp:revision>253</cp:revision>
  <dcterms:created xsi:type="dcterms:W3CDTF">2001-10-04T04:44:45Z</dcterms:created>
  <dcterms:modified xsi:type="dcterms:W3CDTF">2018-03-16T08:38:10Z</dcterms:modified>
</cp:coreProperties>
</file>